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8288000" cy="10287000"/>
  <p:notesSz cx="6858000" cy="9144000"/>
  <p:embeddedFontLst>
    <p:embeddedFont>
      <p:font typeface="Be Vietnam" panose="020B0604020202020204" charset="0"/>
      <p:regular r:id="rId12"/>
    </p:embeddedFont>
    <p:embeddedFont>
      <p:font typeface="Alata" panose="020B0604020202020204" charset="0"/>
      <p:regular r:id="rId13"/>
    </p:embeddedFont>
    <p:embeddedFont>
      <p:font typeface="Aileron Bold" panose="020B0604020202020204" charset="0"/>
      <p:regular r:id="rId14"/>
    </p:embeddedFont>
    <p:embeddedFont>
      <p:font typeface="Open Sans Bold" panose="020B0604020202020204" charset="0"/>
      <p:regular r:id="rId15"/>
    </p:embeddedFont>
    <p:embeddedFont>
      <p:font typeface="Arimo Bold" panose="020B060402020202020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Be Vietnam Ultra-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53" t="-3076" r="-3076" b="-305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4532399" y="-3830879"/>
            <a:ext cx="6166608" cy="6166608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929819" y="9021091"/>
            <a:ext cx="5371769" cy="5371769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 rot="-5400000">
            <a:off x="545268" y="2964346"/>
            <a:ext cx="1386259" cy="1386259"/>
            <a:chOff x="0" y="0"/>
            <a:chExt cx="2653030" cy="26530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653030" cy="2654300"/>
            </a:xfrm>
            <a:custGeom>
              <a:avLst/>
              <a:gdLst/>
              <a:ahLst/>
              <a:cxnLst/>
              <a:rect l="l" t="t" r="r" b="b"/>
              <a:pathLst>
                <a:path w="2653030" h="2654300">
                  <a:moveTo>
                    <a:pt x="0" y="1535430"/>
                  </a:moveTo>
                  <a:lnTo>
                    <a:pt x="0" y="1463040"/>
                  </a:lnTo>
                  <a:lnTo>
                    <a:pt x="1463040" y="0"/>
                  </a:lnTo>
                  <a:lnTo>
                    <a:pt x="1535430" y="0"/>
                  </a:lnTo>
                  <a:lnTo>
                    <a:pt x="0" y="1535430"/>
                  </a:lnTo>
                  <a:close/>
                  <a:moveTo>
                    <a:pt x="1681480" y="0"/>
                  </a:moveTo>
                  <a:lnTo>
                    <a:pt x="1609090" y="0"/>
                  </a:lnTo>
                  <a:lnTo>
                    <a:pt x="0" y="1607820"/>
                  </a:lnTo>
                  <a:lnTo>
                    <a:pt x="0" y="1680210"/>
                  </a:lnTo>
                  <a:lnTo>
                    <a:pt x="1681480" y="0"/>
                  </a:lnTo>
                  <a:close/>
                  <a:moveTo>
                    <a:pt x="1390650" y="0"/>
                  </a:moveTo>
                  <a:lnTo>
                    <a:pt x="1318260" y="0"/>
                  </a:lnTo>
                  <a:lnTo>
                    <a:pt x="0" y="1318260"/>
                  </a:lnTo>
                  <a:lnTo>
                    <a:pt x="0" y="1390650"/>
                  </a:lnTo>
                  <a:lnTo>
                    <a:pt x="1390650" y="0"/>
                  </a:lnTo>
                  <a:close/>
                  <a:moveTo>
                    <a:pt x="1245870" y="0"/>
                  </a:moveTo>
                  <a:lnTo>
                    <a:pt x="1173480" y="0"/>
                  </a:lnTo>
                  <a:lnTo>
                    <a:pt x="0" y="1173480"/>
                  </a:lnTo>
                  <a:lnTo>
                    <a:pt x="0" y="1245870"/>
                  </a:lnTo>
                  <a:lnTo>
                    <a:pt x="1245870" y="0"/>
                  </a:lnTo>
                  <a:close/>
                  <a:moveTo>
                    <a:pt x="1826260" y="0"/>
                  </a:moveTo>
                  <a:lnTo>
                    <a:pt x="1753870" y="0"/>
                  </a:lnTo>
                  <a:lnTo>
                    <a:pt x="0" y="1753870"/>
                  </a:lnTo>
                  <a:lnTo>
                    <a:pt x="0" y="1826260"/>
                  </a:lnTo>
                  <a:lnTo>
                    <a:pt x="1826260" y="0"/>
                  </a:lnTo>
                  <a:close/>
                  <a:moveTo>
                    <a:pt x="2260600" y="0"/>
                  </a:moveTo>
                  <a:lnTo>
                    <a:pt x="2188210" y="0"/>
                  </a:lnTo>
                  <a:lnTo>
                    <a:pt x="0" y="2188210"/>
                  </a:lnTo>
                  <a:lnTo>
                    <a:pt x="0" y="2260600"/>
                  </a:lnTo>
                  <a:lnTo>
                    <a:pt x="2260600" y="0"/>
                  </a:lnTo>
                  <a:close/>
                  <a:moveTo>
                    <a:pt x="2551430" y="0"/>
                  </a:moveTo>
                  <a:lnTo>
                    <a:pt x="2479040" y="0"/>
                  </a:lnTo>
                  <a:lnTo>
                    <a:pt x="0" y="2479040"/>
                  </a:lnTo>
                  <a:lnTo>
                    <a:pt x="0" y="2551430"/>
                  </a:lnTo>
                  <a:lnTo>
                    <a:pt x="2551430" y="0"/>
                  </a:lnTo>
                  <a:close/>
                  <a:moveTo>
                    <a:pt x="2405380" y="0"/>
                  </a:moveTo>
                  <a:lnTo>
                    <a:pt x="2332990" y="0"/>
                  </a:lnTo>
                  <a:lnTo>
                    <a:pt x="0" y="2332990"/>
                  </a:lnTo>
                  <a:lnTo>
                    <a:pt x="0" y="2405380"/>
                  </a:lnTo>
                  <a:lnTo>
                    <a:pt x="2405380" y="0"/>
                  </a:lnTo>
                  <a:close/>
                  <a:moveTo>
                    <a:pt x="2115820" y="0"/>
                  </a:moveTo>
                  <a:lnTo>
                    <a:pt x="2043430" y="0"/>
                  </a:lnTo>
                  <a:lnTo>
                    <a:pt x="0" y="2043430"/>
                  </a:lnTo>
                  <a:lnTo>
                    <a:pt x="0" y="2115820"/>
                  </a:lnTo>
                  <a:lnTo>
                    <a:pt x="2115820" y="0"/>
                  </a:lnTo>
                  <a:close/>
                  <a:moveTo>
                    <a:pt x="375920" y="0"/>
                  </a:moveTo>
                  <a:lnTo>
                    <a:pt x="303530" y="0"/>
                  </a:lnTo>
                  <a:lnTo>
                    <a:pt x="0" y="303530"/>
                  </a:lnTo>
                  <a:lnTo>
                    <a:pt x="0" y="375920"/>
                  </a:lnTo>
                  <a:lnTo>
                    <a:pt x="375920" y="0"/>
                  </a:lnTo>
                  <a:close/>
                  <a:moveTo>
                    <a:pt x="1101090" y="0"/>
                  </a:moveTo>
                  <a:lnTo>
                    <a:pt x="1028700" y="0"/>
                  </a:lnTo>
                  <a:lnTo>
                    <a:pt x="0" y="1028700"/>
                  </a:lnTo>
                  <a:lnTo>
                    <a:pt x="0" y="1101090"/>
                  </a:lnTo>
                  <a:lnTo>
                    <a:pt x="1101090" y="0"/>
                  </a:lnTo>
                  <a:close/>
                  <a:moveTo>
                    <a:pt x="2653030" y="0"/>
                  </a:moveTo>
                  <a:lnTo>
                    <a:pt x="2623820" y="0"/>
                  </a:lnTo>
                  <a:lnTo>
                    <a:pt x="0" y="2623820"/>
                  </a:lnTo>
                  <a:lnTo>
                    <a:pt x="0" y="2653030"/>
                  </a:lnTo>
                  <a:lnTo>
                    <a:pt x="43180" y="2653030"/>
                  </a:lnTo>
                  <a:lnTo>
                    <a:pt x="2653030" y="43180"/>
                  </a:lnTo>
                  <a:lnTo>
                    <a:pt x="2653030" y="0"/>
                  </a:lnTo>
                  <a:close/>
                  <a:moveTo>
                    <a:pt x="520700" y="0"/>
                  </a:moveTo>
                  <a:lnTo>
                    <a:pt x="448310" y="0"/>
                  </a:lnTo>
                  <a:lnTo>
                    <a:pt x="0" y="448310"/>
                  </a:lnTo>
                  <a:lnTo>
                    <a:pt x="0" y="520700"/>
                  </a:lnTo>
                  <a:lnTo>
                    <a:pt x="520700" y="0"/>
                  </a:lnTo>
                  <a:close/>
                  <a:moveTo>
                    <a:pt x="85090" y="0"/>
                  </a:moveTo>
                  <a:lnTo>
                    <a:pt x="12700" y="0"/>
                  </a:lnTo>
                  <a:lnTo>
                    <a:pt x="0" y="12700"/>
                  </a:lnTo>
                  <a:lnTo>
                    <a:pt x="0" y="85090"/>
                  </a:lnTo>
                  <a:lnTo>
                    <a:pt x="85090" y="0"/>
                  </a:lnTo>
                  <a:close/>
                  <a:moveTo>
                    <a:pt x="231140" y="0"/>
                  </a:moveTo>
                  <a:lnTo>
                    <a:pt x="158750" y="0"/>
                  </a:lnTo>
                  <a:lnTo>
                    <a:pt x="0" y="157480"/>
                  </a:lnTo>
                  <a:lnTo>
                    <a:pt x="0" y="229870"/>
                  </a:lnTo>
                  <a:lnTo>
                    <a:pt x="231140" y="0"/>
                  </a:lnTo>
                  <a:close/>
                  <a:moveTo>
                    <a:pt x="0" y="956310"/>
                  </a:moveTo>
                  <a:lnTo>
                    <a:pt x="956310" y="0"/>
                  </a:lnTo>
                  <a:lnTo>
                    <a:pt x="883920" y="0"/>
                  </a:lnTo>
                  <a:lnTo>
                    <a:pt x="0" y="882650"/>
                  </a:lnTo>
                  <a:lnTo>
                    <a:pt x="0" y="956310"/>
                  </a:lnTo>
                  <a:close/>
                  <a:moveTo>
                    <a:pt x="665480" y="0"/>
                  </a:moveTo>
                  <a:lnTo>
                    <a:pt x="593090" y="0"/>
                  </a:lnTo>
                  <a:lnTo>
                    <a:pt x="0" y="593090"/>
                  </a:lnTo>
                  <a:lnTo>
                    <a:pt x="0" y="665480"/>
                  </a:lnTo>
                  <a:lnTo>
                    <a:pt x="665480" y="0"/>
                  </a:lnTo>
                  <a:close/>
                  <a:moveTo>
                    <a:pt x="810260" y="0"/>
                  </a:moveTo>
                  <a:lnTo>
                    <a:pt x="737870" y="0"/>
                  </a:lnTo>
                  <a:lnTo>
                    <a:pt x="0" y="737870"/>
                  </a:lnTo>
                  <a:lnTo>
                    <a:pt x="0" y="810260"/>
                  </a:lnTo>
                  <a:lnTo>
                    <a:pt x="810260" y="0"/>
                  </a:lnTo>
                  <a:close/>
                  <a:moveTo>
                    <a:pt x="1971040" y="0"/>
                  </a:moveTo>
                  <a:lnTo>
                    <a:pt x="1898650" y="0"/>
                  </a:lnTo>
                  <a:lnTo>
                    <a:pt x="0" y="1898650"/>
                  </a:lnTo>
                  <a:lnTo>
                    <a:pt x="0" y="1971040"/>
                  </a:lnTo>
                  <a:lnTo>
                    <a:pt x="1971040" y="0"/>
                  </a:lnTo>
                  <a:close/>
                  <a:moveTo>
                    <a:pt x="2653030" y="1783080"/>
                  </a:moveTo>
                  <a:lnTo>
                    <a:pt x="2653030" y="1710690"/>
                  </a:lnTo>
                  <a:lnTo>
                    <a:pt x="1710690" y="2653030"/>
                  </a:lnTo>
                  <a:lnTo>
                    <a:pt x="1783080" y="2653030"/>
                  </a:lnTo>
                  <a:lnTo>
                    <a:pt x="2653030" y="1783080"/>
                  </a:lnTo>
                  <a:close/>
                  <a:moveTo>
                    <a:pt x="2653030" y="1927860"/>
                  </a:moveTo>
                  <a:lnTo>
                    <a:pt x="2653030" y="1855470"/>
                  </a:lnTo>
                  <a:lnTo>
                    <a:pt x="1855470" y="2653030"/>
                  </a:lnTo>
                  <a:lnTo>
                    <a:pt x="1927860" y="2653030"/>
                  </a:lnTo>
                  <a:lnTo>
                    <a:pt x="2653030" y="1927860"/>
                  </a:lnTo>
                  <a:close/>
                  <a:moveTo>
                    <a:pt x="2653030" y="2072640"/>
                  </a:moveTo>
                  <a:lnTo>
                    <a:pt x="2653030" y="2000250"/>
                  </a:lnTo>
                  <a:lnTo>
                    <a:pt x="2000250" y="2653030"/>
                  </a:lnTo>
                  <a:lnTo>
                    <a:pt x="2072640" y="2653030"/>
                  </a:lnTo>
                  <a:lnTo>
                    <a:pt x="2653030" y="2072640"/>
                  </a:lnTo>
                  <a:close/>
                  <a:moveTo>
                    <a:pt x="2653030" y="1638300"/>
                  </a:moveTo>
                  <a:lnTo>
                    <a:pt x="2653030" y="1565910"/>
                  </a:lnTo>
                  <a:lnTo>
                    <a:pt x="1564640" y="2654300"/>
                  </a:lnTo>
                  <a:lnTo>
                    <a:pt x="1637030" y="2654300"/>
                  </a:lnTo>
                  <a:lnTo>
                    <a:pt x="2653030" y="1638300"/>
                  </a:lnTo>
                  <a:close/>
                  <a:moveTo>
                    <a:pt x="2217420" y="2653030"/>
                  </a:moveTo>
                  <a:lnTo>
                    <a:pt x="2653030" y="2217420"/>
                  </a:lnTo>
                  <a:lnTo>
                    <a:pt x="2653030" y="2145030"/>
                  </a:lnTo>
                  <a:lnTo>
                    <a:pt x="2145030" y="2653030"/>
                  </a:lnTo>
                  <a:lnTo>
                    <a:pt x="2217420" y="2653030"/>
                  </a:lnTo>
                  <a:close/>
                  <a:moveTo>
                    <a:pt x="2653030" y="2580640"/>
                  </a:moveTo>
                  <a:lnTo>
                    <a:pt x="2580640" y="2653030"/>
                  </a:lnTo>
                  <a:lnTo>
                    <a:pt x="2653030" y="2653030"/>
                  </a:lnTo>
                  <a:lnTo>
                    <a:pt x="2653030" y="2580640"/>
                  </a:lnTo>
                  <a:close/>
                  <a:moveTo>
                    <a:pt x="2653030" y="2508250"/>
                  </a:moveTo>
                  <a:lnTo>
                    <a:pt x="2653030" y="2435860"/>
                  </a:lnTo>
                  <a:lnTo>
                    <a:pt x="2435860" y="2653030"/>
                  </a:lnTo>
                  <a:lnTo>
                    <a:pt x="2508250" y="2653030"/>
                  </a:lnTo>
                  <a:lnTo>
                    <a:pt x="2653030" y="2508250"/>
                  </a:lnTo>
                  <a:close/>
                  <a:moveTo>
                    <a:pt x="2653030" y="2363470"/>
                  </a:moveTo>
                  <a:lnTo>
                    <a:pt x="2653030" y="2291080"/>
                  </a:lnTo>
                  <a:lnTo>
                    <a:pt x="2291080" y="2653030"/>
                  </a:lnTo>
                  <a:lnTo>
                    <a:pt x="2363470" y="2653030"/>
                  </a:lnTo>
                  <a:lnTo>
                    <a:pt x="2653030" y="2363470"/>
                  </a:lnTo>
                  <a:close/>
                  <a:moveTo>
                    <a:pt x="2653030" y="1492250"/>
                  </a:moveTo>
                  <a:lnTo>
                    <a:pt x="2653030" y="1419860"/>
                  </a:lnTo>
                  <a:lnTo>
                    <a:pt x="1419860" y="2653030"/>
                  </a:lnTo>
                  <a:lnTo>
                    <a:pt x="1492250" y="2653030"/>
                  </a:lnTo>
                  <a:lnTo>
                    <a:pt x="2653030" y="1492250"/>
                  </a:lnTo>
                  <a:close/>
                  <a:moveTo>
                    <a:pt x="2653030" y="187960"/>
                  </a:moveTo>
                  <a:lnTo>
                    <a:pt x="2653030" y="115570"/>
                  </a:lnTo>
                  <a:lnTo>
                    <a:pt x="115570" y="2653030"/>
                  </a:lnTo>
                  <a:lnTo>
                    <a:pt x="187960" y="2653030"/>
                  </a:lnTo>
                  <a:lnTo>
                    <a:pt x="2653030" y="187960"/>
                  </a:lnTo>
                  <a:close/>
                  <a:moveTo>
                    <a:pt x="2653030" y="622300"/>
                  </a:moveTo>
                  <a:lnTo>
                    <a:pt x="2653030" y="549910"/>
                  </a:lnTo>
                  <a:lnTo>
                    <a:pt x="549910" y="2653030"/>
                  </a:lnTo>
                  <a:lnTo>
                    <a:pt x="622300" y="2653030"/>
                  </a:lnTo>
                  <a:lnTo>
                    <a:pt x="2653030" y="622300"/>
                  </a:lnTo>
                  <a:close/>
                  <a:moveTo>
                    <a:pt x="2653030" y="477520"/>
                  </a:moveTo>
                  <a:lnTo>
                    <a:pt x="2653030" y="405130"/>
                  </a:lnTo>
                  <a:lnTo>
                    <a:pt x="405130" y="2653030"/>
                  </a:lnTo>
                  <a:lnTo>
                    <a:pt x="477520" y="2653030"/>
                  </a:lnTo>
                  <a:lnTo>
                    <a:pt x="2653030" y="477520"/>
                  </a:lnTo>
                  <a:close/>
                  <a:moveTo>
                    <a:pt x="2653030" y="1347470"/>
                  </a:moveTo>
                  <a:lnTo>
                    <a:pt x="2653030" y="1275080"/>
                  </a:lnTo>
                  <a:lnTo>
                    <a:pt x="1275080" y="2653030"/>
                  </a:lnTo>
                  <a:lnTo>
                    <a:pt x="1347470" y="2653030"/>
                  </a:lnTo>
                  <a:lnTo>
                    <a:pt x="2653030" y="1347470"/>
                  </a:lnTo>
                  <a:close/>
                  <a:moveTo>
                    <a:pt x="2653030" y="767080"/>
                  </a:moveTo>
                  <a:lnTo>
                    <a:pt x="2653030" y="694690"/>
                  </a:lnTo>
                  <a:lnTo>
                    <a:pt x="694690" y="2653030"/>
                  </a:lnTo>
                  <a:lnTo>
                    <a:pt x="767080" y="2653030"/>
                  </a:lnTo>
                  <a:lnTo>
                    <a:pt x="2653030" y="767080"/>
                  </a:lnTo>
                  <a:close/>
                  <a:moveTo>
                    <a:pt x="2653030" y="332740"/>
                  </a:moveTo>
                  <a:lnTo>
                    <a:pt x="2653030" y="260350"/>
                  </a:lnTo>
                  <a:lnTo>
                    <a:pt x="260350" y="2653030"/>
                  </a:lnTo>
                  <a:lnTo>
                    <a:pt x="332740" y="2653030"/>
                  </a:lnTo>
                  <a:lnTo>
                    <a:pt x="2653030" y="332740"/>
                  </a:lnTo>
                  <a:close/>
                  <a:moveTo>
                    <a:pt x="2653030" y="1202690"/>
                  </a:moveTo>
                  <a:lnTo>
                    <a:pt x="2653030" y="1130300"/>
                  </a:lnTo>
                  <a:lnTo>
                    <a:pt x="1130300" y="2653030"/>
                  </a:lnTo>
                  <a:lnTo>
                    <a:pt x="1202690" y="2653030"/>
                  </a:lnTo>
                  <a:lnTo>
                    <a:pt x="2653030" y="1202690"/>
                  </a:lnTo>
                  <a:close/>
                  <a:moveTo>
                    <a:pt x="2653030" y="913130"/>
                  </a:moveTo>
                  <a:lnTo>
                    <a:pt x="2653030" y="840740"/>
                  </a:lnTo>
                  <a:lnTo>
                    <a:pt x="840740" y="2653030"/>
                  </a:lnTo>
                  <a:lnTo>
                    <a:pt x="913130" y="2653030"/>
                  </a:lnTo>
                  <a:lnTo>
                    <a:pt x="2653030" y="913130"/>
                  </a:lnTo>
                  <a:close/>
                  <a:moveTo>
                    <a:pt x="2653030" y="1057910"/>
                  </a:moveTo>
                  <a:lnTo>
                    <a:pt x="2653030" y="985520"/>
                  </a:lnTo>
                  <a:lnTo>
                    <a:pt x="985520" y="2653030"/>
                  </a:lnTo>
                  <a:lnTo>
                    <a:pt x="1057910" y="2653030"/>
                  </a:lnTo>
                  <a:lnTo>
                    <a:pt x="2653030" y="1057910"/>
                  </a:lnTo>
                  <a:close/>
                </a:path>
              </a:pathLst>
            </a:custGeom>
            <a:solidFill>
              <a:srgbClr val="1C3879"/>
            </a:solidFill>
          </p:spPr>
        </p:sp>
      </p:grpSp>
      <p:sp>
        <p:nvSpPr>
          <p:cNvPr id="11" name="AutoShape 11"/>
          <p:cNvSpPr/>
          <p:nvPr/>
        </p:nvSpPr>
        <p:spPr>
          <a:xfrm rot="-5400000">
            <a:off x="542337" y="6303763"/>
            <a:ext cx="1386259" cy="1380398"/>
          </a:xfrm>
          <a:prstGeom prst="rect">
            <a:avLst/>
          </a:prstGeom>
          <a:solidFill>
            <a:srgbClr val="1C3879"/>
          </a:solidFill>
        </p:spPr>
      </p:sp>
      <p:grpSp>
        <p:nvGrpSpPr>
          <p:cNvPr id="12" name="Group 12"/>
          <p:cNvGrpSpPr>
            <a:grpSpLocks noChangeAspect="1"/>
          </p:cNvGrpSpPr>
          <p:nvPr/>
        </p:nvGrpSpPr>
        <p:grpSpPr>
          <a:xfrm rot="-5400000">
            <a:off x="542337" y="4632590"/>
            <a:ext cx="1386259" cy="1386259"/>
            <a:chOff x="0" y="0"/>
            <a:chExt cx="1708150" cy="170815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1C3879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855719" y="3095221"/>
            <a:ext cx="14090266" cy="4010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642"/>
              </a:lnSpc>
            </a:pPr>
            <a:r>
              <a:rPr lang="en-US" sz="8186">
                <a:solidFill>
                  <a:srgbClr val="000000"/>
                </a:solidFill>
                <a:latin typeface="Be Vietnam Bold"/>
              </a:rPr>
              <a:t>Nhóm 7</a:t>
            </a:r>
          </a:p>
          <a:p>
            <a:pPr marL="0" lvl="0" indent="0">
              <a:lnSpc>
                <a:spcPts val="10642"/>
              </a:lnSpc>
            </a:pPr>
            <a:r>
              <a:rPr lang="en-US" sz="8186">
                <a:solidFill>
                  <a:srgbClr val="004AAD"/>
                </a:solidFill>
                <a:latin typeface="Be Vietnam Ultra-Bold"/>
              </a:rPr>
              <a:t>Bài toán nhận diện</a:t>
            </a:r>
          </a:p>
          <a:p>
            <a:pPr marL="0" lvl="0" indent="0">
              <a:lnSpc>
                <a:spcPts val="10642"/>
              </a:lnSpc>
            </a:pPr>
            <a:r>
              <a:rPr lang="en-US" sz="8186">
                <a:solidFill>
                  <a:srgbClr val="004AAD"/>
                </a:solidFill>
                <a:latin typeface="Be Vietnam Ultra-Bold"/>
              </a:rPr>
              <a:t>biển báo giao thông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925666" y="864870"/>
            <a:ext cx="13379752" cy="1174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45"/>
              </a:lnSpc>
            </a:pPr>
            <a:r>
              <a:rPr lang="en-US" sz="3163" u="none">
                <a:solidFill>
                  <a:srgbClr val="1C3879"/>
                </a:solidFill>
                <a:latin typeface="Open Sans Bold"/>
              </a:rPr>
              <a:t>ĐẠI HỌC QUỐC GIA THÀNH PHỐ HỒ CHÍ MINH</a:t>
            </a:r>
          </a:p>
          <a:p>
            <a:pPr marL="0" lvl="0" indent="0" algn="ctr">
              <a:lnSpc>
                <a:spcPts val="4745"/>
              </a:lnSpc>
            </a:pPr>
            <a:r>
              <a:rPr lang="en-US" sz="3163" u="none">
                <a:solidFill>
                  <a:srgbClr val="1C3879"/>
                </a:solidFill>
                <a:latin typeface="Open Sans Bold"/>
              </a:rPr>
              <a:t>TRƯỜNG ĐẠI HỌC CÔNG NGHỆ THÔNG TIN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009776" y="8271180"/>
            <a:ext cx="14268449" cy="1167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600" spc="288">
                <a:solidFill>
                  <a:srgbClr val="13538A"/>
                </a:solidFill>
                <a:latin typeface="Arimo Bold"/>
              </a:rPr>
              <a:t>GV.Dương Ngọc Hảo - GV. Nguyễn Lưu Thùy Ngân</a:t>
            </a:r>
          </a:p>
          <a:p>
            <a:pPr algn="ctr">
              <a:lnSpc>
                <a:spcPts val="4500"/>
              </a:lnSpc>
            </a:pPr>
            <a:r>
              <a:rPr lang="en-US" sz="3600" spc="288">
                <a:solidFill>
                  <a:srgbClr val="13538A"/>
                </a:solidFill>
                <a:latin typeface="Arimo Bold"/>
              </a:rPr>
              <a:t>Lớp:DS102.O13.CNCL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3170" y="-1131672"/>
            <a:ext cx="18714340" cy="9543292"/>
            <a:chOff x="0" y="0"/>
            <a:chExt cx="4928880" cy="25134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28880" cy="2513460"/>
            </a:xfrm>
            <a:custGeom>
              <a:avLst/>
              <a:gdLst/>
              <a:ahLst/>
              <a:cxnLst/>
              <a:rect l="l" t="t" r="r" b="b"/>
              <a:pathLst>
                <a:path w="4928880" h="2513460">
                  <a:moveTo>
                    <a:pt x="41369" y="0"/>
                  </a:moveTo>
                  <a:lnTo>
                    <a:pt x="4887511" y="0"/>
                  </a:lnTo>
                  <a:cubicBezTo>
                    <a:pt x="4910358" y="0"/>
                    <a:pt x="4928880" y="18521"/>
                    <a:pt x="4928880" y="41369"/>
                  </a:cubicBezTo>
                  <a:lnTo>
                    <a:pt x="4928880" y="2472091"/>
                  </a:lnTo>
                  <a:cubicBezTo>
                    <a:pt x="4928880" y="2483063"/>
                    <a:pt x="4924521" y="2493585"/>
                    <a:pt x="4916763" y="2501343"/>
                  </a:cubicBezTo>
                  <a:cubicBezTo>
                    <a:pt x="4909005" y="2509101"/>
                    <a:pt x="4898482" y="2513460"/>
                    <a:pt x="4887511" y="2513460"/>
                  </a:cubicBezTo>
                  <a:lnTo>
                    <a:pt x="41369" y="2513460"/>
                  </a:lnTo>
                  <a:cubicBezTo>
                    <a:pt x="30397" y="2513460"/>
                    <a:pt x="19875" y="2509101"/>
                    <a:pt x="12117" y="2501343"/>
                  </a:cubicBezTo>
                  <a:cubicBezTo>
                    <a:pt x="4358" y="2493585"/>
                    <a:pt x="0" y="2483063"/>
                    <a:pt x="0" y="2472091"/>
                  </a:cubicBezTo>
                  <a:lnTo>
                    <a:pt x="0" y="41369"/>
                  </a:lnTo>
                  <a:cubicBezTo>
                    <a:pt x="0" y="30397"/>
                    <a:pt x="4358" y="19875"/>
                    <a:pt x="12117" y="12117"/>
                  </a:cubicBezTo>
                  <a:cubicBezTo>
                    <a:pt x="19875" y="4358"/>
                    <a:pt x="30397" y="0"/>
                    <a:pt x="4136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28880" cy="25515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808770" y="977265"/>
            <a:ext cx="3504683" cy="1543050"/>
            <a:chOff x="0" y="0"/>
            <a:chExt cx="923044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23044" cy="406400"/>
            </a:xfrm>
            <a:custGeom>
              <a:avLst/>
              <a:gdLst/>
              <a:ahLst/>
              <a:cxnLst/>
              <a:rect l="l" t="t" r="r" b="b"/>
              <a:pathLst>
                <a:path w="923044" h="406400">
                  <a:moveTo>
                    <a:pt x="719844" y="0"/>
                  </a:moveTo>
                  <a:cubicBezTo>
                    <a:pt x="832068" y="0"/>
                    <a:pt x="923044" y="90976"/>
                    <a:pt x="923044" y="203200"/>
                  </a:cubicBezTo>
                  <a:cubicBezTo>
                    <a:pt x="923044" y="315424"/>
                    <a:pt x="832068" y="406400"/>
                    <a:pt x="7198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1C3879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23044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225157" y="3705233"/>
            <a:ext cx="7837685" cy="1509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19"/>
              </a:lnSpc>
            </a:pPr>
            <a:r>
              <a:rPr lang="en-US" sz="8799">
                <a:solidFill>
                  <a:srgbClr val="1C3879"/>
                </a:solidFill>
                <a:latin typeface="Alata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53" t="-3076" r="-3076" b="-305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597853" y="-1390978"/>
            <a:ext cx="13247453" cy="13068955"/>
            <a:chOff x="0" y="0"/>
            <a:chExt cx="823901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23901" cy="812800"/>
            </a:xfrm>
            <a:custGeom>
              <a:avLst/>
              <a:gdLst/>
              <a:ahLst/>
              <a:cxnLst/>
              <a:rect l="l" t="t" r="r" b="b"/>
              <a:pathLst>
                <a:path w="823901" h="812800">
                  <a:moveTo>
                    <a:pt x="411951" y="0"/>
                  </a:moveTo>
                  <a:cubicBezTo>
                    <a:pt x="184437" y="0"/>
                    <a:pt x="0" y="181951"/>
                    <a:pt x="0" y="406400"/>
                  </a:cubicBezTo>
                  <a:cubicBezTo>
                    <a:pt x="0" y="630849"/>
                    <a:pt x="184437" y="812800"/>
                    <a:pt x="411951" y="812800"/>
                  </a:cubicBezTo>
                  <a:cubicBezTo>
                    <a:pt x="639465" y="812800"/>
                    <a:pt x="823901" y="630849"/>
                    <a:pt x="823901" y="406400"/>
                  </a:cubicBezTo>
                  <a:cubicBezTo>
                    <a:pt x="823901" y="181951"/>
                    <a:pt x="639465" y="0"/>
                    <a:pt x="411951" y="0"/>
                  </a:cubicBezTo>
                  <a:close/>
                </a:path>
              </a:pathLst>
            </a:custGeom>
            <a:solidFill>
              <a:srgbClr val="1C387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7241" y="38100"/>
              <a:ext cx="66942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1752342" y="977265"/>
            <a:ext cx="3504683" cy="1543050"/>
            <a:chOff x="0" y="0"/>
            <a:chExt cx="923044" cy="406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23044" cy="406400"/>
            </a:xfrm>
            <a:custGeom>
              <a:avLst/>
              <a:gdLst/>
              <a:ahLst/>
              <a:cxnLst/>
              <a:rect l="l" t="t" r="r" b="b"/>
              <a:pathLst>
                <a:path w="923044" h="406400">
                  <a:moveTo>
                    <a:pt x="719844" y="0"/>
                  </a:moveTo>
                  <a:cubicBezTo>
                    <a:pt x="832068" y="0"/>
                    <a:pt x="923044" y="90976"/>
                    <a:pt x="923044" y="203200"/>
                  </a:cubicBezTo>
                  <a:cubicBezTo>
                    <a:pt x="923044" y="315424"/>
                    <a:pt x="832068" y="406400"/>
                    <a:pt x="7198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1C387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923044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5154942" y="1078230"/>
            <a:ext cx="7978116" cy="1217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79"/>
              </a:lnSpc>
            </a:pPr>
            <a:r>
              <a:rPr lang="en-US" sz="7199" dirty="0" err="1">
                <a:solidFill>
                  <a:srgbClr val="FFFFFF"/>
                </a:solidFill>
                <a:latin typeface="Alata"/>
              </a:rPr>
              <a:t>Giới</a:t>
            </a:r>
            <a:r>
              <a:rPr lang="en-US" sz="7199" dirty="0">
                <a:solidFill>
                  <a:srgbClr val="FFFFFF"/>
                </a:solidFill>
                <a:latin typeface="Alata"/>
              </a:rPr>
              <a:t> </a:t>
            </a:r>
            <a:r>
              <a:rPr lang="en-US" sz="7199" dirty="0" err="1">
                <a:solidFill>
                  <a:srgbClr val="FFFFFF"/>
                </a:solidFill>
                <a:latin typeface="Alata"/>
              </a:rPr>
              <a:t>thiệu</a:t>
            </a:r>
            <a:r>
              <a:rPr lang="en-US" sz="7199" dirty="0">
                <a:solidFill>
                  <a:srgbClr val="FFFFFF"/>
                </a:solidFill>
                <a:latin typeface="Alata"/>
              </a:rPr>
              <a:t> </a:t>
            </a:r>
            <a:r>
              <a:rPr lang="en-US" sz="7199">
                <a:solidFill>
                  <a:srgbClr val="FFFFFF"/>
                </a:solidFill>
                <a:latin typeface="Alata"/>
              </a:rPr>
              <a:t>bài</a:t>
            </a:r>
            <a:r>
              <a:rPr lang="en-US" sz="7199" dirty="0">
                <a:solidFill>
                  <a:srgbClr val="FFFFFF"/>
                </a:solidFill>
                <a:latin typeface="Alata"/>
              </a:rPr>
              <a:t> </a:t>
            </a:r>
            <a:r>
              <a:rPr lang="en-US" sz="7199" dirty="0" err="1">
                <a:solidFill>
                  <a:srgbClr val="FFFFFF"/>
                </a:solidFill>
                <a:latin typeface="Alata"/>
              </a:rPr>
              <a:t>toán</a:t>
            </a:r>
            <a:endParaRPr lang="en-US" sz="7199" dirty="0">
              <a:solidFill>
                <a:srgbClr val="FFFFFF"/>
              </a:solidFill>
              <a:latin typeface="Alata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036053" y="2444115"/>
            <a:ext cx="12177793" cy="5642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6233" lvl="1" indent="-423117" algn="just">
              <a:lnSpc>
                <a:spcPts val="5487"/>
              </a:lnSpc>
              <a:buFont typeface="Arial"/>
              <a:buChar char="•"/>
            </a:pPr>
            <a:r>
              <a:rPr lang="en-US" sz="3919" dirty="0" err="1">
                <a:solidFill>
                  <a:srgbClr val="FFFFFF"/>
                </a:solidFill>
                <a:latin typeface="Be Vietnam Ultra-Bold"/>
              </a:rPr>
              <a:t>Bài</a:t>
            </a:r>
            <a:r>
              <a:rPr lang="en-US" sz="3919" dirty="0">
                <a:solidFill>
                  <a:srgbClr val="FFFFFF"/>
                </a:solidFill>
                <a:latin typeface="Be Vietnam Ultra-Bold"/>
              </a:rPr>
              <a:t> </a:t>
            </a:r>
            <a:r>
              <a:rPr lang="en-US" sz="3919" dirty="0" err="1">
                <a:solidFill>
                  <a:srgbClr val="FFFFFF"/>
                </a:solidFill>
                <a:latin typeface="Be Vietnam Ultra-Bold"/>
              </a:rPr>
              <a:t>toán</a:t>
            </a:r>
            <a:r>
              <a:rPr lang="en-US" sz="3919" dirty="0">
                <a:solidFill>
                  <a:srgbClr val="FFFFFF"/>
                </a:solidFill>
                <a:latin typeface="Be Vietnam Ultra-Bold"/>
              </a:rPr>
              <a:t>: </a:t>
            </a:r>
            <a:r>
              <a:rPr lang="en-US" sz="3919" dirty="0" err="1" smtClean="0">
                <a:solidFill>
                  <a:srgbClr val="FFFFFF"/>
                </a:solidFill>
                <a:latin typeface="Be Vietnam"/>
              </a:rPr>
              <a:t>Nhận</a:t>
            </a:r>
            <a:r>
              <a:rPr lang="en-US" sz="3919" dirty="0" smtClean="0">
                <a:solidFill>
                  <a:srgbClr val="FFFFFF"/>
                </a:solidFill>
                <a:latin typeface="Be Vietnam"/>
              </a:rPr>
              <a:t> </a:t>
            </a:r>
            <a:r>
              <a:rPr lang="en-US" sz="3919" dirty="0" err="1" smtClean="0">
                <a:solidFill>
                  <a:srgbClr val="FFFFFF"/>
                </a:solidFill>
                <a:latin typeface="Be Vietnam"/>
              </a:rPr>
              <a:t>diện</a:t>
            </a:r>
            <a:r>
              <a:rPr lang="en-US" sz="3919" dirty="0" smtClean="0">
                <a:solidFill>
                  <a:srgbClr val="FFFFFF"/>
                </a:solidFill>
                <a:latin typeface="Be Vietnam"/>
              </a:rPr>
              <a:t> </a:t>
            </a:r>
            <a:r>
              <a:rPr lang="en-US" sz="3919" dirty="0" err="1" smtClean="0">
                <a:solidFill>
                  <a:srgbClr val="FFFFFF"/>
                </a:solidFill>
                <a:latin typeface="Be Vietnam"/>
              </a:rPr>
              <a:t>biển</a:t>
            </a:r>
            <a:r>
              <a:rPr lang="en-US" sz="3919" dirty="0" smtClean="0">
                <a:solidFill>
                  <a:srgbClr val="FFFFFF"/>
                </a:solidFill>
                <a:latin typeface="Be Vietnam"/>
              </a:rPr>
              <a:t> </a:t>
            </a:r>
            <a:r>
              <a:rPr lang="en-US" sz="3919" dirty="0" err="1" smtClean="0">
                <a:solidFill>
                  <a:srgbClr val="FFFFFF"/>
                </a:solidFill>
                <a:latin typeface="Be Vietnam"/>
              </a:rPr>
              <a:t>báo</a:t>
            </a:r>
            <a:r>
              <a:rPr lang="en-US" sz="3919" dirty="0" smtClean="0">
                <a:solidFill>
                  <a:srgbClr val="FFFFFF"/>
                </a:solidFill>
                <a:latin typeface="Be Vietnam"/>
              </a:rPr>
              <a:t> </a:t>
            </a:r>
            <a:r>
              <a:rPr lang="en-US" sz="3919" dirty="0" err="1" smtClean="0">
                <a:solidFill>
                  <a:srgbClr val="FFFFFF"/>
                </a:solidFill>
                <a:latin typeface="Be Vietnam"/>
              </a:rPr>
              <a:t>giao</a:t>
            </a:r>
            <a:r>
              <a:rPr lang="en-US" sz="3919" dirty="0" smtClean="0">
                <a:solidFill>
                  <a:srgbClr val="FFFFFF"/>
                </a:solidFill>
                <a:latin typeface="Be Vietnam"/>
              </a:rPr>
              <a:t> </a:t>
            </a:r>
            <a:r>
              <a:rPr lang="en-US" sz="3919" dirty="0" err="1" smtClean="0">
                <a:solidFill>
                  <a:srgbClr val="FFFFFF"/>
                </a:solidFill>
                <a:latin typeface="Be Vietnam"/>
              </a:rPr>
              <a:t>thông</a:t>
            </a:r>
            <a:r>
              <a:rPr lang="en-US" sz="3919" dirty="0" smtClean="0">
                <a:solidFill>
                  <a:srgbClr val="FFFFFF"/>
                </a:solidFill>
                <a:latin typeface="Be Vietnam"/>
              </a:rPr>
              <a:t> </a:t>
            </a:r>
            <a:r>
              <a:rPr lang="en-US" sz="3919" dirty="0" err="1" smtClean="0">
                <a:solidFill>
                  <a:srgbClr val="FFFFFF"/>
                </a:solidFill>
                <a:latin typeface="Be Vietnam"/>
              </a:rPr>
              <a:t>Đức</a:t>
            </a:r>
            <a:endParaRPr lang="en-US" sz="3919" dirty="0">
              <a:solidFill>
                <a:srgbClr val="FFFFFF"/>
              </a:solidFill>
              <a:latin typeface="Be Vietnam"/>
            </a:endParaRPr>
          </a:p>
          <a:p>
            <a:pPr marL="846233" lvl="1" indent="-423117" algn="just">
              <a:lnSpc>
                <a:spcPts val="5487"/>
              </a:lnSpc>
              <a:buFont typeface="Arial"/>
              <a:buChar char="•"/>
            </a:pPr>
            <a:r>
              <a:rPr lang="en-US" sz="3919" dirty="0">
                <a:solidFill>
                  <a:srgbClr val="FFFFFF"/>
                </a:solidFill>
                <a:latin typeface="Be Vietnam"/>
              </a:rPr>
              <a:t>E: </a:t>
            </a:r>
            <a:r>
              <a:rPr lang="en-US" sz="3919" dirty="0" err="1">
                <a:solidFill>
                  <a:srgbClr val="FFFFFF"/>
                </a:solidFill>
                <a:latin typeface="Be Vietnam"/>
              </a:rPr>
              <a:t>Gồm</a:t>
            </a:r>
            <a:r>
              <a:rPr lang="en-US" sz="3919" dirty="0">
                <a:solidFill>
                  <a:srgbClr val="FFFFFF"/>
                </a:solidFill>
                <a:latin typeface="Be Vietnam"/>
              </a:rPr>
              <a:t> 3 </a:t>
            </a:r>
            <a:r>
              <a:rPr lang="en-US" sz="3919" dirty="0" err="1">
                <a:solidFill>
                  <a:srgbClr val="FFFFFF"/>
                </a:solidFill>
                <a:latin typeface="Be Vietnam"/>
              </a:rPr>
              <a:t>tập</a:t>
            </a:r>
            <a:r>
              <a:rPr lang="en-US" sz="3919" dirty="0">
                <a:solidFill>
                  <a:srgbClr val="FFFFFF"/>
                </a:solidFill>
                <a:latin typeface="Be Vietnam"/>
              </a:rPr>
              <a:t> </a:t>
            </a:r>
            <a:r>
              <a:rPr lang="en-US" sz="3919" dirty="0" err="1">
                <a:solidFill>
                  <a:srgbClr val="FFFFFF"/>
                </a:solidFill>
                <a:latin typeface="Be Vietnam"/>
              </a:rPr>
              <a:t>dữ</a:t>
            </a:r>
            <a:r>
              <a:rPr lang="en-US" sz="3919" dirty="0">
                <a:solidFill>
                  <a:srgbClr val="FFFFFF"/>
                </a:solidFill>
                <a:latin typeface="Be Vietnam"/>
              </a:rPr>
              <a:t> </a:t>
            </a:r>
            <a:r>
              <a:rPr lang="en-US" sz="3919" dirty="0" err="1">
                <a:solidFill>
                  <a:srgbClr val="FFFFFF"/>
                </a:solidFill>
                <a:latin typeface="Be Vietnam"/>
              </a:rPr>
              <a:t>liệu</a:t>
            </a:r>
            <a:r>
              <a:rPr lang="en-US" sz="3919" dirty="0">
                <a:solidFill>
                  <a:srgbClr val="FFFFFF"/>
                </a:solidFill>
                <a:latin typeface="Be Vietnam"/>
              </a:rPr>
              <a:t>: </a:t>
            </a:r>
            <a:r>
              <a:rPr lang="en-US" sz="3919" dirty="0" err="1">
                <a:solidFill>
                  <a:srgbClr val="FFFFFF"/>
                </a:solidFill>
                <a:latin typeface="Be Vietnam"/>
              </a:rPr>
              <a:t>tập</a:t>
            </a:r>
            <a:r>
              <a:rPr lang="en-US" sz="3919" dirty="0">
                <a:solidFill>
                  <a:srgbClr val="FFFFFF"/>
                </a:solidFill>
                <a:latin typeface="Be Vietnam"/>
              </a:rPr>
              <a:t> train, </a:t>
            </a:r>
            <a:r>
              <a:rPr lang="en-US" sz="3919" dirty="0" err="1">
                <a:solidFill>
                  <a:srgbClr val="FFFFFF"/>
                </a:solidFill>
                <a:latin typeface="Be Vietnam"/>
              </a:rPr>
              <a:t>tập</a:t>
            </a:r>
            <a:r>
              <a:rPr lang="en-US" sz="3919" dirty="0">
                <a:solidFill>
                  <a:srgbClr val="FFFFFF"/>
                </a:solidFill>
                <a:latin typeface="Be Vietnam"/>
              </a:rPr>
              <a:t> test </a:t>
            </a:r>
            <a:r>
              <a:rPr lang="en-US" sz="3919" dirty="0" err="1">
                <a:solidFill>
                  <a:srgbClr val="FFFFFF"/>
                </a:solidFill>
                <a:latin typeface="Be Vietnam"/>
              </a:rPr>
              <a:t>và</a:t>
            </a:r>
            <a:r>
              <a:rPr lang="en-US" sz="3919" dirty="0">
                <a:solidFill>
                  <a:srgbClr val="FFFFFF"/>
                </a:solidFill>
                <a:latin typeface="Be Vietnam"/>
              </a:rPr>
              <a:t> </a:t>
            </a:r>
            <a:r>
              <a:rPr lang="en-US" sz="3919" dirty="0" err="1">
                <a:solidFill>
                  <a:srgbClr val="FFFFFF"/>
                </a:solidFill>
                <a:latin typeface="Be Vietnam"/>
              </a:rPr>
              <a:t>tập</a:t>
            </a:r>
            <a:r>
              <a:rPr lang="en-US" sz="3919" dirty="0">
                <a:solidFill>
                  <a:srgbClr val="FFFFFF"/>
                </a:solidFill>
                <a:latin typeface="Be Vietnam"/>
              </a:rPr>
              <a:t> valid.</a:t>
            </a:r>
          </a:p>
          <a:p>
            <a:pPr marL="846233" lvl="1" indent="-423117" algn="just">
              <a:lnSpc>
                <a:spcPts val="5487"/>
              </a:lnSpc>
              <a:buFont typeface="Arial"/>
              <a:buChar char="•"/>
            </a:pPr>
            <a:r>
              <a:rPr lang="en-US" sz="3919" dirty="0">
                <a:solidFill>
                  <a:srgbClr val="FFFFFF"/>
                </a:solidFill>
                <a:latin typeface="Be Vietnam"/>
              </a:rPr>
              <a:t>P: </a:t>
            </a:r>
            <a:r>
              <a:rPr lang="en-US" sz="3919" dirty="0" err="1">
                <a:solidFill>
                  <a:srgbClr val="FFFFFF"/>
                </a:solidFill>
                <a:latin typeface="Be Vietnam"/>
              </a:rPr>
              <a:t>Nhận</a:t>
            </a:r>
            <a:r>
              <a:rPr lang="en-US" sz="3919" dirty="0">
                <a:solidFill>
                  <a:srgbClr val="FFFFFF"/>
                </a:solidFill>
                <a:latin typeface="Be Vietnam"/>
              </a:rPr>
              <a:t> </a:t>
            </a:r>
            <a:r>
              <a:rPr lang="en-US" sz="3919" dirty="0" err="1">
                <a:solidFill>
                  <a:srgbClr val="FFFFFF"/>
                </a:solidFill>
                <a:latin typeface="Be Vietnam"/>
              </a:rPr>
              <a:t>diện</a:t>
            </a:r>
            <a:r>
              <a:rPr lang="en-US" sz="3919" dirty="0">
                <a:solidFill>
                  <a:srgbClr val="FFFFFF"/>
                </a:solidFill>
                <a:latin typeface="Be Vietnam"/>
              </a:rPr>
              <a:t> </a:t>
            </a:r>
            <a:r>
              <a:rPr lang="en-US" sz="3919" dirty="0" err="1" smtClean="0">
                <a:solidFill>
                  <a:srgbClr val="FFFFFF"/>
                </a:solidFill>
                <a:latin typeface="Be Vietnam"/>
              </a:rPr>
              <a:t>hình</a:t>
            </a:r>
            <a:r>
              <a:rPr lang="en-US" sz="3919" dirty="0" smtClean="0">
                <a:solidFill>
                  <a:srgbClr val="FFFFFF"/>
                </a:solidFill>
                <a:latin typeface="Be Vietnam"/>
              </a:rPr>
              <a:t> </a:t>
            </a:r>
            <a:r>
              <a:rPr lang="en-US" sz="3919" dirty="0" err="1" smtClean="0">
                <a:solidFill>
                  <a:srgbClr val="FFFFFF"/>
                </a:solidFill>
                <a:latin typeface="Be Vietnam"/>
              </a:rPr>
              <a:t>biển</a:t>
            </a:r>
            <a:r>
              <a:rPr lang="en-US" sz="3919" dirty="0" smtClean="0">
                <a:solidFill>
                  <a:srgbClr val="FFFFFF"/>
                </a:solidFill>
                <a:latin typeface="Be Vietnam"/>
              </a:rPr>
              <a:t> </a:t>
            </a:r>
            <a:r>
              <a:rPr lang="en-US" sz="3919" dirty="0" err="1" smtClean="0">
                <a:solidFill>
                  <a:srgbClr val="FFFFFF"/>
                </a:solidFill>
                <a:latin typeface="Be Vietnam"/>
              </a:rPr>
              <a:t>báo</a:t>
            </a:r>
            <a:r>
              <a:rPr lang="en-US" sz="3919" dirty="0" smtClean="0">
                <a:solidFill>
                  <a:srgbClr val="FFFFFF"/>
                </a:solidFill>
                <a:latin typeface="Be Vietnam"/>
              </a:rPr>
              <a:t> </a:t>
            </a:r>
            <a:r>
              <a:rPr lang="en-US" sz="3919" dirty="0" err="1">
                <a:solidFill>
                  <a:srgbClr val="FFFFFF"/>
                </a:solidFill>
                <a:latin typeface="Be Vietnam"/>
              </a:rPr>
              <a:t>đó</a:t>
            </a:r>
            <a:r>
              <a:rPr lang="en-US" sz="3919" dirty="0">
                <a:solidFill>
                  <a:srgbClr val="FFFFFF"/>
                </a:solidFill>
                <a:latin typeface="Be Vietnam"/>
              </a:rPr>
              <a:t> </a:t>
            </a:r>
            <a:r>
              <a:rPr lang="en-US" sz="3919" dirty="0" err="1" smtClean="0">
                <a:solidFill>
                  <a:srgbClr val="FFFFFF"/>
                </a:solidFill>
                <a:latin typeface="Be Vietnam"/>
              </a:rPr>
              <a:t>là</a:t>
            </a:r>
            <a:r>
              <a:rPr lang="en-US" sz="3919" dirty="0" smtClean="0">
                <a:solidFill>
                  <a:srgbClr val="FFFFFF"/>
                </a:solidFill>
                <a:latin typeface="Be Vietnam"/>
              </a:rPr>
              <a:t> </a:t>
            </a:r>
            <a:r>
              <a:rPr lang="en-US" sz="3919" dirty="0" err="1" smtClean="0">
                <a:solidFill>
                  <a:srgbClr val="FFFFFF"/>
                </a:solidFill>
                <a:latin typeface="Be Vietnam"/>
              </a:rPr>
              <a:t>biển</a:t>
            </a:r>
            <a:r>
              <a:rPr lang="en-US" sz="3919" dirty="0" smtClean="0">
                <a:solidFill>
                  <a:srgbClr val="FFFFFF"/>
                </a:solidFill>
                <a:latin typeface="Be Vietnam"/>
              </a:rPr>
              <a:t> </a:t>
            </a:r>
            <a:r>
              <a:rPr lang="en-US" sz="3919" dirty="0" err="1" smtClean="0">
                <a:solidFill>
                  <a:srgbClr val="FFFFFF"/>
                </a:solidFill>
                <a:latin typeface="Be Vietnam"/>
              </a:rPr>
              <a:t>báo</a:t>
            </a:r>
            <a:r>
              <a:rPr lang="en-US" sz="3919" dirty="0" smtClean="0">
                <a:solidFill>
                  <a:srgbClr val="FFFFFF"/>
                </a:solidFill>
                <a:latin typeface="Be Vietnam"/>
              </a:rPr>
              <a:t> </a:t>
            </a:r>
            <a:r>
              <a:rPr lang="en-US" sz="3919" dirty="0" err="1" smtClean="0">
                <a:solidFill>
                  <a:srgbClr val="FFFFFF"/>
                </a:solidFill>
                <a:latin typeface="Be Vietnam"/>
              </a:rPr>
              <a:t>gì</a:t>
            </a:r>
            <a:endParaRPr lang="en-US" sz="3919" dirty="0">
              <a:solidFill>
                <a:srgbClr val="FFFFFF"/>
              </a:solidFill>
              <a:latin typeface="Be Vietnam"/>
            </a:endParaRPr>
          </a:p>
          <a:p>
            <a:pPr marL="846233" lvl="1" indent="-423117" algn="just">
              <a:lnSpc>
                <a:spcPts val="5487"/>
              </a:lnSpc>
              <a:buFont typeface="Arial"/>
              <a:buChar char="•"/>
            </a:pPr>
            <a:r>
              <a:rPr lang="en-US" sz="3919" dirty="0">
                <a:solidFill>
                  <a:srgbClr val="FFFFFF"/>
                </a:solidFill>
                <a:latin typeface="Be Vietnam Ultra-Bold"/>
              </a:rPr>
              <a:t>Input:</a:t>
            </a:r>
            <a:r>
              <a:rPr lang="en-US" sz="3919" dirty="0">
                <a:solidFill>
                  <a:srgbClr val="FFFFFF"/>
                </a:solidFill>
                <a:latin typeface="Be Vietnam"/>
              </a:rPr>
              <a:t> </a:t>
            </a:r>
            <a:r>
              <a:rPr lang="en-US" sz="3919" dirty="0" err="1">
                <a:solidFill>
                  <a:srgbClr val="FFFFFF"/>
                </a:solidFill>
                <a:latin typeface="Be Vietnam"/>
              </a:rPr>
              <a:t>Ảnh</a:t>
            </a:r>
            <a:r>
              <a:rPr lang="en-US" sz="3919" dirty="0">
                <a:solidFill>
                  <a:srgbClr val="FFFFFF"/>
                </a:solidFill>
                <a:latin typeface="Be Vietnam"/>
              </a:rPr>
              <a:t> </a:t>
            </a:r>
            <a:r>
              <a:rPr lang="en-US" sz="3919" dirty="0" err="1" smtClean="0">
                <a:solidFill>
                  <a:srgbClr val="FFFFFF"/>
                </a:solidFill>
                <a:latin typeface="Be Vietnam"/>
              </a:rPr>
              <a:t>biển</a:t>
            </a:r>
            <a:r>
              <a:rPr lang="en-US" sz="3919" dirty="0" smtClean="0">
                <a:solidFill>
                  <a:srgbClr val="FFFFFF"/>
                </a:solidFill>
                <a:latin typeface="Be Vietnam"/>
              </a:rPr>
              <a:t> </a:t>
            </a:r>
            <a:r>
              <a:rPr lang="en-US" sz="3919" dirty="0" err="1" smtClean="0">
                <a:solidFill>
                  <a:srgbClr val="FFFFFF"/>
                </a:solidFill>
                <a:latin typeface="Be Vietnam"/>
              </a:rPr>
              <a:t>báo</a:t>
            </a:r>
            <a:r>
              <a:rPr lang="en-US" sz="3919" dirty="0" smtClean="0">
                <a:solidFill>
                  <a:srgbClr val="FFFFFF"/>
                </a:solidFill>
                <a:latin typeface="Be Vietnam"/>
              </a:rPr>
              <a:t> </a:t>
            </a:r>
            <a:r>
              <a:rPr lang="en-US" sz="3919" dirty="0" err="1" smtClean="0">
                <a:solidFill>
                  <a:srgbClr val="FFFFFF"/>
                </a:solidFill>
                <a:latin typeface="Be Vietnam"/>
              </a:rPr>
              <a:t>đã</a:t>
            </a:r>
            <a:r>
              <a:rPr lang="en-US" sz="3919" dirty="0" smtClean="0">
                <a:solidFill>
                  <a:srgbClr val="FFFFFF"/>
                </a:solidFill>
                <a:latin typeface="Be Vietnam"/>
              </a:rPr>
              <a:t> </a:t>
            </a:r>
            <a:r>
              <a:rPr lang="en-US" sz="3919" dirty="0" err="1" smtClean="0">
                <a:solidFill>
                  <a:srgbClr val="FFFFFF"/>
                </a:solidFill>
                <a:latin typeface="Be Vietnam"/>
              </a:rPr>
              <a:t>được</a:t>
            </a:r>
            <a:r>
              <a:rPr lang="en-US" sz="3919" dirty="0" smtClean="0">
                <a:solidFill>
                  <a:srgbClr val="FFFFFF"/>
                </a:solidFill>
                <a:latin typeface="Be Vietnam"/>
              </a:rPr>
              <a:t> </a:t>
            </a:r>
            <a:r>
              <a:rPr lang="en-US" sz="3919" dirty="0" err="1" smtClean="0">
                <a:solidFill>
                  <a:srgbClr val="FFFFFF"/>
                </a:solidFill>
                <a:latin typeface="Be Vietnam"/>
              </a:rPr>
              <a:t>cắt</a:t>
            </a:r>
            <a:r>
              <a:rPr lang="en-US" sz="3919" dirty="0" smtClean="0">
                <a:solidFill>
                  <a:srgbClr val="FFFFFF"/>
                </a:solidFill>
                <a:latin typeface="Be Vietnam"/>
              </a:rPr>
              <a:t> </a:t>
            </a:r>
            <a:r>
              <a:rPr lang="en-US" sz="3919" dirty="0" err="1" smtClean="0">
                <a:solidFill>
                  <a:srgbClr val="FFFFFF"/>
                </a:solidFill>
                <a:latin typeface="Be Vietnam"/>
              </a:rPr>
              <a:t>ra</a:t>
            </a:r>
            <a:r>
              <a:rPr lang="en-US" sz="3919" dirty="0" smtClean="0">
                <a:solidFill>
                  <a:srgbClr val="FFFFFF"/>
                </a:solidFill>
                <a:latin typeface="Be Vietnam"/>
              </a:rPr>
              <a:t> </a:t>
            </a:r>
            <a:r>
              <a:rPr lang="en-US" sz="3919" dirty="0" err="1" smtClean="0">
                <a:solidFill>
                  <a:srgbClr val="FFFFFF"/>
                </a:solidFill>
                <a:latin typeface="Be Vietnam"/>
              </a:rPr>
              <a:t>sẵn</a:t>
            </a:r>
            <a:r>
              <a:rPr lang="en-US" sz="3919" dirty="0" smtClean="0">
                <a:solidFill>
                  <a:srgbClr val="FFFFFF"/>
                </a:solidFill>
                <a:latin typeface="Be Vietnam"/>
              </a:rPr>
              <a:t> </a:t>
            </a:r>
            <a:r>
              <a:rPr lang="en-US" sz="3919" dirty="0" err="1" smtClean="0">
                <a:solidFill>
                  <a:srgbClr val="FFFFFF"/>
                </a:solidFill>
                <a:latin typeface="Be Vietnam"/>
              </a:rPr>
              <a:t>từ</a:t>
            </a:r>
            <a:r>
              <a:rPr lang="en-US" sz="3919" dirty="0" smtClean="0">
                <a:solidFill>
                  <a:srgbClr val="FFFFFF"/>
                </a:solidFill>
                <a:latin typeface="Be Vietnam"/>
              </a:rPr>
              <a:t> </a:t>
            </a:r>
            <a:r>
              <a:rPr lang="en-US" sz="3919" dirty="0" err="1" smtClean="0">
                <a:solidFill>
                  <a:srgbClr val="FFFFFF"/>
                </a:solidFill>
                <a:latin typeface="Be Vietnam"/>
              </a:rPr>
              <a:t>ảnh</a:t>
            </a:r>
            <a:r>
              <a:rPr lang="en-US" sz="3919" dirty="0" smtClean="0">
                <a:solidFill>
                  <a:srgbClr val="FFFFFF"/>
                </a:solidFill>
                <a:latin typeface="Be Vietnam"/>
              </a:rPr>
              <a:t> </a:t>
            </a:r>
            <a:r>
              <a:rPr lang="en-US" sz="3919" dirty="0" err="1" smtClean="0">
                <a:solidFill>
                  <a:srgbClr val="FFFFFF"/>
                </a:solidFill>
                <a:latin typeface="Be Vietnam"/>
              </a:rPr>
              <a:t>chụp</a:t>
            </a:r>
            <a:r>
              <a:rPr lang="en-US" sz="3919" dirty="0" smtClean="0">
                <a:solidFill>
                  <a:srgbClr val="FFFFFF"/>
                </a:solidFill>
                <a:latin typeface="Be Vietnam"/>
              </a:rPr>
              <a:t>.</a:t>
            </a:r>
            <a:endParaRPr lang="en-US" sz="3919" dirty="0">
              <a:solidFill>
                <a:srgbClr val="FFFFFF"/>
              </a:solidFill>
              <a:latin typeface="Be Vietnam"/>
            </a:endParaRPr>
          </a:p>
          <a:p>
            <a:pPr marL="846233" lvl="1" indent="-423117" algn="just">
              <a:lnSpc>
                <a:spcPts val="5487"/>
              </a:lnSpc>
              <a:buFont typeface="Arial"/>
              <a:buChar char="•"/>
            </a:pPr>
            <a:r>
              <a:rPr lang="en-US" sz="3919" dirty="0">
                <a:solidFill>
                  <a:srgbClr val="FFFFFF"/>
                </a:solidFill>
                <a:latin typeface="Be Vietnam Ultra-Bold"/>
              </a:rPr>
              <a:t>Output:</a:t>
            </a:r>
            <a:r>
              <a:rPr lang="en-US" sz="3919" dirty="0">
                <a:solidFill>
                  <a:srgbClr val="FFFFFF"/>
                </a:solidFill>
                <a:latin typeface="Be Vietnam"/>
              </a:rPr>
              <a:t> </a:t>
            </a:r>
            <a:r>
              <a:rPr lang="en-US" sz="3919" dirty="0" err="1" smtClean="0">
                <a:solidFill>
                  <a:srgbClr val="FFFFFF"/>
                </a:solidFill>
                <a:latin typeface="Be Vietnam"/>
              </a:rPr>
              <a:t>Nhãn</a:t>
            </a:r>
            <a:r>
              <a:rPr lang="en-US" sz="3919" dirty="0" smtClean="0">
                <a:solidFill>
                  <a:srgbClr val="FFFFFF"/>
                </a:solidFill>
                <a:latin typeface="Be Vietnam"/>
              </a:rPr>
              <a:t> </a:t>
            </a:r>
            <a:r>
              <a:rPr lang="vi-VN" sz="3919" dirty="0">
                <a:solidFill>
                  <a:srgbClr val="FFFFFF"/>
                </a:solidFill>
                <a:latin typeface="Be Vietnam"/>
              </a:rPr>
              <a:t>và</a:t>
            </a:r>
            <a:r>
              <a:rPr lang="en-US" sz="3919" dirty="0" smtClean="0">
                <a:solidFill>
                  <a:srgbClr val="FFFFFF"/>
                </a:solidFill>
                <a:latin typeface="Be Vietnam"/>
              </a:rPr>
              <a:t> </a:t>
            </a:r>
            <a:r>
              <a:rPr lang="en-US" sz="3919" dirty="0" err="1" smtClean="0">
                <a:solidFill>
                  <a:srgbClr val="FFFFFF"/>
                </a:solidFill>
                <a:latin typeface="Be Vietnam"/>
              </a:rPr>
              <a:t>hình</a:t>
            </a:r>
            <a:r>
              <a:rPr lang="en-US" sz="3919" dirty="0" smtClean="0">
                <a:solidFill>
                  <a:srgbClr val="FFFFFF"/>
                </a:solidFill>
                <a:latin typeface="Be Vietnam"/>
              </a:rPr>
              <a:t> </a:t>
            </a:r>
            <a:r>
              <a:rPr lang="en-US" sz="3919" dirty="0" err="1" smtClean="0">
                <a:solidFill>
                  <a:srgbClr val="FFFFFF"/>
                </a:solidFill>
                <a:latin typeface="Be Vietnam"/>
              </a:rPr>
              <a:t>ảnh</a:t>
            </a:r>
            <a:r>
              <a:rPr lang="en-US" sz="3919" dirty="0" smtClean="0">
                <a:solidFill>
                  <a:srgbClr val="FFFFFF"/>
                </a:solidFill>
                <a:latin typeface="Be Vietnam"/>
              </a:rPr>
              <a:t> </a:t>
            </a:r>
            <a:r>
              <a:rPr lang="en-US" sz="3919" dirty="0" err="1" smtClean="0">
                <a:solidFill>
                  <a:srgbClr val="FFFFFF"/>
                </a:solidFill>
                <a:latin typeface="Be Vietnam"/>
              </a:rPr>
              <a:t>biển</a:t>
            </a:r>
            <a:r>
              <a:rPr lang="en-US" sz="3919" dirty="0" smtClean="0">
                <a:solidFill>
                  <a:srgbClr val="FFFFFF"/>
                </a:solidFill>
                <a:latin typeface="Be Vietnam"/>
              </a:rPr>
              <a:t> </a:t>
            </a:r>
            <a:r>
              <a:rPr lang="en-US" sz="3919" dirty="0" err="1" smtClean="0">
                <a:solidFill>
                  <a:srgbClr val="FFFFFF"/>
                </a:solidFill>
                <a:latin typeface="Be Vietnam"/>
              </a:rPr>
              <a:t>báo</a:t>
            </a:r>
            <a:endParaRPr lang="en-US" sz="3919" dirty="0">
              <a:solidFill>
                <a:srgbClr val="FFFFFF"/>
              </a:solidFill>
              <a:latin typeface="Be Vietnam"/>
            </a:endParaRPr>
          </a:p>
          <a:p>
            <a:pPr algn="just">
              <a:lnSpc>
                <a:spcPts val="5487"/>
              </a:lnSpc>
            </a:pPr>
            <a:endParaRPr lang="en-US" sz="3919" dirty="0">
              <a:solidFill>
                <a:srgbClr val="FFFFFF"/>
              </a:solidFill>
              <a:latin typeface="Be Vietna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53" t="-3076" r="-3076" b="-305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-1304761"/>
            <a:ext cx="18501170" cy="11591761"/>
            <a:chOff x="0" y="-38100"/>
            <a:chExt cx="4928880" cy="255156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72090" cy="2513460"/>
            </a:xfrm>
            <a:custGeom>
              <a:avLst/>
              <a:gdLst/>
              <a:ahLst/>
              <a:cxnLst/>
              <a:rect l="l" t="t" r="r" b="b"/>
              <a:pathLst>
                <a:path w="4928880" h="2513460">
                  <a:moveTo>
                    <a:pt x="41369" y="0"/>
                  </a:moveTo>
                  <a:lnTo>
                    <a:pt x="4887511" y="0"/>
                  </a:lnTo>
                  <a:cubicBezTo>
                    <a:pt x="4910358" y="0"/>
                    <a:pt x="4928880" y="18521"/>
                    <a:pt x="4928880" y="41369"/>
                  </a:cubicBezTo>
                  <a:lnTo>
                    <a:pt x="4928880" y="2472091"/>
                  </a:lnTo>
                  <a:cubicBezTo>
                    <a:pt x="4928880" y="2483063"/>
                    <a:pt x="4924521" y="2493585"/>
                    <a:pt x="4916763" y="2501343"/>
                  </a:cubicBezTo>
                  <a:cubicBezTo>
                    <a:pt x="4909005" y="2509101"/>
                    <a:pt x="4898482" y="2513460"/>
                    <a:pt x="4887511" y="2513460"/>
                  </a:cubicBezTo>
                  <a:lnTo>
                    <a:pt x="41369" y="2513460"/>
                  </a:lnTo>
                  <a:cubicBezTo>
                    <a:pt x="30397" y="2513460"/>
                    <a:pt x="19875" y="2509101"/>
                    <a:pt x="12117" y="2501343"/>
                  </a:cubicBezTo>
                  <a:cubicBezTo>
                    <a:pt x="4358" y="2493585"/>
                    <a:pt x="0" y="2483063"/>
                    <a:pt x="0" y="2472091"/>
                  </a:cubicBezTo>
                  <a:lnTo>
                    <a:pt x="0" y="41369"/>
                  </a:lnTo>
                  <a:cubicBezTo>
                    <a:pt x="0" y="30397"/>
                    <a:pt x="4358" y="19875"/>
                    <a:pt x="12117" y="12117"/>
                  </a:cubicBezTo>
                  <a:cubicBezTo>
                    <a:pt x="19875" y="4358"/>
                    <a:pt x="30397" y="0"/>
                    <a:pt x="41369" y="0"/>
                  </a:cubicBezTo>
                  <a:close/>
                </a:path>
              </a:pathLst>
            </a:custGeom>
            <a:solidFill>
              <a:srgbClr val="1C387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928880" cy="25515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892105" y="180939"/>
            <a:ext cx="3504683" cy="1543050"/>
            <a:chOff x="0" y="0"/>
            <a:chExt cx="923044" cy="406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23044" cy="406400"/>
            </a:xfrm>
            <a:custGeom>
              <a:avLst/>
              <a:gdLst/>
              <a:ahLst/>
              <a:cxnLst/>
              <a:rect l="l" t="t" r="r" b="b"/>
              <a:pathLst>
                <a:path w="923044" h="406400">
                  <a:moveTo>
                    <a:pt x="719844" y="0"/>
                  </a:moveTo>
                  <a:cubicBezTo>
                    <a:pt x="832068" y="0"/>
                    <a:pt x="923044" y="90976"/>
                    <a:pt x="923044" y="203200"/>
                  </a:cubicBezTo>
                  <a:cubicBezTo>
                    <a:pt x="923044" y="315424"/>
                    <a:pt x="832068" y="406400"/>
                    <a:pt x="7198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923044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087215" y="1904927"/>
            <a:ext cx="16113567" cy="6189720"/>
          </a:xfrm>
          <a:custGeom>
            <a:avLst/>
            <a:gdLst/>
            <a:ahLst/>
            <a:cxnLst/>
            <a:rect l="l" t="t" r="r" b="b"/>
            <a:pathLst>
              <a:path w="16113567" h="6189720">
                <a:moveTo>
                  <a:pt x="0" y="0"/>
                </a:moveTo>
                <a:lnTo>
                  <a:pt x="16113566" y="0"/>
                </a:lnTo>
                <a:lnTo>
                  <a:pt x="16113566" y="6189720"/>
                </a:lnTo>
                <a:lnTo>
                  <a:pt x="0" y="61897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5225157" y="368203"/>
            <a:ext cx="7837685" cy="1510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19"/>
              </a:lnSpc>
            </a:pPr>
            <a:r>
              <a:rPr lang="en-US" sz="8799" dirty="0">
                <a:solidFill>
                  <a:srgbClr val="FFFFFF"/>
                </a:solidFill>
                <a:latin typeface="Alata"/>
              </a:rPr>
              <a:t>Phase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53" t="-3076" r="-3076" b="-305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213170" y="-1131672"/>
            <a:ext cx="18729770" cy="10161372"/>
            <a:chOff x="0" y="0"/>
            <a:chExt cx="4928880" cy="251346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28880" cy="2513460"/>
            </a:xfrm>
            <a:custGeom>
              <a:avLst/>
              <a:gdLst/>
              <a:ahLst/>
              <a:cxnLst/>
              <a:rect l="l" t="t" r="r" b="b"/>
              <a:pathLst>
                <a:path w="4928880" h="2513460">
                  <a:moveTo>
                    <a:pt x="41369" y="0"/>
                  </a:moveTo>
                  <a:lnTo>
                    <a:pt x="4887511" y="0"/>
                  </a:lnTo>
                  <a:cubicBezTo>
                    <a:pt x="4910358" y="0"/>
                    <a:pt x="4928880" y="18521"/>
                    <a:pt x="4928880" y="41369"/>
                  </a:cubicBezTo>
                  <a:lnTo>
                    <a:pt x="4928880" y="2472091"/>
                  </a:lnTo>
                  <a:cubicBezTo>
                    <a:pt x="4928880" y="2483063"/>
                    <a:pt x="4924521" y="2493585"/>
                    <a:pt x="4916763" y="2501343"/>
                  </a:cubicBezTo>
                  <a:cubicBezTo>
                    <a:pt x="4909005" y="2509101"/>
                    <a:pt x="4898482" y="2513460"/>
                    <a:pt x="4887511" y="2513460"/>
                  </a:cubicBezTo>
                  <a:lnTo>
                    <a:pt x="41369" y="2513460"/>
                  </a:lnTo>
                  <a:cubicBezTo>
                    <a:pt x="30397" y="2513460"/>
                    <a:pt x="19875" y="2509101"/>
                    <a:pt x="12117" y="2501343"/>
                  </a:cubicBezTo>
                  <a:cubicBezTo>
                    <a:pt x="4358" y="2493585"/>
                    <a:pt x="0" y="2483063"/>
                    <a:pt x="0" y="2472091"/>
                  </a:cubicBezTo>
                  <a:lnTo>
                    <a:pt x="0" y="41369"/>
                  </a:lnTo>
                  <a:cubicBezTo>
                    <a:pt x="0" y="30397"/>
                    <a:pt x="4358" y="19875"/>
                    <a:pt x="12117" y="12117"/>
                  </a:cubicBezTo>
                  <a:cubicBezTo>
                    <a:pt x="19875" y="4358"/>
                    <a:pt x="30397" y="0"/>
                    <a:pt x="41369" y="0"/>
                  </a:cubicBezTo>
                  <a:close/>
                </a:path>
              </a:pathLst>
            </a:custGeom>
            <a:solidFill>
              <a:srgbClr val="1C387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928880" cy="25515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685800" y="335184"/>
            <a:ext cx="3504683" cy="1543050"/>
            <a:chOff x="0" y="0"/>
            <a:chExt cx="923044" cy="406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23044" cy="406400"/>
            </a:xfrm>
            <a:custGeom>
              <a:avLst/>
              <a:gdLst/>
              <a:ahLst/>
              <a:cxnLst/>
              <a:rect l="l" t="t" r="r" b="b"/>
              <a:pathLst>
                <a:path w="923044" h="406400">
                  <a:moveTo>
                    <a:pt x="719844" y="0"/>
                  </a:moveTo>
                  <a:cubicBezTo>
                    <a:pt x="832068" y="0"/>
                    <a:pt x="923044" y="90976"/>
                    <a:pt x="923044" y="203200"/>
                  </a:cubicBezTo>
                  <a:cubicBezTo>
                    <a:pt x="923044" y="315424"/>
                    <a:pt x="832068" y="406400"/>
                    <a:pt x="7198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923044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648485" y="2068757"/>
            <a:ext cx="8648870" cy="6658605"/>
          </a:xfrm>
          <a:custGeom>
            <a:avLst/>
            <a:gdLst/>
            <a:ahLst/>
            <a:cxnLst/>
            <a:rect l="l" t="t" r="r" b="b"/>
            <a:pathLst>
              <a:path w="8648870" h="6658605">
                <a:moveTo>
                  <a:pt x="0" y="0"/>
                </a:moveTo>
                <a:lnTo>
                  <a:pt x="8648869" y="0"/>
                </a:lnTo>
                <a:lnTo>
                  <a:pt x="8648869" y="6658605"/>
                </a:lnTo>
                <a:lnTo>
                  <a:pt x="0" y="66586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47625" cap="sq">
            <a:solidFill>
              <a:srgbClr val="B2BCCB"/>
            </a:solidFill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9911243" y="2890421"/>
            <a:ext cx="3799065" cy="3771668"/>
          </a:xfrm>
          <a:custGeom>
            <a:avLst/>
            <a:gdLst/>
            <a:ahLst/>
            <a:cxnLst/>
            <a:rect l="l" t="t" r="r" b="b"/>
            <a:pathLst>
              <a:path w="3799065" h="3771668">
                <a:moveTo>
                  <a:pt x="0" y="0"/>
                </a:moveTo>
                <a:lnTo>
                  <a:pt x="3799065" y="0"/>
                </a:lnTo>
                <a:lnTo>
                  <a:pt x="3799065" y="3771668"/>
                </a:lnTo>
                <a:lnTo>
                  <a:pt x="0" y="37716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225157" y="190523"/>
            <a:ext cx="7837685" cy="1510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19"/>
              </a:lnSpc>
            </a:pPr>
            <a:r>
              <a:rPr lang="en-US" sz="8799" dirty="0" err="1">
                <a:solidFill>
                  <a:srgbClr val="FFFFFF"/>
                </a:solidFill>
                <a:latin typeface="Alata"/>
              </a:rPr>
              <a:t>Dữ</a:t>
            </a:r>
            <a:r>
              <a:rPr lang="en-US" sz="8799" dirty="0">
                <a:solidFill>
                  <a:srgbClr val="FFFFFF"/>
                </a:solidFill>
                <a:latin typeface="Alata"/>
              </a:rPr>
              <a:t> </a:t>
            </a:r>
            <a:r>
              <a:rPr lang="en-US" sz="8799" dirty="0" err="1">
                <a:solidFill>
                  <a:srgbClr val="FFFFFF"/>
                </a:solidFill>
                <a:latin typeface="Alata"/>
              </a:rPr>
              <a:t>liệu</a:t>
            </a:r>
            <a:endParaRPr lang="en-US" sz="8799" dirty="0">
              <a:solidFill>
                <a:srgbClr val="FFFFFF"/>
              </a:solidFill>
              <a:latin typeface="Alata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3897320" y="2995768"/>
            <a:ext cx="4162377" cy="2601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0" lvl="1" indent="-399410" algn="just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FFFFFF"/>
                </a:solidFill>
                <a:latin typeface="Open Sans Bold"/>
              </a:rPr>
              <a:t>'features'</a:t>
            </a:r>
          </a:p>
          <a:p>
            <a:pPr marL="798820" lvl="1" indent="-399410" algn="just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FFFFFF"/>
                </a:solidFill>
                <a:latin typeface="Open Sans Bold"/>
              </a:rPr>
              <a:t>'labels' </a:t>
            </a:r>
          </a:p>
          <a:p>
            <a:pPr marL="798820" lvl="1" indent="-399410" algn="just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FFFFFF"/>
                </a:solidFill>
                <a:latin typeface="Open Sans Bold"/>
              </a:rPr>
              <a:t> 'sizes' </a:t>
            </a:r>
          </a:p>
          <a:p>
            <a:pPr marL="798820" lvl="1" indent="-399410" algn="just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FFFFFF"/>
                </a:solidFill>
                <a:latin typeface="Open Sans Bold"/>
              </a:rPr>
              <a:t>'coords'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166745" y="6854973"/>
            <a:ext cx="5645188" cy="511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 dirty="0">
                <a:solidFill>
                  <a:srgbClr val="FFFFFF"/>
                </a:solidFill>
                <a:latin typeface="Open Sans Bold"/>
              </a:rPr>
              <a:t>31: Wild animals crossing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53" t="-3076" r="-3076" b="-305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311275" y="-164203"/>
            <a:ext cx="16022202" cy="10615406"/>
            <a:chOff x="0" y="0"/>
            <a:chExt cx="4219839" cy="279582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19839" cy="2795827"/>
            </a:xfrm>
            <a:custGeom>
              <a:avLst/>
              <a:gdLst/>
              <a:ahLst/>
              <a:cxnLst/>
              <a:rect l="l" t="t" r="r" b="b"/>
              <a:pathLst>
                <a:path w="4219839" h="2795827">
                  <a:moveTo>
                    <a:pt x="48320" y="0"/>
                  </a:moveTo>
                  <a:lnTo>
                    <a:pt x="4171519" y="0"/>
                  </a:lnTo>
                  <a:cubicBezTo>
                    <a:pt x="4184334" y="0"/>
                    <a:pt x="4196624" y="5091"/>
                    <a:pt x="4205686" y="14153"/>
                  </a:cubicBezTo>
                  <a:cubicBezTo>
                    <a:pt x="4214748" y="23214"/>
                    <a:pt x="4219839" y="35505"/>
                    <a:pt x="4219839" y="48320"/>
                  </a:cubicBezTo>
                  <a:lnTo>
                    <a:pt x="4219839" y="2747507"/>
                  </a:lnTo>
                  <a:cubicBezTo>
                    <a:pt x="4219839" y="2760323"/>
                    <a:pt x="4214748" y="2772613"/>
                    <a:pt x="4205686" y="2781675"/>
                  </a:cubicBezTo>
                  <a:cubicBezTo>
                    <a:pt x="4196624" y="2790736"/>
                    <a:pt x="4184334" y="2795827"/>
                    <a:pt x="4171519" y="2795827"/>
                  </a:cubicBezTo>
                  <a:lnTo>
                    <a:pt x="48320" y="2795827"/>
                  </a:lnTo>
                  <a:cubicBezTo>
                    <a:pt x="35505" y="2795827"/>
                    <a:pt x="23214" y="2790736"/>
                    <a:pt x="14153" y="2781675"/>
                  </a:cubicBezTo>
                  <a:cubicBezTo>
                    <a:pt x="5091" y="2772613"/>
                    <a:pt x="0" y="2760323"/>
                    <a:pt x="0" y="2747507"/>
                  </a:cubicBezTo>
                  <a:lnTo>
                    <a:pt x="0" y="48320"/>
                  </a:lnTo>
                  <a:cubicBezTo>
                    <a:pt x="0" y="35505"/>
                    <a:pt x="5091" y="23214"/>
                    <a:pt x="14153" y="14153"/>
                  </a:cubicBezTo>
                  <a:cubicBezTo>
                    <a:pt x="23214" y="5091"/>
                    <a:pt x="35505" y="0"/>
                    <a:pt x="48320" y="0"/>
                  </a:cubicBezTo>
                  <a:close/>
                </a:path>
              </a:pathLst>
            </a:custGeom>
            <a:solidFill>
              <a:srgbClr val="1C387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19839" cy="28339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808770" y="977265"/>
            <a:ext cx="3504683" cy="1543050"/>
            <a:chOff x="0" y="0"/>
            <a:chExt cx="923044" cy="406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23044" cy="406400"/>
            </a:xfrm>
            <a:custGeom>
              <a:avLst/>
              <a:gdLst/>
              <a:ahLst/>
              <a:cxnLst/>
              <a:rect l="l" t="t" r="r" b="b"/>
              <a:pathLst>
                <a:path w="923044" h="406400">
                  <a:moveTo>
                    <a:pt x="719844" y="0"/>
                  </a:moveTo>
                  <a:cubicBezTo>
                    <a:pt x="832068" y="0"/>
                    <a:pt x="923044" y="90976"/>
                    <a:pt x="923044" y="203200"/>
                  </a:cubicBezTo>
                  <a:cubicBezTo>
                    <a:pt x="923044" y="315424"/>
                    <a:pt x="832068" y="406400"/>
                    <a:pt x="7198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1C387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923044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5509075" y="1624965"/>
            <a:ext cx="11626602" cy="1217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79"/>
              </a:lnSpc>
            </a:pPr>
            <a:r>
              <a:rPr lang="en-US" sz="7199">
                <a:solidFill>
                  <a:srgbClr val="FFFFFF"/>
                </a:solidFill>
                <a:latin typeface="Alata"/>
              </a:rPr>
              <a:t>Mô hình học máy đề xuất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6892404" y="3421669"/>
            <a:ext cx="8849503" cy="1390041"/>
            <a:chOff x="0" y="0"/>
            <a:chExt cx="2521016" cy="3959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521016" cy="395990"/>
            </a:xfrm>
            <a:custGeom>
              <a:avLst/>
              <a:gdLst/>
              <a:ahLst/>
              <a:cxnLst/>
              <a:rect l="l" t="t" r="r" b="b"/>
              <a:pathLst>
                <a:path w="2521016" h="395990">
                  <a:moveTo>
                    <a:pt x="87484" y="0"/>
                  </a:moveTo>
                  <a:lnTo>
                    <a:pt x="2433532" y="0"/>
                  </a:lnTo>
                  <a:cubicBezTo>
                    <a:pt x="2456734" y="0"/>
                    <a:pt x="2478986" y="9217"/>
                    <a:pt x="2495393" y="25624"/>
                  </a:cubicBezTo>
                  <a:cubicBezTo>
                    <a:pt x="2511799" y="42030"/>
                    <a:pt x="2521016" y="64282"/>
                    <a:pt x="2521016" y="87484"/>
                  </a:cubicBezTo>
                  <a:lnTo>
                    <a:pt x="2521016" y="308506"/>
                  </a:lnTo>
                  <a:cubicBezTo>
                    <a:pt x="2521016" y="331708"/>
                    <a:pt x="2511799" y="353960"/>
                    <a:pt x="2495393" y="370367"/>
                  </a:cubicBezTo>
                  <a:cubicBezTo>
                    <a:pt x="2478986" y="386773"/>
                    <a:pt x="2456734" y="395990"/>
                    <a:pt x="2433532" y="395990"/>
                  </a:cubicBezTo>
                  <a:lnTo>
                    <a:pt x="87484" y="395990"/>
                  </a:lnTo>
                  <a:cubicBezTo>
                    <a:pt x="64282" y="395990"/>
                    <a:pt x="42030" y="386773"/>
                    <a:pt x="25624" y="370367"/>
                  </a:cubicBezTo>
                  <a:cubicBezTo>
                    <a:pt x="9217" y="353960"/>
                    <a:pt x="0" y="331708"/>
                    <a:pt x="0" y="308506"/>
                  </a:cubicBezTo>
                  <a:lnTo>
                    <a:pt x="0" y="87484"/>
                  </a:lnTo>
                  <a:cubicBezTo>
                    <a:pt x="0" y="64282"/>
                    <a:pt x="9217" y="42030"/>
                    <a:pt x="25624" y="25624"/>
                  </a:cubicBezTo>
                  <a:cubicBezTo>
                    <a:pt x="42030" y="9217"/>
                    <a:pt x="64282" y="0"/>
                    <a:pt x="874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521016" cy="434090"/>
            </a:xfrm>
            <a:prstGeom prst="rect">
              <a:avLst/>
            </a:prstGeom>
          </p:spPr>
          <p:txBody>
            <a:bodyPr lIns="73653" tIns="73653" rIns="73653" bIns="73653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7098861" y="3693796"/>
            <a:ext cx="1101760" cy="760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212"/>
              </a:lnSpc>
            </a:pPr>
            <a:r>
              <a:rPr lang="en-US" sz="4437">
                <a:solidFill>
                  <a:srgbClr val="FFFFFF"/>
                </a:solidFill>
                <a:latin typeface="Alata"/>
              </a:rPr>
              <a:t>01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795668" y="3753787"/>
            <a:ext cx="3840520" cy="680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280"/>
              </a:lnSpc>
            </a:pPr>
            <a:r>
              <a:rPr lang="en-US" sz="4800">
                <a:solidFill>
                  <a:srgbClr val="1C3879"/>
                </a:solidFill>
                <a:latin typeface="Aileron Bold"/>
              </a:rPr>
              <a:t>SVM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6892404" y="5311616"/>
            <a:ext cx="8849503" cy="1390041"/>
            <a:chOff x="0" y="0"/>
            <a:chExt cx="2521016" cy="39599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521016" cy="395990"/>
            </a:xfrm>
            <a:custGeom>
              <a:avLst/>
              <a:gdLst/>
              <a:ahLst/>
              <a:cxnLst/>
              <a:rect l="l" t="t" r="r" b="b"/>
              <a:pathLst>
                <a:path w="2521016" h="395990">
                  <a:moveTo>
                    <a:pt x="87484" y="0"/>
                  </a:moveTo>
                  <a:lnTo>
                    <a:pt x="2433532" y="0"/>
                  </a:lnTo>
                  <a:cubicBezTo>
                    <a:pt x="2456734" y="0"/>
                    <a:pt x="2478986" y="9217"/>
                    <a:pt x="2495393" y="25624"/>
                  </a:cubicBezTo>
                  <a:cubicBezTo>
                    <a:pt x="2511799" y="42030"/>
                    <a:pt x="2521016" y="64282"/>
                    <a:pt x="2521016" y="87484"/>
                  </a:cubicBezTo>
                  <a:lnTo>
                    <a:pt x="2521016" y="308506"/>
                  </a:lnTo>
                  <a:cubicBezTo>
                    <a:pt x="2521016" y="331708"/>
                    <a:pt x="2511799" y="353960"/>
                    <a:pt x="2495393" y="370367"/>
                  </a:cubicBezTo>
                  <a:cubicBezTo>
                    <a:pt x="2478986" y="386773"/>
                    <a:pt x="2456734" y="395990"/>
                    <a:pt x="2433532" y="395990"/>
                  </a:cubicBezTo>
                  <a:lnTo>
                    <a:pt x="87484" y="395990"/>
                  </a:lnTo>
                  <a:cubicBezTo>
                    <a:pt x="64282" y="395990"/>
                    <a:pt x="42030" y="386773"/>
                    <a:pt x="25624" y="370367"/>
                  </a:cubicBezTo>
                  <a:cubicBezTo>
                    <a:pt x="9217" y="353960"/>
                    <a:pt x="0" y="331708"/>
                    <a:pt x="0" y="308506"/>
                  </a:cubicBezTo>
                  <a:lnTo>
                    <a:pt x="0" y="87484"/>
                  </a:lnTo>
                  <a:cubicBezTo>
                    <a:pt x="0" y="64282"/>
                    <a:pt x="9217" y="42030"/>
                    <a:pt x="25624" y="25624"/>
                  </a:cubicBezTo>
                  <a:cubicBezTo>
                    <a:pt x="42030" y="9217"/>
                    <a:pt x="64282" y="0"/>
                    <a:pt x="874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521016" cy="434090"/>
            </a:xfrm>
            <a:prstGeom prst="rect">
              <a:avLst/>
            </a:prstGeom>
          </p:spPr>
          <p:txBody>
            <a:bodyPr lIns="73653" tIns="73653" rIns="73653" bIns="73653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7098861" y="5659435"/>
            <a:ext cx="1101760" cy="760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212"/>
              </a:lnSpc>
            </a:pPr>
            <a:r>
              <a:rPr lang="en-US" sz="4437">
                <a:solidFill>
                  <a:srgbClr val="FFFFFF"/>
                </a:solidFill>
                <a:latin typeface="Alata"/>
              </a:rPr>
              <a:t>02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795668" y="5766098"/>
            <a:ext cx="5958179" cy="680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280"/>
              </a:lnSpc>
            </a:pPr>
            <a:r>
              <a:rPr lang="en-US" sz="4800">
                <a:solidFill>
                  <a:srgbClr val="1C3879"/>
                </a:solidFill>
                <a:latin typeface="Aileron Bold"/>
              </a:rPr>
              <a:t>RANDOM FOREST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6902846" y="7201563"/>
            <a:ext cx="8849503" cy="1390041"/>
            <a:chOff x="0" y="0"/>
            <a:chExt cx="2521016" cy="39599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521016" cy="395990"/>
            </a:xfrm>
            <a:custGeom>
              <a:avLst/>
              <a:gdLst/>
              <a:ahLst/>
              <a:cxnLst/>
              <a:rect l="l" t="t" r="r" b="b"/>
              <a:pathLst>
                <a:path w="2521016" h="395990">
                  <a:moveTo>
                    <a:pt x="87484" y="0"/>
                  </a:moveTo>
                  <a:lnTo>
                    <a:pt x="2433532" y="0"/>
                  </a:lnTo>
                  <a:cubicBezTo>
                    <a:pt x="2456734" y="0"/>
                    <a:pt x="2478986" y="9217"/>
                    <a:pt x="2495393" y="25624"/>
                  </a:cubicBezTo>
                  <a:cubicBezTo>
                    <a:pt x="2511799" y="42030"/>
                    <a:pt x="2521016" y="64282"/>
                    <a:pt x="2521016" y="87484"/>
                  </a:cubicBezTo>
                  <a:lnTo>
                    <a:pt x="2521016" y="308506"/>
                  </a:lnTo>
                  <a:cubicBezTo>
                    <a:pt x="2521016" y="331708"/>
                    <a:pt x="2511799" y="353960"/>
                    <a:pt x="2495393" y="370367"/>
                  </a:cubicBezTo>
                  <a:cubicBezTo>
                    <a:pt x="2478986" y="386773"/>
                    <a:pt x="2456734" y="395990"/>
                    <a:pt x="2433532" y="395990"/>
                  </a:cubicBezTo>
                  <a:lnTo>
                    <a:pt x="87484" y="395990"/>
                  </a:lnTo>
                  <a:cubicBezTo>
                    <a:pt x="64282" y="395990"/>
                    <a:pt x="42030" y="386773"/>
                    <a:pt x="25624" y="370367"/>
                  </a:cubicBezTo>
                  <a:cubicBezTo>
                    <a:pt x="9217" y="353960"/>
                    <a:pt x="0" y="331708"/>
                    <a:pt x="0" y="308506"/>
                  </a:cubicBezTo>
                  <a:lnTo>
                    <a:pt x="0" y="87484"/>
                  </a:lnTo>
                  <a:cubicBezTo>
                    <a:pt x="0" y="64282"/>
                    <a:pt x="9217" y="42030"/>
                    <a:pt x="25624" y="25624"/>
                  </a:cubicBezTo>
                  <a:cubicBezTo>
                    <a:pt x="42030" y="9217"/>
                    <a:pt x="64282" y="0"/>
                    <a:pt x="874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2521016" cy="434090"/>
            </a:xfrm>
            <a:prstGeom prst="rect">
              <a:avLst/>
            </a:prstGeom>
          </p:spPr>
          <p:txBody>
            <a:bodyPr lIns="73653" tIns="73653" rIns="73653" bIns="73653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7098861" y="7501757"/>
            <a:ext cx="1101760" cy="760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212"/>
              </a:lnSpc>
            </a:pPr>
            <a:r>
              <a:rPr lang="en-US" sz="4437">
                <a:solidFill>
                  <a:srgbClr val="FFFFFF"/>
                </a:solidFill>
                <a:latin typeface="Alata"/>
              </a:rPr>
              <a:t>03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795668" y="7635107"/>
            <a:ext cx="4799801" cy="680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280"/>
              </a:lnSpc>
            </a:pPr>
            <a:r>
              <a:rPr lang="en-US" sz="4800">
                <a:solidFill>
                  <a:srgbClr val="1C3879"/>
                </a:solidFill>
                <a:latin typeface="Aileron Bold"/>
              </a:rPr>
              <a:t>CNN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53" t="-3076" r="-3076" b="-305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178384" y="-565836"/>
            <a:ext cx="18714340" cy="11418672"/>
            <a:chOff x="0" y="0"/>
            <a:chExt cx="4928880" cy="300738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28880" cy="3007387"/>
            </a:xfrm>
            <a:custGeom>
              <a:avLst/>
              <a:gdLst/>
              <a:ahLst/>
              <a:cxnLst/>
              <a:rect l="l" t="t" r="r" b="b"/>
              <a:pathLst>
                <a:path w="4928880" h="3007387">
                  <a:moveTo>
                    <a:pt x="41369" y="0"/>
                  </a:moveTo>
                  <a:lnTo>
                    <a:pt x="4887511" y="0"/>
                  </a:lnTo>
                  <a:cubicBezTo>
                    <a:pt x="4910358" y="0"/>
                    <a:pt x="4928880" y="18521"/>
                    <a:pt x="4928880" y="41369"/>
                  </a:cubicBezTo>
                  <a:lnTo>
                    <a:pt x="4928880" y="2966018"/>
                  </a:lnTo>
                  <a:cubicBezTo>
                    <a:pt x="4928880" y="2976990"/>
                    <a:pt x="4924521" y="2987512"/>
                    <a:pt x="4916763" y="2995270"/>
                  </a:cubicBezTo>
                  <a:cubicBezTo>
                    <a:pt x="4909005" y="3003028"/>
                    <a:pt x="4898482" y="3007387"/>
                    <a:pt x="4887511" y="3007387"/>
                  </a:cubicBezTo>
                  <a:lnTo>
                    <a:pt x="41369" y="3007387"/>
                  </a:lnTo>
                  <a:cubicBezTo>
                    <a:pt x="30397" y="3007387"/>
                    <a:pt x="19875" y="3003028"/>
                    <a:pt x="12117" y="2995270"/>
                  </a:cubicBezTo>
                  <a:cubicBezTo>
                    <a:pt x="4358" y="2987512"/>
                    <a:pt x="0" y="2976990"/>
                    <a:pt x="0" y="2966018"/>
                  </a:cubicBezTo>
                  <a:lnTo>
                    <a:pt x="0" y="41369"/>
                  </a:lnTo>
                  <a:cubicBezTo>
                    <a:pt x="0" y="30397"/>
                    <a:pt x="4358" y="19875"/>
                    <a:pt x="12117" y="12117"/>
                  </a:cubicBezTo>
                  <a:cubicBezTo>
                    <a:pt x="19875" y="4358"/>
                    <a:pt x="30397" y="0"/>
                    <a:pt x="41369" y="0"/>
                  </a:cubicBezTo>
                  <a:close/>
                </a:path>
              </a:pathLst>
            </a:custGeom>
            <a:solidFill>
              <a:srgbClr val="B2BCC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928880" cy="30454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7736853" y="-159431"/>
            <a:ext cx="18714340" cy="11418672"/>
            <a:chOff x="0" y="0"/>
            <a:chExt cx="4928880" cy="30073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928880" cy="3007387"/>
            </a:xfrm>
            <a:custGeom>
              <a:avLst/>
              <a:gdLst/>
              <a:ahLst/>
              <a:cxnLst/>
              <a:rect l="l" t="t" r="r" b="b"/>
              <a:pathLst>
                <a:path w="4928880" h="3007387">
                  <a:moveTo>
                    <a:pt x="41369" y="0"/>
                  </a:moveTo>
                  <a:lnTo>
                    <a:pt x="4887511" y="0"/>
                  </a:lnTo>
                  <a:cubicBezTo>
                    <a:pt x="4910358" y="0"/>
                    <a:pt x="4928880" y="18521"/>
                    <a:pt x="4928880" y="41369"/>
                  </a:cubicBezTo>
                  <a:lnTo>
                    <a:pt x="4928880" y="2966018"/>
                  </a:lnTo>
                  <a:cubicBezTo>
                    <a:pt x="4928880" y="2976990"/>
                    <a:pt x="4924521" y="2987512"/>
                    <a:pt x="4916763" y="2995270"/>
                  </a:cubicBezTo>
                  <a:cubicBezTo>
                    <a:pt x="4909005" y="3003028"/>
                    <a:pt x="4898482" y="3007387"/>
                    <a:pt x="4887511" y="3007387"/>
                  </a:cubicBezTo>
                  <a:lnTo>
                    <a:pt x="41369" y="3007387"/>
                  </a:lnTo>
                  <a:cubicBezTo>
                    <a:pt x="30397" y="3007387"/>
                    <a:pt x="19875" y="3003028"/>
                    <a:pt x="12117" y="2995270"/>
                  </a:cubicBezTo>
                  <a:cubicBezTo>
                    <a:pt x="4358" y="2987512"/>
                    <a:pt x="0" y="2976990"/>
                    <a:pt x="0" y="2966018"/>
                  </a:cubicBezTo>
                  <a:lnTo>
                    <a:pt x="0" y="41369"/>
                  </a:lnTo>
                  <a:cubicBezTo>
                    <a:pt x="0" y="30397"/>
                    <a:pt x="4358" y="19875"/>
                    <a:pt x="12117" y="12117"/>
                  </a:cubicBezTo>
                  <a:cubicBezTo>
                    <a:pt x="19875" y="4358"/>
                    <a:pt x="30397" y="0"/>
                    <a:pt x="41369" y="0"/>
                  </a:cubicBezTo>
                  <a:close/>
                </a:path>
              </a:pathLst>
            </a:custGeom>
            <a:solidFill>
              <a:srgbClr val="1C387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928880" cy="30454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808770" y="977265"/>
            <a:ext cx="3504683" cy="1543050"/>
            <a:chOff x="0" y="0"/>
            <a:chExt cx="923044" cy="40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23044" cy="406400"/>
            </a:xfrm>
            <a:custGeom>
              <a:avLst/>
              <a:gdLst/>
              <a:ahLst/>
              <a:cxnLst/>
              <a:rect l="l" t="t" r="r" b="b"/>
              <a:pathLst>
                <a:path w="923044" h="406400">
                  <a:moveTo>
                    <a:pt x="719844" y="0"/>
                  </a:moveTo>
                  <a:cubicBezTo>
                    <a:pt x="832068" y="0"/>
                    <a:pt x="923044" y="90976"/>
                    <a:pt x="923044" y="203200"/>
                  </a:cubicBezTo>
                  <a:cubicBezTo>
                    <a:pt x="923044" y="315424"/>
                    <a:pt x="832068" y="406400"/>
                    <a:pt x="7198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923044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0977486" y="3605424"/>
            <a:ext cx="7310514" cy="1944480"/>
          </a:xfrm>
          <a:custGeom>
            <a:avLst/>
            <a:gdLst/>
            <a:ahLst/>
            <a:cxnLst/>
            <a:rect l="l" t="t" r="r" b="b"/>
            <a:pathLst>
              <a:path w="7310514" h="1944480">
                <a:moveTo>
                  <a:pt x="0" y="0"/>
                </a:moveTo>
                <a:lnTo>
                  <a:pt x="7310514" y="0"/>
                </a:lnTo>
                <a:lnTo>
                  <a:pt x="7310514" y="1944480"/>
                </a:lnTo>
                <a:lnTo>
                  <a:pt x="0" y="19444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285" b="-3285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977486" y="7366202"/>
            <a:ext cx="7310514" cy="1892098"/>
          </a:xfrm>
          <a:custGeom>
            <a:avLst/>
            <a:gdLst/>
            <a:ahLst/>
            <a:cxnLst/>
            <a:rect l="l" t="t" r="r" b="b"/>
            <a:pathLst>
              <a:path w="7310514" h="1892098">
                <a:moveTo>
                  <a:pt x="0" y="0"/>
                </a:moveTo>
                <a:lnTo>
                  <a:pt x="7310514" y="0"/>
                </a:lnTo>
                <a:lnTo>
                  <a:pt x="7310514" y="1892098"/>
                </a:lnTo>
                <a:lnTo>
                  <a:pt x="0" y="18920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083" r="-34655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943572" y="2677160"/>
            <a:ext cx="10033915" cy="7202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FFFFFF"/>
                </a:solidFill>
                <a:latin typeface="Alata"/>
              </a:rPr>
              <a:t>Random Forest: </a:t>
            </a:r>
          </a:p>
          <a:p>
            <a:pPr>
              <a:lnSpc>
                <a:spcPts val="5179"/>
              </a:lnSpc>
            </a:pPr>
            <a:r>
              <a:rPr lang="en-US" sz="3699">
                <a:solidFill>
                  <a:srgbClr val="FFFFFF"/>
                </a:solidFill>
                <a:latin typeface="Alata"/>
              </a:rPr>
              <a:t>Kết quả  lần đầu chạy khá cao (~0.7)</a:t>
            </a:r>
          </a:p>
          <a:p>
            <a:pPr>
              <a:lnSpc>
                <a:spcPts val="5179"/>
              </a:lnSpc>
            </a:pPr>
            <a:r>
              <a:rPr lang="en-US" sz="3699">
                <a:solidFill>
                  <a:srgbClr val="FFFFFF"/>
                </a:solidFill>
                <a:latin typeface="Alata"/>
              </a:rPr>
              <a:t>Tuy nhiên, sau khi tinh chỉnh mô hình, mô hình Random Forest đạt các độ đo không thay đổi nhiều.</a:t>
            </a:r>
          </a:p>
          <a:p>
            <a:pPr>
              <a:lnSpc>
                <a:spcPts val="5179"/>
              </a:lnSpc>
            </a:pPr>
            <a:endParaRPr lang="en-US" sz="3699">
              <a:solidFill>
                <a:srgbClr val="FFFFFF"/>
              </a:solidFill>
              <a:latin typeface="Alata"/>
            </a:endParaRPr>
          </a:p>
          <a:p>
            <a:pPr>
              <a:lnSpc>
                <a:spcPts val="5179"/>
              </a:lnSpc>
            </a:pPr>
            <a:r>
              <a:rPr lang="en-US" sz="3699">
                <a:solidFill>
                  <a:srgbClr val="FFFFFF"/>
                </a:solidFill>
                <a:latin typeface="Alata"/>
              </a:rPr>
              <a:t>SVM:</a:t>
            </a:r>
          </a:p>
          <a:p>
            <a:pPr>
              <a:lnSpc>
                <a:spcPts val="5179"/>
              </a:lnSpc>
            </a:pPr>
            <a:r>
              <a:rPr lang="en-US" sz="3699">
                <a:solidFill>
                  <a:srgbClr val="FFFFFF"/>
                </a:solidFill>
                <a:latin typeface="Alata"/>
              </a:rPr>
              <a:t>Kết quả lần đầu chạy khá thấp ~0.6. Sau khi tinh chỉnh trên 3 kernel rbf, poly, linear thì kết quả trên kernel linear với tham số C: ‘0.1’ đạt kết quả cao nhất (0.8)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695913" y="494072"/>
            <a:ext cx="12282166" cy="1566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79"/>
              </a:lnSpc>
            </a:pPr>
            <a:r>
              <a:rPr lang="en-US" sz="9199">
                <a:solidFill>
                  <a:srgbClr val="FFFFFF"/>
                </a:solidFill>
                <a:latin typeface="Alata"/>
              </a:rPr>
              <a:t>Random Forest </a:t>
            </a:r>
            <a:r>
              <a:rPr lang="en-US" sz="9199">
                <a:solidFill>
                  <a:srgbClr val="000000"/>
                </a:solidFill>
                <a:latin typeface="Alata"/>
              </a:rPr>
              <a:t>&amp; SVM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53" t="-3076" r="-3076" b="-305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213170" y="-1131672"/>
            <a:ext cx="18714340" cy="11418672"/>
            <a:chOff x="0" y="0"/>
            <a:chExt cx="4928880" cy="300738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28880" cy="3007387"/>
            </a:xfrm>
            <a:custGeom>
              <a:avLst/>
              <a:gdLst/>
              <a:ahLst/>
              <a:cxnLst/>
              <a:rect l="l" t="t" r="r" b="b"/>
              <a:pathLst>
                <a:path w="4928880" h="3007387">
                  <a:moveTo>
                    <a:pt x="41369" y="0"/>
                  </a:moveTo>
                  <a:lnTo>
                    <a:pt x="4887511" y="0"/>
                  </a:lnTo>
                  <a:cubicBezTo>
                    <a:pt x="4910358" y="0"/>
                    <a:pt x="4928880" y="18521"/>
                    <a:pt x="4928880" y="41369"/>
                  </a:cubicBezTo>
                  <a:lnTo>
                    <a:pt x="4928880" y="2966018"/>
                  </a:lnTo>
                  <a:cubicBezTo>
                    <a:pt x="4928880" y="2976990"/>
                    <a:pt x="4924521" y="2987512"/>
                    <a:pt x="4916763" y="2995270"/>
                  </a:cubicBezTo>
                  <a:cubicBezTo>
                    <a:pt x="4909005" y="3003028"/>
                    <a:pt x="4898482" y="3007387"/>
                    <a:pt x="4887511" y="3007387"/>
                  </a:cubicBezTo>
                  <a:lnTo>
                    <a:pt x="41369" y="3007387"/>
                  </a:lnTo>
                  <a:cubicBezTo>
                    <a:pt x="30397" y="3007387"/>
                    <a:pt x="19875" y="3003028"/>
                    <a:pt x="12117" y="2995270"/>
                  </a:cubicBezTo>
                  <a:cubicBezTo>
                    <a:pt x="4358" y="2987512"/>
                    <a:pt x="0" y="2976990"/>
                    <a:pt x="0" y="2966018"/>
                  </a:cubicBezTo>
                  <a:lnTo>
                    <a:pt x="0" y="41369"/>
                  </a:lnTo>
                  <a:cubicBezTo>
                    <a:pt x="0" y="30397"/>
                    <a:pt x="4358" y="19875"/>
                    <a:pt x="12117" y="12117"/>
                  </a:cubicBezTo>
                  <a:cubicBezTo>
                    <a:pt x="19875" y="4358"/>
                    <a:pt x="30397" y="0"/>
                    <a:pt x="41369" y="0"/>
                  </a:cubicBezTo>
                  <a:close/>
                </a:path>
              </a:pathLst>
            </a:custGeom>
            <a:solidFill>
              <a:srgbClr val="1C387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928880" cy="30454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808770" y="977265"/>
            <a:ext cx="3504683" cy="1543050"/>
            <a:chOff x="0" y="0"/>
            <a:chExt cx="923044" cy="406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23044" cy="406400"/>
            </a:xfrm>
            <a:custGeom>
              <a:avLst/>
              <a:gdLst/>
              <a:ahLst/>
              <a:cxnLst/>
              <a:rect l="l" t="t" r="r" b="b"/>
              <a:pathLst>
                <a:path w="923044" h="406400">
                  <a:moveTo>
                    <a:pt x="719844" y="0"/>
                  </a:moveTo>
                  <a:cubicBezTo>
                    <a:pt x="832068" y="0"/>
                    <a:pt x="923044" y="90976"/>
                    <a:pt x="923044" y="203200"/>
                  </a:cubicBezTo>
                  <a:cubicBezTo>
                    <a:pt x="923044" y="315424"/>
                    <a:pt x="832068" y="406400"/>
                    <a:pt x="7198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923044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8114559" y="2032560"/>
            <a:ext cx="4651998" cy="3590903"/>
          </a:xfrm>
          <a:custGeom>
            <a:avLst/>
            <a:gdLst/>
            <a:ahLst/>
            <a:cxnLst/>
            <a:rect l="l" t="t" r="r" b="b"/>
            <a:pathLst>
              <a:path w="4651998" h="3590903">
                <a:moveTo>
                  <a:pt x="0" y="0"/>
                </a:moveTo>
                <a:lnTo>
                  <a:pt x="4651998" y="0"/>
                </a:lnTo>
                <a:lnTo>
                  <a:pt x="4651998" y="3590903"/>
                </a:lnTo>
                <a:lnTo>
                  <a:pt x="0" y="35909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3182377" y="2032560"/>
            <a:ext cx="4724202" cy="3590903"/>
          </a:xfrm>
          <a:custGeom>
            <a:avLst/>
            <a:gdLst/>
            <a:ahLst/>
            <a:cxnLst/>
            <a:rect l="l" t="t" r="r" b="b"/>
            <a:pathLst>
              <a:path w="4724202" h="3590903">
                <a:moveTo>
                  <a:pt x="0" y="0"/>
                </a:moveTo>
                <a:lnTo>
                  <a:pt x="4724202" y="0"/>
                </a:lnTo>
                <a:lnTo>
                  <a:pt x="4724202" y="3590903"/>
                </a:lnTo>
                <a:lnTo>
                  <a:pt x="0" y="35909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9809783" y="5840288"/>
            <a:ext cx="6745189" cy="4187771"/>
          </a:xfrm>
          <a:custGeom>
            <a:avLst/>
            <a:gdLst/>
            <a:ahLst/>
            <a:cxnLst/>
            <a:rect l="l" t="t" r="r" b="b"/>
            <a:pathLst>
              <a:path w="6745189" h="4187771">
                <a:moveTo>
                  <a:pt x="0" y="0"/>
                </a:moveTo>
                <a:lnTo>
                  <a:pt x="6745189" y="0"/>
                </a:lnTo>
                <a:lnTo>
                  <a:pt x="6745189" y="4187772"/>
                </a:lnTo>
                <a:lnTo>
                  <a:pt x="0" y="41877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805523" y="4960836"/>
            <a:ext cx="3371600" cy="662627"/>
          </a:xfrm>
          <a:custGeom>
            <a:avLst/>
            <a:gdLst/>
            <a:ahLst/>
            <a:cxnLst/>
            <a:rect l="l" t="t" r="r" b="b"/>
            <a:pathLst>
              <a:path w="3371600" h="662627">
                <a:moveTo>
                  <a:pt x="0" y="0"/>
                </a:moveTo>
                <a:lnTo>
                  <a:pt x="3371600" y="0"/>
                </a:lnTo>
                <a:lnTo>
                  <a:pt x="3371600" y="662627"/>
                </a:lnTo>
                <a:lnTo>
                  <a:pt x="0" y="66262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3929674" y="254151"/>
            <a:ext cx="10428653" cy="1566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79"/>
              </a:lnSpc>
            </a:pPr>
            <a:r>
              <a:rPr lang="en-US" sz="9199">
                <a:solidFill>
                  <a:srgbClr val="FFFFFF"/>
                </a:solidFill>
                <a:latin typeface="Alata"/>
              </a:rPr>
              <a:t>Mô hình CNNs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19100" y="2505710"/>
            <a:ext cx="7695459" cy="478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Alata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lata"/>
              </a:rPr>
              <a:t>Các</a:t>
            </a:r>
            <a:r>
              <a:rPr lang="en-US" sz="3399" dirty="0">
                <a:solidFill>
                  <a:srgbClr val="FFFFFF"/>
                </a:solidFill>
                <a:latin typeface="Alata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lata"/>
              </a:rPr>
              <a:t>thông</a:t>
            </a:r>
            <a:r>
              <a:rPr lang="en-US" sz="3399" dirty="0">
                <a:solidFill>
                  <a:srgbClr val="FFFFFF"/>
                </a:solidFill>
                <a:latin typeface="Alata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lata"/>
              </a:rPr>
              <a:t>số</a:t>
            </a:r>
            <a:r>
              <a:rPr lang="en-US" sz="3399" dirty="0">
                <a:solidFill>
                  <a:srgbClr val="FFFFFF"/>
                </a:solidFill>
                <a:latin typeface="Alata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lata"/>
              </a:rPr>
              <a:t>của</a:t>
            </a:r>
            <a:r>
              <a:rPr lang="en-US" sz="3399" dirty="0">
                <a:solidFill>
                  <a:srgbClr val="FFFFFF"/>
                </a:solidFill>
                <a:latin typeface="Alata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lata"/>
              </a:rPr>
              <a:t>mô</a:t>
            </a:r>
            <a:r>
              <a:rPr lang="en-US" sz="3399" dirty="0">
                <a:solidFill>
                  <a:srgbClr val="FFFFFF"/>
                </a:solidFill>
                <a:latin typeface="Alata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lata"/>
              </a:rPr>
              <a:t>hình</a:t>
            </a:r>
            <a:r>
              <a:rPr lang="en-US" sz="3399" dirty="0">
                <a:solidFill>
                  <a:srgbClr val="FFFFFF"/>
                </a:solidFill>
                <a:latin typeface="Alata"/>
              </a:rPr>
              <a:t> CNNs :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FFFFFF"/>
                </a:solidFill>
                <a:latin typeface="Alata"/>
              </a:rPr>
              <a:t> Epochs: 50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FFFFFF"/>
                </a:solidFill>
                <a:latin typeface="Alata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lata"/>
              </a:rPr>
              <a:t>Hàm</a:t>
            </a:r>
            <a:r>
              <a:rPr lang="en-US" sz="3399" dirty="0">
                <a:solidFill>
                  <a:srgbClr val="FFFFFF"/>
                </a:solidFill>
                <a:latin typeface="Alata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lata"/>
              </a:rPr>
              <a:t>mất</a:t>
            </a:r>
            <a:r>
              <a:rPr lang="en-US" sz="3399" dirty="0">
                <a:solidFill>
                  <a:srgbClr val="FFFFFF"/>
                </a:solidFill>
                <a:latin typeface="Alata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lata"/>
              </a:rPr>
              <a:t>mát</a:t>
            </a:r>
            <a:r>
              <a:rPr lang="en-US" sz="3399" dirty="0">
                <a:solidFill>
                  <a:srgbClr val="FFFFFF"/>
                </a:solidFill>
                <a:latin typeface="Alata"/>
              </a:rPr>
              <a:t>: </a:t>
            </a:r>
            <a:r>
              <a:rPr lang="en-US" sz="3399" dirty="0" err="1">
                <a:solidFill>
                  <a:srgbClr val="FFFFFF"/>
                </a:solidFill>
                <a:latin typeface="Alata"/>
              </a:rPr>
              <a:t>Sử</a:t>
            </a:r>
            <a:r>
              <a:rPr lang="en-US" sz="3399" dirty="0">
                <a:solidFill>
                  <a:srgbClr val="FFFFFF"/>
                </a:solidFill>
                <a:latin typeface="Alata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lata"/>
              </a:rPr>
              <a:t>dụng</a:t>
            </a:r>
            <a:r>
              <a:rPr lang="en-US" sz="3399" dirty="0">
                <a:solidFill>
                  <a:srgbClr val="FFFFFF"/>
                </a:solidFill>
                <a:latin typeface="Alata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lata"/>
              </a:rPr>
              <a:t>softmax</a:t>
            </a:r>
            <a:r>
              <a:rPr lang="en-US" sz="3399" dirty="0">
                <a:solidFill>
                  <a:srgbClr val="FFFFFF"/>
                </a:solidFill>
                <a:latin typeface="Alata"/>
              </a:rPr>
              <a:t> cross entropy </a:t>
            </a:r>
          </a:p>
          <a:p>
            <a:pPr>
              <a:lnSpc>
                <a:spcPts val="4759"/>
              </a:lnSpc>
            </a:pPr>
            <a:endParaRPr lang="en-US" sz="3399" dirty="0">
              <a:solidFill>
                <a:srgbClr val="FFFFFF"/>
              </a:solidFill>
              <a:latin typeface="Alata"/>
            </a:endParaRP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FFFFFF"/>
                </a:solidFill>
                <a:latin typeface="Alata"/>
              </a:rPr>
              <a:t> CNN layers: 5 </a:t>
            </a:r>
            <a:r>
              <a:rPr lang="en-US" sz="3399" dirty="0" err="1">
                <a:solidFill>
                  <a:srgbClr val="FFFFFF"/>
                </a:solidFill>
                <a:latin typeface="Alata"/>
              </a:rPr>
              <a:t>lớp</a:t>
            </a:r>
            <a:endParaRPr lang="en-US" sz="3399" dirty="0">
              <a:solidFill>
                <a:srgbClr val="FFFFFF"/>
              </a:solidFill>
              <a:latin typeface="Alata"/>
            </a:endParaRP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FFFFFF"/>
                </a:solidFill>
                <a:latin typeface="Alata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lata"/>
              </a:rPr>
              <a:t>Chức</a:t>
            </a:r>
            <a:r>
              <a:rPr lang="en-US" sz="3399" dirty="0">
                <a:solidFill>
                  <a:srgbClr val="FFFFFF"/>
                </a:solidFill>
                <a:latin typeface="Alata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lata"/>
              </a:rPr>
              <a:t>năng</a:t>
            </a:r>
            <a:r>
              <a:rPr lang="en-US" sz="3399" dirty="0">
                <a:solidFill>
                  <a:srgbClr val="FFFFFF"/>
                </a:solidFill>
                <a:latin typeface="Alata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lata"/>
              </a:rPr>
              <a:t>kích</a:t>
            </a:r>
            <a:r>
              <a:rPr lang="en-US" sz="3399" dirty="0">
                <a:solidFill>
                  <a:srgbClr val="FFFFFF"/>
                </a:solidFill>
                <a:latin typeface="Alata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lata"/>
              </a:rPr>
              <a:t>hoạt</a:t>
            </a:r>
            <a:r>
              <a:rPr lang="en-US" sz="3399" dirty="0">
                <a:solidFill>
                  <a:srgbClr val="FFFFFF"/>
                </a:solidFill>
                <a:latin typeface="Alata"/>
              </a:rPr>
              <a:t>: </a:t>
            </a:r>
            <a:r>
              <a:rPr lang="en-US" sz="3399" dirty="0" err="1">
                <a:solidFill>
                  <a:srgbClr val="FFFFFF"/>
                </a:solidFill>
                <a:latin typeface="Alata"/>
              </a:rPr>
              <a:t>ReLU</a:t>
            </a:r>
            <a:endParaRPr lang="en-US" sz="3399" dirty="0">
              <a:solidFill>
                <a:srgbClr val="FFFFFF"/>
              </a:solidFill>
              <a:latin typeface="Alata"/>
            </a:endParaRP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FFFFFF"/>
                </a:solidFill>
                <a:latin typeface="Alata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lata"/>
              </a:rPr>
              <a:t>Trình</a:t>
            </a:r>
            <a:r>
              <a:rPr lang="en-US" sz="3399" dirty="0">
                <a:solidFill>
                  <a:srgbClr val="FFFFFF"/>
                </a:solidFill>
                <a:latin typeface="Alata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lata"/>
              </a:rPr>
              <a:t>tối</a:t>
            </a:r>
            <a:r>
              <a:rPr lang="en-US" sz="3399" dirty="0">
                <a:solidFill>
                  <a:srgbClr val="FFFFFF"/>
                </a:solidFill>
                <a:latin typeface="Alata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lata"/>
              </a:rPr>
              <a:t>ưu</a:t>
            </a:r>
            <a:r>
              <a:rPr lang="en-US" sz="3399" dirty="0">
                <a:solidFill>
                  <a:srgbClr val="FFFFFF"/>
                </a:solidFill>
                <a:latin typeface="Alata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Alata"/>
              </a:rPr>
              <a:t>hóa</a:t>
            </a:r>
            <a:r>
              <a:rPr lang="en-US" sz="3399" dirty="0">
                <a:solidFill>
                  <a:srgbClr val="FFFFFF"/>
                </a:solidFill>
                <a:latin typeface="Alata"/>
              </a:rPr>
              <a:t>: Adam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53" t="-3076" r="-3076" b="-305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867573" y="-531346"/>
            <a:ext cx="4808687" cy="11349691"/>
            <a:chOff x="0" y="0"/>
            <a:chExt cx="1266485" cy="298921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66485" cy="2989219"/>
            </a:xfrm>
            <a:custGeom>
              <a:avLst/>
              <a:gdLst/>
              <a:ahLst/>
              <a:cxnLst/>
              <a:rect l="l" t="t" r="r" b="b"/>
              <a:pathLst>
                <a:path w="1266485" h="2989219">
                  <a:moveTo>
                    <a:pt x="160999" y="0"/>
                  </a:moveTo>
                  <a:lnTo>
                    <a:pt x="1105487" y="0"/>
                  </a:lnTo>
                  <a:cubicBezTo>
                    <a:pt x="1194404" y="0"/>
                    <a:pt x="1266485" y="72082"/>
                    <a:pt x="1266485" y="160999"/>
                  </a:cubicBezTo>
                  <a:lnTo>
                    <a:pt x="1266485" y="2828220"/>
                  </a:lnTo>
                  <a:cubicBezTo>
                    <a:pt x="1266485" y="2870920"/>
                    <a:pt x="1249523" y="2911871"/>
                    <a:pt x="1219330" y="2942064"/>
                  </a:cubicBezTo>
                  <a:cubicBezTo>
                    <a:pt x="1189137" y="2972257"/>
                    <a:pt x="1148186" y="2989219"/>
                    <a:pt x="1105487" y="2989219"/>
                  </a:cubicBezTo>
                  <a:lnTo>
                    <a:pt x="160999" y="2989219"/>
                  </a:lnTo>
                  <a:cubicBezTo>
                    <a:pt x="118299" y="2989219"/>
                    <a:pt x="77349" y="2972257"/>
                    <a:pt x="47155" y="2942064"/>
                  </a:cubicBezTo>
                  <a:cubicBezTo>
                    <a:pt x="16962" y="2911871"/>
                    <a:pt x="0" y="2870920"/>
                    <a:pt x="0" y="2828220"/>
                  </a:cubicBezTo>
                  <a:lnTo>
                    <a:pt x="0" y="160999"/>
                  </a:lnTo>
                  <a:cubicBezTo>
                    <a:pt x="0" y="118299"/>
                    <a:pt x="16962" y="77349"/>
                    <a:pt x="47155" y="47155"/>
                  </a:cubicBezTo>
                  <a:cubicBezTo>
                    <a:pt x="77349" y="16962"/>
                    <a:pt x="118299" y="0"/>
                    <a:pt x="160999" y="0"/>
                  </a:cubicBezTo>
                  <a:close/>
                </a:path>
              </a:pathLst>
            </a:custGeom>
            <a:solidFill>
              <a:srgbClr val="B2BCC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266485" cy="3027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311275" y="-164203"/>
            <a:ext cx="16022202" cy="10615406"/>
            <a:chOff x="0" y="0"/>
            <a:chExt cx="4219839" cy="279582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19839" cy="2795827"/>
            </a:xfrm>
            <a:custGeom>
              <a:avLst/>
              <a:gdLst/>
              <a:ahLst/>
              <a:cxnLst/>
              <a:rect l="l" t="t" r="r" b="b"/>
              <a:pathLst>
                <a:path w="4219839" h="2795827">
                  <a:moveTo>
                    <a:pt x="48320" y="0"/>
                  </a:moveTo>
                  <a:lnTo>
                    <a:pt x="4171519" y="0"/>
                  </a:lnTo>
                  <a:cubicBezTo>
                    <a:pt x="4184334" y="0"/>
                    <a:pt x="4196624" y="5091"/>
                    <a:pt x="4205686" y="14153"/>
                  </a:cubicBezTo>
                  <a:cubicBezTo>
                    <a:pt x="4214748" y="23214"/>
                    <a:pt x="4219839" y="35505"/>
                    <a:pt x="4219839" y="48320"/>
                  </a:cubicBezTo>
                  <a:lnTo>
                    <a:pt x="4219839" y="2747507"/>
                  </a:lnTo>
                  <a:cubicBezTo>
                    <a:pt x="4219839" y="2760323"/>
                    <a:pt x="4214748" y="2772613"/>
                    <a:pt x="4205686" y="2781675"/>
                  </a:cubicBezTo>
                  <a:cubicBezTo>
                    <a:pt x="4196624" y="2790736"/>
                    <a:pt x="4184334" y="2795827"/>
                    <a:pt x="4171519" y="2795827"/>
                  </a:cubicBezTo>
                  <a:lnTo>
                    <a:pt x="48320" y="2795827"/>
                  </a:lnTo>
                  <a:cubicBezTo>
                    <a:pt x="35505" y="2795827"/>
                    <a:pt x="23214" y="2790736"/>
                    <a:pt x="14153" y="2781675"/>
                  </a:cubicBezTo>
                  <a:cubicBezTo>
                    <a:pt x="5091" y="2772613"/>
                    <a:pt x="0" y="2760323"/>
                    <a:pt x="0" y="2747507"/>
                  </a:cubicBezTo>
                  <a:lnTo>
                    <a:pt x="0" y="48320"/>
                  </a:lnTo>
                  <a:cubicBezTo>
                    <a:pt x="0" y="35505"/>
                    <a:pt x="5091" y="23214"/>
                    <a:pt x="14153" y="14153"/>
                  </a:cubicBezTo>
                  <a:cubicBezTo>
                    <a:pt x="23214" y="5091"/>
                    <a:pt x="35505" y="0"/>
                    <a:pt x="48320" y="0"/>
                  </a:cubicBezTo>
                  <a:close/>
                </a:path>
              </a:pathLst>
            </a:custGeom>
            <a:solidFill>
              <a:srgbClr val="1C387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219839" cy="28339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61815" y="790764"/>
            <a:ext cx="1949911" cy="1504762"/>
            <a:chOff x="0" y="0"/>
            <a:chExt cx="2599881" cy="2006349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2599881" cy="2006349"/>
              <a:chOff x="0" y="0"/>
              <a:chExt cx="819481" cy="632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9481" cy="632400"/>
              </a:xfrm>
              <a:custGeom>
                <a:avLst/>
                <a:gdLst/>
                <a:ahLst/>
                <a:cxnLst/>
                <a:rect l="l" t="t" r="r" b="b"/>
                <a:pathLst>
                  <a:path w="819481" h="632400">
                    <a:moveTo>
                      <a:pt x="248819" y="0"/>
                    </a:moveTo>
                    <a:lnTo>
                      <a:pt x="570663" y="0"/>
                    </a:lnTo>
                    <a:cubicBezTo>
                      <a:pt x="636653" y="0"/>
                      <a:pt x="699942" y="26215"/>
                      <a:pt x="746604" y="72877"/>
                    </a:cubicBezTo>
                    <a:cubicBezTo>
                      <a:pt x="793267" y="119540"/>
                      <a:pt x="819481" y="182828"/>
                      <a:pt x="819481" y="248819"/>
                    </a:cubicBezTo>
                    <a:lnTo>
                      <a:pt x="819481" y="383582"/>
                    </a:lnTo>
                    <a:cubicBezTo>
                      <a:pt x="819481" y="449572"/>
                      <a:pt x="793267" y="512861"/>
                      <a:pt x="746604" y="559523"/>
                    </a:cubicBezTo>
                    <a:cubicBezTo>
                      <a:pt x="699942" y="606186"/>
                      <a:pt x="636653" y="632400"/>
                      <a:pt x="570663" y="632400"/>
                    </a:cubicBezTo>
                    <a:lnTo>
                      <a:pt x="248819" y="632400"/>
                    </a:lnTo>
                    <a:cubicBezTo>
                      <a:pt x="182828" y="632400"/>
                      <a:pt x="119540" y="606186"/>
                      <a:pt x="72877" y="559523"/>
                    </a:cubicBezTo>
                    <a:cubicBezTo>
                      <a:pt x="26215" y="512861"/>
                      <a:pt x="0" y="449572"/>
                      <a:pt x="0" y="383582"/>
                    </a:cubicBezTo>
                    <a:lnTo>
                      <a:pt x="0" y="248819"/>
                    </a:lnTo>
                    <a:cubicBezTo>
                      <a:pt x="0" y="182828"/>
                      <a:pt x="26215" y="119540"/>
                      <a:pt x="72877" y="72877"/>
                    </a:cubicBezTo>
                    <a:cubicBezTo>
                      <a:pt x="119540" y="26215"/>
                      <a:pt x="182828" y="0"/>
                      <a:pt x="248819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819481" cy="670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499879" y="234386"/>
              <a:ext cx="1351204" cy="6636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11"/>
                </a:lnSpc>
              </a:pPr>
              <a:r>
                <a:rPr lang="en-US" sz="3008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ata"/>
                </a:rPr>
                <a:t>01</a:t>
              </a:r>
              <a:endParaRPr lang="en-US" sz="3008" dirty="0">
                <a:solidFill>
                  <a:srgbClr val="FFFFFF"/>
                </a:solidFill>
                <a:latin typeface="Alata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480138" y="1175614"/>
              <a:ext cx="1634250" cy="697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68"/>
                </a:lnSpc>
              </a:pPr>
              <a:r>
                <a:rPr lang="en-US" sz="1880">
                  <a:solidFill>
                    <a:srgbClr val="1C3879"/>
                  </a:solidFill>
                  <a:latin typeface="Aileron Bold"/>
                </a:rPr>
                <a:t>Confusion Matrix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561815" y="2721293"/>
            <a:ext cx="1949911" cy="1504762"/>
            <a:chOff x="0" y="0"/>
            <a:chExt cx="2599881" cy="2006349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0"/>
              <a:ext cx="2599881" cy="2006349"/>
              <a:chOff x="0" y="0"/>
              <a:chExt cx="819481" cy="6324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9481" cy="632400"/>
              </a:xfrm>
              <a:custGeom>
                <a:avLst/>
                <a:gdLst/>
                <a:ahLst/>
                <a:cxnLst/>
                <a:rect l="l" t="t" r="r" b="b"/>
                <a:pathLst>
                  <a:path w="819481" h="632400">
                    <a:moveTo>
                      <a:pt x="248819" y="0"/>
                    </a:moveTo>
                    <a:lnTo>
                      <a:pt x="570663" y="0"/>
                    </a:lnTo>
                    <a:cubicBezTo>
                      <a:pt x="636653" y="0"/>
                      <a:pt x="699942" y="26215"/>
                      <a:pt x="746604" y="72877"/>
                    </a:cubicBezTo>
                    <a:cubicBezTo>
                      <a:pt x="793267" y="119540"/>
                      <a:pt x="819481" y="182828"/>
                      <a:pt x="819481" y="248819"/>
                    </a:cubicBezTo>
                    <a:lnTo>
                      <a:pt x="819481" y="383582"/>
                    </a:lnTo>
                    <a:cubicBezTo>
                      <a:pt x="819481" y="449572"/>
                      <a:pt x="793267" y="512861"/>
                      <a:pt x="746604" y="559523"/>
                    </a:cubicBezTo>
                    <a:cubicBezTo>
                      <a:pt x="699942" y="606186"/>
                      <a:pt x="636653" y="632400"/>
                      <a:pt x="570663" y="632400"/>
                    </a:cubicBezTo>
                    <a:lnTo>
                      <a:pt x="248819" y="632400"/>
                    </a:lnTo>
                    <a:cubicBezTo>
                      <a:pt x="182828" y="632400"/>
                      <a:pt x="119540" y="606186"/>
                      <a:pt x="72877" y="559523"/>
                    </a:cubicBezTo>
                    <a:cubicBezTo>
                      <a:pt x="26215" y="512861"/>
                      <a:pt x="0" y="449572"/>
                      <a:pt x="0" y="383582"/>
                    </a:cubicBezTo>
                    <a:lnTo>
                      <a:pt x="0" y="248819"/>
                    </a:lnTo>
                    <a:cubicBezTo>
                      <a:pt x="0" y="182828"/>
                      <a:pt x="26215" y="119540"/>
                      <a:pt x="72877" y="72877"/>
                    </a:cubicBezTo>
                    <a:cubicBezTo>
                      <a:pt x="119540" y="26215"/>
                      <a:pt x="182828" y="0"/>
                      <a:pt x="248819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38100"/>
                <a:ext cx="819481" cy="670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304173" y="290222"/>
              <a:ext cx="1991536" cy="6634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11"/>
                </a:lnSpc>
              </a:pPr>
              <a:r>
                <a:rPr lang="en-US" sz="3008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ata"/>
                </a:rPr>
                <a:t>02</a:t>
              </a:r>
              <a:endParaRPr lang="en-US" sz="3008" dirty="0">
                <a:solidFill>
                  <a:srgbClr val="FFFFFF"/>
                </a:solidFill>
                <a:latin typeface="Alata"/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482815" y="1275366"/>
              <a:ext cx="1634250" cy="3629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68"/>
                </a:lnSpc>
              </a:pPr>
              <a:r>
                <a:rPr lang="en-US" sz="1880">
                  <a:solidFill>
                    <a:srgbClr val="1C3879"/>
                  </a:solidFill>
                  <a:latin typeface="Aileron Bold"/>
                </a:rPr>
                <a:t>Accuracy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561815" y="4651822"/>
            <a:ext cx="1949911" cy="1504762"/>
            <a:chOff x="0" y="0"/>
            <a:chExt cx="2599881" cy="2006349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2599881" cy="2006349"/>
              <a:chOff x="0" y="0"/>
              <a:chExt cx="819481" cy="6324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9481" cy="632400"/>
              </a:xfrm>
              <a:custGeom>
                <a:avLst/>
                <a:gdLst/>
                <a:ahLst/>
                <a:cxnLst/>
                <a:rect l="l" t="t" r="r" b="b"/>
                <a:pathLst>
                  <a:path w="819481" h="632400">
                    <a:moveTo>
                      <a:pt x="248819" y="0"/>
                    </a:moveTo>
                    <a:lnTo>
                      <a:pt x="570663" y="0"/>
                    </a:lnTo>
                    <a:cubicBezTo>
                      <a:pt x="636653" y="0"/>
                      <a:pt x="699942" y="26215"/>
                      <a:pt x="746604" y="72877"/>
                    </a:cubicBezTo>
                    <a:cubicBezTo>
                      <a:pt x="793267" y="119540"/>
                      <a:pt x="819481" y="182828"/>
                      <a:pt x="819481" y="248819"/>
                    </a:cubicBezTo>
                    <a:lnTo>
                      <a:pt x="819481" y="383582"/>
                    </a:lnTo>
                    <a:cubicBezTo>
                      <a:pt x="819481" y="449572"/>
                      <a:pt x="793267" y="512861"/>
                      <a:pt x="746604" y="559523"/>
                    </a:cubicBezTo>
                    <a:cubicBezTo>
                      <a:pt x="699942" y="606186"/>
                      <a:pt x="636653" y="632400"/>
                      <a:pt x="570663" y="632400"/>
                    </a:cubicBezTo>
                    <a:lnTo>
                      <a:pt x="248819" y="632400"/>
                    </a:lnTo>
                    <a:cubicBezTo>
                      <a:pt x="182828" y="632400"/>
                      <a:pt x="119540" y="606186"/>
                      <a:pt x="72877" y="559523"/>
                    </a:cubicBezTo>
                    <a:cubicBezTo>
                      <a:pt x="26215" y="512861"/>
                      <a:pt x="0" y="449572"/>
                      <a:pt x="0" y="383582"/>
                    </a:cubicBezTo>
                    <a:lnTo>
                      <a:pt x="0" y="248819"/>
                    </a:lnTo>
                    <a:cubicBezTo>
                      <a:pt x="0" y="182828"/>
                      <a:pt x="26215" y="119540"/>
                      <a:pt x="72877" y="72877"/>
                    </a:cubicBezTo>
                    <a:cubicBezTo>
                      <a:pt x="119540" y="26215"/>
                      <a:pt x="182828" y="0"/>
                      <a:pt x="248819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38100"/>
                <a:ext cx="819481" cy="670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5" name="TextBox 25"/>
            <p:cNvSpPr txBox="1"/>
            <p:nvPr/>
          </p:nvSpPr>
          <p:spPr>
            <a:xfrm>
              <a:off x="304173" y="290222"/>
              <a:ext cx="1991536" cy="6634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11"/>
                </a:lnSpc>
              </a:pPr>
              <a:r>
                <a:rPr lang="en-US" sz="3008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ata"/>
                </a:rPr>
                <a:t>03</a:t>
              </a:r>
              <a:endParaRPr lang="en-US" sz="3008" dirty="0">
                <a:solidFill>
                  <a:srgbClr val="FFFFFF"/>
                </a:solidFill>
                <a:latin typeface="Alata"/>
              </a:endParaRP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482815" y="1275366"/>
              <a:ext cx="1634250" cy="3550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68"/>
                </a:lnSpc>
              </a:pPr>
              <a:r>
                <a:rPr lang="en-US" sz="1880">
                  <a:solidFill>
                    <a:srgbClr val="1C3879"/>
                  </a:solidFill>
                  <a:latin typeface="Aileron Bold"/>
                </a:rPr>
                <a:t>Precision 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561815" y="6556625"/>
            <a:ext cx="1949911" cy="1504762"/>
            <a:chOff x="0" y="0"/>
            <a:chExt cx="2599881" cy="2006349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2599881" cy="2006349"/>
              <a:chOff x="0" y="0"/>
              <a:chExt cx="819481" cy="6324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9481" cy="632400"/>
              </a:xfrm>
              <a:custGeom>
                <a:avLst/>
                <a:gdLst/>
                <a:ahLst/>
                <a:cxnLst/>
                <a:rect l="l" t="t" r="r" b="b"/>
                <a:pathLst>
                  <a:path w="819481" h="632400">
                    <a:moveTo>
                      <a:pt x="248819" y="0"/>
                    </a:moveTo>
                    <a:lnTo>
                      <a:pt x="570663" y="0"/>
                    </a:lnTo>
                    <a:cubicBezTo>
                      <a:pt x="636653" y="0"/>
                      <a:pt x="699942" y="26215"/>
                      <a:pt x="746604" y="72877"/>
                    </a:cubicBezTo>
                    <a:cubicBezTo>
                      <a:pt x="793267" y="119540"/>
                      <a:pt x="819481" y="182828"/>
                      <a:pt x="819481" y="248819"/>
                    </a:cubicBezTo>
                    <a:lnTo>
                      <a:pt x="819481" y="383582"/>
                    </a:lnTo>
                    <a:cubicBezTo>
                      <a:pt x="819481" y="449572"/>
                      <a:pt x="793267" y="512861"/>
                      <a:pt x="746604" y="559523"/>
                    </a:cubicBezTo>
                    <a:cubicBezTo>
                      <a:pt x="699942" y="606186"/>
                      <a:pt x="636653" y="632400"/>
                      <a:pt x="570663" y="632400"/>
                    </a:cubicBezTo>
                    <a:lnTo>
                      <a:pt x="248819" y="632400"/>
                    </a:lnTo>
                    <a:cubicBezTo>
                      <a:pt x="182828" y="632400"/>
                      <a:pt x="119540" y="606186"/>
                      <a:pt x="72877" y="559523"/>
                    </a:cubicBezTo>
                    <a:cubicBezTo>
                      <a:pt x="26215" y="512861"/>
                      <a:pt x="0" y="449572"/>
                      <a:pt x="0" y="383582"/>
                    </a:cubicBezTo>
                    <a:lnTo>
                      <a:pt x="0" y="248819"/>
                    </a:lnTo>
                    <a:cubicBezTo>
                      <a:pt x="0" y="182828"/>
                      <a:pt x="26215" y="119540"/>
                      <a:pt x="72877" y="72877"/>
                    </a:cubicBezTo>
                    <a:cubicBezTo>
                      <a:pt x="119540" y="26215"/>
                      <a:pt x="182828" y="0"/>
                      <a:pt x="248819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0" y="-38100"/>
                <a:ext cx="819481" cy="670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1" name="TextBox 31"/>
            <p:cNvSpPr txBox="1"/>
            <p:nvPr/>
          </p:nvSpPr>
          <p:spPr>
            <a:xfrm>
              <a:off x="304173" y="290222"/>
              <a:ext cx="1991536" cy="6634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11"/>
                </a:lnSpc>
              </a:pPr>
              <a:r>
                <a:rPr lang="en-US" sz="3008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ata"/>
                </a:rPr>
                <a:t>04</a:t>
              </a:r>
              <a:endParaRPr lang="en-US" sz="3008" dirty="0">
                <a:solidFill>
                  <a:srgbClr val="FFFFFF"/>
                </a:solidFill>
                <a:latin typeface="Alata"/>
              </a:endParaRP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482815" y="1275366"/>
              <a:ext cx="1634250" cy="3550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68"/>
                </a:lnSpc>
              </a:pPr>
              <a:r>
                <a:rPr lang="en-US" sz="1880">
                  <a:solidFill>
                    <a:srgbClr val="1C3879"/>
                  </a:solidFill>
                  <a:latin typeface="Aileron Bold"/>
                </a:rPr>
                <a:t>Recall 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561815" y="8461428"/>
            <a:ext cx="1949911" cy="1504762"/>
            <a:chOff x="0" y="0"/>
            <a:chExt cx="2599881" cy="2006349"/>
          </a:xfrm>
        </p:grpSpPr>
        <p:grpSp>
          <p:nvGrpSpPr>
            <p:cNvPr id="34" name="Group 34"/>
            <p:cNvGrpSpPr/>
            <p:nvPr/>
          </p:nvGrpSpPr>
          <p:grpSpPr>
            <a:xfrm>
              <a:off x="0" y="0"/>
              <a:ext cx="2599881" cy="2006349"/>
              <a:chOff x="0" y="0"/>
              <a:chExt cx="819481" cy="6324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819481" cy="632400"/>
              </a:xfrm>
              <a:custGeom>
                <a:avLst/>
                <a:gdLst/>
                <a:ahLst/>
                <a:cxnLst/>
                <a:rect l="l" t="t" r="r" b="b"/>
                <a:pathLst>
                  <a:path w="819481" h="632400">
                    <a:moveTo>
                      <a:pt x="248819" y="0"/>
                    </a:moveTo>
                    <a:lnTo>
                      <a:pt x="570663" y="0"/>
                    </a:lnTo>
                    <a:cubicBezTo>
                      <a:pt x="636653" y="0"/>
                      <a:pt x="699942" y="26215"/>
                      <a:pt x="746604" y="72877"/>
                    </a:cubicBezTo>
                    <a:cubicBezTo>
                      <a:pt x="793267" y="119540"/>
                      <a:pt x="819481" y="182828"/>
                      <a:pt x="819481" y="248819"/>
                    </a:cubicBezTo>
                    <a:lnTo>
                      <a:pt x="819481" y="383582"/>
                    </a:lnTo>
                    <a:cubicBezTo>
                      <a:pt x="819481" y="449572"/>
                      <a:pt x="793267" y="512861"/>
                      <a:pt x="746604" y="559523"/>
                    </a:cubicBezTo>
                    <a:cubicBezTo>
                      <a:pt x="699942" y="606186"/>
                      <a:pt x="636653" y="632400"/>
                      <a:pt x="570663" y="632400"/>
                    </a:cubicBezTo>
                    <a:lnTo>
                      <a:pt x="248819" y="632400"/>
                    </a:lnTo>
                    <a:cubicBezTo>
                      <a:pt x="182828" y="632400"/>
                      <a:pt x="119540" y="606186"/>
                      <a:pt x="72877" y="559523"/>
                    </a:cubicBezTo>
                    <a:cubicBezTo>
                      <a:pt x="26215" y="512861"/>
                      <a:pt x="0" y="449572"/>
                      <a:pt x="0" y="383582"/>
                    </a:cubicBezTo>
                    <a:lnTo>
                      <a:pt x="0" y="248819"/>
                    </a:lnTo>
                    <a:cubicBezTo>
                      <a:pt x="0" y="182828"/>
                      <a:pt x="26215" y="119540"/>
                      <a:pt x="72877" y="72877"/>
                    </a:cubicBezTo>
                    <a:cubicBezTo>
                      <a:pt x="119540" y="26215"/>
                      <a:pt x="182828" y="0"/>
                      <a:pt x="248819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6" name="TextBox 36"/>
              <p:cNvSpPr txBox="1"/>
              <p:nvPr/>
            </p:nvSpPr>
            <p:spPr>
              <a:xfrm>
                <a:off x="0" y="-38100"/>
                <a:ext cx="819481" cy="670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7" name="TextBox 37"/>
            <p:cNvSpPr txBox="1"/>
            <p:nvPr/>
          </p:nvSpPr>
          <p:spPr>
            <a:xfrm>
              <a:off x="304173" y="290222"/>
              <a:ext cx="1991536" cy="6634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11"/>
                </a:lnSpc>
              </a:pPr>
              <a:r>
                <a:rPr lang="en-US" sz="3008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ata"/>
                </a:rPr>
                <a:t>05</a:t>
              </a:r>
              <a:endParaRPr lang="en-US" sz="3008" dirty="0">
                <a:solidFill>
                  <a:srgbClr val="FFFFFF"/>
                </a:solidFill>
                <a:latin typeface="Alata"/>
              </a:endParaRP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641797" y="1275366"/>
              <a:ext cx="1316287" cy="3550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68"/>
                </a:lnSpc>
              </a:pPr>
              <a:r>
                <a:rPr lang="en-US" sz="1880">
                  <a:solidFill>
                    <a:srgbClr val="1C3879"/>
                  </a:solidFill>
                  <a:latin typeface="Aileron Bold"/>
                </a:rPr>
                <a:t>Độ đo F1</a:t>
              </a:r>
            </a:p>
          </p:txBody>
        </p:sp>
      </p:grpSp>
      <p:sp>
        <p:nvSpPr>
          <p:cNvPr id="39" name="Freeform 39"/>
          <p:cNvSpPr/>
          <p:nvPr/>
        </p:nvSpPr>
        <p:spPr>
          <a:xfrm>
            <a:off x="5686282" y="2510166"/>
            <a:ext cx="11272189" cy="6286946"/>
          </a:xfrm>
          <a:custGeom>
            <a:avLst/>
            <a:gdLst/>
            <a:ahLst/>
            <a:cxnLst/>
            <a:rect l="l" t="t" r="r" b="b"/>
            <a:pathLst>
              <a:path w="11272189" h="6286946">
                <a:moveTo>
                  <a:pt x="0" y="0"/>
                </a:moveTo>
                <a:lnTo>
                  <a:pt x="11272189" y="0"/>
                </a:lnTo>
                <a:lnTo>
                  <a:pt x="11272189" y="6286946"/>
                </a:lnTo>
                <a:lnTo>
                  <a:pt x="0" y="62869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0" name="TextBox 40"/>
          <p:cNvSpPr txBox="1"/>
          <p:nvPr/>
        </p:nvSpPr>
        <p:spPr>
          <a:xfrm>
            <a:off x="5509075" y="666939"/>
            <a:ext cx="11626602" cy="1217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79"/>
              </a:lnSpc>
            </a:pPr>
            <a:r>
              <a:rPr lang="en-US" sz="7199">
                <a:solidFill>
                  <a:srgbClr val="FFFFFF"/>
                </a:solidFill>
                <a:latin typeface="Alata"/>
              </a:rPr>
              <a:t>Kết quả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53" t="-3076" r="-3076" b="-305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970245" y="-531346"/>
            <a:ext cx="9454582" cy="11349691"/>
            <a:chOff x="0" y="0"/>
            <a:chExt cx="2490096" cy="298921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90096" cy="2989219"/>
            </a:xfrm>
            <a:custGeom>
              <a:avLst/>
              <a:gdLst/>
              <a:ahLst/>
              <a:cxnLst/>
              <a:rect l="l" t="t" r="r" b="b"/>
              <a:pathLst>
                <a:path w="2490096" h="2989219">
                  <a:moveTo>
                    <a:pt x="81885" y="0"/>
                  </a:moveTo>
                  <a:lnTo>
                    <a:pt x="2408211" y="0"/>
                  </a:lnTo>
                  <a:cubicBezTo>
                    <a:pt x="2453435" y="0"/>
                    <a:pt x="2490096" y="36661"/>
                    <a:pt x="2490096" y="81885"/>
                  </a:cubicBezTo>
                  <a:lnTo>
                    <a:pt x="2490096" y="2907334"/>
                  </a:lnTo>
                  <a:cubicBezTo>
                    <a:pt x="2490096" y="2929051"/>
                    <a:pt x="2481469" y="2949879"/>
                    <a:pt x="2466112" y="2965235"/>
                  </a:cubicBezTo>
                  <a:cubicBezTo>
                    <a:pt x="2450756" y="2980592"/>
                    <a:pt x="2429928" y="2989219"/>
                    <a:pt x="2408211" y="2989219"/>
                  </a:cubicBezTo>
                  <a:lnTo>
                    <a:pt x="81885" y="2989219"/>
                  </a:lnTo>
                  <a:cubicBezTo>
                    <a:pt x="60168" y="2989219"/>
                    <a:pt x="39340" y="2980592"/>
                    <a:pt x="23984" y="2965235"/>
                  </a:cubicBezTo>
                  <a:cubicBezTo>
                    <a:pt x="8627" y="2949879"/>
                    <a:pt x="0" y="2929051"/>
                    <a:pt x="0" y="2907334"/>
                  </a:cubicBezTo>
                  <a:lnTo>
                    <a:pt x="0" y="81885"/>
                  </a:lnTo>
                  <a:cubicBezTo>
                    <a:pt x="0" y="60168"/>
                    <a:pt x="8627" y="39340"/>
                    <a:pt x="23984" y="23984"/>
                  </a:cubicBezTo>
                  <a:cubicBezTo>
                    <a:pt x="39340" y="8627"/>
                    <a:pt x="60168" y="0"/>
                    <a:pt x="81885" y="0"/>
                  </a:cubicBezTo>
                  <a:close/>
                </a:path>
              </a:pathLst>
            </a:custGeom>
            <a:solidFill>
              <a:srgbClr val="B2BCC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490096" cy="3027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905835" y="-164203"/>
            <a:ext cx="16022202" cy="10615406"/>
            <a:chOff x="0" y="0"/>
            <a:chExt cx="4219839" cy="279582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19839" cy="2795827"/>
            </a:xfrm>
            <a:custGeom>
              <a:avLst/>
              <a:gdLst/>
              <a:ahLst/>
              <a:cxnLst/>
              <a:rect l="l" t="t" r="r" b="b"/>
              <a:pathLst>
                <a:path w="4219839" h="2795827">
                  <a:moveTo>
                    <a:pt x="48320" y="0"/>
                  </a:moveTo>
                  <a:lnTo>
                    <a:pt x="4171519" y="0"/>
                  </a:lnTo>
                  <a:cubicBezTo>
                    <a:pt x="4184334" y="0"/>
                    <a:pt x="4196624" y="5091"/>
                    <a:pt x="4205686" y="14153"/>
                  </a:cubicBezTo>
                  <a:cubicBezTo>
                    <a:pt x="4214748" y="23214"/>
                    <a:pt x="4219839" y="35505"/>
                    <a:pt x="4219839" y="48320"/>
                  </a:cubicBezTo>
                  <a:lnTo>
                    <a:pt x="4219839" y="2747507"/>
                  </a:lnTo>
                  <a:cubicBezTo>
                    <a:pt x="4219839" y="2760323"/>
                    <a:pt x="4214748" y="2772613"/>
                    <a:pt x="4205686" y="2781675"/>
                  </a:cubicBezTo>
                  <a:cubicBezTo>
                    <a:pt x="4196624" y="2790736"/>
                    <a:pt x="4184334" y="2795827"/>
                    <a:pt x="4171519" y="2795827"/>
                  </a:cubicBezTo>
                  <a:lnTo>
                    <a:pt x="48320" y="2795827"/>
                  </a:lnTo>
                  <a:cubicBezTo>
                    <a:pt x="35505" y="2795827"/>
                    <a:pt x="23214" y="2790736"/>
                    <a:pt x="14153" y="2781675"/>
                  </a:cubicBezTo>
                  <a:cubicBezTo>
                    <a:pt x="5091" y="2772613"/>
                    <a:pt x="0" y="2760323"/>
                    <a:pt x="0" y="2747507"/>
                  </a:cubicBezTo>
                  <a:lnTo>
                    <a:pt x="0" y="48320"/>
                  </a:lnTo>
                  <a:cubicBezTo>
                    <a:pt x="0" y="35505"/>
                    <a:pt x="5091" y="23214"/>
                    <a:pt x="14153" y="14153"/>
                  </a:cubicBezTo>
                  <a:cubicBezTo>
                    <a:pt x="23214" y="5091"/>
                    <a:pt x="35505" y="0"/>
                    <a:pt x="48320" y="0"/>
                  </a:cubicBezTo>
                  <a:close/>
                </a:path>
              </a:pathLst>
            </a:custGeom>
            <a:solidFill>
              <a:srgbClr val="1C387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219839" cy="28339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988335" y="904875"/>
            <a:ext cx="13928601" cy="1217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79"/>
              </a:lnSpc>
            </a:pPr>
            <a:r>
              <a:rPr lang="en-US" sz="7199">
                <a:solidFill>
                  <a:srgbClr val="000000"/>
                </a:solidFill>
                <a:latin typeface="Alata"/>
              </a:rPr>
              <a:t>Phân tích lỗi v</a:t>
            </a:r>
            <a:r>
              <a:rPr lang="en-US" sz="7199">
                <a:solidFill>
                  <a:srgbClr val="FFFFFF"/>
                </a:solidFill>
                <a:latin typeface="Alata"/>
              </a:rPr>
              <a:t>à hướng phát triển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0" y="2836128"/>
            <a:ext cx="7623488" cy="6555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08" lvl="1" indent="-421004">
              <a:lnSpc>
                <a:spcPts val="5888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Open Sans Bold"/>
              </a:rPr>
              <a:t> Dữ liệu không cân bằng nên khi dự đoán sẽ bị nhầm lẫn giữa các nhãn. Độ lệch nhãn tương đối cao: 5.5% và 0.5%</a:t>
            </a:r>
          </a:p>
          <a:p>
            <a:pPr marL="842008" lvl="1" indent="-421004">
              <a:lnSpc>
                <a:spcPts val="5888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Open Sans Bold"/>
              </a:rPr>
              <a:t>Thứ hai, việc tinh chỉnh mô hình Random Forest còn tương đối thô sơ.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3899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708039" y="2874228"/>
            <a:ext cx="9079809" cy="1348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1999" lvl="1" indent="-420999" algn="just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FFFFFF"/>
                </a:solidFill>
                <a:latin typeface="Open Sans Bold"/>
              </a:rPr>
              <a:t>Tự xây dựng bộ dữ liệu biển báo giao thông của Việt Nam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708039" y="4431029"/>
            <a:ext cx="9079809" cy="1348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1999" lvl="1" indent="-420999" algn="just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FFFFFF"/>
                </a:solidFill>
                <a:latin typeface="Open Sans Bold"/>
              </a:rPr>
              <a:t>Tập trung thời gian cho phần thu thập đa dạng biển báo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708039" y="5989321"/>
            <a:ext cx="9079809" cy="2034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1999" lvl="1" indent="-420999" algn="just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FFFFFF"/>
                </a:solidFill>
                <a:latin typeface="Open Sans Bold"/>
              </a:rPr>
              <a:t>Sử dụng các phương pháp học máy hoặc học sâu khác để tăng tính chính xác của mô hình.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708039" y="8233412"/>
            <a:ext cx="9079809" cy="662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1999" lvl="1" indent="-420999" algn="just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FFFFFF"/>
                </a:solidFill>
                <a:latin typeface="Open Sans Bold"/>
              </a:rPr>
              <a:t>Áp dụng mô hình vào thực tế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386</Words>
  <Application>Microsoft Office PowerPoint</Application>
  <PresentationFormat>Custom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Be Vietnam</vt:lpstr>
      <vt:lpstr>Arial</vt:lpstr>
      <vt:lpstr>Alata</vt:lpstr>
      <vt:lpstr>Aileron Bold</vt:lpstr>
      <vt:lpstr>Open Sans Bold</vt:lpstr>
      <vt:lpstr>Arimo Bold</vt:lpstr>
      <vt:lpstr>Calibri</vt:lpstr>
      <vt:lpstr>Be Vietnam Bold</vt:lpstr>
      <vt:lpstr>Be Vietnam Ultra-Bold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học máy thống kê</dc:title>
  <cp:lastModifiedBy>HP</cp:lastModifiedBy>
  <cp:revision>4</cp:revision>
  <dcterms:created xsi:type="dcterms:W3CDTF">2006-08-16T00:00:00Z</dcterms:created>
  <dcterms:modified xsi:type="dcterms:W3CDTF">2024-01-10T13:58:41Z</dcterms:modified>
  <dc:identifier>DAF4D0rEeOE</dc:identifier>
</cp:coreProperties>
</file>