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Cabin" charset="1" panose="00000500000000000000"/>
      <p:regular r:id="rId24"/>
    </p:embeddedFont>
    <p:embeddedFont>
      <p:font typeface="Muli Bold" charset="1" panose="00000800000000000000"/>
      <p:regular r:id="rId25"/>
    </p:embeddedFont>
    <p:embeddedFont>
      <p:font typeface="Muli" charset="1" panose="00000500000000000000"/>
      <p:regular r:id="rId26"/>
    </p:embeddedFont>
    <p:embeddedFont>
      <p:font typeface="Balabeloo"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33.png" Type="http://schemas.openxmlformats.org/officeDocument/2006/relationships/image"/><Relationship Id="rId13" Target="../media/image34.sv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35.png" Type="http://schemas.openxmlformats.org/officeDocument/2006/relationships/image"/><Relationship Id="rId6" Target="../media/image36.png" Type="http://schemas.openxmlformats.org/officeDocument/2006/relationships/image"/><Relationship Id="rId7" Target="../media/image37.pn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slide2.xml" Type="http://schemas.openxmlformats.org/officeDocument/2006/relationships/slide"/><Relationship Id="rId6" Target="../media/image6.png" Type="http://schemas.openxmlformats.org/officeDocument/2006/relationships/image"/><Relationship Id="rId7" Target="../media/image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0.png" Type="http://schemas.openxmlformats.org/officeDocument/2006/relationships/image"/><Relationship Id="rId2" Target="../media/image1.png" Type="http://schemas.openxmlformats.org/officeDocument/2006/relationships/image"/><Relationship Id="rId3" Target="slide2.xml" Type="http://schemas.openxmlformats.org/officeDocument/2006/relationships/slide"/><Relationship Id="rId4" Target="../media/image16.png" Type="http://schemas.openxmlformats.org/officeDocument/2006/relationships/image"/><Relationship Id="rId5" Target="../media/image17.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38.png" Type="http://schemas.openxmlformats.org/officeDocument/2006/relationships/image"/><Relationship Id="rId9" Target="../media/image3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slide2.xml" Type="http://schemas.openxmlformats.org/officeDocument/2006/relationships/slide"/><Relationship Id="rId6" Target="../media/image6.png" Type="http://schemas.openxmlformats.org/officeDocument/2006/relationships/image"/><Relationship Id="rId7" Target="../media/image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33.png" Type="http://schemas.openxmlformats.org/officeDocument/2006/relationships/image"/><Relationship Id="rId13" Target="../media/image34.svg" Type="http://schemas.openxmlformats.org/officeDocument/2006/relationships/image"/><Relationship Id="rId14" Target="../media/image44.png" Type="http://schemas.openxmlformats.org/officeDocument/2006/relationships/image"/><Relationship Id="rId15" Target="../media/image45.svg" Type="http://schemas.openxmlformats.org/officeDocument/2006/relationships/image"/><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1.png" Type="http://schemas.openxmlformats.org/officeDocument/2006/relationships/image"/><Relationship Id="rId8" Target="../media/image42.png" Type="http://schemas.openxmlformats.org/officeDocument/2006/relationships/image"/><Relationship Id="rId9" Target="../media/image4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6.pn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7.pn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8.png" Type="http://schemas.openxmlformats.org/officeDocument/2006/relationships/image"/><Relationship Id="rId6" Target="../media/image4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50.png" Type="http://schemas.openxmlformats.org/officeDocument/2006/relationships/image"/><Relationship Id="rId6" Target="../media/image5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2.pn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png" Type="http://schemas.openxmlformats.org/officeDocument/2006/relationships/image"/><Relationship Id="rId12" Target="../media/image28.pn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23.png" Type="http://schemas.openxmlformats.org/officeDocument/2006/relationships/image"/><Relationship Id="rId8" Target="../media/image24.png" Type="http://schemas.openxmlformats.org/officeDocument/2006/relationships/image"/><Relationship Id="rId9" Target="../media/image2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2" Target="../media/image1.png" Type="http://schemas.openxmlformats.org/officeDocument/2006/relationships/image"/><Relationship Id="rId3" Target="../media/image29.jpe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slide2.xml" Type="http://schemas.openxmlformats.org/officeDocument/2006/relationships/slide"/><Relationship Id="rId7" Target="../media/image6.png" Type="http://schemas.openxmlformats.org/officeDocument/2006/relationships/image"/><Relationship Id="rId8" Target="../media/image7.svg" Type="http://schemas.openxmlformats.org/officeDocument/2006/relationships/image"/><Relationship Id="rId9"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slide2.xml" Type="http://schemas.openxmlformats.org/officeDocument/2006/relationships/slide"/><Relationship Id="rId6" Target="../media/image6.png" Type="http://schemas.openxmlformats.org/officeDocument/2006/relationships/image"/><Relationship Id="rId7"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2" Target="../media/image1.png" Type="http://schemas.openxmlformats.org/officeDocument/2006/relationships/image"/><Relationship Id="rId3" Target="slide2.xml" Type="http://schemas.openxmlformats.org/officeDocument/2006/relationships/slide"/><Relationship Id="rId4" Target="../media/image6.png" Type="http://schemas.openxmlformats.org/officeDocument/2006/relationships/image"/><Relationship Id="rId5" Target="../media/image7.svg" Type="http://schemas.openxmlformats.org/officeDocument/2006/relationships/image"/><Relationship Id="rId6" Target="../media/image30.pn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3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slide2.xml" Type="http://schemas.openxmlformats.org/officeDocument/2006/relationships/slide"/><Relationship Id="rId6" Target="../media/image6.png" Type="http://schemas.openxmlformats.org/officeDocument/2006/relationships/image"/><Relationship Id="rId7"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1315441"/>
            <a:ext cx="9009410" cy="6082798"/>
            <a:chOff x="0" y="0"/>
            <a:chExt cx="3286657" cy="2219021"/>
          </a:xfrm>
        </p:grpSpPr>
        <p:sp>
          <p:nvSpPr>
            <p:cNvPr name="Freeform 4" id="4"/>
            <p:cNvSpPr/>
            <p:nvPr/>
          </p:nvSpPr>
          <p:spPr>
            <a:xfrm flipH="false" flipV="false" rot="0">
              <a:off x="0" y="0"/>
              <a:ext cx="3286657" cy="2219021"/>
            </a:xfrm>
            <a:custGeom>
              <a:avLst/>
              <a:gdLst/>
              <a:ahLst/>
              <a:cxnLst/>
              <a:rect r="r" b="b" t="t" l="l"/>
              <a:pathLst>
                <a:path h="2219021" w="3286657">
                  <a:moveTo>
                    <a:pt x="0" y="0"/>
                  </a:moveTo>
                  <a:lnTo>
                    <a:pt x="3286657" y="0"/>
                  </a:lnTo>
                  <a:lnTo>
                    <a:pt x="3286657" y="2219021"/>
                  </a:lnTo>
                  <a:lnTo>
                    <a:pt x="0" y="2219021"/>
                  </a:lnTo>
                  <a:close/>
                </a:path>
              </a:pathLst>
            </a:custGeom>
            <a:solidFill>
              <a:srgbClr val="FFFFFF"/>
            </a:solidFill>
          </p:spPr>
        </p:sp>
      </p:grpSp>
      <p:sp>
        <p:nvSpPr>
          <p:cNvPr name="Freeform 5" id="5"/>
          <p:cNvSpPr/>
          <p:nvPr/>
        </p:nvSpPr>
        <p:spPr>
          <a:xfrm flipH="true" flipV="false" rot="0">
            <a:off x="-2156129" y="8872350"/>
            <a:ext cx="6662470" cy="1611106"/>
          </a:xfrm>
          <a:custGeom>
            <a:avLst/>
            <a:gdLst/>
            <a:ahLst/>
            <a:cxnLst/>
            <a:rect r="r" b="b" t="t" l="l"/>
            <a:pathLst>
              <a:path h="1611106" w="6662470">
                <a:moveTo>
                  <a:pt x="6662470" y="0"/>
                </a:moveTo>
                <a:lnTo>
                  <a:pt x="0" y="0"/>
                </a:lnTo>
                <a:lnTo>
                  <a:pt x="0" y="1611107"/>
                </a:lnTo>
                <a:lnTo>
                  <a:pt x="6662470" y="1611107"/>
                </a:lnTo>
                <a:lnTo>
                  <a:pt x="666247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14791434" y="-196457"/>
            <a:ext cx="5652695" cy="1366924"/>
          </a:xfrm>
          <a:custGeom>
            <a:avLst/>
            <a:gdLst/>
            <a:ahLst/>
            <a:cxnLst/>
            <a:rect r="r" b="b" t="t" l="l"/>
            <a:pathLst>
              <a:path h="1366924" w="5652695">
                <a:moveTo>
                  <a:pt x="5652695" y="0"/>
                </a:moveTo>
                <a:lnTo>
                  <a:pt x="0" y="0"/>
                </a:lnTo>
                <a:lnTo>
                  <a:pt x="0" y="1366925"/>
                </a:lnTo>
                <a:lnTo>
                  <a:pt x="5652695" y="1366925"/>
                </a:lnTo>
                <a:lnTo>
                  <a:pt x="5652695"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0261150" y="1315441"/>
            <a:ext cx="7087021" cy="7701883"/>
            <a:chOff x="0" y="0"/>
            <a:chExt cx="2585364" cy="2809668"/>
          </a:xfrm>
        </p:grpSpPr>
        <p:sp>
          <p:nvSpPr>
            <p:cNvPr name="Freeform 8" id="8"/>
            <p:cNvSpPr/>
            <p:nvPr/>
          </p:nvSpPr>
          <p:spPr>
            <a:xfrm flipH="false" flipV="false" rot="0">
              <a:off x="0" y="0"/>
              <a:ext cx="2585364" cy="2809668"/>
            </a:xfrm>
            <a:custGeom>
              <a:avLst/>
              <a:gdLst/>
              <a:ahLst/>
              <a:cxnLst/>
              <a:rect r="r" b="b" t="t" l="l"/>
              <a:pathLst>
                <a:path h="2809668" w="2585364">
                  <a:moveTo>
                    <a:pt x="0" y="0"/>
                  </a:moveTo>
                  <a:lnTo>
                    <a:pt x="2585364" y="0"/>
                  </a:lnTo>
                  <a:lnTo>
                    <a:pt x="2585364" y="2809668"/>
                  </a:lnTo>
                  <a:lnTo>
                    <a:pt x="0" y="2809668"/>
                  </a:lnTo>
                  <a:close/>
                </a:path>
              </a:pathLst>
            </a:custGeom>
            <a:solidFill>
              <a:srgbClr val="FFFFFF"/>
            </a:solidFill>
          </p:spPr>
        </p:sp>
      </p:grpSp>
      <p:sp>
        <p:nvSpPr>
          <p:cNvPr name="Freeform 9" id="9"/>
          <p:cNvSpPr/>
          <p:nvPr/>
        </p:nvSpPr>
        <p:spPr>
          <a:xfrm flipH="false" flipV="false" rot="0">
            <a:off x="10692016" y="4401714"/>
            <a:ext cx="6225288" cy="3893634"/>
          </a:xfrm>
          <a:custGeom>
            <a:avLst/>
            <a:gdLst/>
            <a:ahLst/>
            <a:cxnLst/>
            <a:rect r="r" b="b" t="t" l="l"/>
            <a:pathLst>
              <a:path h="3893634" w="6225288">
                <a:moveTo>
                  <a:pt x="0" y="0"/>
                </a:moveTo>
                <a:lnTo>
                  <a:pt x="6225288" y="0"/>
                </a:lnTo>
                <a:lnTo>
                  <a:pt x="6225288" y="3893634"/>
                </a:lnTo>
                <a:lnTo>
                  <a:pt x="0" y="38936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6100246" y="3001723"/>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203414">
            <a:off x="11173930" y="3499519"/>
            <a:ext cx="321948" cy="461574"/>
          </a:xfrm>
          <a:custGeom>
            <a:avLst/>
            <a:gdLst/>
            <a:ahLst/>
            <a:cxnLst/>
            <a:rect r="r" b="b" t="t" l="l"/>
            <a:pathLst>
              <a:path h="461574" w="321948">
                <a:moveTo>
                  <a:pt x="0" y="0"/>
                </a:moveTo>
                <a:lnTo>
                  <a:pt x="321948" y="0"/>
                </a:lnTo>
                <a:lnTo>
                  <a:pt x="321948" y="461574"/>
                </a:lnTo>
                <a:lnTo>
                  <a:pt x="0" y="4615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2" id="12"/>
          <p:cNvGrpSpPr/>
          <p:nvPr/>
        </p:nvGrpSpPr>
        <p:grpSpPr>
          <a:xfrm rot="0">
            <a:off x="1028700" y="8049347"/>
            <a:ext cx="4622474" cy="1208953"/>
            <a:chOff x="0" y="0"/>
            <a:chExt cx="6163299" cy="1611938"/>
          </a:xfrm>
        </p:grpSpPr>
        <p:grpSp>
          <p:nvGrpSpPr>
            <p:cNvPr name="Group 13" id="13"/>
            <p:cNvGrpSpPr/>
            <p:nvPr/>
          </p:nvGrpSpPr>
          <p:grpSpPr>
            <a:xfrm rot="0">
              <a:off x="0" y="0"/>
              <a:ext cx="6163299" cy="1611938"/>
              <a:chOff x="0" y="0"/>
              <a:chExt cx="1292864" cy="338133"/>
            </a:xfrm>
          </p:grpSpPr>
          <p:sp>
            <p:nvSpPr>
              <p:cNvPr name="Freeform 14" id="14"/>
              <p:cNvSpPr/>
              <p:nvPr/>
            </p:nvSpPr>
            <p:spPr>
              <a:xfrm flipH="false" flipV="false" rot="0">
                <a:off x="0" y="0"/>
                <a:ext cx="1292864" cy="338133"/>
              </a:xfrm>
              <a:custGeom>
                <a:avLst/>
                <a:gdLst/>
                <a:ahLst/>
                <a:cxnLst/>
                <a:rect r="r" b="b" t="t" l="l"/>
                <a:pathLst>
                  <a:path h="338133" w="1292864">
                    <a:moveTo>
                      <a:pt x="0" y="0"/>
                    </a:moveTo>
                    <a:lnTo>
                      <a:pt x="1292864" y="0"/>
                    </a:lnTo>
                    <a:lnTo>
                      <a:pt x="1292864" y="338133"/>
                    </a:lnTo>
                    <a:lnTo>
                      <a:pt x="0" y="338133"/>
                    </a:lnTo>
                    <a:close/>
                  </a:path>
                </a:pathLst>
              </a:custGeom>
              <a:solidFill>
                <a:srgbClr val="FFFFFF"/>
              </a:solidFill>
            </p:spPr>
          </p:sp>
        </p:grpSp>
        <p:sp>
          <p:nvSpPr>
            <p:cNvPr name="Freeform 15" id="15"/>
            <p:cNvSpPr/>
            <p:nvPr/>
          </p:nvSpPr>
          <p:spPr>
            <a:xfrm flipH="false" flipV="false" rot="0">
              <a:off x="377935" y="376084"/>
              <a:ext cx="1271164" cy="859769"/>
            </a:xfrm>
            <a:custGeom>
              <a:avLst/>
              <a:gdLst/>
              <a:ahLst/>
              <a:cxnLst/>
              <a:rect r="r" b="b" t="t" l="l"/>
              <a:pathLst>
                <a:path h="859769" w="1271164">
                  <a:moveTo>
                    <a:pt x="0" y="0"/>
                  </a:moveTo>
                  <a:lnTo>
                    <a:pt x="1271164" y="0"/>
                  </a:lnTo>
                  <a:lnTo>
                    <a:pt x="1271164" y="859769"/>
                  </a:lnTo>
                  <a:lnTo>
                    <a:pt x="0" y="85976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6" id="16"/>
            <p:cNvSpPr txBox="true"/>
            <p:nvPr/>
          </p:nvSpPr>
          <p:spPr>
            <a:xfrm rot="0">
              <a:off x="2065824" y="508355"/>
              <a:ext cx="3699458" cy="547602"/>
            </a:xfrm>
            <a:prstGeom prst="rect">
              <a:avLst/>
            </a:prstGeom>
          </p:spPr>
          <p:txBody>
            <a:bodyPr anchor="t" rtlCol="false" tIns="0" lIns="0" bIns="0" rIns="0">
              <a:spAutoFit/>
            </a:bodyPr>
            <a:lstStyle/>
            <a:p>
              <a:pPr algn="l">
                <a:lnSpc>
                  <a:spcPts val="3481"/>
                </a:lnSpc>
                <a:spcBef>
                  <a:spcPct val="0"/>
                </a:spcBef>
              </a:pPr>
              <a:r>
                <a:rPr lang="en-US" sz="2486">
                  <a:solidFill>
                    <a:srgbClr val="000000"/>
                  </a:solidFill>
                  <a:latin typeface="Cabin"/>
                  <a:ea typeface="Cabin"/>
                  <a:cs typeface="Cabin"/>
                  <a:sym typeface="Cabin"/>
                </a:rPr>
                <a:t>Nhóm 3AT</a:t>
              </a:r>
            </a:p>
          </p:txBody>
        </p:sp>
      </p:grpSp>
      <p:sp>
        <p:nvSpPr>
          <p:cNvPr name="Freeform 17" id="17"/>
          <p:cNvSpPr/>
          <p:nvPr/>
        </p:nvSpPr>
        <p:spPr>
          <a:xfrm flipH="false" flipV="false" rot="0">
            <a:off x="12690344" y="1991652"/>
            <a:ext cx="2228632" cy="1815322"/>
          </a:xfrm>
          <a:custGeom>
            <a:avLst/>
            <a:gdLst/>
            <a:ahLst/>
            <a:cxnLst/>
            <a:rect r="r" b="b" t="t" l="l"/>
            <a:pathLst>
              <a:path h="1815322" w="2228632">
                <a:moveTo>
                  <a:pt x="0" y="0"/>
                </a:moveTo>
                <a:lnTo>
                  <a:pt x="2228632" y="0"/>
                </a:lnTo>
                <a:lnTo>
                  <a:pt x="2228632" y="1815322"/>
                </a:lnTo>
                <a:lnTo>
                  <a:pt x="0" y="181532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8" id="18"/>
          <p:cNvGrpSpPr/>
          <p:nvPr/>
        </p:nvGrpSpPr>
        <p:grpSpPr>
          <a:xfrm rot="0">
            <a:off x="1437079" y="2191816"/>
            <a:ext cx="7946241" cy="4419795"/>
            <a:chOff x="0" y="0"/>
            <a:chExt cx="10594989" cy="5893060"/>
          </a:xfrm>
        </p:grpSpPr>
        <p:sp>
          <p:nvSpPr>
            <p:cNvPr name="TextBox 19" id="19"/>
            <p:cNvSpPr txBox="true"/>
            <p:nvPr/>
          </p:nvSpPr>
          <p:spPr>
            <a:xfrm rot="0">
              <a:off x="0" y="0"/>
              <a:ext cx="10594989" cy="4978400"/>
            </a:xfrm>
            <a:prstGeom prst="rect">
              <a:avLst/>
            </a:prstGeom>
          </p:spPr>
          <p:txBody>
            <a:bodyPr anchor="t" rtlCol="false" tIns="0" lIns="0" bIns="0" rIns="0">
              <a:spAutoFit/>
            </a:bodyPr>
            <a:lstStyle/>
            <a:p>
              <a:pPr algn="l">
                <a:lnSpc>
                  <a:spcPts val="7350"/>
                </a:lnSpc>
              </a:pPr>
              <a:r>
                <a:rPr lang="en-US" sz="6125" spc="-91" b="true">
                  <a:solidFill>
                    <a:srgbClr val="003EA8"/>
                  </a:solidFill>
                  <a:latin typeface="Muli Bold"/>
                  <a:ea typeface="Muli Bold"/>
                  <a:cs typeface="Muli Bold"/>
                  <a:sym typeface="Muli Bold"/>
                </a:rPr>
                <a:t>Sử dụng mô hình máy học cơ bản dự đoán quyết định rời bỏ của khách hàng</a:t>
              </a:r>
            </a:p>
          </p:txBody>
        </p:sp>
        <p:sp>
          <p:nvSpPr>
            <p:cNvPr name="TextBox 20" id="20"/>
            <p:cNvSpPr txBox="true"/>
            <p:nvPr/>
          </p:nvSpPr>
          <p:spPr>
            <a:xfrm rot="0">
              <a:off x="0" y="5334259"/>
              <a:ext cx="10594989" cy="558800"/>
            </a:xfrm>
            <a:prstGeom prst="rect">
              <a:avLst/>
            </a:prstGeom>
          </p:spPr>
          <p:txBody>
            <a:bodyPr anchor="t" rtlCol="false" tIns="0" lIns="0" bIns="0" rIns="0">
              <a:spAutoFit/>
            </a:bodyPr>
            <a:lstStyle/>
            <a:p>
              <a:pPr algn="l">
                <a:lnSpc>
                  <a:spcPts val="3359"/>
                </a:lnSpc>
              </a:pPr>
            </a:p>
          </p:txBody>
        </p:sp>
      </p:grpSp>
      <p:sp>
        <p:nvSpPr>
          <p:cNvPr name="Freeform 21" id="21"/>
          <p:cNvSpPr/>
          <p:nvPr/>
        </p:nvSpPr>
        <p:spPr>
          <a:xfrm flipH="false" flipV="false" rot="0">
            <a:off x="7936861" y="5440366"/>
            <a:ext cx="1446459" cy="1816330"/>
          </a:xfrm>
          <a:custGeom>
            <a:avLst/>
            <a:gdLst/>
            <a:ahLst/>
            <a:cxnLst/>
            <a:rect r="r" b="b" t="t" l="l"/>
            <a:pathLst>
              <a:path h="1816330" w="1446459">
                <a:moveTo>
                  <a:pt x="0" y="0"/>
                </a:moveTo>
                <a:lnTo>
                  <a:pt x="1446460" y="0"/>
                </a:lnTo>
                <a:lnTo>
                  <a:pt x="1446460" y="1816330"/>
                </a:lnTo>
                <a:lnTo>
                  <a:pt x="0" y="181633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2" id="22"/>
          <p:cNvSpPr/>
          <p:nvPr/>
        </p:nvSpPr>
        <p:spPr>
          <a:xfrm flipH="false" flipV="false" rot="0">
            <a:off x="14313689" y="9258300"/>
            <a:ext cx="2455232" cy="611576"/>
          </a:xfrm>
          <a:custGeom>
            <a:avLst/>
            <a:gdLst/>
            <a:ahLst/>
            <a:cxnLst/>
            <a:rect r="r" b="b" t="t" l="l"/>
            <a:pathLst>
              <a:path h="611576" w="2455232">
                <a:moveTo>
                  <a:pt x="0" y="0"/>
                </a:moveTo>
                <a:lnTo>
                  <a:pt x="2455232" y="0"/>
                </a:lnTo>
                <a:lnTo>
                  <a:pt x="2455232" y="611576"/>
                </a:lnTo>
                <a:lnTo>
                  <a:pt x="0" y="61157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4007160"/>
            <a:ext cx="8045761" cy="5550929"/>
            <a:chOff x="0" y="0"/>
            <a:chExt cx="2935115" cy="2024994"/>
          </a:xfrm>
        </p:grpSpPr>
        <p:sp>
          <p:nvSpPr>
            <p:cNvPr name="Freeform 4" id="4"/>
            <p:cNvSpPr/>
            <p:nvPr/>
          </p:nvSpPr>
          <p:spPr>
            <a:xfrm flipH="false" flipV="false" rot="0">
              <a:off x="0" y="0"/>
              <a:ext cx="2935115" cy="2024994"/>
            </a:xfrm>
            <a:custGeom>
              <a:avLst/>
              <a:gdLst/>
              <a:ahLst/>
              <a:cxnLst/>
              <a:rect r="r" b="b" t="t" l="l"/>
              <a:pathLst>
                <a:path h="2024994" w="2935115">
                  <a:moveTo>
                    <a:pt x="0" y="0"/>
                  </a:moveTo>
                  <a:lnTo>
                    <a:pt x="2935115" y="0"/>
                  </a:lnTo>
                  <a:lnTo>
                    <a:pt x="2935115" y="2024994"/>
                  </a:lnTo>
                  <a:lnTo>
                    <a:pt x="0" y="2024994"/>
                  </a:lnTo>
                  <a:close/>
                </a:path>
              </a:pathLst>
            </a:custGeom>
            <a:solidFill>
              <a:srgbClr val="FFFFFF"/>
            </a:solidFill>
          </p:spPr>
        </p:sp>
      </p:grpSp>
      <p:grpSp>
        <p:nvGrpSpPr>
          <p:cNvPr name="Group 5" id="5"/>
          <p:cNvGrpSpPr/>
          <p:nvPr/>
        </p:nvGrpSpPr>
        <p:grpSpPr>
          <a:xfrm rot="0">
            <a:off x="905495" y="973442"/>
            <a:ext cx="8045761" cy="2867254"/>
            <a:chOff x="0" y="0"/>
            <a:chExt cx="2935115" cy="1045982"/>
          </a:xfrm>
        </p:grpSpPr>
        <p:sp>
          <p:nvSpPr>
            <p:cNvPr name="Freeform 6" id="6"/>
            <p:cNvSpPr/>
            <p:nvPr/>
          </p:nvSpPr>
          <p:spPr>
            <a:xfrm flipH="false" flipV="false" rot="0">
              <a:off x="0" y="0"/>
              <a:ext cx="2935115" cy="1045982"/>
            </a:xfrm>
            <a:custGeom>
              <a:avLst/>
              <a:gdLst/>
              <a:ahLst/>
              <a:cxnLst/>
              <a:rect r="r" b="b" t="t" l="l"/>
              <a:pathLst>
                <a:path h="1045982" w="2935115">
                  <a:moveTo>
                    <a:pt x="0" y="0"/>
                  </a:moveTo>
                  <a:lnTo>
                    <a:pt x="2935115" y="0"/>
                  </a:lnTo>
                  <a:lnTo>
                    <a:pt x="2935115" y="1045982"/>
                  </a:lnTo>
                  <a:lnTo>
                    <a:pt x="0" y="1045982"/>
                  </a:lnTo>
                  <a:close/>
                </a:path>
              </a:pathLst>
            </a:custGeom>
            <a:solidFill>
              <a:srgbClr val="FFFFFF"/>
            </a:solidFill>
          </p:spPr>
        </p:sp>
      </p:grpSp>
      <p:grpSp>
        <p:nvGrpSpPr>
          <p:cNvPr name="Group 7" id="7"/>
          <p:cNvGrpSpPr/>
          <p:nvPr/>
        </p:nvGrpSpPr>
        <p:grpSpPr>
          <a:xfrm rot="0">
            <a:off x="9301531" y="973442"/>
            <a:ext cx="8360528" cy="8584648"/>
            <a:chOff x="0" y="0"/>
            <a:chExt cx="3049943" cy="3131703"/>
          </a:xfrm>
        </p:grpSpPr>
        <p:sp>
          <p:nvSpPr>
            <p:cNvPr name="Freeform 8" id="8"/>
            <p:cNvSpPr/>
            <p:nvPr/>
          </p:nvSpPr>
          <p:spPr>
            <a:xfrm flipH="false" flipV="false" rot="0">
              <a:off x="0" y="0"/>
              <a:ext cx="3049943" cy="3131703"/>
            </a:xfrm>
            <a:custGeom>
              <a:avLst/>
              <a:gdLst/>
              <a:ahLst/>
              <a:cxnLst/>
              <a:rect r="r" b="b" t="t" l="l"/>
              <a:pathLst>
                <a:path h="3131703" w="3049943">
                  <a:moveTo>
                    <a:pt x="0" y="0"/>
                  </a:moveTo>
                  <a:lnTo>
                    <a:pt x="3049943" y="0"/>
                  </a:lnTo>
                  <a:lnTo>
                    <a:pt x="3049943" y="3131703"/>
                  </a:lnTo>
                  <a:lnTo>
                    <a:pt x="0" y="3131703"/>
                  </a:lnTo>
                  <a:close/>
                </a:path>
              </a:pathLst>
            </a:custGeom>
            <a:solidFill>
              <a:srgbClr val="FFFFFF"/>
            </a:solidFill>
          </p:spPr>
        </p:sp>
      </p:grpSp>
      <p:sp>
        <p:nvSpPr>
          <p:cNvPr name="Freeform 9" id="9"/>
          <p:cNvSpPr/>
          <p:nvPr/>
        </p:nvSpPr>
        <p:spPr>
          <a:xfrm flipH="false" flipV="false" rot="0">
            <a:off x="17441250" y="656871"/>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587084" y="4007160"/>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9397557" y="1713398"/>
            <a:ext cx="8168474" cy="1117056"/>
          </a:xfrm>
          <a:custGeom>
            <a:avLst/>
            <a:gdLst/>
            <a:ahLst/>
            <a:cxnLst/>
            <a:rect r="r" b="b" t="t" l="l"/>
            <a:pathLst>
              <a:path h="1117056" w="8168474">
                <a:moveTo>
                  <a:pt x="0" y="0"/>
                </a:moveTo>
                <a:lnTo>
                  <a:pt x="8168475" y="0"/>
                </a:lnTo>
                <a:lnTo>
                  <a:pt x="8168475" y="1117057"/>
                </a:lnTo>
                <a:lnTo>
                  <a:pt x="0" y="1117057"/>
                </a:lnTo>
                <a:lnTo>
                  <a:pt x="0" y="0"/>
                </a:lnTo>
                <a:close/>
              </a:path>
            </a:pathLst>
          </a:custGeom>
          <a:blipFill>
            <a:blip r:embed="rId5"/>
            <a:stretch>
              <a:fillRect l="0" t="0" r="0" b="0"/>
            </a:stretch>
          </a:blipFill>
          <a:ln w="38100" cap="sq">
            <a:solidFill>
              <a:srgbClr val="000000"/>
            </a:solidFill>
            <a:prstDash val="lgDash"/>
            <a:miter/>
          </a:ln>
        </p:spPr>
      </p:sp>
      <p:sp>
        <p:nvSpPr>
          <p:cNvPr name="Freeform 12" id="12"/>
          <p:cNvSpPr/>
          <p:nvPr/>
        </p:nvSpPr>
        <p:spPr>
          <a:xfrm flipH="false" flipV="false" rot="0">
            <a:off x="9283915" y="3253841"/>
            <a:ext cx="8395758" cy="5526322"/>
          </a:xfrm>
          <a:custGeom>
            <a:avLst/>
            <a:gdLst/>
            <a:ahLst/>
            <a:cxnLst/>
            <a:rect r="r" b="b" t="t" l="l"/>
            <a:pathLst>
              <a:path h="5526322" w="8395758">
                <a:moveTo>
                  <a:pt x="0" y="0"/>
                </a:moveTo>
                <a:lnTo>
                  <a:pt x="8395758" y="0"/>
                </a:lnTo>
                <a:lnTo>
                  <a:pt x="8395758" y="5526322"/>
                </a:lnTo>
                <a:lnTo>
                  <a:pt x="0" y="5526322"/>
                </a:lnTo>
                <a:lnTo>
                  <a:pt x="0" y="0"/>
                </a:lnTo>
                <a:close/>
              </a:path>
            </a:pathLst>
          </a:custGeom>
          <a:blipFill>
            <a:blip r:embed="rId6"/>
            <a:stretch>
              <a:fillRect l="0" t="0" r="0" b="0"/>
            </a:stretch>
          </a:blipFill>
          <a:ln w="38100" cap="sq">
            <a:solidFill>
              <a:srgbClr val="000000"/>
            </a:solidFill>
            <a:prstDash val="solid"/>
            <a:miter/>
          </a:ln>
        </p:spPr>
      </p:sp>
      <p:sp>
        <p:nvSpPr>
          <p:cNvPr name="Freeform 13" id="13"/>
          <p:cNvSpPr/>
          <p:nvPr/>
        </p:nvSpPr>
        <p:spPr>
          <a:xfrm flipH="false" flipV="false" rot="0">
            <a:off x="1644578" y="4921727"/>
            <a:ext cx="6567595" cy="4505448"/>
          </a:xfrm>
          <a:custGeom>
            <a:avLst/>
            <a:gdLst/>
            <a:ahLst/>
            <a:cxnLst/>
            <a:rect r="r" b="b" t="t" l="l"/>
            <a:pathLst>
              <a:path h="4505448" w="6567595">
                <a:moveTo>
                  <a:pt x="0" y="0"/>
                </a:moveTo>
                <a:lnTo>
                  <a:pt x="6567595" y="0"/>
                </a:lnTo>
                <a:lnTo>
                  <a:pt x="6567595" y="4505448"/>
                </a:lnTo>
                <a:lnTo>
                  <a:pt x="0" y="4505448"/>
                </a:lnTo>
                <a:lnTo>
                  <a:pt x="0" y="0"/>
                </a:lnTo>
                <a:close/>
              </a:path>
            </a:pathLst>
          </a:custGeom>
          <a:blipFill>
            <a:blip r:embed="rId7"/>
            <a:stretch>
              <a:fillRect l="0" t="0" r="0" b="0"/>
            </a:stretch>
          </a:blipFill>
          <a:ln w="38100" cap="sq">
            <a:solidFill>
              <a:srgbClr val="000000"/>
            </a:solidFill>
            <a:prstDash val="solid"/>
            <a:miter/>
          </a:ln>
        </p:spPr>
      </p:sp>
      <p:sp>
        <p:nvSpPr>
          <p:cNvPr name="Freeform 14" id="14"/>
          <p:cNvSpPr/>
          <p:nvPr/>
        </p:nvSpPr>
        <p:spPr>
          <a:xfrm flipH="true" flipV="false" rot="0">
            <a:off x="7088098" y="8829179"/>
            <a:ext cx="4111803" cy="1457821"/>
          </a:xfrm>
          <a:custGeom>
            <a:avLst/>
            <a:gdLst/>
            <a:ahLst/>
            <a:cxnLst/>
            <a:rect r="r" b="b" t="t" l="l"/>
            <a:pathLst>
              <a:path h="1457821" w="4111803">
                <a:moveTo>
                  <a:pt x="4111804" y="0"/>
                </a:moveTo>
                <a:lnTo>
                  <a:pt x="0" y="0"/>
                </a:lnTo>
                <a:lnTo>
                  <a:pt x="0" y="1457821"/>
                </a:lnTo>
                <a:lnTo>
                  <a:pt x="4111804" y="1457821"/>
                </a:lnTo>
                <a:lnTo>
                  <a:pt x="411180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1455382" y="1541246"/>
            <a:ext cx="7237553" cy="1712595"/>
          </a:xfrm>
          <a:prstGeom prst="rect">
            <a:avLst/>
          </a:prstGeom>
        </p:spPr>
        <p:txBody>
          <a:bodyPr anchor="t" rtlCol="false" tIns="0" lIns="0" bIns="0" rIns="0">
            <a:spAutoFit/>
          </a:bodyPr>
          <a:lstStyle/>
          <a:p>
            <a:pPr algn="l">
              <a:lnSpc>
                <a:spcPts val="6764"/>
              </a:lnSpc>
            </a:pPr>
            <a:r>
              <a:rPr lang="en-US" sz="5499">
                <a:solidFill>
                  <a:srgbClr val="003EA8"/>
                </a:solidFill>
                <a:latin typeface="Muli"/>
                <a:ea typeface="Muli"/>
                <a:cs typeface="Muli"/>
                <a:sym typeface="Muli"/>
              </a:rPr>
              <a:t>Kết quả thu được sau khi chạy mô hình:</a:t>
            </a:r>
          </a:p>
        </p:txBody>
      </p:sp>
      <p:sp>
        <p:nvSpPr>
          <p:cNvPr name="Freeform 16" id="16"/>
          <p:cNvSpPr/>
          <p:nvPr/>
        </p:nvSpPr>
        <p:spPr>
          <a:xfrm flipH="false" flipV="false" rot="0">
            <a:off x="14088589" y="9427175"/>
            <a:ext cx="2455232" cy="611576"/>
          </a:xfrm>
          <a:custGeom>
            <a:avLst/>
            <a:gdLst/>
            <a:ahLst/>
            <a:cxnLst/>
            <a:rect r="r" b="b" t="t" l="l"/>
            <a:pathLst>
              <a:path h="611576" w="2455232">
                <a:moveTo>
                  <a:pt x="0" y="0"/>
                </a:moveTo>
                <a:lnTo>
                  <a:pt x="2455232" y="0"/>
                </a:lnTo>
                <a:lnTo>
                  <a:pt x="2455232" y="611576"/>
                </a:lnTo>
                <a:lnTo>
                  <a:pt x="0" y="6115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17015223" y="2542129"/>
            <a:ext cx="1101617" cy="953399"/>
          </a:xfrm>
          <a:custGeom>
            <a:avLst/>
            <a:gdLst/>
            <a:ahLst/>
            <a:cxnLst/>
            <a:rect r="r" b="b" t="t" l="l"/>
            <a:pathLst>
              <a:path h="953399" w="1101617">
                <a:moveTo>
                  <a:pt x="0" y="0"/>
                </a:moveTo>
                <a:lnTo>
                  <a:pt x="1101617" y="0"/>
                </a:lnTo>
                <a:lnTo>
                  <a:pt x="1101617" y="953399"/>
                </a:lnTo>
                <a:lnTo>
                  <a:pt x="0" y="95339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8" id="18"/>
          <p:cNvSpPr txBox="true"/>
          <p:nvPr/>
        </p:nvSpPr>
        <p:spPr>
          <a:xfrm rot="0">
            <a:off x="1644578" y="4166264"/>
            <a:ext cx="6567595" cy="688341"/>
          </a:xfrm>
          <a:prstGeom prst="rect">
            <a:avLst/>
          </a:prstGeom>
        </p:spPr>
        <p:txBody>
          <a:bodyPr anchor="t" rtlCol="false" tIns="0" lIns="0" bIns="0" rIns="0">
            <a:spAutoFit/>
          </a:bodyPr>
          <a:lstStyle/>
          <a:p>
            <a:pPr algn="ctr">
              <a:lnSpc>
                <a:spcPts val="5634"/>
              </a:lnSpc>
              <a:spcBef>
                <a:spcPct val="0"/>
              </a:spcBef>
            </a:pPr>
            <a:r>
              <a:rPr lang="en-US" sz="4024">
                <a:solidFill>
                  <a:srgbClr val="003EA8"/>
                </a:solidFill>
                <a:latin typeface="Cabin"/>
                <a:ea typeface="Cabin"/>
                <a:cs typeface="Cabin"/>
                <a:sym typeface="Cabin"/>
              </a:rPr>
              <a:t>AUC:</a:t>
            </a:r>
            <a:r>
              <a:rPr lang="en-US" sz="4024">
                <a:solidFill>
                  <a:srgbClr val="003EA8"/>
                </a:solidFill>
                <a:latin typeface="Cabin"/>
                <a:ea typeface="Cabin"/>
                <a:cs typeface="Cabin"/>
                <a:sym typeface="Cabin"/>
              </a:rPr>
              <a:t> 0.4733032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4536975"/>
            <a:ext cx="15795020" cy="3535020"/>
            <a:chOff x="0" y="0"/>
            <a:chExt cx="5762066" cy="1289585"/>
          </a:xfrm>
        </p:grpSpPr>
        <p:sp>
          <p:nvSpPr>
            <p:cNvPr name="Freeform 4" id="4"/>
            <p:cNvSpPr/>
            <p:nvPr/>
          </p:nvSpPr>
          <p:spPr>
            <a:xfrm flipH="false" flipV="false" rot="0">
              <a:off x="0" y="0"/>
              <a:ext cx="5762066" cy="1289585"/>
            </a:xfrm>
            <a:custGeom>
              <a:avLst/>
              <a:gdLst/>
              <a:ahLst/>
              <a:cxnLst/>
              <a:rect r="r" b="b" t="t" l="l"/>
              <a:pathLst>
                <a:path h="1289585" w="5762066">
                  <a:moveTo>
                    <a:pt x="0" y="0"/>
                  </a:moveTo>
                  <a:lnTo>
                    <a:pt x="5762066" y="0"/>
                  </a:lnTo>
                  <a:lnTo>
                    <a:pt x="5762066" y="1289585"/>
                  </a:lnTo>
                  <a:lnTo>
                    <a:pt x="0" y="1289585"/>
                  </a:lnTo>
                  <a:close/>
                </a:path>
              </a:pathLst>
            </a:custGeom>
            <a:solidFill>
              <a:srgbClr val="FFFFFF"/>
            </a:solidFill>
          </p:spPr>
        </p:sp>
      </p:grpSp>
      <p:grpSp>
        <p:nvGrpSpPr>
          <p:cNvPr name="Group 5" id="5"/>
          <p:cNvGrpSpPr/>
          <p:nvPr/>
        </p:nvGrpSpPr>
        <p:grpSpPr>
          <a:xfrm rot="0">
            <a:off x="1219294" y="657204"/>
            <a:ext cx="15795020" cy="3535020"/>
            <a:chOff x="0" y="0"/>
            <a:chExt cx="5762066" cy="1289585"/>
          </a:xfrm>
        </p:grpSpPr>
        <p:sp>
          <p:nvSpPr>
            <p:cNvPr name="Freeform 6" id="6"/>
            <p:cNvSpPr/>
            <p:nvPr/>
          </p:nvSpPr>
          <p:spPr>
            <a:xfrm flipH="false" flipV="false" rot="0">
              <a:off x="0" y="0"/>
              <a:ext cx="5762066" cy="1289585"/>
            </a:xfrm>
            <a:custGeom>
              <a:avLst/>
              <a:gdLst/>
              <a:ahLst/>
              <a:cxnLst/>
              <a:rect r="r" b="b" t="t" l="l"/>
              <a:pathLst>
                <a:path h="1289585" w="5762066">
                  <a:moveTo>
                    <a:pt x="0" y="0"/>
                  </a:moveTo>
                  <a:lnTo>
                    <a:pt x="5762066" y="0"/>
                  </a:lnTo>
                  <a:lnTo>
                    <a:pt x="5762066" y="1289585"/>
                  </a:lnTo>
                  <a:lnTo>
                    <a:pt x="0" y="1289585"/>
                  </a:lnTo>
                  <a:close/>
                </a:path>
              </a:pathLst>
            </a:custGeom>
            <a:solidFill>
              <a:srgbClr val="FFFFFF"/>
            </a:solidFill>
          </p:spPr>
        </p:sp>
      </p:grpSp>
      <p:sp>
        <p:nvSpPr>
          <p:cNvPr name="Freeform 7" id="7"/>
          <p:cNvSpPr/>
          <p:nvPr/>
        </p:nvSpPr>
        <p:spPr>
          <a:xfrm flipH="true" flipV="false" rot="0">
            <a:off x="14971202" y="7881595"/>
            <a:ext cx="5533751" cy="1961966"/>
          </a:xfrm>
          <a:custGeom>
            <a:avLst/>
            <a:gdLst/>
            <a:ahLst/>
            <a:cxnLst/>
            <a:rect r="r" b="b" t="t" l="l"/>
            <a:pathLst>
              <a:path h="1961966" w="5533751">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216953" y="7881595"/>
            <a:ext cx="5533751" cy="1961966"/>
          </a:xfrm>
          <a:custGeom>
            <a:avLst/>
            <a:gdLst/>
            <a:ahLst/>
            <a:cxnLst/>
            <a:rect r="r" b="b" t="t" l="l"/>
            <a:pathLst>
              <a:path h="1961966" w="5533751">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219294" y="5113225"/>
            <a:ext cx="15795020" cy="2363470"/>
          </a:xfrm>
          <a:prstGeom prst="rect">
            <a:avLst/>
          </a:prstGeom>
        </p:spPr>
        <p:txBody>
          <a:bodyPr anchor="t" rtlCol="false" tIns="0" lIns="0" bIns="0" rIns="0">
            <a:spAutoFit/>
          </a:bodyPr>
          <a:lstStyle/>
          <a:p>
            <a:pPr algn="l">
              <a:lnSpc>
                <a:spcPts val="3770"/>
              </a:lnSpc>
            </a:pPr>
            <a:r>
              <a:rPr lang="en-US" sz="2900" b="true">
                <a:solidFill>
                  <a:srgbClr val="000000"/>
                </a:solidFill>
                <a:latin typeface="Muli Bold"/>
                <a:ea typeface="Muli Bold"/>
                <a:cs typeface="Muli Bold"/>
                <a:sym typeface="Muli Bold"/>
              </a:rPr>
              <a:t>   </a:t>
            </a:r>
            <a:r>
              <a:rPr lang="en-US" b="true" sz="2900">
                <a:solidFill>
                  <a:srgbClr val="000000"/>
                </a:solidFill>
                <a:latin typeface="Muli Bold"/>
                <a:ea typeface="Muli Bold"/>
                <a:cs typeface="Muli Bold"/>
                <a:sym typeface="Muli Bold"/>
              </a:rPr>
              <a:t>Biến đầu vào: Tất cả biến trong selected_vars gồm cả số và phân loại</a:t>
            </a:r>
          </a:p>
          <a:p>
            <a:pPr algn="l">
              <a:lnSpc>
                <a:spcPts val="3770"/>
              </a:lnSpc>
            </a:pPr>
            <a:r>
              <a:rPr lang="en-US" b="true" sz="2900">
                <a:solidFill>
                  <a:srgbClr val="000000"/>
                </a:solidFill>
                <a:latin typeface="Muli Bold"/>
                <a:ea typeface="Muli Bold"/>
                <a:cs typeface="Muli Bold"/>
                <a:sym typeface="Muli Bold"/>
              </a:rPr>
              <a:t>   Biến mục tiêu: Exited</a:t>
            </a:r>
          </a:p>
          <a:p>
            <a:pPr algn="l">
              <a:lnSpc>
                <a:spcPts val="3770"/>
              </a:lnSpc>
            </a:pPr>
            <a:r>
              <a:rPr lang="en-US" b="true" sz="2900">
                <a:solidFill>
                  <a:srgbClr val="000000"/>
                </a:solidFill>
                <a:latin typeface="Muli Bold"/>
                <a:ea typeface="Muli Bold"/>
                <a:cs typeface="Muli Bold"/>
                <a:sym typeface="Muli Bold"/>
              </a:rPr>
              <a:t>   Lý do chọn: Các biến phản ánh đầy đủ thông tin tài chính và hành vi khách hàng. SVM (kernel tuyến tính) xử lý tốt cả hai loại biến, nhất là khi đã chuẩn hóa biến số.</a:t>
            </a:r>
          </a:p>
          <a:p>
            <a:pPr algn="l">
              <a:lnSpc>
                <a:spcPts val="3770"/>
              </a:lnSpc>
            </a:pPr>
          </a:p>
        </p:txBody>
      </p:sp>
      <p:sp>
        <p:nvSpPr>
          <p:cNvPr name="TextBox 10" id="10"/>
          <p:cNvSpPr txBox="true"/>
          <p:nvPr/>
        </p:nvSpPr>
        <p:spPr>
          <a:xfrm rot="0">
            <a:off x="2170659" y="1924652"/>
            <a:ext cx="13892290" cy="914400"/>
          </a:xfrm>
          <a:prstGeom prst="rect">
            <a:avLst/>
          </a:prstGeom>
        </p:spPr>
        <p:txBody>
          <a:bodyPr anchor="t" rtlCol="false" tIns="0" lIns="0" bIns="0" rIns="0">
            <a:spAutoFit/>
          </a:bodyPr>
          <a:lstStyle/>
          <a:p>
            <a:pPr algn="ctr">
              <a:lnSpc>
                <a:spcPts val="7424"/>
              </a:lnSpc>
            </a:pPr>
            <a:r>
              <a:rPr lang="en-US" sz="5499" b="true">
                <a:solidFill>
                  <a:srgbClr val="003EA8"/>
                </a:solidFill>
                <a:latin typeface="Muli Bold"/>
                <a:ea typeface="Muli Bold"/>
                <a:cs typeface="Muli Bold"/>
                <a:sym typeface="Muli Bold"/>
              </a:rPr>
              <a:t>Mô hình Support Vector Machine (SVM)</a:t>
            </a:r>
          </a:p>
        </p:txBody>
      </p:sp>
      <p:grpSp>
        <p:nvGrpSpPr>
          <p:cNvPr name="Group 11" id="11"/>
          <p:cNvGrpSpPr/>
          <p:nvPr/>
        </p:nvGrpSpPr>
        <p:grpSpPr>
          <a:xfrm rot="0">
            <a:off x="7374448" y="9044945"/>
            <a:ext cx="3539104" cy="617207"/>
            <a:chOff x="0" y="0"/>
            <a:chExt cx="4718805" cy="822943"/>
          </a:xfrm>
        </p:grpSpPr>
        <p:grpSp>
          <p:nvGrpSpPr>
            <p:cNvPr name="Group 12" id="12"/>
            <p:cNvGrpSpPr/>
            <p:nvPr/>
          </p:nvGrpSpPr>
          <p:grpSpPr>
            <a:xfrm rot="0">
              <a:off x="0" y="0"/>
              <a:ext cx="4718805" cy="822943"/>
              <a:chOff x="0" y="0"/>
              <a:chExt cx="1291075" cy="225159"/>
            </a:xfrm>
          </p:grpSpPr>
          <p:sp>
            <p:nvSpPr>
              <p:cNvPr name="Freeform 13" id="13"/>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14" id="14"/>
            <p:cNvSpPr txBox="true"/>
            <p:nvPr/>
          </p:nvSpPr>
          <p:spPr>
            <a:xfrm rot="0">
              <a:off x="307158" y="226475"/>
              <a:ext cx="4104490" cy="408093"/>
            </a:xfrm>
            <a:prstGeom prst="rect">
              <a:avLst/>
            </a:prstGeom>
          </p:spPr>
          <p:txBody>
            <a:bodyPr anchor="t" rtlCol="false" tIns="0" lIns="0" bIns="0" rIns="0">
              <a:spAutoFit/>
            </a:bodyPr>
            <a:lstStyle/>
            <a:p>
              <a:pPr algn="ctr">
                <a:lnSpc>
                  <a:spcPts val="2554"/>
                </a:lnSpc>
              </a:pPr>
              <a:r>
                <a:rPr lang="en-US" sz="1824" u="sng">
                  <a:solidFill>
                    <a:srgbClr val="003EA8"/>
                  </a:solidFill>
                  <a:latin typeface="Cabin"/>
                  <a:ea typeface="Cabin"/>
                  <a:cs typeface="Cabin"/>
                  <a:sym typeface="Cabin"/>
                  <a:hlinkClick r:id="rId5" action="ppaction://hlinksldjump"/>
                </a:rPr>
                <a:t>Quay lại Trang Chương trình</a:t>
              </a:r>
            </a:p>
          </p:txBody>
        </p:sp>
      </p:grpSp>
      <p:sp>
        <p:nvSpPr>
          <p:cNvPr name="Freeform 15" id="15"/>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09650" y="128171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627827" y="3307654"/>
            <a:ext cx="8045761" cy="6142472"/>
            <a:chOff x="0" y="0"/>
            <a:chExt cx="2935115" cy="2240790"/>
          </a:xfrm>
        </p:grpSpPr>
        <p:sp>
          <p:nvSpPr>
            <p:cNvPr name="Freeform 4" id="4"/>
            <p:cNvSpPr/>
            <p:nvPr/>
          </p:nvSpPr>
          <p:spPr>
            <a:xfrm flipH="false" flipV="false" rot="0">
              <a:off x="0" y="0"/>
              <a:ext cx="2935115" cy="2240790"/>
            </a:xfrm>
            <a:custGeom>
              <a:avLst/>
              <a:gdLst/>
              <a:ahLst/>
              <a:cxnLst/>
              <a:rect r="r" b="b" t="t" l="l"/>
              <a:pathLst>
                <a:path h="2240790" w="2935115">
                  <a:moveTo>
                    <a:pt x="0" y="0"/>
                  </a:moveTo>
                  <a:lnTo>
                    <a:pt x="2935115" y="0"/>
                  </a:lnTo>
                  <a:lnTo>
                    <a:pt x="2935115" y="2240790"/>
                  </a:lnTo>
                  <a:lnTo>
                    <a:pt x="0" y="2240790"/>
                  </a:lnTo>
                  <a:close/>
                </a:path>
              </a:pathLst>
            </a:custGeom>
            <a:solidFill>
              <a:srgbClr val="FFFFFF"/>
            </a:solidFill>
          </p:spPr>
        </p:sp>
      </p:grpSp>
      <p:grpSp>
        <p:nvGrpSpPr>
          <p:cNvPr name="Group 5" id="5"/>
          <p:cNvGrpSpPr/>
          <p:nvPr/>
        </p:nvGrpSpPr>
        <p:grpSpPr>
          <a:xfrm rot="0">
            <a:off x="9627827" y="681362"/>
            <a:ext cx="8045761" cy="2243459"/>
            <a:chOff x="0" y="0"/>
            <a:chExt cx="2935115" cy="818420"/>
          </a:xfrm>
        </p:grpSpPr>
        <p:sp>
          <p:nvSpPr>
            <p:cNvPr name="Freeform 6" id="6"/>
            <p:cNvSpPr/>
            <p:nvPr/>
          </p:nvSpPr>
          <p:spPr>
            <a:xfrm flipH="false" flipV="false" rot="0">
              <a:off x="0" y="0"/>
              <a:ext cx="2935115" cy="818420"/>
            </a:xfrm>
            <a:custGeom>
              <a:avLst/>
              <a:gdLst/>
              <a:ahLst/>
              <a:cxnLst/>
              <a:rect r="r" b="b" t="t" l="l"/>
              <a:pathLst>
                <a:path h="818420" w="2935115">
                  <a:moveTo>
                    <a:pt x="0" y="0"/>
                  </a:moveTo>
                  <a:lnTo>
                    <a:pt x="2935115" y="0"/>
                  </a:lnTo>
                  <a:lnTo>
                    <a:pt x="2935115" y="818420"/>
                  </a:lnTo>
                  <a:lnTo>
                    <a:pt x="0" y="818420"/>
                  </a:lnTo>
                  <a:close/>
                </a:path>
              </a:pathLst>
            </a:custGeom>
            <a:solidFill>
              <a:srgbClr val="FFFFFF"/>
            </a:solidFill>
          </p:spPr>
        </p:sp>
      </p:grpSp>
      <p:grpSp>
        <p:nvGrpSpPr>
          <p:cNvPr name="Group 7" id="7"/>
          <p:cNvGrpSpPr/>
          <p:nvPr/>
        </p:nvGrpSpPr>
        <p:grpSpPr>
          <a:xfrm rot="0">
            <a:off x="592858" y="681362"/>
            <a:ext cx="8693441" cy="8768763"/>
            <a:chOff x="0" y="0"/>
            <a:chExt cx="3171391" cy="3198869"/>
          </a:xfrm>
        </p:grpSpPr>
        <p:sp>
          <p:nvSpPr>
            <p:cNvPr name="Freeform 8" id="8"/>
            <p:cNvSpPr/>
            <p:nvPr/>
          </p:nvSpPr>
          <p:spPr>
            <a:xfrm flipH="false" flipV="false" rot="0">
              <a:off x="0" y="0"/>
              <a:ext cx="3171391" cy="3198869"/>
            </a:xfrm>
            <a:custGeom>
              <a:avLst/>
              <a:gdLst/>
              <a:ahLst/>
              <a:cxnLst/>
              <a:rect r="r" b="b" t="t" l="l"/>
              <a:pathLst>
                <a:path h="3198869" w="3171391">
                  <a:moveTo>
                    <a:pt x="0" y="0"/>
                  </a:moveTo>
                  <a:lnTo>
                    <a:pt x="3171391" y="0"/>
                  </a:lnTo>
                  <a:lnTo>
                    <a:pt x="3171391" y="3198869"/>
                  </a:lnTo>
                  <a:lnTo>
                    <a:pt x="0" y="3198869"/>
                  </a:lnTo>
                  <a:close/>
                </a:path>
              </a:pathLst>
            </a:custGeom>
            <a:solidFill>
              <a:srgbClr val="FFFFFF"/>
            </a:solidFill>
          </p:spPr>
        </p:sp>
      </p:grpSp>
      <p:grpSp>
        <p:nvGrpSpPr>
          <p:cNvPr name="Group 9" id="9"/>
          <p:cNvGrpSpPr/>
          <p:nvPr/>
        </p:nvGrpSpPr>
        <p:grpSpPr>
          <a:xfrm rot="0">
            <a:off x="7374448" y="9450125"/>
            <a:ext cx="3539104" cy="617207"/>
            <a:chOff x="0" y="0"/>
            <a:chExt cx="4718805" cy="822943"/>
          </a:xfrm>
        </p:grpSpPr>
        <p:grpSp>
          <p:nvGrpSpPr>
            <p:cNvPr name="Group 10" id="10"/>
            <p:cNvGrpSpPr/>
            <p:nvPr/>
          </p:nvGrpSpPr>
          <p:grpSpPr>
            <a:xfrm rot="0">
              <a:off x="0" y="0"/>
              <a:ext cx="4718805" cy="822943"/>
              <a:chOff x="0" y="0"/>
              <a:chExt cx="1291075" cy="225159"/>
            </a:xfrm>
          </p:grpSpPr>
          <p:sp>
            <p:nvSpPr>
              <p:cNvPr name="Freeform 11" id="11"/>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12" id="12"/>
            <p:cNvSpPr txBox="true"/>
            <p:nvPr/>
          </p:nvSpPr>
          <p:spPr>
            <a:xfrm rot="0">
              <a:off x="307158" y="226475"/>
              <a:ext cx="4104490" cy="408093"/>
            </a:xfrm>
            <a:prstGeom prst="rect">
              <a:avLst/>
            </a:prstGeom>
          </p:spPr>
          <p:txBody>
            <a:bodyPr anchor="t" rtlCol="false" tIns="0" lIns="0" bIns="0" rIns="0">
              <a:spAutoFit/>
            </a:bodyPr>
            <a:lstStyle/>
            <a:p>
              <a:pPr algn="ctr">
                <a:lnSpc>
                  <a:spcPts val="2554"/>
                </a:lnSpc>
              </a:pPr>
              <a:r>
                <a:rPr lang="en-US" sz="1824" u="sng">
                  <a:solidFill>
                    <a:srgbClr val="003EA8"/>
                  </a:solidFill>
                  <a:latin typeface="Cabin"/>
                  <a:ea typeface="Cabin"/>
                  <a:cs typeface="Cabin"/>
                  <a:sym typeface="Cabin"/>
                  <a:hlinkClick r:id="rId3" action="ppaction://hlinksldjump"/>
                </a:rPr>
                <a:t>Quay lại Trang Chương trình</a:t>
              </a:r>
            </a:p>
          </p:txBody>
        </p:sp>
      </p:grpSp>
      <p:sp>
        <p:nvSpPr>
          <p:cNvPr name="Freeform 13" id="13"/>
          <p:cNvSpPr/>
          <p:nvPr/>
        </p:nvSpPr>
        <p:spPr>
          <a:xfrm flipH="false" flipV="false" rot="-278358">
            <a:off x="-187185" y="51768"/>
            <a:ext cx="2756025" cy="866895"/>
          </a:xfrm>
          <a:custGeom>
            <a:avLst/>
            <a:gdLst/>
            <a:ahLst/>
            <a:cxnLst/>
            <a:rect r="r" b="b" t="t" l="l"/>
            <a:pathLst>
              <a:path h="866895" w="2756025">
                <a:moveTo>
                  <a:pt x="0" y="0"/>
                </a:moveTo>
                <a:lnTo>
                  <a:pt x="2756025" y="0"/>
                </a:lnTo>
                <a:lnTo>
                  <a:pt x="2756025" y="866895"/>
                </a:lnTo>
                <a:lnTo>
                  <a:pt x="0" y="8668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7452780" y="2674513"/>
            <a:ext cx="441616" cy="633141"/>
          </a:xfrm>
          <a:custGeom>
            <a:avLst/>
            <a:gdLst/>
            <a:ahLst/>
            <a:cxnLst/>
            <a:rect r="r" b="b" t="t" l="l"/>
            <a:pathLst>
              <a:path h="633141" w="441616">
                <a:moveTo>
                  <a:pt x="0" y="0"/>
                </a:moveTo>
                <a:lnTo>
                  <a:pt x="441615" y="0"/>
                </a:lnTo>
                <a:lnTo>
                  <a:pt x="441615"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72050" y="881698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543884" y="1028700"/>
            <a:ext cx="8742416" cy="1067966"/>
          </a:xfrm>
          <a:custGeom>
            <a:avLst/>
            <a:gdLst/>
            <a:ahLst/>
            <a:cxnLst/>
            <a:rect r="r" b="b" t="t" l="l"/>
            <a:pathLst>
              <a:path h="1067966" w="8742416">
                <a:moveTo>
                  <a:pt x="0" y="0"/>
                </a:moveTo>
                <a:lnTo>
                  <a:pt x="8742415" y="0"/>
                </a:lnTo>
                <a:lnTo>
                  <a:pt x="8742415" y="1067966"/>
                </a:lnTo>
                <a:lnTo>
                  <a:pt x="0" y="1067966"/>
                </a:lnTo>
                <a:lnTo>
                  <a:pt x="0" y="0"/>
                </a:lnTo>
                <a:close/>
              </a:path>
            </a:pathLst>
          </a:custGeom>
          <a:blipFill>
            <a:blip r:embed="rId8"/>
            <a:stretch>
              <a:fillRect l="0" t="0" r="0" b="0"/>
            </a:stretch>
          </a:blipFill>
          <a:ln w="38100" cap="sq">
            <a:solidFill>
              <a:srgbClr val="000000"/>
            </a:solidFill>
            <a:prstDash val="lgDash"/>
            <a:miter/>
          </a:ln>
        </p:spPr>
      </p:sp>
      <p:sp>
        <p:nvSpPr>
          <p:cNvPr name="Freeform 17" id="17"/>
          <p:cNvSpPr/>
          <p:nvPr/>
        </p:nvSpPr>
        <p:spPr>
          <a:xfrm flipH="false" flipV="false" rot="0">
            <a:off x="716877" y="2924821"/>
            <a:ext cx="8396428" cy="5697150"/>
          </a:xfrm>
          <a:custGeom>
            <a:avLst/>
            <a:gdLst/>
            <a:ahLst/>
            <a:cxnLst/>
            <a:rect r="r" b="b" t="t" l="l"/>
            <a:pathLst>
              <a:path h="5697150" w="8396428">
                <a:moveTo>
                  <a:pt x="0" y="0"/>
                </a:moveTo>
                <a:lnTo>
                  <a:pt x="8396428" y="0"/>
                </a:lnTo>
                <a:lnTo>
                  <a:pt x="8396428" y="5697149"/>
                </a:lnTo>
                <a:lnTo>
                  <a:pt x="0" y="5697149"/>
                </a:lnTo>
                <a:lnTo>
                  <a:pt x="0" y="0"/>
                </a:lnTo>
                <a:close/>
              </a:path>
            </a:pathLst>
          </a:custGeom>
          <a:blipFill>
            <a:blip r:embed="rId9"/>
            <a:stretch>
              <a:fillRect l="0" t="0" r="0" b="0"/>
            </a:stretch>
          </a:blipFill>
          <a:ln w="38100" cap="sq">
            <a:solidFill>
              <a:srgbClr val="000000"/>
            </a:solidFill>
            <a:prstDash val="solid"/>
            <a:miter/>
          </a:ln>
        </p:spPr>
      </p:sp>
      <p:sp>
        <p:nvSpPr>
          <p:cNvPr name="Freeform 18" id="18"/>
          <p:cNvSpPr/>
          <p:nvPr/>
        </p:nvSpPr>
        <p:spPr>
          <a:xfrm flipH="false" flipV="false" rot="0">
            <a:off x="9947344" y="4289249"/>
            <a:ext cx="7505436" cy="5192650"/>
          </a:xfrm>
          <a:custGeom>
            <a:avLst/>
            <a:gdLst/>
            <a:ahLst/>
            <a:cxnLst/>
            <a:rect r="r" b="b" t="t" l="l"/>
            <a:pathLst>
              <a:path h="5192650" w="7505436">
                <a:moveTo>
                  <a:pt x="0" y="0"/>
                </a:moveTo>
                <a:lnTo>
                  <a:pt x="7505436" y="0"/>
                </a:lnTo>
                <a:lnTo>
                  <a:pt x="7505436" y="5192650"/>
                </a:lnTo>
                <a:lnTo>
                  <a:pt x="0" y="5192650"/>
                </a:lnTo>
                <a:lnTo>
                  <a:pt x="0" y="0"/>
                </a:lnTo>
                <a:close/>
              </a:path>
            </a:pathLst>
          </a:custGeom>
          <a:blipFill>
            <a:blip r:embed="rId10"/>
            <a:stretch>
              <a:fillRect l="0" t="0" r="0" b="0"/>
            </a:stretch>
          </a:blipFill>
          <a:ln w="38100" cap="sq">
            <a:solidFill>
              <a:srgbClr val="000000"/>
            </a:solidFill>
            <a:prstDash val="solid"/>
            <a:miter/>
          </a:ln>
        </p:spPr>
      </p:sp>
      <p:sp>
        <p:nvSpPr>
          <p:cNvPr name="Freeform 19" id="19"/>
          <p:cNvSpPr/>
          <p:nvPr/>
        </p:nvSpPr>
        <p:spPr>
          <a:xfrm flipH="false" flipV="false" rot="-278358">
            <a:off x="15881287" y="8810895"/>
            <a:ext cx="2756025" cy="866895"/>
          </a:xfrm>
          <a:custGeom>
            <a:avLst/>
            <a:gdLst/>
            <a:ahLst/>
            <a:cxnLst/>
            <a:rect r="r" b="b" t="t" l="l"/>
            <a:pathLst>
              <a:path h="866895" w="2756025">
                <a:moveTo>
                  <a:pt x="0" y="0"/>
                </a:moveTo>
                <a:lnTo>
                  <a:pt x="2756026" y="0"/>
                </a:lnTo>
                <a:lnTo>
                  <a:pt x="2756026" y="866895"/>
                </a:lnTo>
                <a:lnTo>
                  <a:pt x="0" y="8668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10261789" y="923925"/>
            <a:ext cx="6777837" cy="1908175"/>
          </a:xfrm>
          <a:prstGeom prst="rect">
            <a:avLst/>
          </a:prstGeom>
        </p:spPr>
        <p:txBody>
          <a:bodyPr anchor="t" rtlCol="false" tIns="0" lIns="0" bIns="0" rIns="0">
            <a:spAutoFit/>
          </a:bodyPr>
          <a:lstStyle/>
          <a:p>
            <a:pPr algn="l">
              <a:lnSpc>
                <a:spcPts val="7699"/>
              </a:lnSpc>
            </a:pPr>
            <a:r>
              <a:rPr lang="en-US" sz="5499" b="true">
                <a:solidFill>
                  <a:srgbClr val="003EA8"/>
                </a:solidFill>
                <a:latin typeface="Muli Bold"/>
                <a:ea typeface="Muli Bold"/>
                <a:cs typeface="Muli Bold"/>
                <a:sym typeface="Muli Bold"/>
              </a:rPr>
              <a:t>Mô hình cho ra kết quả sau :</a:t>
            </a:r>
          </a:p>
        </p:txBody>
      </p:sp>
      <p:sp>
        <p:nvSpPr>
          <p:cNvPr name="TextBox 21" id="21"/>
          <p:cNvSpPr txBox="true"/>
          <p:nvPr/>
        </p:nvSpPr>
        <p:spPr>
          <a:xfrm rot="0">
            <a:off x="11737172" y="3612975"/>
            <a:ext cx="3934658" cy="676274"/>
          </a:xfrm>
          <a:prstGeom prst="rect">
            <a:avLst/>
          </a:prstGeom>
        </p:spPr>
        <p:txBody>
          <a:bodyPr anchor="t" rtlCol="false" tIns="0" lIns="0" bIns="0" rIns="0">
            <a:spAutoFit/>
          </a:bodyPr>
          <a:lstStyle/>
          <a:p>
            <a:pPr algn="ctr">
              <a:lnSpc>
                <a:spcPts val="5400"/>
              </a:lnSpc>
              <a:spcBef>
                <a:spcPct val="0"/>
              </a:spcBef>
            </a:pPr>
            <a:r>
              <a:rPr lang="en-US" b="true" sz="4000">
                <a:solidFill>
                  <a:srgbClr val="003EA8"/>
                </a:solidFill>
                <a:latin typeface="Muli Bold"/>
                <a:ea typeface="Muli Bold"/>
                <a:cs typeface="Muli Bold"/>
                <a:sym typeface="Muli Bold"/>
              </a:rPr>
              <a:t>AUC:</a:t>
            </a:r>
            <a:r>
              <a:rPr lang="en-US" b="true" sz="4000">
                <a:solidFill>
                  <a:srgbClr val="003EA8"/>
                </a:solidFill>
                <a:latin typeface="Muli Bold"/>
                <a:ea typeface="Muli Bold"/>
                <a:cs typeface="Muli Bold"/>
                <a:sym typeface="Muli Bold"/>
              </a:rPr>
              <a:t> 0.8098987</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4536975"/>
            <a:ext cx="15795020" cy="3535020"/>
            <a:chOff x="0" y="0"/>
            <a:chExt cx="5762066" cy="1289585"/>
          </a:xfrm>
        </p:grpSpPr>
        <p:sp>
          <p:nvSpPr>
            <p:cNvPr name="Freeform 4" id="4"/>
            <p:cNvSpPr/>
            <p:nvPr/>
          </p:nvSpPr>
          <p:spPr>
            <a:xfrm flipH="false" flipV="false" rot="0">
              <a:off x="0" y="0"/>
              <a:ext cx="5762066" cy="1289585"/>
            </a:xfrm>
            <a:custGeom>
              <a:avLst/>
              <a:gdLst/>
              <a:ahLst/>
              <a:cxnLst/>
              <a:rect r="r" b="b" t="t" l="l"/>
              <a:pathLst>
                <a:path h="1289585" w="5762066">
                  <a:moveTo>
                    <a:pt x="0" y="0"/>
                  </a:moveTo>
                  <a:lnTo>
                    <a:pt x="5762066" y="0"/>
                  </a:lnTo>
                  <a:lnTo>
                    <a:pt x="5762066" y="1289585"/>
                  </a:lnTo>
                  <a:lnTo>
                    <a:pt x="0" y="1289585"/>
                  </a:lnTo>
                  <a:close/>
                </a:path>
              </a:pathLst>
            </a:custGeom>
            <a:solidFill>
              <a:srgbClr val="FFFFFF"/>
            </a:solidFill>
          </p:spPr>
        </p:sp>
      </p:grpSp>
      <p:grpSp>
        <p:nvGrpSpPr>
          <p:cNvPr name="Group 5" id="5"/>
          <p:cNvGrpSpPr/>
          <p:nvPr/>
        </p:nvGrpSpPr>
        <p:grpSpPr>
          <a:xfrm rot="0">
            <a:off x="1219294" y="657204"/>
            <a:ext cx="15795020" cy="3535020"/>
            <a:chOff x="0" y="0"/>
            <a:chExt cx="5762066" cy="1289585"/>
          </a:xfrm>
        </p:grpSpPr>
        <p:sp>
          <p:nvSpPr>
            <p:cNvPr name="Freeform 6" id="6"/>
            <p:cNvSpPr/>
            <p:nvPr/>
          </p:nvSpPr>
          <p:spPr>
            <a:xfrm flipH="false" flipV="false" rot="0">
              <a:off x="0" y="0"/>
              <a:ext cx="5762066" cy="1289585"/>
            </a:xfrm>
            <a:custGeom>
              <a:avLst/>
              <a:gdLst/>
              <a:ahLst/>
              <a:cxnLst/>
              <a:rect r="r" b="b" t="t" l="l"/>
              <a:pathLst>
                <a:path h="1289585" w="5762066">
                  <a:moveTo>
                    <a:pt x="0" y="0"/>
                  </a:moveTo>
                  <a:lnTo>
                    <a:pt x="5762066" y="0"/>
                  </a:lnTo>
                  <a:lnTo>
                    <a:pt x="5762066" y="1289585"/>
                  </a:lnTo>
                  <a:lnTo>
                    <a:pt x="0" y="1289585"/>
                  </a:lnTo>
                  <a:close/>
                </a:path>
              </a:pathLst>
            </a:custGeom>
            <a:solidFill>
              <a:srgbClr val="FFFFFF"/>
            </a:solidFill>
          </p:spPr>
        </p:sp>
      </p:grpSp>
      <p:sp>
        <p:nvSpPr>
          <p:cNvPr name="Freeform 7" id="7"/>
          <p:cNvSpPr/>
          <p:nvPr/>
        </p:nvSpPr>
        <p:spPr>
          <a:xfrm flipH="true" flipV="false" rot="0">
            <a:off x="14972495" y="7296334"/>
            <a:ext cx="5533751" cy="1961966"/>
          </a:xfrm>
          <a:custGeom>
            <a:avLst/>
            <a:gdLst/>
            <a:ahLst/>
            <a:cxnLst/>
            <a:rect r="r" b="b" t="t" l="l"/>
            <a:pathLst>
              <a:path h="1961966" w="5533751">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218246" y="7296334"/>
            <a:ext cx="5533751" cy="1961966"/>
          </a:xfrm>
          <a:custGeom>
            <a:avLst/>
            <a:gdLst/>
            <a:ahLst/>
            <a:cxnLst/>
            <a:rect r="r" b="b" t="t" l="l"/>
            <a:pathLst>
              <a:path h="1961966" w="5533751">
                <a:moveTo>
                  <a:pt x="0" y="0"/>
                </a:moveTo>
                <a:lnTo>
                  <a:pt x="5533751" y="0"/>
                </a:lnTo>
                <a:lnTo>
                  <a:pt x="5533751" y="1961966"/>
                </a:lnTo>
                <a:lnTo>
                  <a:pt x="0" y="19619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230458" y="5351350"/>
            <a:ext cx="15783855" cy="1887220"/>
          </a:xfrm>
          <a:prstGeom prst="rect">
            <a:avLst/>
          </a:prstGeom>
        </p:spPr>
        <p:txBody>
          <a:bodyPr anchor="t" rtlCol="false" tIns="0" lIns="0" bIns="0" rIns="0">
            <a:spAutoFit/>
          </a:bodyPr>
          <a:lstStyle/>
          <a:p>
            <a:pPr algn="l">
              <a:lnSpc>
                <a:spcPts val="3770"/>
              </a:lnSpc>
            </a:pPr>
            <a:r>
              <a:rPr lang="en-US" b="true" sz="2900">
                <a:solidFill>
                  <a:srgbClr val="000000"/>
                </a:solidFill>
                <a:latin typeface="Muli Bold"/>
                <a:ea typeface="Muli Bold"/>
                <a:cs typeface="Muli Bold"/>
                <a:sym typeface="Muli Bold"/>
              </a:rPr>
              <a:t>Biến đầu vào: Giống Logistic và SVM – gồm đầy đủ biến số và phân loại</a:t>
            </a:r>
          </a:p>
          <a:p>
            <a:pPr algn="l">
              <a:lnSpc>
                <a:spcPts val="3770"/>
              </a:lnSpc>
            </a:pPr>
            <a:r>
              <a:rPr lang="en-US" b="true" sz="2900">
                <a:solidFill>
                  <a:srgbClr val="000000"/>
                </a:solidFill>
                <a:latin typeface="Muli Bold"/>
                <a:ea typeface="Muli Bold"/>
                <a:cs typeface="Muli Bold"/>
                <a:sym typeface="Muli Bold"/>
              </a:rPr>
              <a:t>Biến mục tiêu: Exited</a:t>
            </a:r>
          </a:p>
          <a:p>
            <a:pPr algn="l">
              <a:lnSpc>
                <a:spcPts val="3770"/>
              </a:lnSpc>
            </a:pPr>
            <a:r>
              <a:rPr lang="en-US" b="true" sz="2900">
                <a:solidFill>
                  <a:srgbClr val="000000"/>
                </a:solidFill>
                <a:latin typeface="Muli Bold"/>
                <a:ea typeface="Muli Bold"/>
                <a:cs typeface="Muli Bold"/>
                <a:sym typeface="Muli Bold"/>
              </a:rPr>
              <a:t>Lý do chọn: Random Forest không cần chuẩn hóa, xử lý tốt dữ liệu hỗn hợp và tự đánh giá mức độ quan trọng của biến. Mã đã dùng toàn bộ biến trong selected_vars.</a:t>
            </a:r>
          </a:p>
        </p:txBody>
      </p:sp>
      <p:sp>
        <p:nvSpPr>
          <p:cNvPr name="TextBox 10" id="10"/>
          <p:cNvSpPr txBox="true"/>
          <p:nvPr/>
        </p:nvSpPr>
        <p:spPr>
          <a:xfrm rot="0">
            <a:off x="2170659" y="1924652"/>
            <a:ext cx="13892290" cy="914400"/>
          </a:xfrm>
          <a:prstGeom prst="rect">
            <a:avLst/>
          </a:prstGeom>
        </p:spPr>
        <p:txBody>
          <a:bodyPr anchor="t" rtlCol="false" tIns="0" lIns="0" bIns="0" rIns="0">
            <a:spAutoFit/>
          </a:bodyPr>
          <a:lstStyle/>
          <a:p>
            <a:pPr algn="ctr">
              <a:lnSpc>
                <a:spcPts val="7424"/>
              </a:lnSpc>
            </a:pPr>
            <a:r>
              <a:rPr lang="en-US" sz="5499" b="true">
                <a:solidFill>
                  <a:srgbClr val="003EA8"/>
                </a:solidFill>
                <a:latin typeface="Muli Bold"/>
                <a:ea typeface="Muli Bold"/>
                <a:cs typeface="Muli Bold"/>
                <a:sym typeface="Muli Bold"/>
              </a:rPr>
              <a:t>Mô hình Random Forest</a:t>
            </a:r>
          </a:p>
        </p:txBody>
      </p:sp>
      <p:grpSp>
        <p:nvGrpSpPr>
          <p:cNvPr name="Group 11" id="11"/>
          <p:cNvGrpSpPr/>
          <p:nvPr/>
        </p:nvGrpSpPr>
        <p:grpSpPr>
          <a:xfrm rot="0">
            <a:off x="7374448" y="9044945"/>
            <a:ext cx="3539104" cy="617207"/>
            <a:chOff x="0" y="0"/>
            <a:chExt cx="4718805" cy="822943"/>
          </a:xfrm>
        </p:grpSpPr>
        <p:grpSp>
          <p:nvGrpSpPr>
            <p:cNvPr name="Group 12" id="12"/>
            <p:cNvGrpSpPr/>
            <p:nvPr/>
          </p:nvGrpSpPr>
          <p:grpSpPr>
            <a:xfrm rot="0">
              <a:off x="0" y="0"/>
              <a:ext cx="4718805" cy="822943"/>
              <a:chOff x="0" y="0"/>
              <a:chExt cx="1291075" cy="225159"/>
            </a:xfrm>
          </p:grpSpPr>
          <p:sp>
            <p:nvSpPr>
              <p:cNvPr name="Freeform 13" id="13"/>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14" id="14"/>
            <p:cNvSpPr txBox="true"/>
            <p:nvPr/>
          </p:nvSpPr>
          <p:spPr>
            <a:xfrm rot="0">
              <a:off x="307158" y="226475"/>
              <a:ext cx="4104490" cy="408093"/>
            </a:xfrm>
            <a:prstGeom prst="rect">
              <a:avLst/>
            </a:prstGeom>
          </p:spPr>
          <p:txBody>
            <a:bodyPr anchor="t" rtlCol="false" tIns="0" lIns="0" bIns="0" rIns="0">
              <a:spAutoFit/>
            </a:bodyPr>
            <a:lstStyle/>
            <a:p>
              <a:pPr algn="ctr">
                <a:lnSpc>
                  <a:spcPts val="2554"/>
                </a:lnSpc>
              </a:pPr>
              <a:r>
                <a:rPr lang="en-US" sz="1824" u="sng">
                  <a:solidFill>
                    <a:srgbClr val="003EA8"/>
                  </a:solidFill>
                  <a:latin typeface="Cabin"/>
                  <a:ea typeface="Cabin"/>
                  <a:cs typeface="Cabin"/>
                  <a:sym typeface="Cabin"/>
                  <a:hlinkClick r:id="rId5" action="ppaction://hlinksldjump"/>
                </a:rPr>
                <a:t>Quay lại Trang Chương trình</a:t>
              </a:r>
            </a:p>
          </p:txBody>
        </p:sp>
      </p:grpSp>
      <p:sp>
        <p:nvSpPr>
          <p:cNvPr name="Freeform 15" id="15"/>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09650" y="128171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12870" y="4438030"/>
            <a:ext cx="8045761" cy="5406385"/>
            <a:chOff x="0" y="0"/>
            <a:chExt cx="2935115" cy="1972264"/>
          </a:xfrm>
        </p:grpSpPr>
        <p:sp>
          <p:nvSpPr>
            <p:cNvPr name="Freeform 4" id="4"/>
            <p:cNvSpPr/>
            <p:nvPr/>
          </p:nvSpPr>
          <p:spPr>
            <a:xfrm flipH="false" flipV="false" rot="0">
              <a:off x="0" y="0"/>
              <a:ext cx="2935115" cy="1972264"/>
            </a:xfrm>
            <a:custGeom>
              <a:avLst/>
              <a:gdLst/>
              <a:ahLst/>
              <a:cxnLst/>
              <a:rect r="r" b="b" t="t" l="l"/>
              <a:pathLst>
                <a:path h="1972264" w="2935115">
                  <a:moveTo>
                    <a:pt x="0" y="0"/>
                  </a:moveTo>
                  <a:lnTo>
                    <a:pt x="2935115" y="0"/>
                  </a:lnTo>
                  <a:lnTo>
                    <a:pt x="2935115" y="1972264"/>
                  </a:lnTo>
                  <a:lnTo>
                    <a:pt x="0" y="1972264"/>
                  </a:lnTo>
                  <a:close/>
                </a:path>
              </a:pathLst>
            </a:custGeom>
            <a:solidFill>
              <a:srgbClr val="FFFFFF"/>
            </a:solidFill>
          </p:spPr>
        </p:sp>
      </p:grpSp>
      <p:grpSp>
        <p:nvGrpSpPr>
          <p:cNvPr name="Group 5" id="5"/>
          <p:cNvGrpSpPr/>
          <p:nvPr/>
        </p:nvGrpSpPr>
        <p:grpSpPr>
          <a:xfrm rot="0">
            <a:off x="905495" y="973442"/>
            <a:ext cx="8045761" cy="2867254"/>
            <a:chOff x="0" y="0"/>
            <a:chExt cx="2935115" cy="1045982"/>
          </a:xfrm>
        </p:grpSpPr>
        <p:sp>
          <p:nvSpPr>
            <p:cNvPr name="Freeform 6" id="6"/>
            <p:cNvSpPr/>
            <p:nvPr/>
          </p:nvSpPr>
          <p:spPr>
            <a:xfrm flipH="false" flipV="false" rot="0">
              <a:off x="0" y="0"/>
              <a:ext cx="2935115" cy="1045982"/>
            </a:xfrm>
            <a:custGeom>
              <a:avLst/>
              <a:gdLst/>
              <a:ahLst/>
              <a:cxnLst/>
              <a:rect r="r" b="b" t="t" l="l"/>
              <a:pathLst>
                <a:path h="1045982" w="2935115">
                  <a:moveTo>
                    <a:pt x="0" y="0"/>
                  </a:moveTo>
                  <a:lnTo>
                    <a:pt x="2935115" y="0"/>
                  </a:lnTo>
                  <a:lnTo>
                    <a:pt x="2935115" y="1045982"/>
                  </a:lnTo>
                  <a:lnTo>
                    <a:pt x="0" y="1045982"/>
                  </a:lnTo>
                  <a:close/>
                </a:path>
              </a:pathLst>
            </a:custGeom>
            <a:solidFill>
              <a:srgbClr val="FFFFFF"/>
            </a:solidFill>
          </p:spPr>
        </p:sp>
      </p:grpSp>
      <p:grpSp>
        <p:nvGrpSpPr>
          <p:cNvPr name="Group 7" id="7"/>
          <p:cNvGrpSpPr/>
          <p:nvPr/>
        </p:nvGrpSpPr>
        <p:grpSpPr>
          <a:xfrm rot="0">
            <a:off x="9301531" y="973442"/>
            <a:ext cx="8360528" cy="7721975"/>
            <a:chOff x="0" y="0"/>
            <a:chExt cx="3049943" cy="2816997"/>
          </a:xfrm>
        </p:grpSpPr>
        <p:sp>
          <p:nvSpPr>
            <p:cNvPr name="Freeform 8" id="8"/>
            <p:cNvSpPr/>
            <p:nvPr/>
          </p:nvSpPr>
          <p:spPr>
            <a:xfrm flipH="false" flipV="false" rot="0">
              <a:off x="0" y="0"/>
              <a:ext cx="3049943" cy="2816997"/>
            </a:xfrm>
            <a:custGeom>
              <a:avLst/>
              <a:gdLst/>
              <a:ahLst/>
              <a:cxnLst/>
              <a:rect r="r" b="b" t="t" l="l"/>
              <a:pathLst>
                <a:path h="2816997" w="3049943">
                  <a:moveTo>
                    <a:pt x="0" y="0"/>
                  </a:moveTo>
                  <a:lnTo>
                    <a:pt x="3049943" y="0"/>
                  </a:lnTo>
                  <a:lnTo>
                    <a:pt x="3049943" y="2816997"/>
                  </a:lnTo>
                  <a:lnTo>
                    <a:pt x="0" y="2816997"/>
                  </a:lnTo>
                  <a:close/>
                </a:path>
              </a:pathLst>
            </a:custGeom>
            <a:solidFill>
              <a:srgbClr val="FFFFFF"/>
            </a:solidFill>
          </p:spPr>
        </p:sp>
      </p:grpSp>
      <p:sp>
        <p:nvSpPr>
          <p:cNvPr name="Freeform 9" id="9"/>
          <p:cNvSpPr/>
          <p:nvPr/>
        </p:nvSpPr>
        <p:spPr>
          <a:xfrm flipH="true" flipV="false" rot="0">
            <a:off x="7088098" y="8695417"/>
            <a:ext cx="4111803" cy="1457821"/>
          </a:xfrm>
          <a:custGeom>
            <a:avLst/>
            <a:gdLst/>
            <a:ahLst/>
            <a:cxnLst/>
            <a:rect r="r" b="b" t="t" l="l"/>
            <a:pathLst>
              <a:path h="1457821" w="4111803">
                <a:moveTo>
                  <a:pt x="4111804" y="0"/>
                </a:moveTo>
                <a:lnTo>
                  <a:pt x="0" y="0"/>
                </a:lnTo>
                <a:lnTo>
                  <a:pt x="0" y="1457821"/>
                </a:lnTo>
                <a:lnTo>
                  <a:pt x="4111804" y="1457821"/>
                </a:lnTo>
                <a:lnTo>
                  <a:pt x="4111804"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7602357" y="8378846"/>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463879" y="4917542"/>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1455382" y="5234112"/>
            <a:ext cx="6862587" cy="4591586"/>
          </a:xfrm>
          <a:custGeom>
            <a:avLst/>
            <a:gdLst/>
            <a:ahLst/>
            <a:cxnLst/>
            <a:rect r="r" b="b" t="t" l="l"/>
            <a:pathLst>
              <a:path h="4591586" w="6862587">
                <a:moveTo>
                  <a:pt x="0" y="0"/>
                </a:moveTo>
                <a:lnTo>
                  <a:pt x="6862587" y="0"/>
                </a:lnTo>
                <a:lnTo>
                  <a:pt x="6862587" y="4591586"/>
                </a:lnTo>
                <a:lnTo>
                  <a:pt x="0" y="4591586"/>
                </a:lnTo>
                <a:lnTo>
                  <a:pt x="0" y="0"/>
                </a:lnTo>
                <a:close/>
              </a:path>
            </a:pathLst>
          </a:custGeom>
          <a:blipFill>
            <a:blip r:embed="rId7"/>
            <a:stretch>
              <a:fillRect l="0" t="0" r="0" b="0"/>
            </a:stretch>
          </a:blipFill>
          <a:ln w="38100" cap="sq">
            <a:solidFill>
              <a:srgbClr val="000000"/>
            </a:solidFill>
            <a:prstDash val="solid"/>
            <a:miter/>
          </a:ln>
        </p:spPr>
      </p:sp>
      <p:sp>
        <p:nvSpPr>
          <p:cNvPr name="Freeform 13" id="13"/>
          <p:cNvSpPr/>
          <p:nvPr/>
        </p:nvSpPr>
        <p:spPr>
          <a:xfrm flipH="false" flipV="false" rot="0">
            <a:off x="9361231" y="3216364"/>
            <a:ext cx="8241126" cy="5479052"/>
          </a:xfrm>
          <a:custGeom>
            <a:avLst/>
            <a:gdLst/>
            <a:ahLst/>
            <a:cxnLst/>
            <a:rect r="r" b="b" t="t" l="l"/>
            <a:pathLst>
              <a:path h="5479052" w="8241126">
                <a:moveTo>
                  <a:pt x="0" y="0"/>
                </a:moveTo>
                <a:lnTo>
                  <a:pt x="8241126" y="0"/>
                </a:lnTo>
                <a:lnTo>
                  <a:pt x="8241126" y="5479053"/>
                </a:lnTo>
                <a:lnTo>
                  <a:pt x="0" y="5479053"/>
                </a:lnTo>
                <a:lnTo>
                  <a:pt x="0" y="0"/>
                </a:lnTo>
                <a:close/>
              </a:path>
            </a:pathLst>
          </a:custGeom>
          <a:blipFill>
            <a:blip r:embed="rId8"/>
            <a:stretch>
              <a:fillRect l="0" t="0" r="0" b="0"/>
            </a:stretch>
          </a:blipFill>
        </p:spPr>
      </p:sp>
      <p:sp>
        <p:nvSpPr>
          <p:cNvPr name="Freeform 14" id="14"/>
          <p:cNvSpPr/>
          <p:nvPr/>
        </p:nvSpPr>
        <p:spPr>
          <a:xfrm flipH="false" flipV="false" rot="0">
            <a:off x="9248200" y="1712954"/>
            <a:ext cx="8413858" cy="1080468"/>
          </a:xfrm>
          <a:custGeom>
            <a:avLst/>
            <a:gdLst/>
            <a:ahLst/>
            <a:cxnLst/>
            <a:rect r="r" b="b" t="t" l="l"/>
            <a:pathLst>
              <a:path h="1080468" w="8413858">
                <a:moveTo>
                  <a:pt x="0" y="0"/>
                </a:moveTo>
                <a:lnTo>
                  <a:pt x="8413858" y="0"/>
                </a:lnTo>
                <a:lnTo>
                  <a:pt x="8413858" y="1080468"/>
                </a:lnTo>
                <a:lnTo>
                  <a:pt x="0" y="1080468"/>
                </a:lnTo>
                <a:lnTo>
                  <a:pt x="0" y="0"/>
                </a:lnTo>
                <a:close/>
              </a:path>
            </a:pathLst>
          </a:custGeom>
          <a:blipFill>
            <a:blip r:embed="rId9"/>
            <a:stretch>
              <a:fillRect l="0" t="0" r="0" b="0"/>
            </a:stretch>
          </a:blipFill>
          <a:ln w="38100" cap="sq">
            <a:solidFill>
              <a:srgbClr val="000000"/>
            </a:solidFill>
            <a:prstDash val="dash"/>
            <a:miter/>
          </a:ln>
        </p:spPr>
      </p:sp>
      <p:sp>
        <p:nvSpPr>
          <p:cNvPr name="TextBox 15" id="15"/>
          <p:cNvSpPr txBox="true"/>
          <p:nvPr/>
        </p:nvSpPr>
        <p:spPr>
          <a:xfrm rot="0">
            <a:off x="1455382" y="1541246"/>
            <a:ext cx="7237553" cy="1712595"/>
          </a:xfrm>
          <a:prstGeom prst="rect">
            <a:avLst/>
          </a:prstGeom>
        </p:spPr>
        <p:txBody>
          <a:bodyPr anchor="t" rtlCol="false" tIns="0" lIns="0" bIns="0" rIns="0">
            <a:spAutoFit/>
          </a:bodyPr>
          <a:lstStyle/>
          <a:p>
            <a:pPr algn="l">
              <a:lnSpc>
                <a:spcPts val="6764"/>
              </a:lnSpc>
            </a:pPr>
            <a:r>
              <a:rPr lang="en-US" sz="5499" b="true">
                <a:solidFill>
                  <a:srgbClr val="003EA8"/>
                </a:solidFill>
                <a:latin typeface="Muli Bold"/>
                <a:ea typeface="Muli Bold"/>
                <a:cs typeface="Muli Bold"/>
                <a:sym typeface="Muli Bold"/>
              </a:rPr>
              <a:t>Sau khi chạy mô hình, ta có kết quả:</a:t>
            </a:r>
          </a:p>
        </p:txBody>
      </p:sp>
      <p:sp>
        <p:nvSpPr>
          <p:cNvPr name="Freeform 16" id="16"/>
          <p:cNvSpPr/>
          <p:nvPr/>
        </p:nvSpPr>
        <p:spPr>
          <a:xfrm flipH="false" flipV="false" rot="0">
            <a:off x="14804068" y="9118539"/>
            <a:ext cx="2455232" cy="611576"/>
          </a:xfrm>
          <a:custGeom>
            <a:avLst/>
            <a:gdLst/>
            <a:ahLst/>
            <a:cxnLst/>
            <a:rect r="r" b="b" t="t" l="l"/>
            <a:pathLst>
              <a:path h="611576" w="2455232">
                <a:moveTo>
                  <a:pt x="0" y="0"/>
                </a:moveTo>
                <a:lnTo>
                  <a:pt x="2455232" y="0"/>
                </a:lnTo>
                <a:lnTo>
                  <a:pt x="2455232" y="611576"/>
                </a:lnTo>
                <a:lnTo>
                  <a:pt x="0" y="6115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8042383" y="3370331"/>
            <a:ext cx="1101617" cy="953399"/>
          </a:xfrm>
          <a:custGeom>
            <a:avLst/>
            <a:gdLst/>
            <a:ahLst/>
            <a:cxnLst/>
            <a:rect r="r" b="b" t="t" l="l"/>
            <a:pathLst>
              <a:path h="953399" w="1101617">
                <a:moveTo>
                  <a:pt x="0" y="0"/>
                </a:moveTo>
                <a:lnTo>
                  <a:pt x="1101617" y="0"/>
                </a:lnTo>
                <a:lnTo>
                  <a:pt x="1101617" y="953399"/>
                </a:lnTo>
                <a:lnTo>
                  <a:pt x="0" y="95339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8" id="18"/>
          <p:cNvSpPr/>
          <p:nvPr/>
        </p:nvSpPr>
        <p:spPr>
          <a:xfrm flipH="false" flipV="false" rot="0">
            <a:off x="17043445" y="973442"/>
            <a:ext cx="1000528" cy="865912"/>
          </a:xfrm>
          <a:custGeom>
            <a:avLst/>
            <a:gdLst/>
            <a:ahLst/>
            <a:cxnLst/>
            <a:rect r="r" b="b" t="t" l="l"/>
            <a:pathLst>
              <a:path h="865912" w="1000528">
                <a:moveTo>
                  <a:pt x="0" y="0"/>
                </a:moveTo>
                <a:lnTo>
                  <a:pt x="1000528" y="0"/>
                </a:lnTo>
                <a:lnTo>
                  <a:pt x="1000528" y="865911"/>
                </a:lnTo>
                <a:lnTo>
                  <a:pt x="0" y="86591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9" id="19"/>
          <p:cNvSpPr txBox="true"/>
          <p:nvPr/>
        </p:nvSpPr>
        <p:spPr>
          <a:xfrm rot="0">
            <a:off x="2919346" y="4467226"/>
            <a:ext cx="3934658" cy="676274"/>
          </a:xfrm>
          <a:prstGeom prst="rect">
            <a:avLst/>
          </a:prstGeom>
        </p:spPr>
        <p:txBody>
          <a:bodyPr anchor="t" rtlCol="false" tIns="0" lIns="0" bIns="0" rIns="0">
            <a:spAutoFit/>
          </a:bodyPr>
          <a:lstStyle/>
          <a:p>
            <a:pPr algn="ctr">
              <a:lnSpc>
                <a:spcPts val="5400"/>
              </a:lnSpc>
              <a:spcBef>
                <a:spcPct val="0"/>
              </a:spcBef>
            </a:pPr>
            <a:r>
              <a:rPr lang="en-US" b="true" sz="4000">
                <a:solidFill>
                  <a:srgbClr val="003EA8"/>
                </a:solidFill>
                <a:latin typeface="Muli Bold"/>
                <a:ea typeface="Muli Bold"/>
                <a:cs typeface="Muli Bold"/>
                <a:sym typeface="Muli Bold"/>
              </a:rPr>
              <a:t>AUC:</a:t>
            </a:r>
            <a:r>
              <a:rPr lang="en-US" b="true" sz="4000">
                <a:solidFill>
                  <a:srgbClr val="003EA8"/>
                </a:solidFill>
                <a:latin typeface="Muli Bold"/>
                <a:ea typeface="Muli Bold"/>
                <a:cs typeface="Muli Bold"/>
                <a:sym typeface="Muli Bold"/>
              </a:rPr>
              <a:t> 0.8483897</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60962" y="2431000"/>
            <a:ext cx="16314277" cy="10462823"/>
            <a:chOff x="0" y="0"/>
            <a:chExt cx="3286657" cy="2107829"/>
          </a:xfrm>
        </p:grpSpPr>
        <p:sp>
          <p:nvSpPr>
            <p:cNvPr name="Freeform 4" id="4"/>
            <p:cNvSpPr/>
            <p:nvPr/>
          </p:nvSpPr>
          <p:spPr>
            <a:xfrm flipH="false" flipV="false" rot="0">
              <a:off x="0" y="0"/>
              <a:ext cx="3286657" cy="2107829"/>
            </a:xfrm>
            <a:custGeom>
              <a:avLst/>
              <a:gdLst/>
              <a:ahLst/>
              <a:cxnLst/>
              <a:rect r="r" b="b" t="t" l="l"/>
              <a:pathLst>
                <a:path h="2107829" w="3286657">
                  <a:moveTo>
                    <a:pt x="0" y="0"/>
                  </a:moveTo>
                  <a:lnTo>
                    <a:pt x="3286657" y="0"/>
                  </a:lnTo>
                  <a:lnTo>
                    <a:pt x="3286657" y="2107829"/>
                  </a:lnTo>
                  <a:lnTo>
                    <a:pt x="0" y="2107829"/>
                  </a:lnTo>
                  <a:close/>
                </a:path>
              </a:pathLst>
            </a:custGeom>
            <a:solidFill>
              <a:srgbClr val="FFFFFF"/>
            </a:solidFill>
          </p:spPr>
        </p:sp>
      </p:grpSp>
      <p:grpSp>
        <p:nvGrpSpPr>
          <p:cNvPr name="Group 5" id="5"/>
          <p:cNvGrpSpPr/>
          <p:nvPr/>
        </p:nvGrpSpPr>
        <p:grpSpPr>
          <a:xfrm rot="0">
            <a:off x="905495" y="287642"/>
            <a:ext cx="16425212" cy="1919447"/>
            <a:chOff x="0" y="0"/>
            <a:chExt cx="5991962" cy="700220"/>
          </a:xfrm>
        </p:grpSpPr>
        <p:sp>
          <p:nvSpPr>
            <p:cNvPr name="Freeform 6" id="6"/>
            <p:cNvSpPr/>
            <p:nvPr/>
          </p:nvSpPr>
          <p:spPr>
            <a:xfrm flipH="false" flipV="false" rot="0">
              <a:off x="0" y="0"/>
              <a:ext cx="5991962" cy="700219"/>
            </a:xfrm>
            <a:custGeom>
              <a:avLst/>
              <a:gdLst/>
              <a:ahLst/>
              <a:cxnLst/>
              <a:rect r="r" b="b" t="t" l="l"/>
              <a:pathLst>
                <a:path h="700219" w="5991962">
                  <a:moveTo>
                    <a:pt x="0" y="0"/>
                  </a:moveTo>
                  <a:lnTo>
                    <a:pt x="5991962" y="0"/>
                  </a:lnTo>
                  <a:lnTo>
                    <a:pt x="5991962" y="700219"/>
                  </a:lnTo>
                  <a:lnTo>
                    <a:pt x="0" y="700219"/>
                  </a:lnTo>
                  <a:close/>
                </a:path>
              </a:pathLst>
            </a:custGeom>
            <a:solidFill>
              <a:srgbClr val="FFFFFF"/>
            </a:solidFill>
          </p:spPr>
        </p:sp>
      </p:grpSp>
      <p:sp>
        <p:nvSpPr>
          <p:cNvPr name="Freeform 7" id="7"/>
          <p:cNvSpPr/>
          <p:nvPr/>
        </p:nvSpPr>
        <p:spPr>
          <a:xfrm flipH="false" flipV="false" rot="0">
            <a:off x="-517834" y="0"/>
            <a:ext cx="3927179" cy="1392364"/>
          </a:xfrm>
          <a:custGeom>
            <a:avLst/>
            <a:gdLst/>
            <a:ahLst/>
            <a:cxnLst/>
            <a:rect r="r" b="b" t="t" l="l"/>
            <a:pathLst>
              <a:path h="1392364" w="3927179">
                <a:moveTo>
                  <a:pt x="0" y="0"/>
                </a:moveTo>
                <a:lnTo>
                  <a:pt x="3927179" y="0"/>
                </a:lnTo>
                <a:lnTo>
                  <a:pt x="3927179" y="1392364"/>
                </a:lnTo>
                <a:lnTo>
                  <a:pt x="0" y="13923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851242" y="2431000"/>
            <a:ext cx="13053306" cy="8011467"/>
          </a:xfrm>
          <a:custGeom>
            <a:avLst/>
            <a:gdLst/>
            <a:ahLst/>
            <a:cxnLst/>
            <a:rect r="r" b="b" t="t" l="l"/>
            <a:pathLst>
              <a:path h="8011467" w="13053306">
                <a:moveTo>
                  <a:pt x="0" y="0"/>
                </a:moveTo>
                <a:lnTo>
                  <a:pt x="13053306" y="0"/>
                </a:lnTo>
                <a:lnTo>
                  <a:pt x="13053306" y="8011467"/>
                </a:lnTo>
                <a:lnTo>
                  <a:pt x="0" y="8011467"/>
                </a:lnTo>
                <a:lnTo>
                  <a:pt x="0" y="0"/>
                </a:lnTo>
                <a:close/>
              </a:path>
            </a:pathLst>
          </a:custGeom>
          <a:blipFill>
            <a:blip r:embed="rId5"/>
            <a:stretch>
              <a:fillRect l="0" t="0" r="0" b="0"/>
            </a:stretch>
          </a:blipFill>
          <a:ln w="38100" cap="sq">
            <a:solidFill>
              <a:srgbClr val="000000"/>
            </a:solidFill>
            <a:prstDash val="solid"/>
            <a:miter/>
          </a:ln>
        </p:spPr>
      </p:sp>
      <p:sp>
        <p:nvSpPr>
          <p:cNvPr name="Freeform 9" id="9"/>
          <p:cNvSpPr/>
          <p:nvPr/>
        </p:nvSpPr>
        <p:spPr>
          <a:xfrm flipH="false" flipV="false" rot="0">
            <a:off x="14669286" y="8562118"/>
            <a:ext cx="3927179" cy="1392364"/>
          </a:xfrm>
          <a:custGeom>
            <a:avLst/>
            <a:gdLst/>
            <a:ahLst/>
            <a:cxnLst/>
            <a:rect r="r" b="b" t="t" l="l"/>
            <a:pathLst>
              <a:path h="1392364" w="3927179">
                <a:moveTo>
                  <a:pt x="0" y="0"/>
                </a:moveTo>
                <a:lnTo>
                  <a:pt x="3927180" y="0"/>
                </a:lnTo>
                <a:lnTo>
                  <a:pt x="3927180" y="1392364"/>
                </a:lnTo>
                <a:lnTo>
                  <a:pt x="0" y="13923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3815337" y="561565"/>
            <a:ext cx="11776345" cy="1371600"/>
          </a:xfrm>
          <a:prstGeom prst="rect">
            <a:avLst/>
          </a:prstGeom>
        </p:spPr>
        <p:txBody>
          <a:bodyPr anchor="t" rtlCol="false" tIns="0" lIns="0" bIns="0" rIns="0">
            <a:spAutoFit/>
          </a:bodyPr>
          <a:lstStyle/>
          <a:p>
            <a:pPr algn="ctr">
              <a:lnSpc>
                <a:spcPts val="10800"/>
              </a:lnSpc>
            </a:pPr>
            <a:r>
              <a:rPr lang="en-US" b="true" sz="9000">
                <a:solidFill>
                  <a:srgbClr val="003EA8"/>
                </a:solidFill>
                <a:latin typeface="Muli Bold"/>
                <a:ea typeface="Muli Bold"/>
                <a:cs typeface="Muli Bold"/>
                <a:sym typeface="Muli Bold"/>
              </a:rPr>
              <a:t>Đánh giá 4 mô hình</a:t>
            </a:r>
          </a:p>
        </p:txBody>
      </p:sp>
      <p:sp>
        <p:nvSpPr>
          <p:cNvPr name="Freeform 11" id="11"/>
          <p:cNvSpPr/>
          <p:nvPr/>
        </p:nvSpPr>
        <p:spPr>
          <a:xfrm flipH="false" flipV="false" rot="0">
            <a:off x="15909646" y="3617655"/>
            <a:ext cx="1446459" cy="1816330"/>
          </a:xfrm>
          <a:custGeom>
            <a:avLst/>
            <a:gdLst/>
            <a:ahLst/>
            <a:cxnLst/>
            <a:rect r="r" b="b" t="t" l="l"/>
            <a:pathLst>
              <a:path h="1816330" w="1446459">
                <a:moveTo>
                  <a:pt x="0" y="0"/>
                </a:moveTo>
                <a:lnTo>
                  <a:pt x="1446460" y="0"/>
                </a:lnTo>
                <a:lnTo>
                  <a:pt x="1446460" y="1816330"/>
                </a:lnTo>
                <a:lnTo>
                  <a:pt x="0" y="18163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247080" y="6926631"/>
            <a:ext cx="1446459" cy="1816330"/>
          </a:xfrm>
          <a:custGeom>
            <a:avLst/>
            <a:gdLst/>
            <a:ahLst/>
            <a:cxnLst/>
            <a:rect r="r" b="b" t="t" l="l"/>
            <a:pathLst>
              <a:path h="1816330" w="1446459">
                <a:moveTo>
                  <a:pt x="0" y="0"/>
                </a:moveTo>
                <a:lnTo>
                  <a:pt x="1446460" y="0"/>
                </a:lnTo>
                <a:lnTo>
                  <a:pt x="1446460" y="1816330"/>
                </a:lnTo>
                <a:lnTo>
                  <a:pt x="0" y="18163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35498" y="2431000"/>
            <a:ext cx="16314277" cy="10462823"/>
            <a:chOff x="0" y="0"/>
            <a:chExt cx="3286657" cy="2107829"/>
          </a:xfrm>
        </p:grpSpPr>
        <p:sp>
          <p:nvSpPr>
            <p:cNvPr name="Freeform 4" id="4"/>
            <p:cNvSpPr/>
            <p:nvPr/>
          </p:nvSpPr>
          <p:spPr>
            <a:xfrm flipH="false" flipV="false" rot="0">
              <a:off x="0" y="0"/>
              <a:ext cx="3286657" cy="2107829"/>
            </a:xfrm>
            <a:custGeom>
              <a:avLst/>
              <a:gdLst/>
              <a:ahLst/>
              <a:cxnLst/>
              <a:rect r="r" b="b" t="t" l="l"/>
              <a:pathLst>
                <a:path h="2107829" w="3286657">
                  <a:moveTo>
                    <a:pt x="0" y="0"/>
                  </a:moveTo>
                  <a:lnTo>
                    <a:pt x="3286657" y="0"/>
                  </a:lnTo>
                  <a:lnTo>
                    <a:pt x="3286657" y="2107829"/>
                  </a:lnTo>
                  <a:lnTo>
                    <a:pt x="0" y="2107829"/>
                  </a:lnTo>
                  <a:close/>
                </a:path>
              </a:pathLst>
            </a:custGeom>
            <a:solidFill>
              <a:srgbClr val="FFFFFF"/>
            </a:solidFill>
          </p:spPr>
        </p:sp>
      </p:grpSp>
      <p:grpSp>
        <p:nvGrpSpPr>
          <p:cNvPr name="Group 5" id="5"/>
          <p:cNvGrpSpPr/>
          <p:nvPr/>
        </p:nvGrpSpPr>
        <p:grpSpPr>
          <a:xfrm rot="0">
            <a:off x="905495" y="287642"/>
            <a:ext cx="16425212" cy="1919447"/>
            <a:chOff x="0" y="0"/>
            <a:chExt cx="5991962" cy="700220"/>
          </a:xfrm>
        </p:grpSpPr>
        <p:sp>
          <p:nvSpPr>
            <p:cNvPr name="Freeform 6" id="6"/>
            <p:cNvSpPr/>
            <p:nvPr/>
          </p:nvSpPr>
          <p:spPr>
            <a:xfrm flipH="false" flipV="false" rot="0">
              <a:off x="0" y="0"/>
              <a:ext cx="5991962" cy="700219"/>
            </a:xfrm>
            <a:custGeom>
              <a:avLst/>
              <a:gdLst/>
              <a:ahLst/>
              <a:cxnLst/>
              <a:rect r="r" b="b" t="t" l="l"/>
              <a:pathLst>
                <a:path h="700219" w="5991962">
                  <a:moveTo>
                    <a:pt x="0" y="0"/>
                  </a:moveTo>
                  <a:lnTo>
                    <a:pt x="5991962" y="0"/>
                  </a:lnTo>
                  <a:lnTo>
                    <a:pt x="5991962" y="700219"/>
                  </a:lnTo>
                  <a:lnTo>
                    <a:pt x="0" y="700219"/>
                  </a:lnTo>
                  <a:close/>
                </a:path>
              </a:pathLst>
            </a:custGeom>
            <a:solidFill>
              <a:srgbClr val="FFFFFF"/>
            </a:solidFill>
          </p:spPr>
        </p:sp>
      </p:grpSp>
      <p:sp>
        <p:nvSpPr>
          <p:cNvPr name="Freeform 7" id="7"/>
          <p:cNvSpPr/>
          <p:nvPr/>
        </p:nvSpPr>
        <p:spPr>
          <a:xfrm flipH="false" flipV="false" rot="0">
            <a:off x="-517834" y="0"/>
            <a:ext cx="3927179" cy="1392364"/>
          </a:xfrm>
          <a:custGeom>
            <a:avLst/>
            <a:gdLst/>
            <a:ahLst/>
            <a:cxnLst/>
            <a:rect r="r" b="b" t="t" l="l"/>
            <a:pathLst>
              <a:path h="1392364" w="3927179">
                <a:moveTo>
                  <a:pt x="0" y="0"/>
                </a:moveTo>
                <a:lnTo>
                  <a:pt x="3927179" y="0"/>
                </a:lnTo>
                <a:lnTo>
                  <a:pt x="3927179" y="1392364"/>
                </a:lnTo>
                <a:lnTo>
                  <a:pt x="0" y="13923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5074467" y="8562118"/>
            <a:ext cx="3927179" cy="1392364"/>
          </a:xfrm>
          <a:custGeom>
            <a:avLst/>
            <a:gdLst/>
            <a:ahLst/>
            <a:cxnLst/>
            <a:rect r="r" b="b" t="t" l="l"/>
            <a:pathLst>
              <a:path h="1392364" w="3927179">
                <a:moveTo>
                  <a:pt x="0" y="0"/>
                </a:moveTo>
                <a:lnTo>
                  <a:pt x="3927179" y="0"/>
                </a:lnTo>
                <a:lnTo>
                  <a:pt x="3927179" y="1392364"/>
                </a:lnTo>
                <a:lnTo>
                  <a:pt x="0" y="13923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155957" y="2431000"/>
            <a:ext cx="10513330" cy="7845572"/>
          </a:xfrm>
          <a:custGeom>
            <a:avLst/>
            <a:gdLst/>
            <a:ahLst/>
            <a:cxnLst/>
            <a:rect r="r" b="b" t="t" l="l"/>
            <a:pathLst>
              <a:path h="7845572" w="10513330">
                <a:moveTo>
                  <a:pt x="0" y="0"/>
                </a:moveTo>
                <a:lnTo>
                  <a:pt x="10513329" y="0"/>
                </a:lnTo>
                <a:lnTo>
                  <a:pt x="10513329" y="7845572"/>
                </a:lnTo>
                <a:lnTo>
                  <a:pt x="0" y="7845572"/>
                </a:lnTo>
                <a:lnTo>
                  <a:pt x="0" y="0"/>
                </a:lnTo>
                <a:close/>
              </a:path>
            </a:pathLst>
          </a:custGeom>
          <a:blipFill>
            <a:blip r:embed="rId5"/>
            <a:stretch>
              <a:fillRect l="0" t="0" r="0" b="0"/>
            </a:stretch>
          </a:blipFill>
          <a:ln w="38100" cap="sq">
            <a:solidFill>
              <a:srgbClr val="000000"/>
            </a:solidFill>
            <a:prstDash val="solid"/>
            <a:miter/>
          </a:ln>
        </p:spPr>
      </p:sp>
      <p:sp>
        <p:nvSpPr>
          <p:cNvPr name="TextBox 10" id="10"/>
          <p:cNvSpPr txBox="true"/>
          <p:nvPr/>
        </p:nvSpPr>
        <p:spPr>
          <a:xfrm rot="0">
            <a:off x="3815337" y="561565"/>
            <a:ext cx="11776345" cy="1371600"/>
          </a:xfrm>
          <a:prstGeom prst="rect">
            <a:avLst/>
          </a:prstGeom>
        </p:spPr>
        <p:txBody>
          <a:bodyPr anchor="t" rtlCol="false" tIns="0" lIns="0" bIns="0" rIns="0">
            <a:spAutoFit/>
          </a:bodyPr>
          <a:lstStyle/>
          <a:p>
            <a:pPr algn="ctr">
              <a:lnSpc>
                <a:spcPts val="10800"/>
              </a:lnSpc>
            </a:pPr>
            <a:r>
              <a:rPr lang="en-US" b="true" sz="9000">
                <a:solidFill>
                  <a:srgbClr val="003EA8"/>
                </a:solidFill>
                <a:latin typeface="Muli Bold"/>
                <a:ea typeface="Muli Bold"/>
                <a:cs typeface="Muli Bold"/>
                <a:sym typeface="Muli Bold"/>
              </a:rPr>
              <a:t>Đánh giá 4 mô hình</a:t>
            </a:r>
          </a:p>
        </p:txBody>
      </p:sp>
      <p:sp>
        <p:nvSpPr>
          <p:cNvPr name="Freeform 11" id="11"/>
          <p:cNvSpPr/>
          <p:nvPr/>
        </p:nvSpPr>
        <p:spPr>
          <a:xfrm flipH="false" flipV="false" rot="0">
            <a:off x="1445756" y="4537456"/>
            <a:ext cx="2488601" cy="3124956"/>
          </a:xfrm>
          <a:custGeom>
            <a:avLst/>
            <a:gdLst/>
            <a:ahLst/>
            <a:cxnLst/>
            <a:rect r="r" b="b" t="t" l="l"/>
            <a:pathLst>
              <a:path h="3124956" w="2488601">
                <a:moveTo>
                  <a:pt x="0" y="0"/>
                </a:moveTo>
                <a:lnTo>
                  <a:pt x="2488601" y="0"/>
                </a:lnTo>
                <a:lnTo>
                  <a:pt x="2488601" y="3124956"/>
                </a:lnTo>
                <a:lnTo>
                  <a:pt x="0" y="31249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4794543" y="5794146"/>
            <a:ext cx="2455232" cy="611576"/>
          </a:xfrm>
          <a:custGeom>
            <a:avLst/>
            <a:gdLst/>
            <a:ahLst/>
            <a:cxnLst/>
            <a:rect r="r" b="b" t="t" l="l"/>
            <a:pathLst>
              <a:path h="611576" w="2455232">
                <a:moveTo>
                  <a:pt x="0" y="0"/>
                </a:moveTo>
                <a:lnTo>
                  <a:pt x="2455232" y="0"/>
                </a:lnTo>
                <a:lnTo>
                  <a:pt x="2455232" y="611576"/>
                </a:lnTo>
                <a:lnTo>
                  <a:pt x="0" y="61157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60962" y="2431000"/>
            <a:ext cx="16314277" cy="10462823"/>
            <a:chOff x="0" y="0"/>
            <a:chExt cx="3286657" cy="2107829"/>
          </a:xfrm>
        </p:grpSpPr>
        <p:sp>
          <p:nvSpPr>
            <p:cNvPr name="Freeform 4" id="4"/>
            <p:cNvSpPr/>
            <p:nvPr/>
          </p:nvSpPr>
          <p:spPr>
            <a:xfrm flipH="false" flipV="false" rot="0">
              <a:off x="0" y="0"/>
              <a:ext cx="3286657" cy="2107829"/>
            </a:xfrm>
            <a:custGeom>
              <a:avLst/>
              <a:gdLst/>
              <a:ahLst/>
              <a:cxnLst/>
              <a:rect r="r" b="b" t="t" l="l"/>
              <a:pathLst>
                <a:path h="2107829" w="3286657">
                  <a:moveTo>
                    <a:pt x="0" y="0"/>
                  </a:moveTo>
                  <a:lnTo>
                    <a:pt x="3286657" y="0"/>
                  </a:lnTo>
                  <a:lnTo>
                    <a:pt x="3286657" y="2107829"/>
                  </a:lnTo>
                  <a:lnTo>
                    <a:pt x="0" y="2107829"/>
                  </a:lnTo>
                  <a:close/>
                </a:path>
              </a:pathLst>
            </a:custGeom>
            <a:solidFill>
              <a:srgbClr val="FFFFFF"/>
            </a:solidFill>
          </p:spPr>
        </p:sp>
      </p:grpSp>
      <p:grpSp>
        <p:nvGrpSpPr>
          <p:cNvPr name="Group 5" id="5"/>
          <p:cNvGrpSpPr/>
          <p:nvPr/>
        </p:nvGrpSpPr>
        <p:grpSpPr>
          <a:xfrm rot="0">
            <a:off x="905495" y="287642"/>
            <a:ext cx="16425212" cy="1919447"/>
            <a:chOff x="0" y="0"/>
            <a:chExt cx="5991962" cy="700220"/>
          </a:xfrm>
        </p:grpSpPr>
        <p:sp>
          <p:nvSpPr>
            <p:cNvPr name="Freeform 6" id="6"/>
            <p:cNvSpPr/>
            <p:nvPr/>
          </p:nvSpPr>
          <p:spPr>
            <a:xfrm flipH="false" flipV="false" rot="0">
              <a:off x="0" y="0"/>
              <a:ext cx="5991962" cy="700219"/>
            </a:xfrm>
            <a:custGeom>
              <a:avLst/>
              <a:gdLst/>
              <a:ahLst/>
              <a:cxnLst/>
              <a:rect r="r" b="b" t="t" l="l"/>
              <a:pathLst>
                <a:path h="700219" w="5991962">
                  <a:moveTo>
                    <a:pt x="0" y="0"/>
                  </a:moveTo>
                  <a:lnTo>
                    <a:pt x="5991962" y="0"/>
                  </a:lnTo>
                  <a:lnTo>
                    <a:pt x="5991962" y="700219"/>
                  </a:lnTo>
                  <a:lnTo>
                    <a:pt x="0" y="700219"/>
                  </a:lnTo>
                  <a:close/>
                </a:path>
              </a:pathLst>
            </a:custGeom>
            <a:solidFill>
              <a:srgbClr val="FFFFFF"/>
            </a:solidFill>
          </p:spPr>
        </p:sp>
      </p:grpSp>
      <p:sp>
        <p:nvSpPr>
          <p:cNvPr name="Freeform 7" id="7"/>
          <p:cNvSpPr/>
          <p:nvPr/>
        </p:nvSpPr>
        <p:spPr>
          <a:xfrm flipH="false" flipV="false" rot="0">
            <a:off x="-517834" y="0"/>
            <a:ext cx="3927179" cy="1392364"/>
          </a:xfrm>
          <a:custGeom>
            <a:avLst/>
            <a:gdLst/>
            <a:ahLst/>
            <a:cxnLst/>
            <a:rect r="r" b="b" t="t" l="l"/>
            <a:pathLst>
              <a:path h="1392364" w="3927179">
                <a:moveTo>
                  <a:pt x="0" y="0"/>
                </a:moveTo>
                <a:lnTo>
                  <a:pt x="3927179" y="0"/>
                </a:lnTo>
                <a:lnTo>
                  <a:pt x="3927179" y="1392364"/>
                </a:lnTo>
                <a:lnTo>
                  <a:pt x="0" y="13923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4669286" y="8562118"/>
            <a:ext cx="3927179" cy="1392364"/>
          </a:xfrm>
          <a:custGeom>
            <a:avLst/>
            <a:gdLst/>
            <a:ahLst/>
            <a:cxnLst/>
            <a:rect r="r" b="b" t="t" l="l"/>
            <a:pathLst>
              <a:path h="1392364" w="3927179">
                <a:moveTo>
                  <a:pt x="0" y="0"/>
                </a:moveTo>
                <a:lnTo>
                  <a:pt x="3927180" y="0"/>
                </a:lnTo>
                <a:lnTo>
                  <a:pt x="3927180" y="1392364"/>
                </a:lnTo>
                <a:lnTo>
                  <a:pt x="0" y="13923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086898" y="561565"/>
            <a:ext cx="11776345" cy="1371600"/>
          </a:xfrm>
          <a:prstGeom prst="rect">
            <a:avLst/>
          </a:prstGeom>
        </p:spPr>
        <p:txBody>
          <a:bodyPr anchor="t" rtlCol="false" tIns="0" lIns="0" bIns="0" rIns="0">
            <a:spAutoFit/>
          </a:bodyPr>
          <a:lstStyle/>
          <a:p>
            <a:pPr algn="ctr">
              <a:lnSpc>
                <a:spcPts val="10800"/>
              </a:lnSpc>
            </a:pPr>
            <a:r>
              <a:rPr lang="en-US" b="true" sz="9000">
                <a:solidFill>
                  <a:srgbClr val="003EA8"/>
                </a:solidFill>
                <a:latin typeface="Muli Bold"/>
                <a:ea typeface="Muli Bold"/>
                <a:cs typeface="Muli Bold"/>
                <a:sym typeface="Muli Bold"/>
              </a:rPr>
              <a:t>Kết luận 4 mô hình:</a:t>
            </a:r>
          </a:p>
        </p:txBody>
      </p:sp>
      <p:sp>
        <p:nvSpPr>
          <p:cNvPr name="TextBox 10" id="10"/>
          <p:cNvSpPr txBox="true"/>
          <p:nvPr/>
        </p:nvSpPr>
        <p:spPr>
          <a:xfrm rot="0">
            <a:off x="825902" y="2992866"/>
            <a:ext cx="16298338" cy="3930651"/>
          </a:xfrm>
          <a:prstGeom prst="rect">
            <a:avLst/>
          </a:prstGeom>
        </p:spPr>
        <p:txBody>
          <a:bodyPr anchor="t" rtlCol="false" tIns="0" lIns="0" bIns="0" rIns="0">
            <a:spAutoFit/>
          </a:bodyPr>
          <a:lstStyle/>
          <a:p>
            <a:pPr algn="just" marL="863590" indent="-431795" lvl="1">
              <a:lnSpc>
                <a:spcPts val="5199"/>
              </a:lnSpc>
              <a:buFont typeface="Arial"/>
              <a:buChar char="•"/>
            </a:pPr>
            <a:r>
              <a:rPr lang="en-US" sz="3999">
                <a:solidFill>
                  <a:srgbClr val="000000"/>
                </a:solidFill>
                <a:latin typeface="Cabin"/>
                <a:ea typeface="Cabin"/>
                <a:cs typeface="Cabin"/>
                <a:sym typeface="Cabin"/>
              </a:rPr>
              <a:t>Random Forest: Hiệu suất tốt nhất (Accuracy 85.94%, AUC ~0.9), phù hợp nhất cho bài toán.</a:t>
            </a:r>
          </a:p>
          <a:p>
            <a:pPr algn="just" marL="863590" indent="-431795" lvl="1">
              <a:lnSpc>
                <a:spcPts val="5199"/>
              </a:lnSpc>
              <a:buFont typeface="Arial"/>
              <a:buChar char="•"/>
            </a:pPr>
            <a:r>
              <a:rPr lang="en-US" sz="3999">
                <a:solidFill>
                  <a:srgbClr val="000000"/>
                </a:solidFill>
                <a:latin typeface="Cabin"/>
                <a:ea typeface="Cabin"/>
                <a:cs typeface="Cabin"/>
                <a:sym typeface="Cabin"/>
              </a:rPr>
              <a:t>Logistic Regression: Cân bằng, dễ giải thích, Accuracy 85.09%.</a:t>
            </a:r>
          </a:p>
          <a:p>
            <a:pPr algn="just" marL="863590" indent="-431795" lvl="1">
              <a:lnSpc>
                <a:spcPts val="5199"/>
              </a:lnSpc>
              <a:buFont typeface="Arial"/>
              <a:buChar char="•"/>
            </a:pPr>
            <a:r>
              <a:rPr lang="en-US" sz="3999">
                <a:solidFill>
                  <a:srgbClr val="000000"/>
                </a:solidFill>
                <a:latin typeface="Cabin"/>
                <a:ea typeface="Cabin"/>
                <a:cs typeface="Cabin"/>
                <a:sym typeface="Cabin"/>
              </a:rPr>
              <a:t>SVM: Recall lớp 0 cao nhưng kém ở lớp 1, cần tối ưu.</a:t>
            </a:r>
          </a:p>
          <a:p>
            <a:pPr algn="just" marL="863590" indent="-431795" lvl="1">
              <a:lnSpc>
                <a:spcPts val="5199"/>
              </a:lnSpc>
              <a:buFont typeface="Arial"/>
              <a:buChar char="•"/>
            </a:pPr>
            <a:r>
              <a:rPr lang="en-US" sz="3999">
                <a:solidFill>
                  <a:srgbClr val="000000"/>
                </a:solidFill>
                <a:latin typeface="Cabin"/>
                <a:ea typeface="Cabin"/>
                <a:cs typeface="Cabin"/>
                <a:sym typeface="Cabin"/>
              </a:rPr>
              <a:t>KNN: Hiệu suất thấp nhất, không phù hợp.</a:t>
            </a:r>
          </a:p>
          <a:p>
            <a:pPr algn="just">
              <a:lnSpc>
                <a:spcPts val="5199"/>
              </a:lnSpc>
            </a:pPr>
          </a:p>
        </p:txBody>
      </p:sp>
      <p:sp>
        <p:nvSpPr>
          <p:cNvPr name="Freeform 11" id="11"/>
          <p:cNvSpPr/>
          <p:nvPr/>
        </p:nvSpPr>
        <p:spPr>
          <a:xfrm flipH="false" flipV="false" rot="0">
            <a:off x="7768196" y="6923516"/>
            <a:ext cx="2413751" cy="3030966"/>
          </a:xfrm>
          <a:custGeom>
            <a:avLst/>
            <a:gdLst/>
            <a:ahLst/>
            <a:cxnLst/>
            <a:rect r="r" b="b" t="t" l="l"/>
            <a:pathLst>
              <a:path h="3030966" w="2413751">
                <a:moveTo>
                  <a:pt x="0" y="0"/>
                </a:moveTo>
                <a:lnTo>
                  <a:pt x="2413750" y="0"/>
                </a:lnTo>
                <a:lnTo>
                  <a:pt x="2413750" y="3030966"/>
                </a:lnTo>
                <a:lnTo>
                  <a:pt x="0" y="30309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7144" y="-1159591"/>
            <a:ext cx="19656333" cy="12606182"/>
            <a:chOff x="0" y="0"/>
            <a:chExt cx="3286657" cy="2107829"/>
          </a:xfrm>
        </p:grpSpPr>
        <p:sp>
          <p:nvSpPr>
            <p:cNvPr name="Freeform 4" id="4"/>
            <p:cNvSpPr/>
            <p:nvPr/>
          </p:nvSpPr>
          <p:spPr>
            <a:xfrm flipH="false" flipV="false" rot="0">
              <a:off x="0" y="0"/>
              <a:ext cx="3286657" cy="2107829"/>
            </a:xfrm>
            <a:custGeom>
              <a:avLst/>
              <a:gdLst/>
              <a:ahLst/>
              <a:cxnLst/>
              <a:rect r="r" b="b" t="t" l="l"/>
              <a:pathLst>
                <a:path h="2107829" w="3286657">
                  <a:moveTo>
                    <a:pt x="0" y="0"/>
                  </a:moveTo>
                  <a:lnTo>
                    <a:pt x="3286657" y="0"/>
                  </a:lnTo>
                  <a:lnTo>
                    <a:pt x="3286657" y="2107829"/>
                  </a:lnTo>
                  <a:lnTo>
                    <a:pt x="0" y="2107829"/>
                  </a:lnTo>
                  <a:close/>
                </a:path>
              </a:pathLst>
            </a:custGeom>
            <a:solidFill>
              <a:srgbClr val="FFFFFF"/>
            </a:solidFill>
          </p:spPr>
        </p:sp>
      </p:grpSp>
      <p:grpSp>
        <p:nvGrpSpPr>
          <p:cNvPr name="Group 5" id="5"/>
          <p:cNvGrpSpPr/>
          <p:nvPr/>
        </p:nvGrpSpPr>
        <p:grpSpPr>
          <a:xfrm rot="0">
            <a:off x="905495" y="287642"/>
            <a:ext cx="16425212" cy="1919447"/>
            <a:chOff x="0" y="0"/>
            <a:chExt cx="5991962" cy="700220"/>
          </a:xfrm>
        </p:grpSpPr>
        <p:sp>
          <p:nvSpPr>
            <p:cNvPr name="Freeform 6" id="6"/>
            <p:cNvSpPr/>
            <p:nvPr/>
          </p:nvSpPr>
          <p:spPr>
            <a:xfrm flipH="false" flipV="false" rot="0">
              <a:off x="0" y="0"/>
              <a:ext cx="5991962" cy="700219"/>
            </a:xfrm>
            <a:custGeom>
              <a:avLst/>
              <a:gdLst/>
              <a:ahLst/>
              <a:cxnLst/>
              <a:rect r="r" b="b" t="t" l="l"/>
              <a:pathLst>
                <a:path h="700219" w="5991962">
                  <a:moveTo>
                    <a:pt x="0" y="0"/>
                  </a:moveTo>
                  <a:lnTo>
                    <a:pt x="5991962" y="0"/>
                  </a:lnTo>
                  <a:lnTo>
                    <a:pt x="5991962" y="700219"/>
                  </a:lnTo>
                  <a:lnTo>
                    <a:pt x="0" y="700219"/>
                  </a:lnTo>
                  <a:close/>
                </a:path>
              </a:pathLst>
            </a:custGeom>
            <a:solidFill>
              <a:srgbClr val="FFFFFF"/>
            </a:solidFill>
          </p:spPr>
        </p:sp>
      </p:grpSp>
      <p:sp>
        <p:nvSpPr>
          <p:cNvPr name="Freeform 7" id="7"/>
          <p:cNvSpPr/>
          <p:nvPr/>
        </p:nvSpPr>
        <p:spPr>
          <a:xfrm flipH="false" flipV="false" rot="0">
            <a:off x="-517834" y="0"/>
            <a:ext cx="3927179" cy="1392364"/>
          </a:xfrm>
          <a:custGeom>
            <a:avLst/>
            <a:gdLst/>
            <a:ahLst/>
            <a:cxnLst/>
            <a:rect r="r" b="b" t="t" l="l"/>
            <a:pathLst>
              <a:path h="1392364" w="3927179">
                <a:moveTo>
                  <a:pt x="0" y="0"/>
                </a:moveTo>
                <a:lnTo>
                  <a:pt x="3927179" y="0"/>
                </a:lnTo>
                <a:lnTo>
                  <a:pt x="3927179" y="1392364"/>
                </a:lnTo>
                <a:lnTo>
                  <a:pt x="0" y="13923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4669286" y="8562118"/>
            <a:ext cx="3927179" cy="1392364"/>
          </a:xfrm>
          <a:custGeom>
            <a:avLst/>
            <a:gdLst/>
            <a:ahLst/>
            <a:cxnLst/>
            <a:rect r="r" b="b" t="t" l="l"/>
            <a:pathLst>
              <a:path h="1392364" w="3927179">
                <a:moveTo>
                  <a:pt x="0" y="0"/>
                </a:moveTo>
                <a:lnTo>
                  <a:pt x="3927180" y="0"/>
                </a:lnTo>
                <a:lnTo>
                  <a:pt x="3927180" y="1392364"/>
                </a:lnTo>
                <a:lnTo>
                  <a:pt x="0" y="13923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1875233" y="287642"/>
            <a:ext cx="14377437" cy="8024456"/>
            <a:chOff x="0" y="0"/>
            <a:chExt cx="19169916" cy="10699275"/>
          </a:xfrm>
        </p:grpSpPr>
        <p:sp>
          <p:nvSpPr>
            <p:cNvPr name="TextBox 10" id="10"/>
            <p:cNvSpPr txBox="true"/>
            <p:nvPr/>
          </p:nvSpPr>
          <p:spPr>
            <a:xfrm rot="0">
              <a:off x="0" y="-666750"/>
              <a:ext cx="19169916" cy="10131981"/>
            </a:xfrm>
            <a:prstGeom prst="rect">
              <a:avLst/>
            </a:prstGeom>
          </p:spPr>
          <p:txBody>
            <a:bodyPr anchor="t" rtlCol="false" tIns="0" lIns="0" bIns="0" rIns="0">
              <a:spAutoFit/>
            </a:bodyPr>
            <a:lstStyle/>
            <a:p>
              <a:pPr algn="ctr">
                <a:lnSpc>
                  <a:spcPts val="49280"/>
                </a:lnSpc>
                <a:spcBef>
                  <a:spcPct val="0"/>
                </a:spcBef>
              </a:pPr>
              <a:r>
                <a:rPr lang="en-US" sz="35200" spc="-1971">
                  <a:solidFill>
                    <a:srgbClr val="003EA8"/>
                  </a:solidFill>
                  <a:latin typeface="Balabeloo"/>
                  <a:ea typeface="Balabeloo"/>
                  <a:cs typeface="Balabeloo"/>
                  <a:sym typeface="Balabeloo"/>
                </a:rPr>
                <a:t>THANKS</a:t>
              </a:r>
            </a:p>
          </p:txBody>
        </p:sp>
        <p:sp>
          <p:nvSpPr>
            <p:cNvPr name="TextBox 11" id="11"/>
            <p:cNvSpPr txBox="true"/>
            <p:nvPr/>
          </p:nvSpPr>
          <p:spPr>
            <a:xfrm rot="-6250">
              <a:off x="4572798" y="2862098"/>
              <a:ext cx="9304541" cy="7828725"/>
            </a:xfrm>
            <a:prstGeom prst="rect">
              <a:avLst/>
            </a:prstGeom>
          </p:spPr>
          <p:txBody>
            <a:bodyPr anchor="t" rtlCol="false" tIns="0" lIns="0" bIns="0" rIns="0">
              <a:spAutoFit/>
            </a:bodyPr>
            <a:lstStyle/>
            <a:p>
              <a:pPr algn="ctr">
                <a:lnSpc>
                  <a:spcPts val="45716"/>
                </a:lnSpc>
                <a:spcBef>
                  <a:spcPct val="0"/>
                </a:spcBef>
              </a:pPr>
              <a:r>
                <a:rPr lang="en-US" sz="32654" spc="-2318">
                  <a:solidFill>
                    <a:srgbClr val="FDB3FD"/>
                  </a:solidFill>
                  <a:latin typeface="Balabeloo"/>
                  <a:ea typeface="Balabeloo"/>
                  <a:cs typeface="Balabeloo"/>
                  <a:sym typeface="Balabeloo"/>
                </a:rPr>
                <a:t>YOU</a:t>
              </a:r>
            </a:p>
          </p:txBody>
        </p:sp>
      </p:grpSp>
      <p:sp>
        <p:nvSpPr>
          <p:cNvPr name="Freeform 12" id="12"/>
          <p:cNvSpPr/>
          <p:nvPr/>
        </p:nvSpPr>
        <p:spPr>
          <a:xfrm flipH="false" flipV="false" rot="0">
            <a:off x="3409345" y="7239832"/>
            <a:ext cx="2704778" cy="2714650"/>
          </a:xfrm>
          <a:custGeom>
            <a:avLst/>
            <a:gdLst/>
            <a:ahLst/>
            <a:cxnLst/>
            <a:rect r="r" b="b" t="t" l="l"/>
            <a:pathLst>
              <a:path h="2714650" w="2704778">
                <a:moveTo>
                  <a:pt x="0" y="0"/>
                </a:moveTo>
                <a:lnTo>
                  <a:pt x="2704779" y="0"/>
                </a:lnTo>
                <a:lnTo>
                  <a:pt x="2704779" y="2714650"/>
                </a:lnTo>
                <a:lnTo>
                  <a:pt x="0" y="27146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1056349" y="7239832"/>
            <a:ext cx="2704778" cy="2714650"/>
          </a:xfrm>
          <a:custGeom>
            <a:avLst/>
            <a:gdLst/>
            <a:ahLst/>
            <a:cxnLst/>
            <a:rect r="r" b="b" t="t" l="l"/>
            <a:pathLst>
              <a:path h="2714650" w="2704778">
                <a:moveTo>
                  <a:pt x="0" y="0"/>
                </a:moveTo>
                <a:lnTo>
                  <a:pt x="2704778" y="0"/>
                </a:lnTo>
                <a:lnTo>
                  <a:pt x="2704778" y="2714650"/>
                </a:lnTo>
                <a:lnTo>
                  <a:pt x="0" y="27146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7232847" y="7239832"/>
            <a:ext cx="2704778" cy="2714650"/>
          </a:xfrm>
          <a:custGeom>
            <a:avLst/>
            <a:gdLst/>
            <a:ahLst/>
            <a:cxnLst/>
            <a:rect r="r" b="b" t="t" l="l"/>
            <a:pathLst>
              <a:path h="2714650" w="2704778">
                <a:moveTo>
                  <a:pt x="0" y="0"/>
                </a:moveTo>
                <a:lnTo>
                  <a:pt x="2704779" y="0"/>
                </a:lnTo>
                <a:lnTo>
                  <a:pt x="2704779" y="2714650"/>
                </a:lnTo>
                <a:lnTo>
                  <a:pt x="0" y="27146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16841541" y="0"/>
            <a:ext cx="1446459" cy="1816330"/>
          </a:xfrm>
          <a:custGeom>
            <a:avLst/>
            <a:gdLst/>
            <a:ahLst/>
            <a:cxnLst/>
            <a:rect r="r" b="b" t="t" l="l"/>
            <a:pathLst>
              <a:path h="1816330" w="1446459">
                <a:moveTo>
                  <a:pt x="0" y="0"/>
                </a:moveTo>
                <a:lnTo>
                  <a:pt x="1446459" y="0"/>
                </a:lnTo>
                <a:lnTo>
                  <a:pt x="1446459" y="1816330"/>
                </a:lnTo>
                <a:lnTo>
                  <a:pt x="0" y="18163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704" y="8470670"/>
            <a:ext cx="1446459" cy="1816330"/>
          </a:xfrm>
          <a:custGeom>
            <a:avLst/>
            <a:gdLst/>
            <a:ahLst/>
            <a:cxnLst/>
            <a:rect r="r" b="b" t="t" l="l"/>
            <a:pathLst>
              <a:path h="1816330" w="1446459">
                <a:moveTo>
                  <a:pt x="0" y="0"/>
                </a:moveTo>
                <a:lnTo>
                  <a:pt x="1446460" y="0"/>
                </a:lnTo>
                <a:lnTo>
                  <a:pt x="1446460" y="1816330"/>
                </a:lnTo>
                <a:lnTo>
                  <a:pt x="0" y="181633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657204"/>
            <a:ext cx="15795020" cy="1907038"/>
            <a:chOff x="0" y="0"/>
            <a:chExt cx="5762066" cy="695693"/>
          </a:xfrm>
        </p:grpSpPr>
        <p:sp>
          <p:nvSpPr>
            <p:cNvPr name="Freeform 4" id="4"/>
            <p:cNvSpPr/>
            <p:nvPr/>
          </p:nvSpPr>
          <p:spPr>
            <a:xfrm flipH="false" flipV="false" rot="0">
              <a:off x="0" y="0"/>
              <a:ext cx="5762066" cy="695693"/>
            </a:xfrm>
            <a:custGeom>
              <a:avLst/>
              <a:gdLst/>
              <a:ahLst/>
              <a:cxnLst/>
              <a:rect r="r" b="b" t="t" l="l"/>
              <a:pathLst>
                <a:path h="695693" w="5762066">
                  <a:moveTo>
                    <a:pt x="0" y="0"/>
                  </a:moveTo>
                  <a:lnTo>
                    <a:pt x="5762066" y="0"/>
                  </a:lnTo>
                  <a:lnTo>
                    <a:pt x="5762066" y="695693"/>
                  </a:lnTo>
                  <a:lnTo>
                    <a:pt x="0" y="695693"/>
                  </a:lnTo>
                  <a:close/>
                </a:path>
              </a:pathLst>
            </a:custGeom>
            <a:solidFill>
              <a:srgbClr val="FFFFFF"/>
            </a:solidFill>
          </p:spPr>
        </p:sp>
      </p:grpSp>
      <p:sp>
        <p:nvSpPr>
          <p:cNvPr name="Freeform 5" id="5"/>
          <p:cNvSpPr/>
          <p:nvPr/>
        </p:nvSpPr>
        <p:spPr>
          <a:xfrm flipH="false" flipV="false" rot="-278358">
            <a:off x="-1432939" y="-269558"/>
            <a:ext cx="5304464" cy="1668495"/>
          </a:xfrm>
          <a:custGeom>
            <a:avLst/>
            <a:gdLst/>
            <a:ahLst/>
            <a:cxnLst/>
            <a:rect r="r" b="b" t="t" l="l"/>
            <a:pathLst>
              <a:path h="1668495" w="5304464">
                <a:moveTo>
                  <a:pt x="0" y="0"/>
                </a:moveTo>
                <a:lnTo>
                  <a:pt x="5304465" y="0"/>
                </a:lnTo>
                <a:lnTo>
                  <a:pt x="5304465" y="1668495"/>
                </a:lnTo>
                <a:lnTo>
                  <a:pt x="0" y="16684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3821430" y="6055702"/>
            <a:ext cx="4791997" cy="4775719"/>
            <a:chOff x="0" y="0"/>
            <a:chExt cx="6389330" cy="6367625"/>
          </a:xfrm>
        </p:grpSpPr>
        <p:sp>
          <p:nvSpPr>
            <p:cNvPr name="Freeform 7" id="7"/>
            <p:cNvSpPr/>
            <p:nvPr/>
          </p:nvSpPr>
          <p:spPr>
            <a:xfrm flipH="false" flipV="false" rot="0">
              <a:off x="0" y="338421"/>
              <a:ext cx="6389330" cy="6029204"/>
            </a:xfrm>
            <a:custGeom>
              <a:avLst/>
              <a:gdLst/>
              <a:ahLst/>
              <a:cxnLst/>
              <a:rect r="r" b="b" t="t" l="l"/>
              <a:pathLst>
                <a:path h="6029204" w="6389330">
                  <a:moveTo>
                    <a:pt x="0" y="0"/>
                  </a:moveTo>
                  <a:lnTo>
                    <a:pt x="6389330" y="0"/>
                  </a:lnTo>
                  <a:lnTo>
                    <a:pt x="6389330" y="6029204"/>
                  </a:lnTo>
                  <a:lnTo>
                    <a:pt x="0" y="60292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203414">
              <a:off x="1228888" y="24588"/>
              <a:ext cx="868401" cy="1245020"/>
            </a:xfrm>
            <a:custGeom>
              <a:avLst/>
              <a:gdLst/>
              <a:ahLst/>
              <a:cxnLst/>
              <a:rect r="r" b="b" t="t" l="l"/>
              <a:pathLst>
                <a:path h="1245020" w="868401">
                  <a:moveTo>
                    <a:pt x="0" y="0"/>
                  </a:moveTo>
                  <a:lnTo>
                    <a:pt x="868401" y="0"/>
                  </a:lnTo>
                  <a:lnTo>
                    <a:pt x="868401" y="1245019"/>
                  </a:lnTo>
                  <a:lnTo>
                    <a:pt x="0" y="12450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9" id="9"/>
          <p:cNvSpPr txBox="true"/>
          <p:nvPr/>
        </p:nvSpPr>
        <p:spPr>
          <a:xfrm rot="0">
            <a:off x="1219294" y="1011282"/>
            <a:ext cx="15795020" cy="1084583"/>
          </a:xfrm>
          <a:prstGeom prst="rect">
            <a:avLst/>
          </a:prstGeom>
        </p:spPr>
        <p:txBody>
          <a:bodyPr anchor="t" rtlCol="false" tIns="0" lIns="0" bIns="0" rIns="0">
            <a:spAutoFit/>
          </a:bodyPr>
          <a:lstStyle/>
          <a:p>
            <a:pPr algn="ctr">
              <a:lnSpc>
                <a:spcPts val="8994"/>
              </a:lnSpc>
              <a:spcBef>
                <a:spcPct val="0"/>
              </a:spcBef>
            </a:pPr>
            <a:r>
              <a:rPr lang="en-US" sz="6424">
                <a:solidFill>
                  <a:srgbClr val="000000"/>
                </a:solidFill>
                <a:latin typeface="Cabin"/>
                <a:ea typeface="Cabin"/>
                <a:cs typeface="Cabin"/>
                <a:sym typeface="Cabin"/>
              </a:rPr>
              <a:t> Thành Viên Nhóm 3AT :</a:t>
            </a:r>
          </a:p>
        </p:txBody>
      </p:sp>
      <p:sp>
        <p:nvSpPr>
          <p:cNvPr name="TextBox 10" id="10"/>
          <p:cNvSpPr txBox="true"/>
          <p:nvPr/>
        </p:nvSpPr>
        <p:spPr>
          <a:xfrm rot="0">
            <a:off x="803600" y="4017349"/>
            <a:ext cx="13464687" cy="869952"/>
          </a:xfrm>
          <a:prstGeom prst="rect">
            <a:avLst/>
          </a:prstGeom>
        </p:spPr>
        <p:txBody>
          <a:bodyPr anchor="t" rtlCol="false" tIns="0" lIns="0" bIns="0" rIns="0">
            <a:spAutoFit/>
          </a:bodyPr>
          <a:lstStyle/>
          <a:p>
            <a:pPr algn="ctr">
              <a:lnSpc>
                <a:spcPts val="7174"/>
              </a:lnSpc>
              <a:spcBef>
                <a:spcPct val="0"/>
              </a:spcBef>
            </a:pPr>
            <a:r>
              <a:rPr lang="en-US" sz="5124">
                <a:solidFill>
                  <a:srgbClr val="000000"/>
                </a:solidFill>
                <a:latin typeface="Cabin"/>
                <a:ea typeface="Cabin"/>
                <a:cs typeface="Cabin"/>
                <a:sym typeface="Cabin"/>
              </a:rPr>
              <a:t>Nguyễn Tuấn Anh --- MSSV: 2286400004</a:t>
            </a:r>
          </a:p>
        </p:txBody>
      </p:sp>
      <p:sp>
        <p:nvSpPr>
          <p:cNvPr name="TextBox 11" id="11"/>
          <p:cNvSpPr txBox="true"/>
          <p:nvPr/>
        </p:nvSpPr>
        <p:spPr>
          <a:xfrm rot="0">
            <a:off x="1028700" y="5960452"/>
            <a:ext cx="13712298" cy="869952"/>
          </a:xfrm>
          <a:prstGeom prst="rect">
            <a:avLst/>
          </a:prstGeom>
        </p:spPr>
        <p:txBody>
          <a:bodyPr anchor="t" rtlCol="false" tIns="0" lIns="0" bIns="0" rIns="0">
            <a:spAutoFit/>
          </a:bodyPr>
          <a:lstStyle/>
          <a:p>
            <a:pPr algn="ctr">
              <a:lnSpc>
                <a:spcPts val="7174"/>
              </a:lnSpc>
              <a:spcBef>
                <a:spcPct val="0"/>
              </a:spcBef>
            </a:pPr>
            <a:r>
              <a:rPr lang="en-US" sz="5124">
                <a:solidFill>
                  <a:srgbClr val="000000"/>
                </a:solidFill>
                <a:latin typeface="Cabin"/>
                <a:ea typeface="Cabin"/>
                <a:cs typeface="Cabin"/>
                <a:sym typeface="Cabin"/>
              </a:rPr>
              <a:t>Nguyễn Hoàng Anh --- MSSV: 2286400003</a:t>
            </a:r>
          </a:p>
        </p:txBody>
      </p:sp>
      <p:sp>
        <p:nvSpPr>
          <p:cNvPr name="TextBox 12" id="12"/>
          <p:cNvSpPr txBox="true"/>
          <p:nvPr/>
        </p:nvSpPr>
        <p:spPr>
          <a:xfrm rot="0">
            <a:off x="803600" y="7903554"/>
            <a:ext cx="13392275" cy="869952"/>
          </a:xfrm>
          <a:prstGeom prst="rect">
            <a:avLst/>
          </a:prstGeom>
        </p:spPr>
        <p:txBody>
          <a:bodyPr anchor="t" rtlCol="false" tIns="0" lIns="0" bIns="0" rIns="0">
            <a:spAutoFit/>
          </a:bodyPr>
          <a:lstStyle/>
          <a:p>
            <a:pPr algn="ctr">
              <a:lnSpc>
                <a:spcPts val="7174"/>
              </a:lnSpc>
              <a:spcBef>
                <a:spcPct val="0"/>
              </a:spcBef>
            </a:pPr>
            <a:r>
              <a:rPr lang="en-US" sz="5124">
                <a:solidFill>
                  <a:srgbClr val="000000"/>
                </a:solidFill>
                <a:latin typeface="Cabin"/>
                <a:ea typeface="Cabin"/>
                <a:cs typeface="Cabin"/>
                <a:sym typeface="Cabin"/>
              </a:rPr>
              <a:t>Bạch Quang Tùng --- MSSV: 22864000XX</a:t>
            </a:r>
          </a:p>
        </p:txBody>
      </p:sp>
      <p:sp>
        <p:nvSpPr>
          <p:cNvPr name="Freeform 13" id="13"/>
          <p:cNvSpPr/>
          <p:nvPr/>
        </p:nvSpPr>
        <p:spPr>
          <a:xfrm flipH="false" flipV="false" rot="0">
            <a:off x="80370" y="5534888"/>
            <a:ext cx="1446459" cy="1816330"/>
          </a:xfrm>
          <a:custGeom>
            <a:avLst/>
            <a:gdLst/>
            <a:ahLst/>
            <a:cxnLst/>
            <a:rect r="r" b="b" t="t" l="l"/>
            <a:pathLst>
              <a:path h="1816330" w="1446459">
                <a:moveTo>
                  <a:pt x="0" y="0"/>
                </a:moveTo>
                <a:lnTo>
                  <a:pt x="1446459" y="0"/>
                </a:lnTo>
                <a:lnTo>
                  <a:pt x="1446459" y="1816330"/>
                </a:lnTo>
                <a:lnTo>
                  <a:pt x="0" y="181633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11740643" y="9118860"/>
            <a:ext cx="2455232" cy="611576"/>
          </a:xfrm>
          <a:custGeom>
            <a:avLst/>
            <a:gdLst/>
            <a:ahLst/>
            <a:cxnLst/>
            <a:rect r="r" b="b" t="t" l="l"/>
            <a:pathLst>
              <a:path h="611576" w="2455232">
                <a:moveTo>
                  <a:pt x="0" y="0"/>
                </a:moveTo>
                <a:lnTo>
                  <a:pt x="2455232" y="0"/>
                </a:lnTo>
                <a:lnTo>
                  <a:pt x="2455232" y="611576"/>
                </a:lnTo>
                <a:lnTo>
                  <a:pt x="0" y="6115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680808"/>
            <a:ext cx="16439375" cy="3503822"/>
            <a:chOff x="0" y="0"/>
            <a:chExt cx="5997128" cy="1278204"/>
          </a:xfrm>
        </p:grpSpPr>
        <p:sp>
          <p:nvSpPr>
            <p:cNvPr name="Freeform 4" id="4"/>
            <p:cNvSpPr/>
            <p:nvPr/>
          </p:nvSpPr>
          <p:spPr>
            <a:xfrm flipH="false" flipV="false" rot="0">
              <a:off x="0" y="0"/>
              <a:ext cx="5997129" cy="1278204"/>
            </a:xfrm>
            <a:custGeom>
              <a:avLst/>
              <a:gdLst/>
              <a:ahLst/>
              <a:cxnLst/>
              <a:rect r="r" b="b" t="t" l="l"/>
              <a:pathLst>
                <a:path h="1278204" w="5997129">
                  <a:moveTo>
                    <a:pt x="0" y="0"/>
                  </a:moveTo>
                  <a:lnTo>
                    <a:pt x="5997129" y="0"/>
                  </a:lnTo>
                  <a:lnTo>
                    <a:pt x="5997129" y="1278204"/>
                  </a:lnTo>
                  <a:lnTo>
                    <a:pt x="0" y="1278204"/>
                  </a:lnTo>
                  <a:close/>
                </a:path>
              </a:pathLst>
            </a:custGeom>
            <a:solidFill>
              <a:srgbClr val="FFFFFF"/>
            </a:solidFill>
          </p:spPr>
        </p:sp>
      </p:grpSp>
      <p:sp>
        <p:nvSpPr>
          <p:cNvPr name="Freeform 5" id="5"/>
          <p:cNvSpPr/>
          <p:nvPr/>
        </p:nvSpPr>
        <p:spPr>
          <a:xfrm flipH="false" flipV="false" rot="0">
            <a:off x="11989663" y="8797919"/>
            <a:ext cx="7147788" cy="1728465"/>
          </a:xfrm>
          <a:custGeom>
            <a:avLst/>
            <a:gdLst/>
            <a:ahLst/>
            <a:cxnLst/>
            <a:rect r="r" b="b" t="t" l="l"/>
            <a:pathLst>
              <a:path h="1728465" w="7147788">
                <a:moveTo>
                  <a:pt x="0" y="0"/>
                </a:moveTo>
                <a:lnTo>
                  <a:pt x="7147788" y="0"/>
                </a:lnTo>
                <a:lnTo>
                  <a:pt x="7147788" y="1728465"/>
                </a:lnTo>
                <a:lnTo>
                  <a:pt x="0" y="172846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618596" y="4501088"/>
            <a:ext cx="573798" cy="822649"/>
          </a:xfrm>
          <a:custGeom>
            <a:avLst/>
            <a:gdLst/>
            <a:ahLst/>
            <a:cxnLst/>
            <a:rect r="r" b="b" t="t" l="l"/>
            <a:pathLst>
              <a:path h="822649" w="573798">
                <a:moveTo>
                  <a:pt x="0" y="0"/>
                </a:moveTo>
                <a:lnTo>
                  <a:pt x="573798" y="0"/>
                </a:lnTo>
                <a:lnTo>
                  <a:pt x="573798" y="822649"/>
                </a:lnTo>
                <a:lnTo>
                  <a:pt x="0" y="8226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7057971" y="269484"/>
            <a:ext cx="573798" cy="822649"/>
          </a:xfrm>
          <a:custGeom>
            <a:avLst/>
            <a:gdLst/>
            <a:ahLst/>
            <a:cxnLst/>
            <a:rect r="r" b="b" t="t" l="l"/>
            <a:pathLst>
              <a:path h="822649" w="573798">
                <a:moveTo>
                  <a:pt x="0" y="0"/>
                </a:moveTo>
                <a:lnTo>
                  <a:pt x="573798" y="0"/>
                </a:lnTo>
                <a:lnTo>
                  <a:pt x="573798" y="822649"/>
                </a:lnTo>
                <a:lnTo>
                  <a:pt x="0" y="8226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608297" y="158885"/>
            <a:ext cx="3927179" cy="1392364"/>
          </a:xfrm>
          <a:custGeom>
            <a:avLst/>
            <a:gdLst/>
            <a:ahLst/>
            <a:cxnLst/>
            <a:rect r="r" b="b" t="t" l="l"/>
            <a:pathLst>
              <a:path h="1392364" w="3927179">
                <a:moveTo>
                  <a:pt x="0" y="0"/>
                </a:moveTo>
                <a:lnTo>
                  <a:pt x="3927179" y="0"/>
                </a:lnTo>
                <a:lnTo>
                  <a:pt x="3927179" y="1392363"/>
                </a:lnTo>
                <a:lnTo>
                  <a:pt x="0" y="13923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460195" y="1862358"/>
            <a:ext cx="13395565" cy="1228725"/>
          </a:xfrm>
          <a:prstGeom prst="rect">
            <a:avLst/>
          </a:prstGeom>
        </p:spPr>
        <p:txBody>
          <a:bodyPr anchor="t" rtlCol="false" tIns="0" lIns="0" bIns="0" rIns="0">
            <a:spAutoFit/>
          </a:bodyPr>
          <a:lstStyle/>
          <a:p>
            <a:pPr algn="ctr">
              <a:lnSpc>
                <a:spcPts val="9720"/>
              </a:lnSpc>
            </a:pPr>
            <a:r>
              <a:rPr lang="en-US" sz="8100" b="true">
                <a:solidFill>
                  <a:srgbClr val="003EA8"/>
                </a:solidFill>
                <a:latin typeface="Muli Bold"/>
                <a:ea typeface="Muli Bold"/>
                <a:cs typeface="Muli Bold"/>
                <a:sym typeface="Muli Bold"/>
              </a:rPr>
              <a:t>Giới Thiệu Về Data</a:t>
            </a:r>
          </a:p>
        </p:txBody>
      </p:sp>
      <p:grpSp>
        <p:nvGrpSpPr>
          <p:cNvPr name="Group 10" id="10"/>
          <p:cNvGrpSpPr/>
          <p:nvPr/>
        </p:nvGrpSpPr>
        <p:grpSpPr>
          <a:xfrm rot="0">
            <a:off x="905495" y="4912413"/>
            <a:ext cx="16439375" cy="3503822"/>
            <a:chOff x="0" y="0"/>
            <a:chExt cx="5997128" cy="1278204"/>
          </a:xfrm>
        </p:grpSpPr>
        <p:sp>
          <p:nvSpPr>
            <p:cNvPr name="Freeform 11" id="11"/>
            <p:cNvSpPr/>
            <p:nvPr/>
          </p:nvSpPr>
          <p:spPr>
            <a:xfrm flipH="false" flipV="false" rot="0">
              <a:off x="0" y="0"/>
              <a:ext cx="5997129" cy="1278204"/>
            </a:xfrm>
            <a:custGeom>
              <a:avLst/>
              <a:gdLst/>
              <a:ahLst/>
              <a:cxnLst/>
              <a:rect r="r" b="b" t="t" l="l"/>
              <a:pathLst>
                <a:path h="1278204" w="5997129">
                  <a:moveTo>
                    <a:pt x="0" y="0"/>
                  </a:moveTo>
                  <a:lnTo>
                    <a:pt x="5997129" y="0"/>
                  </a:lnTo>
                  <a:lnTo>
                    <a:pt x="5997129" y="1278204"/>
                  </a:lnTo>
                  <a:lnTo>
                    <a:pt x="0" y="1278204"/>
                  </a:lnTo>
                  <a:close/>
                </a:path>
              </a:pathLst>
            </a:custGeom>
            <a:solidFill>
              <a:srgbClr val="FFFFFF"/>
            </a:solidFill>
          </p:spPr>
        </p:sp>
      </p:grpSp>
      <p:sp>
        <p:nvSpPr>
          <p:cNvPr name="TextBox 12" id="12"/>
          <p:cNvSpPr txBox="true"/>
          <p:nvPr/>
        </p:nvSpPr>
        <p:spPr>
          <a:xfrm rot="0">
            <a:off x="1028700" y="5594330"/>
            <a:ext cx="16230600" cy="2288644"/>
          </a:xfrm>
          <a:prstGeom prst="rect">
            <a:avLst/>
          </a:prstGeom>
        </p:spPr>
        <p:txBody>
          <a:bodyPr anchor="t" rtlCol="false" tIns="0" lIns="0" bIns="0" rIns="0">
            <a:spAutoFit/>
          </a:bodyPr>
          <a:lstStyle/>
          <a:p>
            <a:pPr algn="l">
              <a:lnSpc>
                <a:spcPts val="3629"/>
              </a:lnSpc>
            </a:pPr>
            <a:r>
              <a:rPr lang="en-US" sz="2791">
                <a:solidFill>
                  <a:srgbClr val="003EA8"/>
                </a:solidFill>
                <a:latin typeface="Cabin"/>
                <a:ea typeface="Cabin"/>
                <a:cs typeface="Cabin"/>
                <a:sym typeface="Cabin"/>
              </a:rPr>
              <a:t> -Bộ dữ liệu về khách hàng của một ngân hàng Hoa Kỳ để thu thập thông tin về việc khách hàng cụ thể này có rời khỏi ngân hàng hay không.</a:t>
            </a:r>
          </a:p>
          <a:p>
            <a:pPr algn="l">
              <a:lnSpc>
                <a:spcPts val="3629"/>
              </a:lnSpc>
              <a:spcBef>
                <a:spcPct val="0"/>
              </a:spcBef>
            </a:pPr>
            <a:r>
              <a:rPr lang="en-US" sz="2791">
                <a:solidFill>
                  <a:srgbClr val="003EA8"/>
                </a:solidFill>
                <a:latin typeface="Cabin"/>
                <a:ea typeface="Cabin"/>
                <a:cs typeface="Cabin"/>
                <a:sym typeface="Cabin"/>
              </a:rPr>
              <a:t>-Có 14 cột chứa các thông tin của được ngân hàng cung cấp: mã khách hàng, họ, điểm tín dụng, tuổi, giới tính và nhiều thông tin khác.</a:t>
            </a:r>
          </a:p>
          <a:p>
            <a:pPr algn="l">
              <a:lnSpc>
                <a:spcPts val="3629"/>
              </a:lnSpc>
              <a:spcBef>
                <a:spcPct val="0"/>
              </a:spcBef>
            </a:pPr>
          </a:p>
        </p:txBody>
      </p:sp>
      <p:sp>
        <p:nvSpPr>
          <p:cNvPr name="Freeform 13" id="13"/>
          <p:cNvSpPr/>
          <p:nvPr/>
        </p:nvSpPr>
        <p:spPr>
          <a:xfrm flipH="false" flipV="false" rot="0">
            <a:off x="305470" y="8034059"/>
            <a:ext cx="1446459" cy="1816330"/>
          </a:xfrm>
          <a:custGeom>
            <a:avLst/>
            <a:gdLst/>
            <a:ahLst/>
            <a:cxnLst/>
            <a:rect r="r" b="b" t="t" l="l"/>
            <a:pathLst>
              <a:path h="1816330" w="1446459">
                <a:moveTo>
                  <a:pt x="0" y="0"/>
                </a:moveTo>
                <a:lnTo>
                  <a:pt x="1446460" y="0"/>
                </a:lnTo>
                <a:lnTo>
                  <a:pt x="1446460" y="1816330"/>
                </a:lnTo>
                <a:lnTo>
                  <a:pt x="0" y="181633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657204"/>
            <a:ext cx="16445245" cy="1906519"/>
            <a:chOff x="0" y="0"/>
            <a:chExt cx="5999270" cy="695503"/>
          </a:xfrm>
        </p:grpSpPr>
        <p:sp>
          <p:nvSpPr>
            <p:cNvPr name="Freeform 4" id="4"/>
            <p:cNvSpPr/>
            <p:nvPr/>
          </p:nvSpPr>
          <p:spPr>
            <a:xfrm flipH="false" flipV="false" rot="0">
              <a:off x="0" y="0"/>
              <a:ext cx="5999270" cy="695503"/>
            </a:xfrm>
            <a:custGeom>
              <a:avLst/>
              <a:gdLst/>
              <a:ahLst/>
              <a:cxnLst/>
              <a:rect r="r" b="b" t="t" l="l"/>
              <a:pathLst>
                <a:path h="695503" w="5999270">
                  <a:moveTo>
                    <a:pt x="0" y="0"/>
                  </a:moveTo>
                  <a:lnTo>
                    <a:pt x="5999270" y="0"/>
                  </a:lnTo>
                  <a:lnTo>
                    <a:pt x="5999270" y="695503"/>
                  </a:lnTo>
                  <a:lnTo>
                    <a:pt x="0" y="695503"/>
                  </a:lnTo>
                  <a:close/>
                </a:path>
              </a:pathLst>
            </a:custGeom>
            <a:solidFill>
              <a:srgbClr val="FFFFFF"/>
            </a:solidFill>
          </p:spPr>
        </p:sp>
      </p:grpSp>
      <p:grpSp>
        <p:nvGrpSpPr>
          <p:cNvPr name="Group 5" id="5"/>
          <p:cNvGrpSpPr/>
          <p:nvPr/>
        </p:nvGrpSpPr>
        <p:grpSpPr>
          <a:xfrm rot="0">
            <a:off x="8866399" y="2915205"/>
            <a:ext cx="8484341" cy="5768744"/>
            <a:chOff x="0" y="0"/>
            <a:chExt cx="3095110" cy="2104453"/>
          </a:xfrm>
        </p:grpSpPr>
        <p:sp>
          <p:nvSpPr>
            <p:cNvPr name="Freeform 6" id="6"/>
            <p:cNvSpPr/>
            <p:nvPr/>
          </p:nvSpPr>
          <p:spPr>
            <a:xfrm flipH="false" flipV="false" rot="0">
              <a:off x="0" y="0"/>
              <a:ext cx="3095110" cy="2104453"/>
            </a:xfrm>
            <a:custGeom>
              <a:avLst/>
              <a:gdLst/>
              <a:ahLst/>
              <a:cxnLst/>
              <a:rect r="r" b="b" t="t" l="l"/>
              <a:pathLst>
                <a:path h="2104453" w="3095110">
                  <a:moveTo>
                    <a:pt x="0" y="0"/>
                  </a:moveTo>
                  <a:lnTo>
                    <a:pt x="3095110" y="0"/>
                  </a:lnTo>
                  <a:lnTo>
                    <a:pt x="3095110" y="2104453"/>
                  </a:lnTo>
                  <a:lnTo>
                    <a:pt x="0" y="2104453"/>
                  </a:lnTo>
                  <a:close/>
                </a:path>
              </a:pathLst>
            </a:custGeom>
            <a:solidFill>
              <a:srgbClr val="FFFFFF"/>
            </a:solidFill>
          </p:spPr>
        </p:sp>
      </p:grpSp>
      <p:grpSp>
        <p:nvGrpSpPr>
          <p:cNvPr name="Group 7" id="7"/>
          <p:cNvGrpSpPr/>
          <p:nvPr/>
        </p:nvGrpSpPr>
        <p:grpSpPr>
          <a:xfrm rot="0">
            <a:off x="926069" y="2915205"/>
            <a:ext cx="8358265" cy="5768744"/>
            <a:chOff x="0" y="0"/>
            <a:chExt cx="3049118" cy="2104453"/>
          </a:xfrm>
        </p:grpSpPr>
        <p:sp>
          <p:nvSpPr>
            <p:cNvPr name="Freeform 8" id="8"/>
            <p:cNvSpPr/>
            <p:nvPr/>
          </p:nvSpPr>
          <p:spPr>
            <a:xfrm flipH="false" flipV="false" rot="0">
              <a:off x="0" y="0"/>
              <a:ext cx="3049118" cy="2104453"/>
            </a:xfrm>
            <a:custGeom>
              <a:avLst/>
              <a:gdLst/>
              <a:ahLst/>
              <a:cxnLst/>
              <a:rect r="r" b="b" t="t" l="l"/>
              <a:pathLst>
                <a:path h="2104453" w="3049118">
                  <a:moveTo>
                    <a:pt x="0" y="0"/>
                  </a:moveTo>
                  <a:lnTo>
                    <a:pt x="3049118" y="0"/>
                  </a:lnTo>
                  <a:lnTo>
                    <a:pt x="3049118" y="2104453"/>
                  </a:lnTo>
                  <a:lnTo>
                    <a:pt x="0" y="2104453"/>
                  </a:lnTo>
                  <a:close/>
                </a:path>
              </a:pathLst>
            </a:custGeom>
            <a:solidFill>
              <a:srgbClr val="FFFFFF"/>
            </a:solidFill>
          </p:spPr>
        </p:sp>
      </p:grpSp>
      <p:grpSp>
        <p:nvGrpSpPr>
          <p:cNvPr name="Group 9" id="9"/>
          <p:cNvGrpSpPr/>
          <p:nvPr/>
        </p:nvGrpSpPr>
        <p:grpSpPr>
          <a:xfrm rot="0">
            <a:off x="9908900" y="3235000"/>
            <a:ext cx="121908" cy="121908"/>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grpSp>
        <p:nvGrpSpPr>
          <p:cNvPr name="Group 11" id="11"/>
          <p:cNvGrpSpPr/>
          <p:nvPr/>
        </p:nvGrpSpPr>
        <p:grpSpPr>
          <a:xfrm rot="0">
            <a:off x="10055579" y="7995212"/>
            <a:ext cx="121908" cy="121908"/>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sp>
      </p:grpSp>
      <p:sp>
        <p:nvSpPr>
          <p:cNvPr name="TextBox 13" id="13"/>
          <p:cNvSpPr txBox="true"/>
          <p:nvPr/>
        </p:nvSpPr>
        <p:spPr>
          <a:xfrm rot="0">
            <a:off x="3343782" y="924697"/>
            <a:ext cx="11600436" cy="1371600"/>
          </a:xfrm>
          <a:prstGeom prst="rect">
            <a:avLst/>
          </a:prstGeom>
        </p:spPr>
        <p:txBody>
          <a:bodyPr anchor="t" rtlCol="false" tIns="0" lIns="0" bIns="0" rIns="0">
            <a:spAutoFit/>
          </a:bodyPr>
          <a:lstStyle/>
          <a:p>
            <a:pPr algn="ctr">
              <a:lnSpc>
                <a:spcPts val="10800"/>
              </a:lnSpc>
            </a:pPr>
            <a:r>
              <a:rPr lang="en-US" b="true" sz="9000">
                <a:solidFill>
                  <a:srgbClr val="003EA8"/>
                </a:solidFill>
                <a:latin typeface="Muli Bold"/>
                <a:ea typeface="Muli Bold"/>
                <a:cs typeface="Muli Bold"/>
                <a:sym typeface="Muli Bold"/>
              </a:rPr>
              <a:t>Hình ảnh về Data</a:t>
            </a:r>
          </a:p>
        </p:txBody>
      </p:sp>
      <p:sp>
        <p:nvSpPr>
          <p:cNvPr name="Freeform 14" id="14"/>
          <p:cNvSpPr/>
          <p:nvPr/>
        </p:nvSpPr>
        <p:spPr>
          <a:xfrm flipH="false" flipV="false" rot="0">
            <a:off x="-1276562" y="-156776"/>
            <a:ext cx="6732164" cy="1627960"/>
          </a:xfrm>
          <a:custGeom>
            <a:avLst/>
            <a:gdLst/>
            <a:ahLst/>
            <a:cxnLst/>
            <a:rect r="r" b="b" t="t" l="l"/>
            <a:pathLst>
              <a:path h="1627960" w="6732164">
                <a:moveTo>
                  <a:pt x="0" y="0"/>
                </a:moveTo>
                <a:lnTo>
                  <a:pt x="6732164" y="0"/>
                </a:lnTo>
                <a:lnTo>
                  <a:pt x="6732164" y="1627960"/>
                </a:lnTo>
                <a:lnTo>
                  <a:pt x="0" y="162796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278358">
            <a:off x="12938554" y="8351431"/>
            <a:ext cx="5868613" cy="1845945"/>
          </a:xfrm>
          <a:custGeom>
            <a:avLst/>
            <a:gdLst/>
            <a:ahLst/>
            <a:cxnLst/>
            <a:rect r="r" b="b" t="t" l="l"/>
            <a:pathLst>
              <a:path h="1845945" w="5868613">
                <a:moveTo>
                  <a:pt x="0" y="0"/>
                </a:moveTo>
                <a:lnTo>
                  <a:pt x="5868613" y="0"/>
                </a:lnTo>
                <a:lnTo>
                  <a:pt x="5868613" y="1845945"/>
                </a:lnTo>
                <a:lnTo>
                  <a:pt x="0" y="18459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332021" y="3028912"/>
            <a:ext cx="15592194" cy="5309034"/>
          </a:xfrm>
          <a:custGeom>
            <a:avLst/>
            <a:gdLst/>
            <a:ahLst/>
            <a:cxnLst/>
            <a:rect r="r" b="b" t="t" l="l"/>
            <a:pathLst>
              <a:path h="5309034" w="15592194">
                <a:moveTo>
                  <a:pt x="0" y="0"/>
                </a:moveTo>
                <a:lnTo>
                  <a:pt x="15592193" y="0"/>
                </a:lnTo>
                <a:lnTo>
                  <a:pt x="15592193" y="5309034"/>
                </a:lnTo>
                <a:lnTo>
                  <a:pt x="0" y="5309034"/>
                </a:lnTo>
                <a:lnTo>
                  <a:pt x="0" y="0"/>
                </a:lnTo>
                <a:close/>
              </a:path>
            </a:pathLst>
          </a:custGeom>
          <a:blipFill>
            <a:blip r:embed="rId7"/>
            <a:stretch>
              <a:fillRect l="0" t="-661" r="0" b="-661"/>
            </a:stretch>
          </a:blipFill>
        </p:spPr>
      </p:sp>
      <p:sp>
        <p:nvSpPr>
          <p:cNvPr name="Freeform 17" id="17"/>
          <p:cNvSpPr/>
          <p:nvPr/>
        </p:nvSpPr>
        <p:spPr>
          <a:xfrm flipH="false" flipV="false" rot="0">
            <a:off x="14426401" y="747393"/>
            <a:ext cx="1446459" cy="1816330"/>
          </a:xfrm>
          <a:custGeom>
            <a:avLst/>
            <a:gdLst/>
            <a:ahLst/>
            <a:cxnLst/>
            <a:rect r="r" b="b" t="t" l="l"/>
            <a:pathLst>
              <a:path h="1816330" w="1446459">
                <a:moveTo>
                  <a:pt x="0" y="0"/>
                </a:moveTo>
                <a:lnTo>
                  <a:pt x="1446459" y="0"/>
                </a:lnTo>
                <a:lnTo>
                  <a:pt x="1446459" y="1816330"/>
                </a:lnTo>
                <a:lnTo>
                  <a:pt x="0" y="18163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sp>
        <p:nvSpPr>
          <p:cNvPr name="Freeform 3" id="3"/>
          <p:cNvSpPr/>
          <p:nvPr/>
        </p:nvSpPr>
        <p:spPr>
          <a:xfrm flipH="false" flipV="false" rot="-278358">
            <a:off x="-187185" y="433311"/>
            <a:ext cx="2756025" cy="866895"/>
          </a:xfrm>
          <a:custGeom>
            <a:avLst/>
            <a:gdLst/>
            <a:ahLst/>
            <a:cxnLst/>
            <a:rect r="r" b="b" t="t" l="l"/>
            <a:pathLst>
              <a:path h="866895" w="2756025">
                <a:moveTo>
                  <a:pt x="0" y="0"/>
                </a:moveTo>
                <a:lnTo>
                  <a:pt x="2756025" y="0"/>
                </a:lnTo>
                <a:lnTo>
                  <a:pt x="2756025" y="866895"/>
                </a:lnTo>
                <a:lnTo>
                  <a:pt x="0" y="8668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78358">
            <a:off x="15881287" y="7952572"/>
            <a:ext cx="2756025" cy="866895"/>
          </a:xfrm>
          <a:custGeom>
            <a:avLst/>
            <a:gdLst/>
            <a:ahLst/>
            <a:cxnLst/>
            <a:rect r="r" b="b" t="t" l="l"/>
            <a:pathLst>
              <a:path h="866895" w="2756025">
                <a:moveTo>
                  <a:pt x="0" y="0"/>
                </a:moveTo>
                <a:lnTo>
                  <a:pt x="2756026" y="0"/>
                </a:lnTo>
                <a:lnTo>
                  <a:pt x="2756026" y="866895"/>
                </a:lnTo>
                <a:lnTo>
                  <a:pt x="0" y="86689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462188" y="872837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5384196" y="-309867"/>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079257" y="1165986"/>
            <a:ext cx="3790301" cy="3500079"/>
          </a:xfrm>
          <a:custGeom>
            <a:avLst/>
            <a:gdLst/>
            <a:ahLst/>
            <a:cxnLst/>
            <a:rect r="r" b="b" t="t" l="l"/>
            <a:pathLst>
              <a:path h="3500079" w="3790301">
                <a:moveTo>
                  <a:pt x="0" y="0"/>
                </a:moveTo>
                <a:lnTo>
                  <a:pt x="3790301" y="0"/>
                </a:lnTo>
                <a:lnTo>
                  <a:pt x="3790301" y="3500079"/>
                </a:lnTo>
                <a:lnTo>
                  <a:pt x="0" y="3500079"/>
                </a:lnTo>
                <a:lnTo>
                  <a:pt x="0" y="0"/>
                </a:lnTo>
                <a:close/>
              </a:path>
            </a:pathLst>
          </a:custGeom>
          <a:blipFill>
            <a:blip r:embed="rId7"/>
            <a:stretch>
              <a:fillRect l="0" t="0" r="0" b="0"/>
            </a:stretch>
          </a:blipFill>
        </p:spPr>
      </p:sp>
      <p:sp>
        <p:nvSpPr>
          <p:cNvPr name="Freeform 8" id="8"/>
          <p:cNvSpPr/>
          <p:nvPr/>
        </p:nvSpPr>
        <p:spPr>
          <a:xfrm flipH="false" flipV="false" rot="0">
            <a:off x="5593283" y="1035590"/>
            <a:ext cx="3931509" cy="3630475"/>
          </a:xfrm>
          <a:custGeom>
            <a:avLst/>
            <a:gdLst/>
            <a:ahLst/>
            <a:cxnLst/>
            <a:rect r="r" b="b" t="t" l="l"/>
            <a:pathLst>
              <a:path h="3630475" w="3931509">
                <a:moveTo>
                  <a:pt x="0" y="0"/>
                </a:moveTo>
                <a:lnTo>
                  <a:pt x="3931509" y="0"/>
                </a:lnTo>
                <a:lnTo>
                  <a:pt x="3931509" y="3630475"/>
                </a:lnTo>
                <a:lnTo>
                  <a:pt x="0" y="3630475"/>
                </a:lnTo>
                <a:lnTo>
                  <a:pt x="0" y="0"/>
                </a:lnTo>
                <a:close/>
              </a:path>
            </a:pathLst>
          </a:custGeom>
          <a:blipFill>
            <a:blip r:embed="rId8"/>
            <a:stretch>
              <a:fillRect l="0" t="0" r="0" b="0"/>
            </a:stretch>
          </a:blipFill>
        </p:spPr>
      </p:sp>
      <p:sp>
        <p:nvSpPr>
          <p:cNvPr name="Freeform 9" id="9"/>
          <p:cNvSpPr/>
          <p:nvPr/>
        </p:nvSpPr>
        <p:spPr>
          <a:xfrm flipH="false" flipV="false" rot="0">
            <a:off x="14324241" y="1028700"/>
            <a:ext cx="3732667" cy="3446858"/>
          </a:xfrm>
          <a:custGeom>
            <a:avLst/>
            <a:gdLst/>
            <a:ahLst/>
            <a:cxnLst/>
            <a:rect r="r" b="b" t="t" l="l"/>
            <a:pathLst>
              <a:path h="3446858" w="3732667">
                <a:moveTo>
                  <a:pt x="0" y="0"/>
                </a:moveTo>
                <a:lnTo>
                  <a:pt x="3732667" y="0"/>
                </a:lnTo>
                <a:lnTo>
                  <a:pt x="3732667" y="3446858"/>
                </a:lnTo>
                <a:lnTo>
                  <a:pt x="0" y="3446858"/>
                </a:lnTo>
                <a:lnTo>
                  <a:pt x="0" y="0"/>
                </a:lnTo>
                <a:close/>
              </a:path>
            </a:pathLst>
          </a:custGeom>
          <a:blipFill>
            <a:blip r:embed="rId9"/>
            <a:stretch>
              <a:fillRect l="0" t="0" r="0" b="0"/>
            </a:stretch>
          </a:blipFill>
        </p:spPr>
      </p:sp>
      <p:sp>
        <p:nvSpPr>
          <p:cNvPr name="Freeform 10" id="10"/>
          <p:cNvSpPr/>
          <p:nvPr/>
        </p:nvSpPr>
        <p:spPr>
          <a:xfrm flipH="false" flipV="false" rot="0">
            <a:off x="10078140" y="1028700"/>
            <a:ext cx="3931509" cy="3630475"/>
          </a:xfrm>
          <a:custGeom>
            <a:avLst/>
            <a:gdLst/>
            <a:ahLst/>
            <a:cxnLst/>
            <a:rect r="r" b="b" t="t" l="l"/>
            <a:pathLst>
              <a:path h="3630475" w="3931509">
                <a:moveTo>
                  <a:pt x="0" y="0"/>
                </a:moveTo>
                <a:lnTo>
                  <a:pt x="3931509" y="0"/>
                </a:lnTo>
                <a:lnTo>
                  <a:pt x="3931509" y="3630475"/>
                </a:lnTo>
                <a:lnTo>
                  <a:pt x="0" y="3630475"/>
                </a:lnTo>
                <a:lnTo>
                  <a:pt x="0" y="0"/>
                </a:lnTo>
                <a:close/>
              </a:path>
            </a:pathLst>
          </a:custGeom>
          <a:blipFill>
            <a:blip r:embed="rId10"/>
            <a:stretch>
              <a:fillRect l="0" t="0" r="0" b="0"/>
            </a:stretch>
          </a:blipFill>
        </p:spPr>
      </p:sp>
      <p:sp>
        <p:nvSpPr>
          <p:cNvPr name="Freeform 11" id="11"/>
          <p:cNvSpPr/>
          <p:nvPr/>
        </p:nvSpPr>
        <p:spPr>
          <a:xfrm flipH="false" flipV="false" rot="0">
            <a:off x="1028700" y="5058644"/>
            <a:ext cx="3603278" cy="3327376"/>
          </a:xfrm>
          <a:custGeom>
            <a:avLst/>
            <a:gdLst/>
            <a:ahLst/>
            <a:cxnLst/>
            <a:rect r="r" b="b" t="t" l="l"/>
            <a:pathLst>
              <a:path h="3327376" w="3603278">
                <a:moveTo>
                  <a:pt x="0" y="0"/>
                </a:moveTo>
                <a:lnTo>
                  <a:pt x="3603278" y="0"/>
                </a:lnTo>
                <a:lnTo>
                  <a:pt x="3603278" y="3327376"/>
                </a:lnTo>
                <a:lnTo>
                  <a:pt x="0" y="3327376"/>
                </a:lnTo>
                <a:lnTo>
                  <a:pt x="0" y="0"/>
                </a:lnTo>
                <a:close/>
              </a:path>
            </a:pathLst>
          </a:custGeom>
          <a:blipFill>
            <a:blip r:embed="rId11"/>
            <a:stretch>
              <a:fillRect l="0" t="0" r="0" b="0"/>
            </a:stretch>
          </a:blipFill>
        </p:spPr>
      </p:sp>
      <p:sp>
        <p:nvSpPr>
          <p:cNvPr name="Freeform 12" id="12"/>
          <p:cNvSpPr/>
          <p:nvPr/>
        </p:nvSpPr>
        <p:spPr>
          <a:xfrm flipH="false" flipV="false" rot="0">
            <a:off x="5958041" y="5850688"/>
            <a:ext cx="11301259" cy="1991847"/>
          </a:xfrm>
          <a:custGeom>
            <a:avLst/>
            <a:gdLst/>
            <a:ahLst/>
            <a:cxnLst/>
            <a:rect r="r" b="b" t="t" l="l"/>
            <a:pathLst>
              <a:path h="1991847" w="11301259">
                <a:moveTo>
                  <a:pt x="0" y="0"/>
                </a:moveTo>
                <a:lnTo>
                  <a:pt x="11301259" y="0"/>
                </a:lnTo>
                <a:lnTo>
                  <a:pt x="11301259" y="1991847"/>
                </a:lnTo>
                <a:lnTo>
                  <a:pt x="0" y="1991847"/>
                </a:lnTo>
                <a:lnTo>
                  <a:pt x="0" y="0"/>
                </a:lnTo>
                <a:close/>
              </a:path>
            </a:pathLst>
          </a:custGeom>
          <a:blipFill>
            <a:blip r:embed="rId12"/>
            <a:stretch>
              <a:fillRect l="0" t="0" r="0" b="0"/>
            </a:stretch>
          </a:blipFill>
        </p:spPr>
      </p:sp>
      <p:sp>
        <p:nvSpPr>
          <p:cNvPr name="Freeform 13" id="13"/>
          <p:cNvSpPr/>
          <p:nvPr/>
        </p:nvSpPr>
        <p:spPr>
          <a:xfrm flipH="false" flipV="false" rot="0">
            <a:off x="13735342" y="9055727"/>
            <a:ext cx="2455232" cy="611576"/>
          </a:xfrm>
          <a:custGeom>
            <a:avLst/>
            <a:gdLst/>
            <a:ahLst/>
            <a:cxnLst/>
            <a:rect r="r" b="b" t="t" l="l"/>
            <a:pathLst>
              <a:path h="611576" w="2455232">
                <a:moveTo>
                  <a:pt x="0" y="0"/>
                </a:moveTo>
                <a:lnTo>
                  <a:pt x="2455232" y="0"/>
                </a:lnTo>
                <a:lnTo>
                  <a:pt x="2455232" y="611576"/>
                </a:lnTo>
                <a:lnTo>
                  <a:pt x="0" y="61157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05495" y="657204"/>
            <a:ext cx="9009410" cy="1907038"/>
            <a:chOff x="0" y="0"/>
            <a:chExt cx="3286657" cy="695693"/>
          </a:xfrm>
        </p:grpSpPr>
        <p:sp>
          <p:nvSpPr>
            <p:cNvPr name="Freeform 4" id="4"/>
            <p:cNvSpPr/>
            <p:nvPr/>
          </p:nvSpPr>
          <p:spPr>
            <a:xfrm flipH="false" flipV="false" rot="0">
              <a:off x="0" y="0"/>
              <a:ext cx="3286657" cy="695693"/>
            </a:xfrm>
            <a:custGeom>
              <a:avLst/>
              <a:gdLst/>
              <a:ahLst/>
              <a:cxnLst/>
              <a:rect r="r" b="b" t="t" l="l"/>
              <a:pathLst>
                <a:path h="695693" w="3286657">
                  <a:moveTo>
                    <a:pt x="0" y="0"/>
                  </a:moveTo>
                  <a:lnTo>
                    <a:pt x="3286657" y="0"/>
                  </a:lnTo>
                  <a:lnTo>
                    <a:pt x="3286657" y="695693"/>
                  </a:lnTo>
                  <a:lnTo>
                    <a:pt x="0" y="695693"/>
                  </a:lnTo>
                  <a:close/>
                </a:path>
              </a:pathLst>
            </a:custGeom>
            <a:solidFill>
              <a:srgbClr val="FFFFFF"/>
            </a:solidFill>
          </p:spPr>
        </p:sp>
      </p:grpSp>
      <p:grpSp>
        <p:nvGrpSpPr>
          <p:cNvPr name="Group 5" id="5"/>
          <p:cNvGrpSpPr/>
          <p:nvPr/>
        </p:nvGrpSpPr>
        <p:grpSpPr>
          <a:xfrm rot="0">
            <a:off x="905495" y="2915205"/>
            <a:ext cx="9009410" cy="5787794"/>
            <a:chOff x="0" y="0"/>
            <a:chExt cx="3286657" cy="2111403"/>
          </a:xfrm>
        </p:grpSpPr>
        <p:sp>
          <p:nvSpPr>
            <p:cNvPr name="Freeform 6" id="6"/>
            <p:cNvSpPr/>
            <p:nvPr/>
          </p:nvSpPr>
          <p:spPr>
            <a:xfrm flipH="false" flipV="false" rot="0">
              <a:off x="0" y="0"/>
              <a:ext cx="3286657" cy="2111403"/>
            </a:xfrm>
            <a:custGeom>
              <a:avLst/>
              <a:gdLst/>
              <a:ahLst/>
              <a:cxnLst/>
              <a:rect r="r" b="b" t="t" l="l"/>
              <a:pathLst>
                <a:path h="2111403" w="3286657">
                  <a:moveTo>
                    <a:pt x="0" y="0"/>
                  </a:moveTo>
                  <a:lnTo>
                    <a:pt x="3286657" y="0"/>
                  </a:lnTo>
                  <a:lnTo>
                    <a:pt x="3286657" y="2111403"/>
                  </a:lnTo>
                  <a:lnTo>
                    <a:pt x="0" y="2111403"/>
                  </a:lnTo>
                  <a:close/>
                </a:path>
              </a:pathLst>
            </a:custGeom>
            <a:solidFill>
              <a:srgbClr val="FFFFFF"/>
            </a:solidFill>
          </p:spPr>
        </p:sp>
      </p:grpSp>
      <p:grpSp>
        <p:nvGrpSpPr>
          <p:cNvPr name="Group 7" id="7"/>
          <p:cNvGrpSpPr/>
          <p:nvPr/>
        </p:nvGrpSpPr>
        <p:grpSpPr>
          <a:xfrm rot="0">
            <a:off x="10261150" y="657204"/>
            <a:ext cx="7087021" cy="8045795"/>
            <a:chOff x="0" y="0"/>
            <a:chExt cx="2585364" cy="2935128"/>
          </a:xfrm>
        </p:grpSpPr>
        <p:sp>
          <p:nvSpPr>
            <p:cNvPr name="Freeform 8" id="8"/>
            <p:cNvSpPr/>
            <p:nvPr/>
          </p:nvSpPr>
          <p:spPr>
            <a:xfrm flipH="false" flipV="false" rot="0">
              <a:off x="0" y="0"/>
              <a:ext cx="2585364" cy="2935128"/>
            </a:xfrm>
            <a:custGeom>
              <a:avLst/>
              <a:gdLst/>
              <a:ahLst/>
              <a:cxnLst/>
              <a:rect r="r" b="b" t="t" l="l"/>
              <a:pathLst>
                <a:path h="2935128" w="2585364">
                  <a:moveTo>
                    <a:pt x="0" y="0"/>
                  </a:moveTo>
                  <a:lnTo>
                    <a:pt x="2585364" y="0"/>
                  </a:lnTo>
                  <a:lnTo>
                    <a:pt x="2585364" y="2935128"/>
                  </a:lnTo>
                  <a:lnTo>
                    <a:pt x="0" y="2935128"/>
                  </a:lnTo>
                  <a:close/>
                </a:path>
              </a:pathLst>
            </a:custGeom>
            <a:solidFill>
              <a:srgbClr val="FFFFFF"/>
            </a:solidFill>
          </p:spPr>
        </p:sp>
      </p:grpSp>
      <p:grpSp>
        <p:nvGrpSpPr>
          <p:cNvPr name="Group 9" id="9"/>
          <p:cNvGrpSpPr/>
          <p:nvPr/>
        </p:nvGrpSpPr>
        <p:grpSpPr>
          <a:xfrm rot="0">
            <a:off x="10626673" y="1011978"/>
            <a:ext cx="6355975" cy="7351955"/>
            <a:chOff x="0" y="0"/>
            <a:chExt cx="8474633" cy="9802607"/>
          </a:xfrm>
        </p:grpSpPr>
        <p:pic>
          <p:nvPicPr>
            <p:cNvPr name="Picture 10" id="10"/>
            <p:cNvPicPr>
              <a:picLocks noChangeAspect="true"/>
            </p:cNvPicPr>
            <p:nvPr/>
          </p:nvPicPr>
          <p:blipFill>
            <a:blip r:embed="rId3"/>
            <a:srcRect l="0" t="11443" r="0" b="11443"/>
            <a:stretch>
              <a:fillRect/>
            </a:stretch>
          </p:blipFill>
          <p:spPr>
            <a:xfrm flipH="false" flipV="false">
              <a:off x="0" y="0"/>
              <a:ext cx="8474633" cy="9802607"/>
            </a:xfrm>
            <a:prstGeom prst="rect">
              <a:avLst/>
            </a:prstGeom>
          </p:spPr>
        </p:pic>
      </p:grpSp>
      <p:sp>
        <p:nvSpPr>
          <p:cNvPr name="TextBox 11" id="11"/>
          <p:cNvSpPr txBox="true"/>
          <p:nvPr/>
        </p:nvSpPr>
        <p:spPr>
          <a:xfrm rot="0">
            <a:off x="1887918" y="1258298"/>
            <a:ext cx="7049083" cy="714375"/>
          </a:xfrm>
          <a:prstGeom prst="rect">
            <a:avLst/>
          </a:prstGeom>
        </p:spPr>
        <p:txBody>
          <a:bodyPr anchor="t" rtlCol="false" tIns="0" lIns="0" bIns="0" rIns="0">
            <a:spAutoFit/>
          </a:bodyPr>
          <a:lstStyle/>
          <a:p>
            <a:pPr algn="l" marL="0" indent="0" lvl="0">
              <a:lnSpc>
                <a:spcPts val="5760"/>
              </a:lnSpc>
              <a:spcBef>
                <a:spcPct val="0"/>
              </a:spcBef>
            </a:pPr>
            <a:r>
              <a:rPr lang="en-US" b="true" sz="4800">
                <a:solidFill>
                  <a:srgbClr val="003EA8"/>
                </a:solidFill>
                <a:latin typeface="Muli Bold"/>
                <a:ea typeface="Muli Bold"/>
                <a:cs typeface="Muli Bold"/>
                <a:sym typeface="Muli Bold"/>
              </a:rPr>
              <a:t>Các mô hình được chọn:</a:t>
            </a:r>
          </a:p>
        </p:txBody>
      </p:sp>
      <p:grpSp>
        <p:nvGrpSpPr>
          <p:cNvPr name="Group 12" id="12"/>
          <p:cNvGrpSpPr/>
          <p:nvPr/>
        </p:nvGrpSpPr>
        <p:grpSpPr>
          <a:xfrm rot="0">
            <a:off x="1884529" y="2915205"/>
            <a:ext cx="7051342" cy="4090825"/>
            <a:chOff x="0" y="0"/>
            <a:chExt cx="9401790" cy="5454434"/>
          </a:xfrm>
        </p:grpSpPr>
        <p:sp>
          <p:nvSpPr>
            <p:cNvPr name="TextBox 13" id="13"/>
            <p:cNvSpPr txBox="true"/>
            <p:nvPr/>
          </p:nvSpPr>
          <p:spPr>
            <a:xfrm rot="0">
              <a:off x="3012" y="4990037"/>
              <a:ext cx="9398777" cy="440267"/>
            </a:xfrm>
            <a:prstGeom prst="rect">
              <a:avLst/>
            </a:prstGeom>
          </p:spPr>
          <p:txBody>
            <a:bodyPr anchor="t" rtlCol="false" tIns="0" lIns="0" bIns="0" rIns="0">
              <a:spAutoFit/>
            </a:bodyPr>
            <a:lstStyle/>
            <a:p>
              <a:pPr algn="l" marL="458787" indent="-229393" lvl="1">
                <a:lnSpc>
                  <a:spcPts val="2762"/>
                </a:lnSpc>
                <a:buFont typeface="Arial"/>
                <a:buChar char="•"/>
              </a:pPr>
              <a:r>
                <a:rPr lang="en-US" sz="2124">
                  <a:solidFill>
                    <a:srgbClr val="000000"/>
                  </a:solidFill>
                  <a:latin typeface="Cabin"/>
                  <a:ea typeface="Cabin"/>
                  <a:cs typeface="Cabin"/>
                  <a:sym typeface="Cabin"/>
                </a:rPr>
                <a:t>Mô hình phân loại </a:t>
              </a:r>
            </a:p>
          </p:txBody>
        </p:sp>
        <p:sp>
          <p:nvSpPr>
            <p:cNvPr name="TextBox 14" id="14"/>
            <p:cNvSpPr txBox="true"/>
            <p:nvPr/>
          </p:nvSpPr>
          <p:spPr>
            <a:xfrm rot="0">
              <a:off x="0" y="1083592"/>
              <a:ext cx="9398777" cy="440267"/>
            </a:xfrm>
            <a:prstGeom prst="rect">
              <a:avLst/>
            </a:prstGeom>
          </p:spPr>
          <p:txBody>
            <a:bodyPr anchor="t" rtlCol="false" tIns="0" lIns="0" bIns="0" rIns="0">
              <a:spAutoFit/>
            </a:bodyPr>
            <a:lstStyle/>
            <a:p>
              <a:pPr algn="l" marL="458787" indent="-229393" lvl="1">
                <a:lnSpc>
                  <a:spcPts val="2762"/>
                </a:lnSpc>
                <a:buFont typeface="Arial"/>
                <a:buChar char="•"/>
              </a:pPr>
              <a:r>
                <a:rPr lang="en-US" sz="2124">
                  <a:solidFill>
                    <a:srgbClr val="000000"/>
                  </a:solidFill>
                  <a:latin typeface="Cabin"/>
                  <a:ea typeface="Cabin"/>
                  <a:cs typeface="Cabin"/>
                  <a:sym typeface="Cabin"/>
                </a:rPr>
                <a:t>Mô hình phân loại</a:t>
              </a:r>
            </a:p>
          </p:txBody>
        </p:sp>
        <p:sp>
          <p:nvSpPr>
            <p:cNvPr name="TextBox 15" id="15"/>
            <p:cNvSpPr txBox="true"/>
            <p:nvPr/>
          </p:nvSpPr>
          <p:spPr>
            <a:xfrm rot="0">
              <a:off x="0" y="-28575"/>
              <a:ext cx="939877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Logistic Regression</a:t>
              </a:r>
            </a:p>
          </p:txBody>
        </p:sp>
        <p:sp>
          <p:nvSpPr>
            <p:cNvPr name="TextBox 16" id="16"/>
            <p:cNvSpPr txBox="true"/>
            <p:nvPr/>
          </p:nvSpPr>
          <p:spPr>
            <a:xfrm rot="0">
              <a:off x="0" y="3041857"/>
              <a:ext cx="9398777" cy="440267"/>
            </a:xfrm>
            <a:prstGeom prst="rect">
              <a:avLst/>
            </a:prstGeom>
          </p:spPr>
          <p:txBody>
            <a:bodyPr anchor="t" rtlCol="false" tIns="0" lIns="0" bIns="0" rIns="0">
              <a:spAutoFit/>
            </a:bodyPr>
            <a:lstStyle/>
            <a:p>
              <a:pPr algn="l" marL="458787" indent="-229393" lvl="1">
                <a:lnSpc>
                  <a:spcPts val="2762"/>
                </a:lnSpc>
                <a:buFont typeface="Arial"/>
                <a:buChar char="•"/>
              </a:pPr>
              <a:r>
                <a:rPr lang="en-US" sz="2124">
                  <a:solidFill>
                    <a:srgbClr val="000000"/>
                  </a:solidFill>
                  <a:latin typeface="Cabin"/>
                  <a:ea typeface="Cabin"/>
                  <a:cs typeface="Cabin"/>
                  <a:sym typeface="Cabin"/>
                </a:rPr>
                <a:t>Mô hình phân loại</a:t>
              </a:r>
            </a:p>
          </p:txBody>
        </p:sp>
        <p:sp>
          <p:nvSpPr>
            <p:cNvPr name="TextBox 17" id="17"/>
            <p:cNvSpPr txBox="true"/>
            <p:nvPr/>
          </p:nvSpPr>
          <p:spPr>
            <a:xfrm rot="0">
              <a:off x="0" y="1929690"/>
              <a:ext cx="939877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K-Nearest Neighbors (KNN)</a:t>
              </a:r>
            </a:p>
          </p:txBody>
        </p:sp>
        <p:sp>
          <p:nvSpPr>
            <p:cNvPr name="TextBox 18" id="18"/>
            <p:cNvSpPr txBox="true"/>
            <p:nvPr/>
          </p:nvSpPr>
          <p:spPr>
            <a:xfrm rot="0">
              <a:off x="3012" y="3884079"/>
              <a:ext cx="939877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Support Vector Machine (SVM)</a:t>
              </a:r>
            </a:p>
          </p:txBody>
        </p:sp>
      </p:grpSp>
      <p:sp>
        <p:nvSpPr>
          <p:cNvPr name="Freeform 19" id="19"/>
          <p:cNvSpPr/>
          <p:nvPr/>
        </p:nvSpPr>
        <p:spPr>
          <a:xfrm flipH="false" flipV="false" rot="0">
            <a:off x="15301511" y="-207276"/>
            <a:ext cx="4876557" cy="1728961"/>
          </a:xfrm>
          <a:custGeom>
            <a:avLst/>
            <a:gdLst/>
            <a:ahLst/>
            <a:cxnLst/>
            <a:rect r="r" b="b" t="t" l="l"/>
            <a:pathLst>
              <a:path h="1728961" w="4876557">
                <a:moveTo>
                  <a:pt x="0" y="0"/>
                </a:moveTo>
                <a:lnTo>
                  <a:pt x="4876558" y="0"/>
                </a:lnTo>
                <a:lnTo>
                  <a:pt x="4876558" y="1728961"/>
                </a:lnTo>
                <a:lnTo>
                  <a:pt x="0" y="1728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10800000">
            <a:off x="7822871" y="8797671"/>
            <a:ext cx="4876557" cy="1728961"/>
          </a:xfrm>
          <a:custGeom>
            <a:avLst/>
            <a:gdLst/>
            <a:ahLst/>
            <a:cxnLst/>
            <a:rect r="r" b="b" t="t" l="l"/>
            <a:pathLst>
              <a:path h="1728961" w="4876557">
                <a:moveTo>
                  <a:pt x="0" y="0"/>
                </a:moveTo>
                <a:lnTo>
                  <a:pt x="4876557" y="0"/>
                </a:lnTo>
                <a:lnTo>
                  <a:pt x="4876557" y="1728961"/>
                </a:lnTo>
                <a:lnTo>
                  <a:pt x="0" y="1728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0">
            <a:off x="895970" y="9044945"/>
            <a:ext cx="3539104" cy="617207"/>
            <a:chOff x="0" y="0"/>
            <a:chExt cx="4718805" cy="822943"/>
          </a:xfrm>
        </p:grpSpPr>
        <p:grpSp>
          <p:nvGrpSpPr>
            <p:cNvPr name="Group 22" id="22"/>
            <p:cNvGrpSpPr/>
            <p:nvPr/>
          </p:nvGrpSpPr>
          <p:grpSpPr>
            <a:xfrm rot="0">
              <a:off x="0" y="0"/>
              <a:ext cx="4718805" cy="822943"/>
              <a:chOff x="0" y="0"/>
              <a:chExt cx="1291075" cy="225159"/>
            </a:xfrm>
          </p:grpSpPr>
          <p:sp>
            <p:nvSpPr>
              <p:cNvPr name="Freeform 23" id="23"/>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24" id="24"/>
            <p:cNvSpPr txBox="true"/>
            <p:nvPr/>
          </p:nvSpPr>
          <p:spPr>
            <a:xfrm rot="0">
              <a:off x="307158" y="226475"/>
              <a:ext cx="4104490" cy="408093"/>
            </a:xfrm>
            <a:prstGeom prst="rect">
              <a:avLst/>
            </a:prstGeom>
          </p:spPr>
          <p:txBody>
            <a:bodyPr anchor="t" rtlCol="false" tIns="0" lIns="0" bIns="0" rIns="0">
              <a:spAutoFit/>
            </a:bodyPr>
            <a:lstStyle/>
            <a:p>
              <a:pPr algn="ctr">
                <a:lnSpc>
                  <a:spcPts val="2554"/>
                </a:lnSpc>
              </a:pPr>
              <a:r>
                <a:rPr lang="en-US" sz="1824" u="sng">
                  <a:solidFill>
                    <a:srgbClr val="003EA8"/>
                  </a:solidFill>
                  <a:latin typeface="Cabin"/>
                  <a:ea typeface="Cabin"/>
                  <a:cs typeface="Cabin"/>
                  <a:sym typeface="Cabin"/>
                  <a:hlinkClick r:id="rId6" action="ppaction://hlinksldjump"/>
                </a:rPr>
                <a:t>Quay lại Trang Chương trình</a:t>
              </a:r>
            </a:p>
          </p:txBody>
        </p:sp>
      </p:grpSp>
      <p:sp>
        <p:nvSpPr>
          <p:cNvPr name="Freeform 25" id="25"/>
          <p:cNvSpPr/>
          <p:nvPr/>
        </p:nvSpPr>
        <p:spPr>
          <a:xfrm flipH="false" flipV="false" rot="0">
            <a:off x="295787" y="291782"/>
            <a:ext cx="441616" cy="633141"/>
          </a:xfrm>
          <a:custGeom>
            <a:avLst/>
            <a:gdLst/>
            <a:ahLst/>
            <a:cxnLst/>
            <a:rect r="r" b="b" t="t" l="l"/>
            <a:pathLst>
              <a:path h="633141" w="441616">
                <a:moveTo>
                  <a:pt x="0" y="0"/>
                </a:moveTo>
                <a:lnTo>
                  <a:pt x="441615" y="0"/>
                </a:lnTo>
                <a:lnTo>
                  <a:pt x="441615" y="633141"/>
                </a:lnTo>
                <a:lnTo>
                  <a:pt x="0" y="6331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6" id="26"/>
          <p:cNvGrpSpPr/>
          <p:nvPr/>
        </p:nvGrpSpPr>
        <p:grpSpPr>
          <a:xfrm rot="0">
            <a:off x="1884529" y="7308301"/>
            <a:ext cx="7051342" cy="3467414"/>
            <a:chOff x="0" y="0"/>
            <a:chExt cx="9401790" cy="4623219"/>
          </a:xfrm>
        </p:grpSpPr>
        <p:sp>
          <p:nvSpPr>
            <p:cNvPr name="TextBox 27" id="27"/>
            <p:cNvSpPr txBox="true"/>
            <p:nvPr/>
          </p:nvSpPr>
          <p:spPr>
            <a:xfrm rot="0">
              <a:off x="0" y="1083592"/>
              <a:ext cx="9398777" cy="440267"/>
            </a:xfrm>
            <a:prstGeom prst="rect">
              <a:avLst/>
            </a:prstGeom>
          </p:spPr>
          <p:txBody>
            <a:bodyPr anchor="t" rtlCol="false" tIns="0" lIns="0" bIns="0" rIns="0">
              <a:spAutoFit/>
            </a:bodyPr>
            <a:lstStyle/>
            <a:p>
              <a:pPr algn="l" marL="458787" indent="-229393" lvl="1">
                <a:lnSpc>
                  <a:spcPts val="2762"/>
                </a:lnSpc>
                <a:buFont typeface="Arial"/>
                <a:buChar char="•"/>
              </a:pPr>
              <a:r>
                <a:rPr lang="en-US" sz="2124">
                  <a:solidFill>
                    <a:srgbClr val="000000"/>
                  </a:solidFill>
                  <a:latin typeface="Cabin"/>
                  <a:ea typeface="Cabin"/>
                  <a:cs typeface="Cabin"/>
                  <a:sym typeface="Cabin"/>
                </a:rPr>
                <a:t>Mô hình phân loại</a:t>
              </a:r>
            </a:p>
          </p:txBody>
        </p:sp>
        <p:sp>
          <p:nvSpPr>
            <p:cNvPr name="TextBox 28" id="28"/>
            <p:cNvSpPr txBox="true"/>
            <p:nvPr/>
          </p:nvSpPr>
          <p:spPr>
            <a:xfrm rot="0">
              <a:off x="0" y="-28575"/>
              <a:ext cx="9398777" cy="731308"/>
            </a:xfrm>
            <a:prstGeom prst="rect">
              <a:avLst/>
            </a:prstGeom>
          </p:spPr>
          <p:txBody>
            <a:bodyPr anchor="t" rtlCol="false" tIns="0" lIns="0" bIns="0" rIns="0">
              <a:spAutoFit/>
            </a:bodyPr>
            <a:lstStyle/>
            <a:p>
              <a:pPr algn="l">
                <a:lnSpc>
                  <a:spcPts val="4550"/>
                </a:lnSpc>
              </a:pPr>
              <a:r>
                <a:rPr lang="en-US" sz="3500" b="true">
                  <a:solidFill>
                    <a:srgbClr val="003EA8"/>
                  </a:solidFill>
                  <a:latin typeface="Muli Bold"/>
                  <a:ea typeface="Muli Bold"/>
                  <a:cs typeface="Muli Bold"/>
                  <a:sym typeface="Muli Bold"/>
                </a:rPr>
                <a:t>Random Forest</a:t>
              </a:r>
            </a:p>
          </p:txBody>
        </p:sp>
        <p:sp>
          <p:nvSpPr>
            <p:cNvPr name="TextBox 29" id="29"/>
            <p:cNvSpPr txBox="true"/>
            <p:nvPr/>
          </p:nvSpPr>
          <p:spPr>
            <a:xfrm rot="0">
              <a:off x="3012" y="3891910"/>
              <a:ext cx="9398777" cy="731308"/>
            </a:xfrm>
            <a:prstGeom prst="rect">
              <a:avLst/>
            </a:prstGeom>
          </p:spPr>
          <p:txBody>
            <a:bodyPr anchor="t" rtlCol="false" tIns="0" lIns="0" bIns="0" rIns="0">
              <a:spAutoFit/>
            </a:bodyPr>
            <a:lstStyle/>
            <a:p>
              <a:pPr algn="l">
                <a:lnSpc>
                  <a:spcPts val="4550"/>
                </a:lnSpc>
              </a:pPr>
            </a:p>
          </p:txBody>
        </p:sp>
      </p:grpSp>
      <p:sp>
        <p:nvSpPr>
          <p:cNvPr name="Freeform 30" id="30"/>
          <p:cNvSpPr/>
          <p:nvPr/>
        </p:nvSpPr>
        <p:spPr>
          <a:xfrm flipH="false" flipV="false" rot="0">
            <a:off x="6808082" y="6886669"/>
            <a:ext cx="1446459" cy="1816330"/>
          </a:xfrm>
          <a:custGeom>
            <a:avLst/>
            <a:gdLst/>
            <a:ahLst/>
            <a:cxnLst/>
            <a:rect r="r" b="b" t="t" l="l"/>
            <a:pathLst>
              <a:path h="1816330" w="1446459">
                <a:moveTo>
                  <a:pt x="0" y="0"/>
                </a:moveTo>
                <a:lnTo>
                  <a:pt x="1446459" y="0"/>
                </a:lnTo>
                <a:lnTo>
                  <a:pt x="1446459" y="1816330"/>
                </a:lnTo>
                <a:lnTo>
                  <a:pt x="0" y="181633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1" id="31"/>
          <p:cNvSpPr/>
          <p:nvPr/>
        </p:nvSpPr>
        <p:spPr>
          <a:xfrm flipH="false" flipV="false" rot="0">
            <a:off x="14527415" y="9258300"/>
            <a:ext cx="2455232" cy="611576"/>
          </a:xfrm>
          <a:custGeom>
            <a:avLst/>
            <a:gdLst/>
            <a:ahLst/>
            <a:cxnLst/>
            <a:rect r="r" b="b" t="t" l="l"/>
            <a:pathLst>
              <a:path h="611576" w="2455232">
                <a:moveTo>
                  <a:pt x="0" y="0"/>
                </a:moveTo>
                <a:lnTo>
                  <a:pt x="2455232" y="0"/>
                </a:lnTo>
                <a:lnTo>
                  <a:pt x="2455232" y="611576"/>
                </a:lnTo>
                <a:lnTo>
                  <a:pt x="0" y="6115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4536975"/>
            <a:ext cx="15795020" cy="3535020"/>
            <a:chOff x="0" y="0"/>
            <a:chExt cx="5762066" cy="1289585"/>
          </a:xfrm>
        </p:grpSpPr>
        <p:sp>
          <p:nvSpPr>
            <p:cNvPr name="Freeform 4" id="4"/>
            <p:cNvSpPr/>
            <p:nvPr/>
          </p:nvSpPr>
          <p:spPr>
            <a:xfrm flipH="false" flipV="false" rot="0">
              <a:off x="0" y="0"/>
              <a:ext cx="5762066" cy="1289585"/>
            </a:xfrm>
            <a:custGeom>
              <a:avLst/>
              <a:gdLst/>
              <a:ahLst/>
              <a:cxnLst/>
              <a:rect r="r" b="b" t="t" l="l"/>
              <a:pathLst>
                <a:path h="1289585" w="5762066">
                  <a:moveTo>
                    <a:pt x="0" y="0"/>
                  </a:moveTo>
                  <a:lnTo>
                    <a:pt x="5762066" y="0"/>
                  </a:lnTo>
                  <a:lnTo>
                    <a:pt x="5762066" y="1289585"/>
                  </a:lnTo>
                  <a:lnTo>
                    <a:pt x="0" y="1289585"/>
                  </a:lnTo>
                  <a:close/>
                </a:path>
              </a:pathLst>
            </a:custGeom>
            <a:solidFill>
              <a:srgbClr val="FFFFFF"/>
            </a:solidFill>
          </p:spPr>
        </p:sp>
      </p:grpSp>
      <p:grpSp>
        <p:nvGrpSpPr>
          <p:cNvPr name="Group 5" id="5"/>
          <p:cNvGrpSpPr/>
          <p:nvPr/>
        </p:nvGrpSpPr>
        <p:grpSpPr>
          <a:xfrm rot="0">
            <a:off x="1219294" y="657204"/>
            <a:ext cx="15795020" cy="3535020"/>
            <a:chOff x="0" y="0"/>
            <a:chExt cx="5762066" cy="1289585"/>
          </a:xfrm>
        </p:grpSpPr>
        <p:sp>
          <p:nvSpPr>
            <p:cNvPr name="Freeform 6" id="6"/>
            <p:cNvSpPr/>
            <p:nvPr/>
          </p:nvSpPr>
          <p:spPr>
            <a:xfrm flipH="false" flipV="false" rot="0">
              <a:off x="0" y="0"/>
              <a:ext cx="5762066" cy="1289585"/>
            </a:xfrm>
            <a:custGeom>
              <a:avLst/>
              <a:gdLst/>
              <a:ahLst/>
              <a:cxnLst/>
              <a:rect r="r" b="b" t="t" l="l"/>
              <a:pathLst>
                <a:path h="1289585" w="5762066">
                  <a:moveTo>
                    <a:pt x="0" y="0"/>
                  </a:moveTo>
                  <a:lnTo>
                    <a:pt x="5762066" y="0"/>
                  </a:lnTo>
                  <a:lnTo>
                    <a:pt x="5762066" y="1289585"/>
                  </a:lnTo>
                  <a:lnTo>
                    <a:pt x="0" y="1289585"/>
                  </a:lnTo>
                  <a:close/>
                </a:path>
              </a:pathLst>
            </a:custGeom>
            <a:solidFill>
              <a:srgbClr val="FFFFFF"/>
            </a:solidFill>
          </p:spPr>
        </p:sp>
      </p:grpSp>
      <p:sp>
        <p:nvSpPr>
          <p:cNvPr name="Freeform 7" id="7"/>
          <p:cNvSpPr/>
          <p:nvPr/>
        </p:nvSpPr>
        <p:spPr>
          <a:xfrm flipH="true" flipV="false" rot="0">
            <a:off x="14971202" y="7700185"/>
            <a:ext cx="5533751" cy="1961966"/>
          </a:xfrm>
          <a:custGeom>
            <a:avLst/>
            <a:gdLst/>
            <a:ahLst/>
            <a:cxnLst/>
            <a:rect r="r" b="b" t="t" l="l"/>
            <a:pathLst>
              <a:path h="1961966" w="5533751">
                <a:moveTo>
                  <a:pt x="5533751" y="0"/>
                </a:moveTo>
                <a:lnTo>
                  <a:pt x="0" y="0"/>
                </a:lnTo>
                <a:lnTo>
                  <a:pt x="0" y="1961967"/>
                </a:lnTo>
                <a:lnTo>
                  <a:pt x="5533751" y="1961967"/>
                </a:lnTo>
                <a:lnTo>
                  <a:pt x="553375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216953" y="7816419"/>
            <a:ext cx="5533751" cy="1961966"/>
          </a:xfrm>
          <a:custGeom>
            <a:avLst/>
            <a:gdLst/>
            <a:ahLst/>
            <a:cxnLst/>
            <a:rect r="r" b="b" t="t" l="l"/>
            <a:pathLst>
              <a:path h="1961966" w="5533751">
                <a:moveTo>
                  <a:pt x="0" y="0"/>
                </a:moveTo>
                <a:lnTo>
                  <a:pt x="5533751" y="0"/>
                </a:lnTo>
                <a:lnTo>
                  <a:pt x="5533751" y="1961967"/>
                </a:lnTo>
                <a:lnTo>
                  <a:pt x="0" y="19619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826078" y="4773500"/>
            <a:ext cx="14635843" cy="3042919"/>
          </a:xfrm>
          <a:prstGeom prst="rect">
            <a:avLst/>
          </a:prstGeom>
        </p:spPr>
        <p:txBody>
          <a:bodyPr anchor="t" rtlCol="false" tIns="0" lIns="0" bIns="0" rIns="0">
            <a:spAutoFit/>
          </a:bodyPr>
          <a:lstStyle/>
          <a:p>
            <a:pPr algn="l">
              <a:lnSpc>
                <a:spcPts val="2470"/>
              </a:lnSpc>
            </a:pPr>
            <a:r>
              <a:rPr lang="en-US" b="true" sz="1900">
                <a:solidFill>
                  <a:srgbClr val="000000"/>
                </a:solidFill>
                <a:latin typeface="Muli Bold"/>
                <a:ea typeface="Muli Bold"/>
                <a:cs typeface="Muli Bold"/>
                <a:sym typeface="Muli Bold"/>
              </a:rPr>
              <a:t>Biến đầu vào:</a:t>
            </a:r>
          </a:p>
          <a:p>
            <a:pPr algn="l" marL="410219" indent="-205110" lvl="1">
              <a:lnSpc>
                <a:spcPts val="2470"/>
              </a:lnSpc>
              <a:buFont typeface="Arial"/>
              <a:buChar char="•"/>
            </a:pPr>
            <a:r>
              <a:rPr lang="en-US" b="true" sz="1900">
                <a:solidFill>
                  <a:srgbClr val="000000"/>
                </a:solidFill>
                <a:latin typeface="Muli Bold"/>
                <a:ea typeface="Muli Bold"/>
                <a:cs typeface="Muli Bold"/>
                <a:sym typeface="Muli Bold"/>
              </a:rPr>
              <a:t>Số: CreditScore, Age, Tenure, Balance, EstimatedSalary</a:t>
            </a:r>
          </a:p>
          <a:p>
            <a:pPr algn="l" marL="410219" indent="-205110" lvl="1">
              <a:lnSpc>
                <a:spcPts val="2470"/>
              </a:lnSpc>
              <a:buFont typeface="Arial"/>
              <a:buChar char="•"/>
            </a:pPr>
            <a:r>
              <a:rPr lang="en-US" b="true" sz="1900">
                <a:solidFill>
                  <a:srgbClr val="000000"/>
                </a:solidFill>
                <a:latin typeface="Muli Bold"/>
                <a:ea typeface="Muli Bold"/>
                <a:cs typeface="Muli Bold"/>
                <a:sym typeface="Muli Bold"/>
              </a:rPr>
              <a:t>Phân loại: Geography, Gender, NumOfProducts, HasCrCard, IsActiveMember</a:t>
            </a:r>
          </a:p>
          <a:p>
            <a:pPr algn="l">
              <a:lnSpc>
                <a:spcPts val="2470"/>
              </a:lnSpc>
            </a:pPr>
            <a:r>
              <a:rPr lang="en-US" b="true" sz="1900">
                <a:solidFill>
                  <a:srgbClr val="000000"/>
                </a:solidFill>
                <a:latin typeface="Muli Bold"/>
                <a:ea typeface="Muli Bold"/>
                <a:cs typeface="Muli Bold"/>
                <a:sym typeface="Muli Bold"/>
              </a:rPr>
              <a:t>Biến mục tiêu: Exited (rời bỏ hay không)</a:t>
            </a:r>
          </a:p>
          <a:p>
            <a:pPr algn="l">
              <a:lnSpc>
                <a:spcPts val="2470"/>
              </a:lnSpc>
            </a:pPr>
            <a:r>
              <a:rPr lang="en-US" b="true" sz="1900">
                <a:solidFill>
                  <a:srgbClr val="000000"/>
                </a:solidFill>
                <a:latin typeface="Muli Bold"/>
                <a:ea typeface="Muli Bold"/>
                <a:cs typeface="Muli Bold"/>
                <a:sym typeface="Muli Bold"/>
              </a:rPr>
              <a:t>Lý do chọn biến:</a:t>
            </a:r>
          </a:p>
          <a:p>
            <a:pPr algn="l">
              <a:lnSpc>
                <a:spcPts val="2470"/>
              </a:lnSpc>
            </a:pPr>
            <a:r>
              <a:rPr lang="en-US" b="true" sz="1900">
                <a:solidFill>
                  <a:srgbClr val="000000"/>
                </a:solidFill>
                <a:latin typeface="Muli Bold"/>
                <a:ea typeface="Muli Bold"/>
                <a:cs typeface="Muli Bold"/>
                <a:sym typeface="Muli Bold"/>
              </a:rPr>
              <a:t> Các biến phản ánh đặc điểm tài chính, hành vi và mức độ tương tác của khách hàng, phù hợp để dự đoán khả năng rời bỏ.</a:t>
            </a:r>
          </a:p>
          <a:p>
            <a:pPr algn="l">
              <a:lnSpc>
                <a:spcPts val="2470"/>
              </a:lnSpc>
            </a:pPr>
            <a:r>
              <a:rPr lang="en-US" b="true" sz="1900">
                <a:solidFill>
                  <a:srgbClr val="000000"/>
                </a:solidFill>
                <a:latin typeface="Muli Bold"/>
                <a:ea typeface="Muli Bold"/>
                <a:cs typeface="Muli Bold"/>
                <a:sym typeface="Muli Bold"/>
              </a:rPr>
              <a:t>Tính phù hợp:</a:t>
            </a:r>
          </a:p>
          <a:p>
            <a:pPr algn="l">
              <a:lnSpc>
                <a:spcPts val="2470"/>
              </a:lnSpc>
            </a:pPr>
            <a:r>
              <a:rPr lang="en-US" b="true" sz="1900">
                <a:solidFill>
                  <a:srgbClr val="000000"/>
                </a:solidFill>
                <a:latin typeface="Muli Bold"/>
                <a:ea typeface="Muli Bold"/>
                <a:cs typeface="Muli Bold"/>
                <a:sym typeface="Muli Bold"/>
              </a:rPr>
              <a:t> Logistic Regression xử lý tốt cả biến số và phân loại (sau khi mã hóa), phù hợp với tập biến đã chọn trong mô hình </a:t>
            </a:r>
          </a:p>
          <a:p>
            <a:pPr algn="l">
              <a:lnSpc>
                <a:spcPts val="2470"/>
              </a:lnSpc>
            </a:pPr>
            <a:r>
              <a:rPr lang="en-US" b="true" sz="1900">
                <a:solidFill>
                  <a:srgbClr val="000000"/>
                </a:solidFill>
                <a:latin typeface="Muli Bold"/>
                <a:ea typeface="Muli Bold"/>
                <a:cs typeface="Muli Bold"/>
                <a:sym typeface="Muli Bold"/>
              </a:rPr>
              <a:t>glm(Exited ~ ., data = train, family = "binomial").</a:t>
            </a:r>
          </a:p>
          <a:p>
            <a:pPr algn="l">
              <a:lnSpc>
                <a:spcPts val="2470"/>
              </a:lnSpc>
            </a:pPr>
          </a:p>
        </p:txBody>
      </p:sp>
      <p:sp>
        <p:nvSpPr>
          <p:cNvPr name="TextBox 10" id="10"/>
          <p:cNvSpPr txBox="true"/>
          <p:nvPr/>
        </p:nvSpPr>
        <p:spPr>
          <a:xfrm rot="0">
            <a:off x="2170659" y="1924652"/>
            <a:ext cx="13892290" cy="914400"/>
          </a:xfrm>
          <a:prstGeom prst="rect">
            <a:avLst/>
          </a:prstGeom>
        </p:spPr>
        <p:txBody>
          <a:bodyPr anchor="t" rtlCol="false" tIns="0" lIns="0" bIns="0" rIns="0">
            <a:spAutoFit/>
          </a:bodyPr>
          <a:lstStyle/>
          <a:p>
            <a:pPr algn="ctr">
              <a:lnSpc>
                <a:spcPts val="7424"/>
              </a:lnSpc>
            </a:pPr>
            <a:r>
              <a:rPr lang="en-US" sz="5499">
                <a:solidFill>
                  <a:srgbClr val="003EA8"/>
                </a:solidFill>
                <a:latin typeface="Muli"/>
                <a:ea typeface="Muli"/>
                <a:cs typeface="Muli"/>
                <a:sym typeface="Muli"/>
              </a:rPr>
              <a:t>Mô hình Logistic Regression</a:t>
            </a:r>
          </a:p>
        </p:txBody>
      </p:sp>
      <p:grpSp>
        <p:nvGrpSpPr>
          <p:cNvPr name="Group 11" id="11"/>
          <p:cNvGrpSpPr/>
          <p:nvPr/>
        </p:nvGrpSpPr>
        <p:grpSpPr>
          <a:xfrm rot="0">
            <a:off x="7374448" y="9044945"/>
            <a:ext cx="3539104" cy="617207"/>
            <a:chOff x="0" y="0"/>
            <a:chExt cx="4718805" cy="822943"/>
          </a:xfrm>
        </p:grpSpPr>
        <p:grpSp>
          <p:nvGrpSpPr>
            <p:cNvPr name="Group 12" id="12"/>
            <p:cNvGrpSpPr/>
            <p:nvPr/>
          </p:nvGrpSpPr>
          <p:grpSpPr>
            <a:xfrm rot="0">
              <a:off x="0" y="0"/>
              <a:ext cx="4718805" cy="822943"/>
              <a:chOff x="0" y="0"/>
              <a:chExt cx="1291075" cy="225159"/>
            </a:xfrm>
          </p:grpSpPr>
          <p:sp>
            <p:nvSpPr>
              <p:cNvPr name="Freeform 13" id="13"/>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14" id="14"/>
            <p:cNvSpPr txBox="true"/>
            <p:nvPr/>
          </p:nvSpPr>
          <p:spPr>
            <a:xfrm rot="0">
              <a:off x="307158" y="226475"/>
              <a:ext cx="4104490" cy="408093"/>
            </a:xfrm>
            <a:prstGeom prst="rect">
              <a:avLst/>
            </a:prstGeom>
          </p:spPr>
          <p:txBody>
            <a:bodyPr anchor="t" rtlCol="false" tIns="0" lIns="0" bIns="0" rIns="0">
              <a:spAutoFit/>
            </a:bodyPr>
            <a:lstStyle/>
            <a:p>
              <a:pPr algn="ctr">
                <a:lnSpc>
                  <a:spcPts val="2554"/>
                </a:lnSpc>
              </a:pPr>
              <a:r>
                <a:rPr lang="en-US" sz="1824" u="sng">
                  <a:solidFill>
                    <a:srgbClr val="003EA8"/>
                  </a:solidFill>
                  <a:latin typeface="Cabin"/>
                  <a:ea typeface="Cabin"/>
                  <a:cs typeface="Cabin"/>
                  <a:sym typeface="Cabin"/>
                  <a:hlinkClick r:id="rId5" action="ppaction://hlinksldjump"/>
                </a:rPr>
                <a:t>Quay lại Trang Chương trình</a:t>
              </a:r>
            </a:p>
          </p:txBody>
        </p:sp>
      </p:grpSp>
      <p:sp>
        <p:nvSpPr>
          <p:cNvPr name="Freeform 15" id="15"/>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09650" y="128171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9627827" y="4559080"/>
            <a:ext cx="8045761" cy="4846025"/>
            <a:chOff x="0" y="0"/>
            <a:chExt cx="2935115" cy="1767843"/>
          </a:xfrm>
        </p:grpSpPr>
        <p:sp>
          <p:nvSpPr>
            <p:cNvPr name="Freeform 4" id="4"/>
            <p:cNvSpPr/>
            <p:nvPr/>
          </p:nvSpPr>
          <p:spPr>
            <a:xfrm flipH="false" flipV="false" rot="0">
              <a:off x="0" y="0"/>
              <a:ext cx="2935115" cy="1767843"/>
            </a:xfrm>
            <a:custGeom>
              <a:avLst/>
              <a:gdLst/>
              <a:ahLst/>
              <a:cxnLst/>
              <a:rect r="r" b="b" t="t" l="l"/>
              <a:pathLst>
                <a:path h="1767843" w="2935115">
                  <a:moveTo>
                    <a:pt x="0" y="0"/>
                  </a:moveTo>
                  <a:lnTo>
                    <a:pt x="2935115" y="0"/>
                  </a:lnTo>
                  <a:lnTo>
                    <a:pt x="2935115" y="1767843"/>
                  </a:lnTo>
                  <a:lnTo>
                    <a:pt x="0" y="1767843"/>
                  </a:lnTo>
                  <a:close/>
                </a:path>
              </a:pathLst>
            </a:custGeom>
            <a:solidFill>
              <a:srgbClr val="FFFFFF"/>
            </a:solidFill>
          </p:spPr>
        </p:sp>
      </p:grpSp>
      <p:grpSp>
        <p:nvGrpSpPr>
          <p:cNvPr name="Group 5" id="5"/>
          <p:cNvGrpSpPr/>
          <p:nvPr/>
        </p:nvGrpSpPr>
        <p:grpSpPr>
          <a:xfrm rot="0">
            <a:off x="9627827" y="681362"/>
            <a:ext cx="8045761" cy="3390203"/>
            <a:chOff x="0" y="0"/>
            <a:chExt cx="2935115" cy="1236755"/>
          </a:xfrm>
        </p:grpSpPr>
        <p:sp>
          <p:nvSpPr>
            <p:cNvPr name="Freeform 6" id="6"/>
            <p:cNvSpPr/>
            <p:nvPr/>
          </p:nvSpPr>
          <p:spPr>
            <a:xfrm flipH="false" flipV="false" rot="0">
              <a:off x="0" y="0"/>
              <a:ext cx="2935115" cy="1236755"/>
            </a:xfrm>
            <a:custGeom>
              <a:avLst/>
              <a:gdLst/>
              <a:ahLst/>
              <a:cxnLst/>
              <a:rect r="r" b="b" t="t" l="l"/>
              <a:pathLst>
                <a:path h="1236755" w="2935115">
                  <a:moveTo>
                    <a:pt x="0" y="0"/>
                  </a:moveTo>
                  <a:lnTo>
                    <a:pt x="2935115" y="0"/>
                  </a:lnTo>
                  <a:lnTo>
                    <a:pt x="2935115" y="1236755"/>
                  </a:lnTo>
                  <a:lnTo>
                    <a:pt x="0" y="1236755"/>
                  </a:lnTo>
                  <a:close/>
                </a:path>
              </a:pathLst>
            </a:custGeom>
            <a:solidFill>
              <a:srgbClr val="FFFFFF"/>
            </a:solidFill>
          </p:spPr>
        </p:sp>
      </p:grpSp>
      <p:grpSp>
        <p:nvGrpSpPr>
          <p:cNvPr name="Group 7" id="7"/>
          <p:cNvGrpSpPr/>
          <p:nvPr/>
        </p:nvGrpSpPr>
        <p:grpSpPr>
          <a:xfrm rot="0">
            <a:off x="592858" y="681362"/>
            <a:ext cx="8693441" cy="8576938"/>
            <a:chOff x="0" y="0"/>
            <a:chExt cx="3171391" cy="3128890"/>
          </a:xfrm>
        </p:grpSpPr>
        <p:sp>
          <p:nvSpPr>
            <p:cNvPr name="Freeform 8" id="8"/>
            <p:cNvSpPr/>
            <p:nvPr/>
          </p:nvSpPr>
          <p:spPr>
            <a:xfrm flipH="false" flipV="false" rot="0">
              <a:off x="0" y="0"/>
              <a:ext cx="3171391" cy="3128890"/>
            </a:xfrm>
            <a:custGeom>
              <a:avLst/>
              <a:gdLst/>
              <a:ahLst/>
              <a:cxnLst/>
              <a:rect r="r" b="b" t="t" l="l"/>
              <a:pathLst>
                <a:path h="3128890" w="3171391">
                  <a:moveTo>
                    <a:pt x="0" y="0"/>
                  </a:moveTo>
                  <a:lnTo>
                    <a:pt x="3171391" y="0"/>
                  </a:lnTo>
                  <a:lnTo>
                    <a:pt x="3171391" y="3128890"/>
                  </a:lnTo>
                  <a:lnTo>
                    <a:pt x="0" y="3128890"/>
                  </a:lnTo>
                  <a:close/>
                </a:path>
              </a:pathLst>
            </a:custGeom>
            <a:solidFill>
              <a:srgbClr val="FFFFFF"/>
            </a:solidFill>
          </p:spPr>
        </p:sp>
      </p:grpSp>
      <p:grpSp>
        <p:nvGrpSpPr>
          <p:cNvPr name="Group 9" id="9"/>
          <p:cNvGrpSpPr/>
          <p:nvPr/>
        </p:nvGrpSpPr>
        <p:grpSpPr>
          <a:xfrm rot="0">
            <a:off x="7374448" y="9405105"/>
            <a:ext cx="3539104" cy="617207"/>
            <a:chOff x="0" y="0"/>
            <a:chExt cx="4718805" cy="822943"/>
          </a:xfrm>
        </p:grpSpPr>
        <p:grpSp>
          <p:nvGrpSpPr>
            <p:cNvPr name="Group 10" id="10"/>
            <p:cNvGrpSpPr/>
            <p:nvPr/>
          </p:nvGrpSpPr>
          <p:grpSpPr>
            <a:xfrm rot="0">
              <a:off x="0" y="0"/>
              <a:ext cx="4718805" cy="822943"/>
              <a:chOff x="0" y="0"/>
              <a:chExt cx="1291075" cy="225159"/>
            </a:xfrm>
          </p:grpSpPr>
          <p:sp>
            <p:nvSpPr>
              <p:cNvPr name="Freeform 11" id="11"/>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12" id="12"/>
            <p:cNvSpPr txBox="true"/>
            <p:nvPr/>
          </p:nvSpPr>
          <p:spPr>
            <a:xfrm rot="0">
              <a:off x="307158" y="226475"/>
              <a:ext cx="4104490" cy="408093"/>
            </a:xfrm>
            <a:prstGeom prst="rect">
              <a:avLst/>
            </a:prstGeom>
          </p:spPr>
          <p:txBody>
            <a:bodyPr anchor="t" rtlCol="false" tIns="0" lIns="0" bIns="0" rIns="0">
              <a:spAutoFit/>
            </a:bodyPr>
            <a:lstStyle/>
            <a:p>
              <a:pPr algn="ctr">
                <a:lnSpc>
                  <a:spcPts val="2554"/>
                </a:lnSpc>
              </a:pPr>
              <a:r>
                <a:rPr lang="en-US" sz="1824" u="sng">
                  <a:solidFill>
                    <a:srgbClr val="003EA8"/>
                  </a:solidFill>
                  <a:latin typeface="Cabin"/>
                  <a:ea typeface="Cabin"/>
                  <a:cs typeface="Cabin"/>
                  <a:sym typeface="Cabin"/>
                  <a:hlinkClick r:id="rId3" action="ppaction://hlinksldjump"/>
                </a:rPr>
                <a:t>Quay lại Trang Chương trình</a:t>
              </a:r>
            </a:p>
          </p:txBody>
        </p:sp>
      </p:grpSp>
      <p:sp>
        <p:nvSpPr>
          <p:cNvPr name="Freeform 13" id="13"/>
          <p:cNvSpPr/>
          <p:nvPr/>
        </p:nvSpPr>
        <p:spPr>
          <a:xfrm flipH="false" flipV="false" rot="0">
            <a:off x="17444800" y="3754995"/>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372050" y="8929505"/>
            <a:ext cx="441616" cy="633141"/>
          </a:xfrm>
          <a:custGeom>
            <a:avLst/>
            <a:gdLst/>
            <a:ahLst/>
            <a:cxnLst/>
            <a:rect r="r" b="b" t="t" l="l"/>
            <a:pathLst>
              <a:path h="633141" w="441616">
                <a:moveTo>
                  <a:pt x="0" y="0"/>
                </a:moveTo>
                <a:lnTo>
                  <a:pt x="441616" y="0"/>
                </a:lnTo>
                <a:lnTo>
                  <a:pt x="441616" y="633140"/>
                </a:lnTo>
                <a:lnTo>
                  <a:pt x="0" y="6331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777929" y="866758"/>
            <a:ext cx="8323300" cy="5685380"/>
          </a:xfrm>
          <a:custGeom>
            <a:avLst/>
            <a:gdLst/>
            <a:ahLst/>
            <a:cxnLst/>
            <a:rect r="r" b="b" t="t" l="l"/>
            <a:pathLst>
              <a:path h="5685380" w="8323300">
                <a:moveTo>
                  <a:pt x="0" y="0"/>
                </a:moveTo>
                <a:lnTo>
                  <a:pt x="8323300" y="0"/>
                </a:lnTo>
                <a:lnTo>
                  <a:pt x="8323300" y="5685381"/>
                </a:lnTo>
                <a:lnTo>
                  <a:pt x="0" y="5685381"/>
                </a:lnTo>
                <a:lnTo>
                  <a:pt x="0" y="0"/>
                </a:lnTo>
                <a:close/>
              </a:path>
            </a:pathLst>
          </a:custGeom>
          <a:blipFill>
            <a:blip r:embed="rId6"/>
            <a:stretch>
              <a:fillRect l="0" t="0" r="0" b="0"/>
            </a:stretch>
          </a:blipFill>
        </p:spPr>
      </p:sp>
      <p:sp>
        <p:nvSpPr>
          <p:cNvPr name="Freeform 16" id="16"/>
          <p:cNvSpPr/>
          <p:nvPr/>
        </p:nvSpPr>
        <p:spPr>
          <a:xfrm flipH="false" flipV="false" rot="-278358">
            <a:off x="-187185" y="433311"/>
            <a:ext cx="2756025" cy="866895"/>
          </a:xfrm>
          <a:custGeom>
            <a:avLst/>
            <a:gdLst/>
            <a:ahLst/>
            <a:cxnLst/>
            <a:rect r="r" b="b" t="t" l="l"/>
            <a:pathLst>
              <a:path h="866895" w="2756025">
                <a:moveTo>
                  <a:pt x="0" y="0"/>
                </a:moveTo>
                <a:lnTo>
                  <a:pt x="2756025" y="0"/>
                </a:lnTo>
                <a:lnTo>
                  <a:pt x="2756025" y="866895"/>
                </a:lnTo>
                <a:lnTo>
                  <a:pt x="0" y="8668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9892236" y="4527248"/>
            <a:ext cx="7552563" cy="4909688"/>
          </a:xfrm>
          <a:custGeom>
            <a:avLst/>
            <a:gdLst/>
            <a:ahLst/>
            <a:cxnLst/>
            <a:rect r="r" b="b" t="t" l="l"/>
            <a:pathLst>
              <a:path h="4909688" w="7552563">
                <a:moveTo>
                  <a:pt x="0" y="0"/>
                </a:moveTo>
                <a:lnTo>
                  <a:pt x="7552564" y="0"/>
                </a:lnTo>
                <a:lnTo>
                  <a:pt x="7552564" y="4909689"/>
                </a:lnTo>
                <a:lnTo>
                  <a:pt x="0" y="4909689"/>
                </a:lnTo>
                <a:lnTo>
                  <a:pt x="0" y="0"/>
                </a:lnTo>
                <a:close/>
              </a:path>
            </a:pathLst>
          </a:custGeom>
          <a:blipFill>
            <a:blip r:embed="rId9"/>
            <a:stretch>
              <a:fillRect l="0" t="0" r="0" b="0"/>
            </a:stretch>
          </a:blipFill>
          <a:ln w="38100" cap="sq">
            <a:solidFill>
              <a:srgbClr val="000000"/>
            </a:solidFill>
            <a:prstDash val="solid"/>
            <a:miter/>
          </a:ln>
        </p:spPr>
      </p:sp>
      <p:sp>
        <p:nvSpPr>
          <p:cNvPr name="Freeform 18" id="18"/>
          <p:cNvSpPr/>
          <p:nvPr/>
        </p:nvSpPr>
        <p:spPr>
          <a:xfrm flipH="false" flipV="false" rot="-278358">
            <a:off x="16066787" y="8824852"/>
            <a:ext cx="2756025" cy="866895"/>
          </a:xfrm>
          <a:custGeom>
            <a:avLst/>
            <a:gdLst/>
            <a:ahLst/>
            <a:cxnLst/>
            <a:rect r="r" b="b" t="t" l="l"/>
            <a:pathLst>
              <a:path h="866895" w="2756025">
                <a:moveTo>
                  <a:pt x="0" y="0"/>
                </a:moveTo>
                <a:lnTo>
                  <a:pt x="2756025" y="0"/>
                </a:lnTo>
                <a:lnTo>
                  <a:pt x="2756025" y="866896"/>
                </a:lnTo>
                <a:lnTo>
                  <a:pt x="0" y="8668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911358" y="7326894"/>
            <a:ext cx="8056442" cy="972329"/>
          </a:xfrm>
          <a:custGeom>
            <a:avLst/>
            <a:gdLst/>
            <a:ahLst/>
            <a:cxnLst/>
            <a:rect r="r" b="b" t="t" l="l"/>
            <a:pathLst>
              <a:path h="972329" w="8056442">
                <a:moveTo>
                  <a:pt x="0" y="0"/>
                </a:moveTo>
                <a:lnTo>
                  <a:pt x="8056442" y="0"/>
                </a:lnTo>
                <a:lnTo>
                  <a:pt x="8056442" y="972330"/>
                </a:lnTo>
                <a:lnTo>
                  <a:pt x="0" y="972330"/>
                </a:lnTo>
                <a:lnTo>
                  <a:pt x="0" y="0"/>
                </a:lnTo>
                <a:close/>
              </a:path>
            </a:pathLst>
          </a:custGeom>
          <a:blipFill>
            <a:blip r:embed="rId10"/>
            <a:stretch>
              <a:fillRect l="0" t="0" r="0" b="0"/>
            </a:stretch>
          </a:blipFill>
          <a:ln w="38100" cap="sq">
            <a:solidFill>
              <a:srgbClr val="000000"/>
            </a:solidFill>
            <a:prstDash val="lgDash"/>
            <a:miter/>
          </a:ln>
        </p:spPr>
      </p:sp>
      <p:sp>
        <p:nvSpPr>
          <p:cNvPr name="TextBox 20" id="20"/>
          <p:cNvSpPr txBox="true"/>
          <p:nvPr/>
        </p:nvSpPr>
        <p:spPr>
          <a:xfrm rot="0">
            <a:off x="10481463" y="1305468"/>
            <a:ext cx="6777837" cy="1908175"/>
          </a:xfrm>
          <a:prstGeom prst="rect">
            <a:avLst/>
          </a:prstGeom>
        </p:spPr>
        <p:txBody>
          <a:bodyPr anchor="t" rtlCol="false" tIns="0" lIns="0" bIns="0" rIns="0">
            <a:spAutoFit/>
          </a:bodyPr>
          <a:lstStyle/>
          <a:p>
            <a:pPr algn="l">
              <a:lnSpc>
                <a:spcPts val="7699"/>
              </a:lnSpc>
            </a:pPr>
            <a:r>
              <a:rPr lang="en-US" sz="5499" b="true">
                <a:solidFill>
                  <a:srgbClr val="003EA8"/>
                </a:solidFill>
                <a:latin typeface="Muli Bold"/>
                <a:ea typeface="Muli Bold"/>
                <a:cs typeface="Muli Bold"/>
                <a:sym typeface="Muli Bold"/>
              </a:rPr>
              <a:t>Sau khi chạy mô hình ta có kết quả:</a:t>
            </a:r>
          </a:p>
        </p:txBody>
      </p:sp>
      <p:sp>
        <p:nvSpPr>
          <p:cNvPr name="Freeform 21" id="21"/>
          <p:cNvSpPr/>
          <p:nvPr/>
        </p:nvSpPr>
        <p:spPr>
          <a:xfrm flipH="false" flipV="false" rot="0">
            <a:off x="8416991" y="681362"/>
            <a:ext cx="1101617" cy="953399"/>
          </a:xfrm>
          <a:custGeom>
            <a:avLst/>
            <a:gdLst/>
            <a:ahLst/>
            <a:cxnLst/>
            <a:rect r="r" b="b" t="t" l="l"/>
            <a:pathLst>
              <a:path h="953399" w="1101617">
                <a:moveTo>
                  <a:pt x="0" y="0"/>
                </a:moveTo>
                <a:lnTo>
                  <a:pt x="1101617" y="0"/>
                </a:lnTo>
                <a:lnTo>
                  <a:pt x="1101617" y="953399"/>
                </a:lnTo>
                <a:lnTo>
                  <a:pt x="0" y="95339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2" id="22"/>
          <p:cNvSpPr txBox="true"/>
          <p:nvPr/>
        </p:nvSpPr>
        <p:spPr>
          <a:xfrm rot="0">
            <a:off x="813666" y="6475939"/>
            <a:ext cx="8693441" cy="688341"/>
          </a:xfrm>
          <a:prstGeom prst="rect">
            <a:avLst/>
          </a:prstGeom>
        </p:spPr>
        <p:txBody>
          <a:bodyPr anchor="t" rtlCol="false" tIns="0" lIns="0" bIns="0" rIns="0">
            <a:spAutoFit/>
          </a:bodyPr>
          <a:lstStyle/>
          <a:p>
            <a:pPr algn="ctr">
              <a:lnSpc>
                <a:spcPts val="5634"/>
              </a:lnSpc>
              <a:spcBef>
                <a:spcPct val="0"/>
              </a:spcBef>
            </a:pPr>
            <a:r>
              <a:rPr lang="en-US" sz="4024">
                <a:solidFill>
                  <a:srgbClr val="003EA8"/>
                </a:solidFill>
                <a:latin typeface="Cabin"/>
                <a:ea typeface="Cabin"/>
                <a:cs typeface="Cabin"/>
                <a:sym typeface="Cabin"/>
              </a:rPr>
              <a:t>AUC:</a:t>
            </a:r>
            <a:r>
              <a:rPr lang="en-US" sz="4024">
                <a:solidFill>
                  <a:srgbClr val="003EA8"/>
                </a:solidFill>
                <a:latin typeface="Cabin"/>
                <a:ea typeface="Cabin"/>
                <a:cs typeface="Cabin"/>
                <a:sym typeface="Cabin"/>
              </a:rPr>
              <a:t> 0.8377113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4354" r="-1468" b="-56033"/>
            </a:stretch>
          </a:blipFill>
        </p:spPr>
      </p:sp>
      <p:grpSp>
        <p:nvGrpSpPr>
          <p:cNvPr name="Group 3" id="3"/>
          <p:cNvGrpSpPr/>
          <p:nvPr/>
        </p:nvGrpSpPr>
        <p:grpSpPr>
          <a:xfrm rot="0">
            <a:off x="1219294" y="4536975"/>
            <a:ext cx="15795020" cy="3535020"/>
            <a:chOff x="0" y="0"/>
            <a:chExt cx="5762066" cy="1289585"/>
          </a:xfrm>
        </p:grpSpPr>
        <p:sp>
          <p:nvSpPr>
            <p:cNvPr name="Freeform 4" id="4"/>
            <p:cNvSpPr/>
            <p:nvPr/>
          </p:nvSpPr>
          <p:spPr>
            <a:xfrm flipH="false" flipV="false" rot="0">
              <a:off x="0" y="0"/>
              <a:ext cx="5762066" cy="1289585"/>
            </a:xfrm>
            <a:custGeom>
              <a:avLst/>
              <a:gdLst/>
              <a:ahLst/>
              <a:cxnLst/>
              <a:rect r="r" b="b" t="t" l="l"/>
              <a:pathLst>
                <a:path h="1289585" w="5762066">
                  <a:moveTo>
                    <a:pt x="0" y="0"/>
                  </a:moveTo>
                  <a:lnTo>
                    <a:pt x="5762066" y="0"/>
                  </a:lnTo>
                  <a:lnTo>
                    <a:pt x="5762066" y="1289585"/>
                  </a:lnTo>
                  <a:lnTo>
                    <a:pt x="0" y="1289585"/>
                  </a:lnTo>
                  <a:close/>
                </a:path>
              </a:pathLst>
            </a:custGeom>
            <a:solidFill>
              <a:srgbClr val="FFFFFF"/>
            </a:solidFill>
          </p:spPr>
        </p:sp>
      </p:grpSp>
      <p:grpSp>
        <p:nvGrpSpPr>
          <p:cNvPr name="Group 5" id="5"/>
          <p:cNvGrpSpPr/>
          <p:nvPr/>
        </p:nvGrpSpPr>
        <p:grpSpPr>
          <a:xfrm rot="0">
            <a:off x="1219294" y="657204"/>
            <a:ext cx="15795020" cy="3535020"/>
            <a:chOff x="0" y="0"/>
            <a:chExt cx="5762066" cy="1289585"/>
          </a:xfrm>
        </p:grpSpPr>
        <p:sp>
          <p:nvSpPr>
            <p:cNvPr name="Freeform 6" id="6"/>
            <p:cNvSpPr/>
            <p:nvPr/>
          </p:nvSpPr>
          <p:spPr>
            <a:xfrm flipH="false" flipV="false" rot="0">
              <a:off x="0" y="0"/>
              <a:ext cx="5762066" cy="1289585"/>
            </a:xfrm>
            <a:custGeom>
              <a:avLst/>
              <a:gdLst/>
              <a:ahLst/>
              <a:cxnLst/>
              <a:rect r="r" b="b" t="t" l="l"/>
              <a:pathLst>
                <a:path h="1289585" w="5762066">
                  <a:moveTo>
                    <a:pt x="0" y="0"/>
                  </a:moveTo>
                  <a:lnTo>
                    <a:pt x="5762066" y="0"/>
                  </a:lnTo>
                  <a:lnTo>
                    <a:pt x="5762066" y="1289585"/>
                  </a:lnTo>
                  <a:lnTo>
                    <a:pt x="0" y="1289585"/>
                  </a:lnTo>
                  <a:close/>
                </a:path>
              </a:pathLst>
            </a:custGeom>
            <a:solidFill>
              <a:srgbClr val="FFFFFF"/>
            </a:solidFill>
          </p:spPr>
        </p:sp>
      </p:grpSp>
      <p:sp>
        <p:nvSpPr>
          <p:cNvPr name="Freeform 7" id="7"/>
          <p:cNvSpPr/>
          <p:nvPr/>
        </p:nvSpPr>
        <p:spPr>
          <a:xfrm flipH="true" flipV="false" rot="0">
            <a:off x="14971202" y="8071995"/>
            <a:ext cx="5533751" cy="1961966"/>
          </a:xfrm>
          <a:custGeom>
            <a:avLst/>
            <a:gdLst/>
            <a:ahLst/>
            <a:cxnLst/>
            <a:rect r="r" b="b" t="t" l="l"/>
            <a:pathLst>
              <a:path h="1961966" w="5533751">
                <a:moveTo>
                  <a:pt x="5533751" y="0"/>
                </a:moveTo>
                <a:lnTo>
                  <a:pt x="0" y="0"/>
                </a:lnTo>
                <a:lnTo>
                  <a:pt x="0" y="1961966"/>
                </a:lnTo>
                <a:lnTo>
                  <a:pt x="5533751" y="1961966"/>
                </a:lnTo>
                <a:lnTo>
                  <a:pt x="553375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216953" y="8063961"/>
            <a:ext cx="5533751" cy="1961966"/>
          </a:xfrm>
          <a:custGeom>
            <a:avLst/>
            <a:gdLst/>
            <a:ahLst/>
            <a:cxnLst/>
            <a:rect r="r" b="b" t="t" l="l"/>
            <a:pathLst>
              <a:path h="1961966" w="5533751">
                <a:moveTo>
                  <a:pt x="0" y="0"/>
                </a:moveTo>
                <a:lnTo>
                  <a:pt x="5533751" y="0"/>
                </a:lnTo>
                <a:lnTo>
                  <a:pt x="5533751" y="1961967"/>
                </a:lnTo>
                <a:lnTo>
                  <a:pt x="0" y="19619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230458" y="5351350"/>
            <a:ext cx="15783855" cy="1887220"/>
          </a:xfrm>
          <a:prstGeom prst="rect">
            <a:avLst/>
          </a:prstGeom>
        </p:spPr>
        <p:txBody>
          <a:bodyPr anchor="t" rtlCol="false" tIns="0" lIns="0" bIns="0" rIns="0">
            <a:spAutoFit/>
          </a:bodyPr>
          <a:lstStyle/>
          <a:p>
            <a:pPr algn="l">
              <a:lnSpc>
                <a:spcPts val="3770"/>
              </a:lnSpc>
            </a:pPr>
            <a:r>
              <a:rPr lang="en-US" sz="2900" b="true">
                <a:solidFill>
                  <a:srgbClr val="000000"/>
                </a:solidFill>
                <a:latin typeface="Muli Bold"/>
                <a:ea typeface="Muli Bold"/>
                <a:cs typeface="Muli Bold"/>
                <a:sym typeface="Muli Bold"/>
              </a:rPr>
              <a:t>   </a:t>
            </a:r>
            <a:r>
              <a:rPr lang="en-US" b="true" sz="2900">
                <a:solidFill>
                  <a:srgbClr val="000000"/>
                </a:solidFill>
                <a:latin typeface="Muli Bold"/>
                <a:ea typeface="Muli Bold"/>
                <a:cs typeface="Muli Bold"/>
                <a:sym typeface="Muli Bold"/>
              </a:rPr>
              <a:t>Biến đầu vào: CreditScore, Age, Tenure, Balance, EstimatedSalary</a:t>
            </a:r>
          </a:p>
          <a:p>
            <a:pPr algn="l">
              <a:lnSpc>
                <a:spcPts val="3770"/>
              </a:lnSpc>
            </a:pPr>
            <a:r>
              <a:rPr lang="en-US" b="true" sz="2900">
                <a:solidFill>
                  <a:srgbClr val="000000"/>
                </a:solidFill>
                <a:latin typeface="Muli Bold"/>
                <a:ea typeface="Muli Bold"/>
                <a:cs typeface="Muli Bold"/>
                <a:sym typeface="Muli Bold"/>
              </a:rPr>
              <a:t>   Biến mục tiêu: Exited</a:t>
            </a:r>
          </a:p>
          <a:p>
            <a:pPr algn="l">
              <a:lnSpc>
                <a:spcPts val="3770"/>
              </a:lnSpc>
            </a:pPr>
            <a:r>
              <a:rPr lang="en-US" b="true" sz="2900">
                <a:solidFill>
                  <a:srgbClr val="000000"/>
                </a:solidFill>
                <a:latin typeface="Muli Bold"/>
                <a:ea typeface="Muli Bold"/>
                <a:cs typeface="Muli Bold"/>
                <a:sym typeface="Muli Bold"/>
              </a:rPr>
              <a:t>   Lý do chọn: KNN dựa trên khoảng cách nên chỉ phù hợp với biến số. Bạn đã chọn đúng biến và chuẩn hóa bằng scale() để đảm bảo tính công bằng khi tính khoảng cách.</a:t>
            </a:r>
          </a:p>
        </p:txBody>
      </p:sp>
      <p:sp>
        <p:nvSpPr>
          <p:cNvPr name="TextBox 10" id="10"/>
          <p:cNvSpPr txBox="true"/>
          <p:nvPr/>
        </p:nvSpPr>
        <p:spPr>
          <a:xfrm rot="0">
            <a:off x="2170659" y="1924652"/>
            <a:ext cx="13892290" cy="914400"/>
          </a:xfrm>
          <a:prstGeom prst="rect">
            <a:avLst/>
          </a:prstGeom>
        </p:spPr>
        <p:txBody>
          <a:bodyPr anchor="t" rtlCol="false" tIns="0" lIns="0" bIns="0" rIns="0">
            <a:spAutoFit/>
          </a:bodyPr>
          <a:lstStyle/>
          <a:p>
            <a:pPr algn="ctr">
              <a:lnSpc>
                <a:spcPts val="7424"/>
              </a:lnSpc>
            </a:pPr>
            <a:r>
              <a:rPr lang="en-US" sz="5499" b="true">
                <a:solidFill>
                  <a:srgbClr val="003EA8"/>
                </a:solidFill>
                <a:latin typeface="Muli Bold"/>
                <a:ea typeface="Muli Bold"/>
                <a:cs typeface="Muli Bold"/>
                <a:sym typeface="Muli Bold"/>
              </a:rPr>
              <a:t>Mô hình K-Nearest Neighbors (KNN)</a:t>
            </a:r>
          </a:p>
        </p:txBody>
      </p:sp>
      <p:grpSp>
        <p:nvGrpSpPr>
          <p:cNvPr name="Group 11" id="11"/>
          <p:cNvGrpSpPr/>
          <p:nvPr/>
        </p:nvGrpSpPr>
        <p:grpSpPr>
          <a:xfrm rot="0">
            <a:off x="7374448" y="9044945"/>
            <a:ext cx="3539104" cy="617207"/>
            <a:chOff x="0" y="0"/>
            <a:chExt cx="4718805" cy="822943"/>
          </a:xfrm>
        </p:grpSpPr>
        <p:grpSp>
          <p:nvGrpSpPr>
            <p:cNvPr name="Group 12" id="12"/>
            <p:cNvGrpSpPr/>
            <p:nvPr/>
          </p:nvGrpSpPr>
          <p:grpSpPr>
            <a:xfrm rot="0">
              <a:off x="0" y="0"/>
              <a:ext cx="4718805" cy="822943"/>
              <a:chOff x="0" y="0"/>
              <a:chExt cx="1291075" cy="225159"/>
            </a:xfrm>
          </p:grpSpPr>
          <p:sp>
            <p:nvSpPr>
              <p:cNvPr name="Freeform 13" id="13"/>
              <p:cNvSpPr/>
              <p:nvPr/>
            </p:nvSpPr>
            <p:spPr>
              <a:xfrm flipH="false" flipV="false" rot="0">
                <a:off x="0" y="0"/>
                <a:ext cx="1291075" cy="225159"/>
              </a:xfrm>
              <a:custGeom>
                <a:avLst/>
                <a:gdLst/>
                <a:ahLst/>
                <a:cxnLst/>
                <a:rect r="r" b="b" t="t" l="l"/>
                <a:pathLst>
                  <a:path h="225159" w="1291075">
                    <a:moveTo>
                      <a:pt x="0" y="0"/>
                    </a:moveTo>
                    <a:lnTo>
                      <a:pt x="1291075" y="0"/>
                    </a:lnTo>
                    <a:lnTo>
                      <a:pt x="1291075" y="225159"/>
                    </a:lnTo>
                    <a:lnTo>
                      <a:pt x="0" y="225159"/>
                    </a:lnTo>
                    <a:close/>
                  </a:path>
                </a:pathLst>
              </a:custGeom>
              <a:solidFill>
                <a:srgbClr val="FFFFFF"/>
              </a:solidFill>
            </p:spPr>
          </p:sp>
        </p:grpSp>
        <p:sp>
          <p:nvSpPr>
            <p:cNvPr name="TextBox 14" id="14"/>
            <p:cNvSpPr txBox="true"/>
            <p:nvPr/>
          </p:nvSpPr>
          <p:spPr>
            <a:xfrm rot="0">
              <a:off x="307158" y="226475"/>
              <a:ext cx="4104490" cy="408093"/>
            </a:xfrm>
            <a:prstGeom prst="rect">
              <a:avLst/>
            </a:prstGeom>
          </p:spPr>
          <p:txBody>
            <a:bodyPr anchor="t" rtlCol="false" tIns="0" lIns="0" bIns="0" rIns="0">
              <a:spAutoFit/>
            </a:bodyPr>
            <a:lstStyle/>
            <a:p>
              <a:pPr algn="ctr">
                <a:lnSpc>
                  <a:spcPts val="2554"/>
                </a:lnSpc>
              </a:pPr>
              <a:r>
                <a:rPr lang="en-US" sz="1824" u="sng">
                  <a:solidFill>
                    <a:srgbClr val="003EA8"/>
                  </a:solidFill>
                  <a:latin typeface="Cabin"/>
                  <a:ea typeface="Cabin"/>
                  <a:cs typeface="Cabin"/>
                  <a:sym typeface="Cabin"/>
                  <a:hlinkClick r:id="rId5" action="ppaction://hlinksldjump"/>
                </a:rPr>
                <a:t>Quay lại Trang Chương trình</a:t>
              </a:r>
            </a:p>
          </p:txBody>
        </p:sp>
      </p:grpSp>
      <p:sp>
        <p:nvSpPr>
          <p:cNvPr name="Freeform 15" id="15"/>
          <p:cNvSpPr/>
          <p:nvPr/>
        </p:nvSpPr>
        <p:spPr>
          <a:xfrm flipH="false" flipV="false" rot="0">
            <a:off x="16793505" y="374230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09650" y="1281714"/>
            <a:ext cx="441616" cy="633141"/>
          </a:xfrm>
          <a:custGeom>
            <a:avLst/>
            <a:gdLst/>
            <a:ahLst/>
            <a:cxnLst/>
            <a:rect r="r" b="b" t="t" l="l"/>
            <a:pathLst>
              <a:path h="633141" w="441616">
                <a:moveTo>
                  <a:pt x="0" y="0"/>
                </a:moveTo>
                <a:lnTo>
                  <a:pt x="441616" y="0"/>
                </a:lnTo>
                <a:lnTo>
                  <a:pt x="441616" y="633141"/>
                </a:lnTo>
                <a:lnTo>
                  <a:pt x="0" y="6331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DAGknPh0uZw</dc:identifier>
  <dcterms:modified xsi:type="dcterms:W3CDTF">2011-08-01T06:04:30Z</dcterms:modified>
  <cp:revision>1</cp:revision>
  <dc:title>Đồ án trực quan hóa dữ liệu</dc:title>
</cp:coreProperties>
</file>