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70" r:id="rId2"/>
    <p:sldId id="272" r:id="rId3"/>
    <p:sldId id="271" r:id="rId4"/>
    <p:sldId id="273" r:id="rId5"/>
    <p:sldId id="274" r:id="rId6"/>
    <p:sldId id="275" r:id="rId7"/>
    <p:sldId id="309" r:id="rId8"/>
    <p:sldId id="276" r:id="rId9"/>
    <p:sldId id="277" r:id="rId10"/>
    <p:sldId id="310" r:id="rId11"/>
    <p:sldId id="278" r:id="rId12"/>
    <p:sldId id="279" r:id="rId13"/>
    <p:sldId id="311" r:id="rId14"/>
    <p:sldId id="281" r:id="rId15"/>
    <p:sldId id="312" r:id="rId16"/>
    <p:sldId id="282" r:id="rId17"/>
    <p:sldId id="283" r:id="rId18"/>
    <p:sldId id="284" r:id="rId19"/>
    <p:sldId id="313" r:id="rId20"/>
    <p:sldId id="280" r:id="rId21"/>
    <p:sldId id="285" r:id="rId22"/>
    <p:sldId id="286" r:id="rId23"/>
    <p:sldId id="287" r:id="rId24"/>
    <p:sldId id="288" r:id="rId25"/>
    <p:sldId id="289" r:id="rId26"/>
    <p:sldId id="290" r:id="rId27"/>
    <p:sldId id="292" r:id="rId28"/>
    <p:sldId id="291" r:id="rId29"/>
    <p:sldId id="293" r:id="rId30"/>
    <p:sldId id="294" r:id="rId31"/>
    <p:sldId id="295" r:id="rId32"/>
    <p:sldId id="296" r:id="rId33"/>
    <p:sldId id="297" r:id="rId34"/>
    <p:sldId id="298" r:id="rId35"/>
    <p:sldId id="300" r:id="rId36"/>
    <p:sldId id="301" r:id="rId37"/>
    <p:sldId id="302" r:id="rId38"/>
    <p:sldId id="303" r:id="rId39"/>
    <p:sldId id="314" r:id="rId40"/>
    <p:sldId id="304" r:id="rId41"/>
    <p:sldId id="305" r:id="rId42"/>
    <p:sldId id="306" r:id="rId43"/>
    <p:sldId id="307" r:id="rId44"/>
    <p:sldId id="308" r:id="rId45"/>
    <p:sldId id="258" r:id="rId4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2352" autoAdjust="0"/>
  </p:normalViewPr>
  <p:slideViewPr>
    <p:cSldViewPr snapToGrid="0" snapToObjects="1" showGuides="1">
      <p:cViewPr varScale="1">
        <p:scale>
          <a:sx n="66" d="100"/>
          <a:sy n="66" d="100"/>
        </p:scale>
        <p:origin x="1422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1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8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EF use Id column, then use &lt;Entity Class Name&gt; + "Id“ as a simple field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47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69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1743789"/>
            <a:ext cx="6179344" cy="678021"/>
          </a:xfrm>
        </p:spPr>
        <p:txBody>
          <a:bodyPr>
            <a:noAutofit/>
          </a:bodyPr>
          <a:lstStyle>
            <a:lvl1pPr algn="ctr">
              <a:defRPr sz="3200">
                <a:solidFill>
                  <a:srgbClr val="FF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" y="2571750"/>
            <a:ext cx="6179344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1450" y="4767263"/>
            <a:ext cx="1367315" cy="273844"/>
          </a:xfrm>
        </p:spPr>
        <p:txBody>
          <a:bodyPr/>
          <a:lstStyle/>
          <a:p>
            <a:fld id="{63A9D870-3F93-4B8A-8AC9-9D3B4FB155C2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6139587" cy="273844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22444" y="4767263"/>
            <a:ext cx="564356" cy="273844"/>
          </a:xfrm>
        </p:spPr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2" y="3305176"/>
            <a:ext cx="8458199" cy="1021556"/>
          </a:xfrm>
        </p:spPr>
        <p:txBody>
          <a:bodyPr anchor="t"/>
          <a:lstStyle>
            <a:lvl1pPr algn="l">
              <a:defRPr sz="3200" b="1" cap="all">
                <a:solidFill>
                  <a:srgbClr val="FFC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912" y="2180035"/>
            <a:ext cx="8458199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2913" y="4767263"/>
            <a:ext cx="1203007" cy="273844"/>
          </a:xfrm>
        </p:spPr>
        <p:txBody>
          <a:bodyPr/>
          <a:lstStyle/>
          <a:p>
            <a:fld id="{95690783-B5B6-43F6-9D05-1F8793B02117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8606" y="900113"/>
            <a:ext cx="4217194" cy="377190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252912" cy="377190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B3E9-7592-48AC-A218-7AC85EB51A08}" type="datetime1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" y="55784"/>
            <a:ext cx="7100888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1" y="858441"/>
            <a:ext cx="4271963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161" y="1338261"/>
            <a:ext cx="4271963" cy="32766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00575" y="845344"/>
            <a:ext cx="430053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00575" y="1325165"/>
            <a:ext cx="4300537" cy="32896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7163" y="4767263"/>
            <a:ext cx="1488758" cy="273844"/>
          </a:xfrm>
        </p:spPr>
        <p:txBody>
          <a:bodyPr/>
          <a:lstStyle/>
          <a:p>
            <a:fld id="{89809214-B0AA-40EF-B713-56DABC867509}" type="datetime1">
              <a:rPr lang="en-US" smtClean="0"/>
              <a:t>8/29/2019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8E15-6A1B-4F98-93CA-BDA6731742CD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605" y="850106"/>
            <a:ext cx="8622507" cy="374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6789B-5D05-4E47-B9C1-C0FFAEB67DE3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8" r:id="rId6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Entity Framework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0" dirty="0"/>
              <a:t>EF 6 </a:t>
            </a:r>
            <a:r>
              <a:rPr lang="en-US" i="0" dirty="0" smtClean="0"/>
              <a:t>Code First</a:t>
            </a:r>
            <a:endParaRPr lang="en-US" i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9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6 Code-First Conventions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u="sng" dirty="0" smtClean="0"/>
              <a:t>Rules</a:t>
            </a:r>
            <a:r>
              <a:rPr lang="en-GB" sz="3200" dirty="0" smtClean="0"/>
              <a:t>:</a:t>
            </a:r>
          </a:p>
          <a:p>
            <a:pPr lvl="1"/>
            <a:r>
              <a:rPr lang="en-GB" sz="2800" dirty="0" smtClean="0"/>
              <a:t>If no specification, use default convention</a:t>
            </a:r>
          </a:p>
          <a:p>
            <a:pPr lvl="1"/>
            <a:r>
              <a:rPr lang="en-GB" sz="2800" dirty="0" smtClean="0"/>
              <a:t>If define specification, use defined 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0783-B5B6-43F6-9D05-1F8793B02117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8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</a:t>
            </a:r>
            <a:r>
              <a:rPr lang="en-US" dirty="0"/>
              <a:t>code first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Schema</a:t>
            </a:r>
            <a:r>
              <a:rPr lang="en-US" dirty="0" smtClean="0"/>
              <a:t>: </a:t>
            </a:r>
            <a:r>
              <a:rPr lang="en-GB" dirty="0"/>
              <a:t>EF creates all the DB objects </a:t>
            </a:r>
            <a:r>
              <a:rPr lang="en-GB" dirty="0" smtClean="0"/>
              <a:t>into the </a:t>
            </a:r>
            <a:r>
              <a:rPr lang="en-GB" b="1" dirty="0" err="1" smtClean="0"/>
              <a:t>dbo</a:t>
            </a:r>
            <a:r>
              <a:rPr lang="en-GB" dirty="0"/>
              <a:t> schema</a:t>
            </a:r>
            <a:endParaRPr lang="en-US" dirty="0" smtClean="0"/>
          </a:p>
          <a:p>
            <a:pPr lvl="1"/>
            <a:r>
              <a:rPr lang="en-GB" dirty="0" smtClean="0"/>
              <a:t>Example: entity Student 	=&gt; </a:t>
            </a:r>
            <a:r>
              <a:rPr lang="en-GB" b="1" dirty="0" err="1" smtClean="0"/>
              <a:t>dbo</a:t>
            </a:r>
            <a:r>
              <a:rPr lang="en-GB" dirty="0" err="1" smtClean="0"/>
              <a:t>.Students</a:t>
            </a:r>
            <a:endParaRPr lang="en-GB" dirty="0" smtClean="0"/>
          </a:p>
          <a:p>
            <a:r>
              <a:rPr lang="en-US" b="1" dirty="0"/>
              <a:t>Table Name</a:t>
            </a:r>
            <a:r>
              <a:rPr lang="en-US" dirty="0"/>
              <a:t>: plural </a:t>
            </a:r>
            <a:r>
              <a:rPr lang="en-US" dirty="0" smtClean="0"/>
              <a:t>form of the entity class name</a:t>
            </a:r>
          </a:p>
          <a:p>
            <a:pPr lvl="1"/>
            <a:r>
              <a:rPr lang="en-GB" dirty="0" smtClean="0"/>
              <a:t>Example: entity Student 	=&gt; table Students</a:t>
            </a:r>
          </a:p>
          <a:p>
            <a:pPr lvl="1"/>
            <a:r>
              <a:rPr lang="en-GB" dirty="0" smtClean="0"/>
              <a:t>Example: entity Category 	=&gt; table Categories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7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</a:t>
            </a:r>
            <a:r>
              <a:rPr lang="en-US" dirty="0"/>
              <a:t>code first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Primary key Name</a:t>
            </a:r>
            <a:r>
              <a:rPr lang="en-US" dirty="0"/>
              <a:t>: </a:t>
            </a:r>
            <a:r>
              <a:rPr lang="en-GB" dirty="0"/>
              <a:t>EF will create a primary key column for the property named Id or &lt;Entity Class Name&gt; + "Id" (case insensitive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Id</a:t>
            </a:r>
          </a:p>
          <a:p>
            <a:pPr lvl="1"/>
            <a:r>
              <a:rPr lang="en-GB" dirty="0" smtClean="0"/>
              <a:t>&lt;</a:t>
            </a:r>
            <a:r>
              <a:rPr lang="en-US" dirty="0"/>
              <a:t>Entity Class Name&gt; + "</a:t>
            </a:r>
            <a:r>
              <a:rPr lang="en-US" dirty="0" smtClean="0"/>
              <a:t>Id“</a:t>
            </a:r>
          </a:p>
          <a:p>
            <a:r>
              <a:rPr lang="en-GB" dirty="0" smtClean="0"/>
              <a:t>If </a:t>
            </a:r>
            <a:r>
              <a:rPr lang="en-GB" dirty="0" smtClean="0"/>
              <a:t>data type of the field (to be come primary key) is </a:t>
            </a:r>
            <a:r>
              <a:rPr lang="en-GB" b="1" dirty="0" smtClean="0"/>
              <a:t>int</a:t>
            </a:r>
            <a:r>
              <a:rPr lang="en-GB" dirty="0" smtClean="0"/>
              <a:t>, EF set Identity for the </a:t>
            </a:r>
            <a:r>
              <a:rPr lang="en-GB" dirty="0"/>
              <a:t>p</a:t>
            </a:r>
            <a:r>
              <a:rPr lang="en-GB" dirty="0" smtClean="0"/>
              <a:t>rimary key, with seed is 1, increment step is 1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5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</a:t>
            </a:r>
            <a:r>
              <a:rPr lang="en-US" dirty="0"/>
              <a:t>code first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</a:t>
            </a:r>
            <a:r>
              <a:rPr lang="en-GB" dirty="0" smtClean="0"/>
              <a:t>happen if the entity class contains both</a:t>
            </a:r>
            <a:r>
              <a:rPr lang="en-GB" dirty="0" smtClean="0"/>
              <a:t>?</a:t>
            </a:r>
          </a:p>
          <a:p>
            <a:pPr lvl="1"/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8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</a:t>
            </a:r>
            <a:r>
              <a:rPr lang="en-US" dirty="0"/>
              <a:t>code first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Foreign key property </a:t>
            </a:r>
            <a:r>
              <a:rPr lang="en-US" b="1" dirty="0" smtClean="0"/>
              <a:t>Name</a:t>
            </a:r>
            <a:r>
              <a:rPr lang="en-US" dirty="0" smtClean="0"/>
              <a:t>: E</a:t>
            </a:r>
            <a:r>
              <a:rPr lang="en-GB" dirty="0" smtClean="0"/>
              <a:t>F </a:t>
            </a:r>
            <a:r>
              <a:rPr lang="en-GB" dirty="0"/>
              <a:t>will look for the foreign key property with the same name as the principal entity primary key name. </a:t>
            </a:r>
            <a:endParaRPr lang="en-GB" dirty="0" smtClean="0"/>
          </a:p>
          <a:p>
            <a:pPr lvl="1"/>
            <a:r>
              <a:rPr lang="en-GB" dirty="0" smtClean="0"/>
              <a:t>Use pair: public </a:t>
            </a:r>
            <a:r>
              <a:rPr lang="en-GB" dirty="0"/>
              <a:t>int </a:t>
            </a:r>
            <a:r>
              <a:rPr lang="en-GB" dirty="0" err="1"/>
              <a:t>CategoryID</a:t>
            </a:r>
            <a:r>
              <a:rPr lang="en-GB" dirty="0"/>
              <a:t> { get; set; </a:t>
            </a:r>
            <a:r>
              <a:rPr lang="en-GB" dirty="0" smtClean="0"/>
              <a:t>}, public </a:t>
            </a:r>
            <a:r>
              <a:rPr lang="en-GB" dirty="0"/>
              <a:t>Category </a:t>
            </a:r>
            <a:r>
              <a:rPr lang="en-GB" dirty="0" err="1"/>
              <a:t>Category</a:t>
            </a:r>
            <a:r>
              <a:rPr lang="en-GB" dirty="0"/>
              <a:t> { get; set; </a:t>
            </a:r>
            <a:r>
              <a:rPr lang="en-GB" dirty="0" smtClean="0"/>
              <a:t>}</a:t>
            </a:r>
          </a:p>
          <a:p>
            <a:pPr lvl="1"/>
            <a:r>
              <a:rPr lang="en-GB" dirty="0" smtClean="0"/>
              <a:t>SQL: </a:t>
            </a:r>
            <a:r>
              <a:rPr lang="en-GB" dirty="0" err="1"/>
              <a:t>CategoryID</a:t>
            </a:r>
            <a:r>
              <a:rPr lang="en-GB" dirty="0"/>
              <a:t> </a:t>
            </a:r>
            <a:r>
              <a:rPr lang="en-GB" dirty="0" smtClean="0"/>
              <a:t>(FK, int, null)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3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</a:t>
            </a:r>
            <a:r>
              <a:rPr lang="en-US" dirty="0"/>
              <a:t>code first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If </a:t>
            </a:r>
            <a:r>
              <a:rPr lang="en-GB" dirty="0"/>
              <a:t>the foreign key property does not exist, then EF will create an FK column in the Db table with &lt;Dependent Navigation Property Name&gt; + "_" + &lt;Principal Entity Primary Key Property Name&gt; </a:t>
            </a:r>
            <a:endParaRPr lang="en-GB" dirty="0" smtClean="0"/>
          </a:p>
          <a:p>
            <a:pPr lvl="1"/>
            <a:r>
              <a:rPr lang="en-GB" dirty="0" smtClean="0"/>
              <a:t>Use only: public </a:t>
            </a:r>
            <a:r>
              <a:rPr lang="en-GB" dirty="0"/>
              <a:t>Category </a:t>
            </a:r>
            <a:r>
              <a:rPr lang="en-GB" dirty="0" err="1"/>
              <a:t>Category</a:t>
            </a:r>
            <a:r>
              <a:rPr lang="en-GB" dirty="0"/>
              <a:t> { get; set; </a:t>
            </a:r>
            <a:r>
              <a:rPr lang="en-GB" dirty="0" smtClean="0"/>
              <a:t>}</a:t>
            </a:r>
          </a:p>
          <a:p>
            <a:pPr lvl="1"/>
            <a:r>
              <a:rPr lang="en-GB" dirty="0"/>
              <a:t>SQL: </a:t>
            </a:r>
            <a:r>
              <a:rPr lang="en-GB" dirty="0" err="1" smtClean="0"/>
              <a:t>Category_ID</a:t>
            </a:r>
            <a:r>
              <a:rPr lang="en-GB" dirty="0" smtClean="0"/>
              <a:t>(FK, int, null)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9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</a:t>
            </a:r>
            <a:r>
              <a:rPr lang="en-US" dirty="0"/>
              <a:t>code first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Null </a:t>
            </a:r>
            <a:r>
              <a:rPr lang="en-US" dirty="0" smtClean="0"/>
              <a:t>column: </a:t>
            </a:r>
            <a:r>
              <a:rPr lang="en-GB" dirty="0"/>
              <a:t>EF creates a null column for all reference type properties and </a:t>
            </a:r>
            <a:r>
              <a:rPr lang="en-GB" dirty="0" err="1" smtClean="0"/>
              <a:t>nullable</a:t>
            </a:r>
            <a:r>
              <a:rPr lang="en-GB" dirty="0" smtClean="0"/>
              <a:t> </a:t>
            </a:r>
            <a:r>
              <a:rPr lang="en-GB" dirty="0"/>
              <a:t>primitive </a:t>
            </a:r>
            <a:r>
              <a:rPr lang="en-GB" dirty="0" smtClean="0"/>
              <a:t>properties</a:t>
            </a:r>
          </a:p>
          <a:p>
            <a:pPr lvl="1"/>
            <a:r>
              <a:rPr lang="en-GB" dirty="0" smtClean="0"/>
              <a:t>Example: string, class type property</a:t>
            </a:r>
          </a:p>
          <a:p>
            <a:r>
              <a:rPr lang="en-US" dirty="0"/>
              <a:t>Not Null </a:t>
            </a:r>
            <a:r>
              <a:rPr lang="en-US" dirty="0" smtClean="0"/>
              <a:t>Column: </a:t>
            </a:r>
            <a:r>
              <a:rPr lang="en-GB" dirty="0"/>
              <a:t>EF creates </a:t>
            </a:r>
            <a:r>
              <a:rPr lang="en-GB" dirty="0" err="1"/>
              <a:t>NotNull</a:t>
            </a:r>
            <a:r>
              <a:rPr lang="en-GB" dirty="0"/>
              <a:t> columns for Primary Key properties and non-</a:t>
            </a:r>
            <a:r>
              <a:rPr lang="en-GB" dirty="0" err="1"/>
              <a:t>nullable</a:t>
            </a:r>
            <a:r>
              <a:rPr lang="en-GB" dirty="0"/>
              <a:t> value type </a:t>
            </a:r>
            <a:r>
              <a:rPr lang="en-GB" dirty="0" smtClean="0"/>
              <a:t>properties</a:t>
            </a:r>
          </a:p>
          <a:p>
            <a:pPr lvl="1"/>
            <a:r>
              <a:rPr lang="en-GB" dirty="0" smtClean="0"/>
              <a:t>Example: int, </a:t>
            </a:r>
            <a:r>
              <a:rPr lang="en-US" dirty="0"/>
              <a:t>float, decimal, </a:t>
            </a:r>
            <a:r>
              <a:rPr lang="en-US" dirty="0" err="1"/>
              <a:t>datetime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GB" dirty="0" smtClean="0"/>
              <a:t>To create null column for int, float, decimal, … use </a:t>
            </a:r>
            <a:r>
              <a:rPr lang="en-GB" dirty="0" err="1" smtClean="0"/>
              <a:t>Nullable</a:t>
            </a:r>
            <a:r>
              <a:rPr lang="en-GB" dirty="0"/>
              <a:t> </a:t>
            </a:r>
            <a:r>
              <a:rPr lang="en-GB" dirty="0" smtClean="0"/>
              <a:t>or ?</a:t>
            </a:r>
          </a:p>
          <a:p>
            <a:pPr lvl="1"/>
            <a:r>
              <a:rPr lang="en-GB" dirty="0" smtClean="0"/>
              <a:t>Example: </a:t>
            </a:r>
            <a:r>
              <a:rPr lang="en-GB" dirty="0" err="1" smtClean="0"/>
              <a:t>Nullable</a:t>
            </a:r>
            <a:r>
              <a:rPr lang="en-GB" dirty="0" smtClean="0"/>
              <a:t>&lt;int&gt; or int?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7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</a:t>
            </a:r>
            <a:r>
              <a:rPr lang="en-US" dirty="0"/>
              <a:t>code first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DB Columns </a:t>
            </a:r>
            <a:r>
              <a:rPr lang="en-US" dirty="0" smtClean="0"/>
              <a:t>order: </a:t>
            </a:r>
          </a:p>
          <a:p>
            <a:pPr lvl="1"/>
            <a:r>
              <a:rPr lang="en-GB" dirty="0" smtClean="0"/>
              <a:t>EF </a:t>
            </a:r>
            <a:r>
              <a:rPr lang="en-GB" dirty="0"/>
              <a:t>will create DB columns in the same order like the properties in an entity class. </a:t>
            </a:r>
            <a:endParaRPr lang="en-GB" dirty="0" smtClean="0"/>
          </a:p>
          <a:p>
            <a:pPr lvl="1"/>
            <a:r>
              <a:rPr lang="en-GB" dirty="0" smtClean="0"/>
              <a:t>However</a:t>
            </a:r>
            <a:r>
              <a:rPr lang="en-GB" dirty="0"/>
              <a:t>, </a:t>
            </a:r>
            <a:r>
              <a:rPr lang="en-GB" b="1" dirty="0"/>
              <a:t>primary key </a:t>
            </a:r>
            <a:r>
              <a:rPr lang="en-GB" dirty="0"/>
              <a:t>columns would be moved first</a:t>
            </a:r>
            <a:r>
              <a:rPr lang="en-GB" dirty="0" smtClean="0"/>
              <a:t>.</a:t>
            </a:r>
          </a:p>
          <a:p>
            <a:r>
              <a:rPr lang="en-US" dirty="0"/>
              <a:t>Cascade </a:t>
            </a:r>
            <a:r>
              <a:rPr lang="en-US" dirty="0" smtClean="0"/>
              <a:t>delete</a:t>
            </a:r>
          </a:p>
          <a:p>
            <a:pPr lvl="1"/>
            <a:r>
              <a:rPr lang="en-GB" dirty="0"/>
              <a:t>Enabled by default for all types of relationships.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1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</a:t>
            </a:r>
            <a:r>
              <a:rPr lang="en-US" dirty="0"/>
              <a:t>code first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 mapping to </a:t>
            </a:r>
            <a:r>
              <a:rPr lang="en-US" dirty="0" smtClean="0"/>
              <a:t>DB: </a:t>
            </a:r>
          </a:p>
          <a:p>
            <a:pPr lvl="1"/>
            <a:r>
              <a:rPr lang="en-GB" dirty="0" smtClean="0"/>
              <a:t>All public properties (with </a:t>
            </a:r>
            <a:r>
              <a:rPr lang="en-GB" b="1" dirty="0" smtClean="0"/>
              <a:t>get</a:t>
            </a:r>
            <a:r>
              <a:rPr lang="en-GB" dirty="0" smtClean="0"/>
              <a:t> and </a:t>
            </a:r>
            <a:r>
              <a:rPr lang="en-GB" b="1" dirty="0" smtClean="0"/>
              <a:t>set</a:t>
            </a:r>
            <a:r>
              <a:rPr lang="en-GB" dirty="0" smtClean="0"/>
              <a:t>)  </a:t>
            </a:r>
            <a:r>
              <a:rPr lang="en-GB" dirty="0"/>
              <a:t>will map to the database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Otherwise, the property will not mapped to the database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0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</a:t>
            </a:r>
            <a:r>
              <a:rPr lang="en-US" dirty="0"/>
              <a:t>code first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Examples:</a:t>
            </a:r>
          </a:p>
          <a:p>
            <a:pPr lvl="1"/>
            <a:r>
              <a:rPr lang="en-GB" dirty="0" smtClean="0"/>
              <a:t>public string Description { get; set; } 				=&gt; mapped</a:t>
            </a:r>
          </a:p>
          <a:p>
            <a:pPr lvl="1"/>
            <a:r>
              <a:rPr lang="en-GB" dirty="0" smtClean="0"/>
              <a:t>public string Description { get { return Name; } } 	=&gt; </a:t>
            </a:r>
            <a:r>
              <a:rPr lang="en-GB" b="1" dirty="0" smtClean="0"/>
              <a:t>not</a:t>
            </a:r>
            <a:r>
              <a:rPr lang="en-GB" dirty="0" smtClean="0"/>
              <a:t> mapped</a:t>
            </a:r>
          </a:p>
          <a:p>
            <a:pPr lvl="1"/>
            <a:r>
              <a:rPr lang="en-GB" dirty="0" smtClean="0"/>
              <a:t>public string Description { set { value = Name; } } 	=&gt; </a:t>
            </a:r>
            <a:r>
              <a:rPr lang="en-GB" b="1" dirty="0" smtClean="0"/>
              <a:t>not</a:t>
            </a:r>
            <a:r>
              <a:rPr lang="en-GB" dirty="0" smtClean="0"/>
              <a:t> mapped</a:t>
            </a:r>
          </a:p>
          <a:p>
            <a:pPr lvl="1"/>
            <a:r>
              <a:rPr lang="en-GB" dirty="0" smtClean="0"/>
              <a:t>public string Description; 							=&gt; </a:t>
            </a:r>
            <a:r>
              <a:rPr lang="en-GB" b="1" dirty="0" smtClean="0"/>
              <a:t>not</a:t>
            </a:r>
            <a:r>
              <a:rPr lang="en-GB" dirty="0" smtClean="0"/>
              <a:t> mapped</a:t>
            </a:r>
          </a:p>
          <a:p>
            <a:pPr lvl="1"/>
            <a:r>
              <a:rPr lang="en-GB" dirty="0" smtClean="0"/>
              <a:t>private string Description { get; set; } 				=&gt; </a:t>
            </a:r>
            <a:r>
              <a:rPr lang="en-GB" b="1" dirty="0" smtClean="0"/>
              <a:t>not</a:t>
            </a:r>
            <a:r>
              <a:rPr lang="en-GB" dirty="0" smtClean="0"/>
              <a:t> mapped</a:t>
            </a:r>
          </a:p>
          <a:p>
            <a:pPr lvl="1"/>
            <a:r>
              <a:rPr lang="en-GB" dirty="0" smtClean="0"/>
              <a:t>protected string Description { get; set; } 			=&gt; </a:t>
            </a:r>
            <a:r>
              <a:rPr lang="en-GB" b="1" dirty="0" smtClean="0"/>
              <a:t>not</a:t>
            </a:r>
            <a:r>
              <a:rPr lang="en-GB" dirty="0" smtClean="0"/>
              <a:t> mapped</a:t>
            </a:r>
          </a:p>
          <a:p>
            <a:pPr marL="51435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Lesson</a:t>
            </a:r>
            <a:r>
              <a:rPr lang="vi-V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vi-V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bjectives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EF Code First Overview</a:t>
            </a:r>
          </a:p>
          <a:p>
            <a:r>
              <a:rPr lang="en-US" dirty="0"/>
              <a:t>Code-First </a:t>
            </a:r>
            <a:r>
              <a:rPr lang="en-US" dirty="0" smtClean="0"/>
              <a:t>Conventions</a:t>
            </a:r>
          </a:p>
          <a:p>
            <a:r>
              <a:rPr lang="en-GB" dirty="0"/>
              <a:t>Database Initialization</a:t>
            </a:r>
          </a:p>
          <a:p>
            <a:r>
              <a:rPr lang="en-GB" dirty="0"/>
              <a:t>Database Initialization Strategies</a:t>
            </a:r>
          </a:p>
          <a:p>
            <a:r>
              <a:rPr lang="en-GB" dirty="0"/>
              <a:t>Seed data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3602-3032-40E0-910C-A05081070B9D}" type="datetime1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1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 </a:t>
            </a:r>
            <a:r>
              <a:rPr lang="en-US" dirty="0"/>
              <a:t>m</a:t>
            </a:r>
            <a:r>
              <a:rPr lang="en-US" dirty="0" smtClean="0"/>
              <a:t>apped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7171"/>
              </p:ext>
            </p:extLst>
          </p:nvPr>
        </p:nvGraphicFramePr>
        <p:xfrm>
          <a:off x="277813" y="849313"/>
          <a:ext cx="8623300" cy="35052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155825"/>
                <a:gridCol w="2155825"/>
                <a:gridCol w="2155825"/>
                <a:gridCol w="2155825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C# 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Mapping to SQL Server 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C# 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Mapping to SQL Server Data Type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tinyint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nvarchar(Max)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smallint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decimal(18,2)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bigint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float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byte[]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varbinary(Max)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i="1" u="none">
                          <a:solidFill>
                            <a:srgbClr val="414141"/>
                          </a:solidFill>
                          <a:effectLst/>
                        </a:rPr>
                        <a:t>No mapping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solidFill>
                            <a:srgbClr val="414141"/>
                          </a:solidFill>
                          <a:effectLst/>
                        </a:rPr>
                        <a:t>sbyte</a:t>
                      </a:r>
                      <a:endParaRPr lang="en-US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i="1" u="none">
                          <a:solidFill>
                            <a:srgbClr val="414141"/>
                          </a:solidFill>
                          <a:effectLst/>
                        </a:rPr>
                        <a:t>No mapping </a:t>
                      </a:r>
                      <a:br>
                        <a:rPr lang="en-US" i="1" u="none">
                          <a:solidFill>
                            <a:srgbClr val="414141"/>
                          </a:solidFill>
                          <a:effectLst/>
                        </a:rPr>
                      </a:br>
                      <a:r>
                        <a:rPr lang="en-US" i="1" u="none">
                          <a:solidFill>
                            <a:srgbClr val="414141"/>
                          </a:solidFill>
                          <a:effectLst/>
                        </a:rPr>
                        <a:t>(throws exception)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14141"/>
                          </a:solidFill>
                          <a:effectLst/>
                        </a:rPr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i="1" u="none" dirty="0">
                          <a:solidFill>
                            <a:srgbClr val="414141"/>
                          </a:solidFill>
                          <a:effectLst/>
                        </a:rPr>
                        <a:t>No mapping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2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Convention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EF 6 infers the One-to-Many relationship using the navigation property by default convention</a:t>
            </a:r>
            <a:r>
              <a:rPr lang="en-GB" dirty="0" smtClean="0"/>
              <a:t>.</a:t>
            </a:r>
          </a:p>
          <a:p>
            <a:r>
              <a:rPr lang="en-GB" dirty="0"/>
              <a:t>EF 6 does not include default conventions for One-to-One and Many-to-Many relationships. </a:t>
            </a:r>
            <a:endParaRPr lang="en-GB" dirty="0" smtClean="0"/>
          </a:p>
          <a:p>
            <a:r>
              <a:rPr lang="en-GB" dirty="0" smtClean="0"/>
              <a:t>You </a:t>
            </a:r>
            <a:r>
              <a:rPr lang="en-GB" dirty="0"/>
              <a:t>need to configure them either using Fluent API or </a:t>
            </a:r>
            <a:r>
              <a:rPr lang="en-GB" dirty="0" err="1"/>
              <a:t>DataAnnotation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4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Conventions for One-to-Many Relationships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Convention </a:t>
            </a:r>
            <a:r>
              <a:rPr lang="en-US" dirty="0" smtClean="0"/>
              <a:t>1: </a:t>
            </a:r>
          </a:p>
          <a:p>
            <a:pPr lvl="1"/>
            <a:r>
              <a:rPr lang="en-GB" dirty="0" smtClean="0"/>
              <a:t>includes </a:t>
            </a:r>
            <a:r>
              <a:rPr lang="en-GB" dirty="0"/>
              <a:t>a reference navigation property of parent in the child entity </a:t>
            </a:r>
            <a:r>
              <a:rPr lang="en-GB" dirty="0" smtClean="0"/>
              <a:t>class</a:t>
            </a:r>
          </a:p>
          <a:p>
            <a:r>
              <a:rPr lang="en-US" dirty="0"/>
              <a:t>Convention </a:t>
            </a:r>
            <a:r>
              <a:rPr lang="en-US" dirty="0" smtClean="0"/>
              <a:t>2: </a:t>
            </a:r>
          </a:p>
          <a:p>
            <a:pPr lvl="1"/>
            <a:r>
              <a:rPr lang="en-GB" dirty="0" smtClean="0"/>
              <a:t>includes </a:t>
            </a:r>
            <a:r>
              <a:rPr lang="en-GB" dirty="0"/>
              <a:t>a collection navigation property of </a:t>
            </a:r>
            <a:r>
              <a:rPr lang="en-GB" dirty="0" smtClean="0"/>
              <a:t>children in the parent entity class</a:t>
            </a:r>
          </a:p>
          <a:p>
            <a:r>
              <a:rPr lang="en-GB" dirty="0"/>
              <a:t>Convention 3: </a:t>
            </a:r>
            <a:endParaRPr lang="en-GB" dirty="0" smtClean="0"/>
          </a:p>
          <a:p>
            <a:pPr lvl="1"/>
            <a:r>
              <a:rPr lang="en-GB" dirty="0" smtClean="0"/>
              <a:t>includes </a:t>
            </a:r>
            <a:r>
              <a:rPr lang="en-GB" dirty="0"/>
              <a:t>navigation properties at both ends will also result in a one-to-many </a:t>
            </a:r>
            <a:r>
              <a:rPr lang="en-GB" dirty="0" smtClean="0"/>
              <a:t>relationship</a:t>
            </a:r>
          </a:p>
          <a:p>
            <a:r>
              <a:rPr lang="en-US" dirty="0"/>
              <a:t>Convention </a:t>
            </a:r>
            <a:r>
              <a:rPr lang="en-US" dirty="0" smtClean="0"/>
              <a:t>4: </a:t>
            </a:r>
          </a:p>
          <a:p>
            <a:pPr lvl="1"/>
            <a:r>
              <a:rPr lang="en-GB" dirty="0" smtClean="0"/>
              <a:t>a </a:t>
            </a:r>
            <a:r>
              <a:rPr lang="en-GB" dirty="0"/>
              <a:t>fully defined relationship at both ends will create a one-to-many relationship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4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Conventions for One-to-Many Relationships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889993"/>
            <a:ext cx="48006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1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Initialization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Section 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5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Initialization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</a:t>
            </a:r>
            <a:r>
              <a:rPr lang="en-GB" dirty="0" smtClean="0"/>
              <a:t>ased </a:t>
            </a:r>
            <a:r>
              <a:rPr lang="en-GB" dirty="0"/>
              <a:t>on the parameter passed in the base constructor of the context </a:t>
            </a:r>
            <a:r>
              <a:rPr lang="en-GB" dirty="0" smtClean="0"/>
              <a:t>class, </a:t>
            </a:r>
            <a:r>
              <a:rPr lang="en-GB" dirty="0"/>
              <a:t>EF decides the database name and server while initializing a </a:t>
            </a:r>
            <a:r>
              <a:rPr lang="en-GB" dirty="0" smtClean="0"/>
              <a:t>database</a:t>
            </a:r>
          </a:p>
          <a:p>
            <a:r>
              <a:rPr lang="en-GB" dirty="0"/>
              <a:t>T</a:t>
            </a:r>
            <a:r>
              <a:rPr lang="en-GB" dirty="0" smtClean="0"/>
              <a:t>he </a:t>
            </a:r>
            <a:r>
              <a:rPr lang="en-GB" dirty="0" err="1" smtClean="0"/>
              <a:t>DbContext</a:t>
            </a:r>
            <a:r>
              <a:rPr lang="en-GB" dirty="0" smtClean="0"/>
              <a:t> constructor overloading</a:t>
            </a:r>
          </a:p>
          <a:p>
            <a:pPr lvl="1"/>
            <a:r>
              <a:rPr lang="en-GB" dirty="0"/>
              <a:t>No Parameter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tring: </a:t>
            </a:r>
            <a:r>
              <a:rPr lang="en-US" dirty="0" err="1" smtClean="0"/>
              <a:t>nameOrConnectionString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0783-B5B6-43F6-9D05-1F8793B02117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1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Parameter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</a:t>
            </a:r>
            <a:r>
              <a:rPr lang="en-GB" dirty="0" smtClean="0"/>
              <a:t>we do </a:t>
            </a:r>
            <a:r>
              <a:rPr lang="en-GB" dirty="0"/>
              <a:t>not specify the parameter in the base constructor of the context </a:t>
            </a:r>
            <a:r>
              <a:rPr lang="en-GB" dirty="0" smtClean="0"/>
              <a:t>class, EF use </a:t>
            </a:r>
            <a:r>
              <a:rPr lang="en-GB" dirty="0" err="1" smtClean="0"/>
              <a:t>DbContext</a:t>
            </a:r>
            <a:r>
              <a:rPr lang="en-GB" dirty="0" smtClean="0"/>
              <a:t> class name as a connection string name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Create: public </a:t>
            </a:r>
            <a:r>
              <a:rPr lang="en-US" dirty="0" err="1"/>
              <a:t>DbShopContext</a:t>
            </a:r>
            <a:r>
              <a:rPr lang="en-US" dirty="0"/>
              <a:t>() : base</a:t>
            </a:r>
            <a:r>
              <a:rPr lang="en-US" dirty="0" smtClean="0"/>
              <a:t>()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Equals with: public </a:t>
            </a:r>
            <a:r>
              <a:rPr lang="en-US" dirty="0" err="1"/>
              <a:t>DbShopContext</a:t>
            </a:r>
            <a:r>
              <a:rPr lang="en-US" dirty="0"/>
              <a:t>() : base("</a:t>
            </a:r>
            <a:r>
              <a:rPr lang="en-US" dirty="0" err="1"/>
              <a:t>DbShopContext</a:t>
            </a:r>
            <a:r>
              <a:rPr lang="en-US" dirty="0"/>
              <a:t>")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B3E9-7592-48AC-A218-7AC85EB51A08}" type="datetime1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8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String </a:t>
            </a:r>
            <a:r>
              <a:rPr lang="en-US" dirty="0"/>
              <a:t>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GB" dirty="0" smtClean="0"/>
              <a:t>efine </a:t>
            </a:r>
            <a:r>
              <a:rPr lang="en-GB" dirty="0"/>
              <a:t>the connection string in </a:t>
            </a:r>
            <a:r>
              <a:rPr lang="en-GB" dirty="0" err="1"/>
              <a:t>app.config</a:t>
            </a:r>
            <a:r>
              <a:rPr lang="en-GB" dirty="0"/>
              <a:t> or </a:t>
            </a:r>
            <a:r>
              <a:rPr lang="en-GB" dirty="0" err="1" smtClean="0"/>
              <a:t>web.config</a:t>
            </a:r>
            <a:endParaRPr lang="en-GB" dirty="0" smtClean="0"/>
          </a:p>
          <a:p>
            <a:r>
              <a:rPr lang="en-GB" dirty="0" smtClean="0"/>
              <a:t>Pass connection string name as a parameter of </a:t>
            </a:r>
            <a:r>
              <a:rPr lang="en-US" dirty="0"/>
              <a:t>base </a:t>
            </a:r>
            <a:r>
              <a:rPr lang="en-US" dirty="0" smtClean="0"/>
              <a:t>constructor</a:t>
            </a:r>
          </a:p>
          <a:p>
            <a:pPr lvl="1"/>
            <a:r>
              <a:rPr lang="en-GB" dirty="0" err="1" smtClean="0"/>
              <a:t>DbContext</a:t>
            </a:r>
            <a:r>
              <a:rPr lang="en-GB" dirty="0" smtClean="0"/>
              <a:t> class:</a:t>
            </a:r>
          </a:p>
          <a:p>
            <a:pPr lvl="2"/>
            <a:r>
              <a:rPr lang="en-US" dirty="0"/>
              <a:t>public </a:t>
            </a:r>
            <a:r>
              <a:rPr lang="en-US" dirty="0" err="1"/>
              <a:t>DbShopContext</a:t>
            </a:r>
            <a:r>
              <a:rPr lang="en-US" dirty="0"/>
              <a:t>() : base("</a:t>
            </a:r>
            <a:r>
              <a:rPr lang="en-US" dirty="0" err="1"/>
              <a:t>DbShopContextConnectionString</a:t>
            </a:r>
            <a:r>
              <a:rPr lang="en-US" dirty="0"/>
              <a:t>")</a:t>
            </a:r>
            <a:endParaRPr lang="en-GB" dirty="0"/>
          </a:p>
          <a:p>
            <a:pPr lvl="1"/>
            <a:r>
              <a:rPr lang="en-GB" dirty="0" err="1" smtClean="0"/>
              <a:t>Web.config</a:t>
            </a:r>
            <a:r>
              <a:rPr lang="en-GB" dirty="0" smtClean="0"/>
              <a:t>/</a:t>
            </a:r>
            <a:r>
              <a:rPr lang="en-GB" dirty="0" err="1" smtClean="0"/>
              <a:t>App.config</a:t>
            </a:r>
            <a:r>
              <a:rPr lang="en-GB" dirty="0" smtClean="0"/>
              <a:t>: </a:t>
            </a:r>
          </a:p>
          <a:p>
            <a:pPr lvl="2"/>
            <a:r>
              <a:rPr lang="en-GB" dirty="0" smtClean="0"/>
              <a:t>&lt;</a:t>
            </a:r>
            <a:r>
              <a:rPr lang="en-GB" dirty="0"/>
              <a:t>add name="</a:t>
            </a:r>
            <a:r>
              <a:rPr lang="en-GB" dirty="0" err="1"/>
              <a:t>DbShopContextConnectionString</a:t>
            </a:r>
            <a:r>
              <a:rPr lang="en-GB" dirty="0"/>
              <a:t>" </a:t>
            </a:r>
            <a:r>
              <a:rPr lang="en-GB" dirty="0" err="1"/>
              <a:t>connectionString</a:t>
            </a:r>
            <a:r>
              <a:rPr lang="en-GB" dirty="0"/>
              <a:t>="....." </a:t>
            </a:r>
            <a:r>
              <a:rPr lang="en-GB" dirty="0" err="1"/>
              <a:t>providerName</a:t>
            </a:r>
            <a:r>
              <a:rPr lang="en-GB" dirty="0"/>
              <a:t>="</a:t>
            </a:r>
            <a:r>
              <a:rPr lang="en-GB" dirty="0" err="1"/>
              <a:t>System.Data.SqlClient</a:t>
            </a:r>
            <a:r>
              <a:rPr lang="en-GB" dirty="0"/>
              <a:t>"/&gt;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9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Initialization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0783-B5B6-43F6-9D05-1F8793B02117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28</a:t>
            </a:fld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93187" y="937971"/>
            <a:ext cx="926237" cy="5878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Start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1645920" y="1944757"/>
            <a:ext cx="987098" cy="587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Use context name as a connection string name</a:t>
            </a:r>
            <a:endParaRPr lang="en-US" sz="800" dirty="0"/>
          </a:p>
        </p:txBody>
      </p:sp>
      <p:cxnSp>
        <p:nvCxnSpPr>
          <p:cNvPr id="19" name="Straight Arrow Connector 18" title="Check"/>
          <p:cNvCxnSpPr>
            <a:stCxn id="12" idx="6"/>
            <a:endCxn id="35" idx="1"/>
          </p:cNvCxnSpPr>
          <p:nvPr/>
        </p:nvCxnSpPr>
        <p:spPr>
          <a:xfrm flipV="1">
            <a:off x="1219424" y="1231885"/>
            <a:ext cx="42649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463164" y="937968"/>
            <a:ext cx="898453" cy="587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Check database is existing at connection?</a:t>
            </a:r>
            <a:endParaRPr lang="en-US" sz="800" dirty="0"/>
          </a:p>
        </p:txBody>
      </p:sp>
      <p:sp>
        <p:nvSpPr>
          <p:cNvPr id="32" name="Rectangle 31"/>
          <p:cNvSpPr/>
          <p:nvPr/>
        </p:nvSpPr>
        <p:spPr>
          <a:xfrm>
            <a:off x="5810224" y="933423"/>
            <a:ext cx="822699" cy="5901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Use existing database</a:t>
            </a:r>
            <a:endParaRPr lang="en-US" sz="800" dirty="0"/>
          </a:p>
        </p:txBody>
      </p:sp>
      <p:sp>
        <p:nvSpPr>
          <p:cNvPr id="33" name="Rectangle 32"/>
          <p:cNvSpPr/>
          <p:nvPr/>
        </p:nvSpPr>
        <p:spPr>
          <a:xfrm>
            <a:off x="5815347" y="2097007"/>
            <a:ext cx="963348" cy="5738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Create database at connection </a:t>
            </a:r>
            <a:endParaRPr lang="en-US" sz="800" dirty="0"/>
          </a:p>
        </p:txBody>
      </p:sp>
      <p:sp>
        <p:nvSpPr>
          <p:cNvPr id="34" name="Rectangle 33"/>
          <p:cNvSpPr/>
          <p:nvPr/>
        </p:nvSpPr>
        <p:spPr>
          <a:xfrm>
            <a:off x="4490823" y="2960023"/>
            <a:ext cx="1699788" cy="5878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Create database with the name matches to {Namespace}.{Context name} in local SQLEXPRESS</a:t>
            </a:r>
            <a:endParaRPr lang="en-US" sz="800" dirty="0"/>
          </a:p>
        </p:txBody>
      </p:sp>
      <p:sp>
        <p:nvSpPr>
          <p:cNvPr id="35" name="Rectangle 34"/>
          <p:cNvSpPr/>
          <p:nvPr/>
        </p:nvSpPr>
        <p:spPr>
          <a:xfrm>
            <a:off x="1645919" y="937970"/>
            <a:ext cx="987099" cy="587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Call constructor with connection string name?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108159" y="937969"/>
            <a:ext cx="963348" cy="587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Connection string name is existing in configuration </a:t>
            </a:r>
            <a:r>
              <a:rPr lang="en-GB" sz="800" dirty="0" smtClean="0"/>
              <a:t>file?</a:t>
            </a:r>
            <a:endParaRPr lang="en-US" sz="800" dirty="0"/>
          </a:p>
        </p:txBody>
      </p:sp>
      <p:cxnSp>
        <p:nvCxnSpPr>
          <p:cNvPr id="18" name="Straight Arrow Connector 17"/>
          <p:cNvCxnSpPr>
            <a:stCxn id="35" idx="2"/>
            <a:endCxn id="17" idx="0"/>
          </p:cNvCxnSpPr>
          <p:nvPr/>
        </p:nvCxnSpPr>
        <p:spPr>
          <a:xfrm>
            <a:off x="2139469" y="1525799"/>
            <a:ext cx="0" cy="418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5" idx="3"/>
            <a:endCxn id="36" idx="1"/>
          </p:cNvCxnSpPr>
          <p:nvPr/>
        </p:nvCxnSpPr>
        <p:spPr>
          <a:xfrm flipV="1">
            <a:off x="2633018" y="1231884"/>
            <a:ext cx="47514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7" idx="3"/>
            <a:endCxn id="36" idx="2"/>
          </p:cNvCxnSpPr>
          <p:nvPr/>
        </p:nvCxnSpPr>
        <p:spPr>
          <a:xfrm flipV="1">
            <a:off x="2633018" y="1525798"/>
            <a:ext cx="956815" cy="7128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6" idx="3"/>
            <a:endCxn id="31" idx="1"/>
          </p:cNvCxnSpPr>
          <p:nvPr/>
        </p:nvCxnSpPr>
        <p:spPr>
          <a:xfrm flipV="1">
            <a:off x="4071507" y="1231883"/>
            <a:ext cx="39165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1" idx="3"/>
            <a:endCxn id="32" idx="1"/>
          </p:cNvCxnSpPr>
          <p:nvPr/>
        </p:nvCxnSpPr>
        <p:spPr>
          <a:xfrm flipV="1">
            <a:off x="5361617" y="1228485"/>
            <a:ext cx="448607" cy="3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1" idx="2"/>
            <a:endCxn id="33" idx="1"/>
          </p:cNvCxnSpPr>
          <p:nvPr/>
        </p:nvCxnSpPr>
        <p:spPr>
          <a:xfrm>
            <a:off x="4912391" y="1525797"/>
            <a:ext cx="902956" cy="8581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103605" y="1597211"/>
            <a:ext cx="419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No</a:t>
            </a:r>
            <a:endParaRPr lang="en-US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2633018" y="1020726"/>
            <a:ext cx="404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Yes</a:t>
            </a:r>
            <a:endParaRPr lang="en-US" sz="1000" dirty="0"/>
          </a:p>
        </p:txBody>
      </p:sp>
      <p:cxnSp>
        <p:nvCxnSpPr>
          <p:cNvPr id="104" name="Straight Arrow Connector 103"/>
          <p:cNvCxnSpPr>
            <a:endCxn id="34" idx="1"/>
          </p:cNvCxnSpPr>
          <p:nvPr/>
        </p:nvCxnSpPr>
        <p:spPr>
          <a:xfrm>
            <a:off x="3846019" y="1525800"/>
            <a:ext cx="644804" cy="17281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059829" y="987933"/>
            <a:ext cx="404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Yes</a:t>
            </a:r>
            <a:endParaRPr 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397919" y="1001200"/>
            <a:ext cx="404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Yes</a:t>
            </a:r>
            <a:endParaRPr lang="en-US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900769" y="1744466"/>
            <a:ext cx="419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No</a:t>
            </a:r>
            <a:endParaRPr 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955576" y="1809782"/>
            <a:ext cx="419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No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409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Database Initialization Strategies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Section 4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5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EF Code First </a:t>
            </a:r>
            <a:r>
              <a:rPr lang="en-US" altLang="en-US" dirty="0" smtClean="0"/>
              <a:t>Overview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Section 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7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Initialization Strategies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CreateDatabaseIfNotExists</a:t>
            </a:r>
            <a:endParaRPr lang="en-US" dirty="0" smtClean="0"/>
          </a:p>
          <a:p>
            <a:r>
              <a:rPr lang="en-US" dirty="0" err="1" smtClean="0"/>
              <a:t>DropCreateDatabaseIfModelChanges</a:t>
            </a:r>
            <a:endParaRPr lang="en-US" dirty="0" smtClean="0"/>
          </a:p>
          <a:p>
            <a:r>
              <a:rPr lang="en-US" dirty="0" err="1" smtClean="0"/>
              <a:t>DropCreateDatabaseAlways</a:t>
            </a:r>
            <a:endParaRPr lang="en-US" dirty="0" smtClean="0"/>
          </a:p>
          <a:p>
            <a:r>
              <a:rPr lang="en-US" dirty="0"/>
              <a:t>Custom DB </a:t>
            </a:r>
            <a:r>
              <a:rPr lang="en-US" dirty="0" smtClean="0"/>
              <a:t>Initializer</a:t>
            </a:r>
          </a:p>
          <a:p>
            <a:r>
              <a:rPr lang="en-GB" dirty="0" smtClean="0"/>
              <a:t>Disabled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0783-B5B6-43F6-9D05-1F8793B02117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4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CreateDatabaseIfNotExists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the </a:t>
            </a:r>
            <a:r>
              <a:rPr lang="en-GB" b="1" dirty="0"/>
              <a:t>default</a:t>
            </a:r>
            <a:r>
              <a:rPr lang="en-GB" dirty="0"/>
              <a:t> initializer. </a:t>
            </a:r>
            <a:endParaRPr lang="en-GB" dirty="0" smtClean="0"/>
          </a:p>
          <a:p>
            <a:r>
              <a:rPr lang="en-GB" dirty="0"/>
              <a:t>I</a:t>
            </a:r>
            <a:r>
              <a:rPr lang="en-GB" dirty="0" smtClean="0"/>
              <a:t>t </a:t>
            </a:r>
            <a:r>
              <a:rPr lang="en-GB" dirty="0"/>
              <a:t>will create the database if none exists as per the configuration. </a:t>
            </a:r>
            <a:endParaRPr lang="en-GB" dirty="0" smtClean="0"/>
          </a:p>
          <a:p>
            <a:r>
              <a:rPr lang="en-GB" dirty="0" smtClean="0"/>
              <a:t>If the </a:t>
            </a:r>
            <a:r>
              <a:rPr lang="en-GB" dirty="0"/>
              <a:t>model </a:t>
            </a:r>
            <a:r>
              <a:rPr lang="en-GB" dirty="0" smtClean="0"/>
              <a:t>class is changed then </a:t>
            </a:r>
            <a:r>
              <a:rPr lang="en-GB" dirty="0"/>
              <a:t>run the application with this initializer, then it will throw an exception.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0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DropCreateDatabaseIfModelChanges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model </a:t>
            </a:r>
            <a:r>
              <a:rPr lang="en-GB" dirty="0"/>
              <a:t>classes (entity classes) have been </a:t>
            </a:r>
            <a:r>
              <a:rPr lang="en-GB" dirty="0" smtClean="0"/>
              <a:t>changed</a:t>
            </a:r>
          </a:p>
          <a:p>
            <a:pPr lvl="1"/>
            <a:r>
              <a:rPr lang="en-GB" dirty="0" smtClean="0"/>
              <a:t>Drops </a:t>
            </a:r>
            <a:r>
              <a:rPr lang="en-GB" dirty="0"/>
              <a:t>an existing database </a:t>
            </a:r>
            <a:endParaRPr lang="en-GB" dirty="0" smtClean="0"/>
          </a:p>
          <a:p>
            <a:pPr lvl="1"/>
            <a:r>
              <a:rPr lang="en-GB" dirty="0" smtClean="0"/>
              <a:t>Creates </a:t>
            </a:r>
            <a:r>
              <a:rPr lang="en-GB" dirty="0"/>
              <a:t>a new </a:t>
            </a:r>
            <a:r>
              <a:rPr lang="en-GB" dirty="0" smtClean="0"/>
              <a:t>database</a:t>
            </a:r>
          </a:p>
          <a:p>
            <a:r>
              <a:rPr lang="en-GB" dirty="0" smtClean="0"/>
              <a:t>We don't </a:t>
            </a:r>
            <a:r>
              <a:rPr lang="en-GB" dirty="0"/>
              <a:t>have to worry about maintaining </a:t>
            </a:r>
            <a:r>
              <a:rPr lang="en-GB" dirty="0" smtClean="0"/>
              <a:t>database </a:t>
            </a:r>
            <a:r>
              <a:rPr lang="en-GB" dirty="0"/>
              <a:t>schema, when </a:t>
            </a:r>
            <a:r>
              <a:rPr lang="en-GB" dirty="0" smtClean="0"/>
              <a:t>model </a:t>
            </a:r>
            <a:r>
              <a:rPr lang="en-GB" dirty="0"/>
              <a:t>classes change</a:t>
            </a:r>
            <a:r>
              <a:rPr lang="en-GB" dirty="0" smtClean="0"/>
              <a:t>.</a:t>
            </a:r>
          </a:p>
          <a:p>
            <a:r>
              <a:rPr lang="en-GB" dirty="0" smtClean="0"/>
              <a:t>We may lost important data</a:t>
            </a:r>
          </a:p>
          <a:p>
            <a:r>
              <a:rPr lang="en-GB" dirty="0" smtClean="0"/>
              <a:t>Only use this strategy in development environment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DropCreateDatabaseAlways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GB" dirty="0" smtClean="0"/>
              <a:t>rops </a:t>
            </a:r>
            <a:r>
              <a:rPr lang="en-GB" dirty="0"/>
              <a:t>an existing database every time you run the application, irrespective of whether your model classes have changed or not. </a:t>
            </a:r>
            <a:endParaRPr lang="en-GB" dirty="0" smtClean="0"/>
          </a:p>
          <a:p>
            <a:r>
              <a:rPr lang="en-GB" dirty="0" smtClean="0"/>
              <a:t>This </a:t>
            </a:r>
            <a:r>
              <a:rPr lang="en-GB" dirty="0"/>
              <a:t>will be useful when </a:t>
            </a:r>
            <a:r>
              <a:rPr lang="en-GB" dirty="0" smtClean="0"/>
              <a:t>we want </a:t>
            </a:r>
            <a:r>
              <a:rPr lang="en-GB" dirty="0"/>
              <a:t>a fresh database every time </a:t>
            </a:r>
            <a:r>
              <a:rPr lang="en-GB" dirty="0" smtClean="0"/>
              <a:t>we run </a:t>
            </a:r>
            <a:r>
              <a:rPr lang="en-GB" dirty="0"/>
              <a:t>the </a:t>
            </a:r>
            <a:r>
              <a:rPr lang="en-GB" dirty="0" smtClean="0"/>
              <a:t>application.</a:t>
            </a:r>
          </a:p>
          <a:p>
            <a:r>
              <a:rPr lang="en-GB" dirty="0"/>
              <a:t>Only use this strategy in development environment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6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DB Initializer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custom DB Initializer by inherit one of three strategy above</a:t>
            </a:r>
          </a:p>
          <a:p>
            <a:r>
              <a:rPr lang="en-GB" dirty="0" smtClean="0"/>
              <a:t>Usually used to apply configuration or create Seed 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05" y="2439545"/>
            <a:ext cx="70770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0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Turn off the DB Initializer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you are sure, the database is existing already.</a:t>
            </a:r>
          </a:p>
          <a:p>
            <a:r>
              <a:rPr lang="en-GB" dirty="0" smtClean="0"/>
              <a:t>When </a:t>
            </a:r>
            <a:r>
              <a:rPr lang="en-GB" dirty="0"/>
              <a:t>you don't want to lose existing data in the production environment</a:t>
            </a:r>
            <a:endParaRPr lang="en-GB" dirty="0" smtClean="0"/>
          </a:p>
          <a:p>
            <a:r>
              <a:rPr lang="en-GB" dirty="0" smtClean="0"/>
              <a:t>Working process: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Deploy stage: 	Initialize database, add Seed data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Test stage: 		Test application, update database (if need)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Product stage: 	Turn </a:t>
            </a:r>
            <a:r>
              <a:rPr lang="en-GB" dirty="0"/>
              <a:t>off the DB </a:t>
            </a:r>
            <a:r>
              <a:rPr lang="en-GB" dirty="0" smtClean="0"/>
              <a:t>Initializer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 an initializer in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change initializer without update code/re-deploy</a:t>
            </a:r>
          </a:p>
          <a:p>
            <a:r>
              <a:rPr lang="en-GB" dirty="0" smtClean="0"/>
              <a:t>Same code in difference environments: coding, testing, UAT, PROD, maintain</a:t>
            </a:r>
          </a:p>
          <a:p>
            <a:r>
              <a:rPr lang="en-GB" dirty="0" smtClean="0"/>
              <a:t>To detect/investigate problems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 an initializer in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Syntax: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 err="1"/>
              <a:t>appSettings</a:t>
            </a:r>
            <a:r>
              <a:rPr lang="en-US" dirty="0" smtClean="0"/>
              <a:t>&gt;</a:t>
            </a:r>
          </a:p>
          <a:p>
            <a:pPr marL="800100" lvl="2" indent="0">
              <a:buNone/>
            </a:pPr>
            <a:r>
              <a:rPr lang="en-US" dirty="0" smtClean="0"/>
              <a:t>&lt;add key=”</a:t>
            </a:r>
            <a:r>
              <a:rPr lang="en-US" dirty="0" err="1" smtClean="0"/>
              <a:t>DatabaseInitializerForType</a:t>
            </a:r>
            <a:r>
              <a:rPr lang="en-US" dirty="0" smtClean="0"/>
              <a:t> </a:t>
            </a:r>
            <a:r>
              <a:rPr lang="en-US" dirty="0"/>
              <a:t>[</a:t>
            </a:r>
            <a:r>
              <a:rPr lang="en-US" dirty="0" err="1" smtClean="0"/>
              <a:t>MyAssemblyQualifiedContextType</a:t>
            </a:r>
            <a:r>
              <a:rPr lang="en-US" dirty="0" smtClean="0"/>
              <a:t>]”</a:t>
            </a:r>
            <a:br>
              <a:rPr lang="en-US" dirty="0" smtClean="0"/>
            </a:br>
            <a:r>
              <a:rPr lang="en-US" dirty="0" smtClean="0"/>
              <a:t>value=”[</a:t>
            </a:r>
            <a:r>
              <a:rPr lang="en-US" dirty="0" err="1" smtClean="0"/>
              <a:t>MyAssemblyQualifedInitializerType</a:t>
            </a:r>
            <a:r>
              <a:rPr lang="en-US" dirty="0" smtClean="0"/>
              <a:t>]” /&gt;</a:t>
            </a:r>
          </a:p>
          <a:p>
            <a:pPr marL="400050" lvl="1" indent="0">
              <a:buNone/>
            </a:pPr>
            <a:r>
              <a:rPr lang="en-US" dirty="0" smtClean="0"/>
              <a:t>&lt;/</a:t>
            </a:r>
            <a:r>
              <a:rPr lang="en-US" dirty="0" err="1"/>
              <a:t>appSettings</a:t>
            </a:r>
            <a:r>
              <a:rPr lang="en-US" dirty="0"/>
              <a:t>&gt;</a:t>
            </a:r>
            <a:r>
              <a:rPr lang="en-GB" dirty="0" smtClean="0"/>
              <a:t> </a:t>
            </a:r>
          </a:p>
          <a:p>
            <a:r>
              <a:rPr lang="en-GB" dirty="0" smtClean="0"/>
              <a:t>Example: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 err="1"/>
              <a:t>appSettings</a:t>
            </a:r>
            <a:r>
              <a:rPr lang="en-US" dirty="0" smtClean="0"/>
              <a:t>&gt;</a:t>
            </a:r>
          </a:p>
          <a:p>
            <a:pPr marL="800100" lvl="2" indent="0">
              <a:buNone/>
            </a:pPr>
            <a:r>
              <a:rPr lang="en-US" dirty="0" smtClean="0"/>
              <a:t>&lt;</a:t>
            </a:r>
            <a:r>
              <a:rPr lang="en-US" dirty="0"/>
              <a:t>add key=”</a:t>
            </a:r>
            <a:r>
              <a:rPr lang="en-US" dirty="0" err="1"/>
              <a:t>DatabaseInitializerForType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    </a:t>
            </a:r>
            <a:r>
              <a:rPr lang="en-US" dirty="0" err="1"/>
              <a:t>LazyUnicornTests.Model.BlogContext</a:t>
            </a:r>
            <a:r>
              <a:rPr lang="en-US" dirty="0"/>
              <a:t>, </a:t>
            </a:r>
            <a:r>
              <a:rPr lang="en-US" dirty="0" err="1"/>
              <a:t>LazyUnicornTests</a:t>
            </a:r>
            <a:r>
              <a:rPr lang="en-US" dirty="0"/>
              <a:t>”</a:t>
            </a:r>
            <a:br>
              <a:rPr lang="en-US" dirty="0"/>
            </a:br>
            <a:r>
              <a:rPr lang="en-US" dirty="0"/>
              <a:t>value=”</a:t>
            </a:r>
            <a:r>
              <a:rPr lang="en-US" dirty="0" err="1"/>
              <a:t>LazyUnicornTests.Model.BlogsContextInitializer</a:t>
            </a:r>
            <a:r>
              <a:rPr lang="en-US" dirty="0"/>
              <a:t>, </a:t>
            </a:r>
            <a:r>
              <a:rPr lang="en-US" dirty="0" err="1"/>
              <a:t>LazyUnicornTests</a:t>
            </a:r>
            <a:r>
              <a:rPr lang="en-US" dirty="0"/>
              <a:t>” </a:t>
            </a:r>
            <a:r>
              <a:rPr lang="en-US" dirty="0" smtClean="0"/>
              <a:t>/&gt;</a:t>
            </a:r>
          </a:p>
          <a:p>
            <a:pPr marL="400050" lvl="1" indent="0">
              <a:buNone/>
            </a:pPr>
            <a:r>
              <a:rPr lang="en-US" dirty="0" smtClean="0"/>
              <a:t>&lt;/</a:t>
            </a:r>
            <a:r>
              <a:rPr lang="en-US" dirty="0" err="1"/>
              <a:t>appSettings</a:t>
            </a:r>
            <a:r>
              <a:rPr lang="en-US" dirty="0"/>
              <a:t>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4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 an initializer in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entry goes in the appSettings section of </a:t>
            </a:r>
            <a:r>
              <a:rPr lang="en-GB" dirty="0" smtClean="0"/>
              <a:t>configuration </a:t>
            </a:r>
            <a:r>
              <a:rPr lang="en-GB" dirty="0"/>
              <a:t>file</a:t>
            </a:r>
          </a:p>
          <a:p>
            <a:r>
              <a:rPr lang="en-GB" dirty="0"/>
              <a:t>The key must always start with the string “</a:t>
            </a:r>
            <a:r>
              <a:rPr lang="en-GB" dirty="0" err="1"/>
              <a:t>DatabaseInitializerForType</a:t>
            </a:r>
            <a:r>
              <a:rPr lang="en-GB" dirty="0"/>
              <a:t>” followed by </a:t>
            </a:r>
            <a:r>
              <a:rPr lang="en-GB" dirty="0" smtClean="0"/>
              <a:t>whitespace</a:t>
            </a:r>
          </a:p>
          <a:p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3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 an initializer in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The </a:t>
            </a:r>
            <a:r>
              <a:rPr lang="en-GB" dirty="0"/>
              <a:t>second part of the key is the assembly-qualified name of the context type for which the initializer should be set</a:t>
            </a:r>
          </a:p>
          <a:p>
            <a:r>
              <a:rPr lang="en-GB" dirty="0"/>
              <a:t>The value is the assembly-qualified name of the initializer to set, which must expose a public, </a:t>
            </a:r>
            <a:r>
              <a:rPr lang="en-GB" dirty="0" err="1"/>
              <a:t>parameterless</a:t>
            </a:r>
            <a:r>
              <a:rPr lang="en-GB" dirty="0"/>
              <a:t> constructor so that EF can create an instance of 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8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Code First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GB" dirty="0" smtClean="0"/>
              <a:t>o </a:t>
            </a:r>
            <a:r>
              <a:rPr lang="en-GB" dirty="0"/>
              <a:t>not have an existing </a:t>
            </a:r>
            <a:r>
              <a:rPr lang="en-GB" dirty="0" smtClean="0"/>
              <a:t>database </a:t>
            </a:r>
            <a:r>
              <a:rPr lang="en-GB" dirty="0"/>
              <a:t>for your </a:t>
            </a:r>
            <a:r>
              <a:rPr lang="en-GB" dirty="0" smtClean="0"/>
              <a:t>application?</a:t>
            </a:r>
          </a:p>
          <a:p>
            <a:r>
              <a:rPr lang="en-GB" dirty="0" smtClean="0"/>
              <a:t>Do not have much experience in SQL?</a:t>
            </a:r>
          </a:p>
          <a:p>
            <a:r>
              <a:rPr lang="en-GB" dirty="0" smtClean="0"/>
              <a:t>Do not want to working with SQL directly?</a:t>
            </a:r>
          </a:p>
          <a:p>
            <a:r>
              <a:rPr lang="en-GB" dirty="0" smtClean="0"/>
              <a:t>Prefer to writing entities and context class first?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0783-B5B6-43F6-9D05-1F8793B02117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4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Turn off the DB Initializer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sz="2000" dirty="0"/>
              <a:t>&lt;appSettings&gt;</a:t>
            </a:r>
          </a:p>
          <a:p>
            <a:pPr marL="457200" lvl="1" indent="0">
              <a:buNone/>
            </a:pPr>
            <a:r>
              <a:rPr lang="en-US" dirty="0" smtClean="0"/>
              <a:t>	&lt;</a:t>
            </a:r>
            <a:r>
              <a:rPr lang="en-US" dirty="0"/>
              <a:t>add key="</a:t>
            </a:r>
            <a:r>
              <a:rPr lang="en-US" dirty="0" err="1"/>
              <a:t>DatabaseInitializerForType</a:t>
            </a:r>
            <a:r>
              <a:rPr lang="en-US" dirty="0"/>
              <a:t> </a:t>
            </a:r>
            <a:r>
              <a:rPr lang="en-US" dirty="0" smtClean="0"/>
              <a:t>		</a:t>
            </a:r>
            <a:r>
              <a:rPr lang="en-US" dirty="0" err="1" smtClean="0"/>
              <a:t>SchoolDataLayer.SchoolDBContext</a:t>
            </a:r>
            <a:r>
              <a:rPr lang="en-US" dirty="0"/>
              <a:t>, </a:t>
            </a:r>
            <a:r>
              <a:rPr lang="en-US" dirty="0" err="1"/>
              <a:t>SchoolDataLayer</a:t>
            </a:r>
            <a:r>
              <a:rPr lang="en-US" dirty="0"/>
              <a:t>"</a:t>
            </a:r>
          </a:p>
          <a:p>
            <a:pPr marL="457200" lvl="1" indent="0">
              <a:buNone/>
            </a:pPr>
            <a:r>
              <a:rPr lang="en-US" dirty="0"/>
              <a:t>            value="Disabled" /&gt;</a:t>
            </a:r>
          </a:p>
          <a:p>
            <a:pPr marL="457200" lvl="1" indent="0">
              <a:buNone/>
            </a:pPr>
            <a:r>
              <a:rPr lang="en-US" dirty="0"/>
              <a:t>  &lt;/appSettings</a:t>
            </a:r>
            <a:r>
              <a:rPr lang="en-US" dirty="0" smtClean="0"/>
              <a:t>&gt;</a:t>
            </a:r>
          </a:p>
          <a:p>
            <a:pPr marL="457200" lvl="1" indent="0">
              <a:buNone/>
            </a:pP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Value can be: </a:t>
            </a:r>
            <a:r>
              <a:rPr lang="en-GB" b="1" dirty="0" smtClean="0"/>
              <a:t>Disabled</a:t>
            </a:r>
            <a:r>
              <a:rPr lang="en-GB" dirty="0" smtClean="0"/>
              <a:t> </a:t>
            </a:r>
            <a:r>
              <a:rPr lang="en-GB" dirty="0"/>
              <a:t>or </a:t>
            </a:r>
            <a:r>
              <a:rPr lang="en-GB" b="1" dirty="0"/>
              <a:t>empty </a:t>
            </a:r>
            <a:r>
              <a:rPr lang="en-GB" b="1" dirty="0" smtClean="0"/>
              <a:t>string</a:t>
            </a:r>
            <a:endParaRPr lang="en-US" b="1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0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Seed Data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Section 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Seed Data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GB" dirty="0" smtClean="0"/>
              <a:t>insert </a:t>
            </a:r>
            <a:r>
              <a:rPr lang="en-GB" dirty="0"/>
              <a:t>data into </a:t>
            </a:r>
            <a:r>
              <a:rPr lang="en-GB" dirty="0" smtClean="0"/>
              <a:t>database </a:t>
            </a:r>
            <a:r>
              <a:rPr lang="en-GB" dirty="0"/>
              <a:t>tables during the database initialization process. </a:t>
            </a:r>
            <a:endParaRPr lang="en-GB" dirty="0" smtClean="0"/>
          </a:p>
          <a:p>
            <a:r>
              <a:rPr lang="en-GB" dirty="0" smtClean="0"/>
              <a:t>Use to provide </a:t>
            </a:r>
            <a:r>
              <a:rPr lang="en-GB" dirty="0"/>
              <a:t>some test data for </a:t>
            </a:r>
            <a:r>
              <a:rPr lang="en-GB" dirty="0" smtClean="0"/>
              <a:t>the application</a:t>
            </a:r>
          </a:p>
          <a:p>
            <a:r>
              <a:rPr lang="en-GB" dirty="0" smtClean="0"/>
              <a:t>Use to create some </a:t>
            </a:r>
            <a:r>
              <a:rPr lang="en-GB" dirty="0"/>
              <a:t>default master data for </a:t>
            </a:r>
            <a:r>
              <a:rPr lang="en-GB" dirty="0" smtClean="0"/>
              <a:t>the application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0783-B5B6-43F6-9D05-1F8793B02117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Seed Data steps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Step 1: </a:t>
            </a:r>
            <a:r>
              <a:rPr lang="en-US" dirty="0"/>
              <a:t>create a custom DB </a:t>
            </a:r>
            <a:r>
              <a:rPr lang="en-US" dirty="0" smtClean="0"/>
              <a:t>initializer</a:t>
            </a:r>
          </a:p>
          <a:p>
            <a:pPr lvl="1"/>
            <a:r>
              <a:rPr lang="en-US" dirty="0"/>
              <a:t>public class </a:t>
            </a:r>
            <a:r>
              <a:rPr lang="en-US" dirty="0" err="1"/>
              <a:t>ShopContextInitializer</a:t>
            </a:r>
            <a:r>
              <a:rPr lang="en-US" dirty="0"/>
              <a:t>&lt;T&gt; : </a:t>
            </a:r>
            <a:r>
              <a:rPr lang="en-US" dirty="0" err="1"/>
              <a:t>CreateDatabaseIfNotExists</a:t>
            </a:r>
            <a:r>
              <a:rPr lang="en-US" dirty="0"/>
              <a:t>&lt;</a:t>
            </a:r>
            <a:r>
              <a:rPr lang="en-US" dirty="0" err="1"/>
              <a:t>DbShopContext</a:t>
            </a:r>
            <a:r>
              <a:rPr lang="en-US" dirty="0"/>
              <a:t>&gt;</a:t>
            </a:r>
            <a:endParaRPr lang="en-GB" dirty="0" smtClean="0"/>
          </a:p>
          <a:p>
            <a:r>
              <a:rPr lang="en-GB" dirty="0" smtClean="0"/>
              <a:t>Step 2: </a:t>
            </a:r>
            <a:r>
              <a:rPr lang="en-US" dirty="0"/>
              <a:t>override the Seed </a:t>
            </a:r>
            <a:r>
              <a:rPr lang="en-US" dirty="0" smtClean="0"/>
              <a:t>method</a:t>
            </a:r>
          </a:p>
          <a:p>
            <a:pPr lvl="1"/>
            <a:r>
              <a:rPr lang="en-GB" dirty="0"/>
              <a:t>protected override void Seed(</a:t>
            </a:r>
            <a:r>
              <a:rPr lang="en-GB" dirty="0" err="1"/>
              <a:t>DbShopContext</a:t>
            </a:r>
            <a:r>
              <a:rPr lang="en-GB" dirty="0"/>
              <a:t> context)</a:t>
            </a:r>
            <a:endParaRPr lang="en-GB" dirty="0" smtClean="0"/>
          </a:p>
          <a:p>
            <a:r>
              <a:rPr lang="en-GB" dirty="0" smtClean="0"/>
              <a:t>Step 3: don’t forget call the base Seed</a:t>
            </a:r>
          </a:p>
          <a:p>
            <a:pPr lvl="1"/>
            <a:r>
              <a:rPr lang="en-US" dirty="0" err="1"/>
              <a:t>base.Seed</a:t>
            </a:r>
            <a:r>
              <a:rPr lang="en-US" dirty="0"/>
              <a:t>(context</a:t>
            </a:r>
            <a:r>
              <a:rPr lang="en-US" dirty="0" smtClean="0"/>
              <a:t>);</a:t>
            </a:r>
          </a:p>
          <a:p>
            <a:r>
              <a:rPr lang="en-GB" dirty="0" smtClean="0"/>
              <a:t>Step 4: add code to add data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0783-B5B6-43F6-9D05-1F8793B02117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3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Use EF </a:t>
            </a:r>
            <a:r>
              <a:rPr lang="en-US" altLang="en-US" dirty="0"/>
              <a:t>Code First </a:t>
            </a:r>
            <a:r>
              <a:rPr lang="en-US" altLang="en-US" dirty="0" smtClean="0"/>
              <a:t>approach: create entities class and </a:t>
            </a:r>
            <a:r>
              <a:rPr lang="en-US" altLang="en-US" dirty="0" err="1" smtClean="0"/>
              <a:t>DbContext</a:t>
            </a:r>
            <a:r>
              <a:rPr lang="en-US" altLang="en-US" dirty="0" smtClean="0"/>
              <a:t> first, then generate database</a:t>
            </a:r>
            <a:endParaRPr lang="en-US" altLang="en-US" dirty="0"/>
          </a:p>
          <a:p>
            <a:r>
              <a:rPr lang="en-US" dirty="0"/>
              <a:t>Code-First </a:t>
            </a:r>
            <a:r>
              <a:rPr lang="en-US" dirty="0" smtClean="0"/>
              <a:t>Conventions: EF uses conventions to create database, tables, columns</a:t>
            </a:r>
            <a:endParaRPr lang="en-US" dirty="0"/>
          </a:p>
          <a:p>
            <a:r>
              <a:rPr lang="en-GB" dirty="0" smtClean="0"/>
              <a:t>There are strategies to create database</a:t>
            </a:r>
            <a:endParaRPr lang="en-GB" dirty="0"/>
          </a:p>
          <a:p>
            <a:r>
              <a:rPr lang="en-GB" dirty="0" smtClean="0"/>
              <a:t>Always consider to use </a:t>
            </a:r>
            <a:r>
              <a:rPr lang="en-GB" smtClean="0"/>
              <a:t>appropriate strategy </a:t>
            </a:r>
            <a:endParaRPr lang="en-GB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3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  <a:endParaRPr lang="en-US" sz="6600" dirty="0">
              <a:solidFill>
                <a:schemeClr val="accent6">
                  <a:lumMod val="75000"/>
                </a:schemeClr>
              </a:solidFill>
              <a:cs typeface="Arial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10CF-D8EB-4339-A038-1E0E0D4A410F}" type="datetime1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Code First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05" y="850106"/>
            <a:ext cx="8622507" cy="2382172"/>
          </a:xfrm>
        </p:spPr>
        <p:txBody>
          <a:bodyPr>
            <a:normAutofit/>
          </a:bodyPr>
          <a:lstStyle/>
          <a:p>
            <a:r>
              <a:rPr lang="en-GB" dirty="0"/>
              <a:t>Code-First is mainly useful in Domain Driven Design</a:t>
            </a:r>
            <a:r>
              <a:rPr lang="en-GB" dirty="0" smtClean="0"/>
              <a:t>.</a:t>
            </a:r>
          </a:p>
          <a:p>
            <a:r>
              <a:rPr lang="en-GB" dirty="0"/>
              <a:t>In the Code-First approach, </a:t>
            </a:r>
            <a:endParaRPr lang="en-GB" dirty="0" smtClean="0"/>
          </a:p>
          <a:p>
            <a:pPr lvl="1"/>
            <a:r>
              <a:rPr lang="en-GB" dirty="0" smtClean="0"/>
              <a:t>developer focus </a:t>
            </a:r>
            <a:r>
              <a:rPr lang="en-GB" dirty="0"/>
              <a:t>on the domain of </a:t>
            </a:r>
            <a:r>
              <a:rPr lang="en-GB" dirty="0" smtClean="0"/>
              <a:t>application </a:t>
            </a:r>
          </a:p>
          <a:p>
            <a:pPr lvl="1"/>
            <a:r>
              <a:rPr lang="en-GB" dirty="0" smtClean="0"/>
              <a:t>create </a:t>
            </a:r>
            <a:r>
              <a:rPr lang="en-GB" dirty="0"/>
              <a:t>classes for </a:t>
            </a:r>
            <a:r>
              <a:rPr lang="en-GB" dirty="0" smtClean="0"/>
              <a:t>domain </a:t>
            </a:r>
            <a:r>
              <a:rPr lang="en-GB" dirty="0"/>
              <a:t>entity </a:t>
            </a:r>
            <a:endParaRPr lang="en-GB" dirty="0" smtClean="0"/>
          </a:p>
          <a:p>
            <a:pPr lvl="1"/>
            <a:r>
              <a:rPr lang="en-GB" dirty="0" smtClean="0"/>
              <a:t>EF generate database from code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 descr="code-first in entity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20" y="3232278"/>
            <a:ext cx="4791075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59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Code-First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u="sng" dirty="0" smtClean="0"/>
              <a:t>Step 1: </a:t>
            </a:r>
            <a:r>
              <a:rPr lang="en-GB" sz="2800" dirty="0" smtClean="0"/>
              <a:t>Create </a:t>
            </a:r>
            <a:r>
              <a:rPr lang="en-GB" sz="2800" dirty="0"/>
              <a:t>or modify domain classes </a:t>
            </a:r>
            <a:endParaRPr lang="en-GB" sz="2800" dirty="0" smtClean="0"/>
          </a:p>
          <a:p>
            <a:r>
              <a:rPr lang="en-GB" sz="2800" u="sng" dirty="0" smtClean="0"/>
              <a:t>Step 2: </a:t>
            </a:r>
            <a:r>
              <a:rPr lang="en-GB" sz="2800" dirty="0" smtClean="0"/>
              <a:t>Configure </a:t>
            </a:r>
            <a:r>
              <a:rPr lang="en-GB" sz="2800" dirty="0"/>
              <a:t>these domain classes using Fluent-API or data annotation attributes </a:t>
            </a:r>
            <a:endParaRPr lang="en-GB" sz="2800" dirty="0" smtClean="0"/>
          </a:p>
          <a:p>
            <a:r>
              <a:rPr lang="en-GB" sz="2800" u="sng" dirty="0"/>
              <a:t>Step 3: </a:t>
            </a:r>
            <a:r>
              <a:rPr lang="en-GB" sz="2800" dirty="0"/>
              <a:t>Create database using automated migration</a:t>
            </a:r>
          </a:p>
          <a:p>
            <a:endParaRPr lang="en-GB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8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Code-First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u="sng" dirty="0" smtClean="0"/>
              <a:t>Loop:</a:t>
            </a:r>
          </a:p>
          <a:p>
            <a:pPr lvl="1"/>
            <a:r>
              <a:rPr lang="en-GB" sz="2400" u="sng" dirty="0" smtClean="0"/>
              <a:t>Step </a:t>
            </a:r>
            <a:r>
              <a:rPr lang="en-GB" sz="2400" u="sng" dirty="0" smtClean="0"/>
              <a:t>2.x: </a:t>
            </a:r>
            <a:r>
              <a:rPr lang="en-GB" sz="2400" dirty="0" smtClean="0"/>
              <a:t>Add or update the</a:t>
            </a:r>
            <a:r>
              <a:rPr lang="en-GB" sz="2400" dirty="0"/>
              <a:t> domain </a:t>
            </a:r>
            <a:r>
              <a:rPr lang="en-GB" sz="2400" dirty="0" smtClean="0"/>
              <a:t>classes</a:t>
            </a:r>
          </a:p>
          <a:p>
            <a:pPr lvl="1"/>
            <a:r>
              <a:rPr lang="en-GB" sz="2400" u="sng" dirty="0" smtClean="0"/>
              <a:t>Step </a:t>
            </a:r>
            <a:r>
              <a:rPr lang="en-GB" sz="2400" u="sng" dirty="0" smtClean="0"/>
              <a:t>3.x</a:t>
            </a:r>
            <a:r>
              <a:rPr lang="en-GB" sz="2400" u="sng" dirty="0" smtClean="0"/>
              <a:t>: </a:t>
            </a:r>
            <a:r>
              <a:rPr lang="en-GB" sz="2400" dirty="0" smtClean="0"/>
              <a:t>Update </a:t>
            </a:r>
            <a:r>
              <a:rPr lang="en-GB" sz="2400" dirty="0"/>
              <a:t>database schema using </a:t>
            </a:r>
            <a:r>
              <a:rPr lang="en-GB" sz="2400" dirty="0" smtClean="0"/>
              <a:t>code first </a:t>
            </a:r>
            <a:r>
              <a:rPr lang="en-GB" sz="2400" dirty="0" smtClean="0"/>
              <a:t>migration</a:t>
            </a:r>
          </a:p>
          <a:p>
            <a:r>
              <a:rPr lang="en-GB" sz="3200" u="sng" dirty="0" smtClean="0"/>
              <a:t>End loop</a:t>
            </a:r>
            <a:endParaRPr lang="en-US" sz="3200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0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Code-First </a:t>
            </a:r>
            <a:r>
              <a:rPr lang="en-US" dirty="0" smtClean="0"/>
              <a:t>Conventions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Section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6 Code-First Conventions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Conventions are sets of default rules which automatically configure a conceptual model based on </a:t>
            </a:r>
            <a:r>
              <a:rPr lang="en-GB" dirty="0" smtClean="0"/>
              <a:t>domain </a:t>
            </a:r>
            <a:r>
              <a:rPr lang="en-GB" dirty="0"/>
              <a:t>classes when working with the Code-First approach</a:t>
            </a:r>
            <a:r>
              <a:rPr lang="en-GB" dirty="0" smtClean="0"/>
              <a:t>.</a:t>
            </a:r>
          </a:p>
          <a:p>
            <a:r>
              <a:rPr lang="en-GB" dirty="0" smtClean="0"/>
              <a:t>Conventions </a:t>
            </a:r>
            <a:r>
              <a:rPr lang="en-GB" dirty="0"/>
              <a:t>are defined in the </a:t>
            </a:r>
            <a:r>
              <a:rPr lang="en-GB" dirty="0" err="1"/>
              <a:t>System.Data.Entity.ModelConfiguration.Conventions</a:t>
            </a:r>
            <a:r>
              <a:rPr lang="en-GB" dirty="0"/>
              <a:t> namespace</a:t>
            </a:r>
            <a:r>
              <a:rPr lang="en-GB" dirty="0" smtClean="0"/>
              <a:t>.</a:t>
            </a: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0783-B5B6-43F6-9D05-1F8793B02117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4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1829</TotalTime>
  <Words>1939</Words>
  <Application>Microsoft Office PowerPoint</Application>
  <PresentationFormat>On-screen Show (16:9)</PresentationFormat>
  <Paragraphs>387</Paragraphs>
  <Slides>45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Wingdings</vt:lpstr>
      <vt:lpstr>Template_Internal_Course</vt:lpstr>
      <vt:lpstr>Entity Framework</vt:lpstr>
      <vt:lpstr>Lesson Objectives</vt:lpstr>
      <vt:lpstr>EF Code First Overview</vt:lpstr>
      <vt:lpstr>EF Code First Overview</vt:lpstr>
      <vt:lpstr>EF Code First Overview</vt:lpstr>
      <vt:lpstr>Code-First Workflow</vt:lpstr>
      <vt:lpstr>Code-First Workflow</vt:lpstr>
      <vt:lpstr>Code-First Conventions</vt:lpstr>
      <vt:lpstr>EF 6 Code-First Conventions</vt:lpstr>
      <vt:lpstr>EF 6 Code-First Conventions</vt:lpstr>
      <vt:lpstr>Default code first conventions</vt:lpstr>
      <vt:lpstr>Default code first conventions</vt:lpstr>
      <vt:lpstr>Default code first conventions</vt:lpstr>
      <vt:lpstr>Default code first conventions</vt:lpstr>
      <vt:lpstr>Default code first conventions</vt:lpstr>
      <vt:lpstr>Default code first conventions</vt:lpstr>
      <vt:lpstr>Default code first conventions</vt:lpstr>
      <vt:lpstr>Default code first conventions</vt:lpstr>
      <vt:lpstr>Default code first conventions</vt:lpstr>
      <vt:lpstr>Data type mapped</vt:lpstr>
      <vt:lpstr>Relationship Convention</vt:lpstr>
      <vt:lpstr>Conventions for One-to-Many Relationships</vt:lpstr>
      <vt:lpstr>Conventions for One-to-Many Relationships</vt:lpstr>
      <vt:lpstr>Database Initialization</vt:lpstr>
      <vt:lpstr>Database Initialization</vt:lpstr>
      <vt:lpstr>No Parameter</vt:lpstr>
      <vt:lpstr>Connection String Name</vt:lpstr>
      <vt:lpstr>Database Initialization</vt:lpstr>
      <vt:lpstr>Database Initialization Strategies</vt:lpstr>
      <vt:lpstr>Database Initialization Strategies</vt:lpstr>
      <vt:lpstr>CreateDatabaseIfNotExists</vt:lpstr>
      <vt:lpstr>DropCreateDatabaseIfModelChanges</vt:lpstr>
      <vt:lpstr>DropCreateDatabaseAlways</vt:lpstr>
      <vt:lpstr>Custom DB Initializer</vt:lpstr>
      <vt:lpstr>Turn off the DB Initializer</vt:lpstr>
      <vt:lpstr>Set an initializer in configuration</vt:lpstr>
      <vt:lpstr>Set an initializer in configuration</vt:lpstr>
      <vt:lpstr>Set an initializer in configuration</vt:lpstr>
      <vt:lpstr>Set an initializer in configuration</vt:lpstr>
      <vt:lpstr>Turn off the DB Initializer</vt:lpstr>
      <vt:lpstr>Seed Data</vt:lpstr>
      <vt:lpstr>Seed Data</vt:lpstr>
      <vt:lpstr>Seed Data steps</vt:lpstr>
      <vt:lpstr>Summary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Trinh Ba Tu (FA.TOD)</cp:lastModifiedBy>
  <cp:revision>123</cp:revision>
  <dcterms:created xsi:type="dcterms:W3CDTF">2015-08-31T01:44:46Z</dcterms:created>
  <dcterms:modified xsi:type="dcterms:W3CDTF">2019-08-29T03:45:35Z</dcterms:modified>
</cp:coreProperties>
</file>