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0" r:id="rId2"/>
    <p:sldId id="272" r:id="rId3"/>
    <p:sldId id="271" r:id="rId4"/>
    <p:sldId id="309" r:id="rId5"/>
    <p:sldId id="310" r:id="rId6"/>
    <p:sldId id="311" r:id="rId7"/>
    <p:sldId id="312" r:id="rId8"/>
    <p:sldId id="308" r:id="rId9"/>
    <p:sldId id="315" r:id="rId10"/>
    <p:sldId id="313" r:id="rId11"/>
    <p:sldId id="317" r:id="rId12"/>
    <p:sldId id="316" r:id="rId13"/>
    <p:sldId id="314" r:id="rId14"/>
    <p:sldId id="318" r:id="rId15"/>
    <p:sldId id="319" r:id="rId16"/>
    <p:sldId id="320" r:id="rId17"/>
    <p:sldId id="322" r:id="rId18"/>
    <p:sldId id="321" r:id="rId19"/>
    <p:sldId id="323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24" r:id="rId28"/>
    <p:sldId id="325" r:id="rId29"/>
    <p:sldId id="334" r:id="rId30"/>
    <p:sldId id="335" r:id="rId31"/>
    <p:sldId id="336" r:id="rId32"/>
    <p:sldId id="355" r:id="rId33"/>
    <p:sldId id="337" r:id="rId34"/>
    <p:sldId id="338" r:id="rId35"/>
    <p:sldId id="339" r:id="rId36"/>
    <p:sldId id="340" r:id="rId37"/>
    <p:sldId id="341" r:id="rId38"/>
    <p:sldId id="343" r:id="rId39"/>
    <p:sldId id="346" r:id="rId40"/>
    <p:sldId id="344" r:id="rId41"/>
    <p:sldId id="356" r:id="rId42"/>
    <p:sldId id="345" r:id="rId43"/>
    <p:sldId id="357" r:id="rId44"/>
    <p:sldId id="342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258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4560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9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05FCF-D46E-4294-9965-85A13C11D02E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E707374-3039-4E13-AE4C-0B712BFA8699}">
      <dgm:prSet phldrT="[Text]" custT="1"/>
      <dgm:spPr/>
      <dgm:t>
        <a:bodyPr/>
        <a:lstStyle/>
        <a:p>
          <a:endParaRPr lang="en-US" sz="1800" b="0" i="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8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Fluent </a:t>
          </a:r>
        </a:p>
        <a:p>
          <a:r>
            <a:rPr lang="en-US" sz="18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B979A-3909-41FB-8C0C-E385636E0589}" type="parTrans" cxnId="{8D4FDFE1-8FD4-448B-BF60-00661327FB79}">
      <dgm:prSet/>
      <dgm:spPr/>
      <dgm:t>
        <a:bodyPr/>
        <a:lstStyle/>
        <a:p>
          <a:endParaRPr lang="en-US"/>
        </a:p>
      </dgm:t>
    </dgm:pt>
    <dgm:pt modelId="{D76BB110-D730-43AB-B630-8218D461175C}" type="sibTrans" cxnId="{8D4FDFE1-8FD4-448B-BF60-00661327FB79}">
      <dgm:prSet/>
      <dgm:spPr/>
      <dgm:t>
        <a:bodyPr/>
        <a:lstStyle/>
        <a:p>
          <a:endParaRPr lang="en-US"/>
        </a:p>
      </dgm:t>
    </dgm:pt>
    <dgm:pt modelId="{798B0DC6-1C76-4C86-BDDB-E81912F0063D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Code-First Conventions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B8DE5-113A-4228-9289-F8D9B1F2EAA2}" type="parTrans" cxnId="{7D3A3340-29C2-43B7-A7F4-3207FE6447BC}">
      <dgm:prSet/>
      <dgm:spPr/>
      <dgm:t>
        <a:bodyPr/>
        <a:lstStyle/>
        <a:p>
          <a:endParaRPr lang="en-US"/>
        </a:p>
      </dgm:t>
    </dgm:pt>
    <dgm:pt modelId="{52394EEC-CFEC-4D87-A4A4-BA110D13AF9A}" type="sibTrans" cxnId="{7D3A3340-29C2-43B7-A7F4-3207FE6447BC}">
      <dgm:prSet/>
      <dgm:spPr/>
      <dgm:t>
        <a:bodyPr/>
        <a:lstStyle/>
        <a:p>
          <a:endParaRPr lang="en-US"/>
        </a:p>
      </dgm:t>
    </dgm:pt>
    <dgm:pt modelId="{8F5D2390-BC24-47EE-9418-92304C8B08E5}">
      <dgm:prSet phldrT="[Text]" custT="1"/>
      <dgm:spPr/>
      <dgm:t>
        <a:bodyPr/>
        <a:lstStyle/>
        <a:p>
          <a:r>
            <a:rPr lang="en-US" sz="26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Annotations Attributes</a:t>
          </a:r>
          <a:endParaRPr lang="en-US" sz="2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912BB6-0592-421E-9086-5786A5491B2C}" type="parTrans" cxnId="{C7D3F475-AD16-4526-A3CF-9EA7E47FC855}">
      <dgm:prSet/>
      <dgm:spPr/>
      <dgm:t>
        <a:bodyPr/>
        <a:lstStyle/>
        <a:p>
          <a:endParaRPr lang="en-US"/>
        </a:p>
      </dgm:t>
    </dgm:pt>
    <dgm:pt modelId="{C814C79C-7072-4DF1-9044-29263E6A3CF5}" type="sibTrans" cxnId="{C7D3F475-AD16-4526-A3CF-9EA7E47FC855}">
      <dgm:prSet/>
      <dgm:spPr/>
      <dgm:t>
        <a:bodyPr/>
        <a:lstStyle/>
        <a:p>
          <a:endParaRPr lang="en-US"/>
        </a:p>
      </dgm:t>
    </dgm:pt>
    <dgm:pt modelId="{865C5551-DF58-4568-8B39-87936EF9B41B}" type="pres">
      <dgm:prSet presAssocID="{9FE05FCF-D46E-4294-9965-85A13C11D02E}" presName="Name0" presStyleCnt="0">
        <dgm:presLayoutVars>
          <dgm:dir/>
          <dgm:animLvl val="lvl"/>
          <dgm:resizeHandles val="exact"/>
        </dgm:presLayoutVars>
      </dgm:prSet>
      <dgm:spPr/>
    </dgm:pt>
    <dgm:pt modelId="{5D5564EF-2FA4-436D-B1C9-DF4801F7E536}" type="pres">
      <dgm:prSet presAssocID="{1E707374-3039-4E13-AE4C-0B712BFA8699}" presName="Name8" presStyleCnt="0"/>
      <dgm:spPr/>
    </dgm:pt>
    <dgm:pt modelId="{33602214-289D-4267-BD40-7C546C4A8A78}" type="pres">
      <dgm:prSet presAssocID="{1E707374-3039-4E13-AE4C-0B712BFA869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0327D-96D5-4BE1-B5CF-5784AAE8F5F6}" type="pres">
      <dgm:prSet presAssocID="{1E707374-3039-4E13-AE4C-0B712BFA86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7BE0A-97E1-485A-9148-DA701A3FB320}" type="pres">
      <dgm:prSet presAssocID="{8F5D2390-BC24-47EE-9418-92304C8B08E5}" presName="Name8" presStyleCnt="0"/>
      <dgm:spPr/>
    </dgm:pt>
    <dgm:pt modelId="{8868D027-CD67-41E8-A6C0-EB913267316E}" type="pres">
      <dgm:prSet presAssocID="{8F5D2390-BC24-47EE-9418-92304C8B08E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32099-495B-4C0A-AE18-ED6BBD94815A}" type="pres">
      <dgm:prSet presAssocID="{8F5D2390-BC24-47EE-9418-92304C8B08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58844-14F2-42F2-9B5B-A57BDE8A381E}" type="pres">
      <dgm:prSet presAssocID="{798B0DC6-1C76-4C86-BDDB-E81912F0063D}" presName="Name8" presStyleCnt="0"/>
      <dgm:spPr/>
    </dgm:pt>
    <dgm:pt modelId="{7FEB2855-DC3F-4BE2-A806-051B1BFC17CC}" type="pres">
      <dgm:prSet presAssocID="{798B0DC6-1C76-4C86-BDDB-E81912F0063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E2A9B-90BD-4022-B220-8221E52E9BC3}" type="pres">
      <dgm:prSet presAssocID="{798B0DC6-1C76-4C86-BDDB-E81912F0063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7C232-D2F6-4D64-9E23-71679311D2DB}" type="presOf" srcId="{8F5D2390-BC24-47EE-9418-92304C8B08E5}" destId="{8868D027-CD67-41E8-A6C0-EB913267316E}" srcOrd="0" destOrd="0" presId="urn:microsoft.com/office/officeart/2005/8/layout/pyramid1"/>
    <dgm:cxn modelId="{47A0FDE5-6DC3-44AA-AF69-97B06D1F976E}" type="presOf" srcId="{1E707374-3039-4E13-AE4C-0B712BFA8699}" destId="{33602214-289D-4267-BD40-7C546C4A8A78}" srcOrd="0" destOrd="0" presId="urn:microsoft.com/office/officeart/2005/8/layout/pyramid1"/>
    <dgm:cxn modelId="{7D3A3340-29C2-43B7-A7F4-3207FE6447BC}" srcId="{9FE05FCF-D46E-4294-9965-85A13C11D02E}" destId="{798B0DC6-1C76-4C86-BDDB-E81912F0063D}" srcOrd="2" destOrd="0" parTransId="{A2AB8DE5-113A-4228-9289-F8D9B1F2EAA2}" sibTransId="{52394EEC-CFEC-4D87-A4A4-BA110D13AF9A}"/>
    <dgm:cxn modelId="{1096112F-46DE-4AF4-97FE-ED5139EDEB85}" type="presOf" srcId="{1E707374-3039-4E13-AE4C-0B712BFA8699}" destId="{A7C0327D-96D5-4BE1-B5CF-5784AAE8F5F6}" srcOrd="1" destOrd="0" presId="urn:microsoft.com/office/officeart/2005/8/layout/pyramid1"/>
    <dgm:cxn modelId="{30BE4046-87F4-44A9-BA46-6AF4F23A68F5}" type="presOf" srcId="{9FE05FCF-D46E-4294-9965-85A13C11D02E}" destId="{865C5551-DF58-4568-8B39-87936EF9B41B}" srcOrd="0" destOrd="0" presId="urn:microsoft.com/office/officeart/2005/8/layout/pyramid1"/>
    <dgm:cxn modelId="{47E2F47F-9B90-46E4-B6DA-7F87F6BBC0E8}" type="presOf" srcId="{8F5D2390-BC24-47EE-9418-92304C8B08E5}" destId="{9B732099-495B-4C0A-AE18-ED6BBD94815A}" srcOrd="1" destOrd="0" presId="urn:microsoft.com/office/officeart/2005/8/layout/pyramid1"/>
    <dgm:cxn modelId="{25B0B43C-A91C-48CB-B5C6-55AD73003711}" type="presOf" srcId="{798B0DC6-1C76-4C86-BDDB-E81912F0063D}" destId="{7FEB2855-DC3F-4BE2-A806-051B1BFC17CC}" srcOrd="0" destOrd="0" presId="urn:microsoft.com/office/officeart/2005/8/layout/pyramid1"/>
    <dgm:cxn modelId="{315EA59F-EDEB-4CB5-82E8-B7284D75F28B}" type="presOf" srcId="{798B0DC6-1C76-4C86-BDDB-E81912F0063D}" destId="{083E2A9B-90BD-4022-B220-8221E52E9BC3}" srcOrd="1" destOrd="0" presId="urn:microsoft.com/office/officeart/2005/8/layout/pyramid1"/>
    <dgm:cxn modelId="{C7D3F475-AD16-4526-A3CF-9EA7E47FC855}" srcId="{9FE05FCF-D46E-4294-9965-85A13C11D02E}" destId="{8F5D2390-BC24-47EE-9418-92304C8B08E5}" srcOrd="1" destOrd="0" parTransId="{9B912BB6-0592-421E-9086-5786A5491B2C}" sibTransId="{C814C79C-7072-4DF1-9044-29263E6A3CF5}"/>
    <dgm:cxn modelId="{8D4FDFE1-8FD4-448B-BF60-00661327FB79}" srcId="{9FE05FCF-D46E-4294-9965-85A13C11D02E}" destId="{1E707374-3039-4E13-AE4C-0B712BFA8699}" srcOrd="0" destOrd="0" parTransId="{008B979A-3909-41FB-8C0C-E385636E0589}" sibTransId="{D76BB110-D730-43AB-B630-8218D461175C}"/>
    <dgm:cxn modelId="{39F51F41-764E-4BC9-AE76-64988261867B}" type="presParOf" srcId="{865C5551-DF58-4568-8B39-87936EF9B41B}" destId="{5D5564EF-2FA4-436D-B1C9-DF4801F7E536}" srcOrd="0" destOrd="0" presId="urn:microsoft.com/office/officeart/2005/8/layout/pyramid1"/>
    <dgm:cxn modelId="{439AC88B-B8B8-4EBB-AFA2-6186BA436089}" type="presParOf" srcId="{5D5564EF-2FA4-436D-B1C9-DF4801F7E536}" destId="{33602214-289D-4267-BD40-7C546C4A8A78}" srcOrd="0" destOrd="0" presId="urn:microsoft.com/office/officeart/2005/8/layout/pyramid1"/>
    <dgm:cxn modelId="{3F749D93-16E2-435D-819D-597BC75B389A}" type="presParOf" srcId="{5D5564EF-2FA4-436D-B1C9-DF4801F7E536}" destId="{A7C0327D-96D5-4BE1-B5CF-5784AAE8F5F6}" srcOrd="1" destOrd="0" presId="urn:microsoft.com/office/officeart/2005/8/layout/pyramid1"/>
    <dgm:cxn modelId="{6AD75C14-A0AA-4947-8032-C0D4914D3C71}" type="presParOf" srcId="{865C5551-DF58-4568-8B39-87936EF9B41B}" destId="{A787BE0A-97E1-485A-9148-DA701A3FB320}" srcOrd="1" destOrd="0" presId="urn:microsoft.com/office/officeart/2005/8/layout/pyramid1"/>
    <dgm:cxn modelId="{E7DA7A4E-05D8-44C5-9A06-202C3C11EF63}" type="presParOf" srcId="{A787BE0A-97E1-485A-9148-DA701A3FB320}" destId="{8868D027-CD67-41E8-A6C0-EB913267316E}" srcOrd="0" destOrd="0" presId="urn:microsoft.com/office/officeart/2005/8/layout/pyramid1"/>
    <dgm:cxn modelId="{3CCCE57C-499E-4F73-B99C-981F578C61E3}" type="presParOf" srcId="{A787BE0A-97E1-485A-9148-DA701A3FB320}" destId="{9B732099-495B-4C0A-AE18-ED6BBD94815A}" srcOrd="1" destOrd="0" presId="urn:microsoft.com/office/officeart/2005/8/layout/pyramid1"/>
    <dgm:cxn modelId="{834FEA0C-93BF-465F-B8E8-C2011E86747E}" type="presParOf" srcId="{865C5551-DF58-4568-8B39-87936EF9B41B}" destId="{14958844-14F2-42F2-9B5B-A57BDE8A381E}" srcOrd="2" destOrd="0" presId="urn:microsoft.com/office/officeart/2005/8/layout/pyramid1"/>
    <dgm:cxn modelId="{96F957D7-58F1-4211-B0A3-25AE5E0F68BD}" type="presParOf" srcId="{14958844-14F2-42F2-9B5B-A57BDE8A381E}" destId="{7FEB2855-DC3F-4BE2-A806-051B1BFC17CC}" srcOrd="0" destOrd="0" presId="urn:microsoft.com/office/officeart/2005/8/layout/pyramid1"/>
    <dgm:cxn modelId="{2D83995E-3A60-48D8-BB3C-58730523BAD9}" type="presParOf" srcId="{14958844-14F2-42F2-9B5B-A57BDE8A381E}" destId="{083E2A9B-90BD-4022-B220-8221E52E9BC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81CFB-6EA1-44C7-A3A8-E4CEE045B78F}" type="doc">
      <dgm:prSet loTypeId="urn:microsoft.com/office/officeart/2005/8/layout/arrow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1FB34F-8336-408D-AD4C-AE06C6BD17AE}">
      <dgm:prSet phldrT="[Text]" custT="1"/>
      <dgm:spPr/>
      <dgm:t>
        <a:bodyPr/>
        <a:lstStyle/>
        <a:p>
          <a:r>
            <a:rPr lang="en-GB" sz="3200" dirty="0" smtClean="0">
              <a:latin typeface="Arial" panose="020B0604020202020204" pitchFamily="34" charset="0"/>
              <a:cs typeface="Arial" panose="020B0604020202020204" pitchFamily="34" charset="0"/>
            </a:rPr>
            <a:t>High Priority</a:t>
          </a:r>
        </a:p>
        <a:p>
          <a:r>
            <a:rPr lang="en-GB" sz="3200" dirty="0" smtClean="0">
              <a:latin typeface="Arial" panose="020B0604020202020204" pitchFamily="34" charset="0"/>
              <a:cs typeface="Arial" panose="020B0604020202020204" pitchFamily="34" charset="0"/>
            </a:rPr>
            <a:t>Powerful 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E77369-EAA9-491C-B7B0-CD4142E5798F}" type="parTrans" cxnId="{1BFBD362-8683-425F-98E2-B25B8D2B61B1}">
      <dgm:prSet/>
      <dgm:spPr/>
      <dgm:t>
        <a:bodyPr/>
        <a:lstStyle/>
        <a:p>
          <a:endParaRPr lang="en-US"/>
        </a:p>
      </dgm:t>
    </dgm:pt>
    <dgm:pt modelId="{10A4019D-8335-49BB-9FD3-7568530B09E2}" type="sibTrans" cxnId="{1BFBD362-8683-425F-98E2-B25B8D2B61B1}">
      <dgm:prSet/>
      <dgm:spPr/>
      <dgm:t>
        <a:bodyPr/>
        <a:lstStyle/>
        <a:p>
          <a:endParaRPr lang="en-US"/>
        </a:p>
      </dgm:t>
    </dgm:pt>
    <dgm:pt modelId="{62C49D53-16B6-41E0-A916-688B48E645D7}">
      <dgm:prSet phldrT="[Text]" custT="1"/>
      <dgm:spPr/>
      <dgm:t>
        <a:bodyPr/>
        <a:lstStyle/>
        <a:p>
          <a:r>
            <a:rPr lang="en-GB" sz="3200" dirty="0" smtClean="0">
              <a:latin typeface="Arial" panose="020B0604020202020204" pitchFamily="34" charset="0"/>
              <a:cs typeface="Arial" panose="020B0604020202020204" pitchFamily="34" charset="0"/>
            </a:rPr>
            <a:t>Most used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97D640-9B34-4D9A-961C-F34A6CD9D096}" type="parTrans" cxnId="{CE29D4FF-F804-4681-81B9-4F7F526A323D}">
      <dgm:prSet/>
      <dgm:spPr/>
      <dgm:t>
        <a:bodyPr/>
        <a:lstStyle/>
        <a:p>
          <a:endParaRPr lang="en-US"/>
        </a:p>
      </dgm:t>
    </dgm:pt>
    <dgm:pt modelId="{725E559A-D1B6-47E8-A3AA-6027CA5FE0BC}" type="sibTrans" cxnId="{CE29D4FF-F804-4681-81B9-4F7F526A323D}">
      <dgm:prSet/>
      <dgm:spPr/>
      <dgm:t>
        <a:bodyPr/>
        <a:lstStyle/>
        <a:p>
          <a:endParaRPr lang="en-US"/>
        </a:p>
      </dgm:t>
    </dgm:pt>
    <dgm:pt modelId="{C4E6B121-E755-469A-AAD8-3E7783FA1B21}" type="pres">
      <dgm:prSet presAssocID="{33581CFB-6EA1-44C7-A3A8-E4CEE045B78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E81CA-B30D-4B3F-B1D7-E1710941EF94}" type="pres">
      <dgm:prSet presAssocID="{651FB34F-8336-408D-AD4C-AE06C6BD17AE}" presName="upArrow" presStyleLbl="node1" presStyleIdx="0" presStyleCnt="2" custScaleX="59157"/>
      <dgm:spPr/>
    </dgm:pt>
    <dgm:pt modelId="{826A4CD9-A117-4F12-8BEB-D69B9AB70B0E}" type="pres">
      <dgm:prSet presAssocID="{651FB34F-8336-408D-AD4C-AE06C6BD17AE}" presName="upArrowText" presStyleLbl="revTx" presStyleIdx="0" presStyleCnt="2" custScaleX="1270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975F-9A0C-41A1-9068-C3032D188AEF}" type="pres">
      <dgm:prSet presAssocID="{62C49D53-16B6-41E0-A916-688B48E645D7}" presName="downArrow" presStyleLbl="node1" presStyleIdx="1" presStyleCnt="2" custScaleX="55020"/>
      <dgm:spPr/>
    </dgm:pt>
    <dgm:pt modelId="{59FD65AF-EEB3-47BD-979D-182658FB00FF}" type="pres">
      <dgm:prSet presAssocID="{62C49D53-16B6-41E0-A916-688B48E645D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BD362-8683-425F-98E2-B25B8D2B61B1}" srcId="{33581CFB-6EA1-44C7-A3A8-E4CEE045B78F}" destId="{651FB34F-8336-408D-AD4C-AE06C6BD17AE}" srcOrd="0" destOrd="0" parTransId="{7DE77369-EAA9-491C-B7B0-CD4142E5798F}" sibTransId="{10A4019D-8335-49BB-9FD3-7568530B09E2}"/>
    <dgm:cxn modelId="{9A80F3CC-CE86-4B15-845E-3BA6B5FFEF5F}" type="presOf" srcId="{33581CFB-6EA1-44C7-A3A8-E4CEE045B78F}" destId="{C4E6B121-E755-469A-AAD8-3E7783FA1B21}" srcOrd="0" destOrd="0" presId="urn:microsoft.com/office/officeart/2005/8/layout/arrow4"/>
    <dgm:cxn modelId="{CE29D4FF-F804-4681-81B9-4F7F526A323D}" srcId="{33581CFB-6EA1-44C7-A3A8-E4CEE045B78F}" destId="{62C49D53-16B6-41E0-A916-688B48E645D7}" srcOrd="1" destOrd="0" parTransId="{F497D640-9B34-4D9A-961C-F34A6CD9D096}" sibTransId="{725E559A-D1B6-47E8-A3AA-6027CA5FE0BC}"/>
    <dgm:cxn modelId="{F888E854-8775-469A-B00D-E8D269EC9707}" type="presOf" srcId="{651FB34F-8336-408D-AD4C-AE06C6BD17AE}" destId="{826A4CD9-A117-4F12-8BEB-D69B9AB70B0E}" srcOrd="0" destOrd="0" presId="urn:microsoft.com/office/officeart/2005/8/layout/arrow4"/>
    <dgm:cxn modelId="{20CE641E-0564-4F05-AC8C-425296933103}" type="presOf" srcId="{62C49D53-16B6-41E0-A916-688B48E645D7}" destId="{59FD65AF-EEB3-47BD-979D-182658FB00FF}" srcOrd="0" destOrd="0" presId="urn:microsoft.com/office/officeart/2005/8/layout/arrow4"/>
    <dgm:cxn modelId="{F7EE5237-B216-40C1-9E6A-CD071FCB9AF1}" type="presParOf" srcId="{C4E6B121-E755-469A-AAD8-3E7783FA1B21}" destId="{D13E81CA-B30D-4B3F-B1D7-E1710941EF94}" srcOrd="0" destOrd="0" presId="urn:microsoft.com/office/officeart/2005/8/layout/arrow4"/>
    <dgm:cxn modelId="{3B135FA2-E5B1-4F1D-99C7-0735A94FFD29}" type="presParOf" srcId="{C4E6B121-E755-469A-AAD8-3E7783FA1B21}" destId="{826A4CD9-A117-4F12-8BEB-D69B9AB70B0E}" srcOrd="1" destOrd="0" presId="urn:microsoft.com/office/officeart/2005/8/layout/arrow4"/>
    <dgm:cxn modelId="{114C6FA8-9618-4FE8-8815-28A289919AB8}" type="presParOf" srcId="{C4E6B121-E755-469A-AAD8-3E7783FA1B21}" destId="{B232975F-9A0C-41A1-9068-C3032D188AEF}" srcOrd="2" destOrd="0" presId="urn:microsoft.com/office/officeart/2005/8/layout/arrow4"/>
    <dgm:cxn modelId="{993AFB3C-87AE-4037-8D53-80EB307087FA}" type="presParOf" srcId="{C4E6B121-E755-469A-AAD8-3E7783FA1B21}" destId="{59FD65AF-EEB3-47BD-979D-182658FB00F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41E89-B803-4D7D-83D8-33EF184722FC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5680F8DC-00B4-49EF-BE11-01FE98BF6A4F}">
      <dgm:prSet phldrT="[Text]"/>
      <dgm:spPr/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Enable-Migrations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F4DA23-6B18-490E-B2A4-8B5D768AAF98}" type="parTrans" cxnId="{459160EA-481F-4A05-B833-4E787F8AB1ED}">
      <dgm:prSet/>
      <dgm:spPr/>
      <dgm:t>
        <a:bodyPr/>
        <a:lstStyle/>
        <a:p>
          <a:endParaRPr lang="en-US"/>
        </a:p>
      </dgm:t>
    </dgm:pt>
    <dgm:pt modelId="{CFA1CED4-6AAC-4996-A180-F3EF98EFD8E7}" type="sibTrans" cxnId="{459160EA-481F-4A05-B833-4E787F8AB1ED}">
      <dgm:prSet/>
      <dgm:spPr/>
      <dgm:t>
        <a:bodyPr/>
        <a:lstStyle/>
        <a:p>
          <a:endParaRPr lang="en-US"/>
        </a:p>
      </dgm:t>
    </dgm:pt>
    <dgm:pt modelId="{F9D8942E-A886-4C0F-90FD-082D4FCC4117}">
      <dgm:prSet phldrT="[Text]"/>
      <dgm:spPr/>
      <dgm:t>
        <a:bodyPr/>
        <a:lstStyle/>
        <a:p>
          <a:endParaRPr lang="en-US" dirty="0"/>
        </a:p>
      </dgm:t>
    </dgm:pt>
    <dgm:pt modelId="{8506A1D2-611A-4223-8360-A650C9F50085}" type="parTrans" cxnId="{6204C952-ED4E-4A65-99BA-D4B571F4D766}">
      <dgm:prSet/>
      <dgm:spPr/>
      <dgm:t>
        <a:bodyPr/>
        <a:lstStyle/>
        <a:p>
          <a:endParaRPr lang="en-US"/>
        </a:p>
      </dgm:t>
    </dgm:pt>
    <dgm:pt modelId="{C5CEBC62-47A4-464C-BC2A-658D8474275F}" type="sibTrans" cxnId="{6204C952-ED4E-4A65-99BA-D4B571F4D766}">
      <dgm:prSet/>
      <dgm:spPr/>
      <dgm:t>
        <a:bodyPr/>
        <a:lstStyle/>
        <a:p>
          <a:endParaRPr lang="en-US"/>
        </a:p>
      </dgm:t>
    </dgm:pt>
    <dgm:pt modelId="{A3A17E1F-3BC9-4180-AAD4-8DE2DF4868B8}" type="pres">
      <dgm:prSet presAssocID="{FBA41E89-B803-4D7D-83D8-33EF184722FC}" presName="Name0" presStyleCnt="0">
        <dgm:presLayoutVars>
          <dgm:dir/>
          <dgm:resizeHandles val="exact"/>
        </dgm:presLayoutVars>
      </dgm:prSet>
      <dgm:spPr/>
    </dgm:pt>
    <dgm:pt modelId="{C8805E67-067C-437A-938E-C26AADF54544}" type="pres">
      <dgm:prSet presAssocID="{5680F8DC-00B4-49EF-BE11-01FE98BF6A4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5B949-BBAE-43F9-85E4-9A5A5D1346A1}" type="pres">
      <dgm:prSet presAssocID="{CFA1CED4-6AAC-4996-A180-F3EF98EFD8E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63486BCD-5126-4C17-A081-C0C98755E706}" type="pres">
      <dgm:prSet presAssocID="{CFA1CED4-6AAC-4996-A180-F3EF98EFD8E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53D041B0-2465-464D-9DAD-23BE1F6B4912}" type="pres">
      <dgm:prSet presAssocID="{F9D8942E-A886-4C0F-90FD-082D4FCC4117}" presName="node" presStyleLbl="node1" presStyleIdx="1" presStyleCnt="2" custScaleX="143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D16C53-4828-470F-A0C7-5C7EFFA66313}" type="presOf" srcId="{CFA1CED4-6AAC-4996-A180-F3EF98EFD8E7}" destId="{63486BCD-5126-4C17-A081-C0C98755E706}" srcOrd="1" destOrd="0" presId="urn:microsoft.com/office/officeart/2005/8/layout/process1"/>
    <dgm:cxn modelId="{1CF3E253-832C-4672-BB94-45C2678569FC}" type="presOf" srcId="{FBA41E89-B803-4D7D-83D8-33EF184722FC}" destId="{A3A17E1F-3BC9-4180-AAD4-8DE2DF4868B8}" srcOrd="0" destOrd="0" presId="urn:microsoft.com/office/officeart/2005/8/layout/process1"/>
    <dgm:cxn modelId="{FC088143-C806-4A89-90B8-E9948C6B53AD}" type="presOf" srcId="{CFA1CED4-6AAC-4996-A180-F3EF98EFD8E7}" destId="{EF85B949-BBAE-43F9-85E4-9A5A5D1346A1}" srcOrd="0" destOrd="0" presId="urn:microsoft.com/office/officeart/2005/8/layout/process1"/>
    <dgm:cxn modelId="{459160EA-481F-4A05-B833-4E787F8AB1ED}" srcId="{FBA41E89-B803-4D7D-83D8-33EF184722FC}" destId="{5680F8DC-00B4-49EF-BE11-01FE98BF6A4F}" srcOrd="0" destOrd="0" parTransId="{14F4DA23-6B18-490E-B2A4-8B5D768AAF98}" sibTransId="{CFA1CED4-6AAC-4996-A180-F3EF98EFD8E7}"/>
    <dgm:cxn modelId="{6204C952-ED4E-4A65-99BA-D4B571F4D766}" srcId="{FBA41E89-B803-4D7D-83D8-33EF184722FC}" destId="{F9D8942E-A886-4C0F-90FD-082D4FCC4117}" srcOrd="1" destOrd="0" parTransId="{8506A1D2-611A-4223-8360-A650C9F50085}" sibTransId="{C5CEBC62-47A4-464C-BC2A-658D8474275F}"/>
    <dgm:cxn modelId="{4CB3E688-27E7-4089-9222-BF482AC31043}" type="presOf" srcId="{5680F8DC-00B4-49EF-BE11-01FE98BF6A4F}" destId="{C8805E67-067C-437A-938E-C26AADF54544}" srcOrd="0" destOrd="0" presId="urn:microsoft.com/office/officeart/2005/8/layout/process1"/>
    <dgm:cxn modelId="{B1331AA9-E57D-4145-943B-282B814275A2}" type="presOf" srcId="{F9D8942E-A886-4C0F-90FD-082D4FCC4117}" destId="{53D041B0-2465-464D-9DAD-23BE1F6B4912}" srcOrd="0" destOrd="0" presId="urn:microsoft.com/office/officeart/2005/8/layout/process1"/>
    <dgm:cxn modelId="{E50366A6-3E5D-41CE-869E-30B66AE822F2}" type="presParOf" srcId="{A3A17E1F-3BC9-4180-AAD4-8DE2DF4868B8}" destId="{C8805E67-067C-437A-938E-C26AADF54544}" srcOrd="0" destOrd="0" presId="urn:microsoft.com/office/officeart/2005/8/layout/process1"/>
    <dgm:cxn modelId="{1E641EA0-5220-4390-8CF0-6BA094873A8C}" type="presParOf" srcId="{A3A17E1F-3BC9-4180-AAD4-8DE2DF4868B8}" destId="{EF85B949-BBAE-43F9-85E4-9A5A5D1346A1}" srcOrd="1" destOrd="0" presId="urn:microsoft.com/office/officeart/2005/8/layout/process1"/>
    <dgm:cxn modelId="{6B7CA4E6-C003-415E-BE2E-6F1CD31516F2}" type="presParOf" srcId="{EF85B949-BBAE-43F9-85E4-9A5A5D1346A1}" destId="{63486BCD-5126-4C17-A081-C0C98755E706}" srcOrd="0" destOrd="0" presId="urn:microsoft.com/office/officeart/2005/8/layout/process1"/>
    <dgm:cxn modelId="{5C664681-11F5-4A6D-A53D-4949403D1CE6}" type="presParOf" srcId="{A3A17E1F-3BC9-4180-AAD4-8DE2DF4868B8}" destId="{53D041B0-2465-464D-9DAD-23BE1F6B491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51D231-F347-4F0E-8865-9B69A3EDF3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8D4DE-0CF9-4CD5-A469-F37DF78771A5}">
      <dgm:prSet phldrT="[Text]"/>
      <dgm:spPr/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Add-Migration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86F49-9F83-46CA-B472-C9F2A684BA58}" type="parTrans" cxnId="{7D623B2A-7331-4A51-98A4-06C339F18314}">
      <dgm:prSet/>
      <dgm:spPr/>
      <dgm:t>
        <a:bodyPr/>
        <a:lstStyle/>
        <a:p>
          <a:endParaRPr lang="en-US"/>
        </a:p>
      </dgm:t>
    </dgm:pt>
    <dgm:pt modelId="{8B9182AB-22E8-49FB-9C58-D45A95AD3072}" type="sibTrans" cxnId="{7D623B2A-7331-4A51-98A4-06C339F18314}">
      <dgm:prSet/>
      <dgm:spPr/>
      <dgm:t>
        <a:bodyPr/>
        <a:lstStyle/>
        <a:p>
          <a:endParaRPr lang="en-US"/>
        </a:p>
      </dgm:t>
    </dgm:pt>
    <dgm:pt modelId="{DA35FC92-2EC8-4666-8F78-C3E818E3ECBB}">
      <dgm:prSet phldrT="[Text]"/>
      <dgm:spPr/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Update-Database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9FB16-59EE-418C-875F-94A45D2AD636}" type="parTrans" cxnId="{EFDC05BB-D4F7-4582-AC24-8AC25285DB9C}">
      <dgm:prSet/>
      <dgm:spPr/>
      <dgm:t>
        <a:bodyPr/>
        <a:lstStyle/>
        <a:p>
          <a:endParaRPr lang="en-US"/>
        </a:p>
      </dgm:t>
    </dgm:pt>
    <dgm:pt modelId="{1F146665-D38F-411F-B97F-D94D07CC9240}" type="sibTrans" cxnId="{EFDC05BB-D4F7-4582-AC24-8AC25285DB9C}">
      <dgm:prSet/>
      <dgm:spPr/>
      <dgm:t>
        <a:bodyPr/>
        <a:lstStyle/>
        <a:p>
          <a:endParaRPr lang="en-US"/>
        </a:p>
      </dgm:t>
    </dgm:pt>
    <dgm:pt modelId="{DF8F35A8-8AE8-4983-AC05-C435D1A39BD8}" type="pres">
      <dgm:prSet presAssocID="{3151D231-F347-4F0E-8865-9B69A3EDF3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5969D-9919-4A3D-993E-2C793D9CE0E1}" type="pres">
      <dgm:prSet presAssocID="{E9E8D4DE-0CF9-4CD5-A469-F37DF78771A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8A29A-A47F-44C6-AA4F-F3BFBB3693B2}" type="pres">
      <dgm:prSet presAssocID="{E9E8D4DE-0CF9-4CD5-A469-F37DF78771A5}" presName="spNode" presStyleCnt="0"/>
      <dgm:spPr/>
    </dgm:pt>
    <dgm:pt modelId="{8034AA00-3443-4A67-959D-93E9CD82E63E}" type="pres">
      <dgm:prSet presAssocID="{8B9182AB-22E8-49FB-9C58-D45A95AD3072}" presName="sibTrans" presStyleLbl="sibTrans1D1" presStyleIdx="0" presStyleCnt="2"/>
      <dgm:spPr/>
      <dgm:t>
        <a:bodyPr/>
        <a:lstStyle/>
        <a:p>
          <a:endParaRPr lang="en-US"/>
        </a:p>
      </dgm:t>
    </dgm:pt>
    <dgm:pt modelId="{46B44903-0A33-467B-9554-435E73DD48AB}" type="pres">
      <dgm:prSet presAssocID="{DA35FC92-2EC8-4666-8F78-C3E818E3EC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AEB7D-55F4-4828-8831-A32CE1D8B11A}" type="pres">
      <dgm:prSet presAssocID="{DA35FC92-2EC8-4666-8F78-C3E818E3ECBB}" presName="spNode" presStyleCnt="0"/>
      <dgm:spPr/>
    </dgm:pt>
    <dgm:pt modelId="{5083CF35-8B70-42AD-B625-EC2331A703D7}" type="pres">
      <dgm:prSet presAssocID="{1F146665-D38F-411F-B97F-D94D07CC9240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4098A6DA-41E2-45EA-83C6-C1FC914BF66B}" type="presOf" srcId="{3151D231-F347-4F0E-8865-9B69A3EDF324}" destId="{DF8F35A8-8AE8-4983-AC05-C435D1A39BD8}" srcOrd="0" destOrd="0" presId="urn:microsoft.com/office/officeart/2005/8/layout/cycle5"/>
    <dgm:cxn modelId="{EFDC05BB-D4F7-4582-AC24-8AC25285DB9C}" srcId="{3151D231-F347-4F0E-8865-9B69A3EDF324}" destId="{DA35FC92-2EC8-4666-8F78-C3E818E3ECBB}" srcOrd="1" destOrd="0" parTransId="{5B39FB16-59EE-418C-875F-94A45D2AD636}" sibTransId="{1F146665-D38F-411F-B97F-D94D07CC9240}"/>
    <dgm:cxn modelId="{7043DCE9-8485-4D67-A535-BFFB141C3954}" type="presOf" srcId="{E9E8D4DE-0CF9-4CD5-A469-F37DF78771A5}" destId="{CD95969D-9919-4A3D-993E-2C793D9CE0E1}" srcOrd="0" destOrd="0" presId="urn:microsoft.com/office/officeart/2005/8/layout/cycle5"/>
    <dgm:cxn modelId="{87CFE4E9-FA86-49E8-BD61-47423A56865A}" type="presOf" srcId="{8B9182AB-22E8-49FB-9C58-D45A95AD3072}" destId="{8034AA00-3443-4A67-959D-93E9CD82E63E}" srcOrd="0" destOrd="0" presId="urn:microsoft.com/office/officeart/2005/8/layout/cycle5"/>
    <dgm:cxn modelId="{6DA0D2D9-825D-4101-A6B9-F580A0994358}" type="presOf" srcId="{DA35FC92-2EC8-4666-8F78-C3E818E3ECBB}" destId="{46B44903-0A33-467B-9554-435E73DD48AB}" srcOrd="0" destOrd="0" presId="urn:microsoft.com/office/officeart/2005/8/layout/cycle5"/>
    <dgm:cxn modelId="{DBDC64EF-17B1-44B9-A6CB-32750FC10ED9}" type="presOf" srcId="{1F146665-D38F-411F-B97F-D94D07CC9240}" destId="{5083CF35-8B70-42AD-B625-EC2331A703D7}" srcOrd="0" destOrd="0" presId="urn:microsoft.com/office/officeart/2005/8/layout/cycle5"/>
    <dgm:cxn modelId="{7D623B2A-7331-4A51-98A4-06C339F18314}" srcId="{3151D231-F347-4F0E-8865-9B69A3EDF324}" destId="{E9E8D4DE-0CF9-4CD5-A469-F37DF78771A5}" srcOrd="0" destOrd="0" parTransId="{03486F49-9F83-46CA-B472-C9F2A684BA58}" sibTransId="{8B9182AB-22E8-49FB-9C58-D45A95AD3072}"/>
    <dgm:cxn modelId="{E63334A9-EDE8-4707-A908-C1D6EBADA619}" type="presParOf" srcId="{DF8F35A8-8AE8-4983-AC05-C435D1A39BD8}" destId="{CD95969D-9919-4A3D-993E-2C793D9CE0E1}" srcOrd="0" destOrd="0" presId="urn:microsoft.com/office/officeart/2005/8/layout/cycle5"/>
    <dgm:cxn modelId="{ECCD2A9F-FE68-47A3-8700-75E5A1EF2078}" type="presParOf" srcId="{DF8F35A8-8AE8-4983-AC05-C435D1A39BD8}" destId="{BDE8A29A-A47F-44C6-AA4F-F3BFBB3693B2}" srcOrd="1" destOrd="0" presId="urn:microsoft.com/office/officeart/2005/8/layout/cycle5"/>
    <dgm:cxn modelId="{FB8CC8FA-BAF9-4E26-B2E8-C56CC9DE24FC}" type="presParOf" srcId="{DF8F35A8-8AE8-4983-AC05-C435D1A39BD8}" destId="{8034AA00-3443-4A67-959D-93E9CD82E63E}" srcOrd="2" destOrd="0" presId="urn:microsoft.com/office/officeart/2005/8/layout/cycle5"/>
    <dgm:cxn modelId="{B374EC60-279B-43AB-9E9E-0622A160456C}" type="presParOf" srcId="{DF8F35A8-8AE8-4983-AC05-C435D1A39BD8}" destId="{46B44903-0A33-467B-9554-435E73DD48AB}" srcOrd="3" destOrd="0" presId="urn:microsoft.com/office/officeart/2005/8/layout/cycle5"/>
    <dgm:cxn modelId="{77F3170F-F903-4AFD-8E38-E484592CF285}" type="presParOf" srcId="{DF8F35A8-8AE8-4983-AC05-C435D1A39BD8}" destId="{AFCAEB7D-55F4-4828-8831-A32CE1D8B11A}" srcOrd="4" destOrd="0" presId="urn:microsoft.com/office/officeart/2005/8/layout/cycle5"/>
    <dgm:cxn modelId="{823DE686-80EE-4EF5-BF1D-C005696E7C47}" type="presParOf" srcId="{DF8F35A8-8AE8-4983-AC05-C435D1A39BD8}" destId="{5083CF35-8B70-42AD-B625-EC2331A703D7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02214-289D-4267-BD40-7C546C4A8A78}">
      <dsp:nvSpPr>
        <dsp:cNvPr id="0" name=""/>
        <dsp:cNvSpPr/>
      </dsp:nvSpPr>
      <dsp:spPr>
        <a:xfrm>
          <a:off x="1344898" y="0"/>
          <a:ext cx="1344898" cy="1248304"/>
        </a:xfrm>
        <a:prstGeom prst="trapezoid">
          <a:avLst>
            <a:gd name="adj" fmla="val 538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Fluent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</a:t>
          </a:r>
          <a:endParaRPr lang="en-US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4898" y="0"/>
        <a:ext cx="1344898" cy="1248304"/>
      </dsp:txXfrm>
    </dsp:sp>
    <dsp:sp modelId="{8868D027-CD67-41E8-A6C0-EB913267316E}">
      <dsp:nvSpPr>
        <dsp:cNvPr id="0" name=""/>
        <dsp:cNvSpPr/>
      </dsp:nvSpPr>
      <dsp:spPr>
        <a:xfrm>
          <a:off x="672449" y="1248304"/>
          <a:ext cx="2689796" cy="1248304"/>
        </a:xfrm>
        <a:prstGeom prst="trapezoid">
          <a:avLst>
            <a:gd name="adj" fmla="val 538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Annotations Attributes</a:t>
          </a:r>
          <a:endParaRPr lang="en-US" sz="2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163" y="1248304"/>
        <a:ext cx="1748367" cy="1248304"/>
      </dsp:txXfrm>
    </dsp:sp>
    <dsp:sp modelId="{7FEB2855-DC3F-4BE2-A806-051B1BFC17CC}">
      <dsp:nvSpPr>
        <dsp:cNvPr id="0" name=""/>
        <dsp:cNvSpPr/>
      </dsp:nvSpPr>
      <dsp:spPr>
        <a:xfrm>
          <a:off x="0" y="2496608"/>
          <a:ext cx="4034695" cy="1248304"/>
        </a:xfrm>
        <a:prstGeom prst="trapezoid">
          <a:avLst>
            <a:gd name="adj" fmla="val 538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Code-First Conventions</a:t>
          </a:r>
          <a:endParaRPr lang="en-US" sz="35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071" y="2496608"/>
        <a:ext cx="2622551" cy="1248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E81CA-B30D-4B3F-B1D7-E1710941EF94}">
      <dsp:nvSpPr>
        <dsp:cNvPr id="0" name=""/>
        <dsp:cNvSpPr/>
      </dsp:nvSpPr>
      <dsp:spPr>
        <a:xfrm>
          <a:off x="144721" y="0"/>
          <a:ext cx="824993" cy="1802129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4CD9-A117-4F12-8BEB-D69B9AB70B0E}">
      <dsp:nvSpPr>
        <dsp:cNvPr id="0" name=""/>
        <dsp:cNvSpPr/>
      </dsp:nvSpPr>
      <dsp:spPr>
        <a:xfrm>
          <a:off x="975843" y="0"/>
          <a:ext cx="3007574" cy="18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High Priority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Powerful 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5843" y="0"/>
        <a:ext cx="3007574" cy="1802129"/>
      </dsp:txXfrm>
    </dsp:sp>
    <dsp:sp modelId="{B232975F-9A0C-41A1-9068-C3032D188AEF}">
      <dsp:nvSpPr>
        <dsp:cNvPr id="0" name=""/>
        <dsp:cNvSpPr/>
      </dsp:nvSpPr>
      <dsp:spPr>
        <a:xfrm>
          <a:off x="591943" y="1952307"/>
          <a:ext cx="767299" cy="1802129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D65AF-EEB3-47BD-979D-182658FB00FF}">
      <dsp:nvSpPr>
        <dsp:cNvPr id="0" name=""/>
        <dsp:cNvSpPr/>
      </dsp:nvSpPr>
      <dsp:spPr>
        <a:xfrm>
          <a:off x="1714723" y="1952307"/>
          <a:ext cx="2366566" cy="18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Arial" panose="020B0604020202020204" pitchFamily="34" charset="0"/>
              <a:cs typeface="Arial" panose="020B0604020202020204" pitchFamily="34" charset="0"/>
            </a:rPr>
            <a:t>Most used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4723" y="1952307"/>
        <a:ext cx="2366566" cy="1802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05E67-067C-437A-938E-C26AADF54544}">
      <dsp:nvSpPr>
        <dsp:cNvPr id="0" name=""/>
        <dsp:cNvSpPr/>
      </dsp:nvSpPr>
      <dsp:spPr>
        <a:xfrm>
          <a:off x="1897" y="0"/>
          <a:ext cx="2520810" cy="1408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Enable-Migrations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156" y="41259"/>
        <a:ext cx="2438292" cy="1326153"/>
      </dsp:txXfrm>
    </dsp:sp>
    <dsp:sp modelId="{EF85B949-BBAE-43F9-85E4-9A5A5D1346A1}">
      <dsp:nvSpPr>
        <dsp:cNvPr id="0" name=""/>
        <dsp:cNvSpPr/>
      </dsp:nvSpPr>
      <dsp:spPr>
        <a:xfrm>
          <a:off x="2774788" y="391754"/>
          <a:ext cx="534411" cy="6251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774788" y="516786"/>
        <a:ext cx="374088" cy="375097"/>
      </dsp:txXfrm>
    </dsp:sp>
    <dsp:sp modelId="{53D041B0-2465-464D-9DAD-23BE1F6B4912}">
      <dsp:nvSpPr>
        <dsp:cNvPr id="0" name=""/>
        <dsp:cNvSpPr/>
      </dsp:nvSpPr>
      <dsp:spPr>
        <a:xfrm>
          <a:off x="3531032" y="0"/>
          <a:ext cx="3617514" cy="1408671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3572291" y="41259"/>
        <a:ext cx="3534996" cy="13261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969D-9919-4A3D-993E-2C793D9CE0E1}">
      <dsp:nvSpPr>
        <dsp:cNvPr id="0" name=""/>
        <dsp:cNvSpPr/>
      </dsp:nvSpPr>
      <dsp:spPr>
        <a:xfrm>
          <a:off x="704" y="1377305"/>
          <a:ext cx="1523539" cy="99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Add-Migration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046" y="1425647"/>
        <a:ext cx="1426855" cy="893616"/>
      </dsp:txXfrm>
    </dsp:sp>
    <dsp:sp modelId="{8034AA00-3443-4A67-959D-93E9CD82E63E}">
      <dsp:nvSpPr>
        <dsp:cNvPr id="0" name=""/>
        <dsp:cNvSpPr/>
      </dsp:nvSpPr>
      <dsp:spPr>
        <a:xfrm>
          <a:off x="762473" y="1031533"/>
          <a:ext cx="1681844" cy="1681844"/>
        </a:xfrm>
        <a:custGeom>
          <a:avLst/>
          <a:gdLst/>
          <a:ahLst/>
          <a:cxnLst/>
          <a:rect l="0" t="0" r="0" b="0"/>
          <a:pathLst>
            <a:path>
              <a:moveTo>
                <a:pt x="353759" y="155486"/>
              </a:moveTo>
              <a:arcTo wR="840922" hR="840922" stAng="14075836" swAng="42483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44903-0A33-467B-9554-435E73DD48AB}">
      <dsp:nvSpPr>
        <dsp:cNvPr id="0" name=""/>
        <dsp:cNvSpPr/>
      </dsp:nvSpPr>
      <dsp:spPr>
        <a:xfrm>
          <a:off x="1682548" y="1377305"/>
          <a:ext cx="1523539" cy="99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Arial" panose="020B0604020202020204" pitchFamily="34" charset="0"/>
              <a:cs typeface="Arial" panose="020B0604020202020204" pitchFamily="34" charset="0"/>
            </a:rPr>
            <a:t>Update-Database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0890" y="1425647"/>
        <a:ext cx="1426855" cy="893616"/>
      </dsp:txXfrm>
    </dsp:sp>
    <dsp:sp modelId="{5083CF35-8B70-42AD-B625-EC2331A703D7}">
      <dsp:nvSpPr>
        <dsp:cNvPr id="0" name=""/>
        <dsp:cNvSpPr/>
      </dsp:nvSpPr>
      <dsp:spPr>
        <a:xfrm>
          <a:off x="762473" y="1031533"/>
          <a:ext cx="1681844" cy="1681844"/>
        </a:xfrm>
        <a:custGeom>
          <a:avLst/>
          <a:gdLst/>
          <a:ahLst/>
          <a:cxnLst/>
          <a:rect l="0" t="0" r="0" b="0"/>
          <a:pathLst>
            <a:path>
              <a:moveTo>
                <a:pt x="1328085" y="1526358"/>
              </a:moveTo>
              <a:arcTo wR="840922" hR="840922" stAng="3275836" swAng="424832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tempraty</a:t>
            </a:r>
            <a:r>
              <a:rPr lang="en-GB" baseline="0" dirty="0" smtClean="0"/>
              <a:t>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mponentmodel.dataannotations?view=netframework-4.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6 </a:t>
            </a:r>
            <a:r>
              <a:rPr lang="en-US" i="0" dirty="0" smtClean="0"/>
              <a:t>Code First</a:t>
            </a:r>
            <a:endParaRPr lang="en-US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Name:</a:t>
            </a:r>
          </a:p>
          <a:p>
            <a:pPr lvl="1"/>
            <a:r>
              <a:rPr lang="en-GB" dirty="0" smtClean="0"/>
              <a:t>Can put space in SQL column name</a:t>
            </a:r>
          </a:p>
          <a:p>
            <a:pPr lvl="1"/>
            <a:r>
              <a:rPr lang="en-GB" dirty="0" smtClean="0"/>
              <a:t>Try to keep naming conventions</a:t>
            </a:r>
          </a:p>
          <a:p>
            <a:pPr lvl="1"/>
            <a:r>
              <a:rPr lang="en-GB" dirty="0" smtClean="0"/>
              <a:t>Similar to entity field to easy finding/understanding</a:t>
            </a:r>
          </a:p>
          <a:p>
            <a:pPr lvl="1"/>
            <a:r>
              <a:rPr lang="en-GB" dirty="0" smtClean="0"/>
              <a:t>Keep it simple, meaning full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Order:</a:t>
            </a:r>
          </a:p>
          <a:p>
            <a:pPr lvl="1"/>
            <a:r>
              <a:rPr lang="en-US" dirty="0"/>
              <a:t>Use the zero-based </a:t>
            </a:r>
            <a:endParaRPr lang="en-US" dirty="0" smtClean="0"/>
          </a:p>
          <a:p>
            <a:pPr lvl="1"/>
            <a:r>
              <a:rPr lang="en-GB" dirty="0" smtClean="0"/>
              <a:t>Difference values</a:t>
            </a:r>
          </a:p>
          <a:p>
            <a:pPr lvl="1"/>
            <a:r>
              <a:rPr lang="en-GB" dirty="0" smtClean="0"/>
              <a:t>Do not need </a:t>
            </a:r>
            <a:r>
              <a:rPr lang="en-GB" dirty="0"/>
              <a:t>to </a:t>
            </a:r>
            <a:r>
              <a:rPr lang="en-GB" dirty="0" smtClean="0"/>
              <a:t>continuity</a:t>
            </a:r>
          </a:p>
          <a:p>
            <a:pPr lvl="1"/>
            <a:r>
              <a:rPr lang="en-GB" dirty="0" smtClean="0"/>
              <a:t>All ordered columns should come first (in order, of course)</a:t>
            </a:r>
          </a:p>
          <a:p>
            <a:pPr lvl="1"/>
            <a:r>
              <a:rPr lang="en-GB" dirty="0" smtClean="0"/>
              <a:t>All non-ordered columns should come along, in default order as conventions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TypeName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To change SQL data type for the column</a:t>
            </a:r>
          </a:p>
          <a:p>
            <a:pPr lvl="1"/>
            <a:r>
              <a:rPr lang="en-GB" dirty="0" smtClean="0"/>
              <a:t>Accept name of data type in SQL as a string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Annotations </a:t>
            </a:r>
            <a:r>
              <a:rPr lang="en-GB" dirty="0" smtClean="0"/>
              <a:t>– Index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used to </a:t>
            </a:r>
            <a:r>
              <a:rPr lang="en-GB" dirty="0"/>
              <a:t>create an index on a particular column in the </a:t>
            </a:r>
            <a:r>
              <a:rPr lang="en-GB" dirty="0" smtClean="0"/>
              <a:t>database</a:t>
            </a:r>
          </a:p>
          <a:p>
            <a:r>
              <a:rPr lang="en-GB" dirty="0"/>
              <a:t>Format</a:t>
            </a:r>
            <a:r>
              <a:rPr lang="en-GB" dirty="0" smtClean="0"/>
              <a:t>:[</a:t>
            </a:r>
            <a:r>
              <a:rPr lang="en-GB" dirty="0"/>
              <a:t>Index</a:t>
            </a:r>
            <a:r>
              <a:rPr lang="en-GB" dirty="0" smtClean="0"/>
              <a:t>(string </a:t>
            </a:r>
            <a:r>
              <a:rPr lang="en-GB" dirty="0"/>
              <a:t>name, Properties</a:t>
            </a:r>
            <a:r>
              <a:rPr lang="en-GB" dirty="0" smtClean="0"/>
              <a:t>:[</a:t>
            </a:r>
            <a:r>
              <a:rPr lang="en-GB" dirty="0" err="1"/>
              <a:t>IsClustered</a:t>
            </a:r>
            <a:r>
              <a:rPr lang="en-GB" dirty="0"/>
              <a:t> </a:t>
            </a:r>
            <a:r>
              <a:rPr lang="en-GB" dirty="0" smtClean="0"/>
              <a:t>= bool],[</a:t>
            </a:r>
            <a:r>
              <a:rPr lang="en-GB" dirty="0" err="1"/>
              <a:t>IsUnique</a:t>
            </a:r>
            <a:r>
              <a:rPr lang="en-GB" dirty="0"/>
              <a:t> </a:t>
            </a:r>
            <a:r>
              <a:rPr lang="en-GB" dirty="0" smtClean="0"/>
              <a:t>= bool]</a:t>
            </a:r>
            <a:r>
              <a:rPr lang="en-GB" dirty="0"/>
              <a:t> </a:t>
            </a:r>
            <a:r>
              <a:rPr lang="en-GB" dirty="0" smtClean="0"/>
              <a:t>,[</a:t>
            </a:r>
            <a:r>
              <a:rPr lang="en-GB" dirty="0"/>
              <a:t>Order </a:t>
            </a:r>
            <a:r>
              <a:rPr lang="en-GB" dirty="0" smtClean="0"/>
              <a:t>= int])]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ame: name of Index. Default value is: </a:t>
            </a:r>
            <a:r>
              <a:rPr lang="en-US" dirty="0"/>
              <a:t>IX_{property name</a:t>
            </a:r>
            <a:r>
              <a:rPr lang="en-US" dirty="0" smtClean="0"/>
              <a:t>}</a:t>
            </a:r>
          </a:p>
          <a:p>
            <a:pPr lvl="1"/>
            <a:r>
              <a:rPr lang="en-GB" dirty="0" err="1" smtClean="0"/>
              <a:t>IsClustered</a:t>
            </a:r>
            <a:r>
              <a:rPr lang="en-GB" dirty="0" smtClean="0"/>
              <a:t>: to set index is clustered or non-clustered.</a:t>
            </a:r>
          </a:p>
          <a:p>
            <a:pPr lvl="1"/>
            <a:r>
              <a:rPr lang="en-GB" dirty="0" err="1" smtClean="0"/>
              <a:t>IsUnique</a:t>
            </a:r>
            <a:r>
              <a:rPr lang="en-GB" dirty="0" smtClean="0"/>
              <a:t>: to set constrain data is unique or not</a:t>
            </a:r>
          </a:p>
          <a:p>
            <a:pPr lvl="1"/>
            <a:r>
              <a:rPr lang="en-GB" dirty="0" smtClean="0"/>
              <a:t>Order: to set order of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ForeignKey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s </a:t>
            </a:r>
            <a:r>
              <a:rPr lang="en-GB" dirty="0"/>
              <a:t>used to configure a foreign key in the relationship between two </a:t>
            </a:r>
            <a:r>
              <a:rPr lang="en-GB" dirty="0" smtClean="0"/>
              <a:t>entities.</a:t>
            </a:r>
          </a:p>
          <a:p>
            <a:r>
              <a:rPr lang="en-GB" dirty="0" smtClean="0"/>
              <a:t>Format: </a:t>
            </a:r>
            <a:r>
              <a:rPr lang="en-US" dirty="0"/>
              <a:t>[</a:t>
            </a:r>
            <a:r>
              <a:rPr lang="en-US" dirty="0" err="1"/>
              <a:t>ForeignKey</a:t>
            </a:r>
            <a:r>
              <a:rPr lang="en-US" dirty="0"/>
              <a:t>(name string</a:t>
            </a:r>
            <a:r>
              <a:rPr lang="en-US" dirty="0" smtClean="0"/>
              <a:t>)]</a:t>
            </a:r>
          </a:p>
          <a:p>
            <a:pPr lvl="1"/>
            <a:r>
              <a:rPr lang="en-GB" dirty="0"/>
              <a:t>name: Name of the associated navigation property or the name of the associated foreign key(s).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NotMapped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Used when </a:t>
            </a:r>
            <a:r>
              <a:rPr lang="en-GB" dirty="0"/>
              <a:t>we do not want to create corresponding columns in the </a:t>
            </a:r>
            <a:r>
              <a:rPr lang="en-GB" dirty="0" smtClean="0"/>
              <a:t>database.</a:t>
            </a:r>
          </a:p>
          <a:p>
            <a:r>
              <a:rPr lang="en-GB" dirty="0" smtClean="0"/>
              <a:t>Format: </a:t>
            </a:r>
            <a:r>
              <a:rPr lang="en-US" dirty="0"/>
              <a:t>[</a:t>
            </a:r>
            <a:r>
              <a:rPr lang="en-US" dirty="0" err="1"/>
              <a:t>NotMapped</a:t>
            </a:r>
            <a:r>
              <a:rPr lang="en-US" dirty="0" smtClean="0"/>
              <a:t>()]</a:t>
            </a:r>
          </a:p>
          <a:p>
            <a:r>
              <a:rPr lang="en-GB" dirty="0" smtClean="0"/>
              <a:t>Discussion: Give an example to use this attribute?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InverseProperty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s </a:t>
            </a:r>
            <a:r>
              <a:rPr lang="en-GB" dirty="0"/>
              <a:t>used </a:t>
            </a:r>
            <a:r>
              <a:rPr lang="en-GB" dirty="0" smtClean="0"/>
              <a:t>when </a:t>
            </a:r>
            <a:r>
              <a:rPr lang="en-GB" dirty="0"/>
              <a:t>two entities have more than one relationship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Format: </a:t>
            </a:r>
            <a:r>
              <a:rPr lang="en-US" dirty="0"/>
              <a:t>[</a:t>
            </a:r>
            <a:r>
              <a:rPr lang="en-US" dirty="0" err="1" smtClean="0"/>
              <a:t>InverseProperty</a:t>
            </a:r>
            <a:r>
              <a:rPr lang="en-US" dirty="0" smtClean="0"/>
              <a:t>(</a:t>
            </a:r>
            <a:r>
              <a:rPr lang="en-US" dirty="0"/>
              <a:t>string property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property</a:t>
            </a:r>
            <a:r>
              <a:rPr lang="en-US" dirty="0" smtClean="0"/>
              <a:t>: </a:t>
            </a:r>
            <a:r>
              <a:rPr lang="en-GB" dirty="0"/>
              <a:t>The navigation property representing the other end of the </a:t>
            </a:r>
            <a:r>
              <a:rPr lang="en-GB" dirty="0" smtClean="0"/>
              <a:t>same </a:t>
            </a:r>
            <a:r>
              <a:rPr lang="en-GB" dirty="0"/>
              <a:t>relationship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attribute always set on the left-hand (set to property of the parent entity)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default convention for PrimaryKey?</a:t>
            </a:r>
          </a:p>
          <a:p>
            <a:r>
              <a:rPr lang="en-GB" dirty="0" smtClean="0"/>
              <a:t>How to set PrimaryKey for non-formatted field?</a:t>
            </a:r>
          </a:p>
          <a:p>
            <a:r>
              <a:rPr lang="en-GB" dirty="0" smtClean="0"/>
              <a:t>How to set PrimaryKey for multiple columns?</a:t>
            </a:r>
          </a:p>
          <a:p>
            <a:r>
              <a:rPr lang="en-GB" dirty="0" smtClean="0"/>
              <a:t>How to use Find method for PrimaryKey with multiple columns?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Applied to a property in an entity class to make it a key property.</a:t>
            </a:r>
          </a:p>
          <a:p>
            <a:r>
              <a:rPr lang="en-GB" dirty="0" smtClean="0"/>
              <a:t>Corresponding column to a PrimaryKey column in the database</a:t>
            </a:r>
          </a:p>
          <a:p>
            <a:r>
              <a:rPr lang="en-GB" dirty="0" smtClean="0"/>
              <a:t>Format: [Key]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EF 6, the Key attribute can be applied to multiple properties of an entity class which will create composite primary key columns in the database, </a:t>
            </a:r>
            <a:endParaRPr lang="en-GB" dirty="0" smtClean="0"/>
          </a:p>
          <a:p>
            <a:r>
              <a:rPr lang="en-GB" b="1" dirty="0" smtClean="0"/>
              <a:t>BUT</a:t>
            </a:r>
            <a:r>
              <a:rPr lang="en-GB" dirty="0"/>
              <a:t>, the Key </a:t>
            </a:r>
            <a:r>
              <a:rPr lang="en-GB" dirty="0" smtClean="0"/>
              <a:t>attributes </a:t>
            </a:r>
            <a:r>
              <a:rPr lang="en-GB" dirty="0"/>
              <a:t>need to along with the [Column(Order=int)] </a:t>
            </a:r>
            <a:r>
              <a:rPr lang="en-GB" dirty="0" smtClean="0"/>
              <a:t>attribute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Data </a:t>
            </a:r>
            <a:r>
              <a:rPr lang="en-US" altLang="en-US" sz="2000" dirty="0" smtClean="0"/>
              <a:t>Annotations Attributes</a:t>
            </a:r>
          </a:p>
          <a:p>
            <a:r>
              <a:rPr lang="en-US" sz="2000" dirty="0"/>
              <a:t>Fluent API </a:t>
            </a:r>
            <a:r>
              <a:rPr lang="en-US" sz="2000" dirty="0" smtClean="0"/>
              <a:t>Configurations</a:t>
            </a:r>
          </a:p>
          <a:p>
            <a:r>
              <a:rPr lang="en-US" sz="2000" dirty="0"/>
              <a:t>Configure </a:t>
            </a:r>
            <a:r>
              <a:rPr lang="en-US" sz="2000" dirty="0" smtClean="0"/>
              <a:t>Relationships</a:t>
            </a:r>
          </a:p>
          <a:p>
            <a:r>
              <a:rPr lang="en-US" sz="2000" dirty="0"/>
              <a:t>EF Code First </a:t>
            </a:r>
            <a:r>
              <a:rPr lang="en-US" sz="2000" dirty="0" smtClean="0"/>
              <a:t>Migration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Required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 will create a NOT NULL column in a database </a:t>
            </a:r>
            <a:r>
              <a:rPr lang="en-GB" dirty="0" smtClean="0"/>
              <a:t>table.</a:t>
            </a:r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be applied to one or more properties in an entity class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Format: </a:t>
            </a:r>
            <a:r>
              <a:rPr lang="en-US" dirty="0" smtClean="0"/>
              <a:t>[Required]</a:t>
            </a:r>
          </a:p>
          <a:p>
            <a:pPr lvl="1"/>
            <a:r>
              <a:rPr lang="en-US" dirty="0" err="1" smtClean="0"/>
              <a:t>AllowEmptyStrings</a:t>
            </a:r>
            <a:r>
              <a:rPr lang="en-US" dirty="0" smtClean="0"/>
              <a:t>: to accept empty string or not</a:t>
            </a:r>
          </a:p>
          <a:p>
            <a:r>
              <a:rPr lang="en-GB" dirty="0" smtClean="0"/>
              <a:t>Required attribute inherit from </a:t>
            </a:r>
            <a:r>
              <a:rPr lang="en-US" dirty="0" smtClean="0"/>
              <a:t>Validation attribute. Therefor:</a:t>
            </a:r>
          </a:p>
          <a:p>
            <a:pPr lvl="1"/>
            <a:r>
              <a:rPr lang="en-US" dirty="0" err="1" smtClean="0"/>
              <a:t>ErrorMessage</a:t>
            </a:r>
            <a:r>
              <a:rPr lang="en-US" dirty="0" smtClean="0"/>
              <a:t>: </a:t>
            </a:r>
            <a:r>
              <a:rPr lang="en-GB" dirty="0"/>
              <a:t>The error message is thrown </a:t>
            </a:r>
            <a:r>
              <a:rPr lang="en-GB" dirty="0" smtClean="0"/>
              <a:t>when the property associated </a:t>
            </a:r>
            <a:r>
              <a:rPr lang="en-GB" dirty="0"/>
              <a:t>with the validation </a:t>
            </a:r>
            <a:r>
              <a:rPr lang="en-GB" dirty="0" smtClean="0"/>
              <a:t>control is invalid.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MaxLength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Specifies </a:t>
            </a:r>
            <a:r>
              <a:rPr lang="en-GB" dirty="0"/>
              <a:t>the maximum length of data value allowed for a property which in turn sets the size of a corresponding column in the database.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can be applied to the </a:t>
            </a:r>
            <a:r>
              <a:rPr lang="en-GB" b="1" dirty="0"/>
              <a:t>string</a:t>
            </a:r>
            <a:r>
              <a:rPr lang="en-GB" dirty="0"/>
              <a:t> or </a:t>
            </a:r>
            <a:r>
              <a:rPr lang="en-GB" b="1" dirty="0"/>
              <a:t>byte[]</a:t>
            </a:r>
            <a:r>
              <a:rPr lang="en-GB" dirty="0"/>
              <a:t> properties of an entity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Format: </a:t>
            </a:r>
            <a:r>
              <a:rPr lang="en-US" dirty="0"/>
              <a:t>[</a:t>
            </a:r>
            <a:r>
              <a:rPr lang="en-US" dirty="0" err="1" smtClean="0"/>
              <a:t>MaxLength</a:t>
            </a:r>
            <a:r>
              <a:rPr lang="en-US" dirty="0" smtClean="0"/>
              <a:t>(int)]</a:t>
            </a:r>
          </a:p>
          <a:p>
            <a:r>
              <a:rPr lang="en-US" dirty="0" err="1"/>
              <a:t>MaxLength</a:t>
            </a:r>
            <a:r>
              <a:rPr lang="en-US" dirty="0"/>
              <a:t> </a:t>
            </a:r>
            <a:r>
              <a:rPr lang="en-GB" dirty="0" smtClean="0"/>
              <a:t>attribute </a:t>
            </a:r>
            <a:r>
              <a:rPr lang="en-GB" dirty="0"/>
              <a:t>inherit from </a:t>
            </a:r>
            <a:r>
              <a:rPr lang="en-US" dirty="0"/>
              <a:t>Validation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MaxLength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smtClean="0"/>
              <a:t>Example 1:</a:t>
            </a:r>
          </a:p>
          <a:p>
            <a:pPr marL="457200" lvl="1" indent="0">
              <a:buNone/>
            </a:pPr>
            <a:r>
              <a:rPr lang="en-GB" dirty="0"/>
              <a:t>[</a:t>
            </a:r>
            <a:r>
              <a:rPr lang="en-GB" dirty="0" err="1"/>
              <a:t>MaxLength</a:t>
            </a:r>
            <a:r>
              <a:rPr lang="en-GB" dirty="0"/>
              <a:t>(50)]</a:t>
            </a:r>
          </a:p>
          <a:p>
            <a:pPr marL="457200" lvl="1" indent="0">
              <a:buNone/>
            </a:pPr>
            <a:r>
              <a:rPr lang="en-GB" dirty="0"/>
              <a:t>public string </a:t>
            </a:r>
            <a:r>
              <a:rPr lang="en-GB" dirty="0" err="1" smtClean="0"/>
              <a:t>ProductName</a:t>
            </a:r>
            <a:r>
              <a:rPr lang="en-GB" dirty="0" smtClean="0"/>
              <a:t> { </a:t>
            </a:r>
            <a:r>
              <a:rPr lang="en-GB" dirty="0"/>
              <a:t>get; set; </a:t>
            </a: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 smtClean="0"/>
              <a:t>Should create a field </a:t>
            </a:r>
            <a:r>
              <a:rPr lang="en-GB" dirty="0" err="1" smtClean="0"/>
              <a:t>ProductName</a:t>
            </a:r>
            <a:r>
              <a:rPr lang="en-GB" dirty="0" smtClean="0"/>
              <a:t> in SQL with data type is: </a:t>
            </a:r>
            <a:r>
              <a:rPr lang="en-GB" dirty="0" err="1" smtClean="0"/>
              <a:t>nvarchar</a:t>
            </a:r>
            <a:r>
              <a:rPr lang="en-GB" dirty="0" smtClean="0"/>
              <a:t>(50)</a:t>
            </a:r>
          </a:p>
          <a:p>
            <a:pPr marL="0" lvl="1" indent="0">
              <a:buNone/>
            </a:pPr>
            <a:r>
              <a:rPr lang="en-GB" sz="2400" b="1" dirty="0" smtClean="0"/>
              <a:t>Example </a:t>
            </a:r>
            <a:r>
              <a:rPr lang="en-GB" sz="2400" b="1" dirty="0"/>
              <a:t>2:</a:t>
            </a:r>
          </a:p>
          <a:p>
            <a:pPr marL="457200" lvl="1" indent="0">
              <a:buNone/>
            </a:pPr>
            <a:r>
              <a:rPr lang="en-GB" dirty="0" smtClean="0"/>
              <a:t>[</a:t>
            </a:r>
            <a:r>
              <a:rPr lang="en-GB" dirty="0" err="1" smtClean="0"/>
              <a:t>MaxLength</a:t>
            </a:r>
            <a:r>
              <a:rPr lang="en-GB" dirty="0" smtClean="0"/>
              <a:t>(1024)]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public </a:t>
            </a:r>
            <a:r>
              <a:rPr lang="en-GB" dirty="0"/>
              <a:t>byte[] </a:t>
            </a:r>
            <a:r>
              <a:rPr lang="en-GB" dirty="0" err="1"/>
              <a:t>FileContent</a:t>
            </a:r>
            <a:r>
              <a:rPr lang="en-GB" dirty="0"/>
              <a:t> { get; set; </a:t>
            </a:r>
            <a:r>
              <a:rPr lang="en-GB" dirty="0" smtClean="0"/>
              <a:t>}</a:t>
            </a:r>
          </a:p>
          <a:p>
            <a:pPr marL="457200" lvl="1" indent="0">
              <a:buNone/>
            </a:pPr>
            <a:r>
              <a:rPr lang="en-GB" dirty="0"/>
              <a:t>Should create a field </a:t>
            </a:r>
            <a:r>
              <a:rPr lang="en-GB" dirty="0" err="1"/>
              <a:t>FileContent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/>
              <a:t>SQL with data type is: </a:t>
            </a:r>
            <a:r>
              <a:rPr lang="en-GB" dirty="0" err="1" smtClean="0"/>
              <a:t>varbinary</a:t>
            </a:r>
            <a:r>
              <a:rPr lang="en-GB" dirty="0" smtClean="0"/>
              <a:t>(1024)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 smtClean="0"/>
              <a:t>MinLength</a:t>
            </a:r>
            <a:r>
              <a:rPr lang="en-US" sz="2400" dirty="0" smtClean="0"/>
              <a:t> </a:t>
            </a:r>
            <a:r>
              <a:rPr lang="en-US" sz="2400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context as </a:t>
            </a:r>
            <a:r>
              <a:rPr lang="en-GB" dirty="0" err="1" smtClean="0"/>
              <a:t>MaxLength</a:t>
            </a:r>
            <a:endParaRPr lang="en-GB" dirty="0" smtClean="0"/>
          </a:p>
          <a:p>
            <a:r>
              <a:rPr lang="en-GB" dirty="0"/>
              <a:t>Specifies the </a:t>
            </a:r>
            <a:r>
              <a:rPr lang="en-GB" dirty="0" smtClean="0"/>
              <a:t>minimum length </a:t>
            </a:r>
            <a:r>
              <a:rPr lang="en-GB" dirty="0"/>
              <a:t>of data value </a:t>
            </a:r>
            <a:r>
              <a:rPr lang="en-GB" dirty="0" smtClean="0"/>
              <a:t>allowed</a:t>
            </a:r>
          </a:p>
          <a:p>
            <a:r>
              <a:rPr lang="en-GB" dirty="0" smtClean="0"/>
              <a:t>Question: How to specify fixed length of the data? </a:t>
            </a:r>
          </a:p>
          <a:p>
            <a:pPr lvl="1"/>
            <a:r>
              <a:rPr lang="en-GB" dirty="0" smtClean="0"/>
              <a:t>For example: </a:t>
            </a:r>
            <a:r>
              <a:rPr lang="en-GB" dirty="0" err="1" smtClean="0"/>
              <a:t>ProductCode</a:t>
            </a:r>
            <a:r>
              <a:rPr lang="en-GB" dirty="0" smtClean="0"/>
              <a:t> is always has 10 characters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StringLength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</a:t>
            </a:r>
            <a:r>
              <a:rPr lang="en-GB" dirty="0"/>
              <a:t>be applied to the string properties of an entity class. </a:t>
            </a:r>
            <a:endParaRPr lang="en-GB" dirty="0" smtClean="0"/>
          </a:p>
          <a:p>
            <a:r>
              <a:rPr lang="en-GB" dirty="0"/>
              <a:t>Specifies the minimum and maximum length of characters that are allowed in a data field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User often uses maximum length first, then minimum.</a:t>
            </a:r>
          </a:p>
          <a:p>
            <a:r>
              <a:rPr lang="en-GB" dirty="0" smtClean="0"/>
              <a:t>Format: </a:t>
            </a:r>
            <a:r>
              <a:rPr lang="en-US" dirty="0"/>
              <a:t>[</a:t>
            </a:r>
            <a:r>
              <a:rPr lang="en-US" dirty="0" err="1" smtClean="0"/>
              <a:t>StringLength</a:t>
            </a:r>
            <a:r>
              <a:rPr lang="en-US" dirty="0" smtClean="0"/>
              <a:t>(int, </a:t>
            </a:r>
            <a:r>
              <a:rPr lang="en-US" dirty="0" err="1"/>
              <a:t>MinimumLength</a:t>
            </a:r>
            <a:r>
              <a:rPr lang="en-US" dirty="0"/>
              <a:t> = </a:t>
            </a:r>
            <a:r>
              <a:rPr lang="en-US" dirty="0" smtClean="0"/>
              <a:t>int)]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</a:t>
            </a:r>
            <a:r>
              <a:rPr lang="en-US" sz="2800" dirty="0" smtClean="0"/>
              <a:t>Range </a:t>
            </a:r>
            <a:r>
              <a:rPr lang="en-US" sz="2800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Specifies the numeric range constraints for the value of a data field</a:t>
            </a:r>
            <a:r>
              <a:rPr lang="en-GB" dirty="0" smtClean="0"/>
              <a:t>.</a:t>
            </a:r>
          </a:p>
          <a:p>
            <a:r>
              <a:rPr lang="en-GB" dirty="0"/>
              <a:t>Apply the attribute to a data field of type integer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Range(int </a:t>
            </a:r>
            <a:r>
              <a:rPr lang="en-US" dirty="0"/>
              <a:t>minimum, int </a:t>
            </a:r>
            <a:r>
              <a:rPr lang="en-US" dirty="0" smtClean="0"/>
              <a:t>maximum)]</a:t>
            </a:r>
          </a:p>
          <a:p>
            <a:r>
              <a:rPr lang="en-GB" dirty="0"/>
              <a:t>Apply the attribute to a data field of type </a:t>
            </a:r>
            <a:r>
              <a:rPr lang="en-GB" dirty="0" smtClean="0"/>
              <a:t>double.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Range(double </a:t>
            </a:r>
            <a:r>
              <a:rPr lang="en-US" dirty="0"/>
              <a:t>minimum, double</a:t>
            </a:r>
            <a:r>
              <a:rPr lang="en-US" dirty="0" smtClean="0"/>
              <a:t> </a:t>
            </a:r>
            <a:r>
              <a:rPr lang="en-US" dirty="0"/>
              <a:t>maximum</a:t>
            </a:r>
            <a:r>
              <a:rPr lang="en-US" dirty="0" smtClean="0"/>
              <a:t>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</a:t>
            </a:r>
            <a:r>
              <a:rPr lang="en-US" sz="2800" dirty="0" smtClean="0"/>
              <a:t>Range </a:t>
            </a:r>
            <a:r>
              <a:rPr lang="en-US" sz="2800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Apply </a:t>
            </a:r>
            <a:r>
              <a:rPr lang="en-GB" dirty="0"/>
              <a:t>the attribute to a </a:t>
            </a:r>
            <a:r>
              <a:rPr lang="en-GB" dirty="0" err="1"/>
              <a:t>DateTime</a:t>
            </a:r>
            <a:r>
              <a:rPr lang="en-GB" dirty="0"/>
              <a:t> data </a:t>
            </a:r>
            <a:r>
              <a:rPr lang="en-GB" dirty="0" smtClean="0"/>
              <a:t>field</a:t>
            </a:r>
          </a:p>
          <a:p>
            <a:pPr lvl="1"/>
            <a:r>
              <a:rPr lang="en-US" dirty="0" smtClean="0"/>
              <a:t>Range(Type</a:t>
            </a:r>
            <a:r>
              <a:rPr lang="en-US" dirty="0"/>
              <a:t>, String, String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Range(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DateTime</a:t>
            </a:r>
            <a:r>
              <a:rPr lang="en-US" dirty="0"/>
              <a:t>), string </a:t>
            </a:r>
            <a:r>
              <a:rPr lang="en-US" dirty="0" err="1"/>
              <a:t>minximum</a:t>
            </a:r>
            <a:r>
              <a:rPr lang="en-US" dirty="0"/>
              <a:t>, string maximum</a:t>
            </a:r>
            <a:r>
              <a:rPr lang="en-US" dirty="0" smtClean="0"/>
              <a:t>]</a:t>
            </a:r>
          </a:p>
          <a:p>
            <a:r>
              <a:rPr lang="en-GB" dirty="0"/>
              <a:t>Apply the attribute to a </a:t>
            </a:r>
            <a:r>
              <a:rPr lang="en-GB" dirty="0" smtClean="0"/>
              <a:t>custom data field</a:t>
            </a:r>
          </a:p>
          <a:p>
            <a:pPr lvl="1"/>
            <a:r>
              <a:rPr lang="en-GB" dirty="0"/>
              <a:t>The object to validate must implement the </a:t>
            </a:r>
            <a:r>
              <a:rPr lang="en-GB" b="1" i="1" u="sng" dirty="0" err="1"/>
              <a:t>IComparable</a:t>
            </a:r>
            <a:r>
              <a:rPr lang="en-GB" dirty="0"/>
              <a:t> interface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Range(Type, String, String)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Timestamp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can only be applied once in an entity class to a byte array type property.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creates a column with timestamp data type in the SQL Server database. </a:t>
            </a:r>
            <a:endParaRPr lang="en-GB" dirty="0" smtClean="0"/>
          </a:p>
          <a:p>
            <a:r>
              <a:rPr lang="en-GB" dirty="0" smtClean="0"/>
              <a:t>Entity </a:t>
            </a:r>
            <a:r>
              <a:rPr lang="en-GB" dirty="0"/>
              <a:t>Framework API automatically uses this Timestamp column in concurrency check on the UPDATE statement in the </a:t>
            </a:r>
            <a:r>
              <a:rPr lang="en-GB" dirty="0" smtClean="0"/>
              <a:t>database</a:t>
            </a:r>
          </a:p>
          <a:p>
            <a:r>
              <a:rPr lang="en-GB" dirty="0" smtClean="0"/>
              <a:t>Format: </a:t>
            </a:r>
            <a:r>
              <a:rPr lang="en-US" dirty="0"/>
              <a:t>[Timestamp]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ConcurrencyCheck</a:t>
            </a:r>
            <a:r>
              <a:rPr lang="en-US" sz="2800" dirty="0" smtClean="0"/>
              <a:t> </a:t>
            </a:r>
            <a:r>
              <a:rPr lang="en-US" sz="2800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ConcurrencyCheck attribute can be applied to one or more properties in an entity </a:t>
            </a:r>
            <a:r>
              <a:rPr lang="en-GB" dirty="0" smtClean="0"/>
              <a:t>class. </a:t>
            </a:r>
          </a:p>
          <a:p>
            <a:r>
              <a:rPr lang="en-GB" dirty="0" smtClean="0"/>
              <a:t>When </a:t>
            </a:r>
            <a:r>
              <a:rPr lang="en-GB" dirty="0"/>
              <a:t>applied to a property, the corresponding column in the database table will be used in the optimistic concurrency check using the where clause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ConcurrencyCheck attribute can be applied to any number of properties with any data type.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</a:t>
            </a:r>
            <a:r>
              <a:rPr lang="en-US" dirty="0" smtClean="0"/>
              <a:t>All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https://docs.microsoft.com/en-us/dotnet/api/system.componentmodel.dataannotations?view=netframework-4.8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Annotations Attributes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en-US" dirty="0" smtClean="0"/>
              <a:t>Configurations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Framework Fluent API is used to configure domain classes to override conventions. </a:t>
            </a:r>
            <a:endParaRPr lang="en-GB" dirty="0" smtClean="0"/>
          </a:p>
          <a:p>
            <a:pPr lvl="1"/>
            <a:r>
              <a:rPr lang="en-GB" dirty="0" smtClean="0"/>
              <a:t>In other words, we can use both </a:t>
            </a:r>
            <a:r>
              <a:rPr lang="en-GB" dirty="0"/>
              <a:t>Data Annotation attributes and Fluent API at the same </a:t>
            </a:r>
            <a:r>
              <a:rPr lang="en-GB" dirty="0" smtClean="0"/>
              <a:t>time</a:t>
            </a:r>
          </a:p>
          <a:p>
            <a:pPr lvl="1"/>
            <a:r>
              <a:rPr lang="en-US" dirty="0"/>
              <a:t>Fluent API </a:t>
            </a:r>
            <a:r>
              <a:rPr lang="en-GB" dirty="0"/>
              <a:t>override </a:t>
            </a:r>
            <a:r>
              <a:rPr lang="en-US" dirty="0" smtClean="0"/>
              <a:t>Data </a:t>
            </a:r>
            <a:r>
              <a:rPr lang="en-US" dirty="0"/>
              <a:t>Annotations attributes.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 </a:t>
            </a:r>
            <a:r>
              <a:rPr lang="en-GB" dirty="0"/>
              <a:t>Fluent API is based on a Fluent API design pattern (</a:t>
            </a:r>
            <a:r>
              <a:rPr lang="en-GB" dirty="0" err="1"/>
              <a:t>a.k.a</a:t>
            </a:r>
            <a:r>
              <a:rPr lang="en-GB" dirty="0"/>
              <a:t> Fluent Interface) where the result is formulated by method chaining.</a:t>
            </a:r>
          </a:p>
          <a:p>
            <a:r>
              <a:rPr lang="en-GB" dirty="0"/>
              <a:t>The </a:t>
            </a:r>
            <a:r>
              <a:rPr lang="en-GB" dirty="0" err="1"/>
              <a:t>DbModelBuilder</a:t>
            </a:r>
            <a:r>
              <a:rPr lang="en-GB" dirty="0"/>
              <a:t> class acts as a Fluent API. </a:t>
            </a:r>
          </a:p>
          <a:p>
            <a:r>
              <a:rPr lang="en-GB" dirty="0"/>
              <a:t>It provides more options of configurations than Data Annotation attributes.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</a:t>
            </a:r>
            <a:r>
              <a:rPr lang="en-GB" dirty="0"/>
              <a:t>write Fluent API configurations, override the </a:t>
            </a:r>
            <a:r>
              <a:rPr lang="en-GB" dirty="0" err="1"/>
              <a:t>OnModelCreating</a:t>
            </a:r>
            <a:r>
              <a:rPr lang="en-GB" dirty="0"/>
              <a:t>() method of DbContext in a context </a:t>
            </a:r>
            <a:r>
              <a:rPr lang="en-GB" dirty="0" smtClean="0"/>
              <a:t>class</a:t>
            </a:r>
          </a:p>
          <a:p>
            <a:pPr lvl="1"/>
            <a:r>
              <a:rPr lang="en-US" dirty="0"/>
              <a:t>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DbModelBuilder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Model-wide </a:t>
            </a:r>
            <a:r>
              <a:rPr lang="en-GB" dirty="0"/>
              <a:t>Configuration: Configures the default Schema, entities to be excluded in mapping, etc.</a:t>
            </a:r>
          </a:p>
          <a:p>
            <a:r>
              <a:rPr lang="en-GB" dirty="0"/>
              <a:t>Entity Configuration: Configures entity to table and relationship mappings 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/>
              <a:t>. PrimaryKey, Index, table name, one-to-one, one-to-many, many-to-many etc.</a:t>
            </a:r>
          </a:p>
          <a:p>
            <a:r>
              <a:rPr lang="en-GB" dirty="0"/>
              <a:t>Property Configuration: Configures property to column mappings 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/>
              <a:t>. column name, </a:t>
            </a:r>
            <a:r>
              <a:rPr lang="en-GB" dirty="0" err="1"/>
              <a:t>nullability</a:t>
            </a:r>
            <a:r>
              <a:rPr lang="en-GB" dirty="0"/>
              <a:t>, </a:t>
            </a:r>
            <a:r>
              <a:rPr lang="en-GB" dirty="0" err="1"/>
              <a:t>Foreignkey</a:t>
            </a:r>
            <a:r>
              <a:rPr lang="en-GB" dirty="0"/>
              <a:t>, data type, concurrency column, etc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Default Schema</a:t>
            </a:r>
          </a:p>
          <a:p>
            <a:pPr lvl="1"/>
            <a:r>
              <a:rPr lang="en-GB" dirty="0" smtClean="0"/>
              <a:t>Specifies </a:t>
            </a:r>
            <a:r>
              <a:rPr lang="en-GB" dirty="0"/>
              <a:t>the default database schema</a:t>
            </a:r>
            <a:r>
              <a:rPr lang="en-GB" dirty="0" smtClean="0"/>
              <a:t>.</a:t>
            </a:r>
          </a:p>
          <a:p>
            <a:pPr lvl="1"/>
            <a:r>
              <a:rPr lang="en-US" dirty="0" err="1"/>
              <a:t>modelBuilder.HasDefaultSchema</a:t>
            </a:r>
            <a:r>
              <a:rPr lang="en-US" dirty="0"/>
              <a:t>("Admin</a:t>
            </a:r>
            <a:r>
              <a:rPr lang="en-US" dirty="0" smtClean="0"/>
              <a:t>");</a:t>
            </a:r>
          </a:p>
          <a:p>
            <a:r>
              <a:rPr lang="en-US" dirty="0"/>
              <a:t>Map Entity to Table</a:t>
            </a:r>
          </a:p>
          <a:p>
            <a:pPr lvl="1"/>
            <a:r>
              <a:rPr lang="en-GB" dirty="0"/>
              <a:t>Specifies the </a:t>
            </a:r>
            <a:r>
              <a:rPr lang="en-GB" dirty="0" smtClean="0"/>
              <a:t>table name instead of default convention. </a:t>
            </a:r>
          </a:p>
          <a:p>
            <a:pPr lvl="1"/>
            <a:r>
              <a:rPr lang="en-US" dirty="0" err="1" smtClean="0"/>
              <a:t>modelBuilder.Entity</a:t>
            </a:r>
            <a:r>
              <a:rPr lang="en-US" dirty="0" smtClean="0"/>
              <a:t>&lt;Product&gt;().</a:t>
            </a:r>
            <a:r>
              <a:rPr lang="en-US" dirty="0" err="1"/>
              <a:t>ToTable</a:t>
            </a:r>
            <a:r>
              <a:rPr lang="en-US" dirty="0" smtClean="0"/>
              <a:t>(“</a:t>
            </a:r>
            <a:r>
              <a:rPr lang="en-US" dirty="0" err="1" smtClean="0"/>
              <a:t>NewProduct</a:t>
            </a:r>
            <a:r>
              <a:rPr lang="en-US" dirty="0" smtClean="0"/>
              <a:t>");</a:t>
            </a:r>
          </a:p>
          <a:p>
            <a:pPr lvl="1"/>
            <a:r>
              <a:rPr lang="en-US" dirty="0" err="1"/>
              <a:t>modelBuilder.Entity</a:t>
            </a:r>
            <a:r>
              <a:rPr lang="en-US" dirty="0"/>
              <a:t>&lt;Product&gt;().</a:t>
            </a:r>
            <a:r>
              <a:rPr lang="en-US" dirty="0" err="1"/>
              <a:t>ToTable</a:t>
            </a:r>
            <a:r>
              <a:rPr lang="en-US" dirty="0"/>
              <a:t>("</a:t>
            </a:r>
            <a:r>
              <a:rPr lang="en-US" dirty="0" err="1"/>
              <a:t>NewProduct</a:t>
            </a:r>
            <a:r>
              <a:rPr lang="en-US" dirty="0"/>
              <a:t>", "Admin");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Entity to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185916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Map set of properties to each table</a:t>
            </a:r>
          </a:p>
          <a:p>
            <a:r>
              <a:rPr lang="en-GB" dirty="0" smtClean="0"/>
              <a:t>Used when:</a:t>
            </a:r>
          </a:p>
          <a:p>
            <a:pPr lvl="1"/>
            <a:r>
              <a:rPr lang="en-GB" dirty="0" smtClean="0"/>
              <a:t>Has many properties/columns</a:t>
            </a:r>
          </a:p>
          <a:p>
            <a:pPr lvl="1"/>
            <a:r>
              <a:rPr lang="en-GB" dirty="0" smtClean="0"/>
              <a:t>Separate table for difference used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4" y="2659840"/>
            <a:ext cx="4333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HasKey</a:t>
            </a:r>
            <a:endParaRPr lang="en-US" dirty="0" smtClean="0"/>
          </a:p>
          <a:p>
            <a:pPr lvl="1"/>
            <a:r>
              <a:rPr lang="en-US" dirty="0" smtClean="0"/>
              <a:t>To configure </a:t>
            </a:r>
            <a:r>
              <a:rPr lang="en-US" dirty="0"/>
              <a:t>a key </a:t>
            </a:r>
            <a:r>
              <a:rPr lang="en-US" dirty="0" smtClean="0"/>
              <a:t>property.</a:t>
            </a:r>
          </a:p>
          <a:p>
            <a:pPr lvl="1"/>
            <a:r>
              <a:rPr lang="en-GB" dirty="0" smtClean="0"/>
              <a:t>Override default convention, ID or &lt;Entity&gt;Id becomes normal column in SQL</a:t>
            </a:r>
            <a:endParaRPr lang="en-US" dirty="0" smtClean="0"/>
          </a:p>
          <a:p>
            <a:pPr lvl="1"/>
            <a:r>
              <a:rPr lang="en-US" dirty="0" err="1"/>
              <a:t>modelBuilder.Entity</a:t>
            </a:r>
            <a:r>
              <a:rPr lang="en-US" dirty="0"/>
              <a:t>&lt;Product&gt;().</a:t>
            </a:r>
            <a:r>
              <a:rPr lang="en-US" dirty="0" err="1"/>
              <a:t>HasKey</a:t>
            </a:r>
            <a:r>
              <a:rPr lang="en-US" dirty="0"/>
              <a:t>(p =&gt; </a:t>
            </a:r>
            <a:r>
              <a:rPr lang="en-US" dirty="0" err="1"/>
              <a:t>p.ProductKey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HasColumnName</a:t>
            </a:r>
            <a:r>
              <a:rPr lang="en-US" dirty="0" smtClean="0"/>
              <a:t>/Order/Type</a:t>
            </a:r>
          </a:p>
          <a:p>
            <a:pPr lvl="1"/>
            <a:r>
              <a:rPr lang="en-GB" dirty="0" smtClean="0"/>
              <a:t>To configure column name, order, data type in SQL</a:t>
            </a:r>
          </a:p>
          <a:p>
            <a:r>
              <a:rPr lang="en-GB" dirty="0" err="1" smtClean="0"/>
              <a:t>IsOptional</a:t>
            </a:r>
            <a:r>
              <a:rPr lang="en-GB" dirty="0" smtClean="0"/>
              <a:t>/</a:t>
            </a:r>
            <a:r>
              <a:rPr lang="en-GB" dirty="0" err="1" smtClean="0"/>
              <a:t>IsRequired</a:t>
            </a:r>
            <a:endParaRPr lang="en-GB" dirty="0" smtClean="0"/>
          </a:p>
          <a:p>
            <a:pPr lvl="1"/>
            <a:r>
              <a:rPr lang="en-GB" dirty="0" smtClean="0"/>
              <a:t>To configure </a:t>
            </a:r>
            <a:r>
              <a:rPr lang="en-US" dirty="0"/>
              <a:t>Null or </a:t>
            </a:r>
            <a:r>
              <a:rPr lang="en-US" dirty="0" err="1"/>
              <a:t>NotNull</a:t>
            </a:r>
            <a:r>
              <a:rPr lang="en-US" dirty="0"/>
              <a:t>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HasMaxLength</a:t>
            </a:r>
            <a:endParaRPr lang="en-US" dirty="0" smtClean="0"/>
          </a:p>
          <a:p>
            <a:pPr lvl="1"/>
            <a:r>
              <a:rPr lang="en-US" dirty="0" smtClean="0"/>
              <a:t>To configure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</a:p>
          <a:p>
            <a:r>
              <a:rPr lang="en-GB" dirty="0" err="1" smtClean="0"/>
              <a:t>IsFixedLength</a:t>
            </a:r>
            <a:endParaRPr lang="en-US" dirty="0" smtClean="0"/>
          </a:p>
          <a:p>
            <a:pPr lvl="1"/>
            <a:r>
              <a:rPr lang="en-GB" dirty="0" smtClean="0"/>
              <a:t>To change datatype from </a:t>
            </a:r>
            <a:r>
              <a:rPr lang="en-GB" dirty="0" err="1" smtClean="0"/>
              <a:t>nvarchar</a:t>
            </a:r>
            <a:r>
              <a:rPr lang="en-GB" dirty="0" smtClean="0"/>
              <a:t> to </a:t>
            </a:r>
            <a:r>
              <a:rPr lang="en-GB" dirty="0" err="1" smtClean="0"/>
              <a:t>nchar</a:t>
            </a:r>
            <a:endParaRPr lang="en-GB" dirty="0" smtClean="0"/>
          </a:p>
          <a:p>
            <a:r>
              <a:rPr lang="en-GB" dirty="0" err="1"/>
              <a:t>HasPrecision</a:t>
            </a:r>
            <a:r>
              <a:rPr lang="en-GB" dirty="0"/>
              <a:t> </a:t>
            </a:r>
          </a:p>
          <a:p>
            <a:pPr lvl="1"/>
            <a:r>
              <a:rPr lang="en-GB" dirty="0" smtClean="0"/>
              <a:t>To set size decimal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Code-First </a:t>
            </a:r>
            <a:r>
              <a:rPr lang="en-US" dirty="0" smtClean="0"/>
              <a:t>Conventions is default, simple, powerful but not cover advanced cases</a:t>
            </a:r>
          </a:p>
          <a:p>
            <a:pPr lvl="1"/>
            <a:r>
              <a:rPr lang="en-GB" dirty="0" smtClean="0"/>
              <a:t>More specific data type and constrains</a:t>
            </a:r>
          </a:p>
          <a:p>
            <a:pPr lvl="2"/>
            <a:r>
              <a:rPr lang="en-GB" dirty="0" smtClean="0"/>
              <a:t>Name of user is not exceed 100 characters, I don’t want to create </a:t>
            </a:r>
            <a:r>
              <a:rPr lang="en-GB" dirty="0" err="1" smtClean="0"/>
              <a:t>nvarchar</a:t>
            </a:r>
            <a:r>
              <a:rPr lang="en-GB" dirty="0" smtClean="0"/>
              <a:t>(Max) </a:t>
            </a:r>
          </a:p>
          <a:p>
            <a:pPr lvl="2"/>
            <a:r>
              <a:rPr lang="en-GB" dirty="0" smtClean="0"/>
              <a:t>Age of user is in range 0 – 150, let’s set the constrains to check this</a:t>
            </a:r>
          </a:p>
          <a:p>
            <a:pPr lvl="1"/>
            <a:r>
              <a:rPr lang="en-GB" dirty="0" smtClean="0"/>
              <a:t>Column name, table name in SQL have space</a:t>
            </a:r>
          </a:p>
          <a:p>
            <a:pPr lvl="1"/>
            <a:r>
              <a:rPr lang="en-GB" dirty="0" smtClean="0"/>
              <a:t>One-to-One, Many-to-Many relationships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</a:t>
            </a:r>
            <a:r>
              <a:rPr lang="en-GB" dirty="0" smtClean="0"/>
              <a:t>1/4: </a:t>
            </a:r>
            <a:r>
              <a:rPr lang="en-GB" dirty="0" smtClean="0"/>
              <a:t>start </a:t>
            </a:r>
            <a:r>
              <a:rPr lang="en-GB" dirty="0"/>
              <a:t>configuring with any one entity class. 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2/4: </a:t>
            </a:r>
            <a:r>
              <a:rPr lang="en-GB" dirty="0" smtClean="0"/>
              <a:t>use </a:t>
            </a:r>
            <a:r>
              <a:rPr lang="en-GB" b="1" dirty="0" smtClean="0"/>
              <a:t>.</a:t>
            </a:r>
            <a:r>
              <a:rPr lang="en-GB" b="1" dirty="0" err="1" smtClean="0"/>
              <a:t>HasRequired</a:t>
            </a:r>
            <a:r>
              <a:rPr lang="en-GB" b="1" dirty="0" smtClean="0"/>
              <a:t>()</a:t>
            </a:r>
            <a:r>
              <a:rPr lang="en-GB" dirty="0" smtClean="0"/>
              <a:t> to </a:t>
            </a:r>
            <a:r>
              <a:rPr lang="en-GB" dirty="0"/>
              <a:t>specifies </a:t>
            </a:r>
            <a:r>
              <a:rPr lang="en-GB" dirty="0" smtClean="0"/>
              <a:t>required property</a:t>
            </a:r>
            <a:r>
              <a:rPr lang="en-GB" dirty="0"/>
              <a:t>. </a:t>
            </a:r>
            <a:r>
              <a:rPr lang="en-GB" dirty="0" smtClean="0"/>
              <a:t>This </a:t>
            </a:r>
            <a:r>
              <a:rPr lang="en-GB" dirty="0"/>
              <a:t>will create a </a:t>
            </a:r>
            <a:r>
              <a:rPr lang="en-GB" dirty="0" err="1"/>
              <a:t>NotNull</a:t>
            </a:r>
            <a:r>
              <a:rPr lang="en-GB" dirty="0"/>
              <a:t> foreign key column in the DB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3/4: </a:t>
            </a:r>
            <a:r>
              <a:rPr lang="en-GB" dirty="0" smtClean="0"/>
              <a:t>use </a:t>
            </a:r>
            <a:r>
              <a:rPr lang="en-GB" b="1" dirty="0" smtClean="0"/>
              <a:t>.</a:t>
            </a:r>
            <a:r>
              <a:rPr lang="en-GB" b="1" dirty="0" err="1" smtClean="0"/>
              <a:t>WithMany</a:t>
            </a:r>
            <a:r>
              <a:rPr lang="en-GB" b="1" dirty="0" smtClean="0"/>
              <a:t>()</a:t>
            </a:r>
            <a:r>
              <a:rPr lang="en-GB" dirty="0" smtClean="0"/>
              <a:t> to specifies </a:t>
            </a:r>
            <a:r>
              <a:rPr lang="en-GB" dirty="0"/>
              <a:t>that the </a:t>
            </a:r>
            <a:r>
              <a:rPr lang="en-GB" dirty="0" smtClean="0"/>
              <a:t>parent entity </a:t>
            </a:r>
            <a:r>
              <a:rPr lang="en-GB" dirty="0"/>
              <a:t>class includes many </a:t>
            </a:r>
            <a:r>
              <a:rPr lang="en-GB" dirty="0" smtClean="0"/>
              <a:t>children entities</a:t>
            </a:r>
            <a:r>
              <a:rPr lang="en-GB" dirty="0"/>
              <a:t>. Here, many infers the </a:t>
            </a:r>
            <a:r>
              <a:rPr lang="en-GB" dirty="0" err="1"/>
              <a:t>ICollection</a:t>
            </a:r>
            <a:r>
              <a:rPr lang="en-GB" dirty="0"/>
              <a:t> type property.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4/4:  </a:t>
            </a:r>
            <a:r>
              <a:rPr lang="en-GB" dirty="0" smtClean="0"/>
              <a:t>use .</a:t>
            </a:r>
            <a:r>
              <a:rPr lang="en-GB" b="1" dirty="0" err="1" smtClean="0"/>
              <a:t>HasForeignKey</a:t>
            </a:r>
            <a:r>
              <a:rPr lang="en-GB" b="1" dirty="0" smtClean="0"/>
              <a:t>()</a:t>
            </a:r>
            <a:r>
              <a:rPr lang="en-GB" dirty="0" smtClean="0"/>
              <a:t> to specify </a:t>
            </a:r>
            <a:r>
              <a:rPr lang="en-GB" dirty="0"/>
              <a:t>the name of the foreign </a:t>
            </a:r>
            <a:r>
              <a:rPr lang="en-GB" dirty="0" smtClean="0"/>
              <a:t>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</a:t>
            </a:r>
            <a:r>
              <a:rPr lang="en-US" sz="2800" dirty="0" smtClean="0"/>
              <a:t>One-to-One </a:t>
            </a:r>
            <a:r>
              <a:rPr lang="en-US" sz="2800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 One-to-Zero-or-One relationship</a:t>
            </a:r>
          </a:p>
          <a:p>
            <a:pPr lvl="1"/>
            <a:r>
              <a:rPr lang="en-GB" dirty="0" smtClean="0"/>
              <a:t>Get Entity from any side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HasOptional</a:t>
            </a:r>
            <a:r>
              <a:rPr lang="en-GB" dirty="0" smtClean="0"/>
              <a:t>() to another entity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WithRequired</a:t>
            </a:r>
            <a:r>
              <a:rPr lang="en-GB" dirty="0" smtClean="0"/>
              <a:t>() this entity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</a:t>
            </a:r>
            <a:r>
              <a:rPr lang="en-US" sz="2800" dirty="0" smtClean="0"/>
              <a:t>One-to-One </a:t>
            </a:r>
            <a:r>
              <a:rPr lang="en-US" sz="2800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 One-to-Zero-or-One relationship</a:t>
            </a:r>
          </a:p>
          <a:p>
            <a:pPr lvl="1"/>
            <a:r>
              <a:rPr lang="en-GB" dirty="0" smtClean="0"/>
              <a:t>Get Entity from any side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HasOptional</a:t>
            </a:r>
            <a:r>
              <a:rPr lang="en-GB" dirty="0" smtClean="0"/>
              <a:t>() to another entity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WithRequired</a:t>
            </a:r>
            <a:r>
              <a:rPr lang="en-GB" dirty="0" smtClean="0"/>
              <a:t>() this entity</a:t>
            </a:r>
          </a:p>
          <a:p>
            <a:r>
              <a:rPr lang="en-US" dirty="0"/>
              <a:t>Configure a One-to-One relationship</a:t>
            </a:r>
          </a:p>
          <a:p>
            <a:pPr lvl="1"/>
            <a:r>
              <a:rPr lang="en-GB" dirty="0"/>
              <a:t>Get Entity from any </a:t>
            </a:r>
            <a:r>
              <a:rPr lang="en-GB" dirty="0" smtClean="0"/>
              <a:t>side</a:t>
            </a:r>
            <a:endParaRPr lang="en-GB" dirty="0"/>
          </a:p>
          <a:p>
            <a:pPr lvl="1"/>
            <a:r>
              <a:rPr lang="en-GB" dirty="0"/>
              <a:t>Use </a:t>
            </a:r>
            <a:r>
              <a:rPr lang="en-GB" dirty="0" err="1" smtClean="0"/>
              <a:t>HasRequired</a:t>
            </a:r>
            <a:r>
              <a:rPr lang="en-GB" dirty="0" smtClean="0"/>
              <a:t>() </a:t>
            </a:r>
            <a:r>
              <a:rPr lang="en-GB" dirty="0"/>
              <a:t>to another entity</a:t>
            </a:r>
          </a:p>
          <a:p>
            <a:pPr lvl="1"/>
            <a:r>
              <a:rPr lang="en-GB" dirty="0"/>
              <a:t>Use </a:t>
            </a:r>
            <a:r>
              <a:rPr lang="en-GB" dirty="0" err="1" smtClean="0"/>
              <a:t>WithRequiredPrincipal</a:t>
            </a:r>
            <a:r>
              <a:rPr lang="en-GB" dirty="0" smtClean="0"/>
              <a:t>() </a:t>
            </a:r>
            <a:r>
              <a:rPr lang="en-GB" dirty="0"/>
              <a:t>this entity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Configure a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Entity from any </a:t>
            </a:r>
            <a:r>
              <a:rPr lang="en-GB" dirty="0" smtClean="0"/>
              <a:t>side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HasMany</a:t>
            </a:r>
            <a:r>
              <a:rPr lang="en-GB" dirty="0" smtClean="0"/>
              <a:t>() to another entity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WithMany</a:t>
            </a:r>
            <a:r>
              <a:rPr lang="en-GB" dirty="0" smtClean="0"/>
              <a:t>() to this entity</a:t>
            </a:r>
          </a:p>
          <a:p>
            <a:r>
              <a:rPr lang="en-GB" dirty="0" smtClean="0"/>
              <a:t>[Optional] Use Map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MapLeftKey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MapRightKey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ToTable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Code-First Migration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Section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in </a:t>
            </a:r>
            <a:r>
              <a:rPr lang="en-GB" dirty="0" smtClean="0"/>
              <a:t>EF </a:t>
            </a:r>
            <a:r>
              <a:rPr lang="en-GB" dirty="0"/>
              <a:t>Code-First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don’t have permission to drop database</a:t>
            </a:r>
          </a:p>
          <a:p>
            <a:r>
              <a:rPr lang="en-GB" dirty="0" smtClean="0"/>
              <a:t>When you have important data, so you cannot drop database</a:t>
            </a:r>
          </a:p>
          <a:p>
            <a:r>
              <a:rPr lang="en-GB" dirty="0" smtClean="0"/>
              <a:t>Migration: movement </a:t>
            </a:r>
            <a:r>
              <a:rPr lang="en-GB" dirty="0"/>
              <a:t>from one part of something to another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Add or Remove entity from </a:t>
            </a:r>
            <a:r>
              <a:rPr lang="en-GB" dirty="0" err="1" smtClean="0"/>
              <a:t>DbContext</a:t>
            </a:r>
            <a:endParaRPr lang="en-GB" dirty="0" smtClean="0"/>
          </a:p>
          <a:p>
            <a:pPr lvl="1"/>
            <a:r>
              <a:rPr lang="en-GB" dirty="0" smtClean="0"/>
              <a:t>Add or Remove or Update entity property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HOW:</a:t>
            </a:r>
          </a:p>
          <a:p>
            <a:pPr lvl="1"/>
            <a:r>
              <a:rPr lang="en-GB" dirty="0" smtClean="0"/>
              <a:t>PM&gt; </a:t>
            </a:r>
            <a:r>
              <a:rPr lang="en-US" dirty="0"/>
              <a:t>enable-migrations –</a:t>
            </a:r>
            <a:r>
              <a:rPr lang="en-US" dirty="0" err="1"/>
              <a:t>EnableAutomaticMigration</a:t>
            </a:r>
            <a:r>
              <a:rPr lang="en-US" dirty="0"/>
              <a:t>:$</a:t>
            </a:r>
            <a:r>
              <a:rPr lang="en-US" dirty="0" smtClean="0"/>
              <a:t>true</a:t>
            </a:r>
          </a:p>
          <a:p>
            <a:pPr lvl="1"/>
            <a:r>
              <a:rPr lang="en-GB" dirty="0" smtClean="0"/>
              <a:t>Set </a:t>
            </a:r>
            <a:r>
              <a:rPr lang="en-GB" dirty="0"/>
              <a:t>the database initializer </a:t>
            </a:r>
            <a:r>
              <a:rPr lang="en-GB" dirty="0" smtClean="0"/>
              <a:t>to </a:t>
            </a:r>
            <a:r>
              <a:rPr lang="en-GB" dirty="0" err="1"/>
              <a:t>MigrateDatabaseToLatestVersion</a:t>
            </a:r>
            <a:endParaRPr lang="en-US" dirty="0" smtClean="0"/>
          </a:p>
          <a:p>
            <a:r>
              <a:rPr lang="en-GB" b="1" dirty="0" smtClean="0"/>
              <a:t>PROS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Don't </a:t>
            </a:r>
            <a:r>
              <a:rPr lang="en-GB" dirty="0"/>
              <a:t>have to process database migration manually for each change </a:t>
            </a:r>
          </a:p>
          <a:p>
            <a:r>
              <a:rPr lang="en-GB" b="1" dirty="0" smtClean="0"/>
              <a:t>CONS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You may loss data in the </a:t>
            </a:r>
            <a:r>
              <a:rPr lang="en-US" dirty="0"/>
              <a:t>corresponding column </a:t>
            </a:r>
            <a:r>
              <a:rPr lang="en-US" dirty="0" smtClean="0"/>
              <a:t>or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Code-Based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rovides </a:t>
            </a:r>
            <a:r>
              <a:rPr lang="en-GB" dirty="0"/>
              <a:t>more control on the migration </a:t>
            </a:r>
            <a:endParaRPr lang="en-GB" dirty="0" smtClean="0"/>
          </a:p>
          <a:p>
            <a:r>
              <a:rPr lang="en-GB" dirty="0" smtClean="0"/>
              <a:t>Allows to </a:t>
            </a:r>
            <a:r>
              <a:rPr lang="en-GB" dirty="0"/>
              <a:t>configure additional things </a:t>
            </a:r>
            <a:endParaRPr lang="en-GB" dirty="0" smtClean="0"/>
          </a:p>
          <a:p>
            <a:pPr lvl="1"/>
            <a:r>
              <a:rPr lang="en-GB" dirty="0" smtClean="0"/>
              <a:t>setting </a:t>
            </a:r>
            <a:r>
              <a:rPr lang="en-GB" dirty="0"/>
              <a:t>a default value of a column, </a:t>
            </a:r>
            <a:endParaRPr lang="en-GB" dirty="0" smtClean="0"/>
          </a:p>
          <a:p>
            <a:pPr lvl="1"/>
            <a:r>
              <a:rPr lang="en-GB" dirty="0" smtClean="0"/>
              <a:t>configure </a:t>
            </a:r>
            <a:r>
              <a:rPr lang="en-GB" dirty="0"/>
              <a:t>a computed column </a:t>
            </a:r>
            <a:endParaRPr lang="en-GB" dirty="0" smtClean="0"/>
          </a:p>
          <a:p>
            <a:pPr lvl="1"/>
            <a:r>
              <a:rPr lang="en-GB" dirty="0" smtClean="0"/>
              <a:t>….</a:t>
            </a:r>
          </a:p>
          <a:p>
            <a:r>
              <a:rPr lang="en-GB" dirty="0" smtClean="0"/>
              <a:t>You may consider to backup database first, before run migration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Code-Based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to migrate:</a:t>
            </a:r>
          </a:p>
          <a:p>
            <a:pPr lvl="1"/>
            <a:r>
              <a:rPr lang="en-GB" dirty="0" smtClean="0"/>
              <a:t>Step 1.0: Enable-Migrations</a:t>
            </a:r>
            <a:r>
              <a:rPr lang="en-GB" dirty="0"/>
              <a:t>: </a:t>
            </a:r>
            <a:endParaRPr lang="en-GB" dirty="0" smtClean="0"/>
          </a:p>
          <a:p>
            <a:pPr lvl="2"/>
            <a:r>
              <a:rPr lang="en-GB" dirty="0" smtClean="0"/>
              <a:t>Enables </a:t>
            </a:r>
            <a:r>
              <a:rPr lang="en-GB" dirty="0"/>
              <a:t>the migration in </a:t>
            </a:r>
            <a:r>
              <a:rPr lang="en-GB" dirty="0" smtClean="0"/>
              <a:t>the project </a:t>
            </a:r>
            <a:r>
              <a:rPr lang="en-GB" dirty="0"/>
              <a:t>by creating a Configuration class.</a:t>
            </a:r>
          </a:p>
          <a:p>
            <a:pPr lvl="1"/>
            <a:r>
              <a:rPr lang="en-GB" dirty="0" smtClean="0"/>
              <a:t>Step 2.x: Add-Migration</a:t>
            </a:r>
            <a:r>
              <a:rPr lang="en-GB" dirty="0"/>
              <a:t>: </a:t>
            </a:r>
            <a:endParaRPr lang="en-GB" dirty="0" smtClean="0"/>
          </a:p>
          <a:p>
            <a:pPr lvl="2"/>
            <a:r>
              <a:rPr lang="en-GB" dirty="0" smtClean="0"/>
              <a:t>Creates </a:t>
            </a:r>
            <a:r>
              <a:rPr lang="en-GB" dirty="0"/>
              <a:t>a new migration class as per specified name with the Up() and Down() methods.</a:t>
            </a:r>
          </a:p>
          <a:p>
            <a:pPr lvl="1"/>
            <a:r>
              <a:rPr lang="en-GB" dirty="0" smtClean="0"/>
              <a:t>Step 3.x: Update-Database</a:t>
            </a:r>
            <a:r>
              <a:rPr lang="en-GB" dirty="0"/>
              <a:t>: </a:t>
            </a:r>
            <a:endParaRPr lang="en-GB" dirty="0" smtClean="0"/>
          </a:p>
          <a:p>
            <a:pPr lvl="2"/>
            <a:r>
              <a:rPr lang="en-GB" dirty="0" smtClean="0"/>
              <a:t>Executes </a:t>
            </a:r>
            <a:r>
              <a:rPr lang="en-GB" dirty="0"/>
              <a:t>the last migration file created by the Add-Migration command and applies changes to the database schema.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simple </a:t>
            </a:r>
            <a:r>
              <a:rPr lang="en-US" dirty="0" smtClean="0"/>
              <a:t>attribute </a:t>
            </a:r>
            <a:r>
              <a:rPr lang="en-US" dirty="0"/>
              <a:t>based </a:t>
            </a:r>
            <a:r>
              <a:rPr lang="en-US" dirty="0" smtClean="0"/>
              <a:t>configuration</a:t>
            </a:r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apply to </a:t>
            </a:r>
            <a:r>
              <a:rPr lang="en-GB" dirty="0" smtClean="0"/>
              <a:t>domain </a:t>
            </a:r>
            <a:r>
              <a:rPr lang="en-GB" dirty="0"/>
              <a:t>classes and its </a:t>
            </a:r>
            <a:r>
              <a:rPr lang="en-GB" dirty="0" smtClean="0"/>
              <a:t>properties</a:t>
            </a:r>
          </a:p>
          <a:p>
            <a:r>
              <a:rPr lang="en-GB" dirty="0"/>
              <a:t>I</a:t>
            </a:r>
            <a:r>
              <a:rPr lang="en-GB" dirty="0" smtClean="0"/>
              <a:t>ncluded </a:t>
            </a:r>
            <a:r>
              <a:rPr lang="en-GB" dirty="0"/>
              <a:t>in a </a:t>
            </a:r>
            <a:r>
              <a:rPr lang="en-GB" dirty="0" smtClean="0"/>
              <a:t>separate namespace</a:t>
            </a:r>
          </a:p>
          <a:p>
            <a:pPr lvl="1"/>
            <a:r>
              <a:rPr lang="en-US" dirty="0" err="1" smtClean="0"/>
              <a:t>System.ComponentModel.DataAnnotations</a:t>
            </a:r>
            <a:endParaRPr lang="en-US" dirty="0" smtClean="0"/>
          </a:p>
          <a:p>
            <a:pPr lvl="1"/>
            <a:r>
              <a:rPr lang="en-US" dirty="0" err="1"/>
              <a:t>System.ComponentModel.DataAnnotations.Schema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GB" dirty="0" smtClean="0"/>
              <a:t>Rollback </a:t>
            </a:r>
            <a:r>
              <a:rPr lang="en-GB" dirty="0"/>
              <a:t>to a previous migration due to an error in the current migration or wanting to rewind and start </a:t>
            </a:r>
            <a:r>
              <a:rPr lang="en-GB" dirty="0" smtClean="0"/>
              <a:t>over</a:t>
            </a:r>
          </a:p>
          <a:p>
            <a:pPr>
              <a:lnSpc>
                <a:spcPct val="130000"/>
              </a:lnSpc>
            </a:pPr>
            <a:r>
              <a:rPr lang="en-US" dirty="0"/>
              <a:t>PM&gt; update-database -</a:t>
            </a:r>
            <a:r>
              <a:rPr lang="en-US" dirty="0" err="1"/>
              <a:t>TargetMigration</a:t>
            </a:r>
            <a:r>
              <a:rPr lang="en-US" dirty="0" smtClean="0"/>
              <a:t>:&lt;name without timestamp&gt;</a:t>
            </a:r>
          </a:p>
          <a:p>
            <a:pPr>
              <a:lnSpc>
                <a:spcPct val="130000"/>
              </a:lnSpc>
            </a:pPr>
            <a:r>
              <a:rPr lang="en-GB" dirty="0" smtClean="0"/>
              <a:t>Notices:</a:t>
            </a:r>
          </a:p>
          <a:p>
            <a:pPr lvl="1">
              <a:lnSpc>
                <a:spcPct val="130000"/>
              </a:lnSpc>
            </a:pPr>
            <a:r>
              <a:rPr lang="en-GB" dirty="0" smtClean="0"/>
              <a:t>The migration cannot rollback deleted data</a:t>
            </a:r>
          </a:p>
          <a:p>
            <a:pPr lvl="1">
              <a:lnSpc>
                <a:spcPct val="130000"/>
              </a:lnSpc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migrations which were rolled back were </a:t>
            </a:r>
            <a:r>
              <a:rPr lang="en-GB" b="1" dirty="0"/>
              <a:t>not deleted</a:t>
            </a:r>
            <a:r>
              <a:rPr lang="en-GB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GB" dirty="0"/>
              <a:t>The next time </a:t>
            </a:r>
            <a:r>
              <a:rPr lang="en-GB" dirty="0" smtClean="0"/>
              <a:t>perform </a:t>
            </a:r>
            <a:r>
              <a:rPr lang="en-GB" dirty="0"/>
              <a:t>an update-database command, the migrations will be re-executed</a:t>
            </a:r>
            <a:r>
              <a:rPr lang="en-GB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GB" dirty="0" smtClean="0"/>
              <a:t>To complete delete, we need to </a:t>
            </a:r>
            <a:r>
              <a:rPr lang="en-GB" dirty="0"/>
              <a:t>delete the migration from </a:t>
            </a:r>
            <a:r>
              <a:rPr lang="en-GB" dirty="0" smtClean="0"/>
              <a:t>project </a:t>
            </a:r>
            <a:r>
              <a:rPr lang="en-GB" dirty="0"/>
              <a:t>entirely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856443"/>
              </p:ext>
            </p:extLst>
          </p:nvPr>
        </p:nvGraphicFramePr>
        <p:xfrm>
          <a:off x="277813" y="849313"/>
          <a:ext cx="4034695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65440052"/>
              </p:ext>
            </p:extLst>
          </p:nvPr>
        </p:nvGraphicFramePr>
        <p:xfrm>
          <a:off x="4312507" y="849312"/>
          <a:ext cx="4226011" cy="375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2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38167055"/>
              </p:ext>
            </p:extLst>
          </p:nvPr>
        </p:nvGraphicFramePr>
        <p:xfrm>
          <a:off x="1091510" y="2174790"/>
          <a:ext cx="7150444" cy="1408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774348"/>
              </p:ext>
            </p:extLst>
          </p:nvPr>
        </p:nvGraphicFramePr>
        <p:xfrm>
          <a:off x="4788030" y="985239"/>
          <a:ext cx="3206792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947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Table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Table attribute can be applied to a class to configure the corresponding table name in the database.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It </a:t>
            </a:r>
            <a:r>
              <a:rPr lang="en-GB" dirty="0"/>
              <a:t>overrides the default </a:t>
            </a:r>
            <a:r>
              <a:rPr lang="en-GB" dirty="0" smtClean="0"/>
              <a:t>convention.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What is default schema?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What is convention for table name?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Format: </a:t>
            </a:r>
            <a:r>
              <a:rPr lang="en-GB" dirty="0"/>
              <a:t>[Table(string name, Properties:[Schema = string])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name</a:t>
            </a:r>
            <a:r>
              <a:rPr lang="en-GB" dirty="0"/>
              <a:t>: Name of the Db table.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Schema: Name of the Db Schema in which a specified table should be created.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Table Attribute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3706" y="1595438"/>
            <a:ext cx="3886200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4519" y="1571625"/>
            <a:ext cx="2200275" cy="2428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349128" y="2083207"/>
            <a:ext cx="2533879" cy="1244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[Table("</a:t>
            </a:r>
            <a:r>
              <a:rPr lang="en-US" sz="1600" dirty="0" err="1"/>
              <a:t>NewProduct</a:t>
            </a:r>
            <a:r>
              <a:rPr lang="en-US" sz="1600" dirty="0"/>
              <a:t>", Schema = "Admin")]</a:t>
            </a:r>
          </a:p>
        </p:txBody>
      </p:sp>
    </p:spTree>
    <p:extLst>
      <p:ext uri="{BB962C8B-B14F-4D97-AF65-F5344CB8AC3E}">
        <p14:creationId xmlns:p14="http://schemas.microsoft.com/office/powerpoint/2010/main" val="26204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Which are default conventions for column?</a:t>
            </a:r>
          </a:p>
          <a:p>
            <a:pPr lvl="1"/>
            <a:r>
              <a:rPr lang="en-GB" dirty="0" smtClean="0"/>
              <a:t>Column name</a:t>
            </a:r>
          </a:p>
          <a:p>
            <a:pPr lvl="1"/>
            <a:r>
              <a:rPr lang="en-GB" dirty="0" smtClean="0"/>
              <a:t>Data type</a:t>
            </a:r>
          </a:p>
          <a:p>
            <a:pPr lvl="1"/>
            <a:r>
              <a:rPr lang="en-GB" dirty="0" smtClean="0"/>
              <a:t>Order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Column attribute can be applied to one or more properties in an entity class </a:t>
            </a:r>
            <a:endParaRPr lang="en-GB" dirty="0" smtClean="0"/>
          </a:p>
          <a:p>
            <a:r>
              <a:rPr lang="en-GB" dirty="0" smtClean="0"/>
              <a:t>Format</a:t>
            </a:r>
            <a:r>
              <a:rPr lang="en-GB" dirty="0"/>
              <a:t>: [Column (string name, Properties:[Order = int],[</a:t>
            </a:r>
            <a:r>
              <a:rPr lang="en-GB" dirty="0" err="1"/>
              <a:t>TypeName</a:t>
            </a:r>
            <a:r>
              <a:rPr lang="en-GB" dirty="0"/>
              <a:t> = string</a:t>
            </a:r>
            <a:r>
              <a:rPr lang="en-GB" dirty="0" smtClean="0"/>
              <a:t>])</a:t>
            </a:r>
          </a:p>
          <a:p>
            <a:pPr lvl="1"/>
            <a:r>
              <a:rPr lang="en-GB" dirty="0"/>
              <a:t>name: Name of a column in a </a:t>
            </a:r>
            <a:r>
              <a:rPr lang="en-GB" dirty="0" smtClean="0"/>
              <a:t>SQL table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Order: Order of a column, starting with zero index. (Optional)</a:t>
            </a:r>
          </a:p>
          <a:p>
            <a:pPr lvl="1"/>
            <a:r>
              <a:rPr lang="en-GB" dirty="0" err="1"/>
              <a:t>TypeName</a:t>
            </a:r>
            <a:r>
              <a:rPr lang="en-GB" dirty="0"/>
              <a:t>: Data type of a column. (Optional)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5284</TotalTime>
  <Words>2628</Words>
  <Application>Microsoft Office PowerPoint</Application>
  <PresentationFormat>On-screen Show (16:9)</PresentationFormat>
  <Paragraphs>444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Template_Internal_Course</vt:lpstr>
      <vt:lpstr>Entity Framework</vt:lpstr>
      <vt:lpstr>Lesson Objectives</vt:lpstr>
      <vt:lpstr>Data Annotations Attributes</vt:lpstr>
      <vt:lpstr>Data Annotations</vt:lpstr>
      <vt:lpstr>Data Annotations</vt:lpstr>
      <vt:lpstr>Data Annotations - Table Attribute</vt:lpstr>
      <vt:lpstr>Data Annotations - Table Attribute</vt:lpstr>
      <vt:lpstr>Data Annotations - Column Attribute</vt:lpstr>
      <vt:lpstr>Data Annotations - Column Attribute</vt:lpstr>
      <vt:lpstr>Data Annotations - Column Attribute</vt:lpstr>
      <vt:lpstr>Data Annotations - Column Attribute</vt:lpstr>
      <vt:lpstr>Data Annotations - Column Attribute</vt:lpstr>
      <vt:lpstr>Data Annotations – Index Attribute</vt:lpstr>
      <vt:lpstr>Data Annotations - ForeignKey Attribute</vt:lpstr>
      <vt:lpstr>Data Annotations - NotMapped Attribute</vt:lpstr>
      <vt:lpstr>Data Annotations - InverseProperty Attribute</vt:lpstr>
      <vt:lpstr>Data Annotations - Key Attribute</vt:lpstr>
      <vt:lpstr>Data Annotations - Key Attribute</vt:lpstr>
      <vt:lpstr>Data Annotations - Key Attribute</vt:lpstr>
      <vt:lpstr>Data Annotations - Required Attribute</vt:lpstr>
      <vt:lpstr>Data Annotations - MaxLength Attribute</vt:lpstr>
      <vt:lpstr>Data Annotations - MaxLength Attribute</vt:lpstr>
      <vt:lpstr>Data Annotations - MinLength Attribute</vt:lpstr>
      <vt:lpstr>Data Annotations - StringLength Attribute</vt:lpstr>
      <vt:lpstr>Data Annotations - Range Attribute</vt:lpstr>
      <vt:lpstr>Data Annotations - Range Attribute</vt:lpstr>
      <vt:lpstr>Data Annotations - Timestamp Attribute</vt:lpstr>
      <vt:lpstr>ConcurrencyCheck Attribute</vt:lpstr>
      <vt:lpstr>Data Annotations - All Attributes</vt:lpstr>
      <vt:lpstr>Fluent API Configurations</vt:lpstr>
      <vt:lpstr>Fluent API Configurations</vt:lpstr>
      <vt:lpstr>Fluent API Configurations</vt:lpstr>
      <vt:lpstr>Fluent API Configurations</vt:lpstr>
      <vt:lpstr>Fluent API Configurations</vt:lpstr>
      <vt:lpstr>Entity Mappings</vt:lpstr>
      <vt:lpstr>Map Entity to Multiple Tables</vt:lpstr>
      <vt:lpstr>Property Mappings</vt:lpstr>
      <vt:lpstr>Property Mappings</vt:lpstr>
      <vt:lpstr>Configure Relationships</vt:lpstr>
      <vt:lpstr>Configure One-to-Many Relationships</vt:lpstr>
      <vt:lpstr>Configure One-to-Many Relationships</vt:lpstr>
      <vt:lpstr>Configure One-to-One Relationship</vt:lpstr>
      <vt:lpstr>Configure One-to-One Relationship</vt:lpstr>
      <vt:lpstr>Configure a Many-to-Many Relationship</vt:lpstr>
      <vt:lpstr>Code-First Migration</vt:lpstr>
      <vt:lpstr>Migration in EF Code-First</vt:lpstr>
      <vt:lpstr>Automated Migration</vt:lpstr>
      <vt:lpstr>Code-Based Migration</vt:lpstr>
      <vt:lpstr>Code-Based Migration</vt:lpstr>
      <vt:lpstr>Rollback Migration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Trinh Ba Tu (FA.TOD)</cp:lastModifiedBy>
  <cp:revision>211</cp:revision>
  <dcterms:created xsi:type="dcterms:W3CDTF">2015-08-31T01:44:46Z</dcterms:created>
  <dcterms:modified xsi:type="dcterms:W3CDTF">2019-08-29T03:49:23Z</dcterms:modified>
</cp:coreProperties>
</file>