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70" r:id="rId2"/>
    <p:sldId id="259" r:id="rId3"/>
    <p:sldId id="305" r:id="rId4"/>
    <p:sldId id="271" r:id="rId5"/>
    <p:sldId id="278" r:id="rId6"/>
    <p:sldId id="306" r:id="rId7"/>
    <p:sldId id="279" r:id="rId8"/>
    <p:sldId id="307" r:id="rId9"/>
    <p:sldId id="308" r:id="rId10"/>
    <p:sldId id="280" r:id="rId11"/>
    <p:sldId id="273" r:id="rId12"/>
    <p:sldId id="284" r:id="rId13"/>
    <p:sldId id="309" r:id="rId14"/>
    <p:sldId id="286" r:id="rId15"/>
    <p:sldId id="311" r:id="rId16"/>
    <p:sldId id="310" r:id="rId17"/>
    <p:sldId id="287" r:id="rId18"/>
    <p:sldId id="312" r:id="rId19"/>
    <p:sldId id="274" r:id="rId20"/>
    <p:sldId id="281" r:id="rId21"/>
    <p:sldId id="313" r:id="rId22"/>
    <p:sldId id="282" r:id="rId23"/>
    <p:sldId id="314" r:id="rId24"/>
    <p:sldId id="283" r:id="rId25"/>
    <p:sldId id="315" r:id="rId26"/>
    <p:sldId id="276" r:id="rId27"/>
    <p:sldId id="288" r:id="rId28"/>
    <p:sldId id="316" r:id="rId29"/>
    <p:sldId id="289" r:id="rId30"/>
    <p:sldId id="294" r:id="rId31"/>
    <p:sldId id="317" r:id="rId32"/>
    <p:sldId id="290" r:id="rId33"/>
    <p:sldId id="318" r:id="rId34"/>
    <p:sldId id="291" r:id="rId35"/>
    <p:sldId id="293" r:id="rId36"/>
    <p:sldId id="292" r:id="rId37"/>
    <p:sldId id="319" r:id="rId38"/>
    <p:sldId id="277" r:id="rId39"/>
    <p:sldId id="296" r:id="rId40"/>
    <p:sldId id="320" r:id="rId41"/>
    <p:sldId id="295" r:id="rId42"/>
    <p:sldId id="297" r:id="rId43"/>
    <p:sldId id="298" r:id="rId44"/>
    <p:sldId id="321" r:id="rId45"/>
    <p:sldId id="299" r:id="rId46"/>
    <p:sldId id="300" r:id="rId47"/>
    <p:sldId id="322" r:id="rId48"/>
    <p:sldId id="301" r:id="rId49"/>
    <p:sldId id="302" r:id="rId50"/>
    <p:sldId id="303" r:id="rId51"/>
    <p:sldId id="304" r:id="rId52"/>
    <p:sldId id="258" r:id="rId5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406" autoAdjust="0"/>
  </p:normalViewPr>
  <p:slideViewPr>
    <p:cSldViewPr snapToGrid="0" snapToObjects="1" showGuides="1">
      <p:cViewPr varScale="1">
        <p:scale>
          <a:sx n="76" d="100"/>
          <a:sy n="76" d="100"/>
        </p:scale>
        <p:origin x="1152"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8/29/2019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8/29/2019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ybarlab.com/advantages-and-disadvantages-of-ef"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cybarlab.com/linq"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315350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25621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47</a:t>
            </a:fld>
            <a:endParaRPr lang="en-US"/>
          </a:p>
        </p:txBody>
      </p:sp>
    </p:spTree>
    <p:extLst>
      <p:ext uri="{BB962C8B-B14F-4D97-AF65-F5344CB8AC3E}">
        <p14:creationId xmlns:p14="http://schemas.microsoft.com/office/powerpoint/2010/main" val="280078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49</a:t>
            </a:fld>
            <a:endParaRPr lang="en-US"/>
          </a:p>
        </p:txBody>
      </p:sp>
    </p:spTree>
    <p:extLst>
      <p:ext uri="{BB962C8B-B14F-4D97-AF65-F5344CB8AC3E}">
        <p14:creationId xmlns:p14="http://schemas.microsoft.com/office/powerpoint/2010/main" val="334800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https://cybarlab.com/advantages-and-disadvantages-of-ef</a:t>
            </a:r>
            <a:endParaRPr lang="en-US" dirty="0" smtClean="0"/>
          </a:p>
          <a:p>
            <a:pPr fontAlgn="base"/>
            <a:r>
              <a:rPr lang="en-GB" sz="1200" b="1" i="0" kern="1200" dirty="0" smtClean="0">
                <a:solidFill>
                  <a:schemeClr val="tx1"/>
                </a:solidFill>
                <a:effectLst/>
                <a:latin typeface="+mn-lt"/>
                <a:ea typeface="+mn-ea"/>
                <a:cs typeface="+mn-cs"/>
              </a:rPr>
              <a:t>Advantages of Entity Framework</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 advantages of EF are given bellow:</a:t>
            </a:r>
          </a:p>
          <a:p>
            <a:pPr fontAlgn="base"/>
            <a:r>
              <a:rPr lang="en-GB" sz="1200" b="0" i="0" kern="1200" dirty="0" smtClean="0">
                <a:solidFill>
                  <a:schemeClr val="tx1"/>
                </a:solidFill>
                <a:effectLst/>
                <a:latin typeface="+mn-lt"/>
                <a:ea typeface="+mn-ea"/>
                <a:cs typeface="+mn-cs"/>
              </a:rPr>
              <a:t>It provides auto generated code</a:t>
            </a:r>
          </a:p>
          <a:p>
            <a:pPr fontAlgn="base"/>
            <a:r>
              <a:rPr lang="en-GB" sz="1200" b="0" i="0" kern="1200" dirty="0" smtClean="0">
                <a:solidFill>
                  <a:schemeClr val="tx1"/>
                </a:solidFill>
                <a:effectLst/>
                <a:latin typeface="+mn-lt"/>
                <a:ea typeface="+mn-ea"/>
                <a:cs typeface="+mn-cs"/>
              </a:rPr>
              <a:t>It reduce development time</a:t>
            </a:r>
          </a:p>
          <a:p>
            <a:pPr fontAlgn="base"/>
            <a:r>
              <a:rPr lang="en-GB" sz="1200" b="0" i="0" kern="1200" dirty="0" smtClean="0">
                <a:solidFill>
                  <a:schemeClr val="tx1"/>
                </a:solidFill>
                <a:effectLst/>
                <a:latin typeface="+mn-lt"/>
                <a:ea typeface="+mn-ea"/>
                <a:cs typeface="+mn-cs"/>
              </a:rPr>
              <a:t>It reduce development cost</a:t>
            </a:r>
          </a:p>
          <a:p>
            <a:pPr fontAlgn="base"/>
            <a:r>
              <a:rPr lang="en-GB" sz="1200" b="0" i="0" kern="1200" dirty="0" smtClean="0">
                <a:solidFill>
                  <a:schemeClr val="tx1"/>
                </a:solidFill>
                <a:effectLst/>
                <a:latin typeface="+mn-lt"/>
                <a:ea typeface="+mn-ea"/>
                <a:cs typeface="+mn-cs"/>
              </a:rPr>
              <a:t>It enables developers to visually design models and mapping of database</a:t>
            </a:r>
          </a:p>
          <a:p>
            <a:pPr fontAlgn="base"/>
            <a:r>
              <a:rPr lang="en-GB" sz="1200" b="0" i="0" kern="1200" dirty="0" smtClean="0">
                <a:solidFill>
                  <a:schemeClr val="tx1"/>
                </a:solidFill>
                <a:effectLst/>
                <a:latin typeface="+mn-lt"/>
                <a:ea typeface="+mn-ea"/>
                <a:cs typeface="+mn-cs"/>
              </a:rPr>
              <a:t>It provides capability of programming a conceptual model.</a:t>
            </a:r>
          </a:p>
          <a:p>
            <a:pPr fontAlgn="base"/>
            <a:r>
              <a:rPr lang="en-GB" sz="1200" b="0" i="0" kern="1200" dirty="0" smtClean="0">
                <a:solidFill>
                  <a:schemeClr val="tx1"/>
                </a:solidFill>
                <a:effectLst/>
                <a:latin typeface="+mn-lt"/>
                <a:ea typeface="+mn-ea"/>
                <a:cs typeface="+mn-cs"/>
              </a:rPr>
              <a:t>It provides unique syntax (</a:t>
            </a:r>
            <a:r>
              <a:rPr lang="en-GB" sz="1200" b="0" i="0" u="none" strike="noStrike" kern="1200" dirty="0" smtClean="0">
                <a:solidFill>
                  <a:schemeClr val="tx1"/>
                </a:solidFill>
                <a:effectLst/>
                <a:latin typeface="+mn-lt"/>
                <a:ea typeface="+mn-ea"/>
                <a:cs typeface="+mn-cs"/>
                <a:hlinkClick r:id="rId4" tooltip="LINQ"/>
              </a:rPr>
              <a:t>LINQ</a:t>
            </a:r>
            <a:r>
              <a:rPr lang="en-GB" sz="1200" b="0" i="0" kern="1200" dirty="0" smtClean="0">
                <a:solidFill>
                  <a:schemeClr val="tx1"/>
                </a:solidFill>
                <a:effectLst/>
                <a:latin typeface="+mn-lt"/>
                <a:ea typeface="+mn-ea"/>
                <a:cs typeface="+mn-cs"/>
              </a:rPr>
              <a:t> / Yoda) for all object queries whether it is database or not</a:t>
            </a:r>
          </a:p>
          <a:p>
            <a:pPr fontAlgn="base"/>
            <a:r>
              <a:rPr lang="en-GB" sz="1200" b="0" i="0" kern="1200" dirty="0" smtClean="0">
                <a:solidFill>
                  <a:schemeClr val="tx1"/>
                </a:solidFill>
                <a:effectLst/>
                <a:latin typeface="+mn-lt"/>
                <a:ea typeface="+mn-ea"/>
                <a:cs typeface="+mn-cs"/>
              </a:rPr>
              <a:t>It allow multiple conceptual models to mapped to a single storage schema</a:t>
            </a:r>
          </a:p>
          <a:p>
            <a:pPr fontAlgn="base"/>
            <a:r>
              <a:rPr lang="en-GB" sz="1200" b="0" i="0" kern="1200" dirty="0" smtClean="0">
                <a:solidFill>
                  <a:schemeClr val="tx1"/>
                </a:solidFill>
                <a:effectLst/>
                <a:latin typeface="+mn-lt"/>
                <a:ea typeface="+mn-ea"/>
                <a:cs typeface="+mn-cs"/>
              </a:rPr>
              <a:t>It’s easy to map business objects (with drag &amp; drop tables).</a:t>
            </a:r>
          </a:p>
          <a:p>
            <a:pPr fontAlgn="base"/>
            <a:r>
              <a:rPr lang="en-GB" sz="1200" b="1" i="0" kern="1200" dirty="0" smtClean="0">
                <a:solidFill>
                  <a:schemeClr val="tx1"/>
                </a:solidFill>
                <a:effectLst/>
                <a:latin typeface="+mn-lt"/>
                <a:ea typeface="+mn-ea"/>
                <a:cs typeface="+mn-cs"/>
              </a:rPr>
              <a:t>Disadvantages of Entity Framework</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 disadvantages of EF are given bellow:</a:t>
            </a:r>
          </a:p>
          <a:p>
            <a:pPr fontAlgn="base"/>
            <a:r>
              <a:rPr lang="en-GB" sz="1200" b="0" i="0" kern="1200" dirty="0" smtClean="0">
                <a:solidFill>
                  <a:schemeClr val="tx1"/>
                </a:solidFill>
                <a:effectLst/>
                <a:latin typeface="+mn-lt"/>
                <a:ea typeface="+mn-ea"/>
                <a:cs typeface="+mn-cs"/>
              </a:rPr>
              <a:t>Lazy loading is the main drawbacks of EF</a:t>
            </a:r>
          </a:p>
          <a:p>
            <a:pPr fontAlgn="base"/>
            <a:r>
              <a:rPr lang="en-GB" sz="1200" b="0" i="0" kern="1200" dirty="0" smtClean="0">
                <a:solidFill>
                  <a:schemeClr val="tx1"/>
                </a:solidFill>
                <a:effectLst/>
                <a:latin typeface="+mn-lt"/>
                <a:ea typeface="+mn-ea"/>
                <a:cs typeface="+mn-cs"/>
              </a:rPr>
              <a:t>Its syntax is complicated</a:t>
            </a:r>
          </a:p>
          <a:p>
            <a:pPr fontAlgn="base"/>
            <a:r>
              <a:rPr lang="en-GB" sz="1200" b="0" i="0" kern="1200" dirty="0" smtClean="0">
                <a:solidFill>
                  <a:schemeClr val="tx1"/>
                </a:solidFill>
                <a:effectLst/>
                <a:latin typeface="+mn-lt"/>
                <a:ea typeface="+mn-ea"/>
                <a:cs typeface="+mn-cs"/>
              </a:rPr>
              <a:t>Its logical schema is not able to understand business entities and relation among each other</a:t>
            </a:r>
          </a:p>
          <a:p>
            <a:pPr fontAlgn="base"/>
            <a:r>
              <a:rPr lang="en-GB" sz="1200" b="0" i="0" kern="1200" dirty="0" smtClean="0">
                <a:solidFill>
                  <a:schemeClr val="tx1"/>
                </a:solidFill>
                <a:effectLst/>
                <a:latin typeface="+mn-lt"/>
                <a:ea typeface="+mn-ea"/>
                <a:cs typeface="+mn-cs"/>
              </a:rPr>
              <a:t>Logical schema of database is not capable of using certain parts of application</a:t>
            </a:r>
          </a:p>
          <a:p>
            <a:pPr fontAlgn="base"/>
            <a:r>
              <a:rPr lang="en-GB" sz="1200" b="0" i="0" kern="1200" dirty="0" smtClean="0">
                <a:solidFill>
                  <a:schemeClr val="tx1"/>
                </a:solidFill>
                <a:effectLst/>
                <a:latin typeface="+mn-lt"/>
                <a:ea typeface="+mn-ea"/>
                <a:cs typeface="+mn-cs"/>
              </a:rPr>
              <a:t>It is not available for every RDMS</a:t>
            </a:r>
          </a:p>
          <a:p>
            <a:pPr fontAlgn="base"/>
            <a:r>
              <a:rPr lang="en-GB" sz="1200" b="0" i="0" kern="1200" dirty="0" smtClean="0">
                <a:solidFill>
                  <a:schemeClr val="tx1"/>
                </a:solidFill>
                <a:effectLst/>
                <a:latin typeface="+mn-lt"/>
                <a:ea typeface="+mn-ea"/>
                <a:cs typeface="+mn-cs"/>
              </a:rPr>
              <a:t>Need to handle data in </a:t>
            </a:r>
            <a:r>
              <a:rPr lang="en-GB" sz="1200" b="0" i="0" kern="1200" dirty="0" err="1" smtClean="0">
                <a:solidFill>
                  <a:schemeClr val="tx1"/>
                </a:solidFill>
                <a:effectLst/>
                <a:latin typeface="+mn-lt"/>
                <a:ea typeface="+mn-ea"/>
                <a:cs typeface="+mn-cs"/>
              </a:rPr>
              <a:t>nontraditional</a:t>
            </a:r>
            <a:r>
              <a:rPr lang="en-GB" sz="1200" b="0" i="0" kern="1200" dirty="0" smtClean="0">
                <a:solidFill>
                  <a:schemeClr val="tx1"/>
                </a:solidFill>
                <a:effectLst/>
                <a:latin typeface="+mn-lt"/>
                <a:ea typeface="+mn-ea"/>
                <a:cs typeface="+mn-cs"/>
              </a:rPr>
              <a:t> way</a:t>
            </a:r>
          </a:p>
          <a:p>
            <a:pPr fontAlgn="base"/>
            <a:r>
              <a:rPr lang="en-GB" sz="1200" b="0" i="0" kern="1200" dirty="0" smtClean="0">
                <a:solidFill>
                  <a:schemeClr val="tx1"/>
                </a:solidFill>
                <a:effectLst/>
                <a:latin typeface="+mn-lt"/>
                <a:ea typeface="+mn-ea"/>
                <a:cs typeface="+mn-cs"/>
              </a:rPr>
              <a:t>It does not work if we change any schema of the database. We need to update the schema on the solution.</a:t>
            </a:r>
          </a:p>
          <a:p>
            <a:pPr fontAlgn="base"/>
            <a:r>
              <a:rPr lang="en-GB" sz="1200" b="0" i="0" kern="1200" dirty="0" smtClean="0">
                <a:solidFill>
                  <a:schemeClr val="tx1"/>
                </a:solidFill>
                <a:effectLst/>
                <a:latin typeface="+mn-lt"/>
                <a:ea typeface="+mn-ea"/>
                <a:cs typeface="+mn-cs"/>
              </a:rPr>
              <a:t>It is not good for huge domain model.</a:t>
            </a:r>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50</a:t>
            </a:fld>
            <a:endParaRPr lang="en-US"/>
          </a:p>
        </p:txBody>
      </p:sp>
    </p:spTree>
    <p:extLst>
      <p:ext uri="{BB962C8B-B14F-4D97-AF65-F5344CB8AC3E}">
        <p14:creationId xmlns:p14="http://schemas.microsoft.com/office/powerpoint/2010/main" val="83709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52</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8/29/2019</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8/29/2019</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8/29/2019</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8/29/2019</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Entity </a:t>
            </a:r>
            <a:r>
              <a:rPr lang="en-US" dirty="0" smtClean="0"/>
              <a:t>Framework</a:t>
            </a:r>
            <a:endParaRPr lang="en-US" dirty="0"/>
          </a:p>
        </p:txBody>
      </p:sp>
      <p:sp>
        <p:nvSpPr>
          <p:cNvPr id="8" name="Subtitle 7"/>
          <p:cNvSpPr>
            <a:spLocks noGrp="1"/>
          </p:cNvSpPr>
          <p:nvPr>
            <p:ph type="subTitle" idx="1"/>
          </p:nvPr>
        </p:nvSpPr>
        <p:spPr/>
        <p:txBody>
          <a:bodyPr/>
          <a:lstStyle/>
          <a:p>
            <a:r>
              <a:rPr lang="en-GB" dirty="0" smtClean="0"/>
              <a:t>Entity Framework Basics</a:t>
            </a:r>
            <a:endParaRPr lang="en-US" dirty="0" smtClean="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sz="half" idx="1"/>
          </p:nvPr>
        </p:nvSpPr>
        <p:spPr/>
        <p:txBody>
          <a:bodyPr>
            <a:normAutofit/>
          </a:bodyPr>
          <a:lstStyle/>
          <a:p>
            <a:pPr marL="0" indent="0">
              <a:buNone/>
            </a:pPr>
            <a:r>
              <a:rPr lang="en-GB" i="1" dirty="0" smtClean="0"/>
              <a:t>“Entity </a:t>
            </a:r>
            <a:r>
              <a:rPr lang="en-GB" i="1" dirty="0"/>
              <a:t>Framework is an </a:t>
            </a:r>
            <a:r>
              <a:rPr lang="en-GB" b="1" i="1" dirty="0"/>
              <a:t>object-relational mapper</a:t>
            </a:r>
            <a:r>
              <a:rPr lang="en-GB" i="1" dirty="0"/>
              <a:t> (O/RM) that enables .NET developers to </a:t>
            </a:r>
            <a:r>
              <a:rPr lang="en-GB" b="1" i="1" dirty="0"/>
              <a:t>work with a database using .NET objects</a:t>
            </a:r>
            <a:r>
              <a:rPr lang="en-GB" i="1" dirty="0"/>
              <a:t>. It </a:t>
            </a:r>
            <a:r>
              <a:rPr lang="en-GB" b="1" i="1" dirty="0" smtClean="0"/>
              <a:t>eliminates </a:t>
            </a:r>
            <a:r>
              <a:rPr lang="en-GB" i="1" dirty="0" smtClean="0"/>
              <a:t>the </a:t>
            </a:r>
            <a:r>
              <a:rPr lang="en-GB" i="1" dirty="0"/>
              <a:t>need for most of the data-access code that </a:t>
            </a:r>
            <a:r>
              <a:rPr lang="en-GB" i="1" dirty="0" smtClean="0"/>
              <a:t>developers </a:t>
            </a:r>
            <a:r>
              <a:rPr lang="en-GB" i="1" dirty="0"/>
              <a:t>usually need to write</a:t>
            </a:r>
            <a:r>
              <a:rPr lang="en-GB" i="1" dirty="0" smtClean="0"/>
              <a:t>.”</a:t>
            </a:r>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pic>
        <p:nvPicPr>
          <p:cNvPr id="2050" name="Picture 2" descr="http://www.entityframeworktutorial.net/images/basics/ef-in-app-architecture.pn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5920"/>
          <a:stretch/>
        </p:blipFill>
        <p:spPr bwMode="auto">
          <a:xfrm>
            <a:off x="5219330" y="900113"/>
            <a:ext cx="3110653" cy="354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4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EF Architecture</a:t>
            </a:r>
            <a:endParaRPr lang="en-US" dirty="0"/>
          </a:p>
        </p:txBody>
      </p:sp>
      <p:sp>
        <p:nvSpPr>
          <p:cNvPr id="8" name="Text Placeholder 7"/>
          <p:cNvSpPr>
            <a:spLocks noGrp="1"/>
          </p:cNvSpPr>
          <p:nvPr>
            <p:ph type="body" idx="1"/>
          </p:nvPr>
        </p:nvSpPr>
        <p:spPr/>
        <p:txBody>
          <a:bodyPr/>
          <a:lstStyle/>
          <a:p>
            <a:r>
              <a:rPr lang="en-GB" dirty="0" smtClean="0"/>
              <a:t>Section 2</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825020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p:txBody>
          <a:bodyPr>
            <a:noAutofit/>
          </a:bodyPr>
          <a:lstStyle/>
          <a:p>
            <a:pPr>
              <a:lnSpc>
                <a:spcPct val="130000"/>
              </a:lnSpc>
            </a:pPr>
            <a:r>
              <a:rPr lang="en-US" sz="2400" b="1" dirty="0" smtClean="0"/>
              <a:t>EDM:</a:t>
            </a:r>
            <a:r>
              <a:rPr lang="en-US" sz="2400" dirty="0" smtClean="0"/>
              <a:t> Entity </a:t>
            </a:r>
            <a:r>
              <a:rPr lang="en-US" sz="2400" dirty="0"/>
              <a:t>Data </a:t>
            </a:r>
            <a:r>
              <a:rPr lang="en-US" sz="2400" dirty="0" smtClean="0"/>
              <a:t>Model</a:t>
            </a:r>
          </a:p>
          <a:p>
            <a:pPr>
              <a:lnSpc>
                <a:spcPct val="130000"/>
              </a:lnSpc>
            </a:pPr>
            <a:r>
              <a:rPr lang="en-GB" sz="2400" b="1" dirty="0"/>
              <a:t>Conceptual Model:</a:t>
            </a:r>
            <a:r>
              <a:rPr lang="en-GB" sz="2400" dirty="0"/>
              <a:t> The conceptual model contains the model classes and their relationships. This will be independent from your database table design</a:t>
            </a:r>
            <a:r>
              <a:rPr lang="en-GB" sz="2400" dirty="0" smtClean="0"/>
              <a:t>.</a:t>
            </a:r>
            <a:endParaRPr lang="en-GB" sz="2400" dirty="0"/>
          </a:p>
          <a:p>
            <a:pPr>
              <a:lnSpc>
                <a:spcPct val="130000"/>
              </a:lnSpc>
            </a:pPr>
            <a:endParaRPr lang="en-US" sz="24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97301"/>
            <a:ext cx="4252913" cy="257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0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p:txBody>
          <a:bodyPr>
            <a:noAutofit/>
          </a:bodyPr>
          <a:lstStyle/>
          <a:p>
            <a:pPr>
              <a:lnSpc>
                <a:spcPct val="130000"/>
              </a:lnSpc>
            </a:pPr>
            <a:r>
              <a:rPr lang="en-GB" sz="1800" b="1" dirty="0" smtClean="0"/>
              <a:t>Mapping</a:t>
            </a:r>
            <a:r>
              <a:rPr lang="en-GB" sz="1800" b="1" dirty="0" smtClean="0"/>
              <a:t>: </a:t>
            </a:r>
            <a:r>
              <a:rPr lang="en-GB" sz="1800" dirty="0" smtClean="0"/>
              <a:t>Mapping consists of information about how the conceptual model is mapped to the storage model.</a:t>
            </a:r>
          </a:p>
          <a:p>
            <a:pPr>
              <a:lnSpc>
                <a:spcPct val="130000"/>
              </a:lnSpc>
            </a:pPr>
            <a:r>
              <a:rPr lang="en-GB" sz="1800" b="1" dirty="0"/>
              <a:t>Storage Model: </a:t>
            </a:r>
            <a:r>
              <a:rPr lang="en-GB" sz="1800" dirty="0"/>
              <a:t>The storage model is the database design model which includes tables, views, stored procedures, and their relationships and keys.</a:t>
            </a:r>
          </a:p>
          <a:p>
            <a:pPr>
              <a:lnSpc>
                <a:spcPct val="130000"/>
              </a:lnSpc>
            </a:pPr>
            <a:endParaRPr lang="en-US" sz="18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97301"/>
            <a:ext cx="4252913" cy="257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9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483894" cy="3771900"/>
          </a:xfrm>
        </p:spPr>
        <p:txBody>
          <a:bodyPr>
            <a:noAutofit/>
          </a:bodyPr>
          <a:lstStyle/>
          <a:p>
            <a:pPr>
              <a:lnSpc>
                <a:spcPct val="130000"/>
              </a:lnSpc>
            </a:pPr>
            <a:r>
              <a:rPr lang="en-GB" b="1" dirty="0"/>
              <a:t>LINQ to Entities:</a:t>
            </a:r>
            <a:r>
              <a:rPr lang="en-GB" dirty="0"/>
              <a:t> LINQ-to-Entities (L2E) is a query language used to write queries against the object model. It returns entities, which are defined in the conceptual model. You can use your LINQ skills here</a:t>
            </a:r>
            <a:r>
              <a:rPr lang="en-GB" dirty="0" smtClean="0"/>
              <a:t>.</a:t>
            </a: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3838" y="1168401"/>
            <a:ext cx="3717275" cy="225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3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394994" cy="3771900"/>
          </a:xfrm>
        </p:spPr>
        <p:txBody>
          <a:bodyPr>
            <a:noAutofit/>
          </a:bodyPr>
          <a:lstStyle/>
          <a:p>
            <a:pPr>
              <a:lnSpc>
                <a:spcPct val="130000"/>
              </a:lnSpc>
            </a:pPr>
            <a:r>
              <a:rPr lang="en-GB" b="1" dirty="0" smtClean="0"/>
              <a:t>Entity </a:t>
            </a:r>
            <a:r>
              <a:rPr lang="en-GB" b="1" dirty="0"/>
              <a:t>SQL:</a:t>
            </a:r>
            <a:r>
              <a:rPr lang="en-GB" dirty="0"/>
              <a:t> Entity SQL is another query language (For EF 6 only) just like LINQ to Entities. However, it is a little more difficult than L2E and the developer will have to learn it separately</a:t>
            </a:r>
            <a:r>
              <a:rPr lang="en-GB" dirty="0" smtClean="0"/>
              <a:t>.</a:t>
            </a: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928" y="1143001"/>
            <a:ext cx="3759185" cy="227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4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547394" cy="3771900"/>
          </a:xfrm>
        </p:spPr>
        <p:txBody>
          <a:bodyPr>
            <a:noAutofit/>
          </a:bodyPr>
          <a:lstStyle/>
          <a:p>
            <a:pPr>
              <a:lnSpc>
                <a:spcPct val="130000"/>
              </a:lnSpc>
            </a:pPr>
            <a:r>
              <a:rPr lang="en-GB" sz="1800" b="1" dirty="0" smtClean="0"/>
              <a:t>Object </a:t>
            </a:r>
            <a:r>
              <a:rPr lang="en-GB" sz="1800" b="1" dirty="0"/>
              <a:t>Service:</a:t>
            </a:r>
            <a:r>
              <a:rPr lang="en-GB" sz="1800"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25748" y="1193801"/>
            <a:ext cx="3675365" cy="22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7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280694" cy="3771900"/>
          </a:xfrm>
        </p:spPr>
        <p:txBody>
          <a:bodyPr>
            <a:noAutofit/>
          </a:bodyPr>
          <a:lstStyle/>
          <a:p>
            <a:pPr>
              <a:lnSpc>
                <a:spcPct val="150000"/>
              </a:lnSpc>
            </a:pPr>
            <a:r>
              <a:rPr lang="en-GB" sz="1800" b="1" dirty="0"/>
              <a:t>Entity Client Data Provider:</a:t>
            </a:r>
            <a:r>
              <a:rPr lang="en-GB" sz="1800" dirty="0"/>
              <a:t> The main responsibility of this layer is to convert LINQ-to-Entities or Entity SQL queries into a SQL query which is understood by the underlying database. It communicates with the </a:t>
            </a:r>
            <a:r>
              <a:rPr lang="en-GB" sz="1800" dirty="0" err="1"/>
              <a:t>ADO.Net</a:t>
            </a:r>
            <a:r>
              <a:rPr lang="en-GB" sz="1800" dirty="0"/>
              <a:t> data provider which in turn sends or retrieves data from the database.</a:t>
            </a:r>
          </a:p>
          <a:p>
            <a:pPr>
              <a:lnSpc>
                <a:spcPct val="150000"/>
              </a:lnSpc>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7300" y="1097771"/>
            <a:ext cx="3833813" cy="232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4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394994" cy="3771900"/>
          </a:xfrm>
        </p:spPr>
        <p:txBody>
          <a:bodyPr>
            <a:noAutofit/>
          </a:bodyPr>
          <a:lstStyle/>
          <a:p>
            <a:pPr>
              <a:lnSpc>
                <a:spcPct val="150000"/>
              </a:lnSpc>
            </a:pPr>
            <a:r>
              <a:rPr lang="en-GB" sz="1800" b="1" dirty="0" err="1" smtClean="0"/>
              <a:t>ADO.Net</a:t>
            </a:r>
            <a:r>
              <a:rPr lang="en-GB" sz="1800" b="1" dirty="0" smtClean="0"/>
              <a:t> </a:t>
            </a:r>
            <a:r>
              <a:rPr lang="en-GB" sz="1800" b="1" dirty="0"/>
              <a:t>Data Provider:</a:t>
            </a:r>
            <a:r>
              <a:rPr lang="en-GB" sz="1800" dirty="0"/>
              <a:t> This layer communicates with the database using standard </a:t>
            </a:r>
            <a:r>
              <a:rPr lang="en-GB" sz="1800" dirty="0" err="1"/>
              <a:t>ADO.Net</a:t>
            </a:r>
            <a:r>
              <a:rPr lang="en-GB" sz="1800" dirty="0"/>
              <a:t>.</a:t>
            </a:r>
          </a:p>
          <a:p>
            <a:pPr>
              <a:lnSpc>
                <a:spcPct val="150000"/>
              </a:lnSpc>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1900" y="1082377"/>
            <a:ext cx="3859213" cy="233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97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EF Features</a:t>
            </a:r>
            <a:endParaRPr lang="en-US" dirty="0"/>
          </a:p>
        </p:txBody>
      </p:sp>
      <p:sp>
        <p:nvSpPr>
          <p:cNvPr id="8" name="Text Placeholder 7"/>
          <p:cNvSpPr>
            <a:spLocks noGrp="1"/>
          </p:cNvSpPr>
          <p:nvPr>
            <p:ph type="body" idx="1"/>
          </p:nvPr>
        </p:nvSpPr>
        <p:spPr/>
        <p:txBody>
          <a:bodyPr/>
          <a:lstStyle/>
          <a:p>
            <a:r>
              <a:rPr lang="en-GB" dirty="0" smtClean="0"/>
              <a:t>Section 3</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83552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GB" altLang="en-US" sz="3500" dirty="0"/>
              <a:t>Overview Entity Framework</a:t>
            </a:r>
          </a:p>
          <a:p>
            <a:r>
              <a:rPr lang="en-GB" altLang="en-US" sz="3500" dirty="0"/>
              <a:t>EF Architecture</a:t>
            </a:r>
          </a:p>
          <a:p>
            <a:r>
              <a:rPr lang="en-GB" altLang="en-US" sz="3500" dirty="0" smtClean="0"/>
              <a:t>EF Features</a:t>
            </a:r>
          </a:p>
          <a:p>
            <a:endParaRPr lang="en-US" sz="2800" dirty="0"/>
          </a:p>
        </p:txBody>
      </p:sp>
      <p:sp>
        <p:nvSpPr>
          <p:cNvPr id="4" name="Date Placeholder 3"/>
          <p:cNvSpPr>
            <a:spLocks noGrp="1"/>
          </p:cNvSpPr>
          <p:nvPr>
            <p:ph type="dt" sz="half" idx="10"/>
          </p:nvPr>
        </p:nvSpPr>
        <p:spPr/>
        <p:txBody>
          <a:bodyPr/>
          <a:lstStyle/>
          <a:p>
            <a:fld id="{6D833602-3032-40E0-910C-A05081070B9D}" type="datetime1">
              <a:rPr lang="en-US" smtClean="0"/>
              <a:t>8/29/2019</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fontScale="92500" lnSpcReduction="10000"/>
          </a:bodyPr>
          <a:lstStyle/>
          <a:p>
            <a:pPr>
              <a:lnSpc>
                <a:spcPct val="120000"/>
              </a:lnSpc>
            </a:pPr>
            <a:r>
              <a:rPr lang="en-GB" sz="2900" b="1" dirty="0" smtClean="0"/>
              <a:t>Cross-platform</a:t>
            </a:r>
            <a:endParaRPr lang="en-GB" dirty="0" smtClean="0"/>
          </a:p>
          <a:p>
            <a:pPr marL="457200" lvl="1" indent="0">
              <a:lnSpc>
                <a:spcPct val="120000"/>
              </a:lnSpc>
              <a:buNone/>
            </a:pPr>
            <a:r>
              <a:rPr lang="en-GB" dirty="0" smtClean="0"/>
              <a:t>EF </a:t>
            </a:r>
            <a:r>
              <a:rPr lang="en-GB" dirty="0"/>
              <a:t>Core is a cross-platform framework which can run on Windows, Linux and Mac.</a:t>
            </a:r>
          </a:p>
          <a:p>
            <a:pPr>
              <a:lnSpc>
                <a:spcPct val="120000"/>
              </a:lnSpc>
            </a:pPr>
            <a:r>
              <a:rPr lang="en-GB" sz="2900" b="1" dirty="0" smtClean="0"/>
              <a:t>Modelling</a:t>
            </a:r>
            <a:endParaRPr lang="en-GB" sz="2900" b="1" dirty="0"/>
          </a:p>
          <a:p>
            <a:pPr marL="457200" lvl="1" indent="0">
              <a:lnSpc>
                <a:spcPct val="120000"/>
              </a:lnSpc>
              <a:buNone/>
            </a:pPr>
            <a:r>
              <a:rPr lang="en-GB" dirty="0" smtClean="0"/>
              <a:t>EF </a:t>
            </a:r>
            <a:r>
              <a:rPr lang="en-GB" dirty="0"/>
              <a:t>(Entity Framework) creates an EDM (Entity Data Model) based on POCO (Plain Old CLR Object) entities with get/set properties of different data types. It uses this model when querying or saving entity data to the underlying database</a:t>
            </a:r>
            <a:r>
              <a:rPr lang="en-GB" dirty="0" smtClean="0"/>
              <a:t>.</a:t>
            </a:r>
          </a:p>
          <a:p>
            <a:pPr>
              <a:lnSpc>
                <a:spcPct val="120000"/>
              </a:lnSpc>
            </a:pPr>
            <a:r>
              <a:rPr lang="en-GB" sz="2900" b="1" dirty="0" smtClean="0"/>
              <a:t>…</a:t>
            </a:r>
            <a:endParaRPr lang="en-GB" sz="2900" b="1" dirty="0"/>
          </a:p>
          <a:p>
            <a:pPr marL="457200" lvl="1" indent="0">
              <a:lnSpc>
                <a:spcPct val="120000"/>
              </a:lnSpc>
              <a:buNone/>
            </a:pPr>
            <a:endParaRPr lang="en-GB" dirty="0" smtClean="0"/>
          </a:p>
          <a:p>
            <a:pPr marL="457200" lvl="1" indent="0">
              <a:lnSpc>
                <a:spcPct val="120000"/>
              </a:lnSpc>
              <a:buNone/>
            </a:pPr>
            <a:endParaRPr lang="en-GB" dirty="0" smtClean="0"/>
          </a:p>
          <a:p>
            <a:pPr marL="457200" lvl="1" indent="0">
              <a:lnSpc>
                <a:spcPct val="120000"/>
              </a:lnSpc>
              <a:buNone/>
            </a:pPr>
            <a:endParaRPr lang="en-GB" dirty="0" smtClean="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26596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fontScale="92500" lnSpcReduction="20000"/>
          </a:bodyPr>
          <a:lstStyle/>
          <a:p>
            <a:pPr>
              <a:lnSpc>
                <a:spcPct val="120000"/>
              </a:lnSpc>
            </a:pPr>
            <a:r>
              <a:rPr lang="en-GB" sz="2900" b="1" dirty="0" smtClean="0"/>
              <a:t>Querying</a:t>
            </a:r>
            <a:endParaRPr lang="en-GB" sz="2900" b="1" dirty="0"/>
          </a:p>
          <a:p>
            <a:pPr marL="457200" lvl="1" indent="0">
              <a:lnSpc>
                <a:spcPct val="120000"/>
              </a:lnSpc>
              <a:buNone/>
            </a:pPr>
            <a:r>
              <a:rPr lang="en-GB" dirty="0" smtClean="0"/>
              <a:t>EF </a:t>
            </a:r>
            <a:r>
              <a:rPr lang="en-GB" dirty="0"/>
              <a:t>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p>
          <a:p>
            <a:pPr>
              <a:lnSpc>
                <a:spcPct val="120000"/>
              </a:lnSpc>
            </a:pPr>
            <a:r>
              <a:rPr lang="en-GB" sz="2900" b="1" dirty="0"/>
              <a:t>Change </a:t>
            </a:r>
            <a:r>
              <a:rPr lang="en-GB" sz="2900" b="1" dirty="0" smtClean="0"/>
              <a:t>Tracking</a:t>
            </a:r>
            <a:endParaRPr lang="en-GB" sz="2900" b="1" dirty="0"/>
          </a:p>
          <a:p>
            <a:pPr marL="457200" lvl="1" indent="0">
              <a:lnSpc>
                <a:spcPct val="120000"/>
              </a:lnSpc>
              <a:buNone/>
            </a:pPr>
            <a:r>
              <a:rPr lang="en-GB" dirty="0" smtClean="0"/>
              <a:t>EF keeps track of changes occurred to instances of your entities (Property values) which need to be submitted to the database.</a:t>
            </a:r>
          </a:p>
          <a:p>
            <a:pPr>
              <a:lnSpc>
                <a:spcPct val="120000"/>
              </a:lnSpc>
            </a:pPr>
            <a:r>
              <a:rPr lang="en-GB" sz="2900" b="1" dirty="0" smtClean="0"/>
              <a:t>…</a:t>
            </a:r>
            <a:endParaRPr lang="en-GB" sz="2900" b="1" dirty="0"/>
          </a:p>
          <a:p>
            <a:pPr marL="457200" lvl="1" indent="0">
              <a:lnSpc>
                <a:spcPct val="120000"/>
              </a:lnSpc>
              <a:buNone/>
            </a:pP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1001394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Autofit/>
          </a:bodyPr>
          <a:lstStyle/>
          <a:p>
            <a:pPr>
              <a:lnSpc>
                <a:spcPct val="120000"/>
              </a:lnSpc>
            </a:pPr>
            <a:r>
              <a:rPr lang="en-GB" b="1" dirty="0" smtClean="0"/>
              <a:t>Saving</a:t>
            </a:r>
            <a:endParaRPr lang="en-GB" sz="2800" dirty="0" smtClean="0"/>
          </a:p>
          <a:p>
            <a:pPr marL="457200" lvl="1" indent="0">
              <a:lnSpc>
                <a:spcPct val="120000"/>
              </a:lnSpc>
              <a:buNone/>
            </a:pPr>
            <a:r>
              <a:rPr lang="en-GB" sz="1600" dirty="0" smtClean="0"/>
              <a:t>EF </a:t>
            </a:r>
            <a:r>
              <a:rPr lang="en-GB" sz="1600" dirty="0"/>
              <a:t>executes INSERT, UPDATE, and DELETE commands to the database based on the changes occurred to your entities when you call the </a:t>
            </a:r>
            <a:r>
              <a:rPr lang="en-GB" sz="1600" dirty="0" err="1"/>
              <a:t>SaveChanges</a:t>
            </a:r>
            <a:r>
              <a:rPr lang="en-GB" sz="1600" dirty="0"/>
              <a:t>() method. EF also provides the asynchronous </a:t>
            </a:r>
            <a:r>
              <a:rPr lang="en-GB" sz="1600" dirty="0" err="1"/>
              <a:t>SaveChangesAsync</a:t>
            </a:r>
            <a:r>
              <a:rPr lang="en-GB" sz="1600" dirty="0"/>
              <a:t>() method.</a:t>
            </a:r>
          </a:p>
          <a:p>
            <a:pPr>
              <a:lnSpc>
                <a:spcPct val="120000"/>
              </a:lnSpc>
            </a:pPr>
            <a:r>
              <a:rPr lang="en-GB" b="1" dirty="0" smtClean="0"/>
              <a:t>Concurrency</a:t>
            </a:r>
            <a:endParaRPr lang="en-GB" b="1" dirty="0"/>
          </a:p>
          <a:p>
            <a:pPr marL="457200" lvl="1" indent="0">
              <a:lnSpc>
                <a:spcPct val="120000"/>
              </a:lnSpc>
              <a:buNone/>
            </a:pPr>
            <a:r>
              <a:rPr lang="en-GB" sz="1600" dirty="0"/>
              <a:t>EF uses Optimistic Concurrency by default to protect overwriting changes made by </a:t>
            </a:r>
            <a:r>
              <a:rPr lang="en-GB" sz="1600" dirty="0" err="1" smtClean="0"/>
              <a:t>ano</a:t>
            </a:r>
            <a:endParaRPr lang="en-GB" sz="1600" dirty="0" smtClean="0"/>
          </a:p>
          <a:p>
            <a:pPr marL="457200" lvl="1" indent="0">
              <a:lnSpc>
                <a:spcPct val="120000"/>
              </a:lnSpc>
              <a:buNone/>
            </a:pPr>
            <a:r>
              <a:rPr lang="en-GB" sz="1600" dirty="0" err="1" smtClean="0"/>
              <a:t>ther</a:t>
            </a:r>
            <a:r>
              <a:rPr lang="en-GB" sz="1600" dirty="0" smtClean="0"/>
              <a:t> user since data was fetched from the database.</a:t>
            </a:r>
          </a:p>
          <a:p>
            <a:pPr>
              <a:lnSpc>
                <a:spcPct val="120000"/>
              </a:lnSpc>
            </a:pPr>
            <a:r>
              <a:rPr lang="en-GB" b="1" dirty="0" smtClean="0"/>
              <a:t>…</a:t>
            </a:r>
            <a:endParaRPr lang="en-GB" b="1" dirty="0"/>
          </a:p>
          <a:p>
            <a:pPr marL="457200" lvl="1" indent="0">
              <a:lnSpc>
                <a:spcPct val="120000"/>
              </a:lnSpc>
              <a:buNone/>
            </a:pPr>
            <a:endParaRPr lang="en-GB" sz="16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363043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pPr>
              <a:lnSpc>
                <a:spcPct val="120000"/>
              </a:lnSpc>
            </a:pPr>
            <a:r>
              <a:rPr lang="en-GB" sz="2800" b="1" dirty="0" smtClean="0"/>
              <a:t>Transactions</a:t>
            </a:r>
            <a:endParaRPr lang="en-GB" sz="2800" b="1" dirty="0"/>
          </a:p>
          <a:p>
            <a:pPr marL="457200" lvl="1" indent="0">
              <a:lnSpc>
                <a:spcPct val="120000"/>
              </a:lnSpc>
              <a:buNone/>
            </a:pPr>
            <a:r>
              <a:rPr lang="en-GB" sz="1800" dirty="0"/>
              <a:t>EF performs automatic transaction management while querying or saving data. It also provides options to customize transaction management</a:t>
            </a:r>
            <a:r>
              <a:rPr lang="en-GB" sz="1800" dirty="0" smtClean="0"/>
              <a:t>.</a:t>
            </a:r>
          </a:p>
          <a:p>
            <a:r>
              <a:rPr lang="en-GB" sz="2800" b="1" dirty="0"/>
              <a:t>Caching</a:t>
            </a:r>
            <a:endParaRPr lang="en-GB" sz="3200" dirty="0"/>
          </a:p>
          <a:p>
            <a:pPr marL="457200" lvl="1" indent="0">
              <a:buNone/>
            </a:pPr>
            <a:r>
              <a:rPr lang="en-GB" sz="1800" dirty="0"/>
              <a:t>EF includes first level of caching out of the box. So, repeated querying will return data from the cache instead of hitting the database.</a:t>
            </a:r>
          </a:p>
          <a:p>
            <a:r>
              <a:rPr lang="en-GB" sz="2800" b="1" dirty="0" smtClean="0"/>
              <a:t>…</a:t>
            </a:r>
            <a:endParaRPr lang="en-GB" sz="1800" dirty="0"/>
          </a:p>
          <a:p>
            <a:pPr marL="457200" lvl="1" indent="0">
              <a:lnSpc>
                <a:spcPct val="120000"/>
              </a:lnSpc>
              <a:buNone/>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50721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r>
              <a:rPr lang="en-GB" sz="2800" b="1" dirty="0" smtClean="0"/>
              <a:t>Built-in </a:t>
            </a:r>
            <a:r>
              <a:rPr lang="en-GB" sz="2800" b="1" dirty="0" smtClean="0"/>
              <a:t>Conventions</a:t>
            </a:r>
            <a:endParaRPr lang="en-GB" sz="2800" b="1" dirty="0"/>
          </a:p>
          <a:p>
            <a:pPr marL="457200" lvl="1" indent="0">
              <a:buNone/>
            </a:pPr>
            <a:r>
              <a:rPr lang="en-GB" sz="1800" dirty="0"/>
              <a:t>EF follows conventions over the configuration programming pattern, and includes a set of default rules which automatically configure the EF model.</a:t>
            </a:r>
          </a:p>
          <a:p>
            <a:r>
              <a:rPr lang="en-GB" sz="2800" b="1" dirty="0" smtClean="0"/>
              <a:t>Configurations</a:t>
            </a:r>
            <a:endParaRPr lang="en-GB" sz="2800" b="1" dirty="0"/>
          </a:p>
          <a:p>
            <a:pPr marL="457200" lvl="1" indent="0">
              <a:buNone/>
            </a:pPr>
            <a:r>
              <a:rPr lang="en-GB" sz="1800" dirty="0"/>
              <a:t>EF allows us to configure the EF model by using data annotation attributes or Fluent API to override default conventions.</a:t>
            </a:r>
          </a:p>
          <a:p>
            <a:r>
              <a:rPr lang="en-GB" sz="2800" b="1" dirty="0" smtClean="0"/>
              <a:t>…</a:t>
            </a: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219785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r>
              <a:rPr lang="en-GB" sz="2800" b="1" dirty="0" smtClean="0"/>
              <a:t>Migrations</a:t>
            </a:r>
            <a:endParaRPr lang="en-GB" sz="2800" b="1" dirty="0"/>
          </a:p>
          <a:p>
            <a:pPr marL="457200" lvl="1" indent="0">
              <a:buNone/>
            </a:pPr>
            <a:r>
              <a:rPr lang="en-GB" sz="1800" dirty="0"/>
              <a:t>EF provides a set of migration commands that can be executed on the </a:t>
            </a:r>
            <a:r>
              <a:rPr lang="en-GB" sz="1800" dirty="0" err="1"/>
              <a:t>NuGet</a:t>
            </a:r>
            <a:r>
              <a:rPr lang="en-GB" sz="1800" dirty="0"/>
              <a:t> Package Manager Console or the Command Line Interface to create or manage underlying database Schema.</a:t>
            </a:r>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1017803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Workflow in Entity Framework</a:t>
            </a:r>
          </a:p>
        </p:txBody>
      </p:sp>
      <p:sp>
        <p:nvSpPr>
          <p:cNvPr id="8" name="Text Placeholder 7"/>
          <p:cNvSpPr>
            <a:spLocks noGrp="1"/>
          </p:cNvSpPr>
          <p:nvPr>
            <p:ph type="body" idx="1"/>
          </p:nvPr>
        </p:nvSpPr>
        <p:spPr/>
        <p:txBody>
          <a:bodyPr/>
          <a:lstStyle/>
          <a:p>
            <a:r>
              <a:rPr lang="en-GB" dirty="0" smtClean="0"/>
              <a:t>Section 4</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1372316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Basic Workflow in </a:t>
            </a:r>
            <a:r>
              <a:rPr lang="en-GB" dirty="0" smtClean="0"/>
              <a:t>EF</a:t>
            </a: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pic>
        <p:nvPicPr>
          <p:cNvPr id="8194" name="Picture 2" descr="http://www.entityframeworktutorial.net/images/basics/basic-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407" y="964859"/>
            <a:ext cx="5690421" cy="348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2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model</a:t>
            </a:r>
            <a:endParaRPr lang="en-US" dirty="0"/>
          </a:p>
        </p:txBody>
      </p:sp>
      <p:sp>
        <p:nvSpPr>
          <p:cNvPr id="3" name="Content Placeholder 2"/>
          <p:cNvSpPr>
            <a:spLocks noGrp="1"/>
          </p:cNvSpPr>
          <p:nvPr>
            <p:ph idx="1"/>
          </p:nvPr>
        </p:nvSpPr>
        <p:spPr/>
        <p:txBody>
          <a:bodyPr>
            <a:normAutofit/>
          </a:bodyPr>
          <a:lstStyle/>
          <a:p>
            <a:r>
              <a:rPr lang="en-GB" sz="2800" dirty="0"/>
              <a:t>Defining the model includes defining </a:t>
            </a:r>
            <a:endParaRPr lang="en-GB" sz="2800" dirty="0" smtClean="0"/>
          </a:p>
          <a:p>
            <a:pPr lvl="1"/>
            <a:r>
              <a:rPr lang="en-GB" sz="2400" dirty="0" smtClean="0"/>
              <a:t>domain </a:t>
            </a:r>
            <a:r>
              <a:rPr lang="en-GB" sz="2400" dirty="0"/>
              <a:t>classes, </a:t>
            </a:r>
            <a:endParaRPr lang="en-GB" sz="2400" dirty="0" smtClean="0"/>
          </a:p>
          <a:p>
            <a:pPr lvl="1"/>
            <a:r>
              <a:rPr lang="en-GB" sz="2400" dirty="0" smtClean="0"/>
              <a:t>context </a:t>
            </a:r>
            <a:r>
              <a:rPr lang="en-GB" sz="2400" dirty="0"/>
              <a:t>class derived from </a:t>
            </a:r>
            <a:r>
              <a:rPr lang="en-GB" sz="2400" dirty="0" err="1"/>
              <a:t>DbContext</a:t>
            </a:r>
            <a:r>
              <a:rPr lang="en-GB" sz="2400" dirty="0"/>
              <a:t>, </a:t>
            </a:r>
            <a:endParaRPr lang="en-GB" sz="2400" dirty="0" smtClean="0"/>
          </a:p>
          <a:p>
            <a:pPr lvl="1"/>
            <a:r>
              <a:rPr lang="en-GB" sz="2400" dirty="0" smtClean="0"/>
              <a:t>configurations </a:t>
            </a:r>
            <a:r>
              <a:rPr lang="en-GB" sz="2400" dirty="0"/>
              <a:t>(if any). </a:t>
            </a:r>
            <a:endParaRPr lang="en-GB" sz="2400" dirty="0" smtClean="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366928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model</a:t>
            </a:r>
            <a:endParaRPr lang="en-US" dirty="0"/>
          </a:p>
        </p:txBody>
      </p:sp>
      <p:sp>
        <p:nvSpPr>
          <p:cNvPr id="3" name="Content Placeholder 2"/>
          <p:cNvSpPr>
            <a:spLocks noGrp="1"/>
          </p:cNvSpPr>
          <p:nvPr>
            <p:ph idx="1"/>
          </p:nvPr>
        </p:nvSpPr>
        <p:spPr/>
        <p:txBody>
          <a:bodyPr>
            <a:normAutofit/>
          </a:bodyPr>
          <a:lstStyle/>
          <a:p>
            <a:r>
              <a:rPr lang="en-GB" sz="2800" dirty="0" smtClean="0"/>
              <a:t>EF </a:t>
            </a:r>
            <a:r>
              <a:rPr lang="en-GB" sz="2800" dirty="0"/>
              <a:t>will perform </a:t>
            </a:r>
            <a:r>
              <a:rPr lang="en-GB" sz="2800" b="1" dirty="0" smtClean="0"/>
              <a:t>CRUD</a:t>
            </a:r>
            <a:r>
              <a:rPr lang="en-GB" sz="2800" dirty="0" smtClean="0"/>
              <a:t> </a:t>
            </a:r>
            <a:r>
              <a:rPr lang="en-GB" sz="2800" dirty="0"/>
              <a:t>operations based on your model</a:t>
            </a:r>
            <a:r>
              <a:rPr lang="en-GB" sz="2800" dirty="0" smtClean="0"/>
              <a:t>.</a:t>
            </a:r>
          </a:p>
          <a:p>
            <a:r>
              <a:rPr lang="en-GB" sz="2800" dirty="0" smtClean="0"/>
              <a:t>CRUD:</a:t>
            </a:r>
          </a:p>
          <a:p>
            <a:pPr lvl="1"/>
            <a:r>
              <a:rPr lang="en-GB" sz="2400" b="1" dirty="0" smtClean="0"/>
              <a:t>C</a:t>
            </a:r>
            <a:r>
              <a:rPr lang="en-GB" sz="2400" dirty="0" smtClean="0"/>
              <a:t>reate</a:t>
            </a:r>
            <a:endParaRPr lang="en-GB" sz="2400" dirty="0" smtClean="0"/>
          </a:p>
          <a:p>
            <a:pPr lvl="1"/>
            <a:r>
              <a:rPr lang="en-GB" sz="2400" b="1" dirty="0" smtClean="0"/>
              <a:t>R</a:t>
            </a:r>
            <a:r>
              <a:rPr lang="en-GB" sz="2400" dirty="0" smtClean="0"/>
              <a:t>ead</a:t>
            </a:r>
          </a:p>
          <a:p>
            <a:pPr lvl="1"/>
            <a:r>
              <a:rPr lang="en-GB" sz="2400" b="1" dirty="0" smtClean="0"/>
              <a:t>U</a:t>
            </a:r>
            <a:r>
              <a:rPr lang="en-GB" sz="2400" dirty="0" smtClean="0"/>
              <a:t>pdate</a:t>
            </a:r>
          </a:p>
          <a:p>
            <a:pPr lvl="1"/>
            <a:r>
              <a:rPr lang="en-GB" sz="2400" b="1" dirty="0" smtClean="0"/>
              <a:t>D</a:t>
            </a:r>
            <a:r>
              <a:rPr lang="en-GB" sz="2400" dirty="0" smtClean="0"/>
              <a:t>elete</a:t>
            </a:r>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10062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GB" altLang="en-US" sz="3500" dirty="0" smtClean="0"/>
              <a:t>Workflow </a:t>
            </a:r>
            <a:r>
              <a:rPr lang="en-GB" altLang="en-US" sz="3500" dirty="0"/>
              <a:t>in Entity </a:t>
            </a:r>
            <a:r>
              <a:rPr lang="en-GB" altLang="en-US" sz="3500" dirty="0" smtClean="0"/>
              <a:t>Framework</a:t>
            </a:r>
          </a:p>
          <a:p>
            <a:r>
              <a:rPr lang="en-GB" altLang="en-US" sz="3500" dirty="0" smtClean="0"/>
              <a:t>Entity State</a:t>
            </a:r>
            <a:endParaRPr lang="en-GB" altLang="en-US" sz="3500" dirty="0"/>
          </a:p>
          <a:p>
            <a:r>
              <a:rPr lang="en-GB" altLang="en-US" sz="3500" dirty="0"/>
              <a:t>Development </a:t>
            </a:r>
            <a:r>
              <a:rPr lang="en-GB" altLang="en-US" sz="3500" dirty="0" smtClean="0"/>
              <a:t>approaches</a:t>
            </a:r>
          </a:p>
          <a:p>
            <a:r>
              <a:rPr lang="en-GB" altLang="en-US" sz="3500" dirty="0" smtClean="0"/>
              <a:t>Discussion and Feedback</a:t>
            </a:r>
            <a:endParaRPr lang="en-GB" altLang="en-US" sz="3500" dirty="0"/>
          </a:p>
          <a:p>
            <a:endParaRPr lang="en-US" sz="2800" dirty="0"/>
          </a:p>
        </p:txBody>
      </p:sp>
      <p:sp>
        <p:nvSpPr>
          <p:cNvPr id="4" name="Date Placeholder 3"/>
          <p:cNvSpPr>
            <a:spLocks noGrp="1"/>
          </p:cNvSpPr>
          <p:nvPr>
            <p:ph type="dt" sz="half" idx="10"/>
          </p:nvPr>
        </p:nvSpPr>
        <p:spPr/>
        <p:txBody>
          <a:bodyPr/>
          <a:lstStyle/>
          <a:p>
            <a:fld id="{6D833602-3032-40E0-910C-A05081070B9D}" type="datetime1">
              <a:rPr lang="en-US" smtClean="0"/>
              <a:t>8/29/2019</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3835119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model</a:t>
            </a:r>
          </a:p>
        </p:txBody>
      </p:sp>
      <p:sp>
        <p:nvSpPr>
          <p:cNvPr id="3" name="Content Placeholder 2"/>
          <p:cNvSpPr>
            <a:spLocks noGrp="1"/>
          </p:cNvSpPr>
          <p:nvPr>
            <p:ph idx="1"/>
          </p:nvPr>
        </p:nvSpPr>
        <p:spPr>
          <a:xfrm>
            <a:off x="278606" y="925444"/>
            <a:ext cx="8622507" cy="2198756"/>
          </a:xfrm>
        </p:spPr>
        <p:txBody>
          <a:bodyPr>
            <a:noAutofit/>
          </a:bodyPr>
          <a:lstStyle/>
          <a:p>
            <a:pPr marL="0" indent="0">
              <a:buNone/>
            </a:pPr>
            <a:r>
              <a:rPr lang="en-GB" dirty="0"/>
              <a:t>Entity Framework API (EF6 &amp; EF Core) includes the ability to map domain (entity) classes to the database schema, translate &amp; execute LINQ queries to SQL, track changes occurred on entities during their lifetime, and save changes to the database.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303095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model</a:t>
            </a:r>
          </a:p>
        </p:txBody>
      </p:sp>
      <p:sp>
        <p:nvSpPr>
          <p:cNvPr id="3" name="Content Placeholder 2"/>
          <p:cNvSpPr>
            <a:spLocks noGrp="1"/>
          </p:cNvSpPr>
          <p:nvPr>
            <p:ph idx="1"/>
          </p:nvPr>
        </p:nvSpPr>
        <p:spPr>
          <a:xfrm>
            <a:off x="278606" y="925444"/>
            <a:ext cx="8622507" cy="1204724"/>
          </a:xfrm>
        </p:spPr>
        <p:txBody>
          <a:bodyPr>
            <a:noAutofit/>
          </a:bodyPr>
          <a:lstStyle/>
          <a:p>
            <a:pPr marL="0" indent="0">
              <a:buNone/>
            </a:pPr>
            <a:r>
              <a:rPr lang="en-GB" sz="2000" dirty="0"/>
              <a:t>Entity Framework API (EF6 &amp; EF Core) includes the ability to map domain (entity) classes to the database schema, translate &amp; execute LINQ queries to SQL, track changes occurred on entities during their lifetime, and save changes to the database.</a:t>
            </a:r>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pic>
        <p:nvPicPr>
          <p:cNvPr id="14338" name="Picture 2" descr="http://www.entityframeworktutorial.net/images/basics/ef-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526" y="2364279"/>
            <a:ext cx="55626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46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r>
              <a:rPr lang="en-US" dirty="0"/>
              <a:t>data</a:t>
            </a:r>
          </a:p>
        </p:txBody>
      </p:sp>
      <p:sp>
        <p:nvSpPr>
          <p:cNvPr id="3" name="Content Placeholder 2"/>
          <p:cNvSpPr>
            <a:spLocks noGrp="1"/>
          </p:cNvSpPr>
          <p:nvPr>
            <p:ph idx="1"/>
          </p:nvPr>
        </p:nvSpPr>
        <p:spPr/>
        <p:txBody>
          <a:bodyPr/>
          <a:lstStyle/>
          <a:p>
            <a:r>
              <a:rPr lang="en-GB" dirty="0" smtClean="0"/>
              <a:t>Add </a:t>
            </a:r>
            <a:r>
              <a:rPr lang="en-GB" dirty="0"/>
              <a:t>a domain object to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an appropriate INSERT command and </a:t>
            </a:r>
            <a:r>
              <a:rPr lang="en-GB" dirty="0" smtClean="0"/>
              <a:t>execute </a:t>
            </a:r>
            <a:r>
              <a:rPr lang="en-GB" dirty="0"/>
              <a:t>it to the database</a:t>
            </a:r>
            <a:r>
              <a:rPr lang="en-GB" dirty="0" smtClean="0"/>
              <a:t>.</a:t>
            </a:r>
          </a:p>
          <a:p>
            <a:pPr marL="0" indent="0">
              <a:buNone/>
            </a:pPr>
            <a:endParaRPr lang="en-GB" dirty="0" smtClean="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spTree>
    <p:extLst>
      <p:ext uri="{BB962C8B-B14F-4D97-AF65-F5344CB8AC3E}">
        <p14:creationId xmlns:p14="http://schemas.microsoft.com/office/powerpoint/2010/main" val="785437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r>
              <a:rPr lang="en-US" dirty="0"/>
              <a:t>data</a:t>
            </a:r>
          </a:p>
        </p:txBody>
      </p:sp>
      <p:sp>
        <p:nvSpPr>
          <p:cNvPr id="3" name="Content Placeholder 2"/>
          <p:cNvSpPr>
            <a:spLocks noGrp="1"/>
          </p:cNvSpPr>
          <p:nvPr>
            <p:ph idx="1"/>
          </p:nvPr>
        </p:nvSpPr>
        <p:spPr/>
        <p:txBody>
          <a:bodyPr/>
          <a:lstStyle/>
          <a:p>
            <a:r>
              <a:rPr lang="en-GB" dirty="0" smtClean="0"/>
              <a:t>Add </a:t>
            </a:r>
            <a:r>
              <a:rPr lang="en-GB" dirty="0"/>
              <a:t>a domain object to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an appropriate INSERT command and </a:t>
            </a:r>
            <a:r>
              <a:rPr lang="en-GB" dirty="0" smtClean="0"/>
              <a:t>execute </a:t>
            </a:r>
            <a:r>
              <a:rPr lang="en-GB" dirty="0"/>
              <a:t>it to the database</a:t>
            </a:r>
            <a:r>
              <a:rPr lang="en-GB" dirty="0" smtClean="0"/>
              <a:t>.</a:t>
            </a:r>
          </a:p>
          <a:p>
            <a:pPr marL="0" indent="0">
              <a:buNone/>
            </a:pPr>
            <a:endParaRPr lang="en-GB" dirty="0" smtClean="0"/>
          </a:p>
          <a:p>
            <a:pPr marL="0" indent="0">
              <a:buNone/>
            </a:pPr>
            <a:r>
              <a:rPr lang="en-GB" b="1" dirty="0" smtClean="0"/>
              <a:t>Question: </a:t>
            </a:r>
            <a:r>
              <a:rPr lang="en-GB" dirty="0" smtClean="0"/>
              <a:t>Can we add more than </a:t>
            </a:r>
            <a:r>
              <a:rPr lang="en-GB" b="1" dirty="0" smtClean="0"/>
              <a:t>one</a:t>
            </a:r>
            <a:r>
              <a:rPr lang="en-GB" dirty="0" smtClean="0"/>
              <a:t> object at the time?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spTree>
    <p:extLst>
      <p:ext uri="{BB962C8B-B14F-4D97-AF65-F5344CB8AC3E}">
        <p14:creationId xmlns:p14="http://schemas.microsoft.com/office/powerpoint/2010/main" val="3603071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t>
            </a:r>
            <a:r>
              <a:rPr lang="en-US" dirty="0"/>
              <a:t>data</a:t>
            </a:r>
          </a:p>
        </p:txBody>
      </p:sp>
      <p:sp>
        <p:nvSpPr>
          <p:cNvPr id="3" name="Content Placeholder 2"/>
          <p:cNvSpPr>
            <a:spLocks noGrp="1"/>
          </p:cNvSpPr>
          <p:nvPr>
            <p:ph idx="1"/>
          </p:nvPr>
        </p:nvSpPr>
        <p:spPr/>
        <p:txBody>
          <a:bodyPr/>
          <a:lstStyle/>
          <a:p>
            <a:r>
              <a:rPr lang="en-GB" dirty="0" smtClean="0"/>
              <a:t>Execute </a:t>
            </a:r>
            <a:r>
              <a:rPr lang="en-GB" dirty="0"/>
              <a:t>the LINQ-to-Entities query in your preferred language (C#/VB.NET). </a:t>
            </a:r>
            <a:endParaRPr lang="en-GB" dirty="0" smtClean="0"/>
          </a:p>
          <a:p>
            <a:r>
              <a:rPr lang="en-GB" dirty="0" smtClean="0"/>
              <a:t>EF </a:t>
            </a:r>
            <a:r>
              <a:rPr lang="en-GB" dirty="0"/>
              <a:t>API will convert this query into SQL query for the underlying relational database and execute it. </a:t>
            </a:r>
            <a:endParaRPr lang="en-GB" dirty="0" smtClean="0"/>
          </a:p>
          <a:p>
            <a:r>
              <a:rPr lang="en-GB" dirty="0" smtClean="0"/>
              <a:t>The </a:t>
            </a:r>
            <a:r>
              <a:rPr lang="en-GB" dirty="0"/>
              <a:t>result will be transformed into domain (entity) objects and </a:t>
            </a:r>
            <a:r>
              <a:rPr lang="en-GB" dirty="0" smtClean="0"/>
              <a:t>ready for display</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spTree>
    <p:extLst>
      <p:ext uri="{BB962C8B-B14F-4D97-AF65-F5344CB8AC3E}">
        <p14:creationId xmlns:p14="http://schemas.microsoft.com/office/powerpoint/2010/main" val="3805478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data</a:t>
            </a:r>
          </a:p>
        </p:txBody>
      </p:sp>
      <p:sp>
        <p:nvSpPr>
          <p:cNvPr id="3" name="Content Placeholder 2"/>
          <p:cNvSpPr>
            <a:spLocks noGrp="1"/>
          </p:cNvSpPr>
          <p:nvPr>
            <p:ph idx="1"/>
          </p:nvPr>
        </p:nvSpPr>
        <p:spPr>
          <a:xfrm>
            <a:off x="278605" y="3452117"/>
            <a:ext cx="8622507" cy="842719"/>
          </a:xfrm>
        </p:spPr>
        <p:txBody>
          <a:bodyPr>
            <a:normAutofit/>
          </a:bodyPr>
          <a:lstStyle/>
          <a:p>
            <a:pPr marL="0" indent="0" algn="ctr">
              <a:buNone/>
            </a:pPr>
            <a:r>
              <a:rPr lang="en-GB" sz="2000" dirty="0"/>
              <a:t>EF API translates LINQ-to-Entities queries to SQL queries for relational databases using EDM and also converts results back to entity objects.</a:t>
            </a:r>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pic>
        <p:nvPicPr>
          <p:cNvPr id="13314" name="Picture 2" descr="http://www.entityframeworktutorial.net/images/basics/ef-query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2" y="1320388"/>
            <a:ext cx="8136731" cy="178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68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or D</a:t>
            </a:r>
            <a:r>
              <a:rPr lang="en-US" dirty="0" smtClean="0"/>
              <a:t>elete </a:t>
            </a:r>
            <a:r>
              <a:rPr lang="en-US" dirty="0"/>
              <a:t>data</a:t>
            </a:r>
          </a:p>
        </p:txBody>
      </p:sp>
      <p:sp>
        <p:nvSpPr>
          <p:cNvPr id="3" name="Content Placeholder 2"/>
          <p:cNvSpPr>
            <a:spLocks noGrp="1"/>
          </p:cNvSpPr>
          <p:nvPr>
            <p:ph idx="1"/>
          </p:nvPr>
        </p:nvSpPr>
        <p:spPr/>
        <p:txBody>
          <a:bodyPr/>
          <a:lstStyle/>
          <a:p>
            <a:r>
              <a:rPr lang="en-GB" dirty="0" smtClean="0"/>
              <a:t>Update </a:t>
            </a:r>
            <a:r>
              <a:rPr lang="en-GB" dirty="0"/>
              <a:t>or </a:t>
            </a:r>
            <a:r>
              <a:rPr lang="en-GB" dirty="0" smtClean="0"/>
              <a:t>Remove </a:t>
            </a:r>
            <a:r>
              <a:rPr lang="en-GB" dirty="0"/>
              <a:t>entity objects from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the appropriate UPDATE or DELETE command and execute it to </a:t>
            </a:r>
            <a:r>
              <a:rPr lang="en-GB" dirty="0" smtClean="0"/>
              <a:t>the database.</a:t>
            </a:r>
          </a:p>
          <a:p>
            <a:endParaRPr lang="en-GB" dirty="0"/>
          </a:p>
          <a:p>
            <a:pPr marL="0" indent="0">
              <a:buNone/>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4261102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or D</a:t>
            </a:r>
            <a:r>
              <a:rPr lang="en-US" dirty="0" smtClean="0"/>
              <a:t>elete </a:t>
            </a:r>
            <a:r>
              <a:rPr lang="en-US" dirty="0"/>
              <a:t>data</a:t>
            </a:r>
          </a:p>
        </p:txBody>
      </p:sp>
      <p:sp>
        <p:nvSpPr>
          <p:cNvPr id="3" name="Content Placeholder 2"/>
          <p:cNvSpPr>
            <a:spLocks noGrp="1"/>
          </p:cNvSpPr>
          <p:nvPr>
            <p:ph idx="1"/>
          </p:nvPr>
        </p:nvSpPr>
        <p:spPr/>
        <p:txBody>
          <a:bodyPr/>
          <a:lstStyle/>
          <a:p>
            <a:r>
              <a:rPr lang="en-GB" dirty="0" smtClean="0"/>
              <a:t>Update </a:t>
            </a:r>
            <a:r>
              <a:rPr lang="en-GB" dirty="0"/>
              <a:t>or </a:t>
            </a:r>
            <a:r>
              <a:rPr lang="en-GB" dirty="0" smtClean="0"/>
              <a:t>Remove </a:t>
            </a:r>
            <a:r>
              <a:rPr lang="en-GB" dirty="0"/>
              <a:t>entity objects from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the appropriate UPDATE or DELETE command and execute it to </a:t>
            </a:r>
            <a:r>
              <a:rPr lang="en-GB" dirty="0" smtClean="0"/>
              <a:t>the database.</a:t>
            </a:r>
          </a:p>
          <a:p>
            <a:endParaRPr lang="en-GB" dirty="0"/>
          </a:p>
          <a:p>
            <a:pPr marL="0" indent="0">
              <a:buNone/>
            </a:pPr>
            <a:r>
              <a:rPr lang="en-GB" b="1" dirty="0"/>
              <a:t>Question: </a:t>
            </a:r>
            <a:r>
              <a:rPr lang="en-GB" dirty="0" smtClean="0"/>
              <a:t>What happed if we forget calling </a:t>
            </a:r>
            <a:r>
              <a:rPr lang="en-GB" dirty="0" err="1" smtClean="0"/>
              <a:t>SaveChanges</a:t>
            </a:r>
            <a:r>
              <a:rPr lang="en-GB"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spTree>
    <p:extLst>
      <p:ext uri="{BB962C8B-B14F-4D97-AF65-F5344CB8AC3E}">
        <p14:creationId xmlns:p14="http://schemas.microsoft.com/office/powerpoint/2010/main" val="3660073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Entity State </a:t>
            </a:r>
            <a:endParaRPr lang="en-US" dirty="0"/>
          </a:p>
        </p:txBody>
      </p:sp>
      <p:sp>
        <p:nvSpPr>
          <p:cNvPr id="8" name="Text Placeholder 7"/>
          <p:cNvSpPr>
            <a:spLocks noGrp="1"/>
          </p:cNvSpPr>
          <p:nvPr>
            <p:ph type="body" idx="1"/>
          </p:nvPr>
        </p:nvSpPr>
        <p:spPr/>
        <p:txBody>
          <a:bodyPr/>
          <a:lstStyle/>
          <a:p>
            <a:r>
              <a:rPr lang="en-GB" dirty="0" smtClean="0"/>
              <a:t>Section 5</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spTree>
    <p:extLst>
      <p:ext uri="{BB962C8B-B14F-4D97-AF65-F5344CB8AC3E}">
        <p14:creationId xmlns:p14="http://schemas.microsoft.com/office/powerpoint/2010/main" val="1427214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Entity State </a:t>
            </a:r>
            <a:endParaRPr lang="en-US" dirty="0"/>
          </a:p>
        </p:txBody>
      </p:sp>
      <p:sp>
        <p:nvSpPr>
          <p:cNvPr id="8" name="Content Placeholder 7"/>
          <p:cNvSpPr>
            <a:spLocks noGrp="1"/>
          </p:cNvSpPr>
          <p:nvPr>
            <p:ph sz="half" idx="1"/>
          </p:nvPr>
        </p:nvSpPr>
        <p:spPr/>
        <p:txBody>
          <a:bodyPr>
            <a:normAutofit/>
          </a:bodyPr>
          <a:lstStyle/>
          <a:p>
            <a:pPr>
              <a:lnSpc>
                <a:spcPct val="150000"/>
              </a:lnSpc>
            </a:pPr>
            <a:r>
              <a:rPr lang="en-GB" dirty="0"/>
              <a:t>EF API maintains the state of each entity during an its lifetime. </a:t>
            </a:r>
            <a:endParaRPr lang="en-GB" dirty="0" smtClean="0"/>
          </a:p>
          <a:p>
            <a:pPr>
              <a:lnSpc>
                <a:spcPct val="150000"/>
              </a:lnSpc>
            </a:pPr>
            <a:r>
              <a:rPr lang="en-GB" dirty="0" smtClean="0"/>
              <a:t>Each </a:t>
            </a:r>
            <a:r>
              <a:rPr lang="en-GB" dirty="0"/>
              <a:t>entity has a state based on the operation performed on it via the context class. </a:t>
            </a:r>
            <a:endParaRPr lang="en-GB" dirty="0" smtClean="0"/>
          </a:p>
          <a:p>
            <a:pPr marL="457200" lvl="1" indent="0">
              <a:buNone/>
            </a:pP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pic>
        <p:nvPicPr>
          <p:cNvPr id="16386" name="Picture 2" descr="entity states in Entit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014413"/>
            <a:ext cx="4252913" cy="1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9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 Entity Framework</a:t>
            </a:r>
          </a:p>
        </p:txBody>
      </p:sp>
      <p:sp>
        <p:nvSpPr>
          <p:cNvPr id="8" name="Text Placeholder 7"/>
          <p:cNvSpPr>
            <a:spLocks noGrp="1"/>
          </p:cNvSpPr>
          <p:nvPr>
            <p:ph type="body" idx="1"/>
          </p:nvPr>
        </p:nvSpPr>
        <p:spPr/>
        <p:txBody>
          <a:bodyPr/>
          <a:lstStyle/>
          <a:p>
            <a:r>
              <a:rPr lang="en-GB" dirty="0" smtClean="0"/>
              <a:t>Section 1</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407999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Entity State </a:t>
            </a:r>
            <a:endParaRPr lang="en-US" dirty="0"/>
          </a:p>
        </p:txBody>
      </p:sp>
      <p:sp>
        <p:nvSpPr>
          <p:cNvPr id="8" name="Content Placeholder 7"/>
          <p:cNvSpPr>
            <a:spLocks noGrp="1"/>
          </p:cNvSpPr>
          <p:nvPr>
            <p:ph sz="half" idx="1"/>
          </p:nvPr>
        </p:nvSpPr>
        <p:spPr/>
        <p:txBody>
          <a:bodyPr>
            <a:normAutofit/>
          </a:bodyPr>
          <a:lstStyle/>
          <a:p>
            <a:pPr>
              <a:lnSpc>
                <a:spcPct val="150000"/>
              </a:lnSpc>
            </a:pPr>
            <a:r>
              <a:rPr lang="en-GB" dirty="0" smtClean="0"/>
              <a:t>The </a:t>
            </a:r>
            <a:r>
              <a:rPr lang="en-GB" dirty="0"/>
              <a:t>entity state </a:t>
            </a:r>
            <a:r>
              <a:rPr lang="en-GB" dirty="0" smtClean="0"/>
              <a:t>are:</a:t>
            </a:r>
          </a:p>
          <a:p>
            <a:pPr marL="800100" lvl="1" indent="-342900">
              <a:lnSpc>
                <a:spcPct val="150000"/>
              </a:lnSpc>
              <a:buFont typeface="+mj-lt"/>
              <a:buAutoNum type="arabicPeriod"/>
            </a:pPr>
            <a:r>
              <a:rPr lang="en-GB" b="1" dirty="0"/>
              <a:t>Added</a:t>
            </a:r>
          </a:p>
          <a:p>
            <a:pPr marL="800100" lvl="1" indent="-342900">
              <a:lnSpc>
                <a:spcPct val="150000"/>
              </a:lnSpc>
              <a:buFont typeface="+mj-lt"/>
              <a:buAutoNum type="arabicPeriod"/>
            </a:pPr>
            <a:r>
              <a:rPr lang="en-GB" b="1" dirty="0"/>
              <a:t>Modified</a:t>
            </a:r>
          </a:p>
          <a:p>
            <a:pPr marL="800100" lvl="1" indent="-342900">
              <a:lnSpc>
                <a:spcPct val="150000"/>
              </a:lnSpc>
              <a:buFont typeface="+mj-lt"/>
              <a:buAutoNum type="arabicPeriod"/>
            </a:pPr>
            <a:r>
              <a:rPr lang="en-GB" b="1" dirty="0"/>
              <a:t>Deleted</a:t>
            </a:r>
          </a:p>
          <a:p>
            <a:pPr marL="800100" lvl="1" indent="-342900">
              <a:lnSpc>
                <a:spcPct val="150000"/>
              </a:lnSpc>
              <a:buFont typeface="+mj-lt"/>
              <a:buAutoNum type="arabicPeriod"/>
            </a:pPr>
            <a:r>
              <a:rPr lang="en-GB" b="1" dirty="0"/>
              <a:t>Unchanged</a:t>
            </a:r>
          </a:p>
          <a:p>
            <a:pPr marL="800100" lvl="1" indent="-342900">
              <a:lnSpc>
                <a:spcPct val="150000"/>
              </a:lnSpc>
              <a:buFont typeface="+mj-lt"/>
              <a:buAutoNum type="arabicPeriod"/>
            </a:pPr>
            <a:r>
              <a:rPr lang="en-GB" b="1" dirty="0"/>
              <a:t>Detached</a:t>
            </a:r>
          </a:p>
          <a:p>
            <a:pPr lvl="1"/>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16386" name="Picture 2" descr="entity states in Entit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014413"/>
            <a:ext cx="4252913" cy="1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48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Development approaches</a:t>
            </a:r>
          </a:p>
        </p:txBody>
      </p:sp>
      <p:sp>
        <p:nvSpPr>
          <p:cNvPr id="8" name="Text Placeholder 7"/>
          <p:cNvSpPr>
            <a:spLocks noGrp="1"/>
          </p:cNvSpPr>
          <p:nvPr>
            <p:ph type="body" idx="1"/>
          </p:nvPr>
        </p:nvSpPr>
        <p:spPr/>
        <p:txBody>
          <a:bodyPr/>
          <a:lstStyle/>
          <a:p>
            <a:r>
              <a:rPr lang="en-GB" dirty="0" smtClean="0"/>
              <a:t>Section 6</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41</a:t>
            </a:fld>
            <a:endParaRPr lang="en-US"/>
          </a:p>
        </p:txBody>
      </p:sp>
    </p:spTree>
    <p:extLst>
      <p:ext uri="{BB962C8B-B14F-4D97-AF65-F5344CB8AC3E}">
        <p14:creationId xmlns:p14="http://schemas.microsoft.com/office/powerpoint/2010/main" val="3705589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Development Approaches</a:t>
            </a:r>
          </a:p>
        </p:txBody>
      </p:sp>
      <p:sp>
        <p:nvSpPr>
          <p:cNvPr id="8" name="Content Placeholder 7"/>
          <p:cNvSpPr>
            <a:spLocks noGrp="1"/>
          </p:cNvSpPr>
          <p:nvPr>
            <p:ph idx="1"/>
          </p:nvPr>
        </p:nvSpPr>
        <p:spPr/>
        <p:txBody>
          <a:bodyPr>
            <a:normAutofit/>
          </a:bodyPr>
          <a:lstStyle/>
          <a:p>
            <a:r>
              <a:rPr lang="en-GB" sz="2800" dirty="0"/>
              <a:t>There are three different approaches you can use while developing your application using Entity Framework:</a:t>
            </a:r>
          </a:p>
          <a:p>
            <a:pPr lvl="1"/>
            <a:r>
              <a:rPr lang="en-GB" sz="2400" dirty="0" smtClean="0"/>
              <a:t>Database-First</a:t>
            </a:r>
            <a:endParaRPr lang="en-GB" sz="2400" dirty="0"/>
          </a:p>
          <a:p>
            <a:pPr lvl="1"/>
            <a:r>
              <a:rPr lang="en-GB" sz="2400" dirty="0"/>
              <a:t>Code-First</a:t>
            </a:r>
          </a:p>
          <a:p>
            <a:pPr lvl="1"/>
            <a:r>
              <a:rPr lang="en-GB" sz="2400" dirty="0"/>
              <a:t>Model-First</a:t>
            </a:r>
            <a:endParaRPr lang="en-US" sz="2400"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42</a:t>
            </a:fld>
            <a:endParaRPr lang="en-US"/>
          </a:p>
        </p:txBody>
      </p:sp>
    </p:spTree>
    <p:extLst>
      <p:ext uri="{BB962C8B-B14F-4D97-AF65-F5344CB8AC3E}">
        <p14:creationId xmlns:p14="http://schemas.microsoft.com/office/powerpoint/2010/main" val="2003832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Database-First Approach</a:t>
            </a:r>
          </a:p>
        </p:txBody>
      </p:sp>
      <p:sp>
        <p:nvSpPr>
          <p:cNvPr id="3" name="Content Placeholder 2"/>
          <p:cNvSpPr>
            <a:spLocks noGrp="1"/>
          </p:cNvSpPr>
          <p:nvPr>
            <p:ph idx="1"/>
          </p:nvPr>
        </p:nvSpPr>
        <p:spPr>
          <a:xfrm>
            <a:off x="278605" y="942572"/>
            <a:ext cx="8622507" cy="1410209"/>
          </a:xfrm>
        </p:spPr>
        <p:txBody>
          <a:bodyPr>
            <a:normAutofit lnSpcReduction="10000"/>
          </a:bodyPr>
          <a:lstStyle/>
          <a:p>
            <a:pPr marL="0" indent="0">
              <a:lnSpc>
                <a:spcPct val="130000"/>
              </a:lnSpc>
              <a:buNone/>
            </a:pPr>
            <a:r>
              <a:rPr lang="en-GB" dirty="0"/>
              <a:t>In the database-first development approach, you generate the context and entities for the existing database using EDM wizard integrated </a:t>
            </a:r>
            <a:r>
              <a:rPr lang="en-GB" dirty="0" smtClean="0"/>
              <a:t>in </a:t>
            </a:r>
            <a:r>
              <a:rPr lang="en-GB" dirty="0"/>
              <a:t>Visual Studio or executing EF commands</a:t>
            </a:r>
            <a:r>
              <a:rPr lang="en-GB" dirty="0" smtClean="0"/>
              <a:t>.</a:t>
            </a:r>
          </a:p>
          <a:p>
            <a:pPr marL="0" indent="0">
              <a:lnSpc>
                <a:spcPct val="130000"/>
              </a:lnSpc>
              <a:buNone/>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43</a:t>
            </a:fld>
            <a:endParaRPr lang="en-US"/>
          </a:p>
        </p:txBody>
      </p:sp>
      <p:pic>
        <p:nvPicPr>
          <p:cNvPr id="17410" name="Picture 2" descr="Entity Framework database 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366" y="3072400"/>
            <a:ext cx="4895850" cy="11811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78606" y="2702103"/>
            <a:ext cx="3317349" cy="155139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GB" dirty="0"/>
              <a:t>EF 6 supports the database-first approach extensively</a:t>
            </a:r>
            <a:r>
              <a:rPr lang="en-GB" dirty="0" smtClean="0"/>
              <a:t>.</a:t>
            </a:r>
          </a:p>
          <a:p>
            <a:pPr>
              <a:lnSpc>
                <a:spcPct val="140000"/>
              </a:lnSpc>
            </a:pPr>
            <a:r>
              <a:rPr lang="en-GB" dirty="0"/>
              <a:t>EF Core includes limited support for this approach.</a:t>
            </a:r>
            <a:endParaRPr lang="en-US" dirty="0"/>
          </a:p>
        </p:txBody>
      </p:sp>
    </p:spTree>
    <p:extLst>
      <p:ext uri="{BB962C8B-B14F-4D97-AF65-F5344CB8AC3E}">
        <p14:creationId xmlns:p14="http://schemas.microsoft.com/office/powerpoint/2010/main" val="251579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Code-First </a:t>
            </a:r>
            <a:r>
              <a:rPr lang="en-US" dirty="0" smtClean="0"/>
              <a:t>Approach</a:t>
            </a:r>
            <a:endParaRPr lang="en-US" dirty="0"/>
          </a:p>
        </p:txBody>
      </p:sp>
      <p:sp>
        <p:nvSpPr>
          <p:cNvPr id="3" name="Content Placeholder 2"/>
          <p:cNvSpPr>
            <a:spLocks noGrp="1"/>
          </p:cNvSpPr>
          <p:nvPr>
            <p:ph idx="1"/>
          </p:nvPr>
        </p:nvSpPr>
        <p:spPr/>
        <p:txBody>
          <a:bodyPr/>
          <a:lstStyle/>
          <a:p>
            <a:r>
              <a:rPr lang="en-GB" dirty="0"/>
              <a:t>Use this approach when you do not have an existing database for your application. </a:t>
            </a:r>
            <a:endParaRPr lang="en-GB" dirty="0" smtClean="0"/>
          </a:p>
          <a:p>
            <a:pPr lvl="1"/>
            <a:r>
              <a:rPr lang="en-GB" dirty="0" smtClean="0"/>
              <a:t>start </a:t>
            </a:r>
            <a:r>
              <a:rPr lang="en-GB" dirty="0"/>
              <a:t>writing your entities (domain classes) and context class first </a:t>
            </a:r>
            <a:endParaRPr lang="en-GB" dirty="0" smtClean="0"/>
          </a:p>
          <a:p>
            <a:pPr lvl="1"/>
            <a:r>
              <a:rPr lang="en-GB" dirty="0" smtClean="0"/>
              <a:t>create </a:t>
            </a:r>
            <a:r>
              <a:rPr lang="en-GB" dirty="0"/>
              <a:t>the database from these classes using migration commands.</a:t>
            </a:r>
          </a:p>
          <a:p>
            <a:r>
              <a:rPr lang="en-GB" dirty="0" smtClean="0"/>
              <a:t>Why do developers prefer this approach?</a:t>
            </a:r>
            <a:endParaRPr lang="en-GB"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44</a:t>
            </a:fld>
            <a:endParaRPr lang="en-US"/>
          </a:p>
        </p:txBody>
      </p:sp>
      <p:pic>
        <p:nvPicPr>
          <p:cNvPr id="18434"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281" y="3273371"/>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08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Code-First </a:t>
            </a:r>
            <a:r>
              <a:rPr lang="en-US" dirty="0" smtClean="0"/>
              <a:t>Approach</a:t>
            </a:r>
            <a:endParaRPr lang="en-US" dirty="0"/>
          </a:p>
        </p:txBody>
      </p:sp>
      <p:sp>
        <p:nvSpPr>
          <p:cNvPr id="3" name="Content Placeholder 2"/>
          <p:cNvSpPr>
            <a:spLocks noGrp="1"/>
          </p:cNvSpPr>
          <p:nvPr>
            <p:ph idx="1"/>
          </p:nvPr>
        </p:nvSpPr>
        <p:spPr>
          <a:xfrm>
            <a:off x="278605" y="2921000"/>
            <a:ext cx="8622507" cy="1673623"/>
          </a:xfrm>
        </p:spPr>
        <p:txBody>
          <a:bodyPr/>
          <a:lstStyle/>
          <a:p>
            <a:r>
              <a:rPr lang="en-GB" dirty="0" smtClean="0"/>
              <a:t>Why </a:t>
            </a:r>
            <a:r>
              <a:rPr lang="en-GB" dirty="0" smtClean="0"/>
              <a:t>do developers prefer this approach?</a:t>
            </a:r>
            <a:endParaRPr lang="en-GB"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45</a:t>
            </a:fld>
            <a:endParaRPr lang="en-US"/>
          </a:p>
        </p:txBody>
      </p:sp>
      <p:pic>
        <p:nvPicPr>
          <p:cNvPr id="18434"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581" y="1625004"/>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11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Model-First Approach</a:t>
            </a:r>
          </a:p>
        </p:txBody>
      </p:sp>
      <p:sp>
        <p:nvSpPr>
          <p:cNvPr id="3" name="Content Placeholder 2"/>
          <p:cNvSpPr>
            <a:spLocks noGrp="1"/>
          </p:cNvSpPr>
          <p:nvPr>
            <p:ph idx="1"/>
          </p:nvPr>
        </p:nvSpPr>
        <p:spPr>
          <a:xfrm>
            <a:off x="278605" y="850106"/>
            <a:ext cx="8622507" cy="3645694"/>
          </a:xfrm>
        </p:spPr>
        <p:txBody>
          <a:bodyPr>
            <a:noAutofit/>
          </a:bodyPr>
          <a:lstStyle/>
          <a:p>
            <a:pPr>
              <a:lnSpc>
                <a:spcPct val="140000"/>
              </a:lnSpc>
            </a:pPr>
            <a:r>
              <a:rPr lang="en-GB" dirty="0"/>
              <a:t>In the model-first approach, </a:t>
            </a:r>
            <a:r>
              <a:rPr lang="en-GB" dirty="0" smtClean="0"/>
              <a:t>developer </a:t>
            </a:r>
            <a:endParaRPr lang="en-GB" dirty="0" smtClean="0"/>
          </a:p>
          <a:p>
            <a:pPr lvl="1">
              <a:lnSpc>
                <a:spcPct val="140000"/>
              </a:lnSpc>
            </a:pPr>
            <a:r>
              <a:rPr lang="en-GB" dirty="0" smtClean="0"/>
              <a:t>creates </a:t>
            </a:r>
            <a:r>
              <a:rPr lang="en-GB" dirty="0"/>
              <a:t>entities, relationships, </a:t>
            </a:r>
            <a:endParaRPr lang="en-GB" dirty="0" smtClean="0"/>
          </a:p>
          <a:p>
            <a:pPr lvl="1">
              <a:lnSpc>
                <a:spcPct val="140000"/>
              </a:lnSpc>
            </a:pPr>
            <a:r>
              <a:rPr lang="en-GB" dirty="0" smtClean="0"/>
              <a:t>inheritance </a:t>
            </a:r>
            <a:r>
              <a:rPr lang="en-GB" dirty="0"/>
              <a:t>hierarchies directly on the visual designer integrated in Visual Studio </a:t>
            </a:r>
            <a:endParaRPr lang="en-GB" dirty="0" smtClean="0"/>
          </a:p>
          <a:p>
            <a:pPr lvl="1">
              <a:lnSpc>
                <a:spcPct val="140000"/>
              </a:lnSpc>
            </a:pPr>
            <a:r>
              <a:rPr lang="en-GB" dirty="0" smtClean="0"/>
              <a:t>generate </a:t>
            </a:r>
            <a:r>
              <a:rPr lang="en-GB" dirty="0"/>
              <a:t>entities, the context class, and the database script from your visual model.</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46</a:t>
            </a:fld>
            <a:endParaRPr lang="en-US"/>
          </a:p>
        </p:txBody>
      </p:sp>
    </p:spTree>
    <p:extLst>
      <p:ext uri="{BB962C8B-B14F-4D97-AF65-F5344CB8AC3E}">
        <p14:creationId xmlns:p14="http://schemas.microsoft.com/office/powerpoint/2010/main" val="3869920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Model-First Approach</a:t>
            </a:r>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47</a:t>
            </a:fld>
            <a:endParaRPr lang="en-US"/>
          </a:p>
        </p:txBody>
      </p:sp>
      <p:pic>
        <p:nvPicPr>
          <p:cNvPr id="19458" name="Picture 2" descr="code-first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366" y="2485590"/>
            <a:ext cx="4637337" cy="160303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78606" y="850106"/>
            <a:ext cx="3317349" cy="34671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GB" sz="1600" dirty="0"/>
              <a:t>EF 6 includes limited support for this approach.</a:t>
            </a:r>
          </a:p>
          <a:p>
            <a:pPr>
              <a:lnSpc>
                <a:spcPct val="140000"/>
              </a:lnSpc>
            </a:pPr>
            <a:r>
              <a:rPr lang="en-GB" sz="1600" dirty="0" smtClean="0"/>
              <a:t>EF </a:t>
            </a:r>
            <a:r>
              <a:rPr lang="en-GB" sz="1600" dirty="0"/>
              <a:t>Core </a:t>
            </a:r>
            <a:r>
              <a:rPr lang="en-GB" sz="1600" b="1" dirty="0"/>
              <a:t>does not </a:t>
            </a:r>
            <a:r>
              <a:rPr lang="en-GB" sz="1600" dirty="0"/>
              <a:t>support this approach.</a:t>
            </a:r>
            <a:endParaRPr lang="en-US" sz="1600" dirty="0"/>
          </a:p>
        </p:txBody>
      </p:sp>
    </p:spTree>
    <p:extLst>
      <p:ext uri="{BB962C8B-B14F-4D97-AF65-F5344CB8AC3E}">
        <p14:creationId xmlns:p14="http://schemas.microsoft.com/office/powerpoint/2010/main" val="3168323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a:t>
            </a:r>
            <a:r>
              <a:rPr lang="en-US" dirty="0" smtClean="0"/>
              <a:t>Approach</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48</a:t>
            </a:fld>
            <a:endParaRPr lang="en-US"/>
          </a:p>
        </p:txBody>
      </p:sp>
      <p:pic>
        <p:nvPicPr>
          <p:cNvPr id="20482" name="Picture 2" descr="Choose Entity Framework modl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9542" y="849313"/>
            <a:ext cx="5279842" cy="374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29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US" dirty="0"/>
          </a:p>
        </p:txBody>
      </p:sp>
      <p:sp>
        <p:nvSpPr>
          <p:cNvPr id="3" name="Content Placeholder 2"/>
          <p:cNvSpPr>
            <a:spLocks noGrp="1"/>
          </p:cNvSpPr>
          <p:nvPr>
            <p:ph idx="1"/>
          </p:nvPr>
        </p:nvSpPr>
        <p:spPr>
          <a:xfrm>
            <a:off x="278605" y="1021976"/>
            <a:ext cx="8622507" cy="3550024"/>
          </a:xfrm>
        </p:spPr>
        <p:txBody>
          <a:bodyPr>
            <a:normAutofit/>
          </a:bodyPr>
          <a:lstStyle/>
          <a:p>
            <a:r>
              <a:rPr lang="en-GB" dirty="0" smtClean="0"/>
              <a:t>With Entity Framework, developer </a:t>
            </a:r>
            <a:r>
              <a:rPr lang="en-GB" b="1" dirty="0" smtClean="0">
                <a:solidFill>
                  <a:schemeClr val="accent6"/>
                </a:solidFill>
              </a:rPr>
              <a:t>does NOT </a:t>
            </a:r>
            <a:r>
              <a:rPr lang="en-GB" dirty="0" smtClean="0"/>
              <a:t>need to know SQL?</a:t>
            </a:r>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49</a:t>
            </a:fld>
            <a:endParaRPr lang="en-US"/>
          </a:p>
        </p:txBody>
      </p:sp>
    </p:spTree>
    <p:extLst>
      <p:ext uri="{BB962C8B-B14F-4D97-AF65-F5344CB8AC3E}">
        <p14:creationId xmlns:p14="http://schemas.microsoft.com/office/powerpoint/2010/main" val="1146323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Did you work with ADO.NET?</a:t>
            </a:r>
            <a:endParaRPr lang="en-US" dirty="0"/>
          </a:p>
        </p:txBody>
      </p:sp>
      <p:sp>
        <p:nvSpPr>
          <p:cNvPr id="8" name="Content Placeholder 7"/>
          <p:cNvSpPr>
            <a:spLocks noGrp="1"/>
          </p:cNvSpPr>
          <p:nvPr>
            <p:ph idx="1"/>
          </p:nvPr>
        </p:nvSpPr>
        <p:spPr/>
        <p:txBody>
          <a:bodyPr>
            <a:normAutofit/>
          </a:bodyPr>
          <a:lstStyle/>
          <a:p>
            <a:r>
              <a:rPr lang="en-GB" dirty="0" smtClean="0"/>
              <a:t>Save </a:t>
            </a:r>
            <a:r>
              <a:rPr lang="en-GB" dirty="0"/>
              <a:t>or retrieve application data from the underlying </a:t>
            </a:r>
            <a:r>
              <a:rPr lang="en-GB" dirty="0" smtClean="0"/>
              <a:t>database</a:t>
            </a:r>
          </a:p>
          <a:p>
            <a:r>
              <a:rPr lang="en-GB" dirty="0" smtClean="0"/>
              <a:t>Boring with repeating code: </a:t>
            </a:r>
          </a:p>
          <a:p>
            <a:pPr lvl="1"/>
            <a:r>
              <a:rPr lang="en-GB" dirty="0"/>
              <a:t>open a connection to the </a:t>
            </a:r>
            <a:r>
              <a:rPr lang="en-GB" dirty="0" smtClean="0"/>
              <a:t>database</a:t>
            </a:r>
          </a:p>
          <a:p>
            <a:pPr lvl="1"/>
            <a:r>
              <a:rPr lang="en-GB" dirty="0"/>
              <a:t>create a DataSet to fetch or submit the data to the </a:t>
            </a:r>
            <a:r>
              <a:rPr lang="en-GB" dirty="0" smtClean="0"/>
              <a:t>database</a:t>
            </a:r>
          </a:p>
          <a:p>
            <a:pPr lvl="1"/>
            <a:r>
              <a:rPr lang="en-GB" dirty="0"/>
              <a:t>convert data from the DataSet to .NET objects or vice-versa to apply business </a:t>
            </a:r>
            <a:r>
              <a:rPr lang="en-GB" dirty="0" smtClean="0"/>
              <a:t>rules</a:t>
            </a:r>
          </a:p>
          <a:p>
            <a:pPr lvl="1"/>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551149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US" dirty="0"/>
          </a:p>
        </p:txBody>
      </p:sp>
      <p:sp>
        <p:nvSpPr>
          <p:cNvPr id="3" name="Content Placeholder 2"/>
          <p:cNvSpPr>
            <a:spLocks noGrp="1"/>
          </p:cNvSpPr>
          <p:nvPr>
            <p:ph idx="1"/>
          </p:nvPr>
        </p:nvSpPr>
        <p:spPr>
          <a:xfrm>
            <a:off x="278605" y="1021976"/>
            <a:ext cx="8622507" cy="3550024"/>
          </a:xfrm>
        </p:spPr>
        <p:txBody>
          <a:bodyPr>
            <a:normAutofit/>
          </a:bodyPr>
          <a:lstStyle/>
          <a:p>
            <a:r>
              <a:rPr lang="en-GB" dirty="0" smtClean="0"/>
              <a:t>What is/are </a:t>
            </a:r>
            <a:r>
              <a:rPr lang="en-GB" sz="3600" b="1" dirty="0" smtClean="0">
                <a:solidFill>
                  <a:schemeClr val="accent6"/>
                </a:solidFill>
              </a:rPr>
              <a:t>disadvantage(s)</a:t>
            </a:r>
            <a:r>
              <a:rPr lang="en-GB" dirty="0" smtClean="0"/>
              <a:t> of Entity Framework?</a:t>
            </a:r>
          </a:p>
          <a:p>
            <a:pPr marL="914400" lvl="1" indent="-457200">
              <a:buFont typeface="+mj-lt"/>
              <a:buAutoNum type="arabicPeriod"/>
            </a:pPr>
            <a:r>
              <a:rPr lang="en-GB" dirty="0"/>
              <a:t> </a:t>
            </a:r>
            <a:endParaRPr lang="en-GB" dirty="0" smtClean="0"/>
          </a:p>
          <a:p>
            <a:pPr marL="914400" lvl="1" indent="-457200">
              <a:buFont typeface="+mj-lt"/>
              <a:buAutoNum type="arabicPeriod"/>
            </a:pPr>
            <a:r>
              <a:rPr lang="en-GB" dirty="0"/>
              <a:t> </a:t>
            </a:r>
            <a:endParaRPr lang="en-GB" dirty="0" smtClean="0"/>
          </a:p>
          <a:p>
            <a:pPr marL="914400" lvl="1" indent="-457200">
              <a:buFont typeface="+mj-lt"/>
              <a:buAutoNum type="arabicPeriod"/>
            </a:pPr>
            <a:r>
              <a:rPr lang="en-GB" dirty="0"/>
              <a:t> </a:t>
            </a:r>
            <a:endParaRPr lang="en-GB" dirty="0" smtClean="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50</a:t>
            </a:fld>
            <a:endParaRPr lang="en-US"/>
          </a:p>
        </p:txBody>
      </p:sp>
    </p:spTree>
    <p:extLst>
      <p:ext uri="{BB962C8B-B14F-4D97-AF65-F5344CB8AC3E}">
        <p14:creationId xmlns:p14="http://schemas.microsoft.com/office/powerpoint/2010/main" val="2811474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Give your feedback</a:t>
            </a:r>
            <a:endParaRPr lang="en-US" dirty="0"/>
          </a:p>
        </p:txBody>
      </p:sp>
      <p:sp>
        <p:nvSpPr>
          <p:cNvPr id="3" name="Content Placeholder 2"/>
          <p:cNvSpPr>
            <a:spLocks noGrp="1"/>
          </p:cNvSpPr>
          <p:nvPr>
            <p:ph idx="1"/>
          </p:nvPr>
        </p:nvSpPr>
        <p:spPr/>
        <p:txBody>
          <a:bodyPr/>
          <a:lstStyle/>
          <a:p>
            <a:r>
              <a:rPr lang="en-GB" dirty="0" smtClean="0"/>
              <a:t>Should you use Entity Framework or not? </a:t>
            </a:r>
          </a:p>
          <a:p>
            <a:r>
              <a:rPr lang="en-GB" dirty="0" smtClean="0"/>
              <a:t>Explain your decision:</a:t>
            </a:r>
          </a:p>
          <a:p>
            <a:pPr lvl="1"/>
            <a:r>
              <a:rPr lang="en-GB" dirty="0"/>
              <a:t> </a:t>
            </a:r>
            <a:endParaRPr lang="en-GB" dirty="0" smtClean="0"/>
          </a:p>
          <a:p>
            <a:pPr lvl="1"/>
            <a:r>
              <a:rPr lang="en-GB" dirty="0"/>
              <a:t> </a:t>
            </a:r>
            <a:endParaRPr lang="en-GB" dirty="0" smtClean="0"/>
          </a:p>
          <a:p>
            <a:pPr lvl="1"/>
            <a:r>
              <a:rPr lang="en-GB" dirty="0"/>
              <a:t> </a:t>
            </a:r>
            <a:endParaRPr lang="en-GB" dirty="0" smtClean="0"/>
          </a:p>
          <a:p>
            <a:pPr lvl="1"/>
            <a:r>
              <a:rPr lang="en-GB" dirty="0"/>
              <a:t> </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51</a:t>
            </a:fld>
            <a:endParaRPr lang="en-US"/>
          </a:p>
        </p:txBody>
      </p:sp>
    </p:spTree>
    <p:extLst>
      <p:ext uri="{BB962C8B-B14F-4D97-AF65-F5344CB8AC3E}">
        <p14:creationId xmlns:p14="http://schemas.microsoft.com/office/powerpoint/2010/main" val="3887893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8/29/2019</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52</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Did you work with ADO.NET?</a:t>
            </a:r>
            <a:endParaRPr lang="en-US" dirty="0"/>
          </a:p>
        </p:txBody>
      </p:sp>
      <p:sp>
        <p:nvSpPr>
          <p:cNvPr id="8" name="Content Placeholder 7"/>
          <p:cNvSpPr>
            <a:spLocks noGrp="1"/>
          </p:cNvSpPr>
          <p:nvPr>
            <p:ph idx="1"/>
          </p:nvPr>
        </p:nvSpPr>
        <p:spPr/>
        <p:txBody>
          <a:bodyPr>
            <a:normAutofit/>
          </a:bodyPr>
          <a:lstStyle/>
          <a:p>
            <a:r>
              <a:rPr lang="en-GB" dirty="0" smtClean="0"/>
              <a:t>Stressful </a:t>
            </a:r>
            <a:r>
              <a:rPr lang="en-GB" dirty="0" smtClean="0"/>
              <a:t>when:</a:t>
            </a:r>
          </a:p>
          <a:p>
            <a:pPr lvl="1"/>
            <a:r>
              <a:rPr lang="en-GB" dirty="0" smtClean="0"/>
              <a:t>Cannot remember all SQL schema and data</a:t>
            </a:r>
          </a:p>
          <a:p>
            <a:pPr lvl="1"/>
            <a:r>
              <a:rPr lang="en-GB" dirty="0" smtClean="0"/>
              <a:t>Forget to close connection</a:t>
            </a:r>
          </a:p>
          <a:p>
            <a:pPr lvl="1"/>
            <a:r>
              <a:rPr lang="en-GB" dirty="0" smtClean="0"/>
              <a:t>Exception when database changed without any notification</a:t>
            </a:r>
          </a:p>
          <a:p>
            <a:pPr lvl="1"/>
            <a:r>
              <a:rPr lang="en-GB" dirty="0" smtClean="0"/>
              <a:t>SQL Injection</a:t>
            </a:r>
          </a:p>
          <a:p>
            <a:pPr lvl="1"/>
            <a:r>
              <a:rPr lang="en-GB" dirty="0" smtClean="0"/>
              <a:t>…..</a:t>
            </a:r>
          </a:p>
          <a:p>
            <a:pPr lvl="1"/>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74537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dirty="0" smtClean="0"/>
              <a:t>Automate </a:t>
            </a:r>
            <a:r>
              <a:rPr lang="en-GB" dirty="0"/>
              <a:t>all </a:t>
            </a:r>
            <a:r>
              <a:rPr lang="en-GB" dirty="0" smtClean="0"/>
              <a:t>database </a:t>
            </a:r>
            <a:r>
              <a:rPr lang="en-GB" dirty="0"/>
              <a:t>related </a:t>
            </a:r>
            <a:r>
              <a:rPr lang="en-GB" dirty="0" smtClean="0"/>
              <a:t>activities</a:t>
            </a:r>
          </a:p>
          <a:p>
            <a:r>
              <a:rPr lang="en-GB" dirty="0" smtClean="0"/>
              <a:t>Open-source </a:t>
            </a:r>
            <a:r>
              <a:rPr lang="en-GB" dirty="0"/>
              <a:t>ORM framework for .NET applications </a:t>
            </a:r>
            <a:endParaRPr lang="en-GB" dirty="0" smtClean="0"/>
          </a:p>
          <a:p>
            <a:r>
              <a:rPr lang="en-US" dirty="0" smtClean="0"/>
              <a:t>Supported </a:t>
            </a:r>
            <a:r>
              <a:rPr lang="en-US" dirty="0"/>
              <a:t>by </a:t>
            </a:r>
            <a:r>
              <a:rPr lang="en-US" dirty="0" smtClean="0"/>
              <a:t>Microsoft</a:t>
            </a:r>
            <a:endParaRPr lang="en-US" dirty="0" smtClean="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48643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sz="2800" dirty="0" smtClean="0"/>
              <a:t>Enables </a:t>
            </a:r>
            <a:r>
              <a:rPr lang="en-GB" sz="2800" dirty="0"/>
              <a:t>developers to work with data using objects of domain specific classes without focusing on the underlying database tables and columns where this data is </a:t>
            </a:r>
            <a:r>
              <a:rPr lang="en-GB" sz="2800" dirty="0" smtClean="0"/>
              <a:t>stored</a:t>
            </a:r>
            <a:endParaRPr lang="en-GB" sz="2800" dirty="0" smtClean="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29023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sz="2800" dirty="0" smtClean="0"/>
              <a:t>Enables </a:t>
            </a:r>
            <a:r>
              <a:rPr lang="en-GB" sz="2800" dirty="0"/>
              <a:t>developers to work with data using objects of domain specific classes without focusing on the underlying database tables and columns where this data is </a:t>
            </a:r>
            <a:r>
              <a:rPr lang="en-GB" sz="2800" dirty="0" smtClean="0"/>
              <a:t>stored</a:t>
            </a:r>
          </a:p>
          <a:p>
            <a:r>
              <a:rPr lang="en-GB" sz="2800" dirty="0"/>
              <a:t>D</a:t>
            </a:r>
            <a:r>
              <a:rPr lang="en-GB" sz="2800" dirty="0" smtClean="0"/>
              <a:t>evelopers </a:t>
            </a:r>
            <a:r>
              <a:rPr lang="en-GB" sz="2800" dirty="0"/>
              <a:t>can work at a higher level of abstraction when they deal with data, and can create and maintain data-oriented applications with less code compared with traditional applications</a:t>
            </a:r>
            <a:endParaRPr lang="en-US" sz="2800" dirty="0" smtClean="0"/>
          </a:p>
        </p:txBody>
      </p:sp>
      <p:sp>
        <p:nvSpPr>
          <p:cNvPr id="4" name="Date Placeholder 3"/>
          <p:cNvSpPr>
            <a:spLocks noGrp="1"/>
          </p:cNvSpPr>
          <p:nvPr>
            <p:ph type="dt" sz="half" idx="10"/>
          </p:nvPr>
        </p:nvSpPr>
        <p:spPr/>
        <p:txBody>
          <a:bodyPr/>
          <a:lstStyle/>
          <a:p>
            <a:fld id="{95690783-B5B6-43F6-9D05-1F8793B02117}" type="datetime1">
              <a:rPr lang="en-US" smtClean="0"/>
              <a:t>8/29/2019</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544133849"/>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1376</TotalTime>
  <Words>2101</Words>
  <Application>Microsoft Office PowerPoint</Application>
  <PresentationFormat>On-screen Show (16:9)</PresentationFormat>
  <Paragraphs>372</Paragraphs>
  <Slides>52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Wingdings</vt:lpstr>
      <vt:lpstr>Template_Internal_Course</vt:lpstr>
      <vt:lpstr>Entity Framework</vt:lpstr>
      <vt:lpstr>Lesson Objectives</vt:lpstr>
      <vt:lpstr>Lesson Objectives</vt:lpstr>
      <vt:lpstr>Overview Entity Framework</vt:lpstr>
      <vt:lpstr>Did you work with ADO.NET?</vt:lpstr>
      <vt:lpstr>Did you work with ADO.NET?</vt:lpstr>
      <vt:lpstr>What is Entity Framework?</vt:lpstr>
      <vt:lpstr>What is Entity Framework?</vt:lpstr>
      <vt:lpstr>What is Entity Framework?</vt:lpstr>
      <vt:lpstr>What is Entity Framework?</vt:lpstr>
      <vt:lpstr>EF Architecture</vt:lpstr>
      <vt:lpstr>Entity Framework Architecture</vt:lpstr>
      <vt:lpstr>Entity Framework Architecture</vt:lpstr>
      <vt:lpstr>Entity Framework Architecture</vt:lpstr>
      <vt:lpstr>Entity Framework Architecture</vt:lpstr>
      <vt:lpstr>Entity Framework Architecture</vt:lpstr>
      <vt:lpstr>Entity Framework Architecture</vt:lpstr>
      <vt:lpstr>Entity Framework Architecture</vt:lpstr>
      <vt:lpstr>EF Features</vt:lpstr>
      <vt:lpstr>Entity Framework Features</vt:lpstr>
      <vt:lpstr>Entity Framework Features</vt:lpstr>
      <vt:lpstr>Entity Framework Features</vt:lpstr>
      <vt:lpstr>Entity Framework Features</vt:lpstr>
      <vt:lpstr>Entity Framework Features</vt:lpstr>
      <vt:lpstr>Entity Framework Features</vt:lpstr>
      <vt:lpstr>Workflow in Entity Framework</vt:lpstr>
      <vt:lpstr>Basic Workflow in EF</vt:lpstr>
      <vt:lpstr>Define model</vt:lpstr>
      <vt:lpstr>Define model</vt:lpstr>
      <vt:lpstr>Define model</vt:lpstr>
      <vt:lpstr>Define model</vt:lpstr>
      <vt:lpstr>Insert data</vt:lpstr>
      <vt:lpstr>Insert data</vt:lpstr>
      <vt:lpstr>Read data</vt:lpstr>
      <vt:lpstr>Read data</vt:lpstr>
      <vt:lpstr>Edit or Delete data</vt:lpstr>
      <vt:lpstr>Edit or Delete data</vt:lpstr>
      <vt:lpstr>Entity State </vt:lpstr>
      <vt:lpstr>Entity State </vt:lpstr>
      <vt:lpstr>Entity State </vt:lpstr>
      <vt:lpstr>Development approaches</vt:lpstr>
      <vt:lpstr>Development Approaches</vt:lpstr>
      <vt:lpstr>Database-First Approach</vt:lpstr>
      <vt:lpstr>Code-First Approach</vt:lpstr>
      <vt:lpstr>Code-First Approach</vt:lpstr>
      <vt:lpstr>Model-First Approach</vt:lpstr>
      <vt:lpstr>Model-First Approach</vt:lpstr>
      <vt:lpstr>Choosing the Approach</vt:lpstr>
      <vt:lpstr>Discussion</vt:lpstr>
      <vt:lpstr>Discussion</vt:lpstr>
      <vt:lpstr>Give your feedback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Trinh Ba Tu (FA.TOD)</cp:lastModifiedBy>
  <cp:revision>92</cp:revision>
  <dcterms:created xsi:type="dcterms:W3CDTF">2015-08-31T01:44:46Z</dcterms:created>
  <dcterms:modified xsi:type="dcterms:W3CDTF">2019-08-29T03:35:03Z</dcterms:modified>
</cp:coreProperties>
</file>