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6"/>
  </p:notesMasterIdLst>
  <p:sldIdLst>
    <p:sldId id="302" r:id="rId2"/>
    <p:sldId id="303" r:id="rId3"/>
    <p:sldId id="301" r:id="rId4"/>
    <p:sldId id="256" r:id="rId5"/>
    <p:sldId id="257" r:id="rId6"/>
    <p:sldId id="284" r:id="rId7"/>
    <p:sldId id="285" r:id="rId8"/>
    <p:sldId id="259" r:id="rId9"/>
    <p:sldId id="260" r:id="rId10"/>
    <p:sldId id="290" r:id="rId11"/>
    <p:sldId id="258" r:id="rId12"/>
    <p:sldId id="294" r:id="rId13"/>
    <p:sldId id="310" r:id="rId14"/>
    <p:sldId id="308" r:id="rId15"/>
    <p:sldId id="291" r:id="rId16"/>
    <p:sldId id="311" r:id="rId17"/>
    <p:sldId id="261" r:id="rId18"/>
    <p:sldId id="288" r:id="rId19"/>
    <p:sldId id="262" r:id="rId20"/>
    <p:sldId id="289" r:id="rId21"/>
    <p:sldId id="295" r:id="rId22"/>
    <p:sldId id="296" r:id="rId23"/>
    <p:sldId id="297" r:id="rId24"/>
    <p:sldId id="298" r:id="rId25"/>
    <p:sldId id="299" r:id="rId26"/>
    <p:sldId id="300" r:id="rId27"/>
    <p:sldId id="309" r:id="rId28"/>
    <p:sldId id="287" r:id="rId29"/>
    <p:sldId id="292" r:id="rId30"/>
    <p:sldId id="304" r:id="rId31"/>
    <p:sldId id="305" r:id="rId32"/>
    <p:sldId id="306" r:id="rId33"/>
    <p:sldId id="307" r:id="rId34"/>
    <p:sldId id="265" r:id="rId35"/>
  </p:sldIdLst>
  <p:sldSz cx="9144000" cy="5143500" type="screen16x9"/>
  <p:notesSz cx="6858000" cy="9144000"/>
  <p:embeddedFontLst>
    <p:embeddedFont>
      <p:font typeface="Asap" panose="020F0504030102060203" pitchFamily="34" charset="0"/>
      <p:regular r:id="rId37"/>
      <p:bold r:id="rId38"/>
      <p:italic r:id="rId39"/>
      <p:boldItalic r:id="rId40"/>
    </p:embeddedFont>
    <p:embeddedFont>
      <p:font typeface="Bebas Neue" panose="020B0606020202050201" pitchFamily="34" charset="0"/>
      <p:regular r:id="rId41"/>
    </p:embeddedFont>
    <p:embeddedFont>
      <p:font typeface="Montserrat" panose="00000500000000000000" pitchFamily="2" charset="0"/>
      <p:regular r:id="rId42"/>
      <p:bold r:id="rId43"/>
      <p:italic r:id="rId44"/>
      <p:boldItalic r:id="rId45"/>
    </p:embeddedFont>
    <p:embeddedFont>
      <p:font typeface="Montserrat Light" panose="00000400000000000000" pitchFamily="2" charset="0"/>
      <p:regular r:id="rId46"/>
      <p:italic r:id="rId47"/>
    </p:embeddedFont>
    <p:embeddedFont>
      <p:font typeface="Montserrat Medium" panose="00000600000000000000" pitchFamily="2" charset="0"/>
      <p:regular r:id="rId48"/>
      <p:bold r:id="rId49"/>
      <p:italic r:id="rId50"/>
      <p:boldItalic r:id="rId51"/>
    </p:embeddedFont>
    <p:embeddedFont>
      <p:font typeface="Nunito" pitchFamily="2" charset="0"/>
      <p:regular r:id="rId52"/>
      <p:bold r:id="rId53"/>
      <p:italic r:id="rId54"/>
      <p:boldItalic r:id="rId55"/>
    </p:embeddedFont>
    <p:embeddedFont>
      <p:font typeface="Nunito Light" pitchFamily="2" charset="0"/>
      <p:regular r:id="rId56"/>
      <p: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cd5301c0d31ed8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0A480-DA8A-4338-A409-6FEB46ABCAF1}">
  <a:tblStyle styleId="{27E0A480-DA8A-4338-A409-6FEB46ABCA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8T20:40:04.88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9423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845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eeeabc331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eeeabc331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96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eeeabc331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eeeabc331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713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eeeabc331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eeeabc331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69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2635633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e207fd22f2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e207fd22f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87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eeeabc331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eeeabc331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59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eeeabc331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eeeabc331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1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eeeabc331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eeeabc331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440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eeeabc331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eeeabc331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24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eeeabc331f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eeeabc331f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06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eeeabc331f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eeeabc331f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44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42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51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5500"/>
            <a:ext cx="70563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8350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759325" y="2745518"/>
            <a:ext cx="201300" cy="46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11598" y="-228600"/>
            <a:ext cx="2982300" cy="100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787320" y="2923500"/>
            <a:ext cx="393600" cy="407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988450" y="-94575"/>
            <a:ext cx="2550800" cy="339300"/>
            <a:chOff x="988450" y="-94575"/>
            <a:chExt cx="2550800" cy="339300"/>
          </a:xfrm>
        </p:grpSpPr>
        <p:sp>
          <p:nvSpPr>
            <p:cNvPr id="15" name="Google Shape;15;p2"/>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rot="5400000">
            <a:off x="8505225" y="19107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90650"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1" name="Google Shape;151;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11"/>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8445700" y="2824475"/>
            <a:ext cx="1064700" cy="2550800"/>
            <a:chOff x="7366075" y="2214875"/>
            <a:chExt cx="1064700" cy="2550800"/>
          </a:xfrm>
        </p:grpSpPr>
        <p:sp>
          <p:nvSpPr>
            <p:cNvPr id="154" name="Google Shape;154;p11"/>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1"/>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1"/>
        <p:cNvGrpSpPr/>
        <p:nvPr/>
      </p:nvGrpSpPr>
      <p:grpSpPr>
        <a:xfrm>
          <a:off x="0" y="0"/>
          <a:ext cx="0" cy="0"/>
          <a:chOff x="0" y="0"/>
          <a:chExt cx="0" cy="0"/>
        </a:xfrm>
      </p:grpSpPr>
      <p:sp>
        <p:nvSpPr>
          <p:cNvPr id="172" name="Google Shape;172;p13"/>
          <p:cNvSpPr/>
          <p:nvPr/>
        </p:nvSpPr>
        <p:spPr>
          <a:xfrm rot="-5400000">
            <a:off x="-968952" y="3882131"/>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71368" y="448559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a:off x="2468543" y="-2776220"/>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10800000">
            <a:off x="-538700" y="-145025"/>
            <a:ext cx="12420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3"/>
          <p:cNvGrpSpPr/>
          <p:nvPr/>
        </p:nvGrpSpPr>
        <p:grpSpPr>
          <a:xfrm rot="10800000" flipH="1">
            <a:off x="6632668" y="4815360"/>
            <a:ext cx="2550800" cy="339300"/>
            <a:chOff x="988450" y="-94575"/>
            <a:chExt cx="2550800" cy="339300"/>
          </a:xfrm>
        </p:grpSpPr>
        <p:sp>
          <p:nvSpPr>
            <p:cNvPr id="177" name="Google Shape;177;p1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3"/>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8818875" y="-148725"/>
            <a:ext cx="579000" cy="35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92"/>
        <p:cNvGrpSpPr/>
        <p:nvPr/>
      </p:nvGrpSpPr>
      <p:grpSpPr>
        <a:xfrm>
          <a:off x="0" y="0"/>
          <a:ext cx="0" cy="0"/>
          <a:chOff x="0" y="0"/>
          <a:chExt cx="0" cy="0"/>
        </a:xfrm>
      </p:grpSpPr>
      <p:sp>
        <p:nvSpPr>
          <p:cNvPr id="193" name="Google Shape;193;p14"/>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4"/>
          <p:cNvGrpSpPr/>
          <p:nvPr/>
        </p:nvGrpSpPr>
        <p:grpSpPr>
          <a:xfrm>
            <a:off x="8445700" y="2824475"/>
            <a:ext cx="1064700" cy="2550800"/>
            <a:chOff x="7366075" y="2214875"/>
            <a:chExt cx="1064700" cy="2550800"/>
          </a:xfrm>
        </p:grpSpPr>
        <p:sp>
          <p:nvSpPr>
            <p:cNvPr id="195" name="Google Shape;195;p14"/>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4"/>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txBox="1">
            <a:spLocks noGrp="1"/>
          </p:cNvSpPr>
          <p:nvPr>
            <p:ph type="title"/>
          </p:nvPr>
        </p:nvSpPr>
        <p:spPr>
          <a:xfrm>
            <a:off x="720000" y="445025"/>
            <a:ext cx="7704000" cy="102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212"/>
        <p:cNvGrpSpPr/>
        <p:nvPr/>
      </p:nvGrpSpPr>
      <p:grpSpPr>
        <a:xfrm>
          <a:off x="0" y="0"/>
          <a:ext cx="0" cy="0"/>
          <a:chOff x="0" y="0"/>
          <a:chExt cx="0" cy="0"/>
        </a:xfrm>
      </p:grpSpPr>
      <p:sp>
        <p:nvSpPr>
          <p:cNvPr id="213" name="Google Shape;213;p15"/>
          <p:cNvSpPr txBox="1">
            <a:spLocks noGrp="1"/>
          </p:cNvSpPr>
          <p:nvPr>
            <p:ph type="body" idx="1"/>
          </p:nvPr>
        </p:nvSpPr>
        <p:spPr>
          <a:xfrm flipH="1">
            <a:off x="4391350" y="972725"/>
            <a:ext cx="4032600" cy="3631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14" name="Google Shape;214;p15"/>
          <p:cNvSpPr>
            <a:spLocks noGrp="1"/>
          </p:cNvSpPr>
          <p:nvPr>
            <p:ph type="pic" idx="2"/>
          </p:nvPr>
        </p:nvSpPr>
        <p:spPr>
          <a:xfrm>
            <a:off x="726450" y="1181392"/>
            <a:ext cx="3300900" cy="3299100"/>
          </a:xfrm>
          <a:prstGeom prst="rect">
            <a:avLst/>
          </a:prstGeom>
          <a:noFill/>
          <a:ln>
            <a:noFill/>
          </a:ln>
        </p:spPr>
      </p:sp>
      <p:sp>
        <p:nvSpPr>
          <p:cNvPr id="215" name="Google Shape;215;p15"/>
          <p:cNvSpPr/>
          <p:nvPr/>
        </p:nvSpPr>
        <p:spPr>
          <a:xfrm rot="5400000">
            <a:off x="6879275" y="2774875"/>
            <a:ext cx="409800" cy="44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10800000">
            <a:off x="8346945"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5400000">
            <a:off x="7767965"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1" name="Google Shape;221;p16"/>
          <p:cNvSpPr txBox="1">
            <a:spLocks noGrp="1"/>
          </p:cNvSpPr>
          <p:nvPr>
            <p:ph type="subTitle" idx="1"/>
          </p:nvPr>
        </p:nvSpPr>
        <p:spPr>
          <a:xfrm>
            <a:off x="720000" y="126371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2" name="Google Shape;222;p16"/>
          <p:cNvSpPr txBox="1">
            <a:spLocks noGrp="1"/>
          </p:cNvSpPr>
          <p:nvPr>
            <p:ph type="subTitle" idx="2"/>
          </p:nvPr>
        </p:nvSpPr>
        <p:spPr>
          <a:xfrm>
            <a:off x="720000" y="1955609"/>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16"/>
          <p:cNvSpPr txBox="1">
            <a:spLocks noGrp="1"/>
          </p:cNvSpPr>
          <p:nvPr>
            <p:ph type="subTitle" idx="3"/>
          </p:nvPr>
        </p:nvSpPr>
        <p:spPr>
          <a:xfrm>
            <a:off x="720000" y="2647506"/>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16"/>
          <p:cNvSpPr txBox="1">
            <a:spLocks noGrp="1"/>
          </p:cNvSpPr>
          <p:nvPr>
            <p:ph type="subTitle" idx="4"/>
          </p:nvPr>
        </p:nvSpPr>
        <p:spPr>
          <a:xfrm>
            <a:off x="720000" y="333940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16"/>
          <p:cNvSpPr txBox="1">
            <a:spLocks noGrp="1"/>
          </p:cNvSpPr>
          <p:nvPr>
            <p:ph type="subTitle" idx="5"/>
          </p:nvPr>
        </p:nvSpPr>
        <p:spPr>
          <a:xfrm>
            <a:off x="720000" y="4031300"/>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16"/>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5400000">
            <a:off x="7887750" y="4213850"/>
            <a:ext cx="2515800" cy="61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6"/>
          <p:cNvGrpSpPr/>
          <p:nvPr/>
        </p:nvGrpSpPr>
        <p:grpSpPr>
          <a:xfrm>
            <a:off x="8718025" y="-94450"/>
            <a:ext cx="1064700" cy="2550800"/>
            <a:chOff x="7366075" y="2214875"/>
            <a:chExt cx="1064700" cy="2550800"/>
          </a:xfrm>
        </p:grpSpPr>
        <p:sp>
          <p:nvSpPr>
            <p:cNvPr id="229" name="Google Shape;229;p16"/>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6"/>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547825" y="190925"/>
            <a:ext cx="973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6"/>
          <p:cNvGrpSpPr/>
          <p:nvPr/>
        </p:nvGrpSpPr>
        <p:grpSpPr>
          <a:xfrm>
            <a:off x="-673550" y="4849975"/>
            <a:ext cx="2550800" cy="339300"/>
            <a:chOff x="988450" y="-94575"/>
            <a:chExt cx="2550800" cy="339300"/>
          </a:xfrm>
        </p:grpSpPr>
        <p:sp>
          <p:nvSpPr>
            <p:cNvPr id="244" name="Google Shape;244;p1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0"/>
        <p:cNvGrpSpPr/>
        <p:nvPr/>
      </p:nvGrpSpPr>
      <p:grpSpPr>
        <a:xfrm>
          <a:off x="0" y="0"/>
          <a:ext cx="0" cy="0"/>
          <a:chOff x="0" y="0"/>
          <a:chExt cx="0" cy="0"/>
        </a:xfrm>
      </p:grpSpPr>
      <p:sp>
        <p:nvSpPr>
          <p:cNvPr id="261" name="Google Shape;261;p18"/>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8"/>
          <p:cNvGrpSpPr/>
          <p:nvPr/>
        </p:nvGrpSpPr>
        <p:grpSpPr>
          <a:xfrm>
            <a:off x="8718025" y="-94450"/>
            <a:ext cx="1064700" cy="2550800"/>
            <a:chOff x="7366075" y="2214875"/>
            <a:chExt cx="1064700" cy="2550800"/>
          </a:xfrm>
        </p:grpSpPr>
        <p:sp>
          <p:nvSpPr>
            <p:cNvPr id="263" name="Google Shape;263;p18"/>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8"/>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547825" y="190925"/>
            <a:ext cx="973800" cy="428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8"/>
          <p:cNvGrpSpPr/>
          <p:nvPr/>
        </p:nvGrpSpPr>
        <p:grpSpPr>
          <a:xfrm>
            <a:off x="-673550" y="4849975"/>
            <a:ext cx="2550800" cy="339300"/>
            <a:chOff x="988450" y="-94575"/>
            <a:chExt cx="2550800" cy="339300"/>
          </a:xfrm>
        </p:grpSpPr>
        <p:sp>
          <p:nvSpPr>
            <p:cNvPr id="278" name="Google Shape;278;p18"/>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8"/>
          <p:cNvSpPr/>
          <p:nvPr/>
        </p:nvSpPr>
        <p:spPr>
          <a:xfrm rot="5400000">
            <a:off x="6879275" y="2774875"/>
            <a:ext cx="409800" cy="44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1"/>
        <p:cNvGrpSpPr/>
        <p:nvPr/>
      </p:nvGrpSpPr>
      <p:grpSpPr>
        <a:xfrm>
          <a:off x="0" y="0"/>
          <a:ext cx="0" cy="0"/>
          <a:chOff x="0" y="0"/>
          <a:chExt cx="0" cy="0"/>
        </a:xfrm>
      </p:grpSpPr>
      <p:sp>
        <p:nvSpPr>
          <p:cNvPr id="292" name="Google Shape;292;p19"/>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9"/>
          <p:cNvGrpSpPr/>
          <p:nvPr/>
        </p:nvGrpSpPr>
        <p:grpSpPr>
          <a:xfrm rot="10800000" flipH="1">
            <a:off x="6632668" y="4815360"/>
            <a:ext cx="2550800" cy="339300"/>
            <a:chOff x="988450" y="-94575"/>
            <a:chExt cx="2550800" cy="339300"/>
          </a:xfrm>
        </p:grpSpPr>
        <p:sp>
          <p:nvSpPr>
            <p:cNvPr id="297" name="Google Shape;297;p19"/>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9"/>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3925875" y="1271038"/>
            <a:ext cx="1268400" cy="126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txBox="1">
            <a:spLocks noGrp="1"/>
          </p:cNvSpPr>
          <p:nvPr>
            <p:ph type="subTitle" idx="1"/>
          </p:nvPr>
        </p:nvSpPr>
        <p:spPr>
          <a:xfrm>
            <a:off x="2152350" y="3398163"/>
            <a:ext cx="48393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3"/>
          <p:cNvSpPr/>
          <p:nvPr/>
        </p:nvSpPr>
        <p:spPr>
          <a:xfrm rot="5400000" flipH="1">
            <a:off x="42286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flipH="1">
            <a:off x="31875"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rot="10800000">
            <a:off x="968307" y="4815360"/>
            <a:ext cx="2550800" cy="339300"/>
            <a:chOff x="988450" y="-94575"/>
            <a:chExt cx="2550800" cy="339300"/>
          </a:xfrm>
        </p:grpSpPr>
        <p:sp>
          <p:nvSpPr>
            <p:cNvPr id="36" name="Google Shape;36;p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10800000">
            <a:off x="903707"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Light"/>
              <a:buChar char="●"/>
              <a:defRPr sz="1200"/>
            </a:lvl1pPr>
            <a:lvl2pPr marL="914400" lvl="1" indent="-298450" rtl="0">
              <a:lnSpc>
                <a:spcPct val="115000"/>
              </a:lnSpc>
              <a:spcBef>
                <a:spcPts val="0"/>
              </a:spcBef>
              <a:spcAft>
                <a:spcPts val="0"/>
              </a:spcAft>
              <a:buSzPts val="1100"/>
              <a:buFont typeface="Nunito Light"/>
              <a:buChar char="○"/>
              <a:defRPr/>
            </a:lvl2pPr>
            <a:lvl3pPr marL="1371600" lvl="2" indent="-298450" rtl="0">
              <a:lnSpc>
                <a:spcPct val="115000"/>
              </a:lnSpc>
              <a:spcBef>
                <a:spcPts val="0"/>
              </a:spcBef>
              <a:spcAft>
                <a:spcPts val="0"/>
              </a:spcAft>
              <a:buSzPts val="1100"/>
              <a:buFont typeface="Nunito Light"/>
              <a:buChar char="■"/>
              <a:defRPr/>
            </a:lvl3pPr>
            <a:lvl4pPr marL="1828800" lvl="3" indent="-298450" rtl="0">
              <a:lnSpc>
                <a:spcPct val="115000"/>
              </a:lnSpc>
              <a:spcBef>
                <a:spcPts val="0"/>
              </a:spcBef>
              <a:spcAft>
                <a:spcPts val="0"/>
              </a:spcAft>
              <a:buSzPts val="1100"/>
              <a:buFont typeface="Nunito Light"/>
              <a:buChar char="●"/>
              <a:defRPr/>
            </a:lvl4pPr>
            <a:lvl5pPr marL="2286000" lvl="4" indent="-298450" rtl="0">
              <a:lnSpc>
                <a:spcPct val="115000"/>
              </a:lnSpc>
              <a:spcBef>
                <a:spcPts val="0"/>
              </a:spcBef>
              <a:spcAft>
                <a:spcPts val="0"/>
              </a:spcAft>
              <a:buSzPts val="1100"/>
              <a:buFont typeface="Nunito Light"/>
              <a:buChar char="○"/>
              <a:defRPr/>
            </a:lvl5pPr>
            <a:lvl6pPr marL="2743200" lvl="5" indent="-298450" rtl="0">
              <a:lnSpc>
                <a:spcPct val="115000"/>
              </a:lnSpc>
              <a:spcBef>
                <a:spcPts val="0"/>
              </a:spcBef>
              <a:spcAft>
                <a:spcPts val="0"/>
              </a:spcAft>
              <a:buSzPts val="1100"/>
              <a:buFont typeface="Nunito Light"/>
              <a:buChar char="■"/>
              <a:defRPr/>
            </a:lvl6pPr>
            <a:lvl7pPr marL="3200400" lvl="6" indent="-298450" rtl="0">
              <a:lnSpc>
                <a:spcPct val="115000"/>
              </a:lnSpc>
              <a:spcBef>
                <a:spcPts val="0"/>
              </a:spcBef>
              <a:spcAft>
                <a:spcPts val="0"/>
              </a:spcAft>
              <a:buSzPts val="1100"/>
              <a:buFont typeface="Nunito Light"/>
              <a:buChar char="●"/>
              <a:defRPr/>
            </a:lvl7pPr>
            <a:lvl8pPr marL="3657600" lvl="7" indent="-298450" rtl="0">
              <a:lnSpc>
                <a:spcPct val="115000"/>
              </a:lnSpc>
              <a:spcBef>
                <a:spcPts val="0"/>
              </a:spcBef>
              <a:spcAft>
                <a:spcPts val="0"/>
              </a:spcAft>
              <a:buSzPts val="1100"/>
              <a:buFont typeface="Nunito Light"/>
              <a:buChar char="○"/>
              <a:defRPr/>
            </a:lvl8pPr>
            <a:lvl9pPr marL="4114800" lvl="8" indent="-298450" rtl="0">
              <a:lnSpc>
                <a:spcPct val="115000"/>
              </a:lnSpc>
              <a:spcBef>
                <a:spcPts val="0"/>
              </a:spcBef>
              <a:spcAft>
                <a:spcPts val="0"/>
              </a:spcAft>
              <a:buSzPts val="1100"/>
              <a:buFont typeface="Nunito Light"/>
              <a:buChar char="■"/>
              <a:defRPr/>
            </a:lvl9pPr>
          </a:lstStyle>
          <a:p>
            <a:endParaRPr/>
          </a:p>
        </p:txBody>
      </p:sp>
      <p:sp>
        <p:nvSpPr>
          <p:cNvPr id="51" name="Google Shape;51;p4"/>
          <p:cNvSpPr/>
          <p:nvPr/>
        </p:nvSpPr>
        <p:spPr>
          <a:xfrm rot="-5400000" flipH="1">
            <a:off x="-1441950" y="1230582"/>
            <a:ext cx="3356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flipH="1">
            <a:off x="364978"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flipH="1">
            <a:off x="6738478" y="-94575"/>
            <a:ext cx="2550800" cy="339300"/>
            <a:chOff x="988450" y="-94575"/>
            <a:chExt cx="2550800" cy="339300"/>
          </a:xfrm>
        </p:grpSpPr>
        <p:sp>
          <p:nvSpPr>
            <p:cNvPr id="54" name="Google Shape;54;p4"/>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flipH="1">
            <a:off x="6673878"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flipH="1">
            <a:off x="2662153" y="2192625"/>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flipH="1">
            <a:off x="-345240" y="4708525"/>
            <a:ext cx="1613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5400000">
            <a:off x="7116853" y="2661350"/>
            <a:ext cx="4216200"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5"/>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rot="10800000" flipH="1">
            <a:off x="6632668" y="4815360"/>
            <a:ext cx="2550800" cy="339300"/>
            <a:chOff x="988450" y="-94575"/>
            <a:chExt cx="2550800" cy="339300"/>
          </a:xfrm>
        </p:grpSpPr>
        <p:sp>
          <p:nvSpPr>
            <p:cNvPr id="82" name="Google Shape;82;p5"/>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rot="5400000">
            <a:off x="7927995"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10800000">
            <a:off x="8506975"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a:off x="-113725" y="-94575"/>
            <a:ext cx="2550800" cy="339300"/>
            <a:chOff x="988450" y="-94575"/>
            <a:chExt cx="2550800" cy="339300"/>
          </a:xfrm>
        </p:grpSpPr>
        <p:sp>
          <p:nvSpPr>
            <p:cNvPr id="99" name="Google Shape;99;p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p:nvPr/>
        </p:nvSpPr>
        <p:spPr>
          <a:xfrm>
            <a:off x="988475"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6312100" y="2192625"/>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7907693" y="4708525"/>
            <a:ext cx="1613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flipH="1">
            <a:off x="-2157500" y="2661350"/>
            <a:ext cx="4216200"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7"/>
          <p:cNvSpPr txBox="1">
            <a:spLocks noGrp="1"/>
          </p:cNvSpPr>
          <p:nvPr>
            <p:ph type="body" idx="1"/>
          </p:nvPr>
        </p:nvSpPr>
        <p:spPr>
          <a:xfrm>
            <a:off x="726450" y="1645025"/>
            <a:ext cx="4036200" cy="2546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5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118" name="Google Shape;118;p7"/>
          <p:cNvSpPr>
            <a:spLocks noGrp="1"/>
          </p:cNvSpPr>
          <p:nvPr>
            <p:ph type="pic" idx="2"/>
          </p:nvPr>
        </p:nvSpPr>
        <p:spPr>
          <a:xfrm>
            <a:off x="5129800" y="1181392"/>
            <a:ext cx="3300900" cy="3299100"/>
          </a:xfrm>
          <a:prstGeom prst="rect">
            <a:avLst/>
          </a:prstGeom>
          <a:noFill/>
          <a:ln>
            <a:noFill/>
          </a:ln>
        </p:spPr>
      </p:sp>
      <p:sp>
        <p:nvSpPr>
          <p:cNvPr id="119" name="Google Shape;119;p7"/>
          <p:cNvSpPr/>
          <p:nvPr/>
        </p:nvSpPr>
        <p:spPr>
          <a:xfrm rot="-5400000" flipH="1">
            <a:off x="-962400"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5400000" flipH="1">
            <a:off x="-381750" y="2783350"/>
            <a:ext cx="664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10800000" flipH="1">
            <a:off x="177920"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1" name="Google Shape;131;p10"/>
          <p:cNvSpPr/>
          <p:nvPr/>
        </p:nvSpPr>
        <p:spPr>
          <a:xfrm rot="5400000" flipH="1">
            <a:off x="28570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flipH="1">
            <a:off x="-730225" y="2824475"/>
            <a:ext cx="1064700" cy="2550800"/>
            <a:chOff x="7366075" y="2214875"/>
            <a:chExt cx="1064700" cy="2550800"/>
          </a:xfrm>
        </p:grpSpPr>
        <p:sp>
          <p:nvSpPr>
            <p:cNvPr id="133" name="Google Shape;133;p10"/>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0"/>
          <p:cNvSpPr/>
          <p:nvPr/>
        </p:nvSpPr>
        <p:spPr>
          <a:xfrm rot="5400000" flipH="1">
            <a:off x="-1268025"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flipH="1">
            <a:off x="-1743025"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flipH="1">
            <a:off x="8839050"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5400000" flipH="1">
            <a:off x="8703625"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maximum-weighted-edge-in-path-between-two-nodes-in-an-n-ary-tree-using-binary-lifting/"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hyperlink" Target="https://www.geeksforgeeks.org/huffman-coding-greedy-algo-3/" TargetMode="External"/><Relationship Id="rId3" Type="http://schemas.openxmlformats.org/officeDocument/2006/relationships/hyperlink" Target="https://www.geeksforgeeks.org/quick-sort/" TargetMode="External"/><Relationship Id="rId7" Type="http://schemas.openxmlformats.org/officeDocument/2006/relationships/hyperlink" Target="https://www.geeksforgeeks.org/job-sequencing-problem/" TargetMode="External"/><Relationship Id="rId2" Type="http://schemas.openxmlformats.org/officeDocument/2006/relationships/hyperlink" Target="https://www.geeksforgeeks.org/merge-sort/" TargetMode="External"/><Relationship Id="rId1" Type="http://schemas.openxmlformats.org/officeDocument/2006/relationships/slideLayout" Target="../slideLayouts/slideLayout14.xml"/><Relationship Id="rId6" Type="http://schemas.openxmlformats.org/officeDocument/2006/relationships/hyperlink" Target="https://www.geeksforgeeks.org/activity-selection-problem-greedy-algo-1/" TargetMode="External"/><Relationship Id="rId5" Type="http://schemas.openxmlformats.org/officeDocument/2006/relationships/hyperlink" Target="https://www.geeksforgeeks.org/fractional-knapsack-problem/" TargetMode="External"/><Relationship Id="rId4" Type="http://schemas.openxmlformats.org/officeDocument/2006/relationships/hyperlink" Target="https://www.geeksforgeeks.org/strassens-matrix-multiplic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96203D-B598-0E8E-B712-C81D27F10362}"/>
              </a:ext>
            </a:extLst>
          </p:cNvPr>
          <p:cNvSpPr txBox="1"/>
          <p:nvPr/>
        </p:nvSpPr>
        <p:spPr>
          <a:xfrm>
            <a:off x="538316" y="681994"/>
            <a:ext cx="7727284" cy="3046988"/>
          </a:xfrm>
          <a:prstGeom prst="rect">
            <a:avLst/>
          </a:prstGeom>
          <a:noFill/>
        </p:spPr>
        <p:txBody>
          <a:bodyPr wrap="square">
            <a:spAutoFit/>
          </a:bodyPr>
          <a:lstStyle/>
          <a:p>
            <a:r>
              <a:rPr lang="vi-VN" sz="2400" b="0" i="0" dirty="0">
                <a:solidFill>
                  <a:srgbClr val="333333"/>
                </a:solidFill>
                <a:effectLst/>
                <a:latin typeface="Arial" panose="020B0604020202020204" pitchFamily="34" charset="0"/>
              </a:rPr>
              <a:t>Theo quy tắc đua phân thành 3 hạng: thượng, hạ, trung mỗi lần đua ba cuộc thắng hai. Tôn Tẫn phát hiện ngựa của Điền Kị kém ngựa của Tề vương không nhiều. Nhưng nếu ngựa hạng "thượng" đua với ngựa hạng "thượng", ngựa hạng "trung" đua với ngựa hạng "trung", ngựa hạng "hạ" đua với ngựa hạng "hạ", thì ngựa của Điền Kị sẽ không được, đành phải chịu thua Tề Vương.</a:t>
            </a:r>
            <a:endParaRPr lang="en-US" sz="2400" dirty="0"/>
          </a:p>
        </p:txBody>
      </p:sp>
    </p:spTree>
    <p:extLst>
      <p:ext uri="{BB962C8B-B14F-4D97-AF65-F5344CB8AC3E}">
        <p14:creationId xmlns:p14="http://schemas.microsoft.com/office/powerpoint/2010/main" val="42697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vi-VN" b="0" dirty="0">
                <a:latin typeface="Asap" panose="020F0504030102060203" pitchFamily="34" charset="0"/>
              </a:rPr>
              <a:t>Các bước hoạt động của thuật toán tham lam</a:t>
            </a:r>
            <a:endParaRPr dirty="0">
              <a:latin typeface="Asap" panose="020F0504030102060203" pitchFamily="34" charset="0"/>
            </a:endParaRPr>
          </a:p>
        </p:txBody>
      </p:sp>
      <p:sp>
        <p:nvSpPr>
          <p:cNvPr id="2" name="TextBox 1"/>
          <p:cNvSpPr txBox="1"/>
          <p:nvPr/>
        </p:nvSpPr>
        <p:spPr>
          <a:xfrm>
            <a:off x="633600" y="2146852"/>
            <a:ext cx="6502696" cy="1969770"/>
          </a:xfrm>
          <a:prstGeom prst="rect">
            <a:avLst/>
          </a:prstGeom>
          <a:noFill/>
        </p:spPr>
        <p:txBody>
          <a:bodyPr wrap="square" rtlCol="0">
            <a:spAutoFit/>
          </a:bodyPr>
          <a:lstStyle/>
          <a:p>
            <a:pPr marL="285750" indent="-285750">
              <a:buFont typeface="Arial" panose="020B0604020202020204" pitchFamily="34" charset="0"/>
              <a:buChar char="•"/>
            </a:pPr>
            <a:r>
              <a:rPr lang="vi-VN" sz="1800" u="sng" dirty="0">
                <a:latin typeface="Asap" panose="020F0504030102060203" pitchFamily="34" charset="0"/>
              </a:rPr>
              <a:t>Bước 1</a:t>
            </a:r>
            <a:r>
              <a:rPr lang="vi-VN" sz="1800" dirty="0">
                <a:latin typeface="Asap" panose="020F0504030102060203" pitchFamily="34" charset="0"/>
              </a:rPr>
              <a:t>: Xác định các lựa chọn có sẵn để giải quyết vấn đề.</a:t>
            </a:r>
          </a:p>
          <a:p>
            <a:pPr marL="285750" indent="-285750">
              <a:buFont typeface="Arial" panose="020B0604020202020204" pitchFamily="34" charset="0"/>
              <a:buChar char="•"/>
            </a:pPr>
            <a:r>
              <a:rPr lang="vi-VN" sz="1800" u="sng" dirty="0">
                <a:latin typeface="Asap" panose="020F0504030102060203" pitchFamily="34" charset="0"/>
              </a:rPr>
              <a:t>Bước 2</a:t>
            </a:r>
            <a:r>
              <a:rPr lang="vi-VN" sz="1800" dirty="0">
                <a:latin typeface="Asap" panose="020F0504030102060203" pitchFamily="34" charset="0"/>
              </a:rPr>
              <a:t>: Xác định hàm lợi ích hoặc hàm chi phí để đánh giá mỗi lựa chọn.</a:t>
            </a:r>
          </a:p>
          <a:p>
            <a:pPr marL="285750" indent="-285750">
              <a:buFont typeface="Arial" panose="020B0604020202020204" pitchFamily="34" charset="0"/>
              <a:buChar char="•"/>
            </a:pPr>
            <a:r>
              <a:rPr lang="vi-VN" sz="1800" u="sng" dirty="0">
                <a:latin typeface="Asap" panose="020F0504030102060203" pitchFamily="34" charset="0"/>
              </a:rPr>
              <a:t>Bước 3</a:t>
            </a:r>
            <a:r>
              <a:rPr lang="vi-VN" sz="1800" dirty="0">
                <a:latin typeface="Asap" panose="020F0504030102060203" pitchFamily="34" charset="0"/>
              </a:rPr>
              <a:t>: Lựa chọn giải pháp tốt nhất tại mỗi bước dựa trên hàm lợi ích hoặc hàm chi phí.</a:t>
            </a:r>
          </a:p>
          <a:p>
            <a:pPr marL="285750" indent="-285750">
              <a:buFont typeface="Arial" panose="020B0604020202020204" pitchFamily="34" charset="0"/>
              <a:buChar char="•"/>
            </a:pPr>
            <a:r>
              <a:rPr lang="vi-VN" sz="1800" u="sng" dirty="0">
                <a:latin typeface="Asap" panose="020F0504030102060203" pitchFamily="34" charset="0"/>
              </a:rPr>
              <a:t>Bước 4</a:t>
            </a:r>
            <a:r>
              <a:rPr lang="vi-VN" sz="1800" dirty="0">
                <a:latin typeface="Asap" panose="020F0504030102060203" pitchFamily="34" charset="0"/>
              </a:rPr>
              <a:t>: Lặp lại bước 3 cho đến khi tìm được giải pháp tối ưu.</a:t>
            </a:r>
          </a:p>
          <a:p>
            <a:endParaRPr lang="vi-VN" dirty="0">
              <a:latin typeface="Asap" panose="020F0504030102060203" pitchFamily="34" charset="0"/>
            </a:endParaRPr>
          </a:p>
        </p:txBody>
      </p:sp>
    </p:spTree>
    <p:extLst>
      <p:ext uri="{BB962C8B-B14F-4D97-AF65-F5344CB8AC3E}">
        <p14:creationId xmlns:p14="http://schemas.microsoft.com/office/powerpoint/2010/main" val="381505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p:nvPr/>
        </p:nvSpPr>
        <p:spPr>
          <a:xfrm rot="-5400000" flipH="1">
            <a:off x="5551919" y="202295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25"/>
          <p:cNvGrpSpPr/>
          <p:nvPr/>
        </p:nvGrpSpPr>
        <p:grpSpPr>
          <a:xfrm flipH="1">
            <a:off x="8107965" y="0"/>
            <a:ext cx="1064700" cy="2550800"/>
            <a:chOff x="7366075" y="2214875"/>
            <a:chExt cx="1064700" cy="2550800"/>
          </a:xfrm>
        </p:grpSpPr>
        <p:sp>
          <p:nvSpPr>
            <p:cNvPr id="352" name="Google Shape;352;p25"/>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5"/>
          <p:cNvSpPr/>
          <p:nvPr/>
        </p:nvSpPr>
        <p:spPr>
          <a:xfrm flipH="1">
            <a:off x="5251825" y="4034325"/>
            <a:ext cx="4286400" cy="146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Oval 9"/>
          <p:cNvSpPr/>
          <p:nvPr/>
        </p:nvSpPr>
        <p:spPr>
          <a:xfrm>
            <a:off x="2473037" y="1366733"/>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7</a:t>
            </a:r>
          </a:p>
        </p:txBody>
      </p:sp>
      <p:sp>
        <p:nvSpPr>
          <p:cNvPr id="37" name="Oval 36"/>
          <p:cNvSpPr/>
          <p:nvPr/>
        </p:nvSpPr>
        <p:spPr>
          <a:xfrm>
            <a:off x="2473037" y="2920503"/>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5</a:t>
            </a:r>
          </a:p>
        </p:txBody>
      </p:sp>
      <p:sp>
        <p:nvSpPr>
          <p:cNvPr id="38" name="Oval 37"/>
          <p:cNvSpPr/>
          <p:nvPr/>
        </p:nvSpPr>
        <p:spPr>
          <a:xfrm>
            <a:off x="4100792" y="2920503"/>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6</a:t>
            </a:r>
          </a:p>
        </p:txBody>
      </p:sp>
      <p:sp>
        <p:nvSpPr>
          <p:cNvPr id="39" name="Oval 38"/>
          <p:cNvSpPr/>
          <p:nvPr/>
        </p:nvSpPr>
        <p:spPr>
          <a:xfrm>
            <a:off x="3277524" y="2108319"/>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12</a:t>
            </a:r>
          </a:p>
        </p:txBody>
      </p:sp>
      <p:sp>
        <p:nvSpPr>
          <p:cNvPr id="40" name="Oval 39"/>
          <p:cNvSpPr/>
          <p:nvPr/>
        </p:nvSpPr>
        <p:spPr>
          <a:xfrm>
            <a:off x="1626112" y="2110632"/>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10</a:t>
            </a:r>
          </a:p>
        </p:txBody>
      </p:sp>
      <p:sp>
        <p:nvSpPr>
          <p:cNvPr id="41" name="Oval 40"/>
          <p:cNvSpPr/>
          <p:nvPr/>
        </p:nvSpPr>
        <p:spPr>
          <a:xfrm>
            <a:off x="1624492" y="3725369"/>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99</a:t>
            </a:r>
          </a:p>
        </p:txBody>
      </p:sp>
      <p:sp>
        <p:nvSpPr>
          <p:cNvPr id="42" name="Oval 41"/>
          <p:cNvSpPr/>
          <p:nvPr/>
        </p:nvSpPr>
        <p:spPr>
          <a:xfrm>
            <a:off x="786056" y="2920503"/>
            <a:ext cx="556952" cy="49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rPr>
              <a:t>55</a:t>
            </a:r>
          </a:p>
        </p:txBody>
      </p:sp>
      <p:cxnSp>
        <p:nvCxnSpPr>
          <p:cNvPr id="16" name="Straight Connector 15"/>
          <p:cNvCxnSpPr>
            <a:stCxn id="10" idx="5"/>
            <a:endCxn id="39" idx="1"/>
          </p:cNvCxnSpPr>
          <p:nvPr/>
        </p:nvCxnSpPr>
        <p:spPr>
          <a:xfrm>
            <a:off x="2948425" y="1785966"/>
            <a:ext cx="410663" cy="39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9" idx="5"/>
            <a:endCxn id="38" idx="1"/>
          </p:cNvCxnSpPr>
          <p:nvPr/>
        </p:nvCxnSpPr>
        <p:spPr>
          <a:xfrm>
            <a:off x="3752912" y="2527552"/>
            <a:ext cx="429444" cy="464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3"/>
            <a:endCxn id="40" idx="7"/>
          </p:cNvCxnSpPr>
          <p:nvPr/>
        </p:nvCxnSpPr>
        <p:spPr>
          <a:xfrm flipH="1">
            <a:off x="2101500" y="1785966"/>
            <a:ext cx="453101" cy="396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9" idx="3"/>
            <a:endCxn id="37" idx="7"/>
          </p:cNvCxnSpPr>
          <p:nvPr/>
        </p:nvCxnSpPr>
        <p:spPr>
          <a:xfrm flipH="1">
            <a:off x="2948425" y="2527552"/>
            <a:ext cx="410663" cy="464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7" idx="3"/>
            <a:endCxn id="41" idx="7"/>
          </p:cNvCxnSpPr>
          <p:nvPr/>
        </p:nvCxnSpPr>
        <p:spPr>
          <a:xfrm flipH="1">
            <a:off x="2099880" y="3339736"/>
            <a:ext cx="454721" cy="457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a:endCxn id="42" idx="7"/>
          </p:cNvCxnSpPr>
          <p:nvPr/>
        </p:nvCxnSpPr>
        <p:spPr>
          <a:xfrm flipH="1">
            <a:off x="1261444" y="2529865"/>
            <a:ext cx="446232" cy="462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80312" y="706866"/>
            <a:ext cx="1454727" cy="400110"/>
          </a:xfrm>
          <a:prstGeom prst="rect">
            <a:avLst/>
          </a:prstGeom>
          <a:noFill/>
        </p:spPr>
        <p:txBody>
          <a:bodyPr wrap="square" rtlCol="0">
            <a:spAutoFit/>
          </a:bodyPr>
          <a:lstStyle/>
          <a:p>
            <a:r>
              <a:rPr lang="vi-VN" sz="2000">
                <a:latin typeface="Asap"/>
              </a:rPr>
              <a:t>Ví dụ</a:t>
            </a:r>
          </a:p>
        </p:txBody>
      </p:sp>
      <p:sp>
        <p:nvSpPr>
          <p:cNvPr id="31" name="Oval 30"/>
          <p:cNvSpPr/>
          <p:nvPr/>
        </p:nvSpPr>
        <p:spPr>
          <a:xfrm>
            <a:off x="2477882" y="1011139"/>
            <a:ext cx="556952" cy="491162"/>
          </a:xfrm>
          <a:prstGeom prst="ellipse">
            <a:avLst/>
          </a:prstGeom>
          <a:solidFill>
            <a:schemeClr val="bg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Oval 33"/>
          <p:cNvSpPr/>
          <p:nvPr/>
        </p:nvSpPr>
        <p:spPr>
          <a:xfrm>
            <a:off x="4116136" y="2630961"/>
            <a:ext cx="556952" cy="491162"/>
          </a:xfrm>
          <a:prstGeom prst="ellipse">
            <a:avLst/>
          </a:prstGeom>
          <a:solidFill>
            <a:schemeClr val="bg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5" name="Oval 34"/>
          <p:cNvSpPr/>
          <p:nvPr/>
        </p:nvSpPr>
        <p:spPr>
          <a:xfrm>
            <a:off x="3254500" y="1783000"/>
            <a:ext cx="556952" cy="491162"/>
          </a:xfrm>
          <a:prstGeom prst="ellipse">
            <a:avLst/>
          </a:prstGeom>
          <a:solidFill>
            <a:schemeClr val="bg1">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p:nvPr/>
        </p:nvSpPr>
        <p:spPr>
          <a:xfrm rot="-5400000" flipH="1">
            <a:off x="6890603" y="202295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grpSp>
        <p:nvGrpSpPr>
          <p:cNvPr id="351" name="Google Shape;351;p25"/>
          <p:cNvGrpSpPr/>
          <p:nvPr/>
        </p:nvGrpSpPr>
        <p:grpSpPr>
          <a:xfrm flipH="1">
            <a:off x="8107965" y="0"/>
            <a:ext cx="1064700" cy="2550800"/>
            <a:chOff x="7366075" y="2214875"/>
            <a:chExt cx="1064700" cy="2550800"/>
          </a:xfrm>
        </p:grpSpPr>
        <p:sp>
          <p:nvSpPr>
            <p:cNvPr id="352" name="Google Shape;352;p25"/>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3" name="Google Shape;353;p25"/>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4" name="Google Shape;354;p25"/>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5" name="Google Shape;355;p25"/>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6" name="Google Shape;356;p25"/>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7" name="Google Shape;357;p25"/>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8" name="Google Shape;358;p25"/>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59" name="Google Shape;359;p25"/>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60" name="Google Shape;360;p25"/>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61" name="Google Shape;361;p25"/>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62" name="Google Shape;362;p25"/>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363" name="Google Shape;363;p25"/>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grpSp>
      <p:sp>
        <p:nvSpPr>
          <p:cNvPr id="364" name="Google Shape;364;p25"/>
          <p:cNvSpPr/>
          <p:nvPr/>
        </p:nvSpPr>
        <p:spPr>
          <a:xfrm flipH="1">
            <a:off x="5251825" y="4034325"/>
            <a:ext cx="4286400" cy="146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a:endParaRPr>
          </a:p>
        </p:txBody>
      </p:sp>
      <p:sp>
        <p:nvSpPr>
          <p:cNvPr id="2" name="TextBox 1"/>
          <p:cNvSpPr txBox="1"/>
          <p:nvPr/>
        </p:nvSpPr>
        <p:spPr>
          <a:xfrm>
            <a:off x="1022465" y="1658487"/>
            <a:ext cx="5253644" cy="2246769"/>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sap"/>
              </a:rPr>
              <a:t>Một tập hợp các ứng viên (candidate), để từ đó tạo ra lời giải</a:t>
            </a:r>
          </a:p>
          <a:p>
            <a:pPr marL="285750" indent="-285750">
              <a:buFont typeface="Arial" panose="020B0604020202020204" pitchFamily="34" charset="0"/>
              <a:buChar char="•"/>
            </a:pPr>
            <a:r>
              <a:rPr lang="vi-VN" dirty="0">
                <a:latin typeface="Asap"/>
              </a:rPr>
              <a:t>Một hàm lựa chọn, để theo đó lựa chọn ứng viên tốt nhất để bổ sung vào lời giải</a:t>
            </a:r>
          </a:p>
          <a:p>
            <a:pPr marL="285750" indent="-285750">
              <a:buFont typeface="Arial" panose="020B0604020202020204" pitchFamily="34" charset="0"/>
              <a:buChar char="•"/>
            </a:pPr>
            <a:r>
              <a:rPr lang="vi-VN" dirty="0">
                <a:latin typeface="Asap"/>
              </a:rPr>
              <a:t>Một hàm khả thi (feasibility), dùng để quyết định nếu một ứng viên có thể được dùng để xây dựng lời giải</a:t>
            </a:r>
          </a:p>
          <a:p>
            <a:pPr marL="285750" indent="-285750">
              <a:buFont typeface="Arial" panose="020B0604020202020204" pitchFamily="34" charset="0"/>
              <a:buChar char="•"/>
            </a:pPr>
            <a:r>
              <a:rPr lang="vi-VN" dirty="0">
                <a:latin typeface="Asap"/>
              </a:rPr>
              <a:t>Một hàm mục tiêu, ấn định giá trị của lời giải hoặc một lời giải chưa hoàn chỉnh</a:t>
            </a:r>
          </a:p>
          <a:p>
            <a:pPr marL="285750" indent="-285750">
              <a:buFont typeface="Arial" panose="020B0604020202020204" pitchFamily="34" charset="0"/>
              <a:buChar char="•"/>
            </a:pPr>
            <a:r>
              <a:rPr lang="vi-VN" dirty="0">
                <a:latin typeface="Asap"/>
              </a:rPr>
              <a:t>Một hàm đánh giá, chỉ ra khi nào ta tìm ra một lời giải hoàn chỉnh.</a:t>
            </a:r>
          </a:p>
          <a:p>
            <a:endParaRPr lang="vi-VN" dirty="0">
              <a:latin typeface="Asap"/>
            </a:endParaRPr>
          </a:p>
        </p:txBody>
      </p:sp>
      <p:sp>
        <p:nvSpPr>
          <p:cNvPr id="3" name="TextBox 2"/>
          <p:cNvSpPr txBox="1"/>
          <p:nvPr/>
        </p:nvSpPr>
        <p:spPr>
          <a:xfrm>
            <a:off x="1022465" y="267534"/>
            <a:ext cx="6887095" cy="1261884"/>
          </a:xfrm>
          <a:prstGeom prst="rect">
            <a:avLst/>
          </a:prstGeom>
          <a:noFill/>
        </p:spPr>
        <p:txBody>
          <a:bodyPr wrap="square" rtlCol="0">
            <a:spAutoFit/>
          </a:bodyPr>
          <a:lstStyle/>
          <a:p>
            <a:r>
              <a:rPr lang="vi-VN" sz="2800" dirty="0">
                <a:latin typeface="Asap"/>
              </a:rPr>
              <a:t>Nói chung, giải thuật tham lam có năm thành phần:</a:t>
            </a:r>
          </a:p>
          <a:p>
            <a:endParaRPr lang="vi-VN" sz="2000" dirty="0">
              <a:latin typeface="Asap"/>
            </a:endParaRPr>
          </a:p>
        </p:txBody>
      </p:sp>
    </p:spTree>
    <p:extLst>
      <p:ext uri="{BB962C8B-B14F-4D97-AF65-F5344CB8AC3E}">
        <p14:creationId xmlns:p14="http://schemas.microsoft.com/office/powerpoint/2010/main" val="74503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05653D-02AC-87DF-34A1-26FDD027F970}"/>
              </a:ext>
            </a:extLst>
          </p:cNvPr>
          <p:cNvSpPr txBox="1"/>
          <p:nvPr/>
        </p:nvSpPr>
        <p:spPr>
          <a:xfrm>
            <a:off x="210164" y="1770776"/>
            <a:ext cx="8723671" cy="584775"/>
          </a:xfrm>
          <a:prstGeom prst="rect">
            <a:avLst/>
          </a:prstGeom>
          <a:noFill/>
        </p:spPr>
        <p:txBody>
          <a:bodyPr wrap="square">
            <a:spAutoFit/>
          </a:bodyPr>
          <a:lstStyle/>
          <a:p>
            <a:pPr fontAlgn="base"/>
            <a:r>
              <a:rPr lang="vi-VN" sz="3200" b="1" i="0" u="sng" dirty="0">
                <a:solidFill>
                  <a:srgbClr val="273239"/>
                </a:solidFill>
                <a:effectLst/>
                <a:latin typeface="Nunito" pitchFamily="2" charset="0"/>
              </a:rPr>
              <a:t>Tại sao chọn phương pháp </a:t>
            </a:r>
            <a:r>
              <a:rPr lang="en-US" sz="3200" b="1" i="0" u="sng" dirty="0">
                <a:solidFill>
                  <a:srgbClr val="273239"/>
                </a:solidFill>
                <a:effectLst/>
                <a:latin typeface="Nunito" pitchFamily="2" charset="0"/>
              </a:rPr>
              <a:t>Greedy Approach</a:t>
            </a:r>
            <a:r>
              <a:rPr lang="vi-VN" b="1" i="0" u="sng" dirty="0">
                <a:solidFill>
                  <a:srgbClr val="273239"/>
                </a:solidFill>
                <a:effectLst/>
                <a:latin typeface="Nunito" pitchFamily="2" charset="0"/>
              </a:rPr>
              <a:t>:</a:t>
            </a:r>
            <a:endParaRPr lang="vi-VN" b="1" i="0" dirty="0">
              <a:solidFill>
                <a:srgbClr val="273239"/>
              </a:solidFill>
              <a:effectLst/>
              <a:latin typeface="Nunito" pitchFamily="2" charset="0"/>
            </a:endParaRPr>
          </a:p>
        </p:txBody>
      </p:sp>
    </p:spTree>
    <p:extLst>
      <p:ext uri="{BB962C8B-B14F-4D97-AF65-F5344CB8AC3E}">
        <p14:creationId xmlns:p14="http://schemas.microsoft.com/office/powerpoint/2010/main" val="321182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64125C-B734-6969-555B-A216EE7F6B28}"/>
              </a:ext>
            </a:extLst>
          </p:cNvPr>
          <p:cNvSpPr txBox="1"/>
          <p:nvPr/>
        </p:nvSpPr>
        <p:spPr>
          <a:xfrm>
            <a:off x="822600" y="396912"/>
            <a:ext cx="6355800" cy="307777"/>
          </a:xfrm>
          <a:prstGeom prst="rect">
            <a:avLst/>
          </a:prstGeom>
          <a:noFill/>
        </p:spPr>
        <p:txBody>
          <a:bodyPr wrap="square">
            <a:spAutoFit/>
          </a:bodyPr>
          <a:lstStyle/>
          <a:p>
            <a:pPr fontAlgn="base"/>
            <a:r>
              <a:rPr lang="vi-VN" b="1" i="0" u="sng" dirty="0">
                <a:solidFill>
                  <a:srgbClr val="273239"/>
                </a:solidFill>
                <a:effectLst/>
                <a:latin typeface="Nunito" pitchFamily="2" charset="0"/>
              </a:rPr>
              <a:t>Tại sao chọn phương pháp </a:t>
            </a:r>
            <a:r>
              <a:rPr lang="en-US" b="1" i="0" u="sng" dirty="0">
                <a:solidFill>
                  <a:srgbClr val="273239"/>
                </a:solidFill>
                <a:effectLst/>
                <a:latin typeface="Nunito" pitchFamily="2" charset="0"/>
              </a:rPr>
              <a:t>Greedy Approach</a:t>
            </a:r>
            <a:r>
              <a:rPr lang="vi-VN" b="1" i="0" u="sng" dirty="0">
                <a:solidFill>
                  <a:srgbClr val="273239"/>
                </a:solidFill>
                <a:effectLst/>
                <a:latin typeface="Nunito" pitchFamily="2" charset="0"/>
              </a:rPr>
              <a:t>:</a:t>
            </a:r>
            <a:endParaRPr lang="vi-VN" b="1" i="0" dirty="0">
              <a:solidFill>
                <a:srgbClr val="273239"/>
              </a:solidFill>
              <a:effectLst/>
              <a:latin typeface="Nunito" pitchFamily="2" charset="0"/>
            </a:endParaRPr>
          </a:p>
        </p:txBody>
      </p:sp>
      <p:sp>
        <p:nvSpPr>
          <p:cNvPr id="8" name="TextBox 7">
            <a:extLst>
              <a:ext uri="{FF2B5EF4-FFF2-40B4-BE49-F238E27FC236}">
                <a16:creationId xmlns:a16="http://schemas.microsoft.com/office/drawing/2014/main" id="{B3ED0331-2C02-DA16-F4B1-88FE144C29E2}"/>
              </a:ext>
            </a:extLst>
          </p:cNvPr>
          <p:cNvSpPr txBox="1"/>
          <p:nvPr/>
        </p:nvSpPr>
        <p:spPr>
          <a:xfrm>
            <a:off x="757800" y="1127450"/>
            <a:ext cx="7356600" cy="1815882"/>
          </a:xfrm>
          <a:prstGeom prst="rect">
            <a:avLst/>
          </a:prstGeom>
          <a:noFill/>
        </p:spPr>
        <p:txBody>
          <a:bodyPr wrap="square">
            <a:spAutoFit/>
          </a:bodyPr>
          <a:lstStyle/>
          <a:p>
            <a:r>
              <a:rPr lang="vi-VN" b="0" i="1" dirty="0">
                <a:solidFill>
                  <a:srgbClr val="273239"/>
                </a:solidFill>
                <a:effectLst/>
                <a:latin typeface="Nunito" pitchFamily="2" charset="0"/>
              </a:rPr>
              <a:t>Cách tiếp cận tham lam có một vài sự đánh đổi, điều này có thể làm cho nó phù hợp để tối ưu hóa. Một lý do nổi bật là đạt được giải pháp khả thi nhất ngay lập tức. Trong bài toán lựa chọn hoạt động (Giải thích bên dưới), nếu nhiều hoạt động có thể được thực hiện trước khi kết thúc hoạt động hiện tại, thì các hoạt động này có thể được thực hiện trong cùng một khoảng thời gian. Một lý do khác là để phân chia đệ quy một vấn đề dựa trên một điều kiện mà không cần kết hợp tất cả các giải pháp. Trong bài toán lựa chọn hoạt động, bước “phân chia đệ quy” đạt được bằng cách quét danh sách các mục chỉ một lần và xem xét các hoạt động nhất định.</a:t>
            </a:r>
            <a:endParaRPr lang="en-US" dirty="0"/>
          </a:p>
        </p:txBody>
      </p:sp>
    </p:spTree>
    <p:extLst>
      <p:ext uri="{BB962C8B-B14F-4D97-AF65-F5344CB8AC3E}">
        <p14:creationId xmlns:p14="http://schemas.microsoft.com/office/powerpoint/2010/main" val="156273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2554" y="1247460"/>
            <a:ext cx="5694228" cy="3609462"/>
          </a:xfrm>
        </p:spPr>
        <p:txBody>
          <a:bodyPr/>
          <a:lstStyle/>
          <a:p>
            <a:r>
              <a:rPr lang="vi-VN" sz="1400" dirty="0">
                <a:latin typeface="Asap"/>
              </a:rPr>
              <a:t>Xác định các thành phần cấu thành bài toán và các ràng buộc của chúng.</a:t>
            </a:r>
          </a:p>
          <a:p>
            <a:r>
              <a:rPr lang="vi-VN" sz="1400" dirty="0">
                <a:latin typeface="Asap"/>
              </a:rPr>
              <a:t>Xác định được giá trị cần tối ưu của bài toán.</a:t>
            </a:r>
          </a:p>
          <a:p>
            <a:r>
              <a:rPr lang="vi-VN" sz="1400" dirty="0">
                <a:latin typeface="Asap"/>
              </a:rPr>
              <a:t>Thiết lập một quy trình tham lam để giải quyết bài toán, bao gồm:</a:t>
            </a:r>
          </a:p>
          <a:p>
            <a:pPr marL="425450" indent="-285750">
              <a:buFont typeface="Arial" panose="020B0604020202020204" pitchFamily="34" charset="0"/>
              <a:buChar char="•"/>
            </a:pPr>
            <a:r>
              <a:rPr lang="vi-VN" sz="1400" dirty="0">
                <a:latin typeface="Asap"/>
              </a:rPr>
              <a:t>Xác định được bước chọ</a:t>
            </a:r>
            <a:r>
              <a:rPr lang="en-US" sz="1400" dirty="0">
                <a:latin typeface="Asap"/>
              </a:rPr>
              <a:t>n</a:t>
            </a:r>
          </a:p>
          <a:p>
            <a:pPr marL="425450" indent="-285750">
              <a:buFont typeface="Arial" panose="020B0604020202020204" pitchFamily="34" charset="0"/>
              <a:buChar char="•"/>
            </a:pPr>
            <a:r>
              <a:rPr lang="vi-VN" sz="1400" dirty="0">
                <a:latin typeface="Asap"/>
              </a:rPr>
              <a:t>n giải pháp tiếp theo dựa trên giải pháp hiện tại.</a:t>
            </a:r>
          </a:p>
          <a:p>
            <a:pPr marL="425450" indent="-285750">
              <a:buFont typeface="Arial" panose="020B0604020202020204" pitchFamily="34" charset="0"/>
              <a:buChar char="•"/>
            </a:pPr>
            <a:r>
              <a:rPr lang="vi-VN" sz="1400" dirty="0">
                <a:latin typeface="Asap"/>
              </a:rPr>
              <a:t>Xác định được giá trị của hàm mục tiêu cho giải pháp được chọn.</a:t>
            </a:r>
          </a:p>
          <a:p>
            <a:pPr marL="425450" indent="-285750">
              <a:buFont typeface="Arial" panose="020B0604020202020204" pitchFamily="34" charset="0"/>
              <a:buChar char="•"/>
            </a:pPr>
            <a:r>
              <a:rPr lang="vi-VN" sz="1400" dirty="0">
                <a:latin typeface="Asap"/>
              </a:rPr>
              <a:t>Kiểm tra xem giải pháp được chọn có đáp ứng được các ràng buộc của bài toán hay không.</a:t>
            </a:r>
          </a:p>
          <a:p>
            <a:pPr marL="139700" indent="0">
              <a:buNone/>
            </a:pPr>
            <a:r>
              <a:rPr lang="vi-VN" sz="1400" dirty="0">
                <a:latin typeface="Asap"/>
              </a:rPr>
              <a:t>4. Kiểm tra lại kết quả thu được để đảm bảo tính hợp lý và tối ưu của giải pháp.</a:t>
            </a:r>
          </a:p>
          <a:p>
            <a:pPr marL="139700" indent="0">
              <a:buNone/>
            </a:pPr>
            <a:endParaRPr lang="vi-VN" sz="1400" dirty="0">
              <a:latin typeface="Asap"/>
            </a:endParaRPr>
          </a:p>
          <a:p>
            <a:endParaRPr lang="vi-VN" sz="1400" dirty="0">
              <a:latin typeface="Asap"/>
            </a:endParaRPr>
          </a:p>
        </p:txBody>
      </p:sp>
      <p:sp>
        <p:nvSpPr>
          <p:cNvPr id="4" name="Title 3"/>
          <p:cNvSpPr>
            <a:spLocks noGrp="1"/>
          </p:cNvSpPr>
          <p:nvPr>
            <p:ph type="title"/>
          </p:nvPr>
        </p:nvSpPr>
        <p:spPr/>
        <p:txBody>
          <a:bodyPr/>
          <a:lstStyle/>
          <a:p>
            <a:r>
              <a:rPr lang="vi-VN" sz="2400" b="0"/>
              <a:t>Làm thế nào để chọn được phương pháp tham lam tối ưu cho một bài toán?</a:t>
            </a:r>
            <a:endParaRPr lang="vi-VN" sz="2400"/>
          </a:p>
        </p:txBody>
      </p:sp>
    </p:spTree>
    <p:extLst>
      <p:ext uri="{BB962C8B-B14F-4D97-AF65-F5344CB8AC3E}">
        <p14:creationId xmlns:p14="http://schemas.microsoft.com/office/powerpoint/2010/main" val="428663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251EF5-9F57-1C5D-8B8B-918901A248A8}"/>
              </a:ext>
            </a:extLst>
          </p:cNvPr>
          <p:cNvSpPr txBox="1"/>
          <p:nvPr/>
        </p:nvSpPr>
        <p:spPr>
          <a:xfrm>
            <a:off x="501445" y="1615918"/>
            <a:ext cx="6221975" cy="954107"/>
          </a:xfrm>
          <a:prstGeom prst="rect">
            <a:avLst/>
          </a:prstGeom>
          <a:noFill/>
        </p:spPr>
        <p:txBody>
          <a:bodyPr wrap="square">
            <a:spAutoFit/>
          </a:bodyPr>
          <a:lstStyle/>
          <a:p>
            <a:r>
              <a:rPr lang="vi-VN" sz="2800" b="1" dirty="0"/>
              <a:t>Thuật toán tham lam có ưu điểm</a:t>
            </a:r>
            <a:r>
              <a:rPr lang="en-US" sz="2800" b="1" dirty="0"/>
              <a:t> </a:t>
            </a:r>
            <a:r>
              <a:rPr lang="en-US" sz="2800" b="1" dirty="0" err="1"/>
              <a:t>và</a:t>
            </a:r>
            <a:r>
              <a:rPr lang="en-US" sz="2800" b="1" dirty="0"/>
              <a:t> </a:t>
            </a:r>
            <a:r>
              <a:rPr lang="en-US" sz="2800" b="1" dirty="0" err="1"/>
              <a:t>nhược</a:t>
            </a:r>
            <a:r>
              <a:rPr lang="en-US" sz="2800" b="1" dirty="0"/>
              <a:t> </a:t>
            </a:r>
            <a:r>
              <a:rPr lang="en-US" sz="2800" b="1" dirty="0" err="1"/>
              <a:t>điểm</a:t>
            </a:r>
            <a:r>
              <a:rPr lang="vi-VN" sz="2800" b="1" dirty="0"/>
              <a:t> gì</a:t>
            </a:r>
            <a:r>
              <a:rPr lang="en-US" sz="2800" b="1" dirty="0"/>
              <a:t> ? </a:t>
            </a:r>
          </a:p>
        </p:txBody>
      </p:sp>
    </p:spTree>
    <p:extLst>
      <p:ext uri="{BB962C8B-B14F-4D97-AF65-F5344CB8AC3E}">
        <p14:creationId xmlns:p14="http://schemas.microsoft.com/office/powerpoint/2010/main" val="339115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8"/>
          <p:cNvSpPr txBox="1">
            <a:spLocks noGrp="1"/>
          </p:cNvSpPr>
          <p:nvPr>
            <p:ph type="title"/>
          </p:nvPr>
        </p:nvSpPr>
        <p:spPr>
          <a:xfrm>
            <a:off x="720000" y="445025"/>
            <a:ext cx="7704000" cy="1024500"/>
          </a:xfrm>
          <a:prstGeom prst="rect">
            <a:avLst/>
          </a:prstGeom>
        </p:spPr>
        <p:txBody>
          <a:bodyPr spcFirstLastPara="1" wrap="square" lIns="91425" tIns="91425" rIns="91425" bIns="91425" anchor="t" anchorCtr="0">
            <a:noAutofit/>
          </a:bodyPr>
          <a:lstStyle/>
          <a:p>
            <a:pPr lvl="0"/>
            <a:r>
              <a:rPr lang="vi-VN" b="0" dirty="0"/>
              <a:t>Thuật toán tham lam có ưu điểm gì</a:t>
            </a:r>
            <a:endParaRPr dirty="0"/>
          </a:p>
        </p:txBody>
      </p:sp>
      <p:grpSp>
        <p:nvGrpSpPr>
          <p:cNvPr id="394" name="Google Shape;394;p28"/>
          <p:cNvGrpSpPr/>
          <p:nvPr/>
        </p:nvGrpSpPr>
        <p:grpSpPr>
          <a:xfrm rot="-5400000">
            <a:off x="-1199445" y="859655"/>
            <a:ext cx="2550800" cy="339300"/>
            <a:chOff x="988450" y="-94575"/>
            <a:chExt cx="2550800" cy="339300"/>
          </a:xfrm>
        </p:grpSpPr>
        <p:sp>
          <p:nvSpPr>
            <p:cNvPr id="395" name="Google Shape;395;p28"/>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720000" y="1329105"/>
            <a:ext cx="7540487" cy="2462213"/>
          </a:xfrm>
          <a:prstGeom prst="rect">
            <a:avLst/>
          </a:prstGeom>
          <a:noFill/>
        </p:spPr>
        <p:txBody>
          <a:bodyPr wrap="square" rtlCol="0">
            <a:spAutoFit/>
          </a:bodyPr>
          <a:lstStyle/>
          <a:p>
            <a:pPr marL="285750" indent="-285750" fontAlgn="base">
              <a:buFont typeface="Arial" panose="020B0604020202020204" pitchFamily="34" charset="0"/>
              <a:buChar char="•"/>
            </a:pPr>
            <a:r>
              <a:rPr lang="vi-VN">
                <a:latin typeface="Asap"/>
              </a:rPr>
              <a:t>Cách tiếp cận tham lam rất dễ thực hiện.</a:t>
            </a:r>
          </a:p>
          <a:p>
            <a:pPr marL="285750" indent="-285750" fontAlgn="base">
              <a:buFont typeface="Arial" panose="020B0604020202020204" pitchFamily="34" charset="0"/>
              <a:buChar char="•"/>
            </a:pPr>
            <a:r>
              <a:rPr lang="vi-VN">
                <a:latin typeface="Asap"/>
              </a:rPr>
              <a:t>Thông thường có ít thời gian phức tạp hơn.</a:t>
            </a:r>
          </a:p>
          <a:p>
            <a:pPr marL="285750" indent="-285750" fontAlgn="base">
              <a:buFont typeface="Arial" panose="020B0604020202020204" pitchFamily="34" charset="0"/>
              <a:buChar char="•"/>
            </a:pPr>
            <a:r>
              <a:rPr lang="vi-VN">
                <a:latin typeface="Asap"/>
              </a:rPr>
              <a:t>Các thuật toán tham lam có thể được sử dụng cho mục đích tối ưu hóa hoặc tìm gần tối ưu hóa trong trường hợp các bài toán Khó.</a:t>
            </a:r>
          </a:p>
          <a:p>
            <a:pPr marL="285750" indent="-285750" fontAlgn="base">
              <a:buFont typeface="Arial" panose="020B0604020202020204" pitchFamily="34" charset="0"/>
              <a:buChar char="•"/>
            </a:pPr>
            <a:r>
              <a:rPr lang="vi-VN">
                <a:latin typeface="Asap"/>
              </a:rPr>
              <a:t>Cách tiếp cận tham lam có thể rất hiệu quả, vì nó không yêu cầu khám phá tất cả các giải pháp khả thi cho vấn đề.</a:t>
            </a:r>
          </a:p>
          <a:p>
            <a:pPr marL="285750" indent="-285750" fontAlgn="base">
              <a:buFont typeface="Arial" panose="020B0604020202020204" pitchFamily="34" charset="0"/>
              <a:buChar char="•"/>
            </a:pPr>
            <a:r>
              <a:rPr lang="vi-VN">
                <a:latin typeface="Asap"/>
              </a:rPr>
              <a:t>Cách tiếp cận tham lam có thể đưa ra giải pháp rõ ràng và dễ hiểu cho một vấn đề, vì nó tuân theo quy trình từng bước.</a:t>
            </a:r>
          </a:p>
          <a:p>
            <a:pPr marL="285750" indent="-285750" fontAlgn="base">
              <a:buFont typeface="Arial" panose="020B0604020202020204" pitchFamily="34" charset="0"/>
              <a:buChar char="•"/>
            </a:pPr>
            <a:r>
              <a:rPr lang="vi-VN">
                <a:latin typeface="Asap"/>
              </a:rPr>
              <a:t>Các giải pháp cho các bài toán con có thể được lưu trữ trong một bảng, bảng này có thể được sử dụng lại cho các bài toán tương tự.</a:t>
            </a:r>
          </a:p>
          <a:p>
            <a:pPr marL="285750" indent="-285750">
              <a:buFont typeface="Arial" panose="020B0604020202020204" pitchFamily="34" charset="0"/>
              <a:buChar char="•"/>
            </a:pPr>
            <a:endParaRPr lang="vi-VN">
              <a:latin typeface="As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sap"/>
              </a:rPr>
              <a:t>Ưu điểm thuật toán tham lam</a:t>
            </a:r>
          </a:p>
        </p:txBody>
      </p:sp>
      <p:sp>
        <p:nvSpPr>
          <p:cNvPr id="3" name="TextBox 2"/>
          <p:cNvSpPr txBox="1"/>
          <p:nvPr/>
        </p:nvSpPr>
        <p:spPr>
          <a:xfrm>
            <a:off x="720000" y="1329105"/>
            <a:ext cx="7540487" cy="2462213"/>
          </a:xfrm>
          <a:prstGeom prst="rect">
            <a:avLst/>
          </a:prstGeom>
          <a:noFill/>
        </p:spPr>
        <p:txBody>
          <a:bodyPr wrap="square" rtlCol="0">
            <a:spAutoFit/>
          </a:bodyPr>
          <a:lstStyle/>
          <a:p>
            <a:pPr marL="285750" indent="-285750" fontAlgn="base">
              <a:buFont typeface="Arial" panose="020B0604020202020204" pitchFamily="34" charset="0"/>
              <a:buChar char="•"/>
            </a:pPr>
            <a:r>
              <a:rPr lang="vi-VN">
                <a:latin typeface="Asap"/>
              </a:rPr>
              <a:t>Cách tiếp cận tham lam rất dễ thực hiện.</a:t>
            </a:r>
          </a:p>
          <a:p>
            <a:pPr marL="285750" indent="-285750" fontAlgn="base">
              <a:buFont typeface="Arial" panose="020B0604020202020204" pitchFamily="34" charset="0"/>
              <a:buChar char="•"/>
            </a:pPr>
            <a:r>
              <a:rPr lang="vi-VN">
                <a:latin typeface="Asap"/>
              </a:rPr>
              <a:t>Thông thường có ít thời gian phức tạp hơn.</a:t>
            </a:r>
          </a:p>
          <a:p>
            <a:pPr marL="285750" indent="-285750" fontAlgn="base">
              <a:buFont typeface="Arial" panose="020B0604020202020204" pitchFamily="34" charset="0"/>
              <a:buChar char="•"/>
            </a:pPr>
            <a:r>
              <a:rPr lang="vi-VN">
                <a:latin typeface="Asap"/>
              </a:rPr>
              <a:t>Các thuật toán tham lam có thể được sử dụng cho mục đích tối ưu hóa hoặc tìm gần tối ưu hóa trong trường hợp các bài toán Khó.</a:t>
            </a:r>
          </a:p>
          <a:p>
            <a:pPr marL="285750" indent="-285750" fontAlgn="base">
              <a:buFont typeface="Arial" panose="020B0604020202020204" pitchFamily="34" charset="0"/>
              <a:buChar char="•"/>
            </a:pPr>
            <a:r>
              <a:rPr lang="vi-VN">
                <a:latin typeface="Asap"/>
              </a:rPr>
              <a:t>Cách tiếp cận tham lam có thể rất hiệu quả, vì nó không yêu cầu khám phá tất cả các giải pháp khả thi cho vấn đề.</a:t>
            </a:r>
          </a:p>
          <a:p>
            <a:pPr marL="285750" indent="-285750" fontAlgn="base">
              <a:buFont typeface="Arial" panose="020B0604020202020204" pitchFamily="34" charset="0"/>
              <a:buChar char="•"/>
            </a:pPr>
            <a:r>
              <a:rPr lang="vi-VN">
                <a:latin typeface="Asap"/>
              </a:rPr>
              <a:t>Cách tiếp cận tham lam có thể đưa ra giải pháp rõ ràng và dễ hiểu cho một vấn đề, vì nó tuân theo quy trình từng bước.</a:t>
            </a:r>
          </a:p>
          <a:p>
            <a:pPr marL="285750" indent="-285750" fontAlgn="base">
              <a:buFont typeface="Arial" panose="020B0604020202020204" pitchFamily="34" charset="0"/>
              <a:buChar char="•"/>
            </a:pPr>
            <a:r>
              <a:rPr lang="vi-VN">
                <a:latin typeface="Asap"/>
              </a:rPr>
              <a:t>Các giải pháp cho các bài toán con có thể được lưu trữ trong một bảng, bảng này có thể được sử dụng lại cho các bài toán tương tự.</a:t>
            </a:r>
          </a:p>
          <a:p>
            <a:pPr marL="285750" indent="-285750">
              <a:buFont typeface="Arial" panose="020B0604020202020204" pitchFamily="34" charset="0"/>
              <a:buChar char="•"/>
            </a:pPr>
            <a:endParaRPr lang="vi-VN">
              <a:latin typeface="Asap"/>
            </a:endParaRPr>
          </a:p>
        </p:txBody>
      </p:sp>
    </p:spTree>
    <p:extLst>
      <p:ext uri="{BB962C8B-B14F-4D97-AF65-F5344CB8AC3E}">
        <p14:creationId xmlns:p14="http://schemas.microsoft.com/office/powerpoint/2010/main" val="119791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9"/>
          <p:cNvSpPr/>
          <p:nvPr/>
        </p:nvSpPr>
        <p:spPr>
          <a:xfrm rot="5400000">
            <a:off x="-236240" y="199090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9"/>
          <p:cNvGrpSpPr/>
          <p:nvPr/>
        </p:nvGrpSpPr>
        <p:grpSpPr>
          <a:xfrm>
            <a:off x="-562175" y="4443790"/>
            <a:ext cx="2550800" cy="339300"/>
            <a:chOff x="988450" y="-94575"/>
            <a:chExt cx="2550800" cy="339300"/>
          </a:xfrm>
        </p:grpSpPr>
        <p:sp>
          <p:nvSpPr>
            <p:cNvPr id="413" name="Google Shape;413;p29"/>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vi-VN" sz="2800" dirty="0"/>
              <a:t>Thuật toán tham lam có nhược điểm gì</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1AA726-9E68-03A7-0926-041DC1F10C10}"/>
              </a:ext>
            </a:extLst>
          </p:cNvPr>
          <p:cNvSpPr txBox="1"/>
          <p:nvPr/>
        </p:nvSpPr>
        <p:spPr>
          <a:xfrm>
            <a:off x="500400" y="1406581"/>
            <a:ext cx="7513200" cy="646331"/>
          </a:xfrm>
          <a:prstGeom prst="rect">
            <a:avLst/>
          </a:prstGeom>
          <a:noFill/>
        </p:spPr>
        <p:txBody>
          <a:bodyPr wrap="square">
            <a:spAutoFit/>
          </a:bodyPr>
          <a:lstStyle/>
          <a:p>
            <a:r>
              <a:rPr lang="en-US" sz="3600" b="1" dirty="0" err="1">
                <a:solidFill>
                  <a:srgbClr val="FF0000"/>
                </a:solidFill>
                <a:latin typeface="Asap" panose="020F0504030102060203" pitchFamily="34" charset="0"/>
              </a:rPr>
              <a:t>Hãy</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giúp</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Điền</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Kị</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thắng</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Tề</a:t>
            </a:r>
            <a:r>
              <a:rPr lang="en-US" sz="3600" b="1" dirty="0">
                <a:solidFill>
                  <a:srgbClr val="FF0000"/>
                </a:solidFill>
                <a:latin typeface="Asap" panose="020F0504030102060203" pitchFamily="34" charset="0"/>
              </a:rPr>
              <a:t> </a:t>
            </a:r>
            <a:r>
              <a:rPr lang="en-US" sz="3600" b="1" dirty="0" err="1">
                <a:solidFill>
                  <a:srgbClr val="FF0000"/>
                </a:solidFill>
                <a:latin typeface="Asap" panose="020F0504030102060203" pitchFamily="34" charset="0"/>
              </a:rPr>
              <a:t>Vương</a:t>
            </a:r>
            <a:r>
              <a:rPr lang="en-US" sz="3600" b="1" dirty="0">
                <a:solidFill>
                  <a:srgbClr val="FF0000"/>
                </a:solidFill>
                <a:latin typeface="Asap" panose="020F0504030102060203" pitchFamily="34" charset="0"/>
              </a:rPr>
              <a:t>…</a:t>
            </a:r>
          </a:p>
        </p:txBody>
      </p:sp>
    </p:spTree>
    <p:extLst>
      <p:ext uri="{BB962C8B-B14F-4D97-AF65-F5344CB8AC3E}">
        <p14:creationId xmlns:p14="http://schemas.microsoft.com/office/powerpoint/2010/main" val="187478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b="0">
                <a:latin typeface="+mn-lt"/>
              </a:rPr>
              <a:t>Nhược điểm thuật toán tham lam</a:t>
            </a:r>
            <a:endParaRPr lang="vi-VN">
              <a:latin typeface="+mn-lt"/>
            </a:endParaRPr>
          </a:p>
        </p:txBody>
      </p:sp>
      <p:sp>
        <p:nvSpPr>
          <p:cNvPr id="5" name="TextBox 4"/>
          <p:cNvSpPr txBox="1"/>
          <p:nvPr/>
        </p:nvSpPr>
        <p:spPr>
          <a:xfrm>
            <a:off x="646043" y="1398104"/>
            <a:ext cx="7851913" cy="1600438"/>
          </a:xfrm>
          <a:prstGeom prst="rect">
            <a:avLst/>
          </a:prstGeom>
          <a:noFill/>
        </p:spPr>
        <p:txBody>
          <a:bodyPr wrap="square" rtlCol="0">
            <a:spAutoFit/>
          </a:bodyPr>
          <a:lstStyle/>
          <a:p>
            <a:pPr marL="285750" indent="-285750" fontAlgn="base">
              <a:buFont typeface="Arial" panose="020B0604020202020204" pitchFamily="34" charset="0"/>
              <a:buChar char="•"/>
            </a:pPr>
            <a:r>
              <a:rPr lang="vi-VN" dirty="0">
                <a:latin typeface="+mn-lt"/>
              </a:rPr>
              <a:t>Lời giải tối ưu cục bộ có thể không phải lúc nào cũng tối ưu toàn cục.</a:t>
            </a:r>
          </a:p>
          <a:p>
            <a:pPr marL="285750" indent="-285750" fontAlgn="base">
              <a:buFont typeface="Arial" panose="020B0604020202020204" pitchFamily="34" charset="0"/>
              <a:buChar char="•"/>
            </a:pPr>
            <a:r>
              <a:rPr lang="vi-VN" dirty="0">
                <a:latin typeface="+mn-lt"/>
              </a:rPr>
              <a:t>Thiếu bằng chứng về sự tối ưu.</a:t>
            </a:r>
          </a:p>
          <a:p>
            <a:pPr marL="285750" indent="-285750" fontAlgn="base">
              <a:buFont typeface="Arial" panose="020B0604020202020204" pitchFamily="34" charset="0"/>
              <a:buChar char="•"/>
            </a:pPr>
            <a:r>
              <a:rPr lang="vi-VN" dirty="0">
                <a:latin typeface="+mn-lt"/>
              </a:rPr>
              <a:t>Cách tiếp cận tham lam chỉ áp dụng cho các vấn đề có thuộc tính của thuộc tính lựa chọn tham lam, nghĩa là không phải tất cả các vấn đề đều có thể được giải quyết bằng cách sử dụng phương pháp này.</a:t>
            </a:r>
          </a:p>
          <a:p>
            <a:pPr marL="285750" indent="-285750" fontAlgn="base">
              <a:buFont typeface="Arial" panose="020B0604020202020204" pitchFamily="34" charset="0"/>
              <a:buChar char="•"/>
            </a:pPr>
            <a:r>
              <a:rPr lang="vi-VN" dirty="0">
                <a:latin typeface="+mn-lt"/>
              </a:rPr>
              <a:t>Cách tiếp cận tham lam không dễ dàng thích ứng với các điều kiện vấn đề thay đổi.</a:t>
            </a:r>
          </a:p>
          <a:p>
            <a:pPr marL="285750" indent="-285750">
              <a:buFont typeface="Arial" panose="020B0604020202020204" pitchFamily="34" charset="0"/>
              <a:buChar char="•"/>
            </a:pPr>
            <a:endParaRPr lang="vi-VN" dirty="0">
              <a:latin typeface="+mn-lt"/>
            </a:endParaRPr>
          </a:p>
        </p:txBody>
      </p:sp>
    </p:spTree>
    <p:extLst>
      <p:ext uri="{BB962C8B-B14F-4D97-AF65-F5344CB8AC3E}">
        <p14:creationId xmlns:p14="http://schemas.microsoft.com/office/powerpoint/2010/main" val="69550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3DEC4F-08FE-A5B5-94B3-5A03A00C306E}"/>
              </a:ext>
            </a:extLst>
          </p:cNvPr>
          <p:cNvSpPr txBox="1"/>
          <p:nvPr/>
        </p:nvSpPr>
        <p:spPr>
          <a:xfrm>
            <a:off x="361800" y="311624"/>
            <a:ext cx="7839000" cy="738664"/>
          </a:xfrm>
          <a:prstGeom prst="rect">
            <a:avLst/>
          </a:prstGeom>
          <a:noFill/>
        </p:spPr>
        <p:txBody>
          <a:bodyPr wrap="square">
            <a:spAutoFit/>
          </a:bodyPr>
          <a:lstStyle/>
          <a:p>
            <a:r>
              <a:rPr lang="vi-VN" b="0" i="0" dirty="0">
                <a:solidFill>
                  <a:srgbClr val="273239"/>
                </a:solidFill>
                <a:effectLst/>
                <a:latin typeface="+mn-lt"/>
              </a:rPr>
              <a:t>Khi lựa chọn áp dụng phương pháp tham lam được đưa ra mà không tiến hành kiểm tra kỹ lưỡng, quyết định sử dụng nó có thể hơi khó khăn và đôi khi thậm chí dẫn đến thất bại. Trong một số trường hợp, lựa chọn tốt nhất cục bộ có thể dẫn đến mất giải pháp tối ưu toàn cục. </a:t>
            </a:r>
            <a:endParaRPr lang="en-US" dirty="0">
              <a:latin typeface="+mn-lt"/>
            </a:endParaRPr>
          </a:p>
        </p:txBody>
      </p:sp>
      <p:sp>
        <p:nvSpPr>
          <p:cNvPr id="8" name="TextBox 7">
            <a:extLst>
              <a:ext uri="{FF2B5EF4-FFF2-40B4-BE49-F238E27FC236}">
                <a16:creationId xmlns:a16="http://schemas.microsoft.com/office/drawing/2014/main" id="{FF9C2D75-20B6-202B-40EA-442E063F83DE}"/>
              </a:ext>
            </a:extLst>
          </p:cNvPr>
          <p:cNvSpPr txBox="1"/>
          <p:nvPr/>
        </p:nvSpPr>
        <p:spPr>
          <a:xfrm>
            <a:off x="315992" y="1308550"/>
            <a:ext cx="3616479" cy="954107"/>
          </a:xfrm>
          <a:prstGeom prst="rect">
            <a:avLst/>
          </a:prstGeom>
          <a:noFill/>
        </p:spPr>
        <p:txBody>
          <a:bodyPr wrap="square">
            <a:spAutoFit/>
          </a:bodyPr>
          <a:lstStyle/>
          <a:p>
            <a:pPr algn="l" fontAlgn="base">
              <a:buFont typeface="Arial" panose="020B0604020202020204" pitchFamily="34" charset="0"/>
              <a:buChar char="•"/>
            </a:pPr>
            <a:r>
              <a:rPr lang="vi-VN" b="0" i="1" dirty="0">
                <a:solidFill>
                  <a:srgbClr val="273239"/>
                </a:solidFill>
                <a:effectLst/>
                <a:latin typeface="+mn-lt"/>
              </a:rPr>
              <a:t>Một ví dụ như vậy trong đó Phương pháp tiếp cận tham lam không thành công là </a:t>
            </a:r>
            <a:r>
              <a:rPr lang="vi-VN" b="0" i="1" u="sng" dirty="0">
                <a:solidFill>
                  <a:srgbClr val="273239"/>
                </a:solidFill>
                <a:effectLst/>
                <a:latin typeface="+mn-lt"/>
                <a:hlinkClick r:id="rId2"/>
              </a:rPr>
              <a:t>tìm Đường dẫn có trọng số tối đa của các nút trong biểu đồ đã cho</a:t>
            </a:r>
            <a:r>
              <a:rPr lang="vi-VN" b="0" i="1" dirty="0">
                <a:solidFill>
                  <a:srgbClr val="273239"/>
                </a:solidFill>
                <a:effectLst/>
                <a:latin typeface="+mn-lt"/>
              </a:rPr>
              <a:t> .</a:t>
            </a:r>
          </a:p>
        </p:txBody>
      </p:sp>
      <p:pic>
        <p:nvPicPr>
          <p:cNvPr id="1026" name="Picture 2" descr="Hộp đèn">
            <a:extLst>
              <a:ext uri="{FF2B5EF4-FFF2-40B4-BE49-F238E27FC236}">
                <a16:creationId xmlns:a16="http://schemas.microsoft.com/office/drawing/2014/main" id="{9FB6563E-1313-D9AB-6B61-3FB1ED101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300" y="1152000"/>
            <a:ext cx="3200207" cy="326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46E88B-86A0-C3EB-0866-D681002BF3C7}"/>
              </a:ext>
            </a:extLst>
          </p:cNvPr>
          <p:cNvSpPr>
            <a:spLocks noGrp="1"/>
          </p:cNvSpPr>
          <p:nvPr>
            <p:ph type="body" idx="1"/>
          </p:nvPr>
        </p:nvSpPr>
        <p:spPr>
          <a:xfrm flipH="1">
            <a:off x="4752000" y="1181392"/>
            <a:ext cx="3672000" cy="3631500"/>
          </a:xfrm>
        </p:spPr>
        <p:txBody>
          <a:bodyPr/>
          <a:lstStyle/>
          <a:p>
            <a:pPr marL="139700" indent="0">
              <a:buNone/>
            </a:pPr>
            <a:r>
              <a:rPr lang="vi-VN" b="0" i="1" dirty="0">
                <a:solidFill>
                  <a:srgbClr val="273239"/>
                </a:solidFill>
                <a:effectLst/>
                <a:latin typeface="+mn-lt"/>
              </a:rPr>
              <a:t>Trong biểu đồ trên bắt đầu từ nút gốc </a:t>
            </a:r>
            <a:r>
              <a:rPr lang="vi-VN" b="1" i="1" dirty="0">
                <a:solidFill>
                  <a:srgbClr val="273239"/>
                </a:solidFill>
                <a:effectLst/>
                <a:latin typeface="+mn-lt"/>
              </a:rPr>
              <a:t>10</a:t>
            </a:r>
            <a:r>
              <a:rPr lang="vi-VN" b="0" i="1" dirty="0">
                <a:solidFill>
                  <a:srgbClr val="273239"/>
                </a:solidFill>
                <a:effectLst/>
                <a:latin typeface="+mn-lt"/>
              </a:rPr>
              <a:t> nếu chúng ta tham lam chọn nút tiếp theo để có đường đi có trọng số cao nhất thì nút được chọn tiếp theo sẽ là </a:t>
            </a:r>
            <a:r>
              <a:rPr lang="vi-VN" b="1" i="1" dirty="0">
                <a:solidFill>
                  <a:srgbClr val="273239"/>
                </a:solidFill>
                <a:effectLst/>
                <a:latin typeface="+mn-lt"/>
              </a:rPr>
              <a:t>5</a:t>
            </a:r>
            <a:r>
              <a:rPr lang="vi-VN" b="0" i="1" dirty="0">
                <a:solidFill>
                  <a:srgbClr val="273239"/>
                </a:solidFill>
                <a:effectLst/>
                <a:latin typeface="+mn-lt"/>
              </a:rPr>
              <a:t> sẽ lấy tổng là </a:t>
            </a:r>
            <a:r>
              <a:rPr lang="vi-VN" b="1" i="1" dirty="0">
                <a:solidFill>
                  <a:srgbClr val="273239"/>
                </a:solidFill>
                <a:effectLst/>
                <a:latin typeface="+mn-lt"/>
              </a:rPr>
              <a:t>15</a:t>
            </a:r>
            <a:r>
              <a:rPr lang="vi-VN" b="0" i="1" dirty="0">
                <a:solidFill>
                  <a:srgbClr val="273239"/>
                </a:solidFill>
                <a:effectLst/>
                <a:latin typeface="+mn-lt"/>
              </a:rPr>
              <a:t> và đường dẫn sẽ kết thúc vì không có nút con nào của </a:t>
            </a:r>
            <a:r>
              <a:rPr lang="vi-VN" b="1" i="1" dirty="0">
                <a:solidFill>
                  <a:srgbClr val="273239"/>
                </a:solidFill>
                <a:effectLst/>
                <a:latin typeface="+mn-lt"/>
              </a:rPr>
              <a:t>5</a:t>
            </a:r>
            <a:r>
              <a:rPr lang="vi-VN" b="0" i="1" dirty="0">
                <a:solidFill>
                  <a:srgbClr val="273239"/>
                </a:solidFill>
                <a:effectLst/>
                <a:latin typeface="+mn-lt"/>
              </a:rPr>
              <a:t> nhưng đường dẫn </a:t>
            </a:r>
            <a:r>
              <a:rPr lang="vi-VN" b="1" i="1" dirty="0">
                <a:solidFill>
                  <a:srgbClr val="273239"/>
                </a:solidFill>
                <a:effectLst/>
                <a:latin typeface="+mn-lt"/>
              </a:rPr>
              <a:t>10 -&gt; 5</a:t>
            </a:r>
            <a:r>
              <a:rPr lang="vi-VN" b="0" i="1" dirty="0">
                <a:solidFill>
                  <a:srgbClr val="273239"/>
                </a:solidFill>
                <a:effectLst/>
                <a:latin typeface="+mn-lt"/>
              </a:rPr>
              <a:t> không phải là đường dẫn trọng số tối đa.</a:t>
            </a:r>
          </a:p>
          <a:p>
            <a:pPr marL="139700" indent="0">
              <a:buNone/>
            </a:pPr>
            <a:endParaRPr lang="en-US" dirty="0">
              <a:latin typeface="+mn-lt"/>
            </a:endParaRPr>
          </a:p>
        </p:txBody>
      </p:sp>
      <p:pic>
        <p:nvPicPr>
          <p:cNvPr id="2054" name="Picture 6" descr="Hộp đèn">
            <a:extLst>
              <a:ext uri="{FF2B5EF4-FFF2-40B4-BE49-F238E27FC236}">
                <a16:creationId xmlns:a16="http://schemas.microsoft.com/office/drawing/2014/main" id="{C1A6D2F4-4115-15D6-38BB-75BA309CC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49" y="657337"/>
            <a:ext cx="4160325" cy="38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97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C5C36E-01BC-EE3E-0DAA-A82FC2F5DAE9}"/>
              </a:ext>
            </a:extLst>
          </p:cNvPr>
          <p:cNvSpPr>
            <a:spLocks noGrp="1"/>
          </p:cNvSpPr>
          <p:nvPr>
            <p:ph type="body" idx="1"/>
          </p:nvPr>
        </p:nvSpPr>
        <p:spPr>
          <a:xfrm flipH="1">
            <a:off x="4391350" y="231125"/>
            <a:ext cx="4032600" cy="3631500"/>
          </a:xfrm>
        </p:spPr>
        <p:txBody>
          <a:bodyPr/>
          <a:lstStyle/>
          <a:p>
            <a:pPr marL="139700" indent="0">
              <a:buNone/>
            </a:pPr>
            <a:r>
              <a:rPr lang="vi-VN" b="0" i="1" dirty="0">
                <a:solidFill>
                  <a:srgbClr val="273239"/>
                </a:solidFill>
                <a:effectLst/>
                <a:latin typeface="+mn-lt"/>
              </a:rPr>
              <a:t>Để tìm đường dẫn có trọng số cao nhất, tất cả tổng đường dẫn có thể phải được tính toán và tổng đường dẫn của chúng phải được so sánh để có được kết quả mong muốn, có thể thấy rằng đường dẫn có trọng số cao nhất trong biểu đồ trên là 10 -&gt; 1 -&gt; 30 </a:t>
            </a:r>
            <a:r>
              <a:rPr lang="vi-VN" b="1" i="1" dirty="0">
                <a:solidFill>
                  <a:srgbClr val="273239"/>
                </a:solidFill>
                <a:effectLst/>
                <a:latin typeface="+mn-lt"/>
              </a:rPr>
              <a:t>mang</a:t>
            </a:r>
            <a:r>
              <a:rPr lang="vi-VN" b="0" i="1" dirty="0">
                <a:solidFill>
                  <a:srgbClr val="273239"/>
                </a:solidFill>
                <a:effectLst/>
                <a:latin typeface="+mn-lt"/>
              </a:rPr>
              <a:t> lại tổng đường dẫn </a:t>
            </a:r>
            <a:r>
              <a:rPr lang="vi-VN" b="1" i="1" dirty="0">
                <a:solidFill>
                  <a:srgbClr val="273239"/>
                </a:solidFill>
                <a:effectLst/>
                <a:latin typeface="+mn-lt"/>
              </a:rPr>
              <a:t>41</a:t>
            </a:r>
            <a:r>
              <a:rPr lang="vi-VN" b="0" i="1" dirty="0">
                <a:solidFill>
                  <a:srgbClr val="273239"/>
                </a:solidFill>
                <a:effectLst/>
                <a:latin typeface="+mn-lt"/>
              </a:rPr>
              <a:t> . </a:t>
            </a:r>
          </a:p>
          <a:p>
            <a:endParaRPr lang="en-US" dirty="0">
              <a:latin typeface="+mn-lt"/>
            </a:endParaRPr>
          </a:p>
        </p:txBody>
      </p:sp>
      <p:pic>
        <p:nvPicPr>
          <p:cNvPr id="3074" name="Picture 2">
            <a:extLst>
              <a:ext uri="{FF2B5EF4-FFF2-40B4-BE49-F238E27FC236}">
                <a16:creationId xmlns:a16="http://schemas.microsoft.com/office/drawing/2014/main" id="{EB3F1ACC-940E-7186-6832-D731849B5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0" y="623874"/>
            <a:ext cx="3781500" cy="36212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A3F9B8-8F09-9AEF-2318-5F114D4AA8BF}"/>
              </a:ext>
            </a:extLst>
          </p:cNvPr>
          <p:cNvSpPr txBox="1"/>
          <p:nvPr/>
        </p:nvSpPr>
        <p:spPr>
          <a:xfrm>
            <a:off x="4391350" y="2644703"/>
            <a:ext cx="4270250" cy="2062103"/>
          </a:xfrm>
          <a:prstGeom prst="rect">
            <a:avLst/>
          </a:prstGeom>
          <a:noFill/>
        </p:spPr>
        <p:txBody>
          <a:bodyPr wrap="square">
            <a:spAutoFit/>
          </a:bodyPr>
          <a:lstStyle/>
          <a:p>
            <a:pPr algn="l" fontAlgn="base">
              <a:buFont typeface="Arial" panose="020B0604020202020204" pitchFamily="34" charset="0"/>
              <a:buChar char="•"/>
            </a:pPr>
            <a:r>
              <a:rPr lang="vi-VN" sz="1600" b="0" i="1" dirty="0">
                <a:solidFill>
                  <a:srgbClr val="273239"/>
                </a:solidFill>
                <a:effectLst/>
                <a:latin typeface="+mn-lt"/>
              </a:rPr>
              <a:t>Trong những trường hợp như vậy, cách tiếp cận tham lam sẽ không hoạt động thay vào đó, các đường dẫn hoàn chỉnh từ nút </a:t>
            </a:r>
            <a:r>
              <a:rPr lang="vi-VN" sz="1600" b="1" i="1" dirty="0">
                <a:solidFill>
                  <a:srgbClr val="273239"/>
                </a:solidFill>
                <a:effectLst/>
                <a:latin typeface="+mn-lt"/>
              </a:rPr>
              <a:t>gốc</a:t>
            </a:r>
            <a:r>
              <a:rPr lang="vi-VN" sz="1600" b="0" i="1" dirty="0">
                <a:solidFill>
                  <a:srgbClr val="273239"/>
                </a:solidFill>
                <a:effectLst/>
                <a:latin typeface="+mn-lt"/>
              </a:rPr>
              <a:t> đến </a:t>
            </a:r>
            <a:r>
              <a:rPr lang="vi-VN" sz="1600" b="1" i="1" dirty="0">
                <a:solidFill>
                  <a:srgbClr val="273239"/>
                </a:solidFill>
                <a:effectLst/>
                <a:latin typeface="+mn-lt"/>
              </a:rPr>
              <a:t>nút lá</a:t>
            </a:r>
            <a:r>
              <a:rPr lang="vi-VN" sz="1600" b="0" i="1" dirty="0">
                <a:solidFill>
                  <a:srgbClr val="273239"/>
                </a:solidFill>
                <a:effectLst/>
                <a:latin typeface="+mn-lt"/>
              </a:rPr>
              <a:t> phải được xem xét để có câu trả lời chính xác, tức là đường dẫn có trọng số cao nhất, Điều này có thể đạt được bằng cách kiểm tra đệ quy tất cả các đường dẫn và tính trọng số của chúng. </a:t>
            </a:r>
          </a:p>
        </p:txBody>
      </p:sp>
    </p:spTree>
    <p:extLst>
      <p:ext uri="{BB962C8B-B14F-4D97-AF65-F5344CB8AC3E}">
        <p14:creationId xmlns:p14="http://schemas.microsoft.com/office/powerpoint/2010/main" val="2150107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69249-0266-6429-9642-48B652E0E398}"/>
              </a:ext>
            </a:extLst>
          </p:cNvPr>
          <p:cNvSpPr>
            <a:spLocks noGrp="1"/>
          </p:cNvSpPr>
          <p:nvPr>
            <p:ph type="title"/>
          </p:nvPr>
        </p:nvSpPr>
        <p:spPr>
          <a:xfrm>
            <a:off x="648000" y="1697825"/>
            <a:ext cx="7704000" cy="572700"/>
          </a:xfrm>
        </p:spPr>
        <p:txBody>
          <a:bodyPr/>
          <a:lstStyle/>
          <a:p>
            <a:r>
              <a:rPr lang="en-US" b="1" i="0" dirty="0" err="1">
                <a:solidFill>
                  <a:srgbClr val="273239"/>
                </a:solidFill>
                <a:effectLst/>
                <a:latin typeface="+mj-lt"/>
              </a:rPr>
              <a:t>Sự</a:t>
            </a:r>
            <a:r>
              <a:rPr lang="en-US" b="1" i="0" dirty="0">
                <a:solidFill>
                  <a:srgbClr val="273239"/>
                </a:solidFill>
                <a:effectLst/>
                <a:latin typeface="+mj-lt"/>
              </a:rPr>
              <a:t> </a:t>
            </a:r>
            <a:r>
              <a:rPr lang="en-US" b="1" i="0" dirty="0" err="1">
                <a:solidFill>
                  <a:srgbClr val="273239"/>
                </a:solidFill>
                <a:effectLst/>
                <a:latin typeface="+mj-lt"/>
              </a:rPr>
              <a:t>khác</a:t>
            </a:r>
            <a:r>
              <a:rPr lang="en-US" b="1" i="0" dirty="0">
                <a:solidFill>
                  <a:srgbClr val="273239"/>
                </a:solidFill>
                <a:effectLst/>
                <a:latin typeface="+mj-lt"/>
              </a:rPr>
              <a:t> </a:t>
            </a:r>
            <a:r>
              <a:rPr lang="en-US" b="1" i="0" dirty="0" err="1">
                <a:solidFill>
                  <a:srgbClr val="273239"/>
                </a:solidFill>
                <a:effectLst/>
                <a:latin typeface="+mj-lt"/>
              </a:rPr>
              <a:t>biệt</a:t>
            </a:r>
            <a:r>
              <a:rPr lang="en-US" b="1" i="0" dirty="0">
                <a:solidFill>
                  <a:srgbClr val="273239"/>
                </a:solidFill>
                <a:effectLst/>
                <a:latin typeface="+mj-lt"/>
              </a:rPr>
              <a:t> </a:t>
            </a:r>
            <a:r>
              <a:rPr lang="en-US" b="1" i="0" dirty="0" err="1">
                <a:solidFill>
                  <a:srgbClr val="273239"/>
                </a:solidFill>
                <a:effectLst/>
                <a:latin typeface="+mj-lt"/>
              </a:rPr>
              <a:t>giữa</a:t>
            </a:r>
            <a:r>
              <a:rPr lang="en-US" b="1" i="0" dirty="0">
                <a:solidFill>
                  <a:srgbClr val="273239"/>
                </a:solidFill>
                <a:effectLst/>
                <a:latin typeface="+mj-lt"/>
              </a:rPr>
              <a:t> </a:t>
            </a:r>
            <a:r>
              <a:rPr lang="en-US" b="1" i="0" dirty="0" err="1">
                <a:solidFill>
                  <a:srgbClr val="273239"/>
                </a:solidFill>
                <a:effectLst/>
                <a:latin typeface="+mj-lt"/>
              </a:rPr>
              <a:t>thuật</a:t>
            </a:r>
            <a:r>
              <a:rPr lang="en-US" b="1" i="0" dirty="0">
                <a:solidFill>
                  <a:srgbClr val="273239"/>
                </a:solidFill>
                <a:effectLst/>
                <a:latin typeface="+mj-lt"/>
              </a:rPr>
              <a:t> </a:t>
            </a:r>
            <a:r>
              <a:rPr lang="en-US" b="1" i="0" dirty="0" err="1">
                <a:solidFill>
                  <a:srgbClr val="273239"/>
                </a:solidFill>
                <a:effectLst/>
                <a:latin typeface="+mj-lt"/>
              </a:rPr>
              <a:t>toán</a:t>
            </a:r>
            <a:r>
              <a:rPr lang="en-US" b="1" i="0" dirty="0">
                <a:solidFill>
                  <a:srgbClr val="273239"/>
                </a:solidFill>
                <a:effectLst/>
                <a:latin typeface="+mj-lt"/>
              </a:rPr>
              <a:t> </a:t>
            </a:r>
            <a:r>
              <a:rPr lang="en-US" b="1" i="0" dirty="0" err="1">
                <a:solidFill>
                  <a:srgbClr val="273239"/>
                </a:solidFill>
                <a:effectLst/>
                <a:latin typeface="+mj-lt"/>
              </a:rPr>
              <a:t>tham</a:t>
            </a:r>
            <a:r>
              <a:rPr lang="en-US" b="1" i="0" dirty="0">
                <a:solidFill>
                  <a:srgbClr val="273239"/>
                </a:solidFill>
                <a:effectLst/>
                <a:latin typeface="+mj-lt"/>
              </a:rPr>
              <a:t> lam </a:t>
            </a:r>
            <a:r>
              <a:rPr lang="en-US" b="1" i="0" dirty="0" err="1">
                <a:solidFill>
                  <a:srgbClr val="273239"/>
                </a:solidFill>
                <a:effectLst/>
                <a:latin typeface="+mj-lt"/>
              </a:rPr>
              <a:t>và</a:t>
            </a:r>
            <a:r>
              <a:rPr lang="en-US" b="1" i="0" dirty="0">
                <a:solidFill>
                  <a:srgbClr val="273239"/>
                </a:solidFill>
                <a:effectLst/>
                <a:latin typeface="+mj-lt"/>
              </a:rPr>
              <a:t> </a:t>
            </a:r>
            <a:r>
              <a:rPr lang="en-US" b="1" i="0" dirty="0" err="1">
                <a:solidFill>
                  <a:srgbClr val="273239"/>
                </a:solidFill>
                <a:effectLst/>
                <a:latin typeface="+mj-lt"/>
              </a:rPr>
              <a:t>thuật</a:t>
            </a:r>
            <a:r>
              <a:rPr lang="en-US" b="1" i="0" dirty="0">
                <a:solidFill>
                  <a:srgbClr val="273239"/>
                </a:solidFill>
                <a:effectLst/>
                <a:latin typeface="+mj-lt"/>
              </a:rPr>
              <a:t> </a:t>
            </a:r>
            <a:r>
              <a:rPr lang="en-US" b="1" i="0" dirty="0" err="1">
                <a:solidFill>
                  <a:srgbClr val="273239"/>
                </a:solidFill>
                <a:effectLst/>
                <a:latin typeface="+mj-lt"/>
              </a:rPr>
              <a:t>toán</a:t>
            </a:r>
            <a:r>
              <a:rPr lang="en-US" b="1" i="0" dirty="0">
                <a:solidFill>
                  <a:srgbClr val="273239"/>
                </a:solidFill>
                <a:effectLst/>
                <a:latin typeface="+mj-lt"/>
              </a:rPr>
              <a:t> chia </a:t>
            </a:r>
            <a:r>
              <a:rPr lang="en-US" b="1" i="0" dirty="0" err="1">
                <a:solidFill>
                  <a:srgbClr val="273239"/>
                </a:solidFill>
                <a:effectLst/>
                <a:latin typeface="+mj-lt"/>
              </a:rPr>
              <a:t>để</a:t>
            </a:r>
            <a:r>
              <a:rPr lang="en-US" b="1" i="0" dirty="0">
                <a:solidFill>
                  <a:srgbClr val="273239"/>
                </a:solidFill>
                <a:effectLst/>
                <a:latin typeface="+mj-lt"/>
              </a:rPr>
              <a:t> </a:t>
            </a:r>
            <a:r>
              <a:rPr lang="en-US" b="1" i="0" dirty="0" err="1">
                <a:solidFill>
                  <a:srgbClr val="273239"/>
                </a:solidFill>
                <a:effectLst/>
                <a:latin typeface="+mj-lt"/>
              </a:rPr>
              <a:t>trị</a:t>
            </a:r>
            <a:r>
              <a:rPr lang="en-US" b="1" i="0" dirty="0">
                <a:solidFill>
                  <a:srgbClr val="273239"/>
                </a:solidFill>
                <a:effectLst/>
                <a:latin typeface="+mj-lt"/>
              </a:rPr>
              <a:t>:</a:t>
            </a:r>
            <a:br>
              <a:rPr lang="en-US" b="1" i="0" dirty="0">
                <a:solidFill>
                  <a:srgbClr val="273239"/>
                </a:solidFill>
                <a:effectLst/>
                <a:latin typeface="Nunito" pitchFamily="2" charset="0"/>
              </a:rPr>
            </a:br>
            <a:endParaRPr lang="en-US" dirty="0"/>
          </a:p>
        </p:txBody>
      </p:sp>
    </p:spTree>
    <p:extLst>
      <p:ext uri="{BB962C8B-B14F-4D97-AF65-F5344CB8AC3E}">
        <p14:creationId xmlns:p14="http://schemas.microsoft.com/office/powerpoint/2010/main" val="80500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954F1-EF69-C810-0EAD-1C3A637C267B}"/>
              </a:ext>
            </a:extLst>
          </p:cNvPr>
          <p:cNvSpPr>
            <a:spLocks noGrp="1"/>
          </p:cNvSpPr>
          <p:nvPr>
            <p:ph type="title"/>
          </p:nvPr>
        </p:nvSpPr>
        <p:spPr>
          <a:xfrm>
            <a:off x="626400" y="0"/>
            <a:ext cx="7704000" cy="572700"/>
          </a:xfrm>
        </p:spPr>
        <p:txBody>
          <a:bodyPr/>
          <a:lstStyle/>
          <a:p>
            <a:r>
              <a:rPr lang="en-US" sz="1800" b="1" i="0" dirty="0" err="1">
                <a:solidFill>
                  <a:srgbClr val="273239"/>
                </a:solidFill>
                <a:effectLst/>
                <a:latin typeface="Nunito" pitchFamily="2" charset="0"/>
              </a:rPr>
              <a:t>Sự</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khác</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biệt</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giữa</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thuật</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toán</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tham</a:t>
            </a:r>
            <a:r>
              <a:rPr lang="en-US" sz="1800" b="1" i="0" dirty="0">
                <a:solidFill>
                  <a:srgbClr val="273239"/>
                </a:solidFill>
                <a:effectLst/>
                <a:latin typeface="Nunito" pitchFamily="2" charset="0"/>
              </a:rPr>
              <a:t> lam </a:t>
            </a:r>
            <a:r>
              <a:rPr lang="en-US" sz="1800" b="1" i="0" dirty="0" err="1">
                <a:solidFill>
                  <a:srgbClr val="273239"/>
                </a:solidFill>
                <a:effectLst/>
                <a:latin typeface="Nunito" pitchFamily="2" charset="0"/>
              </a:rPr>
              <a:t>và</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thuật</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toán</a:t>
            </a:r>
            <a:r>
              <a:rPr lang="en-US" sz="1800" b="1" i="0" dirty="0">
                <a:solidFill>
                  <a:srgbClr val="273239"/>
                </a:solidFill>
                <a:effectLst/>
                <a:latin typeface="Nunito" pitchFamily="2" charset="0"/>
              </a:rPr>
              <a:t> chia </a:t>
            </a:r>
            <a:r>
              <a:rPr lang="en-US" sz="1800" b="1" i="0" dirty="0" err="1">
                <a:solidFill>
                  <a:srgbClr val="273239"/>
                </a:solidFill>
                <a:effectLst/>
                <a:latin typeface="Nunito" pitchFamily="2" charset="0"/>
              </a:rPr>
              <a:t>để</a:t>
            </a:r>
            <a:r>
              <a:rPr lang="en-US" sz="1800" b="1" i="0" dirty="0">
                <a:solidFill>
                  <a:srgbClr val="273239"/>
                </a:solidFill>
                <a:effectLst/>
                <a:latin typeface="Nunito" pitchFamily="2" charset="0"/>
              </a:rPr>
              <a:t> </a:t>
            </a:r>
            <a:r>
              <a:rPr lang="en-US" sz="1800" b="1" i="0" dirty="0" err="1">
                <a:solidFill>
                  <a:srgbClr val="273239"/>
                </a:solidFill>
                <a:effectLst/>
                <a:latin typeface="Nunito" pitchFamily="2" charset="0"/>
              </a:rPr>
              <a:t>trị</a:t>
            </a:r>
            <a:r>
              <a:rPr lang="en-US" sz="1800" b="1" i="0" dirty="0">
                <a:solidFill>
                  <a:srgbClr val="273239"/>
                </a:solidFill>
                <a:effectLst/>
                <a:latin typeface="Nunito" pitchFamily="2" charset="0"/>
              </a:rPr>
              <a:t>:</a:t>
            </a:r>
            <a:br>
              <a:rPr lang="en-US" b="1" i="0" dirty="0">
                <a:solidFill>
                  <a:srgbClr val="273239"/>
                </a:solidFill>
                <a:effectLst/>
                <a:latin typeface="Nunito" pitchFamily="2" charset="0"/>
              </a:rPr>
            </a:br>
            <a:endParaRPr lang="en-US" dirty="0"/>
          </a:p>
        </p:txBody>
      </p:sp>
      <p:graphicFrame>
        <p:nvGraphicFramePr>
          <p:cNvPr id="6" name="Table 6">
            <a:extLst>
              <a:ext uri="{FF2B5EF4-FFF2-40B4-BE49-F238E27FC236}">
                <a16:creationId xmlns:a16="http://schemas.microsoft.com/office/drawing/2014/main" id="{F4132766-3533-DD9B-B347-0E6B77AF480C}"/>
              </a:ext>
            </a:extLst>
          </p:cNvPr>
          <p:cNvGraphicFramePr>
            <a:graphicFrameLocks noGrp="1"/>
          </p:cNvGraphicFramePr>
          <p:nvPr>
            <p:extLst>
              <p:ext uri="{D42A27DB-BD31-4B8C-83A1-F6EECF244321}">
                <p14:modId xmlns:p14="http://schemas.microsoft.com/office/powerpoint/2010/main" val="2343399652"/>
              </p:ext>
            </p:extLst>
          </p:nvPr>
        </p:nvGraphicFramePr>
        <p:xfrm>
          <a:off x="697200" y="540600"/>
          <a:ext cx="7346400" cy="3764280"/>
        </p:xfrm>
        <a:graphic>
          <a:graphicData uri="http://schemas.openxmlformats.org/drawingml/2006/table">
            <a:tbl>
              <a:tblPr firstRow="1" bandRow="1">
                <a:tableStyleId>{27E0A480-DA8A-4338-A409-6FEB46ABCAF1}</a:tableStyleId>
              </a:tblPr>
              <a:tblGrid>
                <a:gridCol w="619200">
                  <a:extLst>
                    <a:ext uri="{9D8B030D-6E8A-4147-A177-3AD203B41FA5}">
                      <a16:colId xmlns:a16="http://schemas.microsoft.com/office/drawing/2014/main" val="2153427454"/>
                    </a:ext>
                  </a:extLst>
                </a:gridCol>
                <a:gridCol w="3298800">
                  <a:extLst>
                    <a:ext uri="{9D8B030D-6E8A-4147-A177-3AD203B41FA5}">
                      <a16:colId xmlns:a16="http://schemas.microsoft.com/office/drawing/2014/main" val="1430136270"/>
                    </a:ext>
                  </a:extLst>
                </a:gridCol>
                <a:gridCol w="3428400">
                  <a:extLst>
                    <a:ext uri="{9D8B030D-6E8A-4147-A177-3AD203B41FA5}">
                      <a16:colId xmlns:a16="http://schemas.microsoft.com/office/drawing/2014/main" val="2407994008"/>
                    </a:ext>
                  </a:extLst>
                </a:gridCol>
              </a:tblGrid>
              <a:tr h="370840">
                <a:tc>
                  <a:txBody>
                    <a:bodyPr/>
                    <a:lstStyle/>
                    <a:p>
                      <a:pPr algn="ctr" fontAlgn="base"/>
                      <a:endParaRPr lang="en-US" sz="1400" b="1" dirty="0">
                        <a:effectLst/>
                        <a:latin typeface="Asap" panose="020F0504030102060203" pitchFamily="34" charset="0"/>
                      </a:endParaRPr>
                    </a:p>
                  </a:txBody>
                  <a:tcPr marL="38100" marR="38100" marT="95250" marB="95250" anchor="ctr"/>
                </a:tc>
                <a:tc>
                  <a:txBody>
                    <a:bodyPr/>
                    <a:lstStyle/>
                    <a:p>
                      <a:pPr algn="ctr" fontAlgn="base"/>
                      <a:r>
                        <a:rPr lang="it-IT" sz="1400" b="1" dirty="0">
                          <a:effectLst/>
                          <a:latin typeface="Asap" panose="020F0504030102060203" pitchFamily="34" charset="0"/>
                        </a:rPr>
                        <a:t>Thuật toán Chia để trị</a:t>
                      </a:r>
                    </a:p>
                  </a:txBody>
                  <a:tcPr marL="95250" marR="95250" marT="95250" marB="95250" anchor="ctr"/>
                </a:tc>
                <a:tc>
                  <a:txBody>
                    <a:bodyPr/>
                    <a:lstStyle/>
                    <a:p>
                      <a:pPr algn="ctr" fontAlgn="base"/>
                      <a:r>
                        <a:rPr lang="en-US" sz="1400" b="1" dirty="0" err="1">
                          <a:effectLst/>
                          <a:latin typeface="Asap" panose="020F0504030102060203" pitchFamily="34" charset="0"/>
                        </a:rPr>
                        <a:t>Thuật</a:t>
                      </a:r>
                      <a:r>
                        <a:rPr lang="en-US" sz="1400" b="1" dirty="0">
                          <a:effectLst/>
                          <a:latin typeface="Asap" panose="020F0504030102060203" pitchFamily="34" charset="0"/>
                        </a:rPr>
                        <a:t> </a:t>
                      </a:r>
                      <a:r>
                        <a:rPr lang="en-US" sz="1400" b="1" dirty="0" err="1">
                          <a:effectLst/>
                          <a:latin typeface="Asap" panose="020F0504030102060203" pitchFamily="34" charset="0"/>
                        </a:rPr>
                        <a:t>toán</a:t>
                      </a:r>
                      <a:r>
                        <a:rPr lang="en-US" sz="1400" b="1" dirty="0">
                          <a:effectLst/>
                          <a:latin typeface="Asap" panose="020F0504030102060203" pitchFamily="34" charset="0"/>
                        </a:rPr>
                        <a:t> </a:t>
                      </a:r>
                      <a:r>
                        <a:rPr lang="en-US" sz="1400" b="1" dirty="0" err="1">
                          <a:effectLst/>
                          <a:latin typeface="Asap" panose="020F0504030102060203" pitchFamily="34" charset="0"/>
                        </a:rPr>
                        <a:t>Tham</a:t>
                      </a:r>
                      <a:r>
                        <a:rPr lang="en-US" sz="1400" b="1" dirty="0">
                          <a:effectLst/>
                          <a:latin typeface="Asap" panose="020F0504030102060203" pitchFamily="34" charset="0"/>
                        </a:rPr>
                        <a:t> lam</a:t>
                      </a:r>
                    </a:p>
                  </a:txBody>
                  <a:tcPr marL="95250" marR="95250" marT="95250" marB="95250" anchor="ctr"/>
                </a:tc>
                <a:extLst>
                  <a:ext uri="{0D108BD9-81ED-4DB2-BD59-A6C34878D82A}">
                    <a16:rowId xmlns:a16="http://schemas.microsoft.com/office/drawing/2014/main" val="3451764554"/>
                  </a:ext>
                </a:extLst>
              </a:tr>
              <a:tr h="370840">
                <a:tc>
                  <a:txBody>
                    <a:bodyPr/>
                    <a:lstStyle/>
                    <a:p>
                      <a:pPr algn="ctr" fontAlgn="base"/>
                      <a:r>
                        <a:rPr lang="en-US" sz="1400" b="0" dirty="0">
                          <a:effectLst/>
                          <a:latin typeface="Asap" panose="020F0504030102060203" pitchFamily="34" charset="0"/>
                        </a:rPr>
                        <a:t>1</a:t>
                      </a:r>
                    </a:p>
                  </a:txBody>
                  <a:tcPr marL="95250" marR="95250" marT="133350" marB="133350" anchor="ctr"/>
                </a:tc>
                <a:tc>
                  <a:txBody>
                    <a:bodyPr/>
                    <a:lstStyle/>
                    <a:p>
                      <a:pPr algn="l" fontAlgn="ctr"/>
                      <a:r>
                        <a:rPr lang="vi-VN" sz="1400" b="0" dirty="0">
                          <a:effectLst/>
                          <a:latin typeface="Asap" panose="020F0504030102060203" pitchFamily="34" charset="0"/>
                        </a:rPr>
                        <a:t>Chia để trị được sử dụng để đạt được giải pháp cho vấn đề đã cho, nó không nhắm đến giải pháp tối ưu.</a:t>
                      </a:r>
                    </a:p>
                  </a:txBody>
                  <a:tcPr marL="95250" marR="95250" marT="133350" marB="133350" anchor="ctr"/>
                </a:tc>
                <a:tc>
                  <a:txBody>
                    <a:bodyPr/>
                    <a:lstStyle/>
                    <a:p>
                      <a:pPr algn="l" fontAlgn="ctr"/>
                      <a:r>
                        <a:rPr lang="vi-VN" sz="1400" b="0" dirty="0">
                          <a:effectLst/>
                          <a:latin typeface="Asap" panose="020F0504030102060203" pitchFamily="34" charset="0"/>
                        </a:rPr>
                        <a:t>Phương pháp tham lam được sử dụng để tìm ra lời giải tối ưu cho bài toán đã cho.</a:t>
                      </a:r>
                    </a:p>
                  </a:txBody>
                  <a:tcPr marL="95250" marR="95250" marT="133350" marB="133350" anchor="ctr"/>
                </a:tc>
                <a:extLst>
                  <a:ext uri="{0D108BD9-81ED-4DB2-BD59-A6C34878D82A}">
                    <a16:rowId xmlns:a16="http://schemas.microsoft.com/office/drawing/2014/main" val="2641384901"/>
                  </a:ext>
                </a:extLst>
              </a:tr>
              <a:tr h="0">
                <a:tc>
                  <a:txBody>
                    <a:bodyPr/>
                    <a:lstStyle/>
                    <a:p>
                      <a:pPr algn="ctr" fontAlgn="base"/>
                      <a:r>
                        <a:rPr lang="en-US" sz="1400" b="0" dirty="0">
                          <a:effectLst/>
                          <a:latin typeface="Asap" panose="020F0504030102060203" pitchFamily="34" charset="0"/>
                        </a:rPr>
                        <a:t>2</a:t>
                      </a:r>
                    </a:p>
                  </a:txBody>
                  <a:tcPr marL="95250" marR="95250" marT="133350" marB="133350" anchor="ctr"/>
                </a:tc>
                <a:tc>
                  <a:txBody>
                    <a:bodyPr/>
                    <a:lstStyle/>
                    <a:p>
                      <a:pPr algn="l" fontAlgn="ctr"/>
                      <a:r>
                        <a:rPr lang="vi-VN" sz="1400" b="0" dirty="0">
                          <a:effectLst/>
                          <a:latin typeface="Asap" panose="020F0504030102060203" pitchFamily="34" charset="0"/>
                        </a:rPr>
                        <a:t>Trong kỹ thuật này, bài toán được chia thành các bài toán con nhỏ. Các bài toán con này được giải độc lập. Cuối cùng, tất cả các lời giải cho các bài toán con được tập hợp lại với nhau để có được lời giải cho bài toán đã cho.</a:t>
                      </a:r>
                    </a:p>
                  </a:txBody>
                  <a:tcPr marL="95250" marR="95250" marT="133350" marB="133350" anchor="ctr"/>
                </a:tc>
                <a:tc>
                  <a:txBody>
                    <a:bodyPr/>
                    <a:lstStyle/>
                    <a:p>
                      <a:pPr algn="l" fontAlgn="ctr"/>
                      <a:r>
                        <a:rPr lang="vi-VN" sz="1400" b="0" dirty="0">
                          <a:effectLst/>
                          <a:latin typeface="Asap" panose="020F0504030102060203" pitchFamily="34" charset="0"/>
                        </a:rPr>
                        <a:t>Trong Phương pháp tham lam, một tập hợp các giải pháp khả thi được tạo ra và chọn một giải pháp khả thi là giải pháp tối ưu.</a:t>
                      </a:r>
                    </a:p>
                  </a:txBody>
                  <a:tcPr marL="95250" marR="95250" marT="133350" marB="133350" anchor="ctr"/>
                </a:tc>
                <a:extLst>
                  <a:ext uri="{0D108BD9-81ED-4DB2-BD59-A6C34878D82A}">
                    <a16:rowId xmlns:a16="http://schemas.microsoft.com/office/drawing/2014/main" val="965266497"/>
                  </a:ext>
                </a:extLst>
              </a:tr>
              <a:tr h="370840">
                <a:tc>
                  <a:txBody>
                    <a:bodyPr/>
                    <a:lstStyle/>
                    <a:p>
                      <a:pPr algn="ctr" fontAlgn="base"/>
                      <a:r>
                        <a:rPr lang="en-US" sz="1400" b="0">
                          <a:effectLst/>
                          <a:latin typeface="Asap" panose="020F0504030102060203" pitchFamily="34" charset="0"/>
                        </a:rPr>
                        <a:t>3</a:t>
                      </a:r>
                    </a:p>
                  </a:txBody>
                  <a:tcPr marL="95250" marR="95250" marT="133350" marB="133350" anchor="ctr"/>
                </a:tc>
                <a:tc>
                  <a:txBody>
                    <a:bodyPr/>
                    <a:lstStyle/>
                    <a:p>
                      <a:pPr algn="l" fontAlgn="ctr"/>
                      <a:r>
                        <a:rPr lang="vi-VN" sz="1400" b="0" dirty="0">
                          <a:effectLst/>
                          <a:latin typeface="Asap" panose="020F0504030102060203" pitchFamily="34" charset="0"/>
                        </a:rPr>
                        <a:t>Chia để trị kém hiệu quả hơn và chậm hơn vì bản chất nó là đệ quy.</a:t>
                      </a:r>
                    </a:p>
                  </a:txBody>
                  <a:tcPr marL="95250" marR="95250" marT="133350" marB="133350" anchor="ctr"/>
                </a:tc>
                <a:tc>
                  <a:txBody>
                    <a:bodyPr/>
                    <a:lstStyle/>
                    <a:p>
                      <a:pPr algn="l" fontAlgn="ctr"/>
                      <a:r>
                        <a:rPr lang="vi-VN" sz="1400" b="0" dirty="0">
                          <a:effectLst/>
                          <a:latin typeface="Asap" panose="020F0504030102060203" pitchFamily="34" charset="0"/>
                        </a:rPr>
                        <a:t>Một phương pháp tham lam tương đối hiệu quả và nhanh hơn vì nó có tính chất lặp đi lặp lại.</a:t>
                      </a:r>
                    </a:p>
                  </a:txBody>
                  <a:tcPr marL="95250" marR="95250" marT="133350" marB="133350" anchor="ctr"/>
                </a:tc>
                <a:extLst>
                  <a:ext uri="{0D108BD9-81ED-4DB2-BD59-A6C34878D82A}">
                    <a16:rowId xmlns:a16="http://schemas.microsoft.com/office/drawing/2014/main" val="295315337"/>
                  </a:ext>
                </a:extLst>
              </a:tr>
            </a:tbl>
          </a:graphicData>
        </a:graphic>
      </p:graphicFrame>
    </p:spTree>
    <p:extLst>
      <p:ext uri="{BB962C8B-B14F-4D97-AF65-F5344CB8AC3E}">
        <p14:creationId xmlns:p14="http://schemas.microsoft.com/office/powerpoint/2010/main" val="3794471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CBDB20F-9A7F-1E7F-7FEE-6187495D3884}"/>
              </a:ext>
            </a:extLst>
          </p:cNvPr>
          <p:cNvSpPr>
            <a:spLocks noGrp="1"/>
          </p:cNvSpPr>
          <p:nvPr>
            <p:ph type="title"/>
          </p:nvPr>
        </p:nvSpPr>
        <p:spPr>
          <a:xfrm>
            <a:off x="626400" y="0"/>
            <a:ext cx="7704000" cy="572700"/>
          </a:xfrm>
        </p:spPr>
        <p:txBody>
          <a:bodyPr/>
          <a:lstStyle/>
          <a:p>
            <a:r>
              <a:rPr lang="en-US" sz="1800" b="1" i="0" dirty="0" err="1">
                <a:solidFill>
                  <a:srgbClr val="273239"/>
                </a:solidFill>
                <a:effectLst/>
                <a:latin typeface="Asap" panose="020F0504030102060203" pitchFamily="34" charset="0"/>
              </a:rPr>
              <a:t>Sự</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khác</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biệt</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giữa</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thuật</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toán</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tham</a:t>
            </a:r>
            <a:r>
              <a:rPr lang="en-US" sz="1800" b="1" i="0" dirty="0">
                <a:solidFill>
                  <a:srgbClr val="273239"/>
                </a:solidFill>
                <a:effectLst/>
                <a:latin typeface="Asap" panose="020F0504030102060203" pitchFamily="34" charset="0"/>
              </a:rPr>
              <a:t> lam </a:t>
            </a:r>
            <a:r>
              <a:rPr lang="en-US" sz="1800" b="1" i="0" dirty="0" err="1">
                <a:solidFill>
                  <a:srgbClr val="273239"/>
                </a:solidFill>
                <a:effectLst/>
                <a:latin typeface="Asap" panose="020F0504030102060203" pitchFamily="34" charset="0"/>
              </a:rPr>
              <a:t>và</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thuật</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toán</a:t>
            </a:r>
            <a:r>
              <a:rPr lang="en-US" sz="1800" b="1" i="0" dirty="0">
                <a:solidFill>
                  <a:srgbClr val="273239"/>
                </a:solidFill>
                <a:effectLst/>
                <a:latin typeface="Asap" panose="020F0504030102060203" pitchFamily="34" charset="0"/>
              </a:rPr>
              <a:t> chia </a:t>
            </a:r>
            <a:r>
              <a:rPr lang="en-US" sz="1800" b="1" i="0" dirty="0" err="1">
                <a:solidFill>
                  <a:srgbClr val="273239"/>
                </a:solidFill>
                <a:effectLst/>
                <a:latin typeface="Asap" panose="020F0504030102060203" pitchFamily="34" charset="0"/>
              </a:rPr>
              <a:t>để</a:t>
            </a:r>
            <a:r>
              <a:rPr lang="en-US" sz="1800" b="1" i="0" dirty="0">
                <a:solidFill>
                  <a:srgbClr val="273239"/>
                </a:solidFill>
                <a:effectLst/>
                <a:latin typeface="Asap" panose="020F0504030102060203" pitchFamily="34" charset="0"/>
              </a:rPr>
              <a:t> </a:t>
            </a:r>
            <a:r>
              <a:rPr lang="en-US" sz="1800" b="1" i="0" dirty="0" err="1">
                <a:solidFill>
                  <a:srgbClr val="273239"/>
                </a:solidFill>
                <a:effectLst/>
                <a:latin typeface="Asap" panose="020F0504030102060203" pitchFamily="34" charset="0"/>
              </a:rPr>
              <a:t>trị</a:t>
            </a:r>
            <a:r>
              <a:rPr lang="en-US" sz="1800" b="1" i="0" dirty="0">
                <a:solidFill>
                  <a:srgbClr val="273239"/>
                </a:solidFill>
                <a:effectLst/>
                <a:latin typeface="Asap" panose="020F0504030102060203" pitchFamily="34" charset="0"/>
              </a:rPr>
              <a:t>:</a:t>
            </a:r>
            <a:br>
              <a:rPr lang="en-US" b="1" i="0" dirty="0">
                <a:solidFill>
                  <a:srgbClr val="273239"/>
                </a:solidFill>
                <a:effectLst/>
                <a:latin typeface="Asap" panose="020F0504030102060203" pitchFamily="34" charset="0"/>
              </a:rPr>
            </a:br>
            <a:endParaRPr lang="en-US" dirty="0">
              <a:latin typeface="Asap" panose="020F0504030102060203" pitchFamily="34" charset="0"/>
            </a:endParaRPr>
          </a:p>
        </p:txBody>
      </p:sp>
      <p:graphicFrame>
        <p:nvGraphicFramePr>
          <p:cNvPr id="6" name="Table 6">
            <a:extLst>
              <a:ext uri="{FF2B5EF4-FFF2-40B4-BE49-F238E27FC236}">
                <a16:creationId xmlns:a16="http://schemas.microsoft.com/office/drawing/2014/main" id="{6B6E1586-6776-7481-0C9B-073AB44D37E7}"/>
              </a:ext>
            </a:extLst>
          </p:cNvPr>
          <p:cNvGraphicFramePr>
            <a:graphicFrameLocks noGrp="1"/>
          </p:cNvGraphicFramePr>
          <p:nvPr>
            <p:extLst>
              <p:ext uri="{D42A27DB-BD31-4B8C-83A1-F6EECF244321}">
                <p14:modId xmlns:p14="http://schemas.microsoft.com/office/powerpoint/2010/main" val="1962478363"/>
              </p:ext>
            </p:extLst>
          </p:nvPr>
        </p:nvGraphicFramePr>
        <p:xfrm>
          <a:off x="704400" y="699000"/>
          <a:ext cx="7346400" cy="3337560"/>
        </p:xfrm>
        <a:graphic>
          <a:graphicData uri="http://schemas.openxmlformats.org/drawingml/2006/table">
            <a:tbl>
              <a:tblPr firstRow="1" bandRow="1">
                <a:tableStyleId>{27E0A480-DA8A-4338-A409-6FEB46ABCAF1}</a:tableStyleId>
              </a:tblPr>
              <a:tblGrid>
                <a:gridCol w="619200">
                  <a:extLst>
                    <a:ext uri="{9D8B030D-6E8A-4147-A177-3AD203B41FA5}">
                      <a16:colId xmlns:a16="http://schemas.microsoft.com/office/drawing/2014/main" val="2153427454"/>
                    </a:ext>
                  </a:extLst>
                </a:gridCol>
                <a:gridCol w="3298800">
                  <a:extLst>
                    <a:ext uri="{9D8B030D-6E8A-4147-A177-3AD203B41FA5}">
                      <a16:colId xmlns:a16="http://schemas.microsoft.com/office/drawing/2014/main" val="1430136270"/>
                    </a:ext>
                  </a:extLst>
                </a:gridCol>
                <a:gridCol w="3428400">
                  <a:extLst>
                    <a:ext uri="{9D8B030D-6E8A-4147-A177-3AD203B41FA5}">
                      <a16:colId xmlns:a16="http://schemas.microsoft.com/office/drawing/2014/main" val="2407994008"/>
                    </a:ext>
                  </a:extLst>
                </a:gridCol>
              </a:tblGrid>
              <a:tr h="370840">
                <a:tc>
                  <a:txBody>
                    <a:bodyPr/>
                    <a:lstStyle/>
                    <a:p>
                      <a:pPr algn="ctr" fontAlgn="base"/>
                      <a:endParaRPr lang="en-US" sz="1400" b="1" dirty="0">
                        <a:effectLst/>
                        <a:latin typeface="Asap" panose="020F0504030102060203" pitchFamily="34" charset="0"/>
                      </a:endParaRPr>
                    </a:p>
                  </a:txBody>
                  <a:tcPr marL="38100" marR="38100" marT="95250" marB="95250" anchor="ctr"/>
                </a:tc>
                <a:tc>
                  <a:txBody>
                    <a:bodyPr/>
                    <a:lstStyle/>
                    <a:p>
                      <a:pPr algn="ctr" fontAlgn="base"/>
                      <a:r>
                        <a:rPr lang="it-IT" sz="1400" b="1" dirty="0">
                          <a:effectLst/>
                          <a:latin typeface="Asap" panose="020F0504030102060203" pitchFamily="34" charset="0"/>
                        </a:rPr>
                        <a:t>Thuật toán Chia để trị</a:t>
                      </a:r>
                    </a:p>
                  </a:txBody>
                  <a:tcPr marL="95250" marR="95250" marT="95250" marB="95250" anchor="ctr"/>
                </a:tc>
                <a:tc>
                  <a:txBody>
                    <a:bodyPr/>
                    <a:lstStyle/>
                    <a:p>
                      <a:pPr algn="ctr" fontAlgn="base"/>
                      <a:r>
                        <a:rPr lang="en-US" sz="1400" b="1" dirty="0" err="1">
                          <a:effectLst/>
                          <a:latin typeface="Asap" panose="020F0504030102060203" pitchFamily="34" charset="0"/>
                        </a:rPr>
                        <a:t>Thuật</a:t>
                      </a:r>
                      <a:r>
                        <a:rPr lang="en-US" sz="1400" b="1" dirty="0">
                          <a:effectLst/>
                          <a:latin typeface="Asap" panose="020F0504030102060203" pitchFamily="34" charset="0"/>
                        </a:rPr>
                        <a:t> </a:t>
                      </a:r>
                      <a:r>
                        <a:rPr lang="en-US" sz="1400" b="1" dirty="0" err="1">
                          <a:effectLst/>
                          <a:latin typeface="Asap" panose="020F0504030102060203" pitchFamily="34" charset="0"/>
                        </a:rPr>
                        <a:t>toán</a:t>
                      </a:r>
                      <a:r>
                        <a:rPr lang="en-US" sz="1400" b="1" dirty="0">
                          <a:effectLst/>
                          <a:latin typeface="Asap" panose="020F0504030102060203" pitchFamily="34" charset="0"/>
                        </a:rPr>
                        <a:t> </a:t>
                      </a:r>
                      <a:r>
                        <a:rPr lang="en-US" sz="1400" b="1" dirty="0" err="1">
                          <a:effectLst/>
                          <a:latin typeface="Asap" panose="020F0504030102060203" pitchFamily="34" charset="0"/>
                        </a:rPr>
                        <a:t>Tham</a:t>
                      </a:r>
                      <a:r>
                        <a:rPr lang="en-US" sz="1400" b="1" dirty="0">
                          <a:effectLst/>
                          <a:latin typeface="Asap" panose="020F0504030102060203" pitchFamily="34" charset="0"/>
                        </a:rPr>
                        <a:t> lam</a:t>
                      </a:r>
                    </a:p>
                  </a:txBody>
                  <a:tcPr marL="95250" marR="95250" marT="95250" marB="95250" anchor="ctr"/>
                </a:tc>
                <a:extLst>
                  <a:ext uri="{0D108BD9-81ED-4DB2-BD59-A6C34878D82A}">
                    <a16:rowId xmlns:a16="http://schemas.microsoft.com/office/drawing/2014/main" val="3451764554"/>
                  </a:ext>
                </a:extLst>
              </a:tr>
              <a:tr h="370840">
                <a:tc>
                  <a:txBody>
                    <a:bodyPr/>
                    <a:lstStyle/>
                    <a:p>
                      <a:pPr algn="ctr" fontAlgn="base"/>
                      <a:r>
                        <a:rPr lang="en-US" sz="1400" b="0" dirty="0">
                          <a:effectLst/>
                          <a:latin typeface="Asap" panose="020F0504030102060203" pitchFamily="34" charset="0"/>
                        </a:rPr>
                        <a:t>4</a:t>
                      </a:r>
                    </a:p>
                  </a:txBody>
                  <a:tcPr marL="95250" marR="95250" marT="133350" marB="133350" anchor="ctr"/>
                </a:tc>
                <a:tc>
                  <a:txBody>
                    <a:bodyPr/>
                    <a:lstStyle/>
                    <a:p>
                      <a:pPr algn="l" fontAlgn="ctr"/>
                      <a:r>
                        <a:rPr lang="en-US" sz="1400" b="0" dirty="0">
                          <a:effectLst/>
                          <a:latin typeface="Asap" panose="020F0504030102060203" pitchFamily="34" charset="0"/>
                        </a:rPr>
                        <a:t>Chia </a:t>
                      </a:r>
                      <a:r>
                        <a:rPr lang="en-US" sz="1400" b="0" dirty="0" err="1">
                          <a:effectLst/>
                          <a:latin typeface="Asap" panose="020F0504030102060203" pitchFamily="34" charset="0"/>
                        </a:rPr>
                        <a:t>để</a:t>
                      </a:r>
                      <a:r>
                        <a:rPr lang="en-US" sz="1400" b="0" dirty="0">
                          <a:effectLst/>
                          <a:latin typeface="Asap" panose="020F0504030102060203" pitchFamily="34" charset="0"/>
                        </a:rPr>
                        <a:t> </a:t>
                      </a:r>
                      <a:r>
                        <a:rPr lang="en-US" sz="1400" b="0" dirty="0" err="1">
                          <a:effectLst/>
                          <a:latin typeface="Asap" panose="020F0504030102060203" pitchFamily="34" charset="0"/>
                        </a:rPr>
                        <a:t>trị</a:t>
                      </a:r>
                      <a:r>
                        <a:rPr lang="en-US" sz="1400" b="0" dirty="0">
                          <a:effectLst/>
                          <a:latin typeface="Asap" panose="020F0504030102060203" pitchFamily="34" charset="0"/>
                        </a:rPr>
                        <a:t> </a:t>
                      </a:r>
                      <a:r>
                        <a:rPr lang="en-US" sz="1400" b="0" dirty="0" err="1">
                          <a:effectLst/>
                          <a:latin typeface="Asap" panose="020F0504030102060203" pitchFamily="34" charset="0"/>
                        </a:rPr>
                        <a:t>có</a:t>
                      </a:r>
                      <a:r>
                        <a:rPr lang="en-US" sz="1400" b="0" dirty="0">
                          <a:effectLst/>
                          <a:latin typeface="Asap" panose="020F0504030102060203" pitchFamily="34" charset="0"/>
                        </a:rPr>
                        <a:t> </a:t>
                      </a:r>
                      <a:r>
                        <a:rPr lang="en-US" sz="1400" b="0" dirty="0" err="1">
                          <a:effectLst/>
                          <a:latin typeface="Asap" panose="020F0504030102060203" pitchFamily="34" charset="0"/>
                        </a:rPr>
                        <a:t>thể</a:t>
                      </a:r>
                      <a:r>
                        <a:rPr lang="en-US" sz="1400" b="0" dirty="0">
                          <a:effectLst/>
                          <a:latin typeface="Asap" panose="020F0504030102060203" pitchFamily="34" charset="0"/>
                        </a:rPr>
                        <a:t> </a:t>
                      </a:r>
                      <a:r>
                        <a:rPr lang="en-US" sz="1400" b="0" dirty="0" err="1">
                          <a:effectLst/>
                          <a:latin typeface="Asap" panose="020F0504030102060203" pitchFamily="34" charset="0"/>
                        </a:rPr>
                        <a:t>tạo</a:t>
                      </a:r>
                      <a:r>
                        <a:rPr lang="en-US" sz="1400" b="0" dirty="0">
                          <a:effectLst/>
                          <a:latin typeface="Asap" panose="020F0504030102060203" pitchFamily="34" charset="0"/>
                        </a:rPr>
                        <a:t> </a:t>
                      </a:r>
                      <a:r>
                        <a:rPr lang="en-US" sz="1400" b="0" dirty="0" err="1">
                          <a:effectLst/>
                          <a:latin typeface="Asap" panose="020F0504030102060203" pitchFamily="34" charset="0"/>
                        </a:rPr>
                        <a:t>ra</a:t>
                      </a:r>
                      <a:r>
                        <a:rPr lang="en-US" sz="1400" b="0" dirty="0">
                          <a:effectLst/>
                          <a:latin typeface="Asap" panose="020F0504030102060203" pitchFamily="34" charset="0"/>
                        </a:rPr>
                        <a:t> </a:t>
                      </a:r>
                      <a:r>
                        <a:rPr lang="en-US" sz="1400" b="0" dirty="0" err="1">
                          <a:effectLst/>
                          <a:latin typeface="Asap" panose="020F0504030102060203" pitchFamily="34" charset="0"/>
                        </a:rPr>
                        <a:t>các</a:t>
                      </a:r>
                      <a:r>
                        <a:rPr lang="en-US" sz="1400" b="0" dirty="0">
                          <a:effectLst/>
                          <a:latin typeface="Asap" panose="020F0504030102060203" pitchFamily="34" charset="0"/>
                        </a:rPr>
                        <a:t> </a:t>
                      </a:r>
                      <a:r>
                        <a:rPr lang="en-US" sz="1400" b="0" dirty="0" err="1">
                          <a:effectLst/>
                          <a:latin typeface="Asap" panose="020F0504030102060203" pitchFamily="34" charset="0"/>
                        </a:rPr>
                        <a:t>giải</a:t>
                      </a:r>
                      <a:r>
                        <a:rPr lang="en-US" sz="1400" b="0" dirty="0">
                          <a:effectLst/>
                          <a:latin typeface="Asap" panose="020F0504030102060203" pitchFamily="34" charset="0"/>
                        </a:rPr>
                        <a:t> </a:t>
                      </a:r>
                      <a:r>
                        <a:rPr lang="en-US" sz="1400" b="0" dirty="0" err="1">
                          <a:effectLst/>
                          <a:latin typeface="Asap" panose="020F0504030102060203" pitchFamily="34" charset="0"/>
                        </a:rPr>
                        <a:t>pháp</a:t>
                      </a:r>
                      <a:r>
                        <a:rPr lang="en-US" sz="1400" b="0" dirty="0">
                          <a:effectLst/>
                          <a:latin typeface="Asap" panose="020F0504030102060203" pitchFamily="34" charset="0"/>
                        </a:rPr>
                        <a:t> </a:t>
                      </a:r>
                      <a:r>
                        <a:rPr lang="en-US" sz="1400" b="0" dirty="0" err="1">
                          <a:effectLst/>
                          <a:latin typeface="Asap" panose="020F0504030102060203" pitchFamily="34" charset="0"/>
                        </a:rPr>
                        <a:t>trùng</a:t>
                      </a:r>
                      <a:r>
                        <a:rPr lang="en-US" sz="1400" b="0" dirty="0">
                          <a:effectLst/>
                          <a:latin typeface="Asap" panose="020F0504030102060203" pitchFamily="34" charset="0"/>
                        </a:rPr>
                        <a:t> </a:t>
                      </a:r>
                      <a:r>
                        <a:rPr lang="en-US" sz="1400" b="0" dirty="0" err="1">
                          <a:effectLst/>
                          <a:latin typeface="Asap" panose="020F0504030102060203" pitchFamily="34" charset="0"/>
                        </a:rPr>
                        <a:t>lặp</a:t>
                      </a:r>
                      <a:r>
                        <a:rPr lang="en-US" sz="1400" b="0" dirty="0">
                          <a:effectLst/>
                          <a:latin typeface="Asap" panose="020F0504030102060203" pitchFamily="34" charset="0"/>
                        </a:rPr>
                        <a:t>.</a:t>
                      </a:r>
                    </a:p>
                  </a:txBody>
                  <a:tcPr marL="95250" marR="95250" marT="133350" marB="133350" anchor="ctr"/>
                </a:tc>
                <a:tc>
                  <a:txBody>
                    <a:bodyPr/>
                    <a:lstStyle/>
                    <a:p>
                      <a:pPr algn="l" fontAlgn="ctr"/>
                      <a:r>
                        <a:rPr lang="vi-VN" sz="1400" b="0">
                          <a:effectLst/>
                          <a:latin typeface="Asap" panose="020F0504030102060203" pitchFamily="34" charset="0"/>
                        </a:rPr>
                        <a:t>Trong phương pháp Tham lam, giải pháp tối ưu được tạo mà không cần xem lại các giải pháp đã tạo trước đó, do đó nó tránh được việc tính toán lại </a:t>
                      </a:r>
                    </a:p>
                  </a:txBody>
                  <a:tcPr marL="95250" marR="95250" marT="133350" marB="133350" anchor="ctr"/>
                </a:tc>
                <a:extLst>
                  <a:ext uri="{0D108BD9-81ED-4DB2-BD59-A6C34878D82A}">
                    <a16:rowId xmlns:a16="http://schemas.microsoft.com/office/drawing/2014/main" val="2641384901"/>
                  </a:ext>
                </a:extLst>
              </a:tr>
              <a:tr h="0">
                <a:tc>
                  <a:txBody>
                    <a:bodyPr/>
                    <a:lstStyle/>
                    <a:p>
                      <a:pPr algn="ctr" fontAlgn="base"/>
                      <a:r>
                        <a:rPr lang="en-US" sz="1400" b="0">
                          <a:effectLst/>
                          <a:latin typeface="Asap" panose="020F0504030102060203" pitchFamily="34" charset="0"/>
                        </a:rPr>
                        <a:t>5</a:t>
                      </a:r>
                    </a:p>
                  </a:txBody>
                  <a:tcPr marL="95250" marR="95250" marT="133350" marB="133350" anchor="ctr"/>
                </a:tc>
                <a:tc>
                  <a:txBody>
                    <a:bodyPr/>
                    <a:lstStyle/>
                    <a:p>
                      <a:pPr algn="l" fontAlgn="ctr"/>
                      <a:r>
                        <a:rPr lang="en-US" sz="1400" b="0" dirty="0" err="1">
                          <a:effectLst/>
                          <a:latin typeface="Asap" panose="020F0504030102060203" pitchFamily="34" charset="0"/>
                        </a:rPr>
                        <a:t>Các</a:t>
                      </a:r>
                      <a:r>
                        <a:rPr lang="en-US" sz="1400" b="0" dirty="0">
                          <a:effectLst/>
                          <a:latin typeface="Asap" panose="020F0504030102060203" pitchFamily="34" charset="0"/>
                        </a:rPr>
                        <a:t> </a:t>
                      </a:r>
                      <a:r>
                        <a:rPr lang="en-US" sz="1400" b="0" dirty="0" err="1">
                          <a:effectLst/>
                          <a:latin typeface="Asap" panose="020F0504030102060203" pitchFamily="34" charset="0"/>
                        </a:rPr>
                        <a:t>thuật</a:t>
                      </a:r>
                      <a:r>
                        <a:rPr lang="en-US" sz="1400" b="0" dirty="0">
                          <a:effectLst/>
                          <a:latin typeface="Asap" panose="020F0504030102060203" pitchFamily="34" charset="0"/>
                        </a:rPr>
                        <a:t> </a:t>
                      </a:r>
                      <a:r>
                        <a:rPr lang="en-US" sz="1400" b="0" dirty="0" err="1">
                          <a:effectLst/>
                          <a:latin typeface="Asap" panose="020F0504030102060203" pitchFamily="34" charset="0"/>
                        </a:rPr>
                        <a:t>toán</a:t>
                      </a:r>
                      <a:r>
                        <a:rPr lang="en-US" sz="1400" b="0" dirty="0">
                          <a:effectLst/>
                          <a:latin typeface="Asap" panose="020F0504030102060203" pitchFamily="34" charset="0"/>
                        </a:rPr>
                        <a:t> chia </a:t>
                      </a:r>
                      <a:r>
                        <a:rPr lang="en-US" sz="1400" b="0" dirty="0" err="1">
                          <a:effectLst/>
                          <a:latin typeface="Asap" panose="020F0504030102060203" pitchFamily="34" charset="0"/>
                        </a:rPr>
                        <a:t>để</a:t>
                      </a:r>
                      <a:r>
                        <a:rPr lang="en-US" sz="1400" b="0" dirty="0">
                          <a:effectLst/>
                          <a:latin typeface="Asap" panose="020F0504030102060203" pitchFamily="34" charset="0"/>
                        </a:rPr>
                        <a:t> </a:t>
                      </a:r>
                      <a:r>
                        <a:rPr lang="en-US" sz="1400" b="0" dirty="0" err="1">
                          <a:effectLst/>
                          <a:latin typeface="Asap" panose="020F0504030102060203" pitchFamily="34" charset="0"/>
                        </a:rPr>
                        <a:t>trị</a:t>
                      </a:r>
                      <a:r>
                        <a:rPr lang="en-US" sz="1400" b="0" dirty="0">
                          <a:effectLst/>
                          <a:latin typeface="Asap" panose="020F0504030102060203" pitchFamily="34" charset="0"/>
                        </a:rPr>
                        <a:t> </a:t>
                      </a:r>
                      <a:r>
                        <a:rPr lang="en-US" sz="1400" b="0" dirty="0" err="1">
                          <a:effectLst/>
                          <a:latin typeface="Asap" panose="020F0504030102060203" pitchFamily="34" charset="0"/>
                        </a:rPr>
                        <a:t>chủ</a:t>
                      </a:r>
                      <a:r>
                        <a:rPr lang="en-US" sz="1400" b="0" dirty="0">
                          <a:effectLst/>
                          <a:latin typeface="Asap" panose="020F0504030102060203" pitchFamily="34" charset="0"/>
                        </a:rPr>
                        <a:t> </a:t>
                      </a:r>
                      <a:r>
                        <a:rPr lang="en-US" sz="1400" b="0" dirty="0" err="1">
                          <a:effectLst/>
                          <a:latin typeface="Asap" panose="020F0504030102060203" pitchFamily="34" charset="0"/>
                        </a:rPr>
                        <a:t>yếu</a:t>
                      </a:r>
                      <a:r>
                        <a:rPr lang="en-US" sz="1400" b="0" dirty="0">
                          <a:effectLst/>
                          <a:latin typeface="Asap" panose="020F0504030102060203" pitchFamily="34" charset="0"/>
                        </a:rPr>
                        <a:t> </a:t>
                      </a:r>
                      <a:r>
                        <a:rPr lang="en-US" sz="1400" b="0" dirty="0" err="1">
                          <a:effectLst/>
                          <a:latin typeface="Asap" panose="020F0504030102060203" pitchFamily="34" charset="0"/>
                        </a:rPr>
                        <a:t>chạy</a:t>
                      </a:r>
                      <a:r>
                        <a:rPr lang="en-US" sz="1400" b="0" dirty="0">
                          <a:effectLst/>
                          <a:latin typeface="Asap" panose="020F0504030102060203" pitchFamily="34" charset="0"/>
                        </a:rPr>
                        <a:t> </a:t>
                      </a:r>
                      <a:r>
                        <a:rPr lang="en-US" sz="1400" b="0" dirty="0" err="1">
                          <a:effectLst/>
                          <a:latin typeface="Asap" panose="020F0504030102060203" pitchFamily="34" charset="0"/>
                        </a:rPr>
                        <a:t>trong</a:t>
                      </a:r>
                      <a:r>
                        <a:rPr lang="en-US" sz="1400" b="0" dirty="0">
                          <a:effectLst/>
                          <a:latin typeface="Asap" panose="020F0504030102060203" pitchFamily="34" charset="0"/>
                        </a:rPr>
                        <a:t> </a:t>
                      </a:r>
                      <a:r>
                        <a:rPr lang="en-US" sz="1400" b="0" dirty="0" err="1">
                          <a:effectLst/>
                          <a:latin typeface="Asap" panose="020F0504030102060203" pitchFamily="34" charset="0"/>
                        </a:rPr>
                        <a:t>thời</a:t>
                      </a:r>
                      <a:r>
                        <a:rPr lang="en-US" sz="1400" b="0" dirty="0">
                          <a:effectLst/>
                          <a:latin typeface="Asap" panose="020F0504030102060203" pitchFamily="34" charset="0"/>
                        </a:rPr>
                        <a:t> </a:t>
                      </a:r>
                      <a:r>
                        <a:rPr lang="en-US" sz="1400" b="0" dirty="0" err="1">
                          <a:effectLst/>
                          <a:latin typeface="Asap" panose="020F0504030102060203" pitchFamily="34" charset="0"/>
                        </a:rPr>
                        <a:t>gian</a:t>
                      </a:r>
                      <a:r>
                        <a:rPr lang="en-US" sz="1400" b="0" dirty="0">
                          <a:effectLst/>
                          <a:latin typeface="Asap" panose="020F0504030102060203" pitchFamily="34" charset="0"/>
                        </a:rPr>
                        <a:t> </a:t>
                      </a:r>
                      <a:r>
                        <a:rPr lang="en-US" sz="1400" b="0" dirty="0" err="1">
                          <a:effectLst/>
                          <a:latin typeface="Asap" panose="020F0504030102060203" pitchFamily="34" charset="0"/>
                        </a:rPr>
                        <a:t>đa</a:t>
                      </a:r>
                      <a:r>
                        <a:rPr lang="en-US" sz="1400" b="0" dirty="0">
                          <a:effectLst/>
                          <a:latin typeface="Asap" panose="020F0504030102060203" pitchFamily="34" charset="0"/>
                        </a:rPr>
                        <a:t> </a:t>
                      </a:r>
                      <a:r>
                        <a:rPr lang="en-US" sz="1400" b="0" dirty="0" err="1">
                          <a:effectLst/>
                          <a:latin typeface="Asap" panose="020F0504030102060203" pitchFamily="34" charset="0"/>
                        </a:rPr>
                        <a:t>thức</a:t>
                      </a:r>
                      <a:r>
                        <a:rPr lang="en-US" sz="1400" b="0" dirty="0">
                          <a:effectLst/>
                          <a:latin typeface="Asap" panose="020F0504030102060203" pitchFamily="34" charset="0"/>
                        </a:rPr>
                        <a:t>.</a:t>
                      </a:r>
                    </a:p>
                  </a:txBody>
                  <a:tcPr marL="95250" marR="95250" marT="133350" marB="133350" anchor="ctr"/>
                </a:tc>
                <a:tc>
                  <a:txBody>
                    <a:bodyPr/>
                    <a:lstStyle/>
                    <a:p>
                      <a:pPr algn="l" fontAlgn="ctr"/>
                      <a:r>
                        <a:rPr lang="vi-VN" sz="1400" b="0" dirty="0">
                          <a:effectLst/>
                          <a:latin typeface="Asap" panose="020F0504030102060203" pitchFamily="34" charset="0"/>
                        </a:rPr>
                        <a:t>Các thuật toán tham lam cũng chạy trong thời gian đa thức nhưng tốn ít thời gian hơn Chia để trị</a:t>
                      </a:r>
                    </a:p>
                  </a:txBody>
                  <a:tcPr marL="95250" marR="95250" marT="133350" marB="133350" anchor="ctr"/>
                </a:tc>
                <a:extLst>
                  <a:ext uri="{0D108BD9-81ED-4DB2-BD59-A6C34878D82A}">
                    <a16:rowId xmlns:a16="http://schemas.microsoft.com/office/drawing/2014/main" val="965266497"/>
                  </a:ext>
                </a:extLst>
              </a:tr>
              <a:tr h="370840">
                <a:tc>
                  <a:txBody>
                    <a:bodyPr/>
                    <a:lstStyle/>
                    <a:p>
                      <a:pPr algn="ctr" fontAlgn="base"/>
                      <a:r>
                        <a:rPr lang="en-US" sz="1400" b="0">
                          <a:effectLst/>
                          <a:latin typeface="Asap" panose="020F0504030102060203" pitchFamily="34" charset="0"/>
                        </a:rPr>
                        <a:t>6</a:t>
                      </a:r>
                    </a:p>
                  </a:txBody>
                  <a:tcPr marL="95250" marR="95250" marT="133350" marB="133350" anchor="ctr"/>
                </a:tc>
                <a:tc>
                  <a:txBody>
                    <a:bodyPr/>
                    <a:lstStyle/>
                    <a:p>
                      <a:pPr algn="l" fontAlgn="ctr"/>
                      <a:r>
                        <a:rPr lang="en-US" sz="1400" b="0">
                          <a:effectLst/>
                          <a:latin typeface="Asap" panose="020F0504030102060203" pitchFamily="34" charset="0"/>
                        </a:rPr>
                        <a:t>Ví dụ: </a:t>
                      </a:r>
                      <a:r>
                        <a:rPr lang="en-US" sz="1400" b="0" u="sng">
                          <a:effectLst/>
                          <a:latin typeface="Asap" panose="020F0504030102060203" pitchFamily="34" charset="0"/>
                          <a:hlinkClick r:id="rId2"/>
                        </a:rPr>
                        <a:t>Hợp nhất sắp xếp</a:t>
                      </a:r>
                      <a:r>
                        <a:rPr lang="en-US" sz="1400" b="0">
                          <a:effectLst/>
                          <a:latin typeface="Asap" panose="020F0504030102060203" pitchFamily="34" charset="0"/>
                        </a:rPr>
                        <a:t> , </a:t>
                      </a:r>
                      <a:br>
                        <a:rPr lang="en-US" sz="1400" b="0">
                          <a:effectLst/>
                          <a:latin typeface="Asap" panose="020F0504030102060203" pitchFamily="34" charset="0"/>
                        </a:rPr>
                      </a:br>
                      <a:r>
                        <a:rPr lang="en-US" sz="1400" b="0" u="sng">
                          <a:effectLst/>
                          <a:latin typeface="Asap" panose="020F0504030102060203" pitchFamily="34" charset="0"/>
                          <a:hlinkClick r:id="rId3"/>
                        </a:rPr>
                        <a:t>Sắp xếp nhanh</a:t>
                      </a:r>
                      <a:r>
                        <a:rPr lang="en-US" sz="1400" b="0">
                          <a:effectLst/>
                          <a:latin typeface="Asap" panose="020F0504030102060203" pitchFamily="34" charset="0"/>
                        </a:rPr>
                        <a:t> , </a:t>
                      </a:r>
                      <a:br>
                        <a:rPr lang="en-US" sz="1400" b="0">
                          <a:effectLst/>
                          <a:latin typeface="Asap" panose="020F0504030102060203" pitchFamily="34" charset="0"/>
                        </a:rPr>
                      </a:br>
                      <a:r>
                        <a:rPr lang="en-US" sz="1400" b="0" u="sng">
                          <a:effectLst/>
                          <a:latin typeface="Asap" panose="020F0504030102060203" pitchFamily="34" charset="0"/>
                          <a:hlinkClick r:id="rId4"/>
                        </a:rPr>
                        <a:t>Phép nhân ma trận Strassen</a:t>
                      </a:r>
                      <a:r>
                        <a:rPr lang="en-US" sz="1400" b="0">
                          <a:effectLst/>
                          <a:latin typeface="Asap" panose="020F0504030102060203" pitchFamily="34" charset="0"/>
                        </a:rPr>
                        <a:t> .</a:t>
                      </a:r>
                    </a:p>
                  </a:txBody>
                  <a:tcPr marL="95250" marR="95250" marT="133350" marB="133350" anchor="ctr"/>
                </a:tc>
                <a:tc>
                  <a:txBody>
                    <a:bodyPr/>
                    <a:lstStyle/>
                    <a:p>
                      <a:pPr algn="l" fontAlgn="ctr"/>
                      <a:r>
                        <a:rPr lang="en-US" sz="1400" b="0" dirty="0" err="1">
                          <a:effectLst/>
                          <a:latin typeface="Asap" panose="020F0504030102060203" pitchFamily="34" charset="0"/>
                        </a:rPr>
                        <a:t>Ví</a:t>
                      </a:r>
                      <a:r>
                        <a:rPr lang="en-US" sz="1400" b="0" dirty="0">
                          <a:effectLst/>
                          <a:latin typeface="Asap" panose="020F0504030102060203" pitchFamily="34" charset="0"/>
                        </a:rPr>
                        <a:t> </a:t>
                      </a:r>
                      <a:r>
                        <a:rPr lang="en-US" sz="1400" b="0" dirty="0" err="1">
                          <a:effectLst/>
                          <a:latin typeface="Asap" panose="020F0504030102060203" pitchFamily="34" charset="0"/>
                        </a:rPr>
                        <a:t>dụ</a:t>
                      </a:r>
                      <a:r>
                        <a:rPr lang="en-US" sz="1400" b="0" dirty="0">
                          <a:effectLst/>
                          <a:latin typeface="Asap" panose="020F0504030102060203" pitchFamily="34" charset="0"/>
                        </a:rPr>
                        <a:t>: </a:t>
                      </a:r>
                      <a:r>
                        <a:rPr lang="en-US" sz="1400" b="0" u="sng" dirty="0" err="1">
                          <a:effectLst/>
                          <a:latin typeface="Asap" panose="020F0504030102060203" pitchFamily="34" charset="0"/>
                          <a:hlinkClick r:id="rId5"/>
                        </a:rPr>
                        <a:t>bài</a:t>
                      </a:r>
                      <a:r>
                        <a:rPr lang="en-US" sz="1400" b="0" u="sng" dirty="0">
                          <a:effectLst/>
                          <a:latin typeface="Asap" panose="020F0504030102060203" pitchFamily="34" charset="0"/>
                          <a:hlinkClick r:id="rId5"/>
                        </a:rPr>
                        <a:t> </a:t>
                      </a:r>
                      <a:r>
                        <a:rPr lang="en-US" sz="1400" b="0" u="sng" dirty="0" err="1">
                          <a:effectLst/>
                          <a:latin typeface="Asap" panose="020F0504030102060203" pitchFamily="34" charset="0"/>
                          <a:hlinkClick r:id="rId5"/>
                        </a:rPr>
                        <a:t>toán</a:t>
                      </a:r>
                      <a:r>
                        <a:rPr lang="en-US" sz="1400" b="0" u="sng" dirty="0">
                          <a:effectLst/>
                          <a:latin typeface="Asap" panose="020F0504030102060203" pitchFamily="34" charset="0"/>
                          <a:hlinkClick r:id="rId5"/>
                        </a:rPr>
                        <a:t> Ba </a:t>
                      </a:r>
                      <a:r>
                        <a:rPr lang="en-US" sz="1400" b="0" u="sng" dirty="0" err="1">
                          <a:effectLst/>
                          <a:latin typeface="Asap" panose="020F0504030102060203" pitchFamily="34" charset="0"/>
                          <a:hlinkClick r:id="rId5"/>
                        </a:rPr>
                        <a:t>lô</a:t>
                      </a:r>
                      <a:r>
                        <a:rPr lang="en-US" sz="1400" b="0" u="sng" dirty="0">
                          <a:effectLst/>
                          <a:latin typeface="Asap" panose="020F0504030102060203" pitchFamily="34" charset="0"/>
                          <a:hlinkClick r:id="rId5"/>
                        </a:rPr>
                        <a:t> </a:t>
                      </a:r>
                      <a:r>
                        <a:rPr lang="en-US" sz="1400" b="0" u="sng" dirty="0" err="1">
                          <a:effectLst/>
                          <a:latin typeface="Asap" panose="020F0504030102060203" pitchFamily="34" charset="0"/>
                          <a:hlinkClick r:id="rId5"/>
                        </a:rPr>
                        <a:t>phân</a:t>
                      </a:r>
                      <a:r>
                        <a:rPr lang="en-US" sz="1400" b="0" u="sng" dirty="0">
                          <a:effectLst/>
                          <a:latin typeface="Asap" panose="020F0504030102060203" pitchFamily="34" charset="0"/>
                          <a:hlinkClick r:id="rId5"/>
                        </a:rPr>
                        <a:t> </a:t>
                      </a:r>
                      <a:r>
                        <a:rPr lang="en-US" sz="1400" b="0" u="sng" dirty="0" err="1">
                          <a:effectLst/>
                          <a:latin typeface="Asap" panose="020F0504030102060203" pitchFamily="34" charset="0"/>
                          <a:hlinkClick r:id="rId5"/>
                        </a:rPr>
                        <a:t>số</a:t>
                      </a:r>
                      <a:r>
                        <a:rPr lang="en-US" sz="1400" b="0" dirty="0">
                          <a:effectLst/>
                          <a:latin typeface="Asap" panose="020F0504030102060203" pitchFamily="34" charset="0"/>
                        </a:rPr>
                        <a:t> , </a:t>
                      </a:r>
                      <a:br>
                        <a:rPr lang="en-US" sz="1400" b="0" dirty="0">
                          <a:effectLst/>
                          <a:latin typeface="Asap" panose="020F0504030102060203" pitchFamily="34" charset="0"/>
                        </a:rPr>
                      </a:br>
                      <a:r>
                        <a:rPr lang="en-US" sz="1400" b="0" u="sng" dirty="0" err="1">
                          <a:effectLst/>
                          <a:latin typeface="Asap" panose="020F0504030102060203" pitchFamily="34" charset="0"/>
                          <a:hlinkClick r:id="rId6"/>
                        </a:rPr>
                        <a:t>bài</a:t>
                      </a:r>
                      <a:r>
                        <a:rPr lang="en-US" sz="1400" b="0" u="sng" dirty="0">
                          <a:effectLst/>
                          <a:latin typeface="Asap" panose="020F0504030102060203" pitchFamily="34" charset="0"/>
                          <a:hlinkClick r:id="rId6"/>
                        </a:rPr>
                        <a:t> </a:t>
                      </a:r>
                      <a:r>
                        <a:rPr lang="en-US" sz="1400" b="0" u="sng" dirty="0" err="1">
                          <a:effectLst/>
                          <a:latin typeface="Asap" panose="020F0504030102060203" pitchFamily="34" charset="0"/>
                          <a:hlinkClick r:id="rId6"/>
                        </a:rPr>
                        <a:t>toán</a:t>
                      </a:r>
                      <a:r>
                        <a:rPr lang="en-US" sz="1400" b="0" u="sng" dirty="0">
                          <a:effectLst/>
                          <a:latin typeface="Asap" panose="020F0504030102060203" pitchFamily="34" charset="0"/>
                          <a:hlinkClick r:id="rId6"/>
                        </a:rPr>
                        <a:t> </a:t>
                      </a:r>
                      <a:r>
                        <a:rPr lang="en-US" sz="1400" b="0" u="sng" dirty="0" err="1">
                          <a:effectLst/>
                          <a:latin typeface="Asap" panose="020F0504030102060203" pitchFamily="34" charset="0"/>
                          <a:hlinkClick r:id="rId6"/>
                        </a:rPr>
                        <a:t>lựa</a:t>
                      </a:r>
                      <a:r>
                        <a:rPr lang="en-US" sz="1400" b="0" u="sng" dirty="0">
                          <a:effectLst/>
                          <a:latin typeface="Asap" panose="020F0504030102060203" pitchFamily="34" charset="0"/>
                          <a:hlinkClick r:id="rId6"/>
                        </a:rPr>
                        <a:t> </a:t>
                      </a:r>
                      <a:r>
                        <a:rPr lang="en-US" sz="1400" b="0" u="sng" dirty="0" err="1">
                          <a:effectLst/>
                          <a:latin typeface="Asap" panose="020F0504030102060203" pitchFamily="34" charset="0"/>
                          <a:hlinkClick r:id="rId6"/>
                        </a:rPr>
                        <a:t>chọn</a:t>
                      </a:r>
                      <a:r>
                        <a:rPr lang="en-US" sz="1400" b="0" u="sng" dirty="0">
                          <a:effectLst/>
                          <a:latin typeface="Asap" panose="020F0504030102060203" pitchFamily="34" charset="0"/>
                          <a:hlinkClick r:id="rId6"/>
                        </a:rPr>
                        <a:t> </a:t>
                      </a:r>
                      <a:r>
                        <a:rPr lang="en-US" sz="1400" b="0" u="sng" dirty="0" err="1">
                          <a:effectLst/>
                          <a:latin typeface="Asap" panose="020F0504030102060203" pitchFamily="34" charset="0"/>
                          <a:hlinkClick r:id="rId6"/>
                        </a:rPr>
                        <a:t>hoạt</a:t>
                      </a:r>
                      <a:r>
                        <a:rPr lang="en-US" sz="1400" b="0" u="sng" dirty="0">
                          <a:effectLst/>
                          <a:latin typeface="Asap" panose="020F0504030102060203" pitchFamily="34" charset="0"/>
                          <a:hlinkClick r:id="rId6"/>
                        </a:rPr>
                        <a:t> </a:t>
                      </a:r>
                      <a:r>
                        <a:rPr lang="en-US" sz="1400" b="0" u="sng" dirty="0" err="1">
                          <a:effectLst/>
                          <a:latin typeface="Asap" panose="020F0504030102060203" pitchFamily="34" charset="0"/>
                          <a:hlinkClick r:id="rId6"/>
                        </a:rPr>
                        <a:t>động</a:t>
                      </a:r>
                      <a:r>
                        <a:rPr lang="en-US" sz="1400" b="0" dirty="0">
                          <a:effectLst/>
                          <a:latin typeface="Asap" panose="020F0504030102060203" pitchFamily="34" charset="0"/>
                        </a:rPr>
                        <a:t> , </a:t>
                      </a:r>
                      <a:br>
                        <a:rPr lang="en-US" sz="1400" b="0" dirty="0">
                          <a:effectLst/>
                          <a:latin typeface="Asap" panose="020F0504030102060203" pitchFamily="34" charset="0"/>
                        </a:rPr>
                      </a:br>
                      <a:r>
                        <a:rPr lang="en-US" sz="1400" b="0" u="sng" dirty="0" err="1">
                          <a:effectLst/>
                          <a:latin typeface="Asap" panose="020F0504030102060203" pitchFamily="34" charset="0"/>
                          <a:hlinkClick r:id="rId7"/>
                        </a:rPr>
                        <a:t>bài</a:t>
                      </a:r>
                      <a:r>
                        <a:rPr lang="en-US" sz="1400" b="0" u="sng" dirty="0">
                          <a:effectLst/>
                          <a:latin typeface="Asap" panose="020F0504030102060203" pitchFamily="34" charset="0"/>
                          <a:hlinkClick r:id="rId7"/>
                        </a:rPr>
                        <a:t> </a:t>
                      </a:r>
                      <a:r>
                        <a:rPr lang="en-US" sz="1400" b="0" u="sng" dirty="0" err="1">
                          <a:effectLst/>
                          <a:latin typeface="Asap" panose="020F0504030102060203" pitchFamily="34" charset="0"/>
                          <a:hlinkClick r:id="rId7"/>
                        </a:rPr>
                        <a:t>toán</a:t>
                      </a:r>
                      <a:r>
                        <a:rPr lang="en-US" sz="1400" b="0" u="sng" dirty="0">
                          <a:effectLst/>
                          <a:latin typeface="Asap" panose="020F0504030102060203" pitchFamily="34" charset="0"/>
                          <a:hlinkClick r:id="rId7"/>
                        </a:rPr>
                        <a:t> </a:t>
                      </a:r>
                      <a:r>
                        <a:rPr lang="en-US" sz="1400" b="0" u="sng" dirty="0" err="1">
                          <a:effectLst/>
                          <a:latin typeface="Asap" panose="020F0504030102060203" pitchFamily="34" charset="0"/>
                          <a:hlinkClick r:id="rId7"/>
                        </a:rPr>
                        <a:t>sắp</a:t>
                      </a:r>
                      <a:r>
                        <a:rPr lang="en-US" sz="1400" b="0" u="sng" dirty="0">
                          <a:effectLst/>
                          <a:latin typeface="Asap" panose="020F0504030102060203" pitchFamily="34" charset="0"/>
                          <a:hlinkClick r:id="rId7"/>
                        </a:rPr>
                        <a:t> </a:t>
                      </a:r>
                      <a:r>
                        <a:rPr lang="en-US" sz="1400" b="0" u="sng" dirty="0" err="1">
                          <a:effectLst/>
                          <a:latin typeface="Asap" panose="020F0504030102060203" pitchFamily="34" charset="0"/>
                          <a:hlinkClick r:id="rId7"/>
                        </a:rPr>
                        <a:t>xếp</a:t>
                      </a:r>
                      <a:r>
                        <a:rPr lang="en-US" sz="1400" b="0" u="sng" dirty="0">
                          <a:effectLst/>
                          <a:latin typeface="Asap" panose="020F0504030102060203" pitchFamily="34" charset="0"/>
                          <a:hlinkClick r:id="rId7"/>
                        </a:rPr>
                        <a:t> </a:t>
                      </a:r>
                      <a:r>
                        <a:rPr lang="en-US" sz="1400" b="0" u="sng" dirty="0" err="1">
                          <a:effectLst/>
                          <a:latin typeface="Asap" panose="020F0504030102060203" pitchFamily="34" charset="0"/>
                          <a:hlinkClick r:id="rId7"/>
                        </a:rPr>
                        <a:t>công</a:t>
                      </a:r>
                      <a:r>
                        <a:rPr lang="en-US" sz="1400" b="0" u="sng" dirty="0">
                          <a:effectLst/>
                          <a:latin typeface="Asap" panose="020F0504030102060203" pitchFamily="34" charset="0"/>
                          <a:hlinkClick r:id="rId7"/>
                        </a:rPr>
                        <a:t> </a:t>
                      </a:r>
                      <a:r>
                        <a:rPr lang="en-US" sz="1400" b="0" u="sng" dirty="0" err="1">
                          <a:effectLst/>
                          <a:latin typeface="Asap" panose="020F0504030102060203" pitchFamily="34" charset="0"/>
                          <a:hlinkClick r:id="rId7"/>
                        </a:rPr>
                        <a:t>việc</a:t>
                      </a:r>
                      <a:r>
                        <a:rPr lang="en-US" sz="1400" b="0" u="sng" dirty="0">
                          <a:effectLst/>
                          <a:latin typeface="Asap" panose="020F0504030102060203" pitchFamily="34" charset="0"/>
                          <a:hlinkClick r:id="rId7"/>
                        </a:rPr>
                        <a:t> </a:t>
                      </a:r>
                      <a:r>
                        <a:rPr lang="en-US" sz="1400" b="0" u="sng" dirty="0">
                          <a:effectLst/>
                          <a:latin typeface="Asap" panose="020F0504030102060203" pitchFamily="34" charset="0"/>
                          <a:hlinkClick r:id="rId8"/>
                        </a:rPr>
                        <a:t>.</a:t>
                      </a:r>
                      <a:endParaRPr lang="en-US" sz="1400" b="0" dirty="0">
                        <a:effectLst/>
                        <a:latin typeface="Asap" panose="020F0504030102060203" pitchFamily="34" charset="0"/>
                      </a:endParaRPr>
                    </a:p>
                  </a:txBody>
                  <a:tcPr marL="95250" marR="95250" marT="133350" marB="133350" anchor="ctr"/>
                </a:tc>
                <a:extLst>
                  <a:ext uri="{0D108BD9-81ED-4DB2-BD59-A6C34878D82A}">
                    <a16:rowId xmlns:a16="http://schemas.microsoft.com/office/drawing/2014/main" val="295315337"/>
                  </a:ext>
                </a:extLst>
              </a:tr>
            </a:tbl>
          </a:graphicData>
        </a:graphic>
      </p:graphicFrame>
    </p:spTree>
    <p:extLst>
      <p:ext uri="{BB962C8B-B14F-4D97-AF65-F5344CB8AC3E}">
        <p14:creationId xmlns:p14="http://schemas.microsoft.com/office/powerpoint/2010/main" val="2087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59CBC-FA86-4196-C2DC-978219ECA1F9}"/>
              </a:ext>
            </a:extLst>
          </p:cNvPr>
          <p:cNvSpPr txBox="1"/>
          <p:nvPr/>
        </p:nvSpPr>
        <p:spPr>
          <a:xfrm>
            <a:off x="433800" y="525036"/>
            <a:ext cx="8011800" cy="3477875"/>
          </a:xfrm>
          <a:prstGeom prst="rect">
            <a:avLst/>
          </a:prstGeom>
          <a:noFill/>
        </p:spPr>
        <p:txBody>
          <a:bodyPr wrap="square">
            <a:spAutoFit/>
          </a:bodyPr>
          <a:lstStyle/>
          <a:p>
            <a:pPr algn="l" fontAlgn="base"/>
            <a:r>
              <a:rPr lang="vi-VN" sz="2000" b="1" i="0" u="sng" dirty="0">
                <a:solidFill>
                  <a:srgbClr val="273239"/>
                </a:solidFill>
                <a:effectLst/>
                <a:latin typeface="Nunito" pitchFamily="2" charset="0"/>
              </a:rPr>
              <a:t>Các ứng dụng của phương pháp tiếp cận tham lam:</a:t>
            </a:r>
            <a:endParaRPr lang="vi-VN" sz="2000" b="1" i="0" dirty="0">
              <a:solidFill>
                <a:srgbClr val="273239"/>
              </a:solidFill>
              <a:effectLst/>
              <a:latin typeface="Nunito" pitchFamily="2" charset="0"/>
            </a:endParaRPr>
          </a:p>
          <a:p>
            <a:pPr algn="l" fontAlgn="base"/>
            <a:r>
              <a:rPr lang="vi-VN" sz="2000" b="0" i="0" dirty="0">
                <a:solidFill>
                  <a:srgbClr val="273239"/>
                </a:solidFill>
                <a:effectLst/>
                <a:latin typeface="Nunito" pitchFamily="2" charset="0"/>
              </a:rPr>
              <a:t>Các thuật toán tham lam được sử dụng để tìm ra giải pháp tối ưu hoặc gần tối ưu cho nhiều vấn đề thực tế. Một số trong số họ được liệt kê dưới đây:</a:t>
            </a:r>
          </a:p>
          <a:p>
            <a:pPr algn="l" fontAlgn="base"/>
            <a:r>
              <a:rPr lang="vi-VN" sz="2000" b="0" i="0" dirty="0">
                <a:solidFill>
                  <a:srgbClr val="273239"/>
                </a:solidFill>
                <a:effectLst/>
                <a:latin typeface="Nunito" pitchFamily="2" charset="0"/>
              </a:rPr>
              <a:t>(1) Thực hiện một vấn đề thay đổi</a:t>
            </a:r>
          </a:p>
          <a:p>
            <a:pPr algn="l" fontAlgn="base"/>
            <a:r>
              <a:rPr lang="vi-VN" sz="2000" b="0" i="0" dirty="0">
                <a:solidFill>
                  <a:srgbClr val="273239"/>
                </a:solidFill>
                <a:effectLst/>
                <a:latin typeface="Nunito" pitchFamily="2" charset="0"/>
              </a:rPr>
              <a:t>(2) Vấn đề về chiếc ba lô</a:t>
            </a:r>
          </a:p>
          <a:p>
            <a:pPr algn="l" fontAlgn="base"/>
            <a:r>
              <a:rPr lang="vi-VN" sz="2000" b="0" i="0" dirty="0">
                <a:solidFill>
                  <a:srgbClr val="273239"/>
                </a:solidFill>
                <a:effectLst/>
                <a:latin typeface="Nunito" pitchFamily="2" charset="0"/>
              </a:rPr>
              <a:t>(3) Cây khung nhỏ nhất</a:t>
            </a:r>
          </a:p>
          <a:p>
            <a:pPr algn="l" fontAlgn="base"/>
            <a:r>
              <a:rPr lang="vi-VN" sz="2000" b="0" i="0" dirty="0">
                <a:solidFill>
                  <a:srgbClr val="273239"/>
                </a:solidFill>
                <a:effectLst/>
                <a:latin typeface="Nunito" pitchFamily="2" charset="0"/>
              </a:rPr>
              <a:t> (4) Đường đi ngắn nhất từ ​​một nguồn</a:t>
            </a:r>
          </a:p>
          <a:p>
            <a:pPr algn="l" fontAlgn="base"/>
            <a:r>
              <a:rPr lang="vi-VN" sz="2000" b="0" i="0" dirty="0">
                <a:solidFill>
                  <a:srgbClr val="273239"/>
                </a:solidFill>
                <a:effectLst/>
                <a:latin typeface="Nunito" pitchFamily="2" charset="0"/>
              </a:rPr>
              <a:t>(5) Vấn đề lựa chọn hoạt động </a:t>
            </a:r>
          </a:p>
          <a:p>
            <a:pPr algn="l" fontAlgn="base"/>
            <a:r>
              <a:rPr lang="vi-VN" sz="2000" b="0" i="0" dirty="0">
                <a:solidFill>
                  <a:srgbClr val="273239"/>
                </a:solidFill>
                <a:effectLst/>
                <a:latin typeface="Nunito" pitchFamily="2" charset="0"/>
              </a:rPr>
              <a:t>(6) Vấn đề sắp xếp công việc</a:t>
            </a:r>
          </a:p>
          <a:p>
            <a:pPr algn="l" fontAlgn="base"/>
            <a:r>
              <a:rPr lang="vi-VN" sz="2000" b="0" i="0" dirty="0">
                <a:solidFill>
                  <a:srgbClr val="273239"/>
                </a:solidFill>
                <a:effectLst/>
                <a:latin typeface="Nunito" pitchFamily="2" charset="0"/>
              </a:rPr>
              <a:t>(7) Sinh mã Huffman.</a:t>
            </a:r>
            <a:endParaRPr lang="vi-VN" b="0" i="0" dirty="0">
              <a:solidFill>
                <a:srgbClr val="273239"/>
              </a:solidFill>
              <a:effectLst/>
              <a:latin typeface="Nunito" pitchFamily="2" charset="0"/>
            </a:endParaRPr>
          </a:p>
        </p:txBody>
      </p:sp>
    </p:spTree>
    <p:extLst>
      <p:ext uri="{BB962C8B-B14F-4D97-AF65-F5344CB8AC3E}">
        <p14:creationId xmlns:p14="http://schemas.microsoft.com/office/powerpoint/2010/main" val="301866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2" name="Google Shape;412;p29"/>
          <p:cNvGrpSpPr/>
          <p:nvPr/>
        </p:nvGrpSpPr>
        <p:grpSpPr>
          <a:xfrm>
            <a:off x="-562175" y="4443790"/>
            <a:ext cx="2550800" cy="339300"/>
            <a:chOff x="988450" y="-94575"/>
            <a:chExt cx="2550800" cy="339300"/>
          </a:xfrm>
        </p:grpSpPr>
        <p:sp>
          <p:nvSpPr>
            <p:cNvPr id="413" name="Google Shape;413;p29"/>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9"/>
          <p:cNvSpPr txBox="1">
            <a:spLocks noGrp="1"/>
          </p:cNvSpPr>
          <p:nvPr>
            <p:ph type="title"/>
          </p:nvPr>
        </p:nvSpPr>
        <p:spPr>
          <a:xfrm>
            <a:off x="706747" y="119830"/>
            <a:ext cx="7704000" cy="572700"/>
          </a:xfrm>
          <a:prstGeom prst="rect">
            <a:avLst/>
          </a:prstGeom>
        </p:spPr>
        <p:txBody>
          <a:bodyPr spcFirstLastPara="1" wrap="square" lIns="91425" tIns="91425" rIns="91425" bIns="91425" anchor="t" anchorCtr="0">
            <a:noAutofit/>
          </a:bodyPr>
          <a:lstStyle/>
          <a:p>
            <a:pPr lvl="0"/>
            <a:r>
              <a:rPr lang="vi-VN" sz="2800" dirty="0">
                <a:latin typeface="Asap"/>
              </a:rPr>
              <a:t>Thuật toán tham lam được áp dụng rộng rãi trong nhiều lĩnh vực trong đời sống để giải quyết các bài toán tối ưu</a:t>
            </a:r>
            <a:endParaRPr sz="2800" dirty="0">
              <a:latin typeface="Asap"/>
            </a:endParaRPr>
          </a:p>
        </p:txBody>
      </p:sp>
      <p:sp>
        <p:nvSpPr>
          <p:cNvPr id="2" name="TextBox 1"/>
          <p:cNvSpPr txBox="1"/>
          <p:nvPr/>
        </p:nvSpPr>
        <p:spPr>
          <a:xfrm>
            <a:off x="706747" y="2047461"/>
            <a:ext cx="5658858" cy="1384995"/>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sap"/>
              </a:rPr>
              <a:t>Quản lý tài chính cá nhân</a:t>
            </a:r>
          </a:p>
          <a:p>
            <a:pPr marL="285750" indent="-285750">
              <a:buFont typeface="Arial" panose="020B0604020202020204" pitchFamily="34" charset="0"/>
              <a:buChar char="•"/>
            </a:pPr>
            <a:r>
              <a:rPr lang="vi-VN" dirty="0">
                <a:latin typeface="Asap"/>
              </a:rPr>
              <a:t>Thiết kế mạng lưới vận chuyển</a:t>
            </a:r>
          </a:p>
          <a:p>
            <a:pPr marL="285750" indent="-285750">
              <a:buFont typeface="Arial" panose="020B0604020202020204" pitchFamily="34" charset="0"/>
              <a:buChar char="•"/>
            </a:pPr>
            <a:r>
              <a:rPr lang="vi-VN" dirty="0">
                <a:latin typeface="Asap"/>
              </a:rPr>
              <a:t>Lập kế hoạch sản xuất</a:t>
            </a:r>
          </a:p>
          <a:p>
            <a:pPr marL="285750" indent="-285750">
              <a:buFont typeface="Arial" panose="020B0604020202020204" pitchFamily="34" charset="0"/>
              <a:buChar char="•"/>
            </a:pPr>
            <a:r>
              <a:rPr lang="vi-VN" dirty="0">
                <a:latin typeface="Asap"/>
              </a:rPr>
              <a:t>Tối ưu hóa quy trình sản xuất</a:t>
            </a:r>
          </a:p>
          <a:p>
            <a:pPr marL="285750" indent="-285750">
              <a:buFont typeface="Arial" panose="020B0604020202020204" pitchFamily="34" charset="0"/>
              <a:buChar char="•"/>
            </a:pPr>
            <a:r>
              <a:rPr lang="vi-VN" dirty="0">
                <a:latin typeface="Asap"/>
              </a:rPr>
              <a:t>Tối ưu hóa hệ thống giao thông</a:t>
            </a:r>
          </a:p>
          <a:p>
            <a:pPr marL="285750" indent="-285750">
              <a:buFont typeface="Arial" panose="020B0604020202020204" pitchFamily="34" charset="0"/>
              <a:buChar char="•"/>
            </a:pPr>
            <a:r>
              <a:rPr lang="vi-VN" dirty="0">
                <a:latin typeface="Asap"/>
              </a:rPr>
              <a:t>Tối ưu hóa quy trình bán hàng</a:t>
            </a:r>
          </a:p>
        </p:txBody>
      </p:sp>
    </p:spTree>
    <p:extLst>
      <p:ext uri="{BB962C8B-B14F-4D97-AF65-F5344CB8AC3E}">
        <p14:creationId xmlns:p14="http://schemas.microsoft.com/office/powerpoint/2010/main" val="3738192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a:latin typeface="Asap"/>
              </a:rPr>
              <a:t>Bài toán đếm số đồng tiền</a:t>
            </a:r>
            <a:br>
              <a:rPr lang="vi-VN">
                <a:latin typeface="Asap"/>
              </a:rPr>
            </a:br>
            <a:br>
              <a:rPr lang="vi-VN">
                <a:latin typeface="Asap"/>
              </a:rPr>
            </a:br>
            <a:endParaRPr lang="vi-VN">
              <a:latin typeface="Asap"/>
            </a:endParaRPr>
          </a:p>
        </p:txBody>
      </p:sp>
      <p:sp>
        <p:nvSpPr>
          <p:cNvPr id="5" name="TextBox 4"/>
          <p:cNvSpPr txBox="1"/>
          <p:nvPr/>
        </p:nvSpPr>
        <p:spPr>
          <a:xfrm>
            <a:off x="526773" y="1017725"/>
            <a:ext cx="8090453" cy="738664"/>
          </a:xfrm>
          <a:prstGeom prst="rect">
            <a:avLst/>
          </a:prstGeom>
          <a:noFill/>
        </p:spPr>
        <p:txBody>
          <a:bodyPr wrap="square" rtlCol="0">
            <a:spAutoFit/>
          </a:bodyPr>
          <a:lstStyle/>
          <a:p>
            <a:r>
              <a:rPr lang="vi-VN" dirty="0">
                <a:latin typeface="Asap"/>
              </a:rPr>
              <a:t>Yêu cầu là hãy lựa chọn số lượng đồng tiền nhỏ nhất có thể sao cho tổng mệnh giá của các đồng tiền này bằng với một lượng tiền cho trước.</a:t>
            </a:r>
          </a:p>
          <a:p>
            <a:r>
              <a:rPr lang="vi-VN" dirty="0">
                <a:latin typeface="Asap"/>
              </a:rPr>
              <a:t>Tiền đồng có các mệnh giá lần lượt là 1, 2, 5, và 10 xu và lượng tiền cho trước là 18 xu</a:t>
            </a:r>
          </a:p>
        </p:txBody>
      </p:sp>
      <p:sp>
        <p:nvSpPr>
          <p:cNvPr id="7" name="Rectangle 6"/>
          <p:cNvSpPr/>
          <p:nvPr/>
        </p:nvSpPr>
        <p:spPr>
          <a:xfrm>
            <a:off x="408648" y="2211027"/>
            <a:ext cx="4572000" cy="1384995"/>
          </a:xfrm>
          <a:prstGeom prst="rect">
            <a:avLst/>
          </a:prstGeom>
        </p:spPr>
        <p:txBody>
          <a:bodyPr>
            <a:spAutoFit/>
          </a:bodyPr>
          <a:lstStyle/>
          <a:p>
            <a:r>
              <a:rPr lang="vi-VN" b="1" dirty="0">
                <a:latin typeface="Asap"/>
              </a:rPr>
              <a:t>Bước 1</a:t>
            </a:r>
            <a:r>
              <a:rPr lang="vi-VN" dirty="0">
                <a:latin typeface="Asap"/>
              </a:rPr>
              <a:t>: Chọn đồng 10 xu, do đó sẽ còn 18 – 10 = 8 xu.</a:t>
            </a:r>
          </a:p>
          <a:p>
            <a:r>
              <a:rPr lang="vi-VN" b="1" dirty="0">
                <a:latin typeface="Asap"/>
              </a:rPr>
              <a:t>Bước 2</a:t>
            </a:r>
            <a:r>
              <a:rPr lang="vi-VN" dirty="0">
                <a:latin typeface="Asap"/>
              </a:rPr>
              <a:t>: Chọn đồng 5 xu, do đó sẽ còn là 3 xu.</a:t>
            </a:r>
          </a:p>
          <a:p>
            <a:r>
              <a:rPr lang="vi-VN" b="1" dirty="0">
                <a:latin typeface="Asap"/>
              </a:rPr>
              <a:t>Bước 3</a:t>
            </a:r>
            <a:r>
              <a:rPr lang="vi-VN" dirty="0">
                <a:latin typeface="Asap"/>
              </a:rPr>
              <a:t>: Chọn đồng 2 xu, còn lại là 1 xu.</a:t>
            </a:r>
          </a:p>
          <a:p>
            <a:r>
              <a:rPr lang="vi-VN" b="1" dirty="0">
                <a:latin typeface="Asap"/>
              </a:rPr>
              <a:t>Bước 4</a:t>
            </a:r>
            <a:r>
              <a:rPr lang="vi-VN" dirty="0">
                <a:latin typeface="Asap"/>
              </a:rPr>
              <a:t>: Cuối cùng chọn đồng 1 xu và giải xong bài toán.</a:t>
            </a:r>
          </a:p>
        </p:txBody>
      </p:sp>
    </p:spTree>
    <p:extLst>
      <p:ext uri="{BB962C8B-B14F-4D97-AF65-F5344CB8AC3E}">
        <p14:creationId xmlns:p14="http://schemas.microsoft.com/office/powerpoint/2010/main" val="183386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ưu kế Điền Kỵ đua ngựa và Union Cup 2018">
            <a:extLst>
              <a:ext uri="{FF2B5EF4-FFF2-40B4-BE49-F238E27FC236}">
                <a16:creationId xmlns:a16="http://schemas.microsoft.com/office/drawing/2014/main" id="{1523DAEA-36E2-2AA2-B864-6EBE74876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97" y="772837"/>
            <a:ext cx="4036449" cy="359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79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7C9D83A-0E11-C42D-17F8-7A46294BEFC5}"/>
              </a:ext>
            </a:extLst>
          </p:cNvPr>
          <p:cNvSpPr txBox="1"/>
          <p:nvPr/>
        </p:nvSpPr>
        <p:spPr>
          <a:xfrm>
            <a:off x="208800" y="832250"/>
            <a:ext cx="8042400" cy="954107"/>
          </a:xfrm>
          <a:prstGeom prst="rect">
            <a:avLst/>
          </a:prstGeom>
          <a:noFill/>
        </p:spPr>
        <p:txBody>
          <a:bodyPr wrap="square">
            <a:spAutoFit/>
          </a:bodyPr>
          <a:lstStyle/>
          <a:p>
            <a:r>
              <a:rPr lang="vi-VN" b="0" i="0" dirty="0">
                <a:solidFill>
                  <a:srgbClr val="273239"/>
                </a:solidFill>
                <a:effectLst/>
                <a:latin typeface="Nunito" pitchFamily="2" charset="0"/>
              </a:rPr>
              <a:t>Cho biết trọng lượng và lợi nhuận của </a:t>
            </a:r>
            <a:r>
              <a:rPr lang="vi-VN" b="1" i="0" dirty="0">
                <a:solidFill>
                  <a:srgbClr val="273239"/>
                </a:solidFill>
                <a:effectLst/>
                <a:latin typeface="Nunito" pitchFamily="2" charset="0"/>
              </a:rPr>
              <a:t>N</a:t>
            </a:r>
            <a:r>
              <a:rPr lang="vi-VN" b="0" i="0" dirty="0">
                <a:solidFill>
                  <a:srgbClr val="273239"/>
                </a:solidFill>
                <a:effectLst/>
                <a:latin typeface="Nunito" pitchFamily="2" charset="0"/>
              </a:rPr>
              <a:t> mặt hàng, dưới dạng </a:t>
            </a:r>
            <a:r>
              <a:rPr lang="vi-VN" b="1" i="0" dirty="0">
                <a:solidFill>
                  <a:srgbClr val="273239"/>
                </a:solidFill>
                <a:effectLst/>
                <a:latin typeface="Nunito" pitchFamily="2" charset="0"/>
              </a:rPr>
              <a:t>{lợi nhuận, trọng số},</a:t>
            </a:r>
            <a:r>
              <a:rPr lang="vi-VN" b="0" i="0" dirty="0">
                <a:solidFill>
                  <a:srgbClr val="273239"/>
                </a:solidFill>
                <a:effectLst/>
                <a:latin typeface="Nunito" pitchFamily="2" charset="0"/>
              </a:rPr>
              <a:t> hãy đặt những mặt hàng này vào một chiếc ba lô có sức chứa </a:t>
            </a:r>
            <a:r>
              <a:rPr lang="vi-VN" b="1" i="0" dirty="0">
                <a:solidFill>
                  <a:srgbClr val="273239"/>
                </a:solidFill>
                <a:effectLst/>
                <a:latin typeface="Nunito" pitchFamily="2" charset="0"/>
              </a:rPr>
              <a:t>W</a:t>
            </a:r>
            <a:r>
              <a:rPr lang="vi-VN" b="0" i="0" dirty="0">
                <a:solidFill>
                  <a:srgbClr val="273239"/>
                </a:solidFill>
                <a:effectLst/>
                <a:latin typeface="Nunito" pitchFamily="2" charset="0"/>
              </a:rPr>
              <a:t> để có được tổng lợi nhuận tối đa trong chiếc ba lô. Trong </a:t>
            </a:r>
            <a:r>
              <a:rPr lang="vi-VN" b="1" i="0" dirty="0">
                <a:solidFill>
                  <a:srgbClr val="273239"/>
                </a:solidFill>
                <a:effectLst/>
                <a:latin typeface="Nunito" pitchFamily="2" charset="0"/>
              </a:rPr>
              <a:t>Fractional Knapsack</a:t>
            </a:r>
            <a:r>
              <a:rPr lang="vi-VN" b="0" i="0" dirty="0">
                <a:solidFill>
                  <a:srgbClr val="273239"/>
                </a:solidFill>
                <a:effectLst/>
                <a:latin typeface="Nunito" pitchFamily="2" charset="0"/>
              </a:rPr>
              <a:t> , chúng ta có thể chia nhỏ các vật phẩm để tối đa hóa tổng giá trị của chiếc ba lô.</a:t>
            </a:r>
            <a:endParaRPr lang="en-US" dirty="0"/>
          </a:p>
        </p:txBody>
      </p:sp>
      <p:sp>
        <p:nvSpPr>
          <p:cNvPr id="14" name="TextBox 13">
            <a:extLst>
              <a:ext uri="{FF2B5EF4-FFF2-40B4-BE49-F238E27FC236}">
                <a16:creationId xmlns:a16="http://schemas.microsoft.com/office/drawing/2014/main" id="{DA498E21-9A2B-EB77-C62B-8AC18DCF2564}"/>
              </a:ext>
            </a:extLst>
          </p:cNvPr>
          <p:cNvSpPr txBox="1"/>
          <p:nvPr/>
        </p:nvSpPr>
        <p:spPr>
          <a:xfrm>
            <a:off x="208800" y="368112"/>
            <a:ext cx="4654800" cy="461665"/>
          </a:xfrm>
          <a:prstGeom prst="rect">
            <a:avLst/>
          </a:prstGeom>
          <a:noFill/>
        </p:spPr>
        <p:txBody>
          <a:bodyPr wrap="square">
            <a:spAutoFit/>
          </a:bodyPr>
          <a:lstStyle/>
          <a:p>
            <a:pPr algn="l" fontAlgn="base"/>
            <a:r>
              <a:rPr lang="en-US" sz="2400" b="1" i="0" dirty="0" err="1">
                <a:solidFill>
                  <a:srgbClr val="273239"/>
                </a:solidFill>
                <a:effectLst/>
                <a:latin typeface="Nunito" pitchFamily="2" charset="0"/>
              </a:rPr>
              <a:t>Bài</a:t>
            </a:r>
            <a:r>
              <a:rPr lang="en-US" sz="2400" b="1" i="0" dirty="0">
                <a:solidFill>
                  <a:srgbClr val="273239"/>
                </a:solidFill>
                <a:effectLst/>
                <a:latin typeface="Nunito" pitchFamily="2" charset="0"/>
              </a:rPr>
              <a:t> </a:t>
            </a:r>
            <a:r>
              <a:rPr lang="en-US" sz="2400" b="1" i="0" dirty="0" err="1">
                <a:solidFill>
                  <a:srgbClr val="273239"/>
                </a:solidFill>
                <a:effectLst/>
                <a:latin typeface="Nunito" pitchFamily="2" charset="0"/>
              </a:rPr>
              <a:t>toán</a:t>
            </a:r>
            <a:r>
              <a:rPr lang="en-US" sz="2400" b="1" i="0" dirty="0">
                <a:solidFill>
                  <a:srgbClr val="273239"/>
                </a:solidFill>
                <a:effectLst/>
                <a:latin typeface="Nunito" pitchFamily="2" charset="0"/>
              </a:rPr>
              <a:t> Ba </a:t>
            </a:r>
            <a:r>
              <a:rPr lang="en-US" sz="2400" b="1" i="0" dirty="0" err="1">
                <a:solidFill>
                  <a:srgbClr val="273239"/>
                </a:solidFill>
                <a:effectLst/>
                <a:latin typeface="Nunito" pitchFamily="2" charset="0"/>
              </a:rPr>
              <a:t>lô</a:t>
            </a:r>
            <a:endParaRPr lang="en-US" sz="2400" b="1" i="0" dirty="0">
              <a:solidFill>
                <a:srgbClr val="273239"/>
              </a:solidFill>
              <a:effectLst/>
              <a:latin typeface="Nunito" pitchFamily="2" charset="0"/>
            </a:endParaRPr>
          </a:p>
        </p:txBody>
      </p:sp>
      <p:sp>
        <p:nvSpPr>
          <p:cNvPr id="16" name="TextBox 15">
            <a:extLst>
              <a:ext uri="{FF2B5EF4-FFF2-40B4-BE49-F238E27FC236}">
                <a16:creationId xmlns:a16="http://schemas.microsoft.com/office/drawing/2014/main" id="{9FDE4E77-3E5C-C589-13BA-CF2BE34FE7FC}"/>
              </a:ext>
            </a:extLst>
          </p:cNvPr>
          <p:cNvSpPr txBox="1"/>
          <p:nvPr/>
        </p:nvSpPr>
        <p:spPr>
          <a:xfrm>
            <a:off x="282600" y="1879252"/>
            <a:ext cx="8537400" cy="1169551"/>
          </a:xfrm>
          <a:prstGeom prst="rect">
            <a:avLst/>
          </a:prstGeom>
          <a:noFill/>
        </p:spPr>
        <p:txBody>
          <a:bodyPr wrap="square">
            <a:spAutoFit/>
          </a:bodyPr>
          <a:lstStyle/>
          <a:p>
            <a:r>
              <a:rPr lang="en-US" b="1" dirty="0">
                <a:solidFill>
                  <a:srgbClr val="273239"/>
                </a:solidFill>
                <a:effectLst/>
                <a:latin typeface="Nunito" pitchFamily="2" charset="0"/>
              </a:rPr>
              <a:t>Input</a:t>
            </a:r>
            <a:r>
              <a:rPr lang="vi-VN" b="1" dirty="0">
                <a:solidFill>
                  <a:srgbClr val="273239"/>
                </a:solidFill>
                <a:effectLst/>
                <a:latin typeface="Nunito" pitchFamily="2" charset="0"/>
              </a:rPr>
              <a:t>:  </a:t>
            </a:r>
            <a:r>
              <a:rPr lang="vi-VN" b="0" dirty="0">
                <a:solidFill>
                  <a:srgbClr val="273239"/>
                </a:solidFill>
                <a:effectLst/>
                <a:latin typeface="Nunito" pitchFamily="2" charset="0"/>
              </a:rPr>
              <a:t>arr[] = {{60, 10}, {100, 20}, {120, 30}}, W = 50 </a:t>
            </a:r>
            <a:endParaRPr lang="en-US" b="1" dirty="0">
              <a:solidFill>
                <a:srgbClr val="273239"/>
              </a:solidFill>
              <a:latin typeface="Nunito" pitchFamily="2" charset="0"/>
            </a:endParaRPr>
          </a:p>
          <a:p>
            <a:r>
              <a:rPr lang="en-US" b="1" dirty="0">
                <a:solidFill>
                  <a:srgbClr val="273239"/>
                </a:solidFill>
                <a:effectLst/>
                <a:latin typeface="Nunito" pitchFamily="2" charset="0"/>
              </a:rPr>
              <a:t>Output</a:t>
            </a:r>
            <a:r>
              <a:rPr lang="vi-VN" b="0" dirty="0">
                <a:solidFill>
                  <a:srgbClr val="273239"/>
                </a:solidFill>
                <a:effectLst/>
                <a:latin typeface="Nunito" pitchFamily="2" charset="0"/>
              </a:rPr>
              <a:t>: 240 </a:t>
            </a:r>
            <a:endParaRPr lang="en-US" b="0" dirty="0">
              <a:solidFill>
                <a:srgbClr val="273239"/>
              </a:solidFill>
              <a:effectLst/>
              <a:latin typeface="Nunito" pitchFamily="2" charset="0"/>
            </a:endParaRPr>
          </a:p>
          <a:p>
            <a:r>
              <a:rPr lang="vi-VN" b="1" dirty="0">
                <a:solidFill>
                  <a:srgbClr val="273239"/>
                </a:solidFill>
                <a:effectLst/>
                <a:latin typeface="Nunito" pitchFamily="2" charset="0"/>
              </a:rPr>
              <a:t>Giải thích:</a:t>
            </a:r>
            <a:br>
              <a:rPr lang="vi-VN" dirty="0"/>
            </a:br>
            <a:r>
              <a:rPr lang="vi-VN" dirty="0">
                <a:solidFill>
                  <a:srgbClr val="273239"/>
                </a:solidFill>
                <a:effectLst/>
                <a:latin typeface="Nunito" pitchFamily="2" charset="0"/>
              </a:rPr>
              <a:t>Bằng</a:t>
            </a:r>
            <a:r>
              <a:rPr lang="vi-VN" b="0" dirty="0">
                <a:solidFill>
                  <a:srgbClr val="273239"/>
                </a:solidFill>
                <a:effectLst/>
                <a:latin typeface="Nunito" pitchFamily="2" charset="0"/>
              </a:rPr>
              <a:t>  cách </a:t>
            </a:r>
            <a:r>
              <a:rPr lang="vi-VN" dirty="0">
                <a:solidFill>
                  <a:srgbClr val="273239"/>
                </a:solidFill>
                <a:effectLst/>
                <a:latin typeface="Nunito" pitchFamily="2" charset="0"/>
              </a:rPr>
              <a:t>lấy </a:t>
            </a:r>
            <a:r>
              <a:rPr lang="vi-VN" b="0" dirty="0">
                <a:solidFill>
                  <a:srgbClr val="273239"/>
                </a:solidFill>
                <a:effectLst/>
                <a:latin typeface="Nunito" pitchFamily="2" charset="0"/>
              </a:rPr>
              <a:t>các vật có trọng lượng 10 và 20 kg và 2/3 phân số của 30 Kilôgam. </a:t>
            </a:r>
            <a:br>
              <a:rPr lang="vi-VN" dirty="0"/>
            </a:br>
            <a:r>
              <a:rPr lang="vi-VN" b="0" dirty="0">
                <a:solidFill>
                  <a:srgbClr val="273239"/>
                </a:solidFill>
                <a:effectLst/>
                <a:latin typeface="Nunito" pitchFamily="2" charset="0"/>
              </a:rPr>
              <a:t>Do đó tổng giá sẽ là 60+100+(2/3)(120) = 240</a:t>
            </a:r>
            <a:endParaRPr lang="en-US" dirty="0"/>
          </a:p>
        </p:txBody>
      </p:sp>
    </p:spTree>
    <p:extLst>
      <p:ext uri="{BB962C8B-B14F-4D97-AF65-F5344CB8AC3E}">
        <p14:creationId xmlns:p14="http://schemas.microsoft.com/office/powerpoint/2010/main" val="3039716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F1A9A5-5E44-789A-B42C-F901F9A5A35A}"/>
              </a:ext>
            </a:extLst>
          </p:cNvPr>
          <p:cNvSpPr txBox="1"/>
          <p:nvPr/>
        </p:nvSpPr>
        <p:spPr>
          <a:xfrm>
            <a:off x="232200" y="290859"/>
            <a:ext cx="8415000" cy="1169551"/>
          </a:xfrm>
          <a:prstGeom prst="rect">
            <a:avLst/>
          </a:prstGeom>
          <a:noFill/>
        </p:spPr>
        <p:txBody>
          <a:bodyPr wrap="square">
            <a:spAutoFit/>
          </a:bodyPr>
          <a:lstStyle/>
          <a:p>
            <a:pPr algn="l" fontAlgn="base"/>
            <a:r>
              <a:rPr lang="vi-VN" b="0" i="1" dirty="0">
                <a:solidFill>
                  <a:srgbClr val="273239"/>
                </a:solidFill>
                <a:effectLst/>
                <a:latin typeface="Nunito" pitchFamily="2" charset="0"/>
              </a:rPr>
              <a:t>Ý tưởng cơ bản của phương pháp tham lam là tính toán tỷ lệ </a:t>
            </a:r>
            <a:r>
              <a:rPr lang="vi-VN" b="1" i="1" dirty="0">
                <a:solidFill>
                  <a:srgbClr val="273239"/>
                </a:solidFill>
                <a:effectLst/>
                <a:latin typeface="Nunito" pitchFamily="2" charset="0"/>
              </a:rPr>
              <a:t>lợi nhuận/trọng lượng</a:t>
            </a:r>
            <a:r>
              <a:rPr lang="vi-VN" b="0" i="1" dirty="0">
                <a:solidFill>
                  <a:srgbClr val="273239"/>
                </a:solidFill>
                <a:effectLst/>
                <a:latin typeface="Nunito" pitchFamily="2" charset="0"/>
              </a:rPr>
              <a:t> cho từng mặt hàng và sắp xếp mặt hàng trên cơ sở tỷ lệ này. Sau đó, lấy mục có tỷ lệ cao nhất và thêm chúng càng nhiều càng tốt (có thể là toàn bộ phần tử hoặc một phần của nó).</a:t>
            </a:r>
          </a:p>
          <a:p>
            <a:pPr algn="l" fontAlgn="base"/>
            <a:r>
              <a:rPr lang="vi-VN" b="0" i="1" dirty="0">
                <a:solidFill>
                  <a:srgbClr val="273239"/>
                </a:solidFill>
                <a:effectLst/>
                <a:latin typeface="Nunito" pitchFamily="2" charset="0"/>
              </a:rPr>
              <a:t>Điều này sẽ luôn mang lại lợi nhuận tối đa bởi vì, trong mỗi bước, nó thêm một yếu tố sao cho đây là lợi nhuận tối đa có thể cho từng trọng lượng đó.</a:t>
            </a:r>
          </a:p>
        </p:txBody>
      </p:sp>
      <p:sp>
        <p:nvSpPr>
          <p:cNvPr id="10" name="TextBox 9">
            <a:extLst>
              <a:ext uri="{FF2B5EF4-FFF2-40B4-BE49-F238E27FC236}">
                <a16:creationId xmlns:a16="http://schemas.microsoft.com/office/drawing/2014/main" id="{4078498F-F857-25D8-F506-1F366F7AC1EB}"/>
              </a:ext>
            </a:extLst>
          </p:cNvPr>
          <p:cNvSpPr txBox="1"/>
          <p:nvPr/>
        </p:nvSpPr>
        <p:spPr>
          <a:xfrm>
            <a:off x="232200" y="1632563"/>
            <a:ext cx="8415000" cy="2462213"/>
          </a:xfrm>
          <a:prstGeom prst="rect">
            <a:avLst/>
          </a:prstGeom>
          <a:noFill/>
        </p:spPr>
        <p:txBody>
          <a:bodyPr wrap="square">
            <a:spAutoFit/>
          </a:bodyPr>
          <a:lstStyle/>
          <a:p>
            <a:pPr algn="l" fontAlgn="base"/>
            <a:r>
              <a:rPr lang="vi-VN" b="0" i="1" dirty="0">
                <a:solidFill>
                  <a:srgbClr val="273239"/>
                </a:solidFill>
                <a:effectLst/>
                <a:latin typeface="Nunito" pitchFamily="2" charset="0"/>
              </a:rPr>
              <a:t>Xét ví dụ: </a:t>
            </a:r>
            <a:r>
              <a:rPr lang="vi-VN" b="1" i="1" dirty="0">
                <a:solidFill>
                  <a:srgbClr val="273239"/>
                </a:solidFill>
                <a:effectLst/>
                <a:latin typeface="Nunito" pitchFamily="2" charset="0"/>
              </a:rPr>
              <a:t>arr[] = {{100, 20}, {60, 10}, {120, 30}}, W = 50</a:t>
            </a:r>
            <a:r>
              <a:rPr lang="vi-VN" b="0" i="1" dirty="0">
                <a:solidFill>
                  <a:srgbClr val="273239"/>
                </a:solidFill>
                <a:effectLst/>
                <a:latin typeface="Nunito" pitchFamily="2" charset="0"/>
              </a:rPr>
              <a:t> .</a:t>
            </a:r>
          </a:p>
          <a:p>
            <a:pPr algn="l" fontAlgn="base"/>
            <a:r>
              <a:rPr lang="vi-VN" b="1" i="1" dirty="0">
                <a:solidFill>
                  <a:srgbClr val="273239"/>
                </a:solidFill>
                <a:effectLst/>
                <a:latin typeface="Nunito" pitchFamily="2" charset="0"/>
              </a:rPr>
              <a:t>Sắp xếp:</a:t>
            </a:r>
            <a:r>
              <a:rPr lang="vi-VN" b="0" i="1" dirty="0">
                <a:solidFill>
                  <a:srgbClr val="273239"/>
                </a:solidFill>
                <a:effectLst/>
                <a:latin typeface="Nunito" pitchFamily="2" charset="0"/>
              </a:rPr>
              <a:t> Ban đầu sắp xếp mảng dựa trên tỷ lệ lợi nhuận/trọng lượng. Mảng được sắp xếp sẽ là </a:t>
            </a:r>
            <a:r>
              <a:rPr lang="vi-VN" b="1" i="1" dirty="0">
                <a:solidFill>
                  <a:srgbClr val="273239"/>
                </a:solidFill>
                <a:effectLst/>
                <a:latin typeface="Nunito" pitchFamily="2" charset="0"/>
              </a:rPr>
              <a:t>{{60, 10}, {100, 20}, {120, 30}}</a:t>
            </a:r>
            <a:r>
              <a:rPr lang="vi-VN" b="0" i="1" dirty="0">
                <a:solidFill>
                  <a:srgbClr val="273239"/>
                </a:solidFill>
                <a:effectLst/>
                <a:latin typeface="Nunito" pitchFamily="2" charset="0"/>
              </a:rPr>
              <a:t> .</a:t>
            </a:r>
          </a:p>
          <a:p>
            <a:pPr algn="l" fontAlgn="base"/>
            <a:r>
              <a:rPr lang="vi-VN" b="1" i="1" u="sng" dirty="0">
                <a:solidFill>
                  <a:srgbClr val="273239"/>
                </a:solidFill>
                <a:effectLst/>
                <a:latin typeface="Nunito" pitchFamily="2" charset="0"/>
              </a:rPr>
              <a:t>Lặp lại:</a:t>
            </a:r>
            <a:endParaRPr lang="vi-VN" b="0" i="1" dirty="0">
              <a:solidFill>
                <a:srgbClr val="273239"/>
              </a:solidFill>
              <a:effectLst/>
              <a:latin typeface="Nunito" pitchFamily="2" charset="0"/>
            </a:endParaRPr>
          </a:p>
          <a:p>
            <a:pPr algn="l" fontAlgn="base">
              <a:buFont typeface="Arial" panose="020B0604020202020204" pitchFamily="34" charset="0"/>
              <a:buChar char="•"/>
            </a:pPr>
            <a:r>
              <a:rPr lang="vi-VN" b="0" i="1" dirty="0">
                <a:solidFill>
                  <a:srgbClr val="273239"/>
                </a:solidFill>
                <a:effectLst/>
                <a:latin typeface="Nunito" pitchFamily="2" charset="0"/>
              </a:rPr>
              <a:t>Với </a:t>
            </a:r>
            <a:r>
              <a:rPr lang="vi-VN" b="1" i="1" dirty="0">
                <a:solidFill>
                  <a:srgbClr val="273239"/>
                </a:solidFill>
                <a:effectLst/>
                <a:latin typeface="Nunito" pitchFamily="2" charset="0"/>
              </a:rPr>
              <a:t>i = 0</a:t>
            </a:r>
            <a:r>
              <a:rPr lang="vi-VN" b="0" i="1" dirty="0">
                <a:solidFill>
                  <a:srgbClr val="273239"/>
                </a:solidFill>
                <a:effectLst/>
                <a:latin typeface="Nunito" pitchFamily="2" charset="0"/>
              </a:rPr>
              <a:t> , trọng lượng = 10 nhỏ hơn W. Vì vậy, hãy thêm phần tử này vào ba lô. </a:t>
            </a:r>
            <a:r>
              <a:rPr lang="vi-VN" b="1" i="1" dirty="0">
                <a:solidFill>
                  <a:srgbClr val="273239"/>
                </a:solidFill>
                <a:effectLst/>
                <a:latin typeface="Nunito" pitchFamily="2" charset="0"/>
              </a:rPr>
              <a:t>lợi nhuận = 60</a:t>
            </a:r>
            <a:r>
              <a:rPr lang="vi-VN" b="0" i="1" dirty="0">
                <a:solidFill>
                  <a:srgbClr val="273239"/>
                </a:solidFill>
                <a:effectLst/>
                <a:latin typeface="Nunito" pitchFamily="2" charset="0"/>
              </a:rPr>
              <a:t> và còn lại </a:t>
            </a:r>
            <a:r>
              <a:rPr lang="vi-VN" b="1" i="1" dirty="0">
                <a:solidFill>
                  <a:srgbClr val="273239"/>
                </a:solidFill>
                <a:effectLst/>
                <a:latin typeface="Nunito" pitchFamily="2" charset="0"/>
              </a:rPr>
              <a:t>W = 50 – 10 = 40</a:t>
            </a:r>
            <a:r>
              <a:rPr lang="vi-VN" b="0" i="1" dirty="0">
                <a:solidFill>
                  <a:srgbClr val="273239"/>
                </a:solidFill>
                <a:effectLst/>
                <a:latin typeface="Nunito" pitchFamily="2" charset="0"/>
              </a:rPr>
              <a:t> .</a:t>
            </a:r>
          </a:p>
          <a:p>
            <a:pPr algn="l" fontAlgn="base">
              <a:buFont typeface="Arial" panose="020B0604020202020204" pitchFamily="34" charset="0"/>
              <a:buChar char="•"/>
            </a:pPr>
            <a:r>
              <a:rPr lang="vi-VN" b="0" i="1" dirty="0">
                <a:solidFill>
                  <a:srgbClr val="273239"/>
                </a:solidFill>
                <a:effectLst/>
                <a:latin typeface="Nunito" pitchFamily="2" charset="0"/>
              </a:rPr>
              <a:t>Đối với </a:t>
            </a:r>
            <a:r>
              <a:rPr lang="vi-VN" b="1" i="1" dirty="0">
                <a:solidFill>
                  <a:srgbClr val="273239"/>
                </a:solidFill>
                <a:effectLst/>
                <a:latin typeface="Nunito" pitchFamily="2" charset="0"/>
              </a:rPr>
              <a:t>i = 1</a:t>
            </a:r>
            <a:r>
              <a:rPr lang="vi-VN" b="0" i="1" dirty="0">
                <a:solidFill>
                  <a:srgbClr val="273239"/>
                </a:solidFill>
                <a:effectLst/>
                <a:latin typeface="Nunito" pitchFamily="2" charset="0"/>
              </a:rPr>
              <a:t> , trọng số = 20 nhỏ hơn W. Vì vậy, hãy thêm phần tử này nữa. </a:t>
            </a:r>
            <a:r>
              <a:rPr lang="vi-VN" b="1" i="1" dirty="0">
                <a:solidFill>
                  <a:srgbClr val="273239"/>
                </a:solidFill>
                <a:effectLst/>
                <a:latin typeface="Nunito" pitchFamily="2" charset="0"/>
              </a:rPr>
              <a:t>lợi nhuận = 60 + 100 = 160</a:t>
            </a:r>
            <a:r>
              <a:rPr lang="vi-VN" b="0" i="1" dirty="0">
                <a:solidFill>
                  <a:srgbClr val="273239"/>
                </a:solidFill>
                <a:effectLst/>
                <a:latin typeface="Nunito" pitchFamily="2" charset="0"/>
              </a:rPr>
              <a:t> và còn lại </a:t>
            </a:r>
            <a:r>
              <a:rPr lang="vi-VN" b="1" i="1" dirty="0">
                <a:solidFill>
                  <a:srgbClr val="273239"/>
                </a:solidFill>
                <a:effectLst/>
                <a:latin typeface="Nunito" pitchFamily="2" charset="0"/>
              </a:rPr>
              <a:t>W = 40 – 20 = 20</a:t>
            </a:r>
            <a:r>
              <a:rPr lang="vi-VN" b="0" i="1" dirty="0">
                <a:solidFill>
                  <a:srgbClr val="273239"/>
                </a:solidFill>
                <a:effectLst/>
                <a:latin typeface="Nunito" pitchFamily="2" charset="0"/>
              </a:rPr>
              <a:t> .</a:t>
            </a:r>
          </a:p>
          <a:p>
            <a:pPr algn="l" fontAlgn="base">
              <a:buFont typeface="Arial" panose="020B0604020202020204" pitchFamily="34" charset="0"/>
              <a:buChar char="•"/>
            </a:pPr>
            <a:r>
              <a:rPr lang="vi-VN" b="0" i="1" dirty="0">
                <a:solidFill>
                  <a:srgbClr val="273239"/>
                </a:solidFill>
                <a:effectLst/>
                <a:latin typeface="Nunito" pitchFamily="2" charset="0"/>
              </a:rPr>
              <a:t>Với </a:t>
            </a:r>
            <a:r>
              <a:rPr lang="vi-VN" b="1" i="1" dirty="0">
                <a:solidFill>
                  <a:srgbClr val="273239"/>
                </a:solidFill>
                <a:effectLst/>
                <a:latin typeface="Nunito" pitchFamily="2" charset="0"/>
              </a:rPr>
              <a:t>i = 2</a:t>
            </a:r>
            <a:r>
              <a:rPr lang="vi-VN" b="0" i="1" dirty="0">
                <a:solidFill>
                  <a:srgbClr val="273239"/>
                </a:solidFill>
                <a:effectLst/>
                <a:latin typeface="Nunito" pitchFamily="2" charset="0"/>
              </a:rPr>
              <a:t> , trọng số = 30 lớn hơn W. Vì vậy, thêm 20/30 phân số = </a:t>
            </a:r>
            <a:r>
              <a:rPr lang="vi-VN" b="1" i="1" dirty="0">
                <a:solidFill>
                  <a:srgbClr val="273239"/>
                </a:solidFill>
                <a:effectLst/>
                <a:latin typeface="Nunito" pitchFamily="2" charset="0"/>
              </a:rPr>
              <a:t>2/3</a:t>
            </a:r>
            <a:r>
              <a:rPr lang="vi-VN" b="0" i="1" dirty="0">
                <a:solidFill>
                  <a:srgbClr val="273239"/>
                </a:solidFill>
                <a:effectLst/>
                <a:latin typeface="Nunito" pitchFamily="2" charset="0"/>
              </a:rPr>
              <a:t> phân số của phần tử. Do đó </a:t>
            </a:r>
            <a:r>
              <a:rPr lang="vi-VN" b="1" i="1" dirty="0">
                <a:solidFill>
                  <a:srgbClr val="273239"/>
                </a:solidFill>
                <a:effectLst/>
                <a:latin typeface="Nunito" pitchFamily="2" charset="0"/>
              </a:rPr>
              <a:t>lợi nhuận</a:t>
            </a:r>
            <a:r>
              <a:rPr lang="vi-VN" b="0" i="1" dirty="0">
                <a:solidFill>
                  <a:srgbClr val="273239"/>
                </a:solidFill>
                <a:effectLst/>
                <a:latin typeface="Nunito" pitchFamily="2" charset="0"/>
              </a:rPr>
              <a:t> = 2/3 * 120 + 160 = 80 + 160 = </a:t>
            </a:r>
            <a:r>
              <a:rPr lang="vi-VN" b="1" i="1" dirty="0">
                <a:solidFill>
                  <a:srgbClr val="273239"/>
                </a:solidFill>
                <a:effectLst/>
                <a:latin typeface="Nunito" pitchFamily="2" charset="0"/>
              </a:rPr>
              <a:t>240</a:t>
            </a:r>
            <a:r>
              <a:rPr lang="vi-VN" b="0" i="1" dirty="0">
                <a:solidFill>
                  <a:srgbClr val="273239"/>
                </a:solidFill>
                <a:effectLst/>
                <a:latin typeface="Nunito" pitchFamily="2" charset="0"/>
              </a:rPr>
              <a:t> và </a:t>
            </a:r>
            <a:r>
              <a:rPr lang="vi-VN" b="1" i="1" dirty="0">
                <a:solidFill>
                  <a:srgbClr val="273239"/>
                </a:solidFill>
                <a:effectLst/>
                <a:latin typeface="Nunito" pitchFamily="2" charset="0"/>
              </a:rPr>
              <a:t>W</a:t>
            </a:r>
            <a:r>
              <a:rPr lang="vi-VN" b="0" i="1" dirty="0">
                <a:solidFill>
                  <a:srgbClr val="273239"/>
                </a:solidFill>
                <a:effectLst/>
                <a:latin typeface="Nunito" pitchFamily="2" charset="0"/>
              </a:rPr>
              <a:t> còn lại trở thành </a:t>
            </a:r>
            <a:r>
              <a:rPr lang="vi-VN" b="1" i="1" dirty="0">
                <a:solidFill>
                  <a:srgbClr val="273239"/>
                </a:solidFill>
                <a:effectLst/>
                <a:latin typeface="Nunito" pitchFamily="2" charset="0"/>
              </a:rPr>
              <a:t>0</a:t>
            </a:r>
            <a:r>
              <a:rPr lang="vi-VN" b="0" i="1" dirty="0">
                <a:solidFill>
                  <a:srgbClr val="273239"/>
                </a:solidFill>
                <a:effectLst/>
                <a:latin typeface="Nunito" pitchFamily="2" charset="0"/>
              </a:rPr>
              <a:t> .</a:t>
            </a:r>
          </a:p>
          <a:p>
            <a:pPr algn="l" fontAlgn="base"/>
            <a:r>
              <a:rPr lang="vi-VN" b="0" i="1" dirty="0">
                <a:solidFill>
                  <a:srgbClr val="273239"/>
                </a:solidFill>
                <a:effectLst/>
                <a:latin typeface="Nunito" pitchFamily="2" charset="0"/>
              </a:rPr>
              <a:t>Vì vậy, lợi nhuận cuối cùng trở thành </a:t>
            </a:r>
            <a:r>
              <a:rPr lang="vi-VN" b="1" i="1" dirty="0">
                <a:solidFill>
                  <a:srgbClr val="273239"/>
                </a:solidFill>
                <a:effectLst/>
                <a:latin typeface="Nunito" pitchFamily="2" charset="0"/>
              </a:rPr>
              <a:t>240</a:t>
            </a:r>
            <a:r>
              <a:rPr lang="vi-VN" b="0" i="1" dirty="0">
                <a:solidFill>
                  <a:srgbClr val="273239"/>
                </a:solidFill>
                <a:effectLst/>
                <a:latin typeface="Nunito" pitchFamily="2" charset="0"/>
              </a:rPr>
              <a:t> cho </a:t>
            </a:r>
            <a:r>
              <a:rPr lang="vi-VN" b="1" i="1" dirty="0">
                <a:solidFill>
                  <a:srgbClr val="273239"/>
                </a:solidFill>
                <a:effectLst/>
                <a:latin typeface="Nunito" pitchFamily="2" charset="0"/>
              </a:rPr>
              <a:t>W = 50</a:t>
            </a:r>
            <a:r>
              <a:rPr lang="vi-VN" b="0" i="1" dirty="0">
                <a:solidFill>
                  <a:srgbClr val="273239"/>
                </a:solidFill>
                <a:effectLst/>
                <a:latin typeface="Nunito" pitchFamily="2" charset="0"/>
              </a:rPr>
              <a:t> .</a:t>
            </a:r>
          </a:p>
        </p:txBody>
      </p:sp>
    </p:spTree>
    <p:extLst>
      <p:ext uri="{BB962C8B-B14F-4D97-AF65-F5344CB8AC3E}">
        <p14:creationId xmlns:p14="http://schemas.microsoft.com/office/powerpoint/2010/main" val="228015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FA796F-7D2D-7526-F214-60CC5908A23F}"/>
              </a:ext>
            </a:extLst>
          </p:cNvPr>
          <p:cNvSpPr txBox="1"/>
          <p:nvPr/>
        </p:nvSpPr>
        <p:spPr>
          <a:xfrm>
            <a:off x="201600" y="757747"/>
            <a:ext cx="8071200" cy="738664"/>
          </a:xfrm>
          <a:prstGeom prst="rect">
            <a:avLst/>
          </a:prstGeom>
          <a:noFill/>
        </p:spPr>
        <p:txBody>
          <a:bodyPr wrap="square">
            <a:spAutoFit/>
          </a:bodyPr>
          <a:lstStyle/>
          <a:p>
            <a:r>
              <a:rPr lang="vi-VN" b="0" i="0" dirty="0">
                <a:solidFill>
                  <a:srgbClr val="273239"/>
                </a:solidFill>
                <a:effectLst/>
                <a:latin typeface="Nunito" pitchFamily="2" charset="0"/>
              </a:rPr>
              <a:t>Bạn được cung cấp </a:t>
            </a:r>
            <a:r>
              <a:rPr lang="vi-VN" b="1" i="0" dirty="0">
                <a:solidFill>
                  <a:srgbClr val="273239"/>
                </a:solidFill>
                <a:effectLst/>
                <a:latin typeface="Nunito" pitchFamily="2" charset="0"/>
              </a:rPr>
              <a:t>n</a:t>
            </a:r>
            <a:r>
              <a:rPr lang="vi-VN" b="0" i="0" dirty="0">
                <a:solidFill>
                  <a:srgbClr val="273239"/>
                </a:solidFill>
                <a:effectLst/>
                <a:latin typeface="Nunito" pitchFamily="2" charset="0"/>
              </a:rPr>
              <a:t> hoạt động với thời gian bắt đầu và kết thúc. Chọn số lượng hoạt động tối đa mà một người có thể thực hiện, giả sử rằng một người chỉ có thể thực hiện một hoạt động duy nhất tại một thời điểm. </a:t>
            </a:r>
            <a:endParaRPr lang="en-US" dirty="0"/>
          </a:p>
        </p:txBody>
      </p:sp>
      <p:sp>
        <p:nvSpPr>
          <p:cNvPr id="12" name="TextBox 11">
            <a:extLst>
              <a:ext uri="{FF2B5EF4-FFF2-40B4-BE49-F238E27FC236}">
                <a16:creationId xmlns:a16="http://schemas.microsoft.com/office/drawing/2014/main" id="{FAB314F3-B909-A0F6-AA05-49E532F83D46}"/>
              </a:ext>
            </a:extLst>
          </p:cNvPr>
          <p:cNvSpPr txBox="1"/>
          <p:nvPr/>
        </p:nvSpPr>
        <p:spPr>
          <a:xfrm>
            <a:off x="201600" y="317712"/>
            <a:ext cx="4654800" cy="369332"/>
          </a:xfrm>
          <a:prstGeom prst="rect">
            <a:avLst/>
          </a:prstGeom>
          <a:noFill/>
        </p:spPr>
        <p:txBody>
          <a:bodyPr wrap="square">
            <a:spAutoFit/>
          </a:bodyPr>
          <a:lstStyle/>
          <a:p>
            <a:r>
              <a:rPr lang="en-US" sz="1800" b="1" dirty="0" err="1"/>
              <a:t>Lựa</a:t>
            </a:r>
            <a:r>
              <a:rPr lang="en-US" sz="1800" b="1" dirty="0"/>
              <a:t> </a:t>
            </a:r>
            <a:r>
              <a:rPr lang="en-US" sz="1800" b="1" dirty="0" err="1"/>
              <a:t>chọn</a:t>
            </a:r>
            <a:r>
              <a:rPr lang="en-US" sz="1800" b="1" dirty="0"/>
              <a:t> </a:t>
            </a:r>
            <a:r>
              <a:rPr lang="en-US" sz="1800" b="1" dirty="0" err="1"/>
              <a:t>hoạt</a:t>
            </a:r>
            <a:r>
              <a:rPr lang="en-US" sz="1800" b="1" dirty="0"/>
              <a:t> </a:t>
            </a:r>
            <a:r>
              <a:rPr lang="en-US" sz="1800" b="1" dirty="0" err="1"/>
              <a:t>động</a:t>
            </a:r>
            <a:endParaRPr lang="en-US" sz="1800" b="1" dirty="0"/>
          </a:p>
        </p:txBody>
      </p:sp>
      <p:sp>
        <p:nvSpPr>
          <p:cNvPr id="14" name="TextBox 13">
            <a:extLst>
              <a:ext uri="{FF2B5EF4-FFF2-40B4-BE49-F238E27FC236}">
                <a16:creationId xmlns:a16="http://schemas.microsoft.com/office/drawing/2014/main" id="{F7B75C22-4563-6C83-F2C1-CE35C5CA238F}"/>
              </a:ext>
            </a:extLst>
          </p:cNvPr>
          <p:cNvSpPr txBox="1"/>
          <p:nvPr/>
        </p:nvSpPr>
        <p:spPr>
          <a:xfrm>
            <a:off x="201600" y="1663809"/>
            <a:ext cx="8424000" cy="954107"/>
          </a:xfrm>
          <a:prstGeom prst="rect">
            <a:avLst/>
          </a:prstGeom>
          <a:noFill/>
        </p:spPr>
        <p:txBody>
          <a:bodyPr wrap="square">
            <a:spAutoFit/>
          </a:bodyPr>
          <a:lstStyle/>
          <a:p>
            <a:r>
              <a:rPr lang="en-US" b="1" i="1" dirty="0">
                <a:solidFill>
                  <a:srgbClr val="273239"/>
                </a:solidFill>
                <a:effectLst/>
                <a:latin typeface="Nunito" pitchFamily="2" charset="0"/>
              </a:rPr>
              <a:t>Input</a:t>
            </a:r>
            <a:r>
              <a:rPr lang="vi-VN" b="1" i="1" dirty="0">
                <a:solidFill>
                  <a:srgbClr val="273239"/>
                </a:solidFill>
                <a:effectLst/>
                <a:latin typeface="Nunito" pitchFamily="2" charset="0"/>
              </a:rPr>
              <a:t>:</a:t>
            </a:r>
            <a:r>
              <a:rPr lang="vi-VN" b="0" i="1" dirty="0">
                <a:solidFill>
                  <a:srgbClr val="273239"/>
                </a:solidFill>
                <a:effectLst/>
                <a:latin typeface="Nunito" pitchFamily="2" charset="0"/>
              </a:rPr>
              <a:t> start[] = {1, 3, 0, 5, 8, 5}, kết thúc[] = {2, 4, 6, 7, 9, 9};</a:t>
            </a:r>
            <a:br>
              <a:rPr lang="vi-VN" dirty="0"/>
            </a:br>
            <a:r>
              <a:rPr lang="en-US" b="1" i="1" dirty="0">
                <a:solidFill>
                  <a:srgbClr val="273239"/>
                </a:solidFill>
                <a:latin typeface="Nunito" pitchFamily="2" charset="0"/>
              </a:rPr>
              <a:t>Output</a:t>
            </a:r>
            <a:r>
              <a:rPr lang="vi-VN" b="1" i="1" dirty="0">
                <a:solidFill>
                  <a:srgbClr val="273239"/>
                </a:solidFill>
                <a:effectLst/>
                <a:latin typeface="Nunito" pitchFamily="2" charset="0"/>
              </a:rPr>
              <a:t>:</a:t>
            </a:r>
            <a:r>
              <a:rPr lang="vi-VN" b="0" i="1" dirty="0">
                <a:solidFill>
                  <a:srgbClr val="273239"/>
                </a:solidFill>
                <a:effectLst/>
                <a:latin typeface="Nunito" pitchFamily="2" charset="0"/>
              </a:rPr>
              <a:t> 0 1 3 4</a:t>
            </a:r>
            <a:br>
              <a:rPr lang="vi-VN" dirty="0"/>
            </a:br>
            <a:r>
              <a:rPr lang="vi-VN" b="1" i="1" dirty="0">
                <a:solidFill>
                  <a:srgbClr val="273239"/>
                </a:solidFill>
                <a:effectLst/>
                <a:latin typeface="Nunito" pitchFamily="2" charset="0"/>
              </a:rPr>
              <a:t>Giải thích:</a:t>
            </a:r>
            <a:r>
              <a:rPr lang="vi-VN" b="0" i="1" dirty="0">
                <a:solidFill>
                  <a:srgbClr val="273239"/>
                </a:solidFill>
                <a:effectLst/>
                <a:latin typeface="Nunito" pitchFamily="2" charset="0"/>
              </a:rPr>
              <a:t> Một người có thể thực hiện tối đa bốn hoạt động. Nhóm hoạt động tối đa có thể được thực</a:t>
            </a:r>
            <a:r>
              <a:rPr lang="en-US" b="0" i="1" dirty="0">
                <a:solidFill>
                  <a:srgbClr val="273239"/>
                </a:solidFill>
                <a:effectLst/>
                <a:latin typeface="Nunito" pitchFamily="2" charset="0"/>
              </a:rPr>
              <a:t> </a:t>
            </a:r>
            <a:r>
              <a:rPr lang="vi-VN" b="0" i="1" dirty="0">
                <a:solidFill>
                  <a:srgbClr val="273239"/>
                </a:solidFill>
                <a:effectLst/>
                <a:latin typeface="Nunito" pitchFamily="2" charset="0"/>
              </a:rPr>
              <a:t>hiện là {0, 1, 3, 4} [ Đây là các chỉ mục bắt đầu [] và kết thúc []</a:t>
            </a:r>
            <a:endParaRPr lang="en-US" dirty="0"/>
          </a:p>
        </p:txBody>
      </p:sp>
    </p:spTree>
    <p:extLst>
      <p:ext uri="{BB962C8B-B14F-4D97-AF65-F5344CB8AC3E}">
        <p14:creationId xmlns:p14="http://schemas.microsoft.com/office/powerpoint/2010/main" val="230072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295885-57AE-B1C9-DAF3-55D3CD33CBB3}"/>
              </a:ext>
            </a:extLst>
          </p:cNvPr>
          <p:cNvSpPr txBox="1"/>
          <p:nvPr/>
        </p:nvSpPr>
        <p:spPr>
          <a:xfrm>
            <a:off x="81000" y="1186755"/>
            <a:ext cx="8407800" cy="1384995"/>
          </a:xfrm>
          <a:prstGeom prst="rect">
            <a:avLst/>
          </a:prstGeom>
          <a:noFill/>
        </p:spPr>
        <p:txBody>
          <a:bodyPr wrap="square">
            <a:spAutoFit/>
          </a:bodyPr>
          <a:lstStyle/>
          <a:p>
            <a:r>
              <a:rPr lang="vi-VN" u="sng" dirty="0"/>
              <a:t>Cách tiếp cận </a:t>
            </a:r>
            <a:r>
              <a:rPr lang="vi-VN" dirty="0"/>
              <a:t>: Để giải quyết vấn đề, hãy làm theo ý tưởng dưới đây:</a:t>
            </a:r>
          </a:p>
          <a:p>
            <a:endParaRPr lang="vi-VN" dirty="0"/>
          </a:p>
          <a:p>
            <a:r>
              <a:rPr lang="vi-VN" dirty="0"/>
              <a:t>Lựa chọn tham lam là luôn chọn hoạt động tiếp theo có thời gian kết thúc ít nhất trong số các hoạt động còn lại và thời gian bắt đầu lớn hơn hoặc bằng thời gian kết thúc của hoạt động đã chọn trước đó. Chúng ta có thể sắp xếp các hoạt động theo thời gian hoàn thành của chúng để chúng ta luôn coi hoạt động tiếp theo là hoạt động có thời gian hoàn thành tối thiểu</a:t>
            </a:r>
            <a:endParaRPr lang="en-US" dirty="0"/>
          </a:p>
        </p:txBody>
      </p:sp>
    </p:spTree>
    <p:extLst>
      <p:ext uri="{BB962C8B-B14F-4D97-AF65-F5344CB8AC3E}">
        <p14:creationId xmlns:p14="http://schemas.microsoft.com/office/powerpoint/2010/main" val="186368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Bài tập</a:t>
            </a:r>
            <a:endParaRPr/>
          </a:p>
        </p:txBody>
      </p:sp>
      <p:sp>
        <p:nvSpPr>
          <p:cNvPr id="2" name="TextBox 1"/>
          <p:cNvSpPr txBox="1"/>
          <p:nvPr/>
        </p:nvSpPr>
        <p:spPr>
          <a:xfrm>
            <a:off x="1411356" y="1458300"/>
            <a:ext cx="6321287" cy="1384995"/>
          </a:xfrm>
          <a:prstGeom prst="rect">
            <a:avLst/>
          </a:prstGeom>
          <a:noFill/>
        </p:spPr>
        <p:txBody>
          <a:bodyPr wrap="square" rtlCol="0">
            <a:spAutoFit/>
          </a:bodyPr>
          <a:lstStyle/>
          <a:p>
            <a:r>
              <a:rPr lang="vi-VN"/>
              <a:t>Tìm đường đi ngắn nhất</a:t>
            </a:r>
          </a:p>
          <a:p>
            <a:r>
              <a:rPr lang="vi-VN"/>
              <a:t>Tối ưu hóa cây bao trùm nhỏ nhất</a:t>
            </a:r>
          </a:p>
          <a:p>
            <a:r>
              <a:rPr lang="vi-VN"/>
              <a:t>Tối ưu hóa mua sắm</a:t>
            </a:r>
          </a:p>
          <a:p>
            <a:r>
              <a:rPr lang="en-US"/>
              <a:t>Tìm cách chia sẻ công việc</a:t>
            </a:r>
          </a:p>
          <a:p>
            <a:r>
              <a:rPr lang="vi-VN"/>
              <a:t>Tìm phân bổ vốn tối ưu</a:t>
            </a:r>
            <a:endParaRPr lang="en-US"/>
          </a:p>
          <a:p>
            <a:r>
              <a:rPr lang="vi-VN"/>
              <a:t>Tìm kiếm chuỗi con tối đa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23"/>
          <p:cNvGrpSpPr/>
          <p:nvPr/>
        </p:nvGrpSpPr>
        <p:grpSpPr>
          <a:xfrm>
            <a:off x="7366075" y="2214875"/>
            <a:ext cx="1064700" cy="2550800"/>
            <a:chOff x="7366075" y="2214875"/>
            <a:chExt cx="1064700" cy="2550800"/>
          </a:xfrm>
        </p:grpSpPr>
        <p:sp>
          <p:nvSpPr>
            <p:cNvPr id="321" name="Google Shape;321;p23"/>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2" name="Google Shape;322;p23"/>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3" name="Google Shape;323;p23"/>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4" name="Google Shape;324;p23"/>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5" name="Google Shape;325;p23"/>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6" name="Google Shape;326;p23"/>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7" name="Google Shape;327;p23"/>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8" name="Google Shape;328;p23"/>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29" name="Google Shape;329;p23"/>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30" name="Google Shape;330;p23"/>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31" name="Google Shape;331;p23"/>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32" name="Google Shape;332;p23"/>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grpSp>
      <p:sp>
        <p:nvSpPr>
          <p:cNvPr id="333" name="Google Shape;333;p23"/>
          <p:cNvSpPr/>
          <p:nvPr/>
        </p:nvSpPr>
        <p:spPr>
          <a:xfrm rot="16200000">
            <a:off x="2626216" y="-1929117"/>
            <a:ext cx="973800" cy="5215434"/>
          </a:xfrm>
          <a:prstGeom prst="rect">
            <a:avLst/>
          </a:prstGeom>
          <a:solidFill>
            <a:schemeClr val="accent1">
              <a:lumMod val="75000"/>
            </a:schemeClr>
          </a:solidFill>
          <a:ln>
            <a:solidFill>
              <a:schemeClr val="accent1">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334" name="Google Shape;334;p23"/>
          <p:cNvSpPr txBox="1">
            <a:spLocks noGrp="1"/>
          </p:cNvSpPr>
          <p:nvPr>
            <p:ph type="ctrTitle"/>
          </p:nvPr>
        </p:nvSpPr>
        <p:spPr>
          <a:xfrm>
            <a:off x="77302" y="1974388"/>
            <a:ext cx="7717550" cy="1338758"/>
          </a:xfrm>
          <a:prstGeom prst="rect">
            <a:avLst/>
          </a:prstGeom>
        </p:spPr>
        <p:txBody>
          <a:bodyPr spcFirstLastPara="1" wrap="square" lIns="91425" tIns="91425" rIns="91425" bIns="91425" anchor="ctr" anchorCtr="0">
            <a:noAutofit/>
          </a:bodyPr>
          <a:lstStyle/>
          <a:p>
            <a:pPr lvl="0"/>
            <a:r>
              <a:rPr lang="vi-VN" sz="5400" dirty="0">
                <a:solidFill>
                  <a:schemeClr val="tx1"/>
                </a:solidFill>
                <a:latin typeface="Asap" panose="020F0504030102060203" pitchFamily="34" charset="0"/>
              </a:rPr>
              <a:t>Greedy algorithm</a:t>
            </a:r>
            <a:endParaRPr sz="5400" dirty="0">
              <a:solidFill>
                <a:schemeClr val="tx1"/>
              </a:solidFill>
              <a:latin typeface="Asap" panose="020F0504030102060203" pitchFamily="34" charset="0"/>
            </a:endParaRPr>
          </a:p>
        </p:txBody>
      </p:sp>
      <p:sp>
        <p:nvSpPr>
          <p:cNvPr id="335" name="Google Shape;335;p23"/>
          <p:cNvSpPr/>
          <p:nvPr/>
        </p:nvSpPr>
        <p:spPr>
          <a:xfrm>
            <a:off x="8021423" y="678600"/>
            <a:ext cx="2501700" cy="117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
        <p:nvSpPr>
          <p:cNvPr id="2" name="TextBox 1"/>
          <p:cNvSpPr txBox="1"/>
          <p:nvPr/>
        </p:nvSpPr>
        <p:spPr>
          <a:xfrm>
            <a:off x="-216131" y="478545"/>
            <a:ext cx="6658495" cy="400110"/>
          </a:xfrm>
          <a:prstGeom prst="rect">
            <a:avLst/>
          </a:prstGeom>
          <a:noFill/>
        </p:spPr>
        <p:txBody>
          <a:bodyPr wrap="square" rtlCol="0">
            <a:spAutoFit/>
          </a:bodyPr>
          <a:lstStyle/>
          <a:p>
            <a:pPr algn="ctr"/>
            <a:r>
              <a:rPr lang="vi-VN" sz="2000" b="1" dirty="0">
                <a:latin typeface="Asap" panose="020F0504030102060203" pitchFamily="34" charset="0"/>
              </a:rPr>
              <a:t>CS112: Phân Tích và Thiết Kế Thuật Toán</a:t>
            </a:r>
          </a:p>
        </p:txBody>
      </p:sp>
      <p:sp>
        <p:nvSpPr>
          <p:cNvPr id="19" name="Google Shape;333;p23"/>
          <p:cNvSpPr/>
          <p:nvPr/>
        </p:nvSpPr>
        <p:spPr>
          <a:xfrm>
            <a:off x="8029481" y="705429"/>
            <a:ext cx="973800" cy="52154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sap" panose="020F050403010206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dirty="0">
                <a:solidFill>
                  <a:srgbClr val="FF0000"/>
                </a:solidFill>
                <a:latin typeface="Asap" panose="020F0504030102060203" pitchFamily="34" charset="0"/>
              </a:rPr>
              <a:t>Nhóm 2</a:t>
            </a:r>
            <a:endParaRPr sz="4400" dirty="0">
              <a:solidFill>
                <a:srgbClr val="FF0000"/>
              </a:solidFill>
              <a:latin typeface="Asap" panose="020F0504030102060203" pitchFamily="34" charset="0"/>
            </a:endParaRPr>
          </a:p>
        </p:txBody>
      </p:sp>
      <p:sp>
        <p:nvSpPr>
          <p:cNvPr id="341" name="Google Shape;341;p24"/>
          <p:cNvSpPr txBox="1">
            <a:spLocks noGrp="1"/>
          </p:cNvSpPr>
          <p:nvPr>
            <p:ph type="subTitle" idx="1"/>
          </p:nvPr>
        </p:nvSpPr>
        <p:spPr>
          <a:xfrm>
            <a:off x="720000" y="1263713"/>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Asap" panose="020F0504030102060203" pitchFamily="34" charset="0"/>
              </a:rPr>
              <a:t>Các thành viên: </a:t>
            </a:r>
            <a:endParaRPr dirty="0">
              <a:latin typeface="Asap" panose="020F0504030102060203" pitchFamily="34" charset="0"/>
            </a:endParaRPr>
          </a:p>
        </p:txBody>
      </p:sp>
      <p:sp>
        <p:nvSpPr>
          <p:cNvPr id="342" name="Google Shape;342;p24"/>
          <p:cNvSpPr txBox="1">
            <a:spLocks noGrp="1"/>
          </p:cNvSpPr>
          <p:nvPr>
            <p:ph type="subTitle" idx="2"/>
          </p:nvPr>
        </p:nvSpPr>
        <p:spPr>
          <a:xfrm>
            <a:off x="720000" y="1955609"/>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Asap" panose="020F0504030102060203" pitchFamily="34" charset="0"/>
              </a:rPr>
              <a:t>Thi Vĩnh Huy</a:t>
            </a:r>
            <a:endParaRPr dirty="0">
              <a:latin typeface="Asap" panose="020F0504030102060203" pitchFamily="34" charset="0"/>
            </a:endParaRPr>
          </a:p>
        </p:txBody>
      </p:sp>
      <p:sp>
        <p:nvSpPr>
          <p:cNvPr id="343" name="Google Shape;343;p24"/>
          <p:cNvSpPr txBox="1">
            <a:spLocks noGrp="1"/>
          </p:cNvSpPr>
          <p:nvPr>
            <p:ph type="subTitle" idx="3"/>
          </p:nvPr>
        </p:nvSpPr>
        <p:spPr>
          <a:xfrm>
            <a:off x="720000" y="2620298"/>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Asap" panose="020F0504030102060203" pitchFamily="34" charset="0"/>
              </a:rPr>
              <a:t>Ngô Trần Tuấn Anh</a:t>
            </a:r>
            <a:endParaRPr>
              <a:latin typeface="Asap" panose="020F0504030102060203" pitchFamily="34" charset="0"/>
            </a:endParaRPr>
          </a:p>
        </p:txBody>
      </p:sp>
      <p:sp>
        <p:nvSpPr>
          <p:cNvPr id="344" name="Google Shape;344;p24"/>
          <p:cNvSpPr txBox="1">
            <a:spLocks noGrp="1"/>
          </p:cNvSpPr>
          <p:nvPr>
            <p:ph type="subTitle" idx="4"/>
          </p:nvPr>
        </p:nvSpPr>
        <p:spPr>
          <a:xfrm>
            <a:off x="720000" y="3339403"/>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ap" panose="020F0504030102060203" pitchFamily="34" charset="0"/>
              </a:rPr>
              <a:t>Lê </a:t>
            </a:r>
            <a:r>
              <a:rPr lang="en-US" dirty="0" err="1">
                <a:latin typeface="Asap" panose="020F0504030102060203" pitchFamily="34" charset="0"/>
              </a:rPr>
              <a:t>Huỳnh</a:t>
            </a:r>
            <a:r>
              <a:rPr lang="en-US" dirty="0">
                <a:latin typeface="Asap" panose="020F0504030102060203" pitchFamily="34" charset="0"/>
              </a:rPr>
              <a:t> Khánh Duy</a:t>
            </a:r>
            <a:endParaRPr dirty="0">
              <a:latin typeface="Asap" panose="020F05040301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2" name="Title 1"/>
          <p:cNvSpPr>
            <a:spLocks noGrp="1"/>
          </p:cNvSpPr>
          <p:nvPr>
            <p:ph type="title"/>
          </p:nvPr>
        </p:nvSpPr>
        <p:spPr>
          <a:xfrm>
            <a:off x="399960" y="1126668"/>
            <a:ext cx="8124742" cy="2356364"/>
          </a:xfrm>
        </p:spPr>
        <p:txBody>
          <a:bodyPr/>
          <a:lstStyle/>
          <a:p>
            <a:r>
              <a:rPr lang="vi-VN" sz="4800" dirty="0">
                <a:solidFill>
                  <a:schemeClr val="tx1">
                    <a:lumMod val="90000"/>
                    <a:lumOff val="10000"/>
                  </a:schemeClr>
                </a:solidFill>
                <a:latin typeface="Asap" panose="020F0504030102060203" pitchFamily="34" charset="0"/>
              </a:rPr>
              <a:t>Thuật toán tham lam là gì?</a:t>
            </a:r>
            <a:br>
              <a:rPr lang="vi-VN" sz="4800" dirty="0">
                <a:solidFill>
                  <a:schemeClr val="tx1">
                    <a:lumMod val="90000"/>
                    <a:lumOff val="10000"/>
                  </a:schemeClr>
                </a:solidFill>
                <a:latin typeface="Asap" panose="020F0504030102060203" pitchFamily="34" charset="0"/>
              </a:rPr>
            </a:br>
            <a:endParaRPr lang="vi-VN" sz="4800" dirty="0">
              <a:solidFill>
                <a:schemeClr val="tx1">
                  <a:lumMod val="90000"/>
                  <a:lumOff val="10000"/>
                </a:schemeClr>
              </a:solidFill>
              <a:latin typeface="Asap" panose="020F0504030102060203" pitchFamily="34" charset="0"/>
            </a:endParaRPr>
          </a:p>
        </p:txBody>
      </p:sp>
    </p:spTree>
    <p:extLst>
      <p:ext uri="{BB962C8B-B14F-4D97-AF65-F5344CB8AC3E}">
        <p14:creationId xmlns:p14="http://schemas.microsoft.com/office/powerpoint/2010/main" val="1442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2" name="Title 1"/>
          <p:cNvSpPr>
            <a:spLocks noGrp="1"/>
          </p:cNvSpPr>
          <p:nvPr>
            <p:ph type="title"/>
          </p:nvPr>
        </p:nvSpPr>
        <p:spPr>
          <a:xfrm>
            <a:off x="399960" y="1542305"/>
            <a:ext cx="8124742" cy="2356364"/>
          </a:xfrm>
        </p:spPr>
        <p:txBody>
          <a:bodyPr/>
          <a:lstStyle/>
          <a:p>
            <a:r>
              <a:rPr lang="vi-VN" sz="3000" dirty="0">
                <a:solidFill>
                  <a:schemeClr val="tx1">
                    <a:lumMod val="90000"/>
                    <a:lumOff val="10000"/>
                  </a:schemeClr>
                </a:solidFill>
                <a:latin typeface="Asap" panose="020F0504030102060203" pitchFamily="34" charset="0"/>
              </a:rPr>
              <a:t>Tham lam là một mô hình thuật toán xây dựng từng phần một giải pháp, luôn chọn phần tiếp theo mang lại lợi ích rõ ràng và tức thời nhất</a:t>
            </a:r>
          </a:p>
        </p:txBody>
      </p:sp>
    </p:spTree>
    <p:extLst>
      <p:ext uri="{BB962C8B-B14F-4D97-AF65-F5344CB8AC3E}">
        <p14:creationId xmlns:p14="http://schemas.microsoft.com/office/powerpoint/2010/main" val="99080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vi-VN">
                <a:latin typeface="Asap" panose="020F0504030102060203" pitchFamily="34" charset="0"/>
              </a:rPr>
              <a:t>Đặc điểm của thuật toán Greedy</a:t>
            </a:r>
            <a:endParaRPr>
              <a:latin typeface="Asap" panose="020F0504030102060203" pitchFamily="34" charset="0"/>
            </a:endParaRPr>
          </a:p>
        </p:txBody>
      </p:sp>
      <p:sp>
        <p:nvSpPr>
          <p:cNvPr id="373" name="Google Shape;373;p26"/>
          <p:cNvSpPr txBox="1"/>
          <p:nvPr/>
        </p:nvSpPr>
        <p:spPr>
          <a:xfrm>
            <a:off x="772859" y="1108973"/>
            <a:ext cx="7710600" cy="3481800"/>
          </a:xfrm>
          <a:prstGeom prst="rect">
            <a:avLst/>
          </a:prstGeom>
          <a:noFill/>
          <a:ln>
            <a:noFill/>
          </a:ln>
        </p:spPr>
        <p:txBody>
          <a:bodyPr spcFirstLastPara="1" wrap="square" lIns="91425" tIns="91425" rIns="91425" bIns="91425" anchor="t" anchorCtr="0">
            <a:noAutofit/>
          </a:bodyPr>
          <a:lstStyle/>
          <a:p>
            <a:pPr marL="285750" lvl="0" indent="-285750">
              <a:lnSpc>
                <a:spcPct val="115000"/>
              </a:lnSpc>
              <a:buFont typeface="Arial" panose="020B0604020202020204" pitchFamily="34" charset="0"/>
              <a:buChar char="•"/>
            </a:pPr>
            <a:r>
              <a:rPr lang="vi-VN" dirty="0">
                <a:latin typeface="Asap" panose="020F0504030102060203" pitchFamily="34" charset="0"/>
              </a:rPr>
              <a:t>Thuật toán tham lam là thuật toán giải quyết bài toán bằng cách chọn giải pháp tối ưu nhất tại mỗi bước, mà không quan tâm đến tác động lâu dài của quyết định.</a:t>
            </a:r>
          </a:p>
          <a:p>
            <a:pPr marL="285750" lvl="0" indent="-285750">
              <a:lnSpc>
                <a:spcPct val="115000"/>
              </a:lnSpc>
              <a:buFont typeface="Arial" panose="020B0604020202020204" pitchFamily="34" charset="0"/>
              <a:buChar char="•"/>
            </a:pPr>
            <a:r>
              <a:rPr lang="vi-VN" dirty="0">
                <a:latin typeface="Asap" panose="020F0504030102060203" pitchFamily="34" charset="0"/>
              </a:rPr>
              <a:t>Thuật toán tham lam sử dụng phương pháp giải quyết từng bước một, chọn cận trên tối ưu nhất để đạt được giá trị tối ưu nhất của toàn bộ bài toán.</a:t>
            </a:r>
          </a:p>
          <a:p>
            <a:pPr marL="285750" lvl="0" indent="-285750">
              <a:lnSpc>
                <a:spcPct val="115000"/>
              </a:lnSpc>
              <a:buFont typeface="Arial" panose="020B0604020202020204" pitchFamily="34" charset="0"/>
              <a:buChar char="•"/>
            </a:pPr>
            <a:r>
              <a:rPr lang="vi-VN" dirty="0">
                <a:latin typeface="Asap" panose="020F0504030102060203" pitchFamily="34" charset="0"/>
              </a:rPr>
              <a:t>Tuy nhiên, thuật toán tham lam không đảm bảo tìm được giải pháp tối ưu cho tất cả các bài toán và độ phức tạp tính toán thường thấp hơn so với các thuật toán khác</a:t>
            </a:r>
            <a:endParaRPr dirty="0">
              <a:solidFill>
                <a:srgbClr val="0E2A47"/>
              </a:solidFill>
              <a:latin typeface="Asap" panose="020F0504030102060203" pitchFamily="34" charset="0"/>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a:spLocks noGrp="1"/>
          </p:cNvSpPr>
          <p:nvPr>
            <p:ph type="title"/>
          </p:nvPr>
        </p:nvSpPr>
        <p:spPr>
          <a:xfrm>
            <a:off x="619200" y="1999050"/>
            <a:ext cx="7704000" cy="572700"/>
          </a:xfrm>
          <a:prstGeom prst="rect">
            <a:avLst/>
          </a:prstGeom>
        </p:spPr>
        <p:txBody>
          <a:bodyPr spcFirstLastPara="1" wrap="square" lIns="91425" tIns="91425" rIns="91425" bIns="91425" anchor="t" anchorCtr="0">
            <a:noAutofit/>
          </a:bodyPr>
          <a:lstStyle/>
          <a:p>
            <a:pPr lvl="0"/>
            <a:r>
              <a:rPr lang="vi-VN" sz="4000" dirty="0">
                <a:latin typeface="Asap" panose="020F0504030102060203" pitchFamily="34" charset="0"/>
              </a:rPr>
              <a:t>Thuật toán tham lam hoạt động như thế nào</a:t>
            </a:r>
            <a:r>
              <a:rPr lang="en-US" sz="4000" dirty="0">
                <a:latin typeface="Asap" panose="020F0504030102060203" pitchFamily="34" charset="0"/>
              </a:rPr>
              <a:t> ?</a:t>
            </a:r>
            <a:endParaRPr sz="4000" dirty="0">
              <a:latin typeface="Asap" panose="020F0504030102060203" pitchFamily="34" charset="0"/>
            </a:endParaRPr>
          </a:p>
        </p:txBody>
      </p:sp>
    </p:spTree>
  </p:cSld>
  <p:clrMapOvr>
    <a:masterClrMapping/>
  </p:clrMapOvr>
</p:sld>
</file>

<file path=ppt/theme/theme1.xml><?xml version="1.0" encoding="utf-8"?>
<a:theme xmlns:a="http://schemas.openxmlformats.org/drawingml/2006/main" name="ES Phases of the Vocational Guidance Process by Slidesgo">
  <a:themeElements>
    <a:clrScheme name="Simple Light">
      <a:dk1>
        <a:srgbClr val="262D33"/>
      </a:dk1>
      <a:lt1>
        <a:srgbClr val="F3FBFF"/>
      </a:lt1>
      <a:dk2>
        <a:srgbClr val="A8BDC6"/>
      </a:dk2>
      <a:lt2>
        <a:srgbClr val="4F7786"/>
      </a:lt2>
      <a:accent1>
        <a:srgbClr val="C6EBF0"/>
      </a:accent1>
      <a:accent2>
        <a:srgbClr val="FFFFFF"/>
      </a:accent2>
      <a:accent3>
        <a:srgbClr val="FFFFFF"/>
      </a:accent3>
      <a:accent4>
        <a:srgbClr val="FFFFFF"/>
      </a:accent4>
      <a:accent5>
        <a:srgbClr val="FFFFFF"/>
      </a:accent5>
      <a:accent6>
        <a:srgbClr val="FFFFFF"/>
      </a:accent6>
      <a:hlink>
        <a:srgbClr val="262D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2952</Words>
  <Application>Microsoft Office PowerPoint</Application>
  <PresentationFormat>On-screen Show (16:9)</PresentationFormat>
  <Paragraphs>148</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Nunito</vt:lpstr>
      <vt:lpstr>Nunito Light</vt:lpstr>
      <vt:lpstr>Montserrat Light</vt:lpstr>
      <vt:lpstr>Arial</vt:lpstr>
      <vt:lpstr>Asap</vt:lpstr>
      <vt:lpstr>Montserrat</vt:lpstr>
      <vt:lpstr>Bebas Neue</vt:lpstr>
      <vt:lpstr>Montserrat Medium</vt:lpstr>
      <vt:lpstr>ES Phases of the Vocational Guidance Process by Slidesgo</vt:lpstr>
      <vt:lpstr>PowerPoint Presentation</vt:lpstr>
      <vt:lpstr>PowerPoint Presentation</vt:lpstr>
      <vt:lpstr>PowerPoint Presentation</vt:lpstr>
      <vt:lpstr>Greedy algorithm</vt:lpstr>
      <vt:lpstr>Nhóm 2</vt:lpstr>
      <vt:lpstr>Thuật toán tham lam là gì? </vt:lpstr>
      <vt:lpstr>Tham lam là một mô hình thuật toán xây dựng từng phần một giải pháp, luôn chọn phần tiếp theo mang lại lợi ích rõ ràng và tức thời nhất</vt:lpstr>
      <vt:lpstr>Đặc điểm của thuật toán Greedy</vt:lpstr>
      <vt:lpstr>Thuật toán tham lam hoạt động như thế nào ?</vt:lpstr>
      <vt:lpstr>Các bước hoạt động của thuật toán tham lam</vt:lpstr>
      <vt:lpstr>PowerPoint Presentation</vt:lpstr>
      <vt:lpstr>PowerPoint Presentation</vt:lpstr>
      <vt:lpstr>PowerPoint Presentation</vt:lpstr>
      <vt:lpstr>PowerPoint Presentation</vt:lpstr>
      <vt:lpstr>Làm thế nào để chọn được phương pháp tham lam tối ưu cho một bài toán?</vt:lpstr>
      <vt:lpstr>PowerPoint Presentation</vt:lpstr>
      <vt:lpstr>Thuật toán tham lam có ưu điểm gì</vt:lpstr>
      <vt:lpstr>Ưu điểm thuật toán tham lam</vt:lpstr>
      <vt:lpstr>Thuật toán tham lam có nhược điểm gì</vt:lpstr>
      <vt:lpstr>Nhược điểm thuật toán tham lam</vt:lpstr>
      <vt:lpstr>PowerPoint Presentation</vt:lpstr>
      <vt:lpstr>PowerPoint Presentation</vt:lpstr>
      <vt:lpstr>PowerPoint Presentation</vt:lpstr>
      <vt:lpstr>Sự khác biệt giữa thuật toán tham lam và thuật toán chia để trị: </vt:lpstr>
      <vt:lpstr>Sự khác biệt giữa thuật toán tham lam và thuật toán chia để trị: </vt:lpstr>
      <vt:lpstr>Sự khác biệt giữa thuật toán tham lam và thuật toán chia để trị: </vt:lpstr>
      <vt:lpstr>PowerPoint Presentation</vt:lpstr>
      <vt:lpstr>Thuật toán tham lam được áp dụng rộng rãi trong nhiều lĩnh vực trong đời sống để giải quyết các bài toán tối ưu</vt:lpstr>
      <vt:lpstr>Bài toán đếm số đồng tiền  </vt:lpstr>
      <vt:lpstr>PowerPoint Presentation</vt:lpstr>
      <vt:lpstr>PowerPoint Presentation</vt:lpstr>
      <vt:lpstr>PowerPoint Presentation</vt:lpstr>
      <vt:lpstr>PowerPoint Presentation</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vĩnh huy thi</dc:creator>
  <cp:lastModifiedBy>Ngô Trần Tuấn Anh</cp:lastModifiedBy>
  <cp:revision>28</cp:revision>
  <dcterms:modified xsi:type="dcterms:W3CDTF">2023-04-20T08:57:56Z</dcterms:modified>
</cp:coreProperties>
</file>