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Lora"/>
      <p:regular r:id="rId16"/>
    </p:embeddedFont>
    <p:embeddedFont>
      <p:font typeface="Lora"/>
      <p:regular r:id="rId17"/>
    </p:embeddedFont>
    <p:embeddedFont>
      <p:font typeface="Lora"/>
      <p:regular r:id="rId18"/>
    </p:embeddedFont>
    <p:embeddedFont>
      <p:font typeface="Lora"/>
      <p:regular r:id="rId1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24124" y="1470660"/>
            <a:ext cx="7468553" cy="1943100"/>
          </a:xfrm>
          <a:prstGeom prst="rect">
            <a:avLst/>
          </a:prstGeom>
          <a:noFill/>
          <a:ln/>
        </p:spPr>
        <p:txBody>
          <a:bodyPr wrap="square" lIns="0" tIns="0" rIns="0" bIns="0" rtlCol="0" anchor="t"/>
          <a:lstStyle/>
          <a:p>
            <a:pPr indent="0" marL="0">
              <a:lnSpc>
                <a:spcPts val="7650"/>
              </a:lnSpc>
              <a:buNone/>
            </a:pPr>
            <a:r>
              <a:rPr lang="en-US" sz="6100" dirty="0">
                <a:solidFill>
                  <a:srgbClr val="38512F"/>
                </a:solidFill>
                <a:latin typeface="Lora" pitchFamily="34" charset="0"/>
                <a:ea typeface="Lora" pitchFamily="34" charset="-122"/>
                <a:cs typeface="Lora" pitchFamily="34" charset="-120"/>
              </a:rPr>
              <a:t>Quản Trị Nguồn Nhân Lực</a:t>
            </a:r>
            <a:endParaRPr lang="en-US" sz="6100" dirty="0"/>
          </a:p>
        </p:txBody>
      </p:sp>
      <p:sp>
        <p:nvSpPr>
          <p:cNvPr id="4" name="Text 1"/>
          <p:cNvSpPr/>
          <p:nvPr/>
        </p:nvSpPr>
        <p:spPr>
          <a:xfrm>
            <a:off x="6324124" y="3772733"/>
            <a:ext cx="7468553" cy="2298144"/>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Quản trị nguồn nhân lực đóng vai trò then chốt trong việc xây dựng và phát triển một doanh nghiệp vững mạnh. Bài thuyết trình này sẽ tập trung vào bốn chức năng chính: phân tích và thiết kế công việc, hoạch định nguồn nhân lực, tuyển dụng và đào tạo nhân lực. Mỗi chức năng đều có vai trò quan trọng trong việc tối ưu hóa hiệu suất làm việc và xây dựng một đội ngũ nhân sự chuyên nghiệp, đáp ứng nhu cầu phát triển của công ty.</a:t>
            </a:r>
            <a:endParaRPr lang="en-US" sz="1850" dirty="0"/>
          </a:p>
        </p:txBody>
      </p:sp>
      <p:sp>
        <p:nvSpPr>
          <p:cNvPr id="5" name="Shape 2"/>
          <p:cNvSpPr/>
          <p:nvPr/>
        </p:nvSpPr>
        <p:spPr>
          <a:xfrm>
            <a:off x="6324124" y="6357938"/>
            <a:ext cx="382905" cy="382905"/>
          </a:xfrm>
          <a:prstGeom prst="roundRect">
            <a:avLst>
              <a:gd name="adj" fmla="val 23878209"/>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331744" y="6365558"/>
            <a:ext cx="367665" cy="367665"/>
          </a:xfrm>
          <a:prstGeom prst="rect">
            <a:avLst/>
          </a:prstGeom>
        </p:spPr>
      </p:pic>
      <p:sp>
        <p:nvSpPr>
          <p:cNvPr id="7" name="Text 3"/>
          <p:cNvSpPr/>
          <p:nvPr/>
        </p:nvSpPr>
        <p:spPr>
          <a:xfrm>
            <a:off x="6826687" y="6340078"/>
            <a:ext cx="2609255" cy="418862"/>
          </a:xfrm>
          <a:prstGeom prst="rect">
            <a:avLst/>
          </a:prstGeom>
          <a:noFill/>
          <a:ln/>
        </p:spPr>
        <p:txBody>
          <a:bodyPr wrap="none" lIns="0" tIns="0" rIns="0" bIns="0" rtlCol="0" anchor="t"/>
          <a:lstStyle/>
          <a:p>
            <a:pPr algn="l" indent="0" marL="0">
              <a:lnSpc>
                <a:spcPts val="3250"/>
              </a:lnSpc>
              <a:buNone/>
            </a:pPr>
            <a:r>
              <a:rPr lang="en-US" sz="2350" b="1" dirty="0">
                <a:solidFill>
                  <a:srgbClr val="3A3630"/>
                </a:solidFill>
                <a:latin typeface="Source Sans Pro Bold" pitchFamily="34" charset="0"/>
                <a:ea typeface="Source Sans Pro Bold" pitchFamily="34" charset="-122"/>
                <a:cs typeface="Source Sans Pro Bold" pitchFamily="34" charset="-120"/>
              </a:rPr>
              <a:t>by Tuấn Anh Trương</a:t>
            </a:r>
            <a:endParaRPr lang="en-US" sz="2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35662" y="420886"/>
            <a:ext cx="5427345" cy="450175"/>
          </a:xfrm>
          <a:prstGeom prst="rect">
            <a:avLst/>
          </a:prstGeom>
          <a:noFill/>
          <a:ln/>
        </p:spPr>
        <p:txBody>
          <a:bodyPr wrap="none" lIns="0" tIns="0" rIns="0" bIns="0" rtlCol="0" anchor="t"/>
          <a:lstStyle/>
          <a:p>
            <a:pPr indent="0" marL="0">
              <a:lnSpc>
                <a:spcPts val="3500"/>
              </a:lnSpc>
              <a:buNone/>
            </a:pPr>
            <a:r>
              <a:rPr lang="en-US" sz="2800" dirty="0">
                <a:solidFill>
                  <a:srgbClr val="38512F"/>
                </a:solidFill>
                <a:latin typeface="Lora" pitchFamily="34" charset="0"/>
                <a:ea typeface="Lora" pitchFamily="34" charset="-122"/>
                <a:cs typeface="Lora" pitchFamily="34" charset="-120"/>
              </a:rPr>
              <a:t>Phân Tích và Thiết Kế Công Việc</a:t>
            </a:r>
            <a:endParaRPr lang="en-US" sz="2800" dirty="0"/>
          </a:p>
        </p:txBody>
      </p:sp>
      <p:sp>
        <p:nvSpPr>
          <p:cNvPr id="3" name="Text 1"/>
          <p:cNvSpPr/>
          <p:nvPr/>
        </p:nvSpPr>
        <p:spPr>
          <a:xfrm>
            <a:off x="535662" y="1177171"/>
            <a:ext cx="13559076" cy="489823"/>
          </a:xfrm>
          <a:prstGeom prst="rect">
            <a:avLst/>
          </a:prstGeom>
          <a:noFill/>
          <a:ln/>
        </p:spPr>
        <p:txBody>
          <a:bodyPr wrap="square" lIns="0" tIns="0" rIns="0" bIns="0" rtlCol="0" anchor="t"/>
          <a:lstStyle/>
          <a:p>
            <a:pPr indent="0" marL="0">
              <a:lnSpc>
                <a:spcPts val="1900"/>
              </a:lnSpc>
              <a:buNone/>
            </a:pPr>
            <a:r>
              <a:rPr lang="en-US" sz="1200" dirty="0">
                <a:solidFill>
                  <a:srgbClr val="3A3630"/>
                </a:solidFill>
                <a:latin typeface="Source Sans Pro" pitchFamily="34" charset="0"/>
                <a:ea typeface="Source Sans Pro" pitchFamily="34" charset="-122"/>
                <a:cs typeface="Source Sans Pro" pitchFamily="34" charset="-120"/>
              </a:rPr>
              <a:t>Phân tích và thiết kế công việc là nền tảng cho việc quản trị nhân sự hiệu quả. Quá trình này giúp xác định rõ ràng nhiệm vụ, trách nhiệm và kỹ năng cần thiết cho từng vị trí, từ đó tối ưu hóa quy trình làm việc và tránh chồng chéo. Điều này đặc biệt quan trọng đối với các doanh nghiệp nhỏ, giúp đảm bảo mọi vị trí đều được vận hành một cách hiệu quả.</a:t>
            </a:r>
            <a:endParaRPr lang="en-US" sz="1200" dirty="0"/>
          </a:p>
        </p:txBody>
      </p:sp>
      <p:sp>
        <p:nvSpPr>
          <p:cNvPr id="4" name="Shape 2"/>
          <p:cNvSpPr/>
          <p:nvPr/>
        </p:nvSpPr>
        <p:spPr>
          <a:xfrm>
            <a:off x="753785" y="1839158"/>
            <a:ext cx="22860" cy="5971342"/>
          </a:xfrm>
          <a:prstGeom prst="roundRect">
            <a:avLst>
              <a:gd name="adj" fmla="val 100430"/>
            </a:avLst>
          </a:prstGeom>
          <a:solidFill>
            <a:srgbClr val="D9CDBA"/>
          </a:solidFill>
          <a:ln/>
        </p:spPr>
      </p:sp>
      <p:sp>
        <p:nvSpPr>
          <p:cNvPr id="5" name="Shape 3"/>
          <p:cNvSpPr/>
          <p:nvPr/>
        </p:nvSpPr>
        <p:spPr>
          <a:xfrm>
            <a:off x="914519" y="2172057"/>
            <a:ext cx="535662" cy="22860"/>
          </a:xfrm>
          <a:prstGeom prst="roundRect">
            <a:avLst>
              <a:gd name="adj" fmla="val 100430"/>
            </a:avLst>
          </a:prstGeom>
          <a:solidFill>
            <a:srgbClr val="D9CDBA"/>
          </a:solidFill>
          <a:ln/>
        </p:spPr>
      </p:sp>
      <p:sp>
        <p:nvSpPr>
          <p:cNvPr id="6" name="Shape 4"/>
          <p:cNvSpPr/>
          <p:nvPr/>
        </p:nvSpPr>
        <p:spPr>
          <a:xfrm>
            <a:off x="593050" y="2011323"/>
            <a:ext cx="344329" cy="344329"/>
          </a:xfrm>
          <a:prstGeom prst="roundRect">
            <a:avLst>
              <a:gd name="adj" fmla="val 6668"/>
            </a:avLst>
          </a:prstGeom>
          <a:solidFill>
            <a:srgbClr val="F3E7D4"/>
          </a:solidFill>
          <a:ln/>
        </p:spPr>
      </p:sp>
      <p:sp>
        <p:nvSpPr>
          <p:cNvPr id="7" name="Text 5"/>
          <p:cNvSpPr/>
          <p:nvPr/>
        </p:nvSpPr>
        <p:spPr>
          <a:xfrm>
            <a:off x="725805" y="2075378"/>
            <a:ext cx="78700" cy="216098"/>
          </a:xfrm>
          <a:prstGeom prst="rect">
            <a:avLst/>
          </a:prstGeom>
          <a:noFill/>
          <a:ln/>
        </p:spPr>
        <p:txBody>
          <a:bodyPr wrap="none" lIns="0" tIns="0" rIns="0" bIns="0" rtlCol="0" anchor="t"/>
          <a:lstStyle/>
          <a:p>
            <a:pPr algn="ctr" indent="0" marL="0">
              <a:lnSpc>
                <a:spcPts val="1700"/>
              </a:lnSpc>
              <a:buNone/>
            </a:pPr>
            <a:r>
              <a:rPr lang="en-US" sz="1700" dirty="0">
                <a:solidFill>
                  <a:srgbClr val="3A3630"/>
                </a:solidFill>
                <a:latin typeface="Lora" pitchFamily="34" charset="0"/>
                <a:ea typeface="Lora" pitchFamily="34" charset="-122"/>
                <a:cs typeface="Lora" pitchFamily="34" charset="-120"/>
              </a:rPr>
              <a:t>1</a:t>
            </a:r>
            <a:endParaRPr lang="en-US" sz="1700" dirty="0"/>
          </a:p>
        </p:txBody>
      </p:sp>
      <p:sp>
        <p:nvSpPr>
          <p:cNvPr id="8" name="Text 6"/>
          <p:cNvSpPr/>
          <p:nvPr/>
        </p:nvSpPr>
        <p:spPr>
          <a:xfrm>
            <a:off x="1606987" y="1992154"/>
            <a:ext cx="1800582" cy="225028"/>
          </a:xfrm>
          <a:prstGeom prst="rect">
            <a:avLst/>
          </a:prstGeom>
          <a:noFill/>
          <a:ln/>
        </p:spPr>
        <p:txBody>
          <a:bodyPr wrap="none" lIns="0" tIns="0" rIns="0" bIns="0" rtlCol="0" anchor="t"/>
          <a:lstStyle/>
          <a:p>
            <a:pPr algn="l" indent="0" marL="0">
              <a:lnSpc>
                <a:spcPts val="1750"/>
              </a:lnSpc>
              <a:buNone/>
            </a:pPr>
            <a:r>
              <a:rPr lang="en-US" sz="1400" dirty="0">
                <a:solidFill>
                  <a:srgbClr val="3A3630"/>
                </a:solidFill>
                <a:latin typeface="Lora" pitchFamily="34" charset="0"/>
                <a:ea typeface="Lora" pitchFamily="34" charset="-122"/>
                <a:cs typeface="Lora" pitchFamily="34" charset="-120"/>
              </a:rPr>
              <a:t>Bước 1</a:t>
            </a:r>
            <a:endParaRPr lang="en-US" sz="1400" dirty="0"/>
          </a:p>
        </p:txBody>
      </p:sp>
      <p:sp>
        <p:nvSpPr>
          <p:cNvPr id="9" name="Text 7"/>
          <p:cNvSpPr/>
          <p:nvPr/>
        </p:nvSpPr>
        <p:spPr>
          <a:xfrm>
            <a:off x="1606987" y="2308979"/>
            <a:ext cx="12487751" cy="244912"/>
          </a:xfrm>
          <a:prstGeom prst="rect">
            <a:avLst/>
          </a:prstGeom>
          <a:noFill/>
          <a:ln/>
        </p:spPr>
        <p:txBody>
          <a:bodyPr wrap="none" lIns="0" tIns="0" rIns="0" bIns="0" rtlCol="0" anchor="t"/>
          <a:lstStyle/>
          <a:p>
            <a:pPr algn="l" indent="0" marL="0">
              <a:lnSpc>
                <a:spcPts val="1900"/>
              </a:lnSpc>
              <a:buNone/>
            </a:pPr>
            <a:r>
              <a:rPr lang="en-US" sz="1200" dirty="0">
                <a:solidFill>
                  <a:srgbClr val="3A3630"/>
                </a:solidFill>
                <a:latin typeface="Source Sans Pro" pitchFamily="34" charset="0"/>
                <a:ea typeface="Source Sans Pro" pitchFamily="34" charset="-122"/>
                <a:cs typeface="Source Sans Pro" pitchFamily="34" charset="-120"/>
              </a:rPr>
              <a:t>Xác định mục tiêu công việc.</a:t>
            </a:r>
            <a:endParaRPr lang="en-US" sz="1200" dirty="0"/>
          </a:p>
        </p:txBody>
      </p:sp>
      <p:sp>
        <p:nvSpPr>
          <p:cNvPr id="10" name="Shape 8"/>
          <p:cNvSpPr/>
          <p:nvPr/>
        </p:nvSpPr>
        <p:spPr>
          <a:xfrm>
            <a:off x="914519" y="3192780"/>
            <a:ext cx="535662" cy="22860"/>
          </a:xfrm>
          <a:prstGeom prst="roundRect">
            <a:avLst>
              <a:gd name="adj" fmla="val 100430"/>
            </a:avLst>
          </a:prstGeom>
          <a:solidFill>
            <a:srgbClr val="D9CDBA"/>
          </a:solidFill>
          <a:ln/>
        </p:spPr>
      </p:sp>
      <p:sp>
        <p:nvSpPr>
          <p:cNvPr id="11" name="Shape 9"/>
          <p:cNvSpPr/>
          <p:nvPr/>
        </p:nvSpPr>
        <p:spPr>
          <a:xfrm>
            <a:off x="593050" y="3032046"/>
            <a:ext cx="344329" cy="344329"/>
          </a:xfrm>
          <a:prstGeom prst="roundRect">
            <a:avLst>
              <a:gd name="adj" fmla="val 6668"/>
            </a:avLst>
          </a:prstGeom>
          <a:solidFill>
            <a:srgbClr val="F3E7D4"/>
          </a:solidFill>
          <a:ln/>
        </p:spPr>
      </p:sp>
      <p:sp>
        <p:nvSpPr>
          <p:cNvPr id="12" name="Text 10"/>
          <p:cNvSpPr/>
          <p:nvPr/>
        </p:nvSpPr>
        <p:spPr>
          <a:xfrm>
            <a:off x="707112" y="3096101"/>
            <a:ext cx="116086" cy="216098"/>
          </a:xfrm>
          <a:prstGeom prst="rect">
            <a:avLst/>
          </a:prstGeom>
          <a:noFill/>
          <a:ln/>
        </p:spPr>
        <p:txBody>
          <a:bodyPr wrap="none" lIns="0" tIns="0" rIns="0" bIns="0" rtlCol="0" anchor="t"/>
          <a:lstStyle/>
          <a:p>
            <a:pPr algn="ctr" indent="0" marL="0">
              <a:lnSpc>
                <a:spcPts val="1700"/>
              </a:lnSpc>
              <a:buNone/>
            </a:pPr>
            <a:r>
              <a:rPr lang="en-US" sz="1700" dirty="0">
                <a:solidFill>
                  <a:srgbClr val="3A3630"/>
                </a:solidFill>
                <a:latin typeface="Lora" pitchFamily="34" charset="0"/>
                <a:ea typeface="Lora" pitchFamily="34" charset="-122"/>
                <a:cs typeface="Lora" pitchFamily="34" charset="-120"/>
              </a:rPr>
              <a:t>2</a:t>
            </a:r>
            <a:endParaRPr lang="en-US" sz="1700" dirty="0"/>
          </a:p>
        </p:txBody>
      </p:sp>
      <p:sp>
        <p:nvSpPr>
          <p:cNvPr id="13" name="Text 11"/>
          <p:cNvSpPr/>
          <p:nvPr/>
        </p:nvSpPr>
        <p:spPr>
          <a:xfrm>
            <a:off x="1606987" y="3012877"/>
            <a:ext cx="1800582" cy="225028"/>
          </a:xfrm>
          <a:prstGeom prst="rect">
            <a:avLst/>
          </a:prstGeom>
          <a:noFill/>
          <a:ln/>
        </p:spPr>
        <p:txBody>
          <a:bodyPr wrap="none" lIns="0" tIns="0" rIns="0" bIns="0" rtlCol="0" anchor="t"/>
          <a:lstStyle/>
          <a:p>
            <a:pPr algn="l" indent="0" marL="0">
              <a:lnSpc>
                <a:spcPts val="1750"/>
              </a:lnSpc>
              <a:buNone/>
            </a:pPr>
            <a:r>
              <a:rPr lang="en-US" sz="1400" dirty="0">
                <a:solidFill>
                  <a:srgbClr val="3A3630"/>
                </a:solidFill>
                <a:latin typeface="Lora" pitchFamily="34" charset="0"/>
                <a:ea typeface="Lora" pitchFamily="34" charset="-122"/>
                <a:cs typeface="Lora" pitchFamily="34" charset="-120"/>
              </a:rPr>
              <a:t>Bước 2</a:t>
            </a:r>
            <a:endParaRPr lang="en-US" sz="1400" dirty="0"/>
          </a:p>
        </p:txBody>
      </p:sp>
      <p:sp>
        <p:nvSpPr>
          <p:cNvPr id="14" name="Text 12"/>
          <p:cNvSpPr/>
          <p:nvPr/>
        </p:nvSpPr>
        <p:spPr>
          <a:xfrm>
            <a:off x="1606987" y="3329702"/>
            <a:ext cx="12487751" cy="244912"/>
          </a:xfrm>
          <a:prstGeom prst="rect">
            <a:avLst/>
          </a:prstGeom>
          <a:noFill/>
          <a:ln/>
        </p:spPr>
        <p:txBody>
          <a:bodyPr wrap="none" lIns="0" tIns="0" rIns="0" bIns="0" rtlCol="0" anchor="t"/>
          <a:lstStyle/>
          <a:p>
            <a:pPr algn="l" indent="0" marL="0">
              <a:lnSpc>
                <a:spcPts val="1900"/>
              </a:lnSpc>
              <a:buNone/>
            </a:pPr>
            <a:r>
              <a:rPr lang="en-US" sz="1200" dirty="0">
                <a:solidFill>
                  <a:srgbClr val="3A3630"/>
                </a:solidFill>
                <a:latin typeface="Source Sans Pro" pitchFamily="34" charset="0"/>
                <a:ea typeface="Source Sans Pro" pitchFamily="34" charset="-122"/>
                <a:cs typeface="Source Sans Pro" pitchFamily="34" charset="-120"/>
              </a:rPr>
              <a:t>Lựa chọn phương pháp thu thập thông tin.</a:t>
            </a:r>
            <a:endParaRPr lang="en-US" sz="1200" dirty="0"/>
          </a:p>
        </p:txBody>
      </p:sp>
      <p:sp>
        <p:nvSpPr>
          <p:cNvPr id="15" name="Shape 13"/>
          <p:cNvSpPr/>
          <p:nvPr/>
        </p:nvSpPr>
        <p:spPr>
          <a:xfrm>
            <a:off x="914519" y="4213503"/>
            <a:ext cx="535662" cy="22860"/>
          </a:xfrm>
          <a:prstGeom prst="roundRect">
            <a:avLst>
              <a:gd name="adj" fmla="val 100430"/>
            </a:avLst>
          </a:prstGeom>
          <a:solidFill>
            <a:srgbClr val="D9CDBA"/>
          </a:solidFill>
          <a:ln/>
        </p:spPr>
      </p:sp>
      <p:sp>
        <p:nvSpPr>
          <p:cNvPr id="16" name="Shape 14"/>
          <p:cNvSpPr/>
          <p:nvPr/>
        </p:nvSpPr>
        <p:spPr>
          <a:xfrm>
            <a:off x="593050" y="4052768"/>
            <a:ext cx="344329" cy="344329"/>
          </a:xfrm>
          <a:prstGeom prst="roundRect">
            <a:avLst>
              <a:gd name="adj" fmla="val 6668"/>
            </a:avLst>
          </a:prstGeom>
          <a:solidFill>
            <a:srgbClr val="F3E7D4"/>
          </a:solidFill>
          <a:ln/>
        </p:spPr>
      </p:sp>
      <p:sp>
        <p:nvSpPr>
          <p:cNvPr id="17" name="Text 15"/>
          <p:cNvSpPr/>
          <p:nvPr/>
        </p:nvSpPr>
        <p:spPr>
          <a:xfrm>
            <a:off x="704969" y="4116824"/>
            <a:ext cx="120372" cy="216098"/>
          </a:xfrm>
          <a:prstGeom prst="rect">
            <a:avLst/>
          </a:prstGeom>
          <a:noFill/>
          <a:ln/>
        </p:spPr>
        <p:txBody>
          <a:bodyPr wrap="none" lIns="0" tIns="0" rIns="0" bIns="0" rtlCol="0" anchor="t"/>
          <a:lstStyle/>
          <a:p>
            <a:pPr algn="ctr" indent="0" marL="0">
              <a:lnSpc>
                <a:spcPts val="1700"/>
              </a:lnSpc>
              <a:buNone/>
            </a:pPr>
            <a:r>
              <a:rPr lang="en-US" sz="1700" dirty="0">
                <a:solidFill>
                  <a:srgbClr val="3A3630"/>
                </a:solidFill>
                <a:latin typeface="Lora" pitchFamily="34" charset="0"/>
                <a:ea typeface="Lora" pitchFamily="34" charset="-122"/>
                <a:cs typeface="Lora" pitchFamily="34" charset="-120"/>
              </a:rPr>
              <a:t>3</a:t>
            </a:r>
            <a:endParaRPr lang="en-US" sz="1700" dirty="0"/>
          </a:p>
        </p:txBody>
      </p:sp>
      <p:sp>
        <p:nvSpPr>
          <p:cNvPr id="18" name="Text 16"/>
          <p:cNvSpPr/>
          <p:nvPr/>
        </p:nvSpPr>
        <p:spPr>
          <a:xfrm>
            <a:off x="1606987" y="4033599"/>
            <a:ext cx="1800582" cy="225028"/>
          </a:xfrm>
          <a:prstGeom prst="rect">
            <a:avLst/>
          </a:prstGeom>
          <a:noFill/>
          <a:ln/>
        </p:spPr>
        <p:txBody>
          <a:bodyPr wrap="none" lIns="0" tIns="0" rIns="0" bIns="0" rtlCol="0" anchor="t"/>
          <a:lstStyle/>
          <a:p>
            <a:pPr algn="l" indent="0" marL="0">
              <a:lnSpc>
                <a:spcPts val="1750"/>
              </a:lnSpc>
              <a:buNone/>
            </a:pPr>
            <a:r>
              <a:rPr lang="en-US" sz="1400" dirty="0">
                <a:solidFill>
                  <a:srgbClr val="3A3630"/>
                </a:solidFill>
                <a:latin typeface="Lora" pitchFamily="34" charset="0"/>
                <a:ea typeface="Lora" pitchFamily="34" charset="-122"/>
                <a:cs typeface="Lora" pitchFamily="34" charset="-120"/>
              </a:rPr>
              <a:t>Bước 3</a:t>
            </a:r>
            <a:endParaRPr lang="en-US" sz="1400" dirty="0"/>
          </a:p>
        </p:txBody>
      </p:sp>
      <p:sp>
        <p:nvSpPr>
          <p:cNvPr id="19" name="Text 17"/>
          <p:cNvSpPr/>
          <p:nvPr/>
        </p:nvSpPr>
        <p:spPr>
          <a:xfrm>
            <a:off x="1606987" y="4350425"/>
            <a:ext cx="12487751" cy="244912"/>
          </a:xfrm>
          <a:prstGeom prst="rect">
            <a:avLst/>
          </a:prstGeom>
          <a:noFill/>
          <a:ln/>
        </p:spPr>
        <p:txBody>
          <a:bodyPr wrap="none" lIns="0" tIns="0" rIns="0" bIns="0" rtlCol="0" anchor="t"/>
          <a:lstStyle/>
          <a:p>
            <a:pPr algn="l" indent="0" marL="0">
              <a:lnSpc>
                <a:spcPts val="1900"/>
              </a:lnSpc>
              <a:buNone/>
            </a:pPr>
            <a:r>
              <a:rPr lang="en-US" sz="1200" dirty="0">
                <a:solidFill>
                  <a:srgbClr val="3A3630"/>
                </a:solidFill>
                <a:latin typeface="Source Sans Pro" pitchFamily="34" charset="0"/>
                <a:ea typeface="Source Sans Pro" pitchFamily="34" charset="-122"/>
                <a:cs typeface="Source Sans Pro" pitchFamily="34" charset="-120"/>
              </a:rPr>
              <a:t>Phân tích dữ liệu và xây dựng mô hình công việc.</a:t>
            </a:r>
            <a:endParaRPr lang="en-US" sz="1200" dirty="0"/>
          </a:p>
        </p:txBody>
      </p:sp>
      <p:sp>
        <p:nvSpPr>
          <p:cNvPr id="20" name="Shape 18"/>
          <p:cNvSpPr/>
          <p:nvPr/>
        </p:nvSpPr>
        <p:spPr>
          <a:xfrm>
            <a:off x="914519" y="5234226"/>
            <a:ext cx="535662" cy="22860"/>
          </a:xfrm>
          <a:prstGeom prst="roundRect">
            <a:avLst>
              <a:gd name="adj" fmla="val 100430"/>
            </a:avLst>
          </a:prstGeom>
          <a:solidFill>
            <a:srgbClr val="D9CDBA"/>
          </a:solidFill>
          <a:ln/>
        </p:spPr>
      </p:sp>
      <p:sp>
        <p:nvSpPr>
          <p:cNvPr id="21" name="Shape 19"/>
          <p:cNvSpPr/>
          <p:nvPr/>
        </p:nvSpPr>
        <p:spPr>
          <a:xfrm>
            <a:off x="593050" y="5073491"/>
            <a:ext cx="344329" cy="344329"/>
          </a:xfrm>
          <a:prstGeom prst="roundRect">
            <a:avLst>
              <a:gd name="adj" fmla="val 6668"/>
            </a:avLst>
          </a:prstGeom>
          <a:solidFill>
            <a:srgbClr val="F3E7D4"/>
          </a:solidFill>
          <a:ln/>
        </p:spPr>
      </p:sp>
      <p:sp>
        <p:nvSpPr>
          <p:cNvPr id="22" name="Text 20"/>
          <p:cNvSpPr/>
          <p:nvPr/>
        </p:nvSpPr>
        <p:spPr>
          <a:xfrm>
            <a:off x="706636" y="5137547"/>
            <a:ext cx="117157" cy="216098"/>
          </a:xfrm>
          <a:prstGeom prst="rect">
            <a:avLst/>
          </a:prstGeom>
          <a:noFill/>
          <a:ln/>
        </p:spPr>
        <p:txBody>
          <a:bodyPr wrap="none" lIns="0" tIns="0" rIns="0" bIns="0" rtlCol="0" anchor="t"/>
          <a:lstStyle/>
          <a:p>
            <a:pPr algn="ctr" indent="0" marL="0">
              <a:lnSpc>
                <a:spcPts val="1700"/>
              </a:lnSpc>
              <a:buNone/>
            </a:pPr>
            <a:r>
              <a:rPr lang="en-US" sz="1700" dirty="0">
                <a:solidFill>
                  <a:srgbClr val="3A3630"/>
                </a:solidFill>
                <a:latin typeface="Lora" pitchFamily="34" charset="0"/>
                <a:ea typeface="Lora" pitchFamily="34" charset="-122"/>
                <a:cs typeface="Lora" pitchFamily="34" charset="-120"/>
              </a:rPr>
              <a:t>4</a:t>
            </a:r>
            <a:endParaRPr lang="en-US" sz="1700" dirty="0"/>
          </a:p>
        </p:txBody>
      </p:sp>
      <p:sp>
        <p:nvSpPr>
          <p:cNvPr id="23" name="Text 21"/>
          <p:cNvSpPr/>
          <p:nvPr/>
        </p:nvSpPr>
        <p:spPr>
          <a:xfrm>
            <a:off x="1606987" y="5054322"/>
            <a:ext cx="1800582" cy="225028"/>
          </a:xfrm>
          <a:prstGeom prst="rect">
            <a:avLst/>
          </a:prstGeom>
          <a:noFill/>
          <a:ln/>
        </p:spPr>
        <p:txBody>
          <a:bodyPr wrap="none" lIns="0" tIns="0" rIns="0" bIns="0" rtlCol="0" anchor="t"/>
          <a:lstStyle/>
          <a:p>
            <a:pPr algn="l" indent="0" marL="0">
              <a:lnSpc>
                <a:spcPts val="1750"/>
              </a:lnSpc>
              <a:buNone/>
            </a:pPr>
            <a:r>
              <a:rPr lang="en-US" sz="1400" dirty="0">
                <a:solidFill>
                  <a:srgbClr val="3A3630"/>
                </a:solidFill>
                <a:latin typeface="Lora" pitchFamily="34" charset="0"/>
                <a:ea typeface="Lora" pitchFamily="34" charset="-122"/>
                <a:cs typeface="Lora" pitchFamily="34" charset="-120"/>
              </a:rPr>
              <a:t>Bước 4</a:t>
            </a:r>
            <a:endParaRPr lang="en-US" sz="1400" dirty="0"/>
          </a:p>
        </p:txBody>
      </p:sp>
      <p:sp>
        <p:nvSpPr>
          <p:cNvPr id="24" name="Text 22"/>
          <p:cNvSpPr/>
          <p:nvPr/>
        </p:nvSpPr>
        <p:spPr>
          <a:xfrm>
            <a:off x="1606987" y="5371148"/>
            <a:ext cx="12487751" cy="244912"/>
          </a:xfrm>
          <a:prstGeom prst="rect">
            <a:avLst/>
          </a:prstGeom>
          <a:noFill/>
          <a:ln/>
        </p:spPr>
        <p:txBody>
          <a:bodyPr wrap="none" lIns="0" tIns="0" rIns="0" bIns="0" rtlCol="0" anchor="t"/>
          <a:lstStyle/>
          <a:p>
            <a:pPr algn="l" indent="0" marL="0">
              <a:lnSpc>
                <a:spcPts val="1900"/>
              </a:lnSpc>
              <a:buNone/>
            </a:pPr>
            <a:r>
              <a:rPr lang="en-US" sz="1200" dirty="0">
                <a:solidFill>
                  <a:srgbClr val="3A3630"/>
                </a:solidFill>
                <a:latin typeface="Source Sans Pro" pitchFamily="34" charset="0"/>
                <a:ea typeface="Source Sans Pro" pitchFamily="34" charset="-122"/>
                <a:cs typeface="Source Sans Pro" pitchFamily="34" charset="-120"/>
              </a:rPr>
              <a:t>Thiết kế công việc chi tiết.</a:t>
            </a:r>
            <a:endParaRPr lang="en-US" sz="1200" dirty="0"/>
          </a:p>
        </p:txBody>
      </p:sp>
      <p:sp>
        <p:nvSpPr>
          <p:cNvPr id="25" name="Shape 23"/>
          <p:cNvSpPr/>
          <p:nvPr/>
        </p:nvSpPr>
        <p:spPr>
          <a:xfrm>
            <a:off x="914519" y="6254948"/>
            <a:ext cx="535662" cy="22860"/>
          </a:xfrm>
          <a:prstGeom prst="roundRect">
            <a:avLst>
              <a:gd name="adj" fmla="val 100430"/>
            </a:avLst>
          </a:prstGeom>
          <a:solidFill>
            <a:srgbClr val="D9CDBA"/>
          </a:solidFill>
          <a:ln/>
        </p:spPr>
      </p:sp>
      <p:sp>
        <p:nvSpPr>
          <p:cNvPr id="26" name="Shape 24"/>
          <p:cNvSpPr/>
          <p:nvPr/>
        </p:nvSpPr>
        <p:spPr>
          <a:xfrm>
            <a:off x="593050" y="6094214"/>
            <a:ext cx="344329" cy="344329"/>
          </a:xfrm>
          <a:prstGeom prst="roundRect">
            <a:avLst>
              <a:gd name="adj" fmla="val 6668"/>
            </a:avLst>
          </a:prstGeom>
          <a:solidFill>
            <a:srgbClr val="F3E7D4"/>
          </a:solidFill>
          <a:ln/>
        </p:spPr>
      </p:sp>
      <p:sp>
        <p:nvSpPr>
          <p:cNvPr id="27" name="Text 25"/>
          <p:cNvSpPr/>
          <p:nvPr/>
        </p:nvSpPr>
        <p:spPr>
          <a:xfrm>
            <a:off x="706279" y="6158270"/>
            <a:ext cx="117753" cy="216098"/>
          </a:xfrm>
          <a:prstGeom prst="rect">
            <a:avLst/>
          </a:prstGeom>
          <a:noFill/>
          <a:ln/>
        </p:spPr>
        <p:txBody>
          <a:bodyPr wrap="none" lIns="0" tIns="0" rIns="0" bIns="0" rtlCol="0" anchor="t"/>
          <a:lstStyle/>
          <a:p>
            <a:pPr algn="ctr" indent="0" marL="0">
              <a:lnSpc>
                <a:spcPts val="1700"/>
              </a:lnSpc>
              <a:buNone/>
            </a:pPr>
            <a:r>
              <a:rPr lang="en-US" sz="1700" dirty="0">
                <a:solidFill>
                  <a:srgbClr val="3A3630"/>
                </a:solidFill>
                <a:latin typeface="Lora" pitchFamily="34" charset="0"/>
                <a:ea typeface="Lora" pitchFamily="34" charset="-122"/>
                <a:cs typeface="Lora" pitchFamily="34" charset="-120"/>
              </a:rPr>
              <a:t>5</a:t>
            </a:r>
            <a:endParaRPr lang="en-US" sz="1700" dirty="0"/>
          </a:p>
        </p:txBody>
      </p:sp>
      <p:sp>
        <p:nvSpPr>
          <p:cNvPr id="28" name="Text 26"/>
          <p:cNvSpPr/>
          <p:nvPr/>
        </p:nvSpPr>
        <p:spPr>
          <a:xfrm>
            <a:off x="1606987" y="6075045"/>
            <a:ext cx="1800582" cy="225028"/>
          </a:xfrm>
          <a:prstGeom prst="rect">
            <a:avLst/>
          </a:prstGeom>
          <a:noFill/>
          <a:ln/>
        </p:spPr>
        <p:txBody>
          <a:bodyPr wrap="none" lIns="0" tIns="0" rIns="0" bIns="0" rtlCol="0" anchor="t"/>
          <a:lstStyle/>
          <a:p>
            <a:pPr algn="l" indent="0" marL="0">
              <a:lnSpc>
                <a:spcPts val="1750"/>
              </a:lnSpc>
              <a:buNone/>
            </a:pPr>
            <a:r>
              <a:rPr lang="en-US" sz="1400" dirty="0">
                <a:solidFill>
                  <a:srgbClr val="3A3630"/>
                </a:solidFill>
                <a:latin typeface="Lora" pitchFamily="34" charset="0"/>
                <a:ea typeface="Lora" pitchFamily="34" charset="-122"/>
                <a:cs typeface="Lora" pitchFamily="34" charset="-120"/>
              </a:rPr>
              <a:t>Bước 5</a:t>
            </a:r>
            <a:endParaRPr lang="en-US" sz="1400" dirty="0"/>
          </a:p>
        </p:txBody>
      </p:sp>
      <p:sp>
        <p:nvSpPr>
          <p:cNvPr id="29" name="Text 27"/>
          <p:cNvSpPr/>
          <p:nvPr/>
        </p:nvSpPr>
        <p:spPr>
          <a:xfrm>
            <a:off x="1606987" y="6391870"/>
            <a:ext cx="12487751" cy="244912"/>
          </a:xfrm>
          <a:prstGeom prst="rect">
            <a:avLst/>
          </a:prstGeom>
          <a:noFill/>
          <a:ln/>
        </p:spPr>
        <p:txBody>
          <a:bodyPr wrap="none" lIns="0" tIns="0" rIns="0" bIns="0" rtlCol="0" anchor="t"/>
          <a:lstStyle/>
          <a:p>
            <a:pPr algn="l" indent="0" marL="0">
              <a:lnSpc>
                <a:spcPts val="1900"/>
              </a:lnSpc>
              <a:buNone/>
            </a:pPr>
            <a:r>
              <a:rPr lang="en-US" sz="1200" dirty="0">
                <a:solidFill>
                  <a:srgbClr val="3A3630"/>
                </a:solidFill>
                <a:latin typeface="Source Sans Pro" pitchFamily="34" charset="0"/>
                <a:ea typeface="Source Sans Pro" pitchFamily="34" charset="-122"/>
                <a:cs typeface="Source Sans Pro" pitchFamily="34" charset="-120"/>
              </a:rPr>
              <a:t>Thẩm định thông tin với lãnh đạo và nhân viên.</a:t>
            </a:r>
            <a:endParaRPr lang="en-US" sz="1200" dirty="0"/>
          </a:p>
        </p:txBody>
      </p:sp>
      <p:sp>
        <p:nvSpPr>
          <p:cNvPr id="30" name="Shape 28"/>
          <p:cNvSpPr/>
          <p:nvPr/>
        </p:nvSpPr>
        <p:spPr>
          <a:xfrm>
            <a:off x="914519" y="7275671"/>
            <a:ext cx="535662" cy="22860"/>
          </a:xfrm>
          <a:prstGeom prst="roundRect">
            <a:avLst>
              <a:gd name="adj" fmla="val 100430"/>
            </a:avLst>
          </a:prstGeom>
          <a:solidFill>
            <a:srgbClr val="D9CDBA"/>
          </a:solidFill>
          <a:ln/>
        </p:spPr>
      </p:sp>
      <p:sp>
        <p:nvSpPr>
          <p:cNvPr id="31" name="Shape 29"/>
          <p:cNvSpPr/>
          <p:nvPr/>
        </p:nvSpPr>
        <p:spPr>
          <a:xfrm>
            <a:off x="593050" y="7114937"/>
            <a:ext cx="344329" cy="344329"/>
          </a:xfrm>
          <a:prstGeom prst="roundRect">
            <a:avLst>
              <a:gd name="adj" fmla="val 6668"/>
            </a:avLst>
          </a:prstGeom>
          <a:solidFill>
            <a:srgbClr val="F3E7D4"/>
          </a:solidFill>
          <a:ln/>
        </p:spPr>
      </p:sp>
      <p:sp>
        <p:nvSpPr>
          <p:cNvPr id="32" name="Text 30"/>
          <p:cNvSpPr/>
          <p:nvPr/>
        </p:nvSpPr>
        <p:spPr>
          <a:xfrm>
            <a:off x="702707" y="7178993"/>
            <a:ext cx="124897" cy="216098"/>
          </a:xfrm>
          <a:prstGeom prst="rect">
            <a:avLst/>
          </a:prstGeom>
          <a:noFill/>
          <a:ln/>
        </p:spPr>
        <p:txBody>
          <a:bodyPr wrap="none" lIns="0" tIns="0" rIns="0" bIns="0" rtlCol="0" anchor="t"/>
          <a:lstStyle/>
          <a:p>
            <a:pPr algn="ctr" indent="0" marL="0">
              <a:lnSpc>
                <a:spcPts val="1700"/>
              </a:lnSpc>
              <a:buNone/>
            </a:pPr>
            <a:r>
              <a:rPr lang="en-US" sz="1700" dirty="0">
                <a:solidFill>
                  <a:srgbClr val="3A3630"/>
                </a:solidFill>
                <a:latin typeface="Lora" pitchFamily="34" charset="0"/>
                <a:ea typeface="Lora" pitchFamily="34" charset="-122"/>
                <a:cs typeface="Lora" pitchFamily="34" charset="-120"/>
              </a:rPr>
              <a:t>6</a:t>
            </a:r>
            <a:endParaRPr lang="en-US" sz="1700" dirty="0"/>
          </a:p>
        </p:txBody>
      </p:sp>
      <p:sp>
        <p:nvSpPr>
          <p:cNvPr id="33" name="Text 31"/>
          <p:cNvSpPr/>
          <p:nvPr/>
        </p:nvSpPr>
        <p:spPr>
          <a:xfrm>
            <a:off x="1606987" y="7095768"/>
            <a:ext cx="1800582" cy="225028"/>
          </a:xfrm>
          <a:prstGeom prst="rect">
            <a:avLst/>
          </a:prstGeom>
          <a:noFill/>
          <a:ln/>
        </p:spPr>
        <p:txBody>
          <a:bodyPr wrap="none" lIns="0" tIns="0" rIns="0" bIns="0" rtlCol="0" anchor="t"/>
          <a:lstStyle/>
          <a:p>
            <a:pPr algn="l" indent="0" marL="0">
              <a:lnSpc>
                <a:spcPts val="1750"/>
              </a:lnSpc>
              <a:buNone/>
            </a:pPr>
            <a:r>
              <a:rPr lang="en-US" sz="1400" dirty="0">
                <a:solidFill>
                  <a:srgbClr val="3A3630"/>
                </a:solidFill>
                <a:latin typeface="Lora" pitchFamily="34" charset="0"/>
                <a:ea typeface="Lora" pitchFamily="34" charset="-122"/>
                <a:cs typeface="Lora" pitchFamily="34" charset="-120"/>
              </a:rPr>
              <a:t>Bước 6</a:t>
            </a:r>
            <a:endParaRPr lang="en-US" sz="1400" dirty="0"/>
          </a:p>
        </p:txBody>
      </p:sp>
      <p:sp>
        <p:nvSpPr>
          <p:cNvPr id="34" name="Text 32"/>
          <p:cNvSpPr/>
          <p:nvPr/>
        </p:nvSpPr>
        <p:spPr>
          <a:xfrm>
            <a:off x="1606987" y="7412593"/>
            <a:ext cx="12487751" cy="244912"/>
          </a:xfrm>
          <a:prstGeom prst="rect">
            <a:avLst/>
          </a:prstGeom>
          <a:noFill/>
          <a:ln/>
        </p:spPr>
        <p:txBody>
          <a:bodyPr wrap="none" lIns="0" tIns="0" rIns="0" bIns="0" rtlCol="0" anchor="t"/>
          <a:lstStyle/>
          <a:p>
            <a:pPr algn="l" indent="0" marL="0">
              <a:lnSpc>
                <a:spcPts val="1900"/>
              </a:lnSpc>
              <a:buNone/>
            </a:pPr>
            <a:r>
              <a:rPr lang="en-US" sz="1200" dirty="0">
                <a:solidFill>
                  <a:srgbClr val="3A3630"/>
                </a:solidFill>
                <a:latin typeface="Source Sans Pro" pitchFamily="34" charset="0"/>
                <a:ea typeface="Source Sans Pro" pitchFamily="34" charset="-122"/>
                <a:cs typeface="Source Sans Pro" pitchFamily="34" charset="-120"/>
              </a:rPr>
              <a:t>Hoàn thiện và triển khai mô tả công việc.</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15910" y="483989"/>
            <a:ext cx="5615345" cy="517565"/>
          </a:xfrm>
          <a:prstGeom prst="rect">
            <a:avLst/>
          </a:prstGeom>
          <a:noFill/>
          <a:ln/>
        </p:spPr>
        <p:txBody>
          <a:bodyPr wrap="none" lIns="0" tIns="0" rIns="0" bIns="0" rtlCol="0" anchor="t"/>
          <a:lstStyle/>
          <a:p>
            <a:pPr indent="0" marL="0">
              <a:lnSpc>
                <a:spcPts val="4050"/>
              </a:lnSpc>
              <a:buNone/>
            </a:pPr>
            <a:r>
              <a:rPr lang="en-US" sz="3250" dirty="0">
                <a:solidFill>
                  <a:srgbClr val="38512F"/>
                </a:solidFill>
                <a:latin typeface="Lora" pitchFamily="34" charset="0"/>
                <a:ea typeface="Lora" pitchFamily="34" charset="-122"/>
                <a:cs typeface="Lora" pitchFamily="34" charset="-120"/>
              </a:rPr>
              <a:t>Hoạch Định Nguồn Nhân Lực</a:t>
            </a:r>
            <a:endParaRPr lang="en-US" sz="3250" dirty="0"/>
          </a:p>
        </p:txBody>
      </p:sp>
      <p:sp>
        <p:nvSpPr>
          <p:cNvPr id="3" name="Text 1"/>
          <p:cNvSpPr/>
          <p:nvPr/>
        </p:nvSpPr>
        <p:spPr>
          <a:xfrm>
            <a:off x="615910" y="1353503"/>
            <a:ext cx="13398579" cy="562927"/>
          </a:xfrm>
          <a:prstGeom prst="rect">
            <a:avLst/>
          </a:prstGeom>
          <a:noFill/>
          <a:ln/>
        </p:spPr>
        <p:txBody>
          <a:bodyPr wrap="square" lIns="0" tIns="0" rIns="0" bIns="0" rtlCol="0" anchor="t"/>
          <a:lstStyle/>
          <a:p>
            <a:pPr indent="0" marL="0">
              <a:lnSpc>
                <a:spcPts val="2200"/>
              </a:lnSpc>
              <a:buNone/>
            </a:pPr>
            <a:r>
              <a:rPr lang="en-US" sz="1350" dirty="0">
                <a:solidFill>
                  <a:srgbClr val="3A3630"/>
                </a:solidFill>
                <a:latin typeface="Source Sans Pro" pitchFamily="34" charset="0"/>
                <a:ea typeface="Source Sans Pro" pitchFamily="34" charset="-122"/>
                <a:cs typeface="Source Sans Pro" pitchFamily="34" charset="-120"/>
              </a:rPr>
              <a:t>Hoạch định nguồn nhân lực đảm bảo công ty luôn có đủ nhân lực với chất lượng phù hợp để đáp ứng nhu cầu phát triển. Quá trình này bao gồm việc dự báo nhu cầu nhân lực trong tương lai, phân tích thực trạng hiện tại và đề xuất các giải pháp để thu hút và giữ chân nhân tài.</a:t>
            </a:r>
            <a:endParaRPr lang="en-US" sz="1350" dirty="0"/>
          </a:p>
        </p:txBody>
      </p:sp>
      <p:pic>
        <p:nvPicPr>
          <p:cNvPr id="4" name="Image 0" descr="preencoded.png">    </p:cNvPr>
          <p:cNvPicPr>
            <a:picLocks noChangeAspect="1"/>
          </p:cNvPicPr>
          <p:nvPr/>
        </p:nvPicPr>
        <p:blipFill>
          <a:blip r:embed="rId1"/>
          <a:stretch>
            <a:fillRect/>
          </a:stretch>
        </p:blipFill>
        <p:spPr>
          <a:xfrm>
            <a:off x="615910" y="2114312"/>
            <a:ext cx="879872" cy="1407795"/>
          </a:xfrm>
          <a:prstGeom prst="rect">
            <a:avLst/>
          </a:prstGeom>
        </p:spPr>
      </p:pic>
      <p:sp>
        <p:nvSpPr>
          <p:cNvPr id="5" name="Text 2"/>
          <p:cNvSpPr/>
          <p:nvPr/>
        </p:nvSpPr>
        <p:spPr>
          <a:xfrm>
            <a:off x="1759744" y="2290286"/>
            <a:ext cx="2070378" cy="258723"/>
          </a:xfrm>
          <a:prstGeom prst="rect">
            <a:avLst/>
          </a:prstGeom>
          <a:noFill/>
          <a:ln/>
        </p:spPr>
        <p:txBody>
          <a:bodyPr wrap="none" lIns="0" tIns="0" rIns="0" bIns="0" rtlCol="0" anchor="t"/>
          <a:lstStyle/>
          <a:p>
            <a:pPr algn="l" indent="0" marL="0">
              <a:lnSpc>
                <a:spcPts val="2000"/>
              </a:lnSpc>
              <a:buNone/>
            </a:pPr>
            <a:r>
              <a:rPr lang="en-US" sz="1600" dirty="0">
                <a:solidFill>
                  <a:srgbClr val="3A3630"/>
                </a:solidFill>
                <a:latin typeface="Lora" pitchFamily="34" charset="0"/>
                <a:ea typeface="Lora" pitchFamily="34" charset="-122"/>
                <a:cs typeface="Lora" pitchFamily="34" charset="-120"/>
              </a:rPr>
              <a:t>Dự Báo Nhu Cầu</a:t>
            </a:r>
            <a:endParaRPr lang="en-US" sz="1600" dirty="0"/>
          </a:p>
        </p:txBody>
      </p:sp>
      <p:sp>
        <p:nvSpPr>
          <p:cNvPr id="6" name="Text 3"/>
          <p:cNvSpPr/>
          <p:nvPr/>
        </p:nvSpPr>
        <p:spPr>
          <a:xfrm>
            <a:off x="1759744" y="2654498"/>
            <a:ext cx="12254746" cy="281464"/>
          </a:xfrm>
          <a:prstGeom prst="rect">
            <a:avLst/>
          </a:prstGeom>
          <a:noFill/>
          <a:ln/>
        </p:spPr>
        <p:txBody>
          <a:bodyPr wrap="none" lIns="0" tIns="0" rIns="0" bIns="0" rtlCol="0" anchor="t"/>
          <a:lstStyle/>
          <a:p>
            <a:pPr algn="l" indent="0" marL="0">
              <a:lnSpc>
                <a:spcPts val="2200"/>
              </a:lnSpc>
              <a:buNone/>
            </a:pPr>
            <a:r>
              <a:rPr lang="en-US" sz="1350" dirty="0">
                <a:solidFill>
                  <a:srgbClr val="3A3630"/>
                </a:solidFill>
                <a:latin typeface="Source Sans Pro" pitchFamily="34" charset="0"/>
                <a:ea typeface="Source Sans Pro" pitchFamily="34" charset="-122"/>
                <a:cs typeface="Source Sans Pro" pitchFamily="34" charset="-120"/>
              </a:rPr>
              <a:t>Xác định số lượng và loại nhân sự cần thiết dựa trên chiến lược kinh doanh.</a:t>
            </a:r>
            <a:endParaRPr lang="en-US" sz="1350" dirty="0"/>
          </a:p>
        </p:txBody>
      </p:sp>
      <p:pic>
        <p:nvPicPr>
          <p:cNvPr id="7" name="Image 1" descr="preencoded.png">    </p:cNvPr>
          <p:cNvPicPr>
            <a:picLocks noChangeAspect="1"/>
          </p:cNvPicPr>
          <p:nvPr/>
        </p:nvPicPr>
        <p:blipFill>
          <a:blip r:embed="rId2"/>
          <a:stretch>
            <a:fillRect/>
          </a:stretch>
        </p:blipFill>
        <p:spPr>
          <a:xfrm>
            <a:off x="615910" y="3522107"/>
            <a:ext cx="879872" cy="1407795"/>
          </a:xfrm>
          <a:prstGeom prst="rect">
            <a:avLst/>
          </a:prstGeom>
        </p:spPr>
      </p:pic>
      <p:sp>
        <p:nvSpPr>
          <p:cNvPr id="8" name="Text 4"/>
          <p:cNvSpPr/>
          <p:nvPr/>
        </p:nvSpPr>
        <p:spPr>
          <a:xfrm>
            <a:off x="1759744" y="3698081"/>
            <a:ext cx="2124194" cy="258723"/>
          </a:xfrm>
          <a:prstGeom prst="rect">
            <a:avLst/>
          </a:prstGeom>
          <a:noFill/>
          <a:ln/>
        </p:spPr>
        <p:txBody>
          <a:bodyPr wrap="none" lIns="0" tIns="0" rIns="0" bIns="0" rtlCol="0" anchor="t"/>
          <a:lstStyle/>
          <a:p>
            <a:pPr algn="l" indent="0" marL="0">
              <a:lnSpc>
                <a:spcPts val="2000"/>
              </a:lnSpc>
              <a:buNone/>
            </a:pPr>
            <a:r>
              <a:rPr lang="en-US" sz="1600" dirty="0">
                <a:solidFill>
                  <a:srgbClr val="3A3630"/>
                </a:solidFill>
                <a:latin typeface="Lora" pitchFamily="34" charset="0"/>
                <a:ea typeface="Lora" pitchFamily="34" charset="-122"/>
                <a:cs typeface="Lora" pitchFamily="34" charset="-120"/>
              </a:rPr>
              <a:t>Phân Tích Thực Trạng</a:t>
            </a:r>
            <a:endParaRPr lang="en-US" sz="1600" dirty="0"/>
          </a:p>
        </p:txBody>
      </p:sp>
      <p:sp>
        <p:nvSpPr>
          <p:cNvPr id="9" name="Text 5"/>
          <p:cNvSpPr/>
          <p:nvPr/>
        </p:nvSpPr>
        <p:spPr>
          <a:xfrm>
            <a:off x="1759744" y="4062293"/>
            <a:ext cx="12254746" cy="281464"/>
          </a:xfrm>
          <a:prstGeom prst="rect">
            <a:avLst/>
          </a:prstGeom>
          <a:noFill/>
          <a:ln/>
        </p:spPr>
        <p:txBody>
          <a:bodyPr wrap="none" lIns="0" tIns="0" rIns="0" bIns="0" rtlCol="0" anchor="t"/>
          <a:lstStyle/>
          <a:p>
            <a:pPr algn="l" indent="0" marL="0">
              <a:lnSpc>
                <a:spcPts val="2200"/>
              </a:lnSpc>
              <a:buNone/>
            </a:pPr>
            <a:r>
              <a:rPr lang="en-US" sz="1350" dirty="0">
                <a:solidFill>
                  <a:srgbClr val="3A3630"/>
                </a:solidFill>
                <a:latin typeface="Source Sans Pro" pitchFamily="34" charset="0"/>
                <a:ea typeface="Source Sans Pro" pitchFamily="34" charset="-122"/>
                <a:cs typeface="Source Sans Pro" pitchFamily="34" charset="-120"/>
              </a:rPr>
              <a:t>Đánh giá nguồn nhân lực hiện có, bao gồm kỹ năng, kinh nghiệm và năng lực.</a:t>
            </a:r>
            <a:endParaRPr lang="en-US" sz="1350" dirty="0"/>
          </a:p>
        </p:txBody>
      </p:sp>
      <p:pic>
        <p:nvPicPr>
          <p:cNvPr id="10" name="Image 2" descr="preencoded.png">    </p:cNvPr>
          <p:cNvPicPr>
            <a:picLocks noChangeAspect="1"/>
          </p:cNvPicPr>
          <p:nvPr/>
        </p:nvPicPr>
        <p:blipFill>
          <a:blip r:embed="rId3"/>
          <a:stretch>
            <a:fillRect/>
          </a:stretch>
        </p:blipFill>
        <p:spPr>
          <a:xfrm>
            <a:off x="615910" y="4929902"/>
            <a:ext cx="879872" cy="1407795"/>
          </a:xfrm>
          <a:prstGeom prst="rect">
            <a:avLst/>
          </a:prstGeom>
        </p:spPr>
      </p:pic>
      <p:sp>
        <p:nvSpPr>
          <p:cNvPr id="11" name="Text 6"/>
          <p:cNvSpPr/>
          <p:nvPr/>
        </p:nvSpPr>
        <p:spPr>
          <a:xfrm>
            <a:off x="1759744" y="5105876"/>
            <a:ext cx="2287072" cy="258723"/>
          </a:xfrm>
          <a:prstGeom prst="rect">
            <a:avLst/>
          </a:prstGeom>
          <a:noFill/>
          <a:ln/>
        </p:spPr>
        <p:txBody>
          <a:bodyPr wrap="none" lIns="0" tIns="0" rIns="0" bIns="0" rtlCol="0" anchor="t"/>
          <a:lstStyle/>
          <a:p>
            <a:pPr algn="l" indent="0" marL="0">
              <a:lnSpc>
                <a:spcPts val="2000"/>
              </a:lnSpc>
              <a:buNone/>
            </a:pPr>
            <a:r>
              <a:rPr lang="en-US" sz="1600" dirty="0">
                <a:solidFill>
                  <a:srgbClr val="3A3630"/>
                </a:solidFill>
                <a:latin typeface="Lora" pitchFamily="34" charset="0"/>
                <a:ea typeface="Lora" pitchFamily="34" charset="-122"/>
                <a:cs typeface="Lora" pitchFamily="34" charset="-120"/>
              </a:rPr>
              <a:t>Phân Tích Khoảng Cách</a:t>
            </a:r>
            <a:endParaRPr lang="en-US" sz="1600" dirty="0"/>
          </a:p>
        </p:txBody>
      </p:sp>
      <p:sp>
        <p:nvSpPr>
          <p:cNvPr id="12" name="Text 7"/>
          <p:cNvSpPr/>
          <p:nvPr/>
        </p:nvSpPr>
        <p:spPr>
          <a:xfrm>
            <a:off x="1759744" y="5470088"/>
            <a:ext cx="12254746" cy="281464"/>
          </a:xfrm>
          <a:prstGeom prst="rect">
            <a:avLst/>
          </a:prstGeom>
          <a:noFill/>
          <a:ln/>
        </p:spPr>
        <p:txBody>
          <a:bodyPr wrap="none" lIns="0" tIns="0" rIns="0" bIns="0" rtlCol="0" anchor="t"/>
          <a:lstStyle/>
          <a:p>
            <a:pPr algn="l" indent="0" marL="0">
              <a:lnSpc>
                <a:spcPts val="2200"/>
              </a:lnSpc>
              <a:buNone/>
            </a:pPr>
            <a:r>
              <a:rPr lang="en-US" sz="1350" dirty="0">
                <a:solidFill>
                  <a:srgbClr val="3A3630"/>
                </a:solidFill>
                <a:latin typeface="Source Sans Pro" pitchFamily="34" charset="0"/>
                <a:ea typeface="Source Sans Pro" pitchFamily="34" charset="-122"/>
                <a:cs typeface="Source Sans Pro" pitchFamily="34" charset="-120"/>
              </a:rPr>
              <a:t>So sánh nhu cầu nhân lực với nguồn cung hiện có để xác định khoảng cách.</a:t>
            </a:r>
            <a:endParaRPr lang="en-US" sz="1350" dirty="0"/>
          </a:p>
        </p:txBody>
      </p:sp>
      <p:pic>
        <p:nvPicPr>
          <p:cNvPr id="13" name="Image 3" descr="preencoded.png">    </p:cNvPr>
          <p:cNvPicPr>
            <a:picLocks noChangeAspect="1"/>
          </p:cNvPicPr>
          <p:nvPr/>
        </p:nvPicPr>
        <p:blipFill>
          <a:blip r:embed="rId4"/>
          <a:stretch>
            <a:fillRect/>
          </a:stretch>
        </p:blipFill>
        <p:spPr>
          <a:xfrm>
            <a:off x="615910" y="6337697"/>
            <a:ext cx="879872" cy="1407795"/>
          </a:xfrm>
          <a:prstGeom prst="rect">
            <a:avLst/>
          </a:prstGeom>
        </p:spPr>
      </p:pic>
      <p:sp>
        <p:nvSpPr>
          <p:cNvPr id="14" name="Text 8"/>
          <p:cNvSpPr/>
          <p:nvPr/>
        </p:nvSpPr>
        <p:spPr>
          <a:xfrm>
            <a:off x="1759744" y="6513671"/>
            <a:ext cx="2070378" cy="258723"/>
          </a:xfrm>
          <a:prstGeom prst="rect">
            <a:avLst/>
          </a:prstGeom>
          <a:noFill/>
          <a:ln/>
        </p:spPr>
        <p:txBody>
          <a:bodyPr wrap="none" lIns="0" tIns="0" rIns="0" bIns="0" rtlCol="0" anchor="t"/>
          <a:lstStyle/>
          <a:p>
            <a:pPr algn="l" indent="0" marL="0">
              <a:lnSpc>
                <a:spcPts val="2000"/>
              </a:lnSpc>
              <a:buNone/>
            </a:pPr>
            <a:r>
              <a:rPr lang="en-US" sz="1600" dirty="0">
                <a:solidFill>
                  <a:srgbClr val="3A3630"/>
                </a:solidFill>
                <a:latin typeface="Lora" pitchFamily="34" charset="0"/>
                <a:ea typeface="Lora" pitchFamily="34" charset="-122"/>
                <a:cs typeface="Lora" pitchFamily="34" charset="-120"/>
              </a:rPr>
              <a:t>Đề Xuất Giải Pháp</a:t>
            </a:r>
            <a:endParaRPr lang="en-US" sz="1600" dirty="0"/>
          </a:p>
        </p:txBody>
      </p:sp>
      <p:sp>
        <p:nvSpPr>
          <p:cNvPr id="15" name="Text 9"/>
          <p:cNvSpPr/>
          <p:nvPr/>
        </p:nvSpPr>
        <p:spPr>
          <a:xfrm>
            <a:off x="1759744" y="6877883"/>
            <a:ext cx="12254746" cy="281464"/>
          </a:xfrm>
          <a:prstGeom prst="rect">
            <a:avLst/>
          </a:prstGeom>
          <a:noFill/>
          <a:ln/>
        </p:spPr>
        <p:txBody>
          <a:bodyPr wrap="none" lIns="0" tIns="0" rIns="0" bIns="0" rtlCol="0" anchor="t"/>
          <a:lstStyle/>
          <a:p>
            <a:pPr algn="l" indent="0" marL="0">
              <a:lnSpc>
                <a:spcPts val="2200"/>
              </a:lnSpc>
              <a:buNone/>
            </a:pPr>
            <a:r>
              <a:rPr lang="en-US" sz="1350" dirty="0">
                <a:solidFill>
                  <a:srgbClr val="3A3630"/>
                </a:solidFill>
                <a:latin typeface="Source Sans Pro" pitchFamily="34" charset="0"/>
                <a:ea typeface="Source Sans Pro" pitchFamily="34" charset="-122"/>
                <a:cs typeface="Source Sans Pro" pitchFamily="34" charset="-120"/>
              </a:rPr>
              <a:t>Thực hiện các chương trình tuyển dụng, đào tạo hoặc luân chuyển nhân sự.</a:t>
            </a: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1190268"/>
            <a:ext cx="5842873" cy="704017"/>
          </a:xfrm>
          <a:prstGeom prst="rect">
            <a:avLst/>
          </a:prstGeom>
          <a:noFill/>
          <a:ln/>
        </p:spPr>
        <p:txBody>
          <a:bodyPr wrap="none" lIns="0" tIns="0" rIns="0" bIns="0" rtlCol="0" anchor="t"/>
          <a:lstStyle/>
          <a:p>
            <a:pPr indent="0" marL="0">
              <a:lnSpc>
                <a:spcPts val="5500"/>
              </a:lnSpc>
              <a:buNone/>
            </a:pPr>
            <a:r>
              <a:rPr lang="en-US" sz="4400" dirty="0">
                <a:solidFill>
                  <a:srgbClr val="38512F"/>
                </a:solidFill>
                <a:latin typeface="Lora" pitchFamily="34" charset="0"/>
                <a:ea typeface="Lora" pitchFamily="34" charset="-122"/>
                <a:cs typeface="Lora" pitchFamily="34" charset="-120"/>
              </a:rPr>
              <a:t>Tuyển Dụng Nhân Lực</a:t>
            </a:r>
            <a:endParaRPr lang="en-US" sz="4400" dirty="0"/>
          </a:p>
        </p:txBody>
      </p:sp>
      <p:sp>
        <p:nvSpPr>
          <p:cNvPr id="3" name="Text 1"/>
          <p:cNvSpPr/>
          <p:nvPr/>
        </p:nvSpPr>
        <p:spPr>
          <a:xfrm>
            <a:off x="837724" y="2373035"/>
            <a:ext cx="12954952" cy="766048"/>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Tuyển dụng là quá trình thu hút và lựa chọn ứng viên phù hợp cho các vị trí còn trống trong công ty. Việc sử dụng đa dạng các kênh tuyển dụng, từ nội bộ đến bên ngoài, sẽ giúp công ty tiếp cận được nhiều ứng viên tiềm năng.</a:t>
            </a:r>
            <a:endParaRPr lang="en-US" sz="1850" dirty="0"/>
          </a:p>
        </p:txBody>
      </p:sp>
      <p:sp>
        <p:nvSpPr>
          <p:cNvPr id="4" name="Text 2"/>
          <p:cNvSpPr/>
          <p:nvPr/>
        </p:nvSpPr>
        <p:spPr>
          <a:xfrm>
            <a:off x="837724" y="3647599"/>
            <a:ext cx="2816185" cy="351949"/>
          </a:xfrm>
          <a:prstGeom prst="rect">
            <a:avLst/>
          </a:prstGeom>
          <a:noFill/>
          <a:ln/>
        </p:spPr>
        <p:txBody>
          <a:bodyPr wrap="none" lIns="0" tIns="0" rIns="0" bIns="0" rtlCol="0" anchor="t"/>
          <a:lstStyle/>
          <a:p>
            <a:pPr indent="0" marL="0">
              <a:lnSpc>
                <a:spcPts val="2750"/>
              </a:lnSpc>
              <a:buNone/>
            </a:pPr>
            <a:r>
              <a:rPr lang="en-US" sz="2200" dirty="0">
                <a:solidFill>
                  <a:srgbClr val="38512F"/>
                </a:solidFill>
                <a:latin typeface="Lora" pitchFamily="34" charset="0"/>
                <a:ea typeface="Lora" pitchFamily="34" charset="-122"/>
                <a:cs typeface="Lora" pitchFamily="34" charset="-120"/>
              </a:rPr>
              <a:t>Nguồn Tuyển Dụng</a:t>
            </a:r>
            <a:endParaRPr lang="en-US" sz="2200" dirty="0"/>
          </a:p>
        </p:txBody>
      </p:sp>
      <p:sp>
        <p:nvSpPr>
          <p:cNvPr id="5" name="Text 3"/>
          <p:cNvSpPr/>
          <p:nvPr/>
        </p:nvSpPr>
        <p:spPr>
          <a:xfrm>
            <a:off x="837724" y="4238863"/>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Thông báo nội bộ</a:t>
            </a:r>
            <a:endParaRPr lang="en-US" sz="1850" dirty="0"/>
          </a:p>
        </p:txBody>
      </p:sp>
      <p:sp>
        <p:nvSpPr>
          <p:cNvPr id="6" name="Text 4"/>
          <p:cNvSpPr/>
          <p:nvPr/>
        </p:nvSpPr>
        <p:spPr>
          <a:xfrm>
            <a:off x="837724" y="4705588"/>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Nhân viên giới thiệu</a:t>
            </a:r>
            <a:endParaRPr lang="en-US" sz="1850" dirty="0"/>
          </a:p>
        </p:txBody>
      </p:sp>
      <p:sp>
        <p:nvSpPr>
          <p:cNvPr id="7" name="Text 5"/>
          <p:cNvSpPr/>
          <p:nvPr/>
        </p:nvSpPr>
        <p:spPr>
          <a:xfrm>
            <a:off x="837724" y="5172313"/>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Trang web tuyển dụng</a:t>
            </a:r>
            <a:endParaRPr lang="en-US" sz="1850" dirty="0"/>
          </a:p>
        </p:txBody>
      </p:sp>
      <p:sp>
        <p:nvSpPr>
          <p:cNvPr id="8" name="Text 6"/>
          <p:cNvSpPr/>
          <p:nvPr/>
        </p:nvSpPr>
        <p:spPr>
          <a:xfrm>
            <a:off x="837724" y="5639038"/>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Hội chợ việc làm</a:t>
            </a:r>
            <a:endParaRPr lang="en-US" sz="1850" dirty="0"/>
          </a:p>
        </p:txBody>
      </p:sp>
      <p:sp>
        <p:nvSpPr>
          <p:cNvPr id="9" name="Text 7"/>
          <p:cNvSpPr/>
          <p:nvPr/>
        </p:nvSpPr>
        <p:spPr>
          <a:xfrm>
            <a:off x="837724" y="6105763"/>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Trường đại học</a:t>
            </a:r>
            <a:endParaRPr lang="en-US" sz="1850" dirty="0"/>
          </a:p>
        </p:txBody>
      </p:sp>
      <p:sp>
        <p:nvSpPr>
          <p:cNvPr id="10" name="Text 8"/>
          <p:cNvSpPr/>
          <p:nvPr/>
        </p:nvSpPr>
        <p:spPr>
          <a:xfrm>
            <a:off x="837724" y="6572488"/>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3A3630"/>
                </a:solidFill>
                <a:latin typeface="Source Sans Pro" pitchFamily="34" charset="0"/>
                <a:ea typeface="Source Sans Pro" pitchFamily="34" charset="-122"/>
                <a:cs typeface="Source Sans Pro" pitchFamily="34" charset="-120"/>
              </a:rPr>
              <a:t>Mạng xã hội</a:t>
            </a:r>
            <a:endParaRPr lang="en-US" sz="1850" dirty="0"/>
          </a:p>
        </p:txBody>
      </p:sp>
      <p:sp>
        <p:nvSpPr>
          <p:cNvPr id="11" name="Text 9"/>
          <p:cNvSpPr/>
          <p:nvPr/>
        </p:nvSpPr>
        <p:spPr>
          <a:xfrm>
            <a:off x="7614761" y="3647599"/>
            <a:ext cx="2995970" cy="351949"/>
          </a:xfrm>
          <a:prstGeom prst="rect">
            <a:avLst/>
          </a:prstGeom>
          <a:noFill/>
          <a:ln/>
        </p:spPr>
        <p:txBody>
          <a:bodyPr wrap="none" lIns="0" tIns="0" rIns="0" bIns="0" rtlCol="0" anchor="t"/>
          <a:lstStyle/>
          <a:p>
            <a:pPr indent="0" marL="0">
              <a:lnSpc>
                <a:spcPts val="2750"/>
              </a:lnSpc>
              <a:buNone/>
            </a:pPr>
            <a:r>
              <a:rPr lang="en-US" sz="2200" dirty="0">
                <a:solidFill>
                  <a:srgbClr val="38512F"/>
                </a:solidFill>
                <a:latin typeface="Lora" pitchFamily="34" charset="0"/>
                <a:ea typeface="Lora" pitchFamily="34" charset="-122"/>
                <a:cs typeface="Lora" pitchFamily="34" charset="-120"/>
              </a:rPr>
              <a:t>Quy Trình Tuyển Dụng</a:t>
            </a:r>
            <a:endParaRPr lang="en-US" sz="2200" dirty="0"/>
          </a:p>
        </p:txBody>
      </p:sp>
      <p:sp>
        <p:nvSpPr>
          <p:cNvPr id="12" name="Text 10"/>
          <p:cNvSpPr/>
          <p:nvPr/>
        </p:nvSpPr>
        <p:spPr>
          <a:xfrm>
            <a:off x="7614761" y="4238863"/>
            <a:ext cx="6185535" cy="383024"/>
          </a:xfrm>
          <a:prstGeom prst="rect">
            <a:avLst/>
          </a:prstGeom>
          <a:noFill/>
          <a:ln/>
        </p:spPr>
        <p:txBody>
          <a:bodyPr wrap="none" lIns="0" tIns="0" rIns="0" bIns="0" rtlCol="0" anchor="t"/>
          <a:lstStyle/>
          <a:p>
            <a:pPr algn="l" marL="342900" indent="-342900">
              <a:lnSpc>
                <a:spcPts val="3000"/>
              </a:lnSpc>
              <a:buSzPct val="100000"/>
              <a:buFont typeface="+mj-lt"/>
              <a:buAutoNum type="arabicPeriod" startAt="1"/>
            </a:pPr>
            <a:r>
              <a:rPr lang="en-US" sz="1850" dirty="0">
                <a:solidFill>
                  <a:srgbClr val="3A3630"/>
                </a:solidFill>
                <a:latin typeface="Source Sans Pro" pitchFamily="34" charset="0"/>
                <a:ea typeface="Source Sans Pro" pitchFamily="34" charset="-122"/>
                <a:cs typeface="Source Sans Pro" pitchFamily="34" charset="-120"/>
              </a:rPr>
              <a:t>Xác định nhu cầu tuyển dụng</a:t>
            </a:r>
            <a:endParaRPr lang="en-US" sz="1850" dirty="0"/>
          </a:p>
        </p:txBody>
      </p:sp>
      <p:sp>
        <p:nvSpPr>
          <p:cNvPr id="13" name="Text 11"/>
          <p:cNvSpPr/>
          <p:nvPr/>
        </p:nvSpPr>
        <p:spPr>
          <a:xfrm>
            <a:off x="7614761" y="4705588"/>
            <a:ext cx="6185535" cy="383024"/>
          </a:xfrm>
          <a:prstGeom prst="rect">
            <a:avLst/>
          </a:prstGeom>
          <a:noFill/>
          <a:ln/>
        </p:spPr>
        <p:txBody>
          <a:bodyPr wrap="none" lIns="0" tIns="0" rIns="0" bIns="0" rtlCol="0" anchor="t"/>
          <a:lstStyle/>
          <a:p>
            <a:pPr algn="l" marL="342900" indent="-342900">
              <a:lnSpc>
                <a:spcPts val="3000"/>
              </a:lnSpc>
              <a:buSzPct val="100000"/>
              <a:buFont typeface="+mj-lt"/>
              <a:buAutoNum type="arabicPeriod" startAt="2"/>
            </a:pPr>
            <a:r>
              <a:rPr lang="en-US" sz="1850" dirty="0">
                <a:solidFill>
                  <a:srgbClr val="3A3630"/>
                </a:solidFill>
                <a:latin typeface="Source Sans Pro" pitchFamily="34" charset="0"/>
                <a:ea typeface="Source Sans Pro" pitchFamily="34" charset="-122"/>
                <a:cs typeface="Source Sans Pro" pitchFamily="34" charset="-120"/>
              </a:rPr>
              <a:t>Tìm kiếm và xử lý hồ sơ</a:t>
            </a:r>
            <a:endParaRPr lang="en-US" sz="1850" dirty="0"/>
          </a:p>
        </p:txBody>
      </p:sp>
      <p:sp>
        <p:nvSpPr>
          <p:cNvPr id="14" name="Text 12"/>
          <p:cNvSpPr/>
          <p:nvPr/>
        </p:nvSpPr>
        <p:spPr>
          <a:xfrm>
            <a:off x="7614761" y="5172313"/>
            <a:ext cx="6185535" cy="383024"/>
          </a:xfrm>
          <a:prstGeom prst="rect">
            <a:avLst/>
          </a:prstGeom>
          <a:noFill/>
          <a:ln/>
        </p:spPr>
        <p:txBody>
          <a:bodyPr wrap="none" lIns="0" tIns="0" rIns="0" bIns="0" rtlCol="0" anchor="t"/>
          <a:lstStyle/>
          <a:p>
            <a:pPr algn="l" marL="342900" indent="-342900">
              <a:lnSpc>
                <a:spcPts val="3000"/>
              </a:lnSpc>
              <a:buSzPct val="100000"/>
              <a:buFont typeface="+mj-lt"/>
              <a:buAutoNum type="arabicPeriod" startAt="3"/>
            </a:pPr>
            <a:r>
              <a:rPr lang="en-US" sz="1850" dirty="0">
                <a:solidFill>
                  <a:srgbClr val="3A3630"/>
                </a:solidFill>
                <a:latin typeface="Source Sans Pro" pitchFamily="34" charset="0"/>
                <a:ea typeface="Source Sans Pro" pitchFamily="34" charset="-122"/>
                <a:cs typeface="Source Sans Pro" pitchFamily="34" charset="-120"/>
              </a:rPr>
              <a:t>Phỏng vấn và đánh giá ứng viên</a:t>
            </a:r>
            <a:endParaRPr lang="en-US" sz="1850" dirty="0"/>
          </a:p>
        </p:txBody>
      </p:sp>
      <p:sp>
        <p:nvSpPr>
          <p:cNvPr id="15" name="Text 13"/>
          <p:cNvSpPr/>
          <p:nvPr/>
        </p:nvSpPr>
        <p:spPr>
          <a:xfrm>
            <a:off x="7614761" y="5639038"/>
            <a:ext cx="6185535" cy="383024"/>
          </a:xfrm>
          <a:prstGeom prst="rect">
            <a:avLst/>
          </a:prstGeom>
          <a:noFill/>
          <a:ln/>
        </p:spPr>
        <p:txBody>
          <a:bodyPr wrap="none" lIns="0" tIns="0" rIns="0" bIns="0" rtlCol="0" anchor="t"/>
          <a:lstStyle/>
          <a:p>
            <a:pPr algn="l" marL="342900" indent="-342900">
              <a:lnSpc>
                <a:spcPts val="3000"/>
              </a:lnSpc>
              <a:buSzPct val="100000"/>
              <a:buFont typeface="+mj-lt"/>
              <a:buAutoNum type="arabicPeriod" startAt="4"/>
            </a:pPr>
            <a:r>
              <a:rPr lang="en-US" sz="1850" dirty="0">
                <a:solidFill>
                  <a:srgbClr val="3A3630"/>
                </a:solidFill>
                <a:latin typeface="Source Sans Pro" pitchFamily="34" charset="0"/>
                <a:ea typeface="Source Sans Pro" pitchFamily="34" charset="-122"/>
                <a:cs typeface="Source Sans Pro" pitchFamily="34" charset="-120"/>
              </a:rPr>
              <a:t>Quyết định tuyển dụng</a:t>
            </a:r>
            <a:endParaRPr lang="en-US" sz="1850" dirty="0"/>
          </a:p>
        </p:txBody>
      </p:sp>
      <p:sp>
        <p:nvSpPr>
          <p:cNvPr id="16" name="Text 14"/>
          <p:cNvSpPr/>
          <p:nvPr/>
        </p:nvSpPr>
        <p:spPr>
          <a:xfrm>
            <a:off x="7614761" y="6105763"/>
            <a:ext cx="6185535" cy="383024"/>
          </a:xfrm>
          <a:prstGeom prst="rect">
            <a:avLst/>
          </a:prstGeom>
          <a:noFill/>
          <a:ln/>
        </p:spPr>
        <p:txBody>
          <a:bodyPr wrap="none" lIns="0" tIns="0" rIns="0" bIns="0" rtlCol="0" anchor="t"/>
          <a:lstStyle/>
          <a:p>
            <a:pPr algn="l" marL="342900" indent="-342900">
              <a:lnSpc>
                <a:spcPts val="3000"/>
              </a:lnSpc>
              <a:buSzPct val="100000"/>
              <a:buFont typeface="+mj-lt"/>
              <a:buAutoNum type="arabicPeriod" startAt="5"/>
            </a:pPr>
            <a:r>
              <a:rPr lang="en-US" sz="1850" dirty="0">
                <a:solidFill>
                  <a:srgbClr val="3A3630"/>
                </a:solidFill>
                <a:latin typeface="Source Sans Pro" pitchFamily="34" charset="0"/>
                <a:ea typeface="Source Sans Pro" pitchFamily="34" charset="-122"/>
                <a:cs typeface="Source Sans Pro" pitchFamily="34" charset="-120"/>
              </a:rPr>
              <a:t>Hướng dẫn hội nhập</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1857375"/>
            <a:ext cx="5632490" cy="704017"/>
          </a:xfrm>
          <a:prstGeom prst="rect">
            <a:avLst/>
          </a:prstGeom>
          <a:noFill/>
          <a:ln/>
        </p:spPr>
        <p:txBody>
          <a:bodyPr wrap="none" lIns="0" tIns="0" rIns="0" bIns="0" rtlCol="0" anchor="t"/>
          <a:lstStyle/>
          <a:p>
            <a:pPr indent="0" marL="0">
              <a:lnSpc>
                <a:spcPts val="5500"/>
              </a:lnSpc>
              <a:buNone/>
            </a:pPr>
            <a:r>
              <a:rPr lang="en-US" sz="4400" dirty="0">
                <a:solidFill>
                  <a:srgbClr val="38512F"/>
                </a:solidFill>
                <a:latin typeface="Lora" pitchFamily="34" charset="0"/>
                <a:ea typeface="Lora" pitchFamily="34" charset="-122"/>
                <a:cs typeface="Lora" pitchFamily="34" charset="-120"/>
              </a:rPr>
              <a:t>Đào Tạo Nhân Lực</a:t>
            </a:r>
            <a:endParaRPr lang="en-US" sz="4400" dirty="0"/>
          </a:p>
        </p:txBody>
      </p:sp>
      <p:sp>
        <p:nvSpPr>
          <p:cNvPr id="3" name="Text 1"/>
          <p:cNvSpPr/>
          <p:nvPr/>
        </p:nvSpPr>
        <p:spPr>
          <a:xfrm>
            <a:off x="837724" y="3040142"/>
            <a:ext cx="12954952" cy="1149072"/>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Đào tạo nhân lực là một khoản đầu tư quan trọng cho sự phát triển bền vững của công ty. Chương trình đào tạo hiệu quả sẽ giúp nhân viên nâng cao kỹ năng, kiến thức và năng lực, từ đó đáp ứng tốt hơn yêu cầu công việc và đóng góp tích cực vào sự thành công của công ty.</a:t>
            </a:r>
            <a:endParaRPr lang="en-US" sz="1850" dirty="0"/>
          </a:p>
        </p:txBody>
      </p:sp>
      <p:sp>
        <p:nvSpPr>
          <p:cNvPr id="4" name="Shape 2"/>
          <p:cNvSpPr/>
          <p:nvPr/>
        </p:nvSpPr>
        <p:spPr>
          <a:xfrm>
            <a:off x="837724" y="4727615"/>
            <a:ext cx="538520" cy="538520"/>
          </a:xfrm>
          <a:prstGeom prst="roundRect">
            <a:avLst>
              <a:gd name="adj" fmla="val 6668"/>
            </a:avLst>
          </a:prstGeom>
          <a:solidFill>
            <a:srgbClr val="F3E7D4"/>
          </a:solidFill>
          <a:ln/>
        </p:spPr>
      </p:sp>
      <p:sp>
        <p:nvSpPr>
          <p:cNvPr id="5" name="Text 3"/>
          <p:cNvSpPr/>
          <p:nvPr/>
        </p:nvSpPr>
        <p:spPr>
          <a:xfrm>
            <a:off x="1045369" y="4827865"/>
            <a:ext cx="123111" cy="337899"/>
          </a:xfrm>
          <a:prstGeom prst="rect">
            <a:avLst/>
          </a:prstGeom>
          <a:noFill/>
          <a:ln/>
        </p:spPr>
        <p:txBody>
          <a:bodyPr wrap="none" lIns="0" tIns="0" rIns="0" bIns="0" rtlCol="0" anchor="t"/>
          <a:lstStyle/>
          <a:p>
            <a:pPr algn="ctr" indent="0" marL="0">
              <a:lnSpc>
                <a:spcPts val="2650"/>
              </a:lnSpc>
              <a:buNone/>
            </a:pPr>
            <a:r>
              <a:rPr lang="en-US" sz="2650" dirty="0">
                <a:solidFill>
                  <a:srgbClr val="3A3630"/>
                </a:solidFill>
                <a:latin typeface="Lora" pitchFamily="34" charset="0"/>
                <a:ea typeface="Lora" pitchFamily="34" charset="-122"/>
                <a:cs typeface="Lora" pitchFamily="34" charset="-120"/>
              </a:rPr>
              <a:t>1</a:t>
            </a:r>
            <a:endParaRPr lang="en-US" sz="2650" dirty="0"/>
          </a:p>
        </p:txBody>
      </p:sp>
      <p:sp>
        <p:nvSpPr>
          <p:cNvPr id="6" name="Text 4"/>
          <p:cNvSpPr/>
          <p:nvPr/>
        </p:nvSpPr>
        <p:spPr>
          <a:xfrm>
            <a:off x="1615559" y="4727615"/>
            <a:ext cx="2816185" cy="351949"/>
          </a:xfrm>
          <a:prstGeom prst="rect">
            <a:avLst/>
          </a:prstGeom>
          <a:noFill/>
          <a:ln/>
        </p:spPr>
        <p:txBody>
          <a:bodyPr wrap="none" lIns="0" tIns="0" rIns="0" bIns="0" rtlCol="0" anchor="t"/>
          <a:lstStyle/>
          <a:p>
            <a:pPr indent="0" marL="0">
              <a:lnSpc>
                <a:spcPts val="2750"/>
              </a:lnSpc>
              <a:buNone/>
            </a:pPr>
            <a:r>
              <a:rPr lang="en-US" sz="2200" dirty="0">
                <a:solidFill>
                  <a:srgbClr val="3A3630"/>
                </a:solidFill>
                <a:latin typeface="Lora" pitchFamily="34" charset="0"/>
                <a:ea typeface="Lora" pitchFamily="34" charset="-122"/>
                <a:cs typeface="Lora" pitchFamily="34" charset="-120"/>
              </a:rPr>
              <a:t>Nâng Cao Kỹ Năng</a:t>
            </a:r>
            <a:endParaRPr lang="en-US" sz="2200" dirty="0"/>
          </a:p>
        </p:txBody>
      </p:sp>
      <p:sp>
        <p:nvSpPr>
          <p:cNvPr id="7" name="Text 5"/>
          <p:cNvSpPr/>
          <p:nvPr/>
        </p:nvSpPr>
        <p:spPr>
          <a:xfrm>
            <a:off x="1615559" y="5223153"/>
            <a:ext cx="3380899" cy="1149072"/>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Cung cấp cho nhân viên những kỹ năng cần thiết để thực hiện công việc hiệu quả hơn.</a:t>
            </a:r>
            <a:endParaRPr lang="en-US" sz="1850" dirty="0"/>
          </a:p>
        </p:txBody>
      </p:sp>
      <p:sp>
        <p:nvSpPr>
          <p:cNvPr id="8" name="Shape 6"/>
          <p:cNvSpPr/>
          <p:nvPr/>
        </p:nvSpPr>
        <p:spPr>
          <a:xfrm>
            <a:off x="5235773" y="4727615"/>
            <a:ext cx="538520" cy="538520"/>
          </a:xfrm>
          <a:prstGeom prst="roundRect">
            <a:avLst>
              <a:gd name="adj" fmla="val 6668"/>
            </a:avLst>
          </a:prstGeom>
          <a:solidFill>
            <a:srgbClr val="F3E7D4"/>
          </a:solidFill>
          <a:ln/>
        </p:spPr>
      </p:sp>
      <p:sp>
        <p:nvSpPr>
          <p:cNvPr id="9" name="Text 7"/>
          <p:cNvSpPr/>
          <p:nvPr/>
        </p:nvSpPr>
        <p:spPr>
          <a:xfrm>
            <a:off x="5414248" y="4827865"/>
            <a:ext cx="181570" cy="337899"/>
          </a:xfrm>
          <a:prstGeom prst="rect">
            <a:avLst/>
          </a:prstGeom>
          <a:noFill/>
          <a:ln/>
        </p:spPr>
        <p:txBody>
          <a:bodyPr wrap="none" lIns="0" tIns="0" rIns="0" bIns="0" rtlCol="0" anchor="t"/>
          <a:lstStyle/>
          <a:p>
            <a:pPr algn="ctr" indent="0" marL="0">
              <a:lnSpc>
                <a:spcPts val="2650"/>
              </a:lnSpc>
              <a:buNone/>
            </a:pPr>
            <a:r>
              <a:rPr lang="en-US" sz="2650" dirty="0">
                <a:solidFill>
                  <a:srgbClr val="3A3630"/>
                </a:solidFill>
                <a:latin typeface="Lora" pitchFamily="34" charset="0"/>
                <a:ea typeface="Lora" pitchFamily="34" charset="-122"/>
                <a:cs typeface="Lora" pitchFamily="34" charset="-120"/>
              </a:rPr>
              <a:t>2</a:t>
            </a:r>
            <a:endParaRPr lang="en-US" sz="2650" dirty="0"/>
          </a:p>
        </p:txBody>
      </p:sp>
      <p:sp>
        <p:nvSpPr>
          <p:cNvPr id="10" name="Text 8"/>
          <p:cNvSpPr/>
          <p:nvPr/>
        </p:nvSpPr>
        <p:spPr>
          <a:xfrm>
            <a:off x="6013609" y="4727615"/>
            <a:ext cx="2816185" cy="351949"/>
          </a:xfrm>
          <a:prstGeom prst="rect">
            <a:avLst/>
          </a:prstGeom>
          <a:noFill/>
          <a:ln/>
        </p:spPr>
        <p:txBody>
          <a:bodyPr wrap="none" lIns="0" tIns="0" rIns="0" bIns="0" rtlCol="0" anchor="t"/>
          <a:lstStyle/>
          <a:p>
            <a:pPr indent="0" marL="0">
              <a:lnSpc>
                <a:spcPts val="2750"/>
              </a:lnSpc>
              <a:buNone/>
            </a:pPr>
            <a:r>
              <a:rPr lang="en-US" sz="2200" dirty="0">
                <a:solidFill>
                  <a:srgbClr val="3A3630"/>
                </a:solidFill>
                <a:latin typeface="Lora" pitchFamily="34" charset="0"/>
                <a:ea typeface="Lora" pitchFamily="34" charset="-122"/>
                <a:cs typeface="Lora" pitchFamily="34" charset="-120"/>
              </a:rPr>
              <a:t>Cập Nhật Kiến Thức</a:t>
            </a:r>
            <a:endParaRPr lang="en-US" sz="2200" dirty="0"/>
          </a:p>
        </p:txBody>
      </p:sp>
      <p:sp>
        <p:nvSpPr>
          <p:cNvPr id="11" name="Text 9"/>
          <p:cNvSpPr/>
          <p:nvPr/>
        </p:nvSpPr>
        <p:spPr>
          <a:xfrm>
            <a:off x="6013609" y="5223153"/>
            <a:ext cx="3380899" cy="1149072"/>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Giúp nhân viên cập nhật những kiến thức mới nhất trong lĩnh vực của họ.</a:t>
            </a:r>
            <a:endParaRPr lang="en-US" sz="1850" dirty="0"/>
          </a:p>
        </p:txBody>
      </p:sp>
      <p:sp>
        <p:nvSpPr>
          <p:cNvPr id="12" name="Shape 10"/>
          <p:cNvSpPr/>
          <p:nvPr/>
        </p:nvSpPr>
        <p:spPr>
          <a:xfrm>
            <a:off x="9633823" y="4727615"/>
            <a:ext cx="538520" cy="538520"/>
          </a:xfrm>
          <a:prstGeom prst="roundRect">
            <a:avLst>
              <a:gd name="adj" fmla="val 6668"/>
            </a:avLst>
          </a:prstGeom>
          <a:solidFill>
            <a:srgbClr val="F3E7D4"/>
          </a:solidFill>
          <a:ln/>
        </p:spPr>
      </p:sp>
      <p:sp>
        <p:nvSpPr>
          <p:cNvPr id="13" name="Text 11"/>
          <p:cNvSpPr/>
          <p:nvPr/>
        </p:nvSpPr>
        <p:spPr>
          <a:xfrm>
            <a:off x="9808964" y="4827865"/>
            <a:ext cx="188238" cy="337899"/>
          </a:xfrm>
          <a:prstGeom prst="rect">
            <a:avLst/>
          </a:prstGeom>
          <a:noFill/>
          <a:ln/>
        </p:spPr>
        <p:txBody>
          <a:bodyPr wrap="none" lIns="0" tIns="0" rIns="0" bIns="0" rtlCol="0" anchor="t"/>
          <a:lstStyle/>
          <a:p>
            <a:pPr algn="ctr" indent="0" marL="0">
              <a:lnSpc>
                <a:spcPts val="2650"/>
              </a:lnSpc>
              <a:buNone/>
            </a:pPr>
            <a:r>
              <a:rPr lang="en-US" sz="2650" dirty="0">
                <a:solidFill>
                  <a:srgbClr val="3A3630"/>
                </a:solidFill>
                <a:latin typeface="Lora" pitchFamily="34" charset="0"/>
                <a:ea typeface="Lora" pitchFamily="34" charset="-122"/>
                <a:cs typeface="Lora" pitchFamily="34" charset="-120"/>
              </a:rPr>
              <a:t>3</a:t>
            </a:r>
            <a:endParaRPr lang="en-US" sz="2650" dirty="0"/>
          </a:p>
        </p:txBody>
      </p:sp>
      <p:sp>
        <p:nvSpPr>
          <p:cNvPr id="14" name="Text 12"/>
          <p:cNvSpPr/>
          <p:nvPr/>
        </p:nvSpPr>
        <p:spPr>
          <a:xfrm>
            <a:off x="10411658" y="4727615"/>
            <a:ext cx="2816185" cy="351949"/>
          </a:xfrm>
          <a:prstGeom prst="rect">
            <a:avLst/>
          </a:prstGeom>
          <a:noFill/>
          <a:ln/>
        </p:spPr>
        <p:txBody>
          <a:bodyPr wrap="none" lIns="0" tIns="0" rIns="0" bIns="0" rtlCol="0" anchor="t"/>
          <a:lstStyle/>
          <a:p>
            <a:pPr indent="0" marL="0">
              <a:lnSpc>
                <a:spcPts val="2750"/>
              </a:lnSpc>
              <a:buNone/>
            </a:pPr>
            <a:r>
              <a:rPr lang="en-US" sz="2200" dirty="0">
                <a:solidFill>
                  <a:srgbClr val="3A3630"/>
                </a:solidFill>
                <a:latin typeface="Lora" pitchFamily="34" charset="0"/>
                <a:ea typeface="Lora" pitchFamily="34" charset="-122"/>
                <a:cs typeface="Lora" pitchFamily="34" charset="-120"/>
              </a:rPr>
              <a:t>Phát Triển Năng Lực</a:t>
            </a:r>
            <a:endParaRPr lang="en-US" sz="2200" dirty="0"/>
          </a:p>
        </p:txBody>
      </p:sp>
      <p:sp>
        <p:nvSpPr>
          <p:cNvPr id="15" name="Text 13"/>
          <p:cNvSpPr/>
          <p:nvPr/>
        </p:nvSpPr>
        <p:spPr>
          <a:xfrm>
            <a:off x="10411658" y="5223153"/>
            <a:ext cx="3380899" cy="1149072"/>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Khám phá và phát triển tiềm năng của nhân viên, giúp họ tiến xa hơn trong sự nghiệp.</a:t>
            </a:r>
            <a:endParaRPr lang="en-US" sz="1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1908215"/>
            <a:ext cx="5632490" cy="704017"/>
          </a:xfrm>
          <a:prstGeom prst="rect">
            <a:avLst/>
          </a:prstGeom>
          <a:noFill/>
          <a:ln/>
        </p:spPr>
        <p:txBody>
          <a:bodyPr wrap="none" lIns="0" tIns="0" rIns="0" bIns="0" rtlCol="0" anchor="t"/>
          <a:lstStyle/>
          <a:p>
            <a:pPr indent="0" marL="0">
              <a:lnSpc>
                <a:spcPts val="5500"/>
              </a:lnSpc>
              <a:buNone/>
            </a:pPr>
            <a:r>
              <a:rPr lang="en-US" sz="4400" dirty="0">
                <a:solidFill>
                  <a:srgbClr val="38512F"/>
                </a:solidFill>
                <a:latin typeface="Lora" pitchFamily="34" charset="0"/>
                <a:ea typeface="Lora" pitchFamily="34" charset="-122"/>
                <a:cs typeface="Lora" pitchFamily="34" charset="-120"/>
              </a:rPr>
              <a:t>Hình Thức Đào Tạo</a:t>
            </a:r>
            <a:endParaRPr lang="en-US" sz="4400" dirty="0"/>
          </a:p>
        </p:txBody>
      </p:sp>
      <p:sp>
        <p:nvSpPr>
          <p:cNvPr id="3" name="Text 1"/>
          <p:cNvSpPr/>
          <p:nvPr/>
        </p:nvSpPr>
        <p:spPr>
          <a:xfrm>
            <a:off x="837724" y="3090982"/>
            <a:ext cx="12954952" cy="1149072"/>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Có nhiều hình thức đào tạo khác nhau, từ đào tạo bên ngoài thông qua các khóa học, hội thảo chuyên môn đến đào tạo nội bộ với sự hướng dẫn trực tiếp từ các chuyên gia trong công ty. Việc lựa chọn hình thức đào tạo phù hợp phụ thuộc vào nhu cầu cụ thể của từng vị trí và ngân sách của công ty.</a:t>
            </a:r>
            <a:endParaRPr lang="en-US" sz="1850" dirty="0"/>
          </a:p>
        </p:txBody>
      </p:sp>
      <p:sp>
        <p:nvSpPr>
          <p:cNvPr id="4" name="Text 2"/>
          <p:cNvSpPr/>
          <p:nvPr/>
        </p:nvSpPr>
        <p:spPr>
          <a:xfrm>
            <a:off x="837724" y="4748570"/>
            <a:ext cx="2816185" cy="351949"/>
          </a:xfrm>
          <a:prstGeom prst="rect">
            <a:avLst/>
          </a:prstGeom>
          <a:noFill/>
          <a:ln/>
        </p:spPr>
        <p:txBody>
          <a:bodyPr wrap="none" lIns="0" tIns="0" rIns="0" bIns="0" rtlCol="0" anchor="t"/>
          <a:lstStyle/>
          <a:p>
            <a:pPr indent="0" marL="0">
              <a:lnSpc>
                <a:spcPts val="2750"/>
              </a:lnSpc>
              <a:buNone/>
            </a:pPr>
            <a:r>
              <a:rPr lang="en-US" sz="2200" dirty="0">
                <a:solidFill>
                  <a:srgbClr val="38512F"/>
                </a:solidFill>
                <a:latin typeface="Lora" pitchFamily="34" charset="0"/>
                <a:ea typeface="Lora" pitchFamily="34" charset="-122"/>
                <a:cs typeface="Lora" pitchFamily="34" charset="-120"/>
              </a:rPr>
              <a:t>Đào Tạo Bên Ngoài</a:t>
            </a:r>
            <a:endParaRPr lang="en-US" sz="2200" dirty="0"/>
          </a:p>
        </p:txBody>
      </p:sp>
      <p:sp>
        <p:nvSpPr>
          <p:cNvPr id="5" name="Text 3"/>
          <p:cNvSpPr/>
          <p:nvPr/>
        </p:nvSpPr>
        <p:spPr>
          <a:xfrm>
            <a:off x="837724" y="5339834"/>
            <a:ext cx="6185535" cy="766048"/>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Tham gia các khóa học, hội thảo từ các tổ chức uy tín, tiếp cận kiến thức và kỹ năng mới từ chuyên gia đầu ngành.</a:t>
            </a:r>
            <a:endParaRPr lang="en-US" sz="1850" dirty="0"/>
          </a:p>
        </p:txBody>
      </p:sp>
      <p:sp>
        <p:nvSpPr>
          <p:cNvPr id="6" name="Text 4"/>
          <p:cNvSpPr/>
          <p:nvPr/>
        </p:nvSpPr>
        <p:spPr>
          <a:xfrm>
            <a:off x="7614761" y="4748570"/>
            <a:ext cx="2816185" cy="351949"/>
          </a:xfrm>
          <a:prstGeom prst="rect">
            <a:avLst/>
          </a:prstGeom>
          <a:noFill/>
          <a:ln/>
        </p:spPr>
        <p:txBody>
          <a:bodyPr wrap="none" lIns="0" tIns="0" rIns="0" bIns="0" rtlCol="0" anchor="t"/>
          <a:lstStyle/>
          <a:p>
            <a:pPr indent="0" marL="0">
              <a:lnSpc>
                <a:spcPts val="2750"/>
              </a:lnSpc>
              <a:buNone/>
            </a:pPr>
            <a:r>
              <a:rPr lang="en-US" sz="2200" dirty="0">
                <a:solidFill>
                  <a:srgbClr val="38512F"/>
                </a:solidFill>
                <a:latin typeface="Lora" pitchFamily="34" charset="0"/>
                <a:ea typeface="Lora" pitchFamily="34" charset="-122"/>
                <a:cs typeface="Lora" pitchFamily="34" charset="-120"/>
              </a:rPr>
              <a:t>Đào Tạo Nội Bộ</a:t>
            </a:r>
            <a:endParaRPr lang="en-US" sz="2200" dirty="0"/>
          </a:p>
        </p:txBody>
      </p:sp>
      <p:sp>
        <p:nvSpPr>
          <p:cNvPr id="7" name="Text 5"/>
          <p:cNvSpPr/>
          <p:nvPr/>
        </p:nvSpPr>
        <p:spPr>
          <a:xfrm>
            <a:off x="7614761" y="5339834"/>
            <a:ext cx="6185535" cy="766048"/>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Tổ chức các buổi đào tạo nội bộ, chia sẻ kiến thức và kinh nghiệm thực tế từ các chuyên gia trong công ty.</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37724" y="1764625"/>
            <a:ext cx="6527125" cy="704017"/>
          </a:xfrm>
          <a:prstGeom prst="rect">
            <a:avLst/>
          </a:prstGeom>
          <a:noFill/>
          <a:ln/>
        </p:spPr>
        <p:txBody>
          <a:bodyPr wrap="none" lIns="0" tIns="0" rIns="0" bIns="0" rtlCol="0" anchor="t"/>
          <a:lstStyle/>
          <a:p>
            <a:pPr indent="0" marL="0">
              <a:lnSpc>
                <a:spcPts val="5500"/>
              </a:lnSpc>
              <a:buNone/>
            </a:pPr>
            <a:r>
              <a:rPr lang="en-US" sz="4400" dirty="0">
                <a:solidFill>
                  <a:srgbClr val="38512F"/>
                </a:solidFill>
                <a:latin typeface="Lora" pitchFamily="34" charset="0"/>
                <a:ea typeface="Lora" pitchFamily="34" charset="-122"/>
                <a:cs typeface="Lora" pitchFamily="34" charset="-120"/>
              </a:rPr>
              <a:t>Lợi Ích Của Việc Đào Tạo</a:t>
            </a:r>
            <a:endParaRPr lang="en-US" sz="4400" dirty="0"/>
          </a:p>
        </p:txBody>
      </p:sp>
      <p:sp>
        <p:nvSpPr>
          <p:cNvPr id="3" name="Text 1"/>
          <p:cNvSpPr/>
          <p:nvPr/>
        </p:nvSpPr>
        <p:spPr>
          <a:xfrm>
            <a:off x="837724" y="2947392"/>
            <a:ext cx="12954952" cy="1149072"/>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Đầu tư vào đào tạo nhân lực mang lại nhiều lợi ích cho cả công ty và nhân viên. Đối với công ty, đào tạo giúp nâng cao năng suất lao động, cải thiện chất lượng sản phẩm và dịch vụ, đồng thời thu hút và giữ chân nhân tài. Đối với nhân viên, đào tạo giúp họ phát triển kỹ năng, nâng cao năng lực cạnh tranh và có cơ hội thăng tiến trong sự nghiệp.</a:t>
            </a:r>
            <a:endParaRPr lang="en-US" sz="1850" dirty="0"/>
          </a:p>
        </p:txBody>
      </p:sp>
      <p:pic>
        <p:nvPicPr>
          <p:cNvPr id="4" name="Image 0" descr="preencoded.png">    </p:cNvPr>
          <p:cNvPicPr>
            <a:picLocks noChangeAspect="1"/>
          </p:cNvPicPr>
          <p:nvPr/>
        </p:nvPicPr>
        <p:blipFill>
          <a:blip r:embed="rId1"/>
          <a:stretch>
            <a:fillRect/>
          </a:stretch>
        </p:blipFill>
        <p:spPr>
          <a:xfrm>
            <a:off x="837724" y="4365665"/>
            <a:ext cx="598408" cy="598408"/>
          </a:xfrm>
          <a:prstGeom prst="rect">
            <a:avLst/>
          </a:prstGeom>
        </p:spPr>
      </p:pic>
      <p:sp>
        <p:nvSpPr>
          <p:cNvPr id="5" name="Text 2"/>
          <p:cNvSpPr/>
          <p:nvPr/>
        </p:nvSpPr>
        <p:spPr>
          <a:xfrm>
            <a:off x="837724" y="5203388"/>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3A3630"/>
                </a:solidFill>
                <a:latin typeface="Lora" pitchFamily="34" charset="0"/>
                <a:ea typeface="Lora" pitchFamily="34" charset="-122"/>
                <a:cs typeface="Lora" pitchFamily="34" charset="-120"/>
              </a:rPr>
              <a:t>Phát Triển</a:t>
            </a:r>
            <a:endParaRPr lang="en-US" sz="2200" dirty="0"/>
          </a:p>
        </p:txBody>
      </p:sp>
      <p:sp>
        <p:nvSpPr>
          <p:cNvPr id="6" name="Text 3"/>
          <p:cNvSpPr/>
          <p:nvPr/>
        </p:nvSpPr>
        <p:spPr>
          <a:xfrm>
            <a:off x="837724" y="5698927"/>
            <a:ext cx="4078962" cy="766048"/>
          </a:xfrm>
          <a:prstGeom prst="rect">
            <a:avLst/>
          </a:prstGeom>
          <a:noFill/>
          <a:ln/>
        </p:spPr>
        <p:txBody>
          <a:bodyPr wrap="square" lIns="0" tIns="0" rIns="0" bIns="0" rtlCol="0" anchor="t"/>
          <a:lstStyle/>
          <a:p>
            <a:pPr algn="l"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Thúc đẩy sự phát triển của cả cá nhân và tổ chức.</a:t>
            </a:r>
            <a:endParaRPr lang="en-US" sz="1850" dirty="0"/>
          </a:p>
        </p:txBody>
      </p:sp>
      <p:pic>
        <p:nvPicPr>
          <p:cNvPr id="7" name="Image 1" descr="preencoded.png">    </p:cNvPr>
          <p:cNvPicPr>
            <a:picLocks noChangeAspect="1"/>
          </p:cNvPicPr>
          <p:nvPr/>
        </p:nvPicPr>
        <p:blipFill>
          <a:blip r:embed="rId2"/>
          <a:stretch>
            <a:fillRect/>
          </a:stretch>
        </p:blipFill>
        <p:spPr>
          <a:xfrm>
            <a:off x="5275659" y="4365665"/>
            <a:ext cx="598408" cy="598408"/>
          </a:xfrm>
          <a:prstGeom prst="rect">
            <a:avLst/>
          </a:prstGeom>
        </p:spPr>
      </p:pic>
      <p:sp>
        <p:nvSpPr>
          <p:cNvPr id="8" name="Text 4"/>
          <p:cNvSpPr/>
          <p:nvPr/>
        </p:nvSpPr>
        <p:spPr>
          <a:xfrm>
            <a:off x="5275659" y="5203388"/>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3A3630"/>
                </a:solidFill>
                <a:latin typeface="Lora" pitchFamily="34" charset="0"/>
                <a:ea typeface="Lora" pitchFamily="34" charset="-122"/>
                <a:cs typeface="Lora" pitchFamily="34" charset="-120"/>
              </a:rPr>
              <a:t>Hiệu Quả</a:t>
            </a:r>
            <a:endParaRPr lang="en-US" sz="2200" dirty="0"/>
          </a:p>
        </p:txBody>
      </p:sp>
      <p:sp>
        <p:nvSpPr>
          <p:cNvPr id="9" name="Text 5"/>
          <p:cNvSpPr/>
          <p:nvPr/>
        </p:nvSpPr>
        <p:spPr>
          <a:xfrm>
            <a:off x="5275659" y="5698927"/>
            <a:ext cx="4078962" cy="766048"/>
          </a:xfrm>
          <a:prstGeom prst="rect">
            <a:avLst/>
          </a:prstGeom>
          <a:noFill/>
          <a:ln/>
        </p:spPr>
        <p:txBody>
          <a:bodyPr wrap="square" lIns="0" tIns="0" rIns="0" bIns="0" rtlCol="0" anchor="t"/>
          <a:lstStyle/>
          <a:p>
            <a:pPr algn="l"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Nâng cao năng suất và hiệu quả công việc.</a:t>
            </a:r>
            <a:endParaRPr lang="en-US" sz="1850" dirty="0"/>
          </a:p>
        </p:txBody>
      </p:sp>
      <p:pic>
        <p:nvPicPr>
          <p:cNvPr id="10" name="Image 2" descr="preencoded.png">    </p:cNvPr>
          <p:cNvPicPr>
            <a:picLocks noChangeAspect="1"/>
          </p:cNvPicPr>
          <p:nvPr/>
        </p:nvPicPr>
        <p:blipFill>
          <a:blip r:embed="rId3"/>
          <a:stretch>
            <a:fillRect/>
          </a:stretch>
        </p:blipFill>
        <p:spPr>
          <a:xfrm>
            <a:off x="9713595" y="4365665"/>
            <a:ext cx="598408" cy="598408"/>
          </a:xfrm>
          <a:prstGeom prst="rect">
            <a:avLst/>
          </a:prstGeom>
        </p:spPr>
      </p:pic>
      <p:sp>
        <p:nvSpPr>
          <p:cNvPr id="11" name="Text 6"/>
          <p:cNvSpPr/>
          <p:nvPr/>
        </p:nvSpPr>
        <p:spPr>
          <a:xfrm>
            <a:off x="9713595" y="5203388"/>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3A3630"/>
                </a:solidFill>
                <a:latin typeface="Lora" pitchFamily="34" charset="0"/>
                <a:ea typeface="Lora" pitchFamily="34" charset="-122"/>
                <a:cs typeface="Lora" pitchFamily="34" charset="-120"/>
              </a:rPr>
              <a:t>Động Lực</a:t>
            </a:r>
            <a:endParaRPr lang="en-US" sz="2200" dirty="0"/>
          </a:p>
        </p:txBody>
      </p:sp>
      <p:sp>
        <p:nvSpPr>
          <p:cNvPr id="12" name="Text 7"/>
          <p:cNvSpPr/>
          <p:nvPr/>
        </p:nvSpPr>
        <p:spPr>
          <a:xfrm>
            <a:off x="9713595" y="5698927"/>
            <a:ext cx="4079081" cy="766048"/>
          </a:xfrm>
          <a:prstGeom prst="rect">
            <a:avLst/>
          </a:prstGeom>
          <a:noFill/>
          <a:ln/>
        </p:spPr>
        <p:txBody>
          <a:bodyPr wrap="square" lIns="0" tIns="0" rIns="0" bIns="0" rtlCol="0" anchor="t"/>
          <a:lstStyle/>
          <a:p>
            <a:pPr algn="l"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Tăng cường động lực và sự gắn bó của nhân viên.</a:t>
            </a: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1561148"/>
            <a:ext cx="9953387" cy="704017"/>
          </a:xfrm>
          <a:prstGeom prst="rect">
            <a:avLst/>
          </a:prstGeom>
          <a:noFill/>
          <a:ln/>
        </p:spPr>
        <p:txBody>
          <a:bodyPr wrap="none" lIns="0" tIns="0" rIns="0" bIns="0" rtlCol="0" anchor="t"/>
          <a:lstStyle/>
          <a:p>
            <a:pPr indent="0" marL="0">
              <a:lnSpc>
                <a:spcPts val="5500"/>
              </a:lnSpc>
              <a:buNone/>
            </a:pPr>
            <a:r>
              <a:rPr lang="en-US" sz="4400" dirty="0">
                <a:solidFill>
                  <a:srgbClr val="38512F"/>
                </a:solidFill>
                <a:latin typeface="Lora" pitchFamily="34" charset="0"/>
                <a:ea typeface="Lora" pitchFamily="34" charset="-122"/>
                <a:cs typeface="Lora" pitchFamily="34" charset="-120"/>
              </a:rPr>
              <a:t>Thách Thức Trong Quản Trị Nhân Lực</a:t>
            </a:r>
            <a:endParaRPr lang="en-US" sz="4400" dirty="0"/>
          </a:p>
        </p:txBody>
      </p:sp>
      <p:sp>
        <p:nvSpPr>
          <p:cNvPr id="3" name="Text 1"/>
          <p:cNvSpPr/>
          <p:nvPr/>
        </p:nvSpPr>
        <p:spPr>
          <a:xfrm>
            <a:off x="837724" y="2743914"/>
            <a:ext cx="12954952" cy="1149072"/>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Bên cạnh những lợi ích, quản trị nhân lực cũng đối mặt với nhiều thách thức, đặc biệt là trong bối cảnh thị trường lao động ngày càng cạnh tranh. Một số thách thức phổ biến bao gồm thu hút và giữ chân nhân tài, xây dựng văn hóa doanh nghiệp mạnh mẽ và quản lý hiệu quả đội ngũ nhân sự đa dạng.</a:t>
            </a:r>
            <a:endParaRPr lang="en-US" sz="1850" dirty="0"/>
          </a:p>
        </p:txBody>
      </p:sp>
      <p:sp>
        <p:nvSpPr>
          <p:cNvPr id="4" name="Shape 2"/>
          <p:cNvSpPr/>
          <p:nvPr/>
        </p:nvSpPr>
        <p:spPr>
          <a:xfrm>
            <a:off x="837724" y="4162187"/>
            <a:ext cx="4158734" cy="2506266"/>
          </a:xfrm>
          <a:prstGeom prst="roundRect">
            <a:avLst>
              <a:gd name="adj" fmla="val 1433"/>
            </a:avLst>
          </a:prstGeom>
          <a:solidFill>
            <a:srgbClr val="F3E7D4"/>
          </a:solidFill>
          <a:ln/>
        </p:spPr>
      </p:sp>
      <p:sp>
        <p:nvSpPr>
          <p:cNvPr id="5" name="Text 3"/>
          <p:cNvSpPr/>
          <p:nvPr/>
        </p:nvSpPr>
        <p:spPr>
          <a:xfrm>
            <a:off x="1077039" y="4401503"/>
            <a:ext cx="2816185" cy="351949"/>
          </a:xfrm>
          <a:prstGeom prst="rect">
            <a:avLst/>
          </a:prstGeom>
          <a:noFill/>
          <a:ln/>
        </p:spPr>
        <p:txBody>
          <a:bodyPr wrap="none" lIns="0" tIns="0" rIns="0" bIns="0" rtlCol="0" anchor="t"/>
          <a:lstStyle/>
          <a:p>
            <a:pPr indent="0" marL="0">
              <a:lnSpc>
                <a:spcPts val="2750"/>
              </a:lnSpc>
              <a:buNone/>
            </a:pPr>
            <a:r>
              <a:rPr lang="en-US" sz="2200" dirty="0">
                <a:solidFill>
                  <a:srgbClr val="3A3630"/>
                </a:solidFill>
                <a:latin typeface="Lora" pitchFamily="34" charset="0"/>
                <a:ea typeface="Lora" pitchFamily="34" charset="-122"/>
                <a:cs typeface="Lora" pitchFamily="34" charset="-120"/>
              </a:rPr>
              <a:t>Cạnh Tranh Nhân Tài</a:t>
            </a:r>
            <a:endParaRPr lang="en-US" sz="2200" dirty="0"/>
          </a:p>
        </p:txBody>
      </p:sp>
      <p:sp>
        <p:nvSpPr>
          <p:cNvPr id="6" name="Text 4"/>
          <p:cNvSpPr/>
          <p:nvPr/>
        </p:nvSpPr>
        <p:spPr>
          <a:xfrm>
            <a:off x="1077039" y="4897041"/>
            <a:ext cx="3680103" cy="1149072"/>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Thu hút và giữ chân nhân tài là một thách thức lớn, đặc biệt là trong các ngành nghề có nhu cầu cao.</a:t>
            </a:r>
            <a:endParaRPr lang="en-US" sz="1850" dirty="0"/>
          </a:p>
        </p:txBody>
      </p:sp>
      <p:sp>
        <p:nvSpPr>
          <p:cNvPr id="7" name="Shape 5"/>
          <p:cNvSpPr/>
          <p:nvPr/>
        </p:nvSpPr>
        <p:spPr>
          <a:xfrm>
            <a:off x="5235773" y="4162187"/>
            <a:ext cx="4158734" cy="2506266"/>
          </a:xfrm>
          <a:prstGeom prst="roundRect">
            <a:avLst>
              <a:gd name="adj" fmla="val 1433"/>
            </a:avLst>
          </a:prstGeom>
          <a:solidFill>
            <a:srgbClr val="F3E7D4"/>
          </a:solidFill>
          <a:ln/>
        </p:spPr>
      </p:sp>
      <p:sp>
        <p:nvSpPr>
          <p:cNvPr id="8" name="Text 6"/>
          <p:cNvSpPr/>
          <p:nvPr/>
        </p:nvSpPr>
        <p:spPr>
          <a:xfrm>
            <a:off x="5475089" y="4401503"/>
            <a:ext cx="3041213" cy="351949"/>
          </a:xfrm>
          <a:prstGeom prst="rect">
            <a:avLst/>
          </a:prstGeom>
          <a:noFill/>
          <a:ln/>
        </p:spPr>
        <p:txBody>
          <a:bodyPr wrap="none" lIns="0" tIns="0" rIns="0" bIns="0" rtlCol="0" anchor="t"/>
          <a:lstStyle/>
          <a:p>
            <a:pPr indent="0" marL="0">
              <a:lnSpc>
                <a:spcPts val="2750"/>
              </a:lnSpc>
              <a:buNone/>
            </a:pPr>
            <a:r>
              <a:rPr lang="en-US" sz="2200" dirty="0">
                <a:solidFill>
                  <a:srgbClr val="3A3630"/>
                </a:solidFill>
                <a:latin typeface="Lora" pitchFamily="34" charset="0"/>
                <a:ea typeface="Lora" pitchFamily="34" charset="-122"/>
                <a:cs typeface="Lora" pitchFamily="34" charset="-120"/>
              </a:rPr>
              <a:t>Văn Hóa Doanh Nghiệp</a:t>
            </a:r>
            <a:endParaRPr lang="en-US" sz="2200" dirty="0"/>
          </a:p>
        </p:txBody>
      </p:sp>
      <p:sp>
        <p:nvSpPr>
          <p:cNvPr id="9" name="Text 7"/>
          <p:cNvSpPr/>
          <p:nvPr/>
        </p:nvSpPr>
        <p:spPr>
          <a:xfrm>
            <a:off x="5475089" y="4897041"/>
            <a:ext cx="3680103" cy="1532096"/>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Xây dựng và duy trì một văn hóa doanh nghiệp tích cực và phù hợp là rất quan trọng để thu hút và giữ chân nhân tài.</a:t>
            </a:r>
            <a:endParaRPr lang="en-US" sz="1850" dirty="0"/>
          </a:p>
        </p:txBody>
      </p:sp>
      <p:sp>
        <p:nvSpPr>
          <p:cNvPr id="10" name="Shape 8"/>
          <p:cNvSpPr/>
          <p:nvPr/>
        </p:nvSpPr>
        <p:spPr>
          <a:xfrm>
            <a:off x="9633823" y="4162187"/>
            <a:ext cx="4158734" cy="2506266"/>
          </a:xfrm>
          <a:prstGeom prst="roundRect">
            <a:avLst>
              <a:gd name="adj" fmla="val 1433"/>
            </a:avLst>
          </a:prstGeom>
          <a:solidFill>
            <a:srgbClr val="F3E7D4"/>
          </a:solidFill>
          <a:ln/>
        </p:spPr>
      </p:sp>
      <p:sp>
        <p:nvSpPr>
          <p:cNvPr id="11" name="Text 9"/>
          <p:cNvSpPr/>
          <p:nvPr/>
        </p:nvSpPr>
        <p:spPr>
          <a:xfrm>
            <a:off x="9873139" y="4401503"/>
            <a:ext cx="2816185" cy="351949"/>
          </a:xfrm>
          <a:prstGeom prst="rect">
            <a:avLst/>
          </a:prstGeom>
          <a:noFill/>
          <a:ln/>
        </p:spPr>
        <p:txBody>
          <a:bodyPr wrap="none" lIns="0" tIns="0" rIns="0" bIns="0" rtlCol="0" anchor="t"/>
          <a:lstStyle/>
          <a:p>
            <a:pPr indent="0" marL="0">
              <a:lnSpc>
                <a:spcPts val="2750"/>
              </a:lnSpc>
              <a:buNone/>
            </a:pPr>
            <a:r>
              <a:rPr lang="en-US" sz="2200" dirty="0">
                <a:solidFill>
                  <a:srgbClr val="3A3630"/>
                </a:solidFill>
                <a:latin typeface="Lora" pitchFamily="34" charset="0"/>
                <a:ea typeface="Lora" pitchFamily="34" charset="-122"/>
                <a:cs typeface="Lora" pitchFamily="34" charset="-120"/>
              </a:rPr>
              <a:t>Quản Lý Đa Dạng</a:t>
            </a:r>
            <a:endParaRPr lang="en-US" sz="2200" dirty="0"/>
          </a:p>
        </p:txBody>
      </p:sp>
      <p:sp>
        <p:nvSpPr>
          <p:cNvPr id="12" name="Text 10"/>
          <p:cNvSpPr/>
          <p:nvPr/>
        </p:nvSpPr>
        <p:spPr>
          <a:xfrm>
            <a:off x="9873139" y="4897041"/>
            <a:ext cx="3680103" cy="1149072"/>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Quản lý hiệu quả một đội ngũ nhân sự đa dạng về văn hóa, thế hệ và kỹ năng là một thách thức không nhỏ.</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24124" y="2625685"/>
            <a:ext cx="5632490" cy="704017"/>
          </a:xfrm>
          <a:prstGeom prst="rect">
            <a:avLst/>
          </a:prstGeom>
          <a:noFill/>
          <a:ln/>
        </p:spPr>
        <p:txBody>
          <a:bodyPr wrap="none" lIns="0" tIns="0" rIns="0" bIns="0" rtlCol="0" anchor="t"/>
          <a:lstStyle/>
          <a:p>
            <a:pPr indent="0" marL="0">
              <a:lnSpc>
                <a:spcPts val="5500"/>
              </a:lnSpc>
              <a:buNone/>
            </a:pPr>
            <a:r>
              <a:rPr lang="en-US" sz="4400" dirty="0">
                <a:solidFill>
                  <a:srgbClr val="38512F"/>
                </a:solidFill>
                <a:latin typeface="Lora" pitchFamily="34" charset="0"/>
                <a:ea typeface="Lora" pitchFamily="34" charset="-122"/>
                <a:cs typeface="Lora" pitchFamily="34" charset="-120"/>
              </a:rPr>
              <a:t>Kết Luận</a:t>
            </a:r>
            <a:endParaRPr lang="en-US" sz="4400" dirty="0"/>
          </a:p>
        </p:txBody>
      </p:sp>
      <p:sp>
        <p:nvSpPr>
          <p:cNvPr id="4" name="Text 1"/>
          <p:cNvSpPr/>
          <p:nvPr/>
        </p:nvSpPr>
        <p:spPr>
          <a:xfrm>
            <a:off x="6324124" y="3688675"/>
            <a:ext cx="7468553" cy="1915120"/>
          </a:xfrm>
          <a:prstGeom prst="rect">
            <a:avLst/>
          </a:prstGeom>
          <a:noFill/>
          <a:ln/>
        </p:spPr>
        <p:txBody>
          <a:bodyPr wrap="square" lIns="0" tIns="0" rIns="0" bIns="0" rtlCol="0" anchor="t"/>
          <a:lstStyle/>
          <a:p>
            <a:pPr indent="0" marL="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Quản trị nguồn nhân lực hiệu quả là yếu tố then chốt cho sự thành công của mọi doanh nghiệp. Bằng cách đầu tư vào các hoạt động như phân tích và thiết kế công việc, hoạch định, tuyển dụng và đào tạo nhân lực, công ty có thể xây dựng một đội ngũ nhân sự chuyên nghiệp, năng động và sáng tạo, từ đó đạt được mục tiêu kinh doanh và phát triển bền vững.</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2024-11-14T16:06:10Z</dcterms:created>
  <dcterms:modified xsi:type="dcterms:W3CDTF">2024-11-14T16:06:10Z</dcterms:modified>
</cp:coreProperties>
</file>