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4F74-AF33-423A-882B-BE50690FBAF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83A2-1F73-4F0C-8006-88CFF3A6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4076"/>
            <a:ext cx="9144000" cy="15474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Trần </a:t>
            </a:r>
            <a:r>
              <a:rPr lang="en-US" dirty="0" err="1" smtClean="0"/>
              <a:t>Thiên</a:t>
            </a:r>
            <a:r>
              <a:rPr lang="en-US" dirty="0" smtClean="0"/>
              <a:t> Phúc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algn="r"/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Minh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 Providers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714"/>
            <a:ext cx="10515600" cy="4310793"/>
          </a:xfrm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Android ships with many useful content providers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u="sng" dirty="0">
                <a:solidFill>
                  <a:srgbClr val="FF0000"/>
                </a:solidFill>
              </a:rPr>
              <a:t>Browser</a:t>
            </a:r>
            <a:r>
              <a:rPr lang="en-US" sz="2400" dirty="0"/>
              <a:t>: Stores data such as browser bookmarks, browser history, and so on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u="sng" dirty="0" smtClean="0">
                <a:solidFill>
                  <a:srgbClr val="FF0000"/>
                </a:solidFill>
              </a:rPr>
              <a:t>Call Log</a:t>
            </a:r>
            <a:r>
              <a:rPr lang="en-US" sz="2400" dirty="0"/>
              <a:t>: Stores data such as missed calls, call details, and so on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u="sng" dirty="0">
                <a:solidFill>
                  <a:srgbClr val="FF0000"/>
                </a:solidFill>
              </a:rPr>
              <a:t>Contacts</a:t>
            </a:r>
            <a:r>
              <a:rPr lang="en-US" sz="2400" dirty="0"/>
              <a:t>: Stores contact details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u="sng" dirty="0" err="1">
                <a:solidFill>
                  <a:srgbClr val="FF0000"/>
                </a:solidFill>
              </a:rPr>
              <a:t>MediaStore</a:t>
            </a:r>
            <a:r>
              <a:rPr lang="en-US" sz="2400" dirty="0"/>
              <a:t>: Stores media fi les such as audio, video, and images</a:t>
            </a:r>
            <a:br>
              <a:rPr lang="en-US" sz="2400" dirty="0"/>
            </a:br>
            <a:r>
              <a:rPr lang="en-US" sz="2400" dirty="0"/>
              <a:t>– </a:t>
            </a:r>
            <a:r>
              <a:rPr lang="en-US" sz="2400" u="sng" dirty="0">
                <a:solidFill>
                  <a:srgbClr val="FF0000"/>
                </a:solidFill>
              </a:rPr>
              <a:t>Settings</a:t>
            </a:r>
            <a:r>
              <a:rPr lang="en-US" sz="2400" dirty="0"/>
              <a:t>: Stores the device’s settings and preferences </a:t>
            </a:r>
            <a:br>
              <a:rPr lang="en-US" sz="2400" dirty="0"/>
            </a:br>
            <a:endParaRPr lang="en-US" sz="24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 Resolvers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3438"/>
            <a:ext cx="10515600" cy="40030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When Content Providers are used to </a:t>
            </a:r>
            <a:r>
              <a:rPr lang="en-US" sz="3600" u="sng" dirty="0">
                <a:solidFill>
                  <a:srgbClr val="FF0000"/>
                </a:solidFill>
              </a:rPr>
              <a:t>expose data</a:t>
            </a:r>
            <a:r>
              <a:rPr lang="en-US" sz="3600" dirty="0"/>
              <a:t>, Content </a:t>
            </a:r>
            <a:r>
              <a:rPr lang="en-US" sz="3600" dirty="0" smtClean="0"/>
              <a:t>Resolvers are </a:t>
            </a:r>
            <a:r>
              <a:rPr lang="en-US" sz="3600" dirty="0"/>
              <a:t>the corresponding class used to </a:t>
            </a:r>
            <a:r>
              <a:rPr lang="en-US" sz="3600" u="sng" dirty="0">
                <a:solidFill>
                  <a:srgbClr val="FF0000"/>
                </a:solidFill>
              </a:rPr>
              <a:t>query and perform transactions </a:t>
            </a:r>
            <a:r>
              <a:rPr lang="en-US" sz="3600" dirty="0" smtClean="0"/>
              <a:t>on those </a:t>
            </a:r>
            <a:r>
              <a:rPr lang="en-US" sz="3600" dirty="0"/>
              <a:t>Content Providers </a:t>
            </a:r>
            <a:br>
              <a:rPr lang="en-US" sz="3600" dirty="0"/>
            </a:br>
            <a:endParaRPr lang="en-US" sz="36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Cursor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3438"/>
            <a:ext cx="10515600" cy="40030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Allows to perform </a:t>
            </a:r>
            <a:r>
              <a:rPr lang="en-US" sz="3600" u="sng" dirty="0">
                <a:solidFill>
                  <a:srgbClr val="FF0000"/>
                </a:solidFill>
              </a:rPr>
              <a:t>asynchronous queries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against Content </a:t>
            </a:r>
            <a:r>
              <a:rPr lang="en-US" sz="3600" dirty="0" smtClean="0"/>
              <a:t>Providers, </a:t>
            </a:r>
            <a:r>
              <a:rPr lang="en-US" sz="3600" u="sng" dirty="0" smtClean="0">
                <a:solidFill>
                  <a:srgbClr val="FF0000"/>
                </a:solidFill>
              </a:rPr>
              <a:t>returning </a:t>
            </a:r>
            <a:r>
              <a:rPr lang="en-US" sz="3600" u="sng" dirty="0">
                <a:solidFill>
                  <a:srgbClr val="FF0000"/>
                </a:solidFill>
              </a:rPr>
              <a:t>a result Cursor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and </a:t>
            </a:r>
            <a:r>
              <a:rPr lang="en-US" sz="3600" u="sng" dirty="0" smtClean="0">
                <a:solidFill>
                  <a:srgbClr val="FF0000"/>
                </a:solidFill>
              </a:rPr>
              <a:t>notifications</a:t>
            </a:r>
            <a:r>
              <a:rPr lang="en-US" sz="3600" dirty="0" smtClean="0"/>
              <a:t> </a:t>
            </a:r>
            <a:r>
              <a:rPr lang="en-US" sz="3600" dirty="0"/>
              <a:t>of any updates to </a:t>
            </a:r>
            <a:r>
              <a:rPr lang="en-US" sz="3600" dirty="0" smtClean="0"/>
              <a:t>the underlying </a:t>
            </a:r>
            <a:r>
              <a:rPr lang="en-US" sz="3600" dirty="0"/>
              <a:t>provider</a:t>
            </a:r>
            <a:br>
              <a:rPr lang="en-US" sz="3600" dirty="0"/>
            </a:br>
            <a:endParaRPr lang="en-US" sz="36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Cursor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23" y="1934306"/>
            <a:ext cx="10515600" cy="40030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The constructor with parameters </a:t>
            </a:r>
            <a:r>
              <a:rPr lang="en-US" sz="3200" dirty="0" smtClean="0"/>
              <a:t>are: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/>
              <a:t>context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 err="1"/>
              <a:t>uri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/>
              <a:t>projection</a:t>
            </a:r>
            <a:r>
              <a:rPr lang="en-US" sz="3200" dirty="0"/>
              <a:t>: controls how many columns are returned by the query</a:t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/>
              <a:t>filtering</a:t>
            </a:r>
            <a:r>
              <a:rPr lang="en-US" sz="3200" dirty="0"/>
              <a:t>: enable to specify a SQL WHERE clause to filter the result of the query</a:t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/>
              <a:t>arguments</a:t>
            </a:r>
            <a:r>
              <a:rPr lang="en-US" sz="3200" dirty="0"/>
              <a:t>: parameter passing to SQL Where</a:t>
            </a:r>
            <a:br>
              <a:rPr lang="en-US" sz="3200" dirty="0"/>
            </a:br>
            <a:r>
              <a:rPr lang="en-US" sz="3200" dirty="0"/>
              <a:t>– </a:t>
            </a:r>
            <a:r>
              <a:rPr lang="en-US" sz="3200" b="1" dirty="0"/>
              <a:t>s</a:t>
            </a:r>
            <a:r>
              <a:rPr lang="en-US" sz="3200" b="1" dirty="0" smtClean="0"/>
              <a:t>orting</a:t>
            </a:r>
            <a:r>
              <a:rPr lang="en-US" sz="3200" dirty="0"/>
              <a:t>: enable to specify a SQL ORDER BY clause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Get common resource of Android device through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4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Access to another app’s data using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7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DATABASE - SQLite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754"/>
            <a:ext cx="10515600" cy="383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Android provides structured data persistence through a combination of </a:t>
            </a:r>
            <a:r>
              <a:rPr lang="en-US" sz="3600" u="sng" dirty="0" smtClean="0">
                <a:solidFill>
                  <a:srgbClr val="FF0000"/>
                </a:solidFill>
              </a:rPr>
              <a:t>SQLite databases.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Android offers a full </a:t>
            </a:r>
            <a:r>
              <a:rPr lang="en-US" sz="3600" u="sng" dirty="0" smtClean="0">
                <a:solidFill>
                  <a:srgbClr val="FF0000"/>
                </a:solidFill>
              </a:rPr>
              <a:t>SQLite relational database library.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6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DATABASE - SQLite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754"/>
            <a:ext cx="10515600" cy="383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Android databases are stored in the </a:t>
            </a:r>
            <a:r>
              <a:rPr lang="en-US" sz="3600" u="sng" dirty="0" smtClean="0">
                <a:solidFill>
                  <a:srgbClr val="FF0000"/>
                </a:solidFill>
              </a:rPr>
              <a:t>/data/data/&lt;</a:t>
            </a:r>
            <a:r>
              <a:rPr lang="en-US" sz="3600" u="sng" dirty="0" err="1" smtClean="0">
                <a:solidFill>
                  <a:srgbClr val="FF0000"/>
                </a:solidFill>
              </a:rPr>
              <a:t>package_name</a:t>
            </a:r>
            <a:r>
              <a:rPr lang="en-US" sz="3600" u="sng" dirty="0" smtClean="0">
                <a:solidFill>
                  <a:srgbClr val="FF0000"/>
                </a:solidFill>
              </a:rPr>
              <a:t>&gt;/</a:t>
            </a:r>
            <a:r>
              <a:rPr lang="en-US" sz="3600" u="sng" dirty="0" err="1" smtClean="0">
                <a:solidFill>
                  <a:srgbClr val="FF0000"/>
                </a:solidFill>
              </a:rPr>
              <a:t>databasesfolder</a:t>
            </a:r>
            <a:r>
              <a:rPr lang="en-US" sz="3600" u="sng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on the device (or emulator).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All databases are </a:t>
            </a:r>
            <a:r>
              <a:rPr lang="en-US" sz="3600" u="sng" dirty="0" smtClean="0">
                <a:solidFill>
                  <a:srgbClr val="FF0000"/>
                </a:solidFill>
              </a:rPr>
              <a:t>private</a:t>
            </a:r>
            <a:r>
              <a:rPr lang="en-US" sz="3600" dirty="0" smtClean="0"/>
              <a:t>, accessible only by the application that created them.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 Values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754"/>
            <a:ext cx="10515600" cy="383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Are used to insert </a:t>
            </a:r>
            <a:r>
              <a:rPr lang="en-US" sz="3600" u="sng" dirty="0">
                <a:solidFill>
                  <a:srgbClr val="FF0000"/>
                </a:solidFill>
              </a:rPr>
              <a:t>new rows</a:t>
            </a:r>
            <a:r>
              <a:rPr lang="en-US" sz="3600" dirty="0"/>
              <a:t> into </a:t>
            </a:r>
            <a:r>
              <a:rPr lang="en-US" sz="3600" dirty="0" smtClean="0"/>
              <a:t>tables.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Each Content Values object </a:t>
            </a:r>
            <a:r>
              <a:rPr lang="en-US" sz="3600" u="sng" dirty="0">
                <a:solidFill>
                  <a:srgbClr val="FF0000"/>
                </a:solidFill>
              </a:rPr>
              <a:t>represents a single table row as a map of </a:t>
            </a:r>
            <a:r>
              <a:rPr lang="en-US" sz="3600" u="sng" dirty="0" smtClean="0">
                <a:solidFill>
                  <a:srgbClr val="FF0000"/>
                </a:solidFill>
              </a:rPr>
              <a:t>column names</a:t>
            </a:r>
            <a:r>
              <a:rPr lang="en-US" sz="3600" dirty="0" smtClean="0"/>
              <a:t> </a:t>
            </a:r>
            <a:r>
              <a:rPr lang="en-US" sz="3600" dirty="0"/>
              <a:t>to </a:t>
            </a:r>
            <a:r>
              <a:rPr lang="en-US" sz="3600" dirty="0" smtClean="0"/>
              <a:t>values.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Cursors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8754"/>
            <a:ext cx="10515600" cy="383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Are </a:t>
            </a:r>
            <a:r>
              <a:rPr lang="en-US" sz="3600" u="sng" dirty="0">
                <a:solidFill>
                  <a:srgbClr val="FF0000"/>
                </a:solidFill>
              </a:rPr>
              <a:t>pointers to the result set</a:t>
            </a:r>
            <a:r>
              <a:rPr lang="en-US" sz="3600" dirty="0"/>
              <a:t> </a:t>
            </a:r>
            <a:r>
              <a:rPr lang="en-US" sz="3600" dirty="0" smtClean="0"/>
              <a:t>when </a:t>
            </a:r>
            <a:r>
              <a:rPr lang="en-US" sz="3600" dirty="0"/>
              <a:t>DB queries </a:t>
            </a:r>
            <a:r>
              <a:rPr lang="en-US" sz="3600" dirty="0" smtClean="0"/>
              <a:t>are returned.</a:t>
            </a:r>
          </a:p>
        </p:txBody>
      </p:sp>
    </p:spTree>
    <p:extLst>
      <p:ext uri="{BB962C8B-B14F-4D97-AF65-F5344CB8AC3E}">
        <p14:creationId xmlns:p14="http://schemas.microsoft.com/office/powerpoint/2010/main" val="28795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Cursors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1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 err="1" smtClean="0"/>
              <a:t>moveToFirst</a:t>
            </a:r>
            <a:r>
              <a:rPr lang="en-US" sz="3600" dirty="0" smtClean="0"/>
              <a:t>, </a:t>
            </a:r>
            <a:r>
              <a:rPr lang="en-US" sz="3600" dirty="0" err="1" smtClean="0"/>
              <a:t>moveToNext</a:t>
            </a:r>
            <a:r>
              <a:rPr lang="en-US" sz="3600" dirty="0" smtClean="0"/>
              <a:t>, </a:t>
            </a:r>
            <a:r>
              <a:rPr lang="en-US" sz="3600" dirty="0" err="1" smtClean="0"/>
              <a:t>moveToPrevious</a:t>
            </a:r>
            <a:r>
              <a:rPr lang="en-US" sz="3600" dirty="0" smtClean="0"/>
              <a:t>, </a:t>
            </a:r>
            <a:r>
              <a:rPr lang="en-US" sz="3600" dirty="0" err="1" smtClean="0"/>
              <a:t>getCount</a:t>
            </a:r>
            <a:r>
              <a:rPr lang="en-US" sz="3600" dirty="0" smtClean="0"/>
              <a:t>, </a:t>
            </a:r>
            <a:r>
              <a:rPr lang="en-US" sz="3600" dirty="0" err="1" smtClean="0"/>
              <a:t>moveToPosition</a:t>
            </a:r>
            <a:endParaRPr lang="en-US" sz="3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err="1" smtClean="0"/>
              <a:t>getColumnName</a:t>
            </a:r>
            <a:r>
              <a:rPr lang="en-US" sz="3600" dirty="0" smtClean="0"/>
              <a:t>, </a:t>
            </a:r>
            <a:r>
              <a:rPr lang="en-US" sz="3600" dirty="0" err="1" smtClean="0"/>
              <a:t>getColumnNames</a:t>
            </a:r>
            <a:r>
              <a:rPr lang="en-US" sz="3600" dirty="0" smtClean="0"/>
              <a:t>, </a:t>
            </a:r>
            <a:r>
              <a:rPr lang="en-US" sz="3600" dirty="0" err="1" smtClean="0"/>
              <a:t>getPosition</a:t>
            </a:r>
            <a:endParaRPr lang="en-US" sz="3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err="1" smtClean="0"/>
              <a:t>getColumnIndexOrThrow</a:t>
            </a:r>
            <a:r>
              <a:rPr lang="en-US" sz="3600" dirty="0" smtClean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	</a:t>
            </a:r>
            <a:r>
              <a:rPr lang="en-US" sz="3600" dirty="0" smtClean="0"/>
              <a:t>Returns the zero-based index for the column with 	the specified name (throwing an exception if no 	column exists with that name)</a:t>
            </a:r>
          </a:p>
        </p:txBody>
      </p:sp>
    </p:spTree>
    <p:extLst>
      <p:ext uri="{BB962C8B-B14F-4D97-AF65-F5344CB8AC3E}">
        <p14:creationId xmlns:p14="http://schemas.microsoft.com/office/powerpoint/2010/main" val="8564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CRUD application using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 Providers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71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Provide an interface for </a:t>
            </a:r>
            <a:r>
              <a:rPr lang="en-US" sz="3600" u="sng" dirty="0">
                <a:solidFill>
                  <a:srgbClr val="FF0000"/>
                </a:solidFill>
              </a:rPr>
              <a:t>publishing and consuming data</a:t>
            </a:r>
            <a:r>
              <a:rPr lang="en-US" sz="3600" dirty="0"/>
              <a:t>, based </a:t>
            </a:r>
            <a:r>
              <a:rPr lang="en-US" sz="3600" dirty="0" smtClean="0"/>
              <a:t>around a </a:t>
            </a:r>
            <a:r>
              <a:rPr lang="en-US" sz="3600" dirty="0"/>
              <a:t>simple URI addressing model using the </a:t>
            </a:r>
            <a:r>
              <a:rPr lang="en-US" sz="3600" u="sng" dirty="0">
                <a:solidFill>
                  <a:srgbClr val="FF0000"/>
                </a:solidFill>
              </a:rPr>
              <a:t>content://</a:t>
            </a:r>
            <a:r>
              <a:rPr lang="en-US" sz="3600" u="sng" dirty="0" smtClean="0">
                <a:solidFill>
                  <a:srgbClr val="FF0000"/>
                </a:solidFill>
              </a:rPr>
              <a:t>schema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u="sng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Can be </a:t>
            </a:r>
            <a:r>
              <a:rPr lang="en-US" sz="3600" u="sng" dirty="0">
                <a:solidFill>
                  <a:srgbClr val="FF0000"/>
                </a:solidFill>
              </a:rPr>
              <a:t>shared between applications</a:t>
            </a:r>
            <a:r>
              <a:rPr lang="en-US" sz="3600" dirty="0"/>
              <a:t>, queried for results, have </a:t>
            </a:r>
            <a:r>
              <a:rPr lang="en-US" sz="3600" dirty="0" smtClean="0"/>
              <a:t>their existing </a:t>
            </a:r>
            <a:r>
              <a:rPr lang="en-US" sz="3600" dirty="0"/>
              <a:t>records updated or deleted, and have new records added </a:t>
            </a:r>
            <a:br>
              <a:rPr lang="en-US" sz="3600" dirty="0"/>
            </a:br>
            <a:endParaRPr lang="en-US" sz="36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 Providers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3584"/>
            <a:ext cx="10515600" cy="39942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 content provider can use different ways to store its </a:t>
            </a:r>
            <a:r>
              <a:rPr lang="en-US" sz="3600" dirty="0" smtClean="0"/>
              <a:t>data: the </a:t>
            </a:r>
            <a:r>
              <a:rPr lang="en-US" sz="3600" dirty="0"/>
              <a:t>data can be stored in a </a:t>
            </a:r>
            <a:r>
              <a:rPr lang="en-US" sz="3600" u="sng" dirty="0">
                <a:solidFill>
                  <a:srgbClr val="FF0000"/>
                </a:solidFill>
              </a:rPr>
              <a:t>database</a:t>
            </a:r>
            <a:r>
              <a:rPr lang="en-US" sz="3600" dirty="0"/>
              <a:t>, in </a:t>
            </a:r>
            <a:r>
              <a:rPr lang="en-US" sz="3600" u="sng" dirty="0">
                <a:solidFill>
                  <a:srgbClr val="FF0000"/>
                </a:solidFill>
              </a:rPr>
              <a:t>files</a:t>
            </a:r>
            <a:r>
              <a:rPr lang="en-US" sz="3600" dirty="0"/>
              <a:t>, or even </a:t>
            </a:r>
            <a:r>
              <a:rPr lang="en-US" sz="3600" u="sng" dirty="0">
                <a:solidFill>
                  <a:srgbClr val="FF0000"/>
                </a:solidFill>
              </a:rPr>
              <a:t>over a network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307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DATABASE CONTENT PROVIDERS</vt:lpstr>
      <vt:lpstr>DATABASE - SQLite</vt:lpstr>
      <vt:lpstr>DATABASE - SQLite</vt:lpstr>
      <vt:lpstr>Content Values</vt:lpstr>
      <vt:lpstr>Cursors</vt:lpstr>
      <vt:lpstr>Cursors</vt:lpstr>
      <vt:lpstr>Demo 1</vt:lpstr>
      <vt:lpstr>Content Providers</vt:lpstr>
      <vt:lpstr>Content Providers</vt:lpstr>
      <vt:lpstr>Content Providers</vt:lpstr>
      <vt:lpstr>Content Resolvers</vt:lpstr>
      <vt:lpstr>Cursor Loader</vt:lpstr>
      <vt:lpstr>Cursor Loader</vt:lpstr>
      <vt:lpstr>Demo 2</vt:lpstr>
      <vt:lpstr>Demo 3</vt:lpstr>
      <vt:lpstr>Q&amp;A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CONTENT PROVIDERS</dc:title>
  <dc:creator>Trần Phúc</dc:creator>
  <cp:lastModifiedBy>Trần Phúc</cp:lastModifiedBy>
  <cp:revision>7</cp:revision>
  <dcterms:created xsi:type="dcterms:W3CDTF">2020-06-10T02:22:39Z</dcterms:created>
  <dcterms:modified xsi:type="dcterms:W3CDTF">2020-06-13T09:19:59Z</dcterms:modified>
</cp:coreProperties>
</file>