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vml" ContentType="application/vnd.openxmlformats-officedocument.vmlDrawing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20"/>
  </p:notesMasterIdLst>
  <p:sldIdLst>
    <p:sldId id="256" r:id="rId2"/>
    <p:sldId id="643" r:id="rId3"/>
    <p:sldId id="640" r:id="rId4"/>
    <p:sldId id="645" r:id="rId5"/>
    <p:sldId id="646" r:id="rId6"/>
    <p:sldId id="647" r:id="rId7"/>
    <p:sldId id="648" r:id="rId8"/>
    <p:sldId id="649" r:id="rId9"/>
    <p:sldId id="650" r:id="rId10"/>
    <p:sldId id="641" r:id="rId11"/>
    <p:sldId id="642" r:id="rId12"/>
    <p:sldId id="576" r:id="rId13"/>
    <p:sldId id="636" r:id="rId14"/>
    <p:sldId id="449" r:id="rId15"/>
    <p:sldId id="531" r:id="rId16"/>
    <p:sldId id="448" r:id="rId17"/>
    <p:sldId id="651" r:id="rId18"/>
    <p:sldId id="644" r:id="rId19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6600"/>
    <a:srgbClr val="66FFFF"/>
    <a:srgbClr val="FFFF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554" autoAdjust="0"/>
    <p:restoredTop sz="90143" autoAdjust="0"/>
  </p:normalViewPr>
  <p:slideViewPr>
    <p:cSldViewPr snapToGrid="0">
      <p:cViewPr varScale="1">
        <p:scale>
          <a:sx n="65" d="100"/>
          <a:sy n="65" d="100"/>
        </p:scale>
        <p:origin x="-1902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152D3BC5-0224-4C45-B848-67E80900802D}" type="datetimeFigureOut">
              <a:rPr lang="en-US"/>
              <a:pPr>
                <a:defRPr/>
              </a:pPr>
              <a:t>1/11/2020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F472A3A-876F-4C31-9E4D-534EE65019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330308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Có thể nói là biến dùng chung trong 1 số đối tượng component của 1 scope nhất định dùng để trao đổi lẫn nhau</a:t>
            </a:r>
          </a:p>
          <a:p>
            <a:r>
              <a:rPr lang="en-US" altLang="en-US"/>
              <a:t>Hang on: là attach, be persistent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Dau an ket noi voi DB ko giong nhuu JDBC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Nem IllegalStateException neu dung lenh truy van Select cho Update va Delete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DC96A-0F86-4B4B-8B2A-45179C3987A7}" type="datetime1">
              <a:rPr lang="en-US"/>
              <a:pPr>
                <a:defRPr/>
              </a:pPr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9F1C4-735D-4D3D-BFD9-DBF5280C6AEE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="" xmlns:p14="http://schemas.microsoft.com/office/powerpoint/2010/main" val="1607816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91B9C1-0AE2-4E9B-811F-CD652AC2B79B}" type="datetime1">
              <a:rPr lang="en-US"/>
              <a:pPr>
                <a:defRPr/>
              </a:pPr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83B57-CA6C-4263-A56D-F7AF8533B748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="" xmlns:p14="http://schemas.microsoft.com/office/powerpoint/2010/main" val="3395349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836173-BA43-4BF1-8B55-25648AA2937B}" type="datetime1">
              <a:rPr lang="en-US"/>
              <a:pPr>
                <a:defRPr/>
              </a:pPr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29691-DF7D-48DB-930C-96816EF9808A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="" xmlns:p14="http://schemas.microsoft.com/office/powerpoint/2010/main" val="367949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37119C-13A5-452E-8EA3-97A13509D84D}" type="datetime1">
              <a:rPr lang="en-US"/>
              <a:pPr>
                <a:defRPr/>
              </a:pPr>
              <a:t>1/11/2020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CD07FE-8287-414A-9C1B-989F68267E55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="" xmlns:p14="http://schemas.microsoft.com/office/powerpoint/2010/main" val="2582262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95301F-DBBF-43B7-96C4-271B162D3FD9}" type="datetime1">
              <a:rPr lang="en-US"/>
              <a:pPr>
                <a:defRPr/>
              </a:pPr>
              <a:t>1/11/2020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4A97D-02DD-4691-A335-88E1DF446782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="" xmlns:p14="http://schemas.microsoft.com/office/powerpoint/2010/main" val="2136786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BBEE6C-4D08-4137-9102-F774231D5D79}" type="datetime1">
              <a:rPr lang="en-US"/>
              <a:pPr>
                <a:defRPr/>
              </a:pPr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5E721-D8DA-4530-8F6D-9211B5B65FA5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="" xmlns:p14="http://schemas.microsoft.com/office/powerpoint/2010/main" val="175954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346966-3E77-49D2-B030-63215C89EB57}" type="datetime1">
              <a:rPr lang="en-US"/>
              <a:pPr>
                <a:defRPr/>
              </a:pPr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670135-FEFA-4300-9D40-A598E6CC6F64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="" xmlns:p14="http://schemas.microsoft.com/office/powerpoint/2010/main" val="198208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8CDF35-1AF3-4FDE-8F35-EE4249E17784}" type="datetime1">
              <a:rPr lang="en-US"/>
              <a:pPr>
                <a:defRPr/>
              </a:pPr>
              <a:t>1/11/2020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B33246-34BD-4D3E-A4FB-5EECE16D3C7B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="" xmlns:p14="http://schemas.microsoft.com/office/powerpoint/2010/main" val="1358325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D28E9-6B80-47AC-85F7-A5C474D00496}" type="datetime1">
              <a:rPr lang="en-US"/>
              <a:pPr>
                <a:defRPr/>
              </a:pPr>
              <a:t>1/11/2020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F5F84E-783A-41C4-8261-7FE214FF7D76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="" xmlns:p14="http://schemas.microsoft.com/office/powerpoint/2010/main" val="348445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21EABF-7251-4559-9EC9-A326EC7BAE4D}" type="datetime1">
              <a:rPr lang="en-US"/>
              <a:pPr>
                <a:defRPr/>
              </a:pPr>
              <a:t>1/11/2020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AF348F-3741-446A-B531-318CFF6AD7AA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="" xmlns:p14="http://schemas.microsoft.com/office/powerpoint/2010/main" val="2750705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A8EA7-A14B-4705-BDE2-9F43B74DED39}" type="datetime1">
              <a:rPr lang="en-US"/>
              <a:pPr>
                <a:defRPr/>
              </a:pPr>
              <a:t>1/11/2020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CCDFDC-2043-4B69-890A-B4E26619636E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="" xmlns:p14="http://schemas.microsoft.com/office/powerpoint/2010/main" val="927282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D83EE2-9B88-42D7-9606-0F9F819548BF}" type="datetime1">
              <a:rPr lang="en-US"/>
              <a:pPr>
                <a:defRPr/>
              </a:pPr>
              <a:t>1/11/2020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1A91C-45B4-4A36-8176-4CD1A2134E91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="" xmlns:p14="http://schemas.microsoft.com/office/powerpoint/2010/main" val="708656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D55E5F-2A27-4984-B4EC-889DEC033C67}" type="datetime1">
              <a:rPr lang="en-US"/>
              <a:pPr>
                <a:defRPr/>
              </a:pPr>
              <a:t>1/11/2020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58514F-AF9C-48D0-833C-F8EB4309F100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="" xmlns:p14="http://schemas.microsoft.com/office/powerpoint/2010/main" val="1616436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55A29240-1ED5-4A84-BC32-00266BC029A6}" type="datetime1">
              <a:rPr lang="en-US"/>
              <a:pPr>
                <a:defRPr/>
              </a:pPr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30AE1F1-ABBA-4BBC-9B85-1A6C4E895BF3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/40</a:t>
            </a:r>
          </a:p>
        </p:txBody>
      </p:sp>
      <p:pic>
        <p:nvPicPr>
          <p:cNvPr id="1031" name="Picture 7" descr="logoNhoFPT.jpg"/>
          <p:cNvPicPr>
            <a:picLocks noChangeAspect="1"/>
          </p:cNvPicPr>
          <p:nvPr userDrawn="1"/>
        </p:nvPicPr>
        <p:blipFill>
          <a:blip r:embed="rId15">
            <a:lum contrast="2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12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0" y="1676399"/>
            <a:ext cx="9144000" cy="3529781"/>
          </a:xfrm>
        </p:spPr>
        <p:txBody>
          <a:bodyPr/>
          <a:lstStyle/>
          <a:p>
            <a:pPr eaLnBrk="1" hangingPunct="1"/>
            <a:r>
              <a:rPr lang="en-US" alt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JPA - Entity Classes </a:t>
            </a:r>
            <a:br>
              <a:rPr lang="en-US" alt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br>
              <a:rPr lang="en-US" alt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Build The Simple Web with </a:t>
            </a:r>
            <a:r>
              <a:rPr lang="en-US" altLang="en-US" sz="4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Servlet</a:t>
            </a:r>
            <a:endParaRPr lang="en-US" alt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 idx="4294967295"/>
          </p:nvPr>
        </p:nvSpPr>
        <p:spPr>
          <a:xfrm>
            <a:off x="960027" y="103236"/>
            <a:ext cx="7815262" cy="11366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Server Model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900" y="1847850"/>
            <a:ext cx="151765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4070350" y="1962150"/>
            <a:ext cx="64928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be 8"/>
          <p:cNvSpPr/>
          <p:nvPr/>
        </p:nvSpPr>
        <p:spPr>
          <a:xfrm>
            <a:off x="4705350" y="1579563"/>
            <a:ext cx="1371600" cy="79533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Web/App Server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524250" y="1252538"/>
            <a:ext cx="1766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2. Send request </a:t>
            </a:r>
          </a:p>
        </p:txBody>
      </p:sp>
      <p:sp>
        <p:nvSpPr>
          <p:cNvPr id="13" name="Can 12"/>
          <p:cNvSpPr/>
          <p:nvPr/>
        </p:nvSpPr>
        <p:spPr>
          <a:xfrm>
            <a:off x="7581900" y="4881563"/>
            <a:ext cx="1296988" cy="91440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DB</a:t>
            </a:r>
          </a:p>
        </p:txBody>
      </p: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>
            <a:off x="7810500" y="2166938"/>
            <a:ext cx="458788" cy="91757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Arrow Connector 15"/>
          <p:cNvCxnSpPr>
            <a:cxnSpLocks noChangeShapeType="1"/>
            <a:stCxn id="35" idx="4"/>
          </p:cNvCxnSpPr>
          <p:nvPr/>
        </p:nvCxnSpPr>
        <p:spPr bwMode="auto">
          <a:xfrm>
            <a:off x="7256463" y="2401888"/>
            <a:ext cx="563562" cy="815975"/>
          </a:xfrm>
          <a:prstGeom prst="straightConnector1">
            <a:avLst/>
          </a:prstGeom>
          <a:noFill/>
          <a:ln w="38100" algn="ctr">
            <a:solidFill>
              <a:srgbClr val="FF3300"/>
            </a:solidFill>
            <a:prstDash val="sysDash"/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576763" y="2668588"/>
            <a:ext cx="17399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5. Response the result page</a:t>
            </a:r>
          </a:p>
        </p:txBody>
      </p:sp>
      <p:cxnSp>
        <p:nvCxnSpPr>
          <p:cNvPr id="23" name="Straight Connector 22"/>
          <p:cNvCxnSpPr/>
          <p:nvPr/>
        </p:nvCxnSpPr>
        <p:spPr>
          <a:xfrm rot="5400000">
            <a:off x="1711325" y="3657601"/>
            <a:ext cx="5102225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6" name="TextBox 21"/>
          <p:cNvSpPr txBox="1">
            <a:spLocks noChangeArrowheads="1"/>
          </p:cNvSpPr>
          <p:nvPr/>
        </p:nvSpPr>
        <p:spPr bwMode="auto">
          <a:xfrm>
            <a:off x="2168525" y="5662613"/>
            <a:ext cx="1622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</p:txBody>
      </p:sp>
      <p:sp>
        <p:nvSpPr>
          <p:cNvPr id="16397" name="TextBox 22"/>
          <p:cNvSpPr txBox="1">
            <a:spLocks noChangeArrowheads="1"/>
          </p:cNvSpPr>
          <p:nvPr/>
        </p:nvSpPr>
        <p:spPr bwMode="auto">
          <a:xfrm>
            <a:off x="6032500" y="5603875"/>
            <a:ext cx="1622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p:sp>
        <p:nvSpPr>
          <p:cNvPr id="27" name="Smiley Face 26"/>
          <p:cNvSpPr/>
          <p:nvPr/>
        </p:nvSpPr>
        <p:spPr>
          <a:xfrm>
            <a:off x="236538" y="1917700"/>
            <a:ext cx="588962" cy="515938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811213" y="2271713"/>
            <a:ext cx="1711325" cy="28575"/>
          </a:xfrm>
          <a:prstGeom prst="straightConnector1">
            <a:avLst/>
          </a:prstGeom>
          <a:ln w="38100">
            <a:solidFill>
              <a:srgbClr val="8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688975" y="2403475"/>
            <a:ext cx="1773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1. Click Login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7538244" y="2296596"/>
            <a:ext cx="20367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Check Login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972175" y="1931988"/>
            <a:ext cx="649288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621463" y="1474788"/>
            <a:ext cx="1268412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Servlet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5878513" y="2090738"/>
            <a:ext cx="741362" cy="4603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350" y="3392488"/>
            <a:ext cx="1517650" cy="85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2" name="Straight Arrow Connector 41"/>
          <p:cNvCxnSpPr/>
          <p:nvPr/>
        </p:nvCxnSpPr>
        <p:spPr>
          <a:xfrm rot="5400000" flipH="1" flipV="1">
            <a:off x="3658393" y="2494757"/>
            <a:ext cx="1236663" cy="90805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2208213" y="4291013"/>
            <a:ext cx="17399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6. Browser displays Welcome page/ invalid page</a:t>
            </a:r>
          </a:p>
        </p:txBody>
      </p:sp>
      <p:cxnSp>
        <p:nvCxnSpPr>
          <p:cNvPr id="25" name="Straight Arrow Connector 24"/>
          <p:cNvCxnSpPr>
            <a:stCxn id="27" idx="4"/>
          </p:cNvCxnSpPr>
          <p:nvPr/>
        </p:nvCxnSpPr>
        <p:spPr>
          <a:xfrm rot="16200000" flipH="1">
            <a:off x="719932" y="2245519"/>
            <a:ext cx="1398587" cy="1774825"/>
          </a:xfrm>
          <a:prstGeom prst="straightConnector1">
            <a:avLst/>
          </a:prstGeom>
          <a:ln w="38100">
            <a:solidFill>
              <a:srgbClr val="80008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34"/>
          <p:cNvSpPr/>
          <p:nvPr/>
        </p:nvSpPr>
        <p:spPr>
          <a:xfrm>
            <a:off x="7634288" y="3097213"/>
            <a:ext cx="1268412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DAO</a:t>
            </a:r>
          </a:p>
        </p:txBody>
      </p:sp>
      <p:cxnSp>
        <p:nvCxnSpPr>
          <p:cNvPr id="3" name="Straight Arrow Connector 13"/>
          <p:cNvCxnSpPr>
            <a:cxnSpLocks noChangeShapeType="1"/>
          </p:cNvCxnSpPr>
          <p:nvPr/>
        </p:nvCxnSpPr>
        <p:spPr bwMode="auto">
          <a:xfrm flipH="1">
            <a:off x="8231188" y="3995738"/>
            <a:ext cx="349250" cy="1046162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" name="Straight Arrow Connector 15"/>
          <p:cNvCxnSpPr>
            <a:cxnSpLocks noChangeShapeType="1"/>
          </p:cNvCxnSpPr>
          <p:nvPr/>
        </p:nvCxnSpPr>
        <p:spPr bwMode="auto">
          <a:xfrm>
            <a:off x="7939088" y="3905250"/>
            <a:ext cx="158750" cy="1063625"/>
          </a:xfrm>
          <a:prstGeom prst="straightConnector1">
            <a:avLst/>
          </a:prstGeom>
          <a:noFill/>
          <a:ln w="38100" algn="ctr">
            <a:solidFill>
              <a:srgbClr val="FF3300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342188" y="4116388"/>
            <a:ext cx="18018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Query DB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13" grpId="0" animBg="1"/>
      <p:bldP spid="18" grpId="0"/>
      <p:bldP spid="27" grpId="0" animBg="1"/>
      <p:bldP spid="29" grpId="0"/>
      <p:bldP spid="33" grpId="0"/>
      <p:bldP spid="35" grpId="0" animBg="1"/>
      <p:bldP spid="24" grpId="0"/>
      <p:bldP spid="2" grpId="0" animBg="1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1417638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</a:p>
        </p:txBody>
      </p:sp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781050" y="2928938"/>
          <a:ext cx="1393825" cy="984250"/>
        </p:xfrm>
        <a:graphic>
          <a:graphicData uri="http://schemas.openxmlformats.org/presentationml/2006/ole">
            <p:oleObj spid="_x0000_s129026" name="Photo Editor Photo" r:id="rId4" imgW="7621064" imgH="5714286" progId="">
              <p:embed/>
            </p:oleObj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75013" y="1839913"/>
            <a:ext cx="2238375" cy="3008312"/>
          </a:xfrm>
          <a:prstGeom prst="rect">
            <a:avLst/>
          </a:prstGeom>
          <a:solidFill>
            <a:srgbClr val="FFFF66"/>
          </a:solidFill>
          <a:ln w="9525">
            <a:solidFill>
              <a:srgbClr val="FFFF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Web Server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427413" y="2479675"/>
            <a:ext cx="627062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cxnSp>
        <p:nvCxnSpPr>
          <p:cNvPr id="8" name="AutoShape 7"/>
          <p:cNvCxnSpPr>
            <a:cxnSpLocks noChangeShapeType="1"/>
            <a:endCxn id="7" idx="2"/>
          </p:cNvCxnSpPr>
          <p:nvPr/>
        </p:nvCxnSpPr>
        <p:spPr bwMode="auto">
          <a:xfrm flipV="1">
            <a:off x="2093913" y="2774950"/>
            <a:ext cx="1333500" cy="646113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3427413" y="3998913"/>
            <a:ext cx="627062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cxnSp>
        <p:nvCxnSpPr>
          <p:cNvPr id="11" name="AutoShape 11"/>
          <p:cNvCxnSpPr>
            <a:cxnSpLocks noChangeShapeType="1"/>
            <a:stCxn id="7" idx="4"/>
            <a:endCxn id="10" idx="0"/>
          </p:cNvCxnSpPr>
          <p:nvPr/>
        </p:nvCxnSpPr>
        <p:spPr bwMode="auto">
          <a:xfrm rot="5400000">
            <a:off x="3276600" y="3535363"/>
            <a:ext cx="928687" cy="158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3"/>
          <p:cNvCxnSpPr>
            <a:cxnSpLocks noChangeShapeType="1"/>
            <a:stCxn id="10" idx="2"/>
          </p:cNvCxnSpPr>
          <p:nvPr/>
        </p:nvCxnSpPr>
        <p:spPr bwMode="auto">
          <a:xfrm rot="10800000">
            <a:off x="2093913" y="3421063"/>
            <a:ext cx="1333500" cy="87312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4"/>
          <p:cNvCxnSpPr>
            <a:cxnSpLocks noChangeShapeType="1"/>
            <a:stCxn id="7" idx="3"/>
          </p:cNvCxnSpPr>
          <p:nvPr/>
        </p:nvCxnSpPr>
        <p:spPr bwMode="auto">
          <a:xfrm rot="5400000">
            <a:off x="2588419" y="2489994"/>
            <a:ext cx="436563" cy="1425575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2" name="Can 11"/>
          <p:cNvSpPr/>
          <p:nvPr/>
        </p:nvSpPr>
        <p:spPr>
          <a:xfrm>
            <a:off x="6272213" y="2970213"/>
            <a:ext cx="701675" cy="91440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DB</a:t>
            </a: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4627563" y="3121025"/>
            <a:ext cx="627062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DAO</a:t>
            </a:r>
          </a:p>
        </p:txBody>
      </p:sp>
      <p:cxnSp>
        <p:nvCxnSpPr>
          <p:cNvPr id="17" name="AutoShape 7"/>
          <p:cNvCxnSpPr>
            <a:cxnSpLocks noChangeShapeType="1"/>
            <a:endCxn id="16" idx="1"/>
          </p:cNvCxnSpPr>
          <p:nvPr/>
        </p:nvCxnSpPr>
        <p:spPr bwMode="auto">
          <a:xfrm>
            <a:off x="4032250" y="2820988"/>
            <a:ext cx="687388" cy="387350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7"/>
          <p:cNvCxnSpPr>
            <a:cxnSpLocks noChangeShapeType="1"/>
            <a:stCxn id="16" idx="6"/>
          </p:cNvCxnSpPr>
          <p:nvPr/>
        </p:nvCxnSpPr>
        <p:spPr bwMode="auto">
          <a:xfrm flipV="1">
            <a:off x="5254625" y="3289300"/>
            <a:ext cx="1009650" cy="127000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" name="AutoShape 13"/>
          <p:cNvCxnSpPr>
            <a:cxnSpLocks noChangeShapeType="1"/>
            <a:endCxn id="16" idx="5"/>
          </p:cNvCxnSpPr>
          <p:nvPr/>
        </p:nvCxnSpPr>
        <p:spPr bwMode="auto">
          <a:xfrm rot="10800000" flipV="1">
            <a:off x="5164138" y="3584575"/>
            <a:ext cx="1128712" cy="41275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13"/>
          <p:cNvCxnSpPr>
            <a:cxnSpLocks noChangeShapeType="1"/>
            <a:endCxn id="7" idx="5"/>
          </p:cNvCxnSpPr>
          <p:nvPr/>
        </p:nvCxnSpPr>
        <p:spPr bwMode="auto">
          <a:xfrm rot="10800000">
            <a:off x="3962400" y="2984500"/>
            <a:ext cx="733425" cy="355600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812925" y="2532063"/>
            <a:ext cx="171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1. Send request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206875" y="2532063"/>
            <a:ext cx="171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Call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332413" y="2901950"/>
            <a:ext cx="171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3. Query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3743325" y="3619500"/>
            <a:ext cx="171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Render/Send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2376488" y="3313113"/>
            <a:ext cx="1709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5. Response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889000" y="4071938"/>
            <a:ext cx="171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6. Display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2" grpId="0" animBg="1"/>
      <p:bldP spid="16" grpId="0" animBg="1"/>
      <p:bldP spid="2" grpId="0"/>
      <p:bldP spid="18" grpId="0"/>
      <p:bldP spid="20" grpId="0"/>
      <p:bldP spid="21" grpId="0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/>
          </p:cNvSpPr>
          <p:nvPr>
            <p:ph type="title" idx="4294967295"/>
          </p:nvPr>
        </p:nvSpPr>
        <p:spPr>
          <a:xfrm>
            <a:off x="1004282" y="103236"/>
            <a:ext cx="7815262" cy="1063625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en-US" alt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Server Model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900" y="1847850"/>
            <a:ext cx="151765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4070350" y="1962150"/>
            <a:ext cx="64928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be 8"/>
          <p:cNvSpPr/>
          <p:nvPr/>
        </p:nvSpPr>
        <p:spPr>
          <a:xfrm>
            <a:off x="4705350" y="1579563"/>
            <a:ext cx="1371600" cy="79533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Web/App Server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524250" y="1252538"/>
            <a:ext cx="1766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1. Send request 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3481388" y="2668588"/>
            <a:ext cx="17399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E46C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Response the result page</a:t>
            </a:r>
          </a:p>
        </p:txBody>
      </p:sp>
      <p:cxnSp>
        <p:nvCxnSpPr>
          <p:cNvPr id="23" name="Straight Connector 22"/>
          <p:cNvCxnSpPr/>
          <p:nvPr/>
        </p:nvCxnSpPr>
        <p:spPr>
          <a:xfrm rot="5400000">
            <a:off x="1711325" y="3657601"/>
            <a:ext cx="5102225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665" name="TextBox 21"/>
          <p:cNvSpPr txBox="1">
            <a:spLocks noChangeArrowheads="1"/>
          </p:cNvSpPr>
          <p:nvPr/>
        </p:nvSpPr>
        <p:spPr bwMode="auto">
          <a:xfrm>
            <a:off x="2168525" y="5662613"/>
            <a:ext cx="1622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</p:txBody>
      </p:sp>
      <p:sp>
        <p:nvSpPr>
          <p:cNvPr id="70666" name="TextBox 22"/>
          <p:cNvSpPr txBox="1">
            <a:spLocks noChangeArrowheads="1"/>
          </p:cNvSpPr>
          <p:nvPr/>
        </p:nvSpPr>
        <p:spPr bwMode="auto">
          <a:xfrm>
            <a:off x="6032500" y="5603875"/>
            <a:ext cx="1622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p:sp>
        <p:nvSpPr>
          <p:cNvPr id="27" name="Smiley Face 26"/>
          <p:cNvSpPr/>
          <p:nvPr/>
        </p:nvSpPr>
        <p:spPr>
          <a:xfrm>
            <a:off x="236538" y="1917700"/>
            <a:ext cx="588962" cy="515938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811213" y="2271713"/>
            <a:ext cx="1711325" cy="28575"/>
          </a:xfrm>
          <a:prstGeom prst="straightConnector1">
            <a:avLst/>
          </a:prstGeom>
          <a:ln w="38100">
            <a:solidFill>
              <a:srgbClr val="8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688975" y="2403475"/>
            <a:ext cx="1773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1. Click Search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5170488" y="3054350"/>
            <a:ext cx="2036762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4. Transfer &amp; Traverse to display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972175" y="1931988"/>
            <a:ext cx="649288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621463" y="1474788"/>
            <a:ext cx="1268412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Servlet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6954838" y="2447778"/>
            <a:ext cx="64943" cy="1254273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350" y="3392488"/>
            <a:ext cx="1517650" cy="85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Oval 31"/>
          <p:cNvSpPr/>
          <p:nvPr/>
        </p:nvSpPr>
        <p:spPr>
          <a:xfrm>
            <a:off x="6029325" y="3635375"/>
            <a:ext cx="1268413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List DTO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rot="5400000" flipH="1" flipV="1">
            <a:off x="5996781" y="2923382"/>
            <a:ext cx="1482725" cy="7461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5878513" y="2098675"/>
            <a:ext cx="777875" cy="793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 flipH="1" flipV="1">
            <a:off x="3575050" y="2495550"/>
            <a:ext cx="1379538" cy="88423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6200000" flipH="1">
            <a:off x="719932" y="2245519"/>
            <a:ext cx="1398587" cy="1774825"/>
          </a:xfrm>
          <a:prstGeom prst="straightConnector1">
            <a:avLst/>
          </a:prstGeom>
          <a:ln w="38100">
            <a:solidFill>
              <a:srgbClr val="80008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n 12"/>
          <p:cNvSpPr/>
          <p:nvPr/>
        </p:nvSpPr>
        <p:spPr>
          <a:xfrm>
            <a:off x="7581900" y="4881563"/>
            <a:ext cx="1296988" cy="91440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DB</a:t>
            </a:r>
          </a:p>
        </p:txBody>
      </p: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>
            <a:off x="7810500" y="2166938"/>
            <a:ext cx="458788" cy="91757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Arrow Connector 15"/>
          <p:cNvCxnSpPr>
            <a:cxnSpLocks noChangeShapeType="1"/>
          </p:cNvCxnSpPr>
          <p:nvPr/>
        </p:nvCxnSpPr>
        <p:spPr bwMode="auto">
          <a:xfrm>
            <a:off x="7256463" y="2401888"/>
            <a:ext cx="563562" cy="815975"/>
          </a:xfrm>
          <a:prstGeom prst="straightConnector1">
            <a:avLst/>
          </a:prstGeom>
          <a:noFill/>
          <a:ln w="38100" algn="ctr">
            <a:solidFill>
              <a:srgbClr val="FF3300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" name="Oval 34"/>
          <p:cNvSpPr/>
          <p:nvPr/>
        </p:nvSpPr>
        <p:spPr>
          <a:xfrm>
            <a:off x="7634288" y="3097213"/>
            <a:ext cx="1268412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DAO</a:t>
            </a:r>
          </a:p>
        </p:txBody>
      </p:sp>
      <p:cxnSp>
        <p:nvCxnSpPr>
          <p:cNvPr id="3" name="Straight Arrow Connector 13"/>
          <p:cNvCxnSpPr>
            <a:cxnSpLocks noChangeShapeType="1"/>
          </p:cNvCxnSpPr>
          <p:nvPr/>
        </p:nvCxnSpPr>
        <p:spPr bwMode="auto">
          <a:xfrm flipH="1">
            <a:off x="8231188" y="3995738"/>
            <a:ext cx="349250" cy="1046162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" name="Straight Arrow Connector 15"/>
          <p:cNvCxnSpPr>
            <a:cxnSpLocks noChangeShapeType="1"/>
          </p:cNvCxnSpPr>
          <p:nvPr/>
        </p:nvCxnSpPr>
        <p:spPr bwMode="auto">
          <a:xfrm>
            <a:off x="7939088" y="3905250"/>
            <a:ext cx="158750" cy="1063625"/>
          </a:xfrm>
          <a:prstGeom prst="straightConnector1">
            <a:avLst/>
          </a:prstGeom>
          <a:noFill/>
          <a:ln w="38100" algn="ctr">
            <a:solidFill>
              <a:srgbClr val="FF3300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342188" y="4116388"/>
            <a:ext cx="18018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3. Query DB</a:t>
            </a:r>
          </a:p>
        </p:txBody>
      </p:sp>
      <p:sp>
        <p:nvSpPr>
          <p:cNvPr id="5" name="TextBox 14"/>
          <p:cNvSpPr txBox="1">
            <a:spLocks noChangeArrowheads="1"/>
          </p:cNvSpPr>
          <p:nvPr/>
        </p:nvSpPr>
        <p:spPr bwMode="auto">
          <a:xfrm>
            <a:off x="7342188" y="2592388"/>
            <a:ext cx="18018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2. Call Search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7277173" y="3714603"/>
            <a:ext cx="422924" cy="203348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18" grpId="0"/>
      <p:bldP spid="27" grpId="0" animBg="1"/>
      <p:bldP spid="29" grpId="0"/>
      <p:bldP spid="33" grpId="0"/>
      <p:bldP spid="35" grpId="0" animBg="1"/>
      <p:bldP spid="32" grpId="0" animBg="1"/>
      <p:bldP spid="13" grpId="0" animBg="1"/>
      <p:bldP spid="2" grpId="0" animBg="1"/>
      <p:bldP spid="15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/>
          </p:cNvSpPr>
          <p:nvPr>
            <p:ph type="title" idx="4294967295"/>
          </p:nvPr>
        </p:nvSpPr>
        <p:spPr>
          <a:xfrm>
            <a:off x="901035" y="265471"/>
            <a:ext cx="7815262" cy="1063625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</a:p>
        </p:txBody>
      </p:sp>
      <p:graphicFrame>
        <p:nvGraphicFramePr>
          <p:cNvPr id="38" name="Object 10"/>
          <p:cNvGraphicFramePr>
            <a:graphicFrameLocks noChangeAspect="1"/>
          </p:cNvGraphicFramePr>
          <p:nvPr/>
        </p:nvGraphicFramePr>
        <p:xfrm>
          <a:off x="781050" y="2928938"/>
          <a:ext cx="1393825" cy="984250"/>
        </p:xfrm>
        <a:graphic>
          <a:graphicData uri="http://schemas.openxmlformats.org/presentationml/2006/ole">
            <p:oleObj spid="_x0000_s6185" name="Photo Editor Photo" r:id="rId4" imgW="7621064" imgH="5714286" progId="">
              <p:embed/>
            </p:oleObj>
          </a:graphicData>
        </a:graphic>
      </p:graphicFrame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75013" y="1839913"/>
            <a:ext cx="3629465" cy="3008312"/>
          </a:xfrm>
          <a:prstGeom prst="rect">
            <a:avLst/>
          </a:prstGeom>
          <a:solidFill>
            <a:srgbClr val="FFFF66"/>
          </a:solidFill>
          <a:ln w="9525">
            <a:solidFill>
              <a:srgbClr val="FFFF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Server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val 20"/>
          <p:cNvSpPr>
            <a:spLocks noChangeArrowheads="1"/>
          </p:cNvSpPr>
          <p:nvPr/>
        </p:nvSpPr>
        <p:spPr bwMode="auto">
          <a:xfrm>
            <a:off x="3427413" y="2479675"/>
            <a:ext cx="627062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cxnSp>
        <p:nvCxnSpPr>
          <p:cNvPr id="43" name="AutoShape 7"/>
          <p:cNvCxnSpPr>
            <a:cxnSpLocks noChangeShapeType="1"/>
            <a:endCxn id="42" idx="2"/>
          </p:cNvCxnSpPr>
          <p:nvPr/>
        </p:nvCxnSpPr>
        <p:spPr bwMode="auto">
          <a:xfrm flipV="1">
            <a:off x="2093913" y="2774950"/>
            <a:ext cx="1333500" cy="646113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5" name="Oval 10"/>
          <p:cNvSpPr>
            <a:spLocks noChangeArrowheads="1"/>
          </p:cNvSpPr>
          <p:nvPr/>
        </p:nvSpPr>
        <p:spPr bwMode="auto">
          <a:xfrm>
            <a:off x="3427413" y="3998913"/>
            <a:ext cx="627062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cxnSp>
        <p:nvCxnSpPr>
          <p:cNvPr id="46" name="AutoShape 11"/>
          <p:cNvCxnSpPr>
            <a:cxnSpLocks noChangeShapeType="1"/>
            <a:stCxn id="42" idx="4"/>
            <a:endCxn id="45" idx="0"/>
          </p:cNvCxnSpPr>
          <p:nvPr/>
        </p:nvCxnSpPr>
        <p:spPr bwMode="auto">
          <a:xfrm rot="5400000">
            <a:off x="3276600" y="3535363"/>
            <a:ext cx="928687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7" name="AutoShape 13"/>
          <p:cNvCxnSpPr>
            <a:cxnSpLocks noChangeShapeType="1"/>
            <a:stCxn id="45" idx="2"/>
          </p:cNvCxnSpPr>
          <p:nvPr/>
        </p:nvCxnSpPr>
        <p:spPr bwMode="auto">
          <a:xfrm rot="10800000">
            <a:off x="2093913" y="3421063"/>
            <a:ext cx="1333500" cy="87312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8" name="AutoShape 14"/>
          <p:cNvCxnSpPr>
            <a:cxnSpLocks noChangeShapeType="1"/>
            <a:stCxn id="42" idx="3"/>
          </p:cNvCxnSpPr>
          <p:nvPr/>
        </p:nvCxnSpPr>
        <p:spPr bwMode="auto">
          <a:xfrm rot="5400000">
            <a:off x="2588419" y="2489994"/>
            <a:ext cx="436563" cy="1425575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9" name="Can 48"/>
          <p:cNvSpPr/>
          <p:nvPr/>
        </p:nvSpPr>
        <p:spPr>
          <a:xfrm>
            <a:off x="8072878" y="2900363"/>
            <a:ext cx="701675" cy="91440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DB</a:t>
            </a:r>
          </a:p>
        </p:txBody>
      </p:sp>
      <p:sp>
        <p:nvSpPr>
          <p:cNvPr id="50" name="Oval 27"/>
          <p:cNvSpPr>
            <a:spLocks noChangeArrowheads="1"/>
          </p:cNvSpPr>
          <p:nvPr/>
        </p:nvSpPr>
        <p:spPr bwMode="auto">
          <a:xfrm>
            <a:off x="4627563" y="3121025"/>
            <a:ext cx="627062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DAO</a:t>
            </a:r>
          </a:p>
        </p:txBody>
      </p:sp>
      <p:cxnSp>
        <p:nvCxnSpPr>
          <p:cNvPr id="51" name="AutoShape 7"/>
          <p:cNvCxnSpPr>
            <a:cxnSpLocks noChangeShapeType="1"/>
            <a:endCxn id="50" idx="1"/>
          </p:cNvCxnSpPr>
          <p:nvPr/>
        </p:nvCxnSpPr>
        <p:spPr bwMode="auto">
          <a:xfrm>
            <a:off x="4032250" y="2820988"/>
            <a:ext cx="687388" cy="387350"/>
          </a:xfrm>
          <a:prstGeom prst="straightConnector1">
            <a:avLst/>
          </a:prstGeom>
          <a:noFill/>
          <a:ln w="31750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2" name="AutoShape 7"/>
          <p:cNvCxnSpPr>
            <a:cxnSpLocks noChangeShapeType="1"/>
            <a:stCxn id="50" idx="6"/>
          </p:cNvCxnSpPr>
          <p:nvPr/>
        </p:nvCxnSpPr>
        <p:spPr bwMode="auto">
          <a:xfrm flipV="1">
            <a:off x="5254625" y="3208338"/>
            <a:ext cx="2830953" cy="207962"/>
          </a:xfrm>
          <a:prstGeom prst="straightConnector1">
            <a:avLst/>
          </a:prstGeom>
          <a:noFill/>
          <a:ln w="31750">
            <a:solidFill>
              <a:srgbClr val="7030A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3" name="AutoShape 13"/>
          <p:cNvCxnSpPr>
            <a:cxnSpLocks noChangeShapeType="1"/>
            <a:endCxn id="50" idx="5"/>
          </p:cNvCxnSpPr>
          <p:nvPr/>
        </p:nvCxnSpPr>
        <p:spPr bwMode="auto">
          <a:xfrm flipH="1">
            <a:off x="5162794" y="3619500"/>
            <a:ext cx="2910084" cy="5591"/>
          </a:xfrm>
          <a:prstGeom prst="straightConnector1">
            <a:avLst/>
          </a:prstGeom>
          <a:noFill/>
          <a:ln w="28575">
            <a:solidFill>
              <a:srgbClr val="7030A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4" name="AutoShape 13"/>
          <p:cNvCxnSpPr>
            <a:cxnSpLocks noChangeShapeType="1"/>
            <a:endCxn id="42" idx="5"/>
          </p:cNvCxnSpPr>
          <p:nvPr/>
        </p:nvCxnSpPr>
        <p:spPr bwMode="auto">
          <a:xfrm rot="10800000">
            <a:off x="3962400" y="2984500"/>
            <a:ext cx="733425" cy="355600"/>
          </a:xfrm>
          <a:prstGeom prst="straightConnector1">
            <a:avLst/>
          </a:prstGeom>
          <a:noFill/>
          <a:ln w="28575">
            <a:solidFill>
              <a:srgbClr val="0070C0"/>
            </a:solidFill>
            <a:prstDash val="dash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5" name="TextBox 32"/>
          <p:cNvSpPr txBox="1">
            <a:spLocks noChangeArrowheads="1"/>
          </p:cNvSpPr>
          <p:nvPr/>
        </p:nvSpPr>
        <p:spPr bwMode="auto">
          <a:xfrm>
            <a:off x="1812925" y="2532063"/>
            <a:ext cx="171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Send request</a:t>
            </a:r>
          </a:p>
        </p:txBody>
      </p:sp>
      <p:sp>
        <p:nvSpPr>
          <p:cNvPr id="56" name="TextBox 33"/>
          <p:cNvSpPr txBox="1">
            <a:spLocks noChangeArrowheads="1"/>
          </p:cNvSpPr>
          <p:nvPr/>
        </p:nvSpPr>
        <p:spPr bwMode="auto">
          <a:xfrm>
            <a:off x="4206875" y="2532063"/>
            <a:ext cx="171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Call</a:t>
            </a:r>
          </a:p>
        </p:txBody>
      </p:sp>
      <p:sp>
        <p:nvSpPr>
          <p:cNvPr id="57" name="TextBox 34"/>
          <p:cNvSpPr txBox="1">
            <a:spLocks noChangeArrowheads="1"/>
          </p:cNvSpPr>
          <p:nvPr/>
        </p:nvSpPr>
        <p:spPr bwMode="auto">
          <a:xfrm>
            <a:off x="5964214" y="2930917"/>
            <a:ext cx="171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Query</a:t>
            </a:r>
          </a:p>
        </p:txBody>
      </p:sp>
      <p:sp>
        <p:nvSpPr>
          <p:cNvPr id="58" name="TextBox 35"/>
          <p:cNvSpPr txBox="1">
            <a:spLocks noChangeArrowheads="1"/>
          </p:cNvSpPr>
          <p:nvPr/>
        </p:nvSpPr>
        <p:spPr bwMode="auto">
          <a:xfrm>
            <a:off x="3743325" y="3619500"/>
            <a:ext cx="171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Render/Send</a:t>
            </a:r>
          </a:p>
        </p:txBody>
      </p:sp>
      <p:sp>
        <p:nvSpPr>
          <p:cNvPr id="59" name="TextBox 36"/>
          <p:cNvSpPr txBox="1">
            <a:spLocks noChangeArrowheads="1"/>
          </p:cNvSpPr>
          <p:nvPr/>
        </p:nvSpPr>
        <p:spPr bwMode="auto">
          <a:xfrm>
            <a:off x="2376488" y="3313113"/>
            <a:ext cx="1709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Response</a:t>
            </a:r>
          </a:p>
        </p:txBody>
      </p:sp>
      <p:sp>
        <p:nvSpPr>
          <p:cNvPr id="60" name="TextBox 37"/>
          <p:cNvSpPr txBox="1">
            <a:spLocks noChangeArrowheads="1"/>
          </p:cNvSpPr>
          <p:nvPr/>
        </p:nvSpPr>
        <p:spPr bwMode="auto">
          <a:xfrm>
            <a:off x="746125" y="4030663"/>
            <a:ext cx="171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Display</a:t>
            </a:r>
          </a:p>
        </p:txBody>
      </p:sp>
      <p:sp>
        <p:nvSpPr>
          <p:cNvPr id="61" name="Oval 27"/>
          <p:cNvSpPr>
            <a:spLocks noChangeArrowheads="1"/>
          </p:cNvSpPr>
          <p:nvPr/>
        </p:nvSpPr>
        <p:spPr bwMode="auto">
          <a:xfrm>
            <a:off x="5445126" y="4183579"/>
            <a:ext cx="627062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DTO</a:t>
            </a:r>
          </a:p>
        </p:txBody>
      </p:sp>
      <p:cxnSp>
        <p:nvCxnSpPr>
          <p:cNvPr id="62" name="AutoShape 7"/>
          <p:cNvCxnSpPr>
            <a:cxnSpLocks noChangeShapeType="1"/>
            <a:endCxn id="61" idx="0"/>
          </p:cNvCxnSpPr>
          <p:nvPr/>
        </p:nvCxnSpPr>
        <p:spPr bwMode="auto">
          <a:xfrm>
            <a:off x="5191700" y="3676651"/>
            <a:ext cx="566957" cy="506928"/>
          </a:xfrm>
          <a:prstGeom prst="straightConnector1">
            <a:avLst/>
          </a:prstGeom>
          <a:noFill/>
          <a:ln w="317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3" name="TextBox 35"/>
          <p:cNvSpPr txBox="1">
            <a:spLocks noChangeArrowheads="1"/>
          </p:cNvSpPr>
          <p:nvPr/>
        </p:nvSpPr>
        <p:spPr bwMode="auto">
          <a:xfrm>
            <a:off x="5193287" y="3814247"/>
            <a:ext cx="20444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Store data into</a:t>
            </a:r>
          </a:p>
        </p:txBody>
      </p:sp>
    </p:spTree>
    <p:extLst>
      <p:ext uri="{BB962C8B-B14F-4D97-AF65-F5344CB8AC3E}">
        <p14:creationId xmlns="" xmlns:p14="http://schemas.microsoft.com/office/powerpoint/2010/main" val="137147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5" grpId="0" animBg="1"/>
      <p:bldP spid="50" grpId="0" animBg="1"/>
      <p:bldP spid="55" grpId="0"/>
      <p:bldP spid="56" grpId="0"/>
      <p:bldP spid="57" grpId="0"/>
      <p:bldP spid="58" grpId="0"/>
      <p:bldP spid="59" grpId="0"/>
      <p:bldP spid="60" grpId="0"/>
      <p:bldP spid="61" grpId="0" animBg="1"/>
      <p:bldP spid="6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0807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endParaRPr lang="en-US" alt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19" name="Rectangle 3"/>
          <p:cNvSpPr>
            <a:spLocks noGrp="1"/>
          </p:cNvSpPr>
          <p:nvPr>
            <p:ph type="body" idx="4294967295"/>
          </p:nvPr>
        </p:nvSpPr>
        <p:spPr>
          <a:xfrm>
            <a:off x="0" y="1171575"/>
            <a:ext cx="9144000" cy="5686425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long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reserved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segment is available in the context on the server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8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scopes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Scope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HTTP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hits 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servlet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deliveres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HTTP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javax.servlet.ServletRequest</a:t>
            </a: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Scope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8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browser window establishes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 to the point where that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 window is closed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session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 to the point where that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is closed, session is time out, server is crashed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javax.servlet.http.HttpSession</a:t>
            </a: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(Application) Scope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longest-lived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three scopes available to you. 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container is stopped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javax.servlet.ServletContext</a:t>
            </a: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221226"/>
            <a:ext cx="8229600" cy="1417638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Choosing Scopes</a:t>
            </a:r>
            <a:r>
              <a:rPr lang="en-US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67" name="Rectangle 3"/>
          <p:cNvSpPr>
            <a:spLocks noGrp="1"/>
          </p:cNvSpPr>
          <p:nvPr>
            <p:ph type="body" idx="4294967295"/>
          </p:nvPr>
        </p:nvSpPr>
        <p:spPr>
          <a:xfrm>
            <a:off x="176213" y="1335088"/>
            <a:ext cx="8967787" cy="5522912"/>
          </a:xfrm>
        </p:spPr>
        <p:txBody>
          <a:bodyPr/>
          <a:lstStyle/>
          <a:p>
            <a:pPr lvl="1" algn="just"/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Request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Scope: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attributes are required for a one-off web page and aren’t part of a longer transaction</a:t>
            </a:r>
          </a:p>
          <a:p>
            <a:pPr lvl="1" algn="just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Scope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attributes are part of a longer transaction, or are spanned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request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they are information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 to particular client</a:t>
            </a:r>
          </a:p>
          <a:p>
            <a:pPr lvl="2" algn="just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username or account</a:t>
            </a:r>
          </a:p>
          <a:p>
            <a:pPr lvl="1" algn="just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Scope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attributes can allow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web resource to access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 public variables in application)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42863"/>
            <a:ext cx="8229600" cy="101917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Parameters vs. Attributes</a:t>
            </a:r>
            <a:endParaRPr lang="en-US" altLang="en-US" sz="4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851" name="Rectangle 3"/>
          <p:cNvSpPr>
            <a:spLocks noGrp="1"/>
          </p:cNvSpPr>
          <p:nvPr>
            <p:ph type="body" idx="4294967295"/>
          </p:nvPr>
        </p:nvSpPr>
        <p:spPr>
          <a:xfrm>
            <a:off x="0" y="1077913"/>
            <a:ext cx="9144000" cy="5522912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vs. Attributes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 information to flow into a web application (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web application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via form or query string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They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scope 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more of a means of handling information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 application. They can be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or accessed within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their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 scope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 of Parameter is String but the Attribute is Object</a:t>
            </a:r>
          </a:p>
          <a:p>
            <a:pPr algn="just">
              <a:lnSpc>
                <a:spcPct val="90000"/>
              </a:lnSpc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access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value with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attribute’s 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1A8EA7-A14B-4705-BDE2-9F43B74DED39}" type="datetime1">
              <a:rPr lang="en-US" smtClean="0"/>
              <a:pPr>
                <a:defRPr/>
              </a:pPr>
              <a:t>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A - Introduction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CCDFDC-2043-4B69-890A-B4E26619636E}" type="slidenum">
              <a:rPr lang="en-US" altLang="en-US" smtClean="0"/>
              <a:pPr>
                <a:defRPr/>
              </a:pPr>
              <a:t>17</a:t>
            </a:fld>
            <a:r>
              <a:rPr lang="en-US" altLang="en-US" smtClean="0"/>
              <a:t>/40</a:t>
            </a:r>
            <a:endParaRPr lang="en-US" altLang="en-US"/>
          </a:p>
        </p:txBody>
      </p:sp>
      <p:pic>
        <p:nvPicPr>
          <p:cNvPr id="167938" name="Picture 2" descr="https://scontent-sin6-2.xx.fbcdn.net/v/t1.15752-9/82580589_629226697836856_2271088675020341248_n.png?_nc_cat=111&amp;_nc_ohc=3h8K-nPh0M4AQkir4XZzcNMdKm7JnzaFBKCJaH_R689a3XOamJ3QPr4QA&amp;_nc_ht=scontent-sin6-2.xx&amp;oh=949c7efb2522ff1f83aac6d95dba94af&amp;oe=5E9C856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6827" y="412956"/>
            <a:ext cx="4534411" cy="58824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155651" name="Rectangle 3"/>
          <p:cNvSpPr>
            <a:spLocks noGrp="1"/>
          </p:cNvSpPr>
          <p:nvPr>
            <p:ph type="body" idx="1"/>
          </p:nvPr>
        </p:nvSpPr>
        <p:spPr>
          <a:xfrm>
            <a:off x="211138" y="1231900"/>
            <a:ext cx="8229600" cy="25146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build the simple web site using html and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servlet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JPA?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Steps to Develop 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JPA Application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MVC</a:t>
            </a:r>
          </a:p>
          <a:p>
            <a:pPr lvl="1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  <a:p>
            <a:pPr lvl="1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Scopes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vs. Variables</a:t>
            </a:r>
          </a:p>
          <a:p>
            <a:pPr lvl="1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SzTx/>
              <a:buFont typeface="Wingdings" pitchFamily="2" charset="2"/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652" name="Text Box 4"/>
          <p:cNvSpPr txBox="1">
            <a:spLocks noChangeArrowheads="1"/>
          </p:cNvSpPr>
          <p:nvPr/>
        </p:nvSpPr>
        <p:spPr bwMode="auto">
          <a:xfrm>
            <a:off x="1322388" y="5661025"/>
            <a:ext cx="6629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/>
          </p:cNvSpPr>
          <p:nvPr>
            <p:ph type="title" idx="4294967295"/>
          </p:nvPr>
        </p:nvSpPr>
        <p:spPr>
          <a:xfrm>
            <a:off x="250723" y="0"/>
            <a:ext cx="8893277" cy="1417638"/>
          </a:xfrm>
        </p:spPr>
        <p:txBody>
          <a:bodyPr/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EJB 3</a:t>
            </a:r>
            <a:endParaRPr lang="en-US" alt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867" name="Rectangle 3"/>
          <p:cNvSpPr>
            <a:spLocks noGrp="1"/>
          </p:cNvSpPr>
          <p:nvPr>
            <p:ph type="body" idx="4294967295"/>
          </p:nvPr>
        </p:nvSpPr>
        <p:spPr>
          <a:xfrm>
            <a:off x="0" y="1099114"/>
            <a:ext cx="8967787" cy="5522912"/>
          </a:xfrm>
        </p:spPr>
        <p:txBody>
          <a:bodyPr/>
          <a:lstStyle/>
          <a:p>
            <a:pPr algn="just">
              <a:lnSpc>
                <a:spcPct val="90000"/>
              </a:lnSpc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EJB3.0, an entity is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new programming concept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Represented as 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simple Java POJO class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Used to persist the domain objects</a:t>
            </a:r>
          </a:p>
          <a:p>
            <a:pPr>
              <a:lnSpc>
                <a:spcPct val="90000"/>
              </a:lnSpc>
              <a:defRPr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Persistent Provider</a:t>
            </a:r>
          </a:p>
          <a:p>
            <a:pPr lvl="1" algn="just">
              <a:lnSpc>
                <a:spcPct val="90000"/>
              </a:lnSpc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used to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transfer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entity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information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between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objects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tailored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 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relational database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responsible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for</a:t>
            </a:r>
          </a:p>
          <a:p>
            <a:pPr lvl="2">
              <a:lnSpc>
                <a:spcPct val="90000"/>
              </a:lnSpc>
              <a:defRPr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Loading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storing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data</a:t>
            </a:r>
          </a:p>
          <a:p>
            <a:pPr lvl="2">
              <a:lnSpc>
                <a:spcPct val="90000"/>
              </a:lnSpc>
              <a:defRPr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Refreshing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current transactional state of an instance</a:t>
            </a:r>
          </a:p>
          <a:p>
            <a:pPr lvl="2">
              <a:lnSpc>
                <a:spcPct val="90000"/>
              </a:lnSpc>
              <a:defRPr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Synchronizing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objects with the relational database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 idx="4294967295"/>
          </p:nvPr>
        </p:nvSpPr>
        <p:spPr>
          <a:xfrm>
            <a:off x="648928" y="530942"/>
            <a:ext cx="8229600" cy="685800"/>
          </a:xfrm>
        </p:spPr>
        <p:txBody>
          <a:bodyPr/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Entity Classes</a:t>
            </a:r>
            <a:r>
              <a:rPr lang="en-US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0" y="1128713"/>
            <a:ext cx="9144000" cy="572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Entities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Are implemented as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plain Java classes and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have a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metadata annotation or deployment descriptor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Used in Java EE and J2SE environments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Guidelines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to design an Entity class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Class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must not extend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from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any framework class or interface 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Class must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implement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the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java.io.Serializable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interface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Mappings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are controlled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by annotations defined by Java persistence API such as @Entity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Each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instance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of Entity class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maps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to a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row of the table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All fields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have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a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accessor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methods which are mapped to a table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Exposes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business methods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Declares callback methods (if any)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Entities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are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distinguished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based on their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primary key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Primary key is declared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using @Id annotation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the Entity class and is represented as an object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 idx="4294967295"/>
          </p:nvPr>
        </p:nvSpPr>
        <p:spPr>
          <a:xfrm>
            <a:off x="501446" y="0"/>
            <a:ext cx="8229600" cy="1063625"/>
          </a:xfrm>
        </p:spPr>
        <p:txBody>
          <a:bodyPr/>
          <a:lstStyle/>
          <a:p>
            <a:pPr>
              <a:lnSpc>
                <a:spcPct val="60000"/>
              </a:lnSpc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Entity Manager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26627" name="Rectangle 3"/>
          <p:cNvSpPr>
            <a:spLocks noGrp="1"/>
          </p:cNvSpPr>
          <p:nvPr>
            <p:ph type="body" idx="4294967295"/>
          </p:nvPr>
        </p:nvSpPr>
        <p:spPr>
          <a:xfrm>
            <a:off x="0" y="1057275"/>
            <a:ext cx="9144000" cy="2767013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Acts as a </a:t>
            </a: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bridge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between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relational worlds</a:t>
            </a:r>
          </a:p>
          <a:p>
            <a:pPr algn="just">
              <a:lnSpc>
                <a:spcPct val="80000"/>
              </a:lnSpc>
            </a:pP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Interprets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O/R mapping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specified for an entity </a:t>
            </a: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saves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it </a:t>
            </a: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database</a:t>
            </a:r>
          </a:p>
          <a:p>
            <a:pPr algn="just">
              <a:lnSpc>
                <a:spcPct val="80000"/>
              </a:lnSpc>
            </a:pP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Persist, update, remove, and query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the Entity beans within the database</a:t>
            </a:r>
          </a:p>
          <a:p>
            <a:pPr algn="just">
              <a:lnSpc>
                <a:spcPct val="80000"/>
              </a:lnSpc>
            </a:pP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Instantiates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EntityManagerFactory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class </a:t>
            </a: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available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javax.persistence package (optional)</a:t>
            </a:r>
          </a:p>
          <a:p>
            <a:pPr algn="just">
              <a:lnSpc>
                <a:spcPct val="80000"/>
              </a:lnSpc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Methods available in the EntityManager interface</a:t>
            </a:r>
          </a:p>
        </p:txBody>
      </p:sp>
      <p:graphicFrame>
        <p:nvGraphicFramePr>
          <p:cNvPr id="161816" name="Group 24"/>
          <p:cNvGraphicFramePr>
            <a:graphicFrameLocks noGrp="1"/>
          </p:cNvGraphicFramePr>
          <p:nvPr/>
        </p:nvGraphicFramePr>
        <p:xfrm>
          <a:off x="0" y="3819525"/>
          <a:ext cx="9144000" cy="3044508"/>
        </p:xfrm>
        <a:graphic>
          <a:graphicData uri="http://schemas.openxmlformats.org/drawingml/2006/table">
            <a:tbl>
              <a:tblPr/>
              <a:tblGrid>
                <a:gridCol w="3857625"/>
                <a:gridCol w="52863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</a:rPr>
                        <a:t>Method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50195"/>
                      </a:srgbClr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public void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persist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(Object entity)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FEFD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Saves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an entity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into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the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database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and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makes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the entity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managed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FEFD">
                        <a:alpha val="50195"/>
                      </a:srgbClr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public &lt;T&gt; T </a:t>
                      </a:r>
                      <a:r>
                        <a:rPr kumimoji="0" lang="fr-FR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merge</a:t>
                      </a:r>
                      <a:r>
                        <a:rPr kumimoji="0" 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(T </a:t>
                      </a:r>
                      <a:r>
                        <a:rPr kumimoji="0" lang="fr-F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entity</a:t>
                      </a:r>
                      <a:r>
                        <a:rPr kumimoji="0" 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	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FEFD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Merges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an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entity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to the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EntityManager’s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persistent context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and returns the merged entity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FEFD">
                        <a:alpha val="50195"/>
                      </a:srgbClr>
                    </a:solidFill>
                  </a:tcPr>
                </a:tc>
              </a:tr>
              <a:tr h="4841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public void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remove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(Object entity)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FEFD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Removes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an entity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from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the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database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FEFD">
                        <a:alpha val="50195"/>
                      </a:srgbClr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public void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flush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()	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FEFD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Synchronizes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the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state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of an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entity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in the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EntityManager’s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persistent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context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with the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FEFD">
                        <a:alpha val="50195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 idx="4294967295"/>
          </p:nvPr>
        </p:nvSpPr>
        <p:spPr>
          <a:xfrm>
            <a:off x="486696" y="0"/>
            <a:ext cx="8229600" cy="974725"/>
          </a:xfrm>
        </p:spPr>
        <p:txBody>
          <a:bodyPr/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Query API</a:t>
            </a:r>
          </a:p>
        </p:txBody>
      </p:sp>
      <p:sp>
        <p:nvSpPr>
          <p:cNvPr id="31747" name="Rectangle 3"/>
          <p:cNvSpPr>
            <a:spLocks noGrp="1"/>
          </p:cNvSpPr>
          <p:nvPr>
            <p:ph type="body" idx="4294967295"/>
          </p:nvPr>
        </p:nvSpPr>
        <p:spPr>
          <a:xfrm>
            <a:off x="0" y="987425"/>
            <a:ext cx="9144000" cy="3709988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</a:rPr>
              <a:t>The EJB 3 Expert Group provided an </a:t>
            </a:r>
            <a:r>
              <a:rPr lang="en-US" sz="2400" b="1" dirty="0" smtClean="0">
                <a:latin typeface="Times New Roman" pitchFamily="18" charset="0"/>
              </a:rPr>
              <a:t>API</a:t>
            </a:r>
            <a:r>
              <a:rPr lang="en-US" sz="2400" dirty="0" smtClean="0">
                <a:latin typeface="Times New Roman" pitchFamily="18" charset="0"/>
              </a:rPr>
              <a:t> named </a:t>
            </a:r>
            <a:r>
              <a:rPr lang="en-US" sz="2400" b="1" dirty="0" smtClean="0">
                <a:latin typeface="Times New Roman" pitchFamily="18" charset="0"/>
              </a:rPr>
              <a:t>Query API </a:t>
            </a:r>
            <a:r>
              <a:rPr lang="en-US" sz="2400" dirty="0" smtClean="0">
                <a:latin typeface="Times New Roman" pitchFamily="18" charset="0"/>
              </a:rPr>
              <a:t>to map </a:t>
            </a:r>
            <a:r>
              <a:rPr lang="en-US" sz="2400" b="1" dirty="0" smtClean="0">
                <a:latin typeface="Times New Roman" pitchFamily="18" charset="0"/>
              </a:rPr>
              <a:t>native SQL calls to Entity beans</a:t>
            </a:r>
          </a:p>
          <a:p>
            <a:pPr algn="just">
              <a:lnSpc>
                <a:spcPct val="80000"/>
              </a:lnSpc>
            </a:pPr>
            <a:r>
              <a:rPr lang="en-US" sz="2400" b="1" dirty="0" smtClean="0">
                <a:latin typeface="Times New Roman" pitchFamily="18" charset="0"/>
              </a:rPr>
              <a:t>Allows</a:t>
            </a:r>
            <a:r>
              <a:rPr lang="en-US" sz="2400" dirty="0" smtClean="0">
                <a:latin typeface="Times New Roman" pitchFamily="18" charset="0"/>
              </a:rPr>
              <a:t> developers to </a:t>
            </a:r>
            <a:r>
              <a:rPr lang="en-US" sz="2400" b="1" dirty="0" smtClean="0">
                <a:latin typeface="Times New Roman" pitchFamily="18" charset="0"/>
              </a:rPr>
              <a:t>write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</a:rPr>
              <a:t>custom queries </a:t>
            </a:r>
            <a:r>
              <a:rPr lang="en-US" sz="2400" dirty="0" smtClean="0">
                <a:latin typeface="Times New Roman" pitchFamily="18" charset="0"/>
              </a:rPr>
              <a:t>to </a:t>
            </a:r>
            <a:r>
              <a:rPr lang="en-US" sz="2400" b="1" dirty="0" smtClean="0">
                <a:latin typeface="Times New Roman" pitchFamily="18" charset="0"/>
              </a:rPr>
              <a:t>retrieve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</a:rPr>
              <a:t>one</a:t>
            </a:r>
            <a:r>
              <a:rPr lang="en-US" sz="2400" dirty="0" smtClean="0">
                <a:latin typeface="Times New Roman" pitchFamily="18" charset="0"/>
              </a:rPr>
              <a:t> or </a:t>
            </a:r>
            <a:r>
              <a:rPr lang="en-US" sz="2400" b="1" dirty="0" smtClean="0">
                <a:latin typeface="Times New Roman" pitchFamily="18" charset="0"/>
              </a:rPr>
              <a:t>collection</a:t>
            </a:r>
            <a:r>
              <a:rPr lang="en-US" sz="2400" dirty="0" smtClean="0">
                <a:latin typeface="Times New Roman" pitchFamily="18" charset="0"/>
              </a:rPr>
              <a:t> entities</a:t>
            </a:r>
            <a:endParaRPr lang="vi-VN" sz="2400" b="1" dirty="0" smtClean="0">
              <a:latin typeface="Times New Roman" pitchFamily="18" charset="0"/>
            </a:endParaRPr>
          </a:p>
          <a:p>
            <a:pPr lvl="1" algn="just">
              <a:lnSpc>
                <a:spcPct val="80000"/>
              </a:lnSpc>
            </a:pPr>
            <a:r>
              <a:rPr lang="en-US" sz="2000" dirty="0" smtClean="0">
                <a:latin typeface="Times New Roman" pitchFamily="18" charset="0"/>
              </a:rPr>
              <a:t>The </a:t>
            </a:r>
            <a:r>
              <a:rPr lang="en-US" sz="2000" b="1" dirty="0" err="1" smtClean="0">
                <a:latin typeface="Times New Roman" pitchFamily="18" charset="0"/>
              </a:rPr>
              <a:t>EntityManager</a:t>
            </a:r>
            <a:r>
              <a:rPr lang="en-US" sz="2000" dirty="0" smtClean="0">
                <a:latin typeface="Times New Roman" pitchFamily="18" charset="0"/>
              </a:rPr>
              <a:t> interface </a:t>
            </a:r>
            <a:r>
              <a:rPr lang="en-US" sz="2000" b="1" dirty="0" smtClean="0">
                <a:latin typeface="Times New Roman" pitchFamily="18" charset="0"/>
              </a:rPr>
              <a:t>provides</a:t>
            </a:r>
            <a:r>
              <a:rPr lang="en-US" sz="2000" dirty="0" smtClean="0">
                <a:latin typeface="Times New Roman" pitchFamily="18" charset="0"/>
              </a:rPr>
              <a:t> several </a:t>
            </a:r>
            <a:r>
              <a:rPr lang="en-US" sz="2000" b="1" dirty="0" smtClean="0">
                <a:latin typeface="Times New Roman" pitchFamily="18" charset="0"/>
              </a:rPr>
              <a:t>methods</a:t>
            </a:r>
            <a:r>
              <a:rPr lang="en-US" sz="2000" dirty="0" smtClean="0">
                <a:latin typeface="Times New Roman" pitchFamily="18" charset="0"/>
              </a:rPr>
              <a:t> or creating queries</a:t>
            </a:r>
          </a:p>
          <a:p>
            <a:pPr lvl="1" algn="just">
              <a:lnSpc>
                <a:spcPct val="80000"/>
              </a:lnSpc>
            </a:pPr>
            <a:r>
              <a:rPr lang="en-US" sz="2000" dirty="0" smtClean="0">
                <a:latin typeface="Times New Roman" pitchFamily="18" charset="0"/>
              </a:rPr>
              <a:t>The </a:t>
            </a:r>
            <a:r>
              <a:rPr lang="en-US" sz="2000" b="1" dirty="0" smtClean="0">
                <a:latin typeface="Times New Roman" pitchFamily="18" charset="0"/>
              </a:rPr>
              <a:t>Query interface </a:t>
            </a:r>
            <a:r>
              <a:rPr lang="en-US" sz="2000" dirty="0" smtClean="0">
                <a:latin typeface="Times New Roman" pitchFamily="18" charset="0"/>
              </a:rPr>
              <a:t>are used to </a:t>
            </a:r>
            <a:r>
              <a:rPr lang="en-US" sz="2000" b="1" dirty="0" smtClean="0">
                <a:latin typeface="Times New Roman" pitchFamily="18" charset="0"/>
              </a:rPr>
              <a:t>perform</a:t>
            </a:r>
            <a:r>
              <a:rPr lang="en-US" sz="2000" dirty="0" smtClean="0">
                <a:latin typeface="Times New Roman" pitchFamily="18" charset="0"/>
              </a:rPr>
              <a:t> query definition, parameter binding, execution, and pagination</a:t>
            </a:r>
          </a:p>
          <a:p>
            <a:pPr algn="just"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</a:rPr>
              <a:t>The Queries can be </a:t>
            </a:r>
            <a:r>
              <a:rPr lang="en-US" sz="2400" b="1" dirty="0" err="1" smtClean="0">
                <a:latin typeface="Times New Roman" pitchFamily="18" charset="0"/>
              </a:rPr>
              <a:t>predeclared</a:t>
            </a:r>
            <a:r>
              <a:rPr lang="en-US" sz="2400" dirty="0" smtClean="0">
                <a:latin typeface="Times New Roman" pitchFamily="18" charset="0"/>
              </a:rPr>
              <a:t> through </a:t>
            </a:r>
            <a:r>
              <a:rPr lang="en-US" sz="2400" b="1" dirty="0" smtClean="0">
                <a:latin typeface="Times New Roman" pitchFamily="18" charset="0"/>
              </a:rPr>
              <a:t>annotations</a:t>
            </a:r>
            <a:r>
              <a:rPr lang="en-US" sz="2400" dirty="0" smtClean="0">
                <a:latin typeface="Times New Roman" pitchFamily="18" charset="0"/>
              </a:rPr>
              <a:t> or </a:t>
            </a:r>
            <a:r>
              <a:rPr lang="en-US" sz="2400" b="1" dirty="0" smtClean="0">
                <a:latin typeface="Times New Roman" pitchFamily="18" charset="0"/>
              </a:rPr>
              <a:t>XML</a:t>
            </a:r>
            <a:r>
              <a:rPr lang="en-US" sz="2400" dirty="0" smtClean="0">
                <a:latin typeface="Times New Roman" pitchFamily="18" charset="0"/>
              </a:rPr>
              <a:t> </a:t>
            </a:r>
          </a:p>
          <a:p>
            <a:pPr lvl="1" algn="just">
              <a:lnSpc>
                <a:spcPct val="80000"/>
              </a:lnSpc>
            </a:pPr>
            <a:r>
              <a:rPr lang="en-US" sz="2000" dirty="0" smtClean="0">
                <a:latin typeface="Times New Roman" pitchFamily="18" charset="0"/>
              </a:rPr>
              <a:t>These queries are created dynamically at runtime using the </a:t>
            </a:r>
            <a:r>
              <a:rPr lang="en-US" sz="2000" dirty="0" err="1" smtClean="0">
                <a:latin typeface="Times New Roman" pitchFamily="18" charset="0"/>
              </a:rPr>
              <a:t>EntityManager</a:t>
            </a:r>
            <a:r>
              <a:rPr lang="en-US" sz="2000" dirty="0" smtClean="0">
                <a:latin typeface="Times New Roman" pitchFamily="18" charset="0"/>
              </a:rPr>
              <a:t> APIs</a:t>
            </a:r>
          </a:p>
          <a:p>
            <a:pPr algn="just"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</a:rPr>
              <a:t>The </a:t>
            </a:r>
            <a:r>
              <a:rPr lang="en-US" sz="2400" b="1" dirty="0" smtClean="0">
                <a:latin typeface="Times New Roman" pitchFamily="18" charset="0"/>
              </a:rPr>
              <a:t>JPA Query API </a:t>
            </a:r>
            <a:r>
              <a:rPr lang="en-US" sz="2400" dirty="0" smtClean="0">
                <a:latin typeface="Times New Roman" pitchFamily="18" charset="0"/>
              </a:rPr>
              <a:t>allows the developer to use either </a:t>
            </a:r>
            <a:r>
              <a:rPr lang="en-US" sz="2400" b="1" dirty="0" smtClean="0">
                <a:latin typeface="Times New Roman" pitchFamily="18" charset="0"/>
              </a:rPr>
              <a:t>JPQL</a:t>
            </a:r>
            <a:r>
              <a:rPr lang="en-US" sz="2400" dirty="0" smtClean="0">
                <a:latin typeface="Times New Roman" pitchFamily="18" charset="0"/>
              </a:rPr>
              <a:t> (that returns entities) or </a:t>
            </a:r>
            <a:r>
              <a:rPr lang="en-US" sz="2400" b="1" dirty="0" smtClean="0">
                <a:latin typeface="Times New Roman" pitchFamily="18" charset="0"/>
              </a:rPr>
              <a:t>SQL</a:t>
            </a:r>
            <a:r>
              <a:rPr lang="en-US" sz="2400" dirty="0" smtClean="0">
                <a:latin typeface="Times New Roman" pitchFamily="18" charset="0"/>
              </a:rPr>
              <a:t> (that return DB records) to create queries</a:t>
            </a:r>
            <a:endParaRPr lang="vi-VN" sz="2400" dirty="0" smtClean="0">
              <a:latin typeface="Times New Roman" pitchFamily="18" charset="0"/>
            </a:endParaRPr>
          </a:p>
        </p:txBody>
      </p:sp>
      <p:graphicFrame>
        <p:nvGraphicFramePr>
          <p:cNvPr id="21535" name="Group 31"/>
          <p:cNvGraphicFramePr>
            <a:graphicFrameLocks noGrp="1"/>
          </p:cNvGraphicFramePr>
          <p:nvPr/>
        </p:nvGraphicFramePr>
        <p:xfrm>
          <a:off x="468313" y="4475163"/>
          <a:ext cx="8675687" cy="2209483"/>
        </p:xfrm>
        <a:graphic>
          <a:graphicData uri="http://schemas.openxmlformats.org/drawingml/2006/table">
            <a:tbl>
              <a:tblPr/>
              <a:tblGrid>
                <a:gridCol w="4211637"/>
                <a:gridCol w="4464050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JDBC Query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JPA Query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Obtain a DB connection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Obtain an instance of EntityManager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Create a query statement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Create the query instance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Execute the statement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Execute the query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Retrieve the DB records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Retrieve the entities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974725"/>
          </a:xfrm>
        </p:spPr>
        <p:txBody>
          <a:bodyPr/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Query API – Structure of Query</a:t>
            </a:r>
          </a:p>
        </p:txBody>
      </p:sp>
      <p:sp>
        <p:nvSpPr>
          <p:cNvPr id="32771" name="Rectangle 3"/>
          <p:cNvSpPr>
            <a:spLocks noGrp="1"/>
          </p:cNvSpPr>
          <p:nvPr>
            <p:ph type="body" idx="4294967295"/>
          </p:nvPr>
        </p:nvSpPr>
        <p:spPr>
          <a:xfrm>
            <a:off x="0" y="903288"/>
            <a:ext cx="9144000" cy="5954712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smtClean="0">
                <a:latin typeface="Times New Roman" pitchFamily="18" charset="0"/>
              </a:rPr>
              <a:t>There are </a:t>
            </a:r>
            <a:r>
              <a:rPr lang="en-US" sz="2800" b="1" smtClean="0">
                <a:latin typeface="Times New Roman" pitchFamily="18" charset="0"/>
              </a:rPr>
              <a:t>2 types</a:t>
            </a:r>
            <a:endParaRPr lang="vi-VN" sz="2800" b="1" smtClean="0">
              <a:latin typeface="Times New Roman" pitchFamily="18" charset="0"/>
            </a:endParaRPr>
          </a:p>
          <a:p>
            <a:pPr lvl="1" algn="just">
              <a:lnSpc>
                <a:spcPct val="90000"/>
              </a:lnSpc>
            </a:pPr>
            <a:r>
              <a:rPr lang="en-US" sz="2400" b="1" smtClean="0">
                <a:latin typeface="Times New Roman" pitchFamily="18" charset="0"/>
              </a:rPr>
              <a:t>Named queries</a:t>
            </a:r>
          </a:p>
          <a:p>
            <a:pPr lvl="2" algn="just">
              <a:lnSpc>
                <a:spcPct val="90000"/>
              </a:lnSpc>
            </a:pPr>
            <a:r>
              <a:rPr lang="en-US" sz="2000" smtClean="0">
                <a:latin typeface="Times New Roman" pitchFamily="18" charset="0"/>
              </a:rPr>
              <a:t>Can be </a:t>
            </a:r>
            <a:r>
              <a:rPr lang="en-US" sz="2000" b="1" smtClean="0">
                <a:latin typeface="Times New Roman" pitchFamily="18" charset="0"/>
              </a:rPr>
              <a:t>stored</a:t>
            </a:r>
            <a:r>
              <a:rPr lang="en-US" sz="2000" smtClean="0">
                <a:latin typeface="Times New Roman" pitchFamily="18" charset="0"/>
              </a:rPr>
              <a:t> and </a:t>
            </a:r>
            <a:r>
              <a:rPr lang="en-US" sz="2000" b="1" smtClean="0">
                <a:latin typeface="Times New Roman" pitchFamily="18" charset="0"/>
              </a:rPr>
              <a:t>reused</a:t>
            </a:r>
          </a:p>
          <a:p>
            <a:pPr lvl="2" algn="just">
              <a:lnSpc>
                <a:spcPct val="90000"/>
              </a:lnSpc>
            </a:pPr>
            <a:r>
              <a:rPr lang="en-US" sz="2000" smtClean="0">
                <a:latin typeface="Times New Roman" pitchFamily="18" charset="0"/>
              </a:rPr>
              <a:t>Use the </a:t>
            </a:r>
            <a:r>
              <a:rPr lang="en-US" sz="2000" b="1" smtClean="0">
                <a:solidFill>
                  <a:srgbClr val="FF0000"/>
                </a:solidFill>
                <a:latin typeface="Times New Roman" pitchFamily="18" charset="0"/>
              </a:rPr>
              <a:t>createNamedQuery</a:t>
            </a:r>
            <a:r>
              <a:rPr lang="en-US" sz="2000" smtClean="0">
                <a:latin typeface="Times New Roman" pitchFamily="18" charset="0"/>
              </a:rPr>
              <a:t>() method to create an instance of the Query interface. The method will </a:t>
            </a:r>
            <a:r>
              <a:rPr lang="en-US" sz="2000" b="1" smtClean="0">
                <a:latin typeface="Times New Roman" pitchFamily="18" charset="0"/>
              </a:rPr>
              <a:t>accept</a:t>
            </a:r>
            <a:r>
              <a:rPr lang="en-US" sz="2000" smtClean="0">
                <a:latin typeface="Times New Roman" pitchFamily="18" charset="0"/>
              </a:rPr>
              <a:t> a </a:t>
            </a:r>
            <a:r>
              <a:rPr lang="en-US" sz="2000" b="1" smtClean="0">
                <a:latin typeface="Times New Roman" pitchFamily="18" charset="0"/>
              </a:rPr>
              <a:t>query object</a:t>
            </a:r>
            <a:r>
              <a:rPr lang="en-US" sz="2000" smtClean="0">
                <a:latin typeface="Times New Roman" pitchFamily="18" charset="0"/>
              </a:rPr>
              <a:t>, rather than a query string</a:t>
            </a:r>
          </a:p>
          <a:p>
            <a:pPr lvl="2" algn="just">
              <a:lnSpc>
                <a:spcPct val="90000"/>
              </a:lnSpc>
            </a:pPr>
            <a:r>
              <a:rPr lang="en-US" sz="2000" smtClean="0">
                <a:latin typeface="Times New Roman" pitchFamily="18" charset="0"/>
              </a:rPr>
              <a:t>Are </a:t>
            </a:r>
            <a:r>
              <a:rPr lang="en-US" sz="2000" b="1" smtClean="0">
                <a:latin typeface="Times New Roman" pitchFamily="18" charset="0"/>
              </a:rPr>
              <a:t>defined</a:t>
            </a:r>
            <a:r>
              <a:rPr lang="en-US" sz="2000" smtClean="0">
                <a:latin typeface="Times New Roman" pitchFamily="18" charset="0"/>
              </a:rPr>
              <a:t> in </a:t>
            </a:r>
            <a:r>
              <a:rPr lang="en-US" sz="2000" b="1" smtClean="0">
                <a:latin typeface="Times New Roman" pitchFamily="18" charset="0"/>
              </a:rPr>
              <a:t>Entity classes </a:t>
            </a:r>
            <a:r>
              <a:rPr lang="en-US" sz="2000" smtClean="0">
                <a:latin typeface="Times New Roman" pitchFamily="18" charset="0"/>
              </a:rPr>
              <a:t>using </a:t>
            </a:r>
          </a:p>
          <a:p>
            <a:pPr lvl="3" algn="just">
              <a:lnSpc>
                <a:spcPct val="90000"/>
              </a:lnSpc>
            </a:pPr>
            <a:r>
              <a:rPr lang="en-US" sz="1800" b="1" smtClean="0">
                <a:latin typeface="Times New Roman" pitchFamily="18" charset="0"/>
              </a:rPr>
              <a:t>Annotations</a:t>
            </a:r>
            <a:r>
              <a:rPr lang="en-US" sz="1800" smtClean="0">
                <a:latin typeface="Times New Roman" pitchFamily="18" charset="0"/>
              </a:rPr>
              <a:t>: </a:t>
            </a:r>
            <a:r>
              <a:rPr lang="en-US" sz="1800" b="1" smtClean="0">
                <a:solidFill>
                  <a:srgbClr val="FF0000"/>
                </a:solidFill>
                <a:latin typeface="Times New Roman" pitchFamily="18" charset="0"/>
              </a:rPr>
              <a:t>@NamedQuery (name=“uniqueName”, query=“JPQL”) </a:t>
            </a:r>
          </a:p>
          <a:p>
            <a:pPr lvl="3" algn="just">
              <a:lnSpc>
                <a:spcPct val="90000"/>
              </a:lnSpc>
            </a:pPr>
            <a:r>
              <a:rPr lang="en-US" sz="1800" smtClean="0">
                <a:latin typeface="Times New Roman" pitchFamily="18" charset="0"/>
              </a:rPr>
              <a:t>Or, in the XML file</a:t>
            </a:r>
          </a:p>
          <a:p>
            <a:pPr lvl="2" algn="just">
              <a:lnSpc>
                <a:spcPct val="90000"/>
              </a:lnSpc>
            </a:pPr>
            <a:r>
              <a:rPr lang="en-US" sz="2000" smtClean="0">
                <a:latin typeface="Times New Roman" pitchFamily="18" charset="0"/>
              </a:rPr>
              <a:t>Are accessed by their names and each name of query is unique</a:t>
            </a:r>
          </a:p>
          <a:p>
            <a:pPr lvl="2" algn="just">
              <a:lnSpc>
                <a:spcPct val="90000"/>
              </a:lnSpc>
            </a:pPr>
            <a:r>
              <a:rPr lang="en-US" sz="2000" b="1" smtClean="0">
                <a:latin typeface="Times New Roman" pitchFamily="18" charset="0"/>
              </a:rPr>
              <a:t>Advantages</a:t>
            </a:r>
            <a:r>
              <a:rPr lang="en-US" sz="2000" smtClean="0">
                <a:latin typeface="Times New Roman" pitchFamily="18" charset="0"/>
              </a:rPr>
              <a:t>: reusability, maintainability of code, scalability of performance</a:t>
            </a:r>
          </a:p>
          <a:p>
            <a:pPr lvl="1" algn="just">
              <a:lnSpc>
                <a:spcPct val="90000"/>
              </a:lnSpc>
            </a:pPr>
            <a:r>
              <a:rPr lang="en-US" sz="2400" b="1" smtClean="0">
                <a:latin typeface="Times New Roman" pitchFamily="18" charset="0"/>
              </a:rPr>
              <a:t>Dynamic queries</a:t>
            </a:r>
          </a:p>
          <a:p>
            <a:pPr lvl="2" algn="just">
              <a:lnSpc>
                <a:spcPct val="90000"/>
              </a:lnSpc>
            </a:pPr>
            <a:r>
              <a:rPr lang="en-US" sz="2000" smtClean="0">
                <a:latin typeface="Times New Roman" pitchFamily="18" charset="0"/>
              </a:rPr>
              <a:t>Are created </a:t>
            </a:r>
            <a:r>
              <a:rPr lang="en-US" sz="2000" b="1" smtClean="0">
                <a:latin typeface="Times New Roman" pitchFamily="18" charset="0"/>
              </a:rPr>
              <a:t>dynamically</a:t>
            </a:r>
            <a:r>
              <a:rPr lang="en-US" sz="2000" smtClean="0">
                <a:latin typeface="Times New Roman" pitchFamily="18" charset="0"/>
              </a:rPr>
              <a:t> based on user </a:t>
            </a:r>
            <a:r>
              <a:rPr lang="en-US" sz="2000" b="1" smtClean="0">
                <a:latin typeface="Times New Roman" pitchFamily="18" charset="0"/>
              </a:rPr>
              <a:t>input</a:t>
            </a:r>
            <a:r>
              <a:rPr lang="en-US" sz="2000" smtClean="0">
                <a:latin typeface="Times New Roman" pitchFamily="18" charset="0"/>
              </a:rPr>
              <a:t> or some </a:t>
            </a:r>
            <a:r>
              <a:rPr lang="en-US" sz="2000" b="1" smtClean="0">
                <a:latin typeface="Times New Roman" pitchFamily="18" charset="0"/>
              </a:rPr>
              <a:t>conditions</a:t>
            </a:r>
            <a:r>
              <a:rPr lang="en-US" sz="2000" smtClean="0">
                <a:latin typeface="Times New Roman" pitchFamily="18" charset="0"/>
              </a:rPr>
              <a:t> in the application logic</a:t>
            </a:r>
          </a:p>
          <a:p>
            <a:pPr lvl="2" algn="just">
              <a:lnSpc>
                <a:spcPct val="90000"/>
              </a:lnSpc>
            </a:pPr>
            <a:r>
              <a:rPr lang="en-US" sz="2000" smtClean="0">
                <a:latin typeface="Times New Roman" pitchFamily="18" charset="0"/>
              </a:rPr>
              <a:t>Are queries whose </a:t>
            </a:r>
            <a:r>
              <a:rPr lang="en-US" sz="2000" b="1" smtClean="0">
                <a:latin typeface="Times New Roman" pitchFamily="18" charset="0"/>
              </a:rPr>
              <a:t>query strings </a:t>
            </a:r>
            <a:r>
              <a:rPr lang="en-US" sz="2000" smtClean="0">
                <a:latin typeface="Times New Roman" pitchFamily="18" charset="0"/>
              </a:rPr>
              <a:t>are provided at runtime</a:t>
            </a:r>
          </a:p>
          <a:p>
            <a:pPr lvl="2" algn="just">
              <a:lnSpc>
                <a:spcPct val="90000"/>
              </a:lnSpc>
            </a:pPr>
            <a:r>
              <a:rPr lang="en-US" sz="2000" smtClean="0">
                <a:latin typeface="Times New Roman" pitchFamily="18" charset="0"/>
              </a:rPr>
              <a:t>The </a:t>
            </a:r>
            <a:r>
              <a:rPr lang="en-US" sz="2000" b="1" smtClean="0">
                <a:solidFill>
                  <a:srgbClr val="FF0000"/>
                </a:solidFill>
                <a:latin typeface="Times New Roman" pitchFamily="18" charset="0"/>
              </a:rPr>
              <a:t>createQuery</a:t>
            </a:r>
            <a:r>
              <a:rPr lang="en-US" sz="2000" smtClean="0">
                <a:latin typeface="Times New Roman" pitchFamily="18" charset="0"/>
              </a:rPr>
              <a:t>() method of EntityManager will accept a query string.</a:t>
            </a:r>
          </a:p>
          <a:p>
            <a:pPr lvl="2" algn="just">
              <a:lnSpc>
                <a:spcPct val="90000"/>
              </a:lnSpc>
            </a:pPr>
            <a:r>
              <a:rPr lang="en-US" sz="2000" smtClean="0">
                <a:latin typeface="Times New Roman" pitchFamily="18" charset="0"/>
              </a:rPr>
              <a:t>The </a:t>
            </a:r>
            <a:r>
              <a:rPr lang="en-US" sz="2000" b="1" smtClean="0">
                <a:latin typeface="Times New Roman" pitchFamily="18" charset="0"/>
              </a:rPr>
              <a:t>setParameter</a:t>
            </a:r>
            <a:r>
              <a:rPr lang="en-US" sz="2000" smtClean="0">
                <a:latin typeface="Times New Roman" pitchFamily="18" charset="0"/>
              </a:rPr>
              <a:t> of Query class is used to set parameter to query</a:t>
            </a:r>
          </a:p>
          <a:p>
            <a:pPr lvl="2" algn="just">
              <a:lnSpc>
                <a:spcPct val="90000"/>
              </a:lnSpc>
            </a:pPr>
            <a:r>
              <a:rPr lang="en-US" sz="2000" b="1" smtClean="0">
                <a:latin typeface="Times New Roman" pitchFamily="18" charset="0"/>
              </a:rPr>
              <a:t>Disadvantages</a:t>
            </a:r>
            <a:r>
              <a:rPr lang="en-US" sz="2000" smtClean="0">
                <a:latin typeface="Times New Roman" pitchFamily="18" charset="0"/>
              </a:rPr>
              <a:t>: reduce the efficiency and performance (parsing, validation)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97472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Query API – Query Interface</a:t>
            </a:r>
          </a:p>
        </p:txBody>
      </p:sp>
      <p:sp>
        <p:nvSpPr>
          <p:cNvPr id="33795" name="Rectangle 3"/>
          <p:cNvSpPr>
            <a:spLocks noGrp="1"/>
          </p:cNvSpPr>
          <p:nvPr>
            <p:ph type="body" idx="4294967295"/>
          </p:nvPr>
        </p:nvSpPr>
        <p:spPr>
          <a:xfrm>
            <a:off x="0" y="903288"/>
            <a:ext cx="9144000" cy="390525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sz="2400" smtClean="0">
                <a:latin typeface="Times New Roman" pitchFamily="18" charset="0"/>
              </a:rPr>
              <a:t>Provides several methods for executing a query</a:t>
            </a:r>
            <a:endParaRPr lang="vi-VN" sz="2400" b="1" smtClean="0">
              <a:latin typeface="Times New Roman" pitchFamily="18" charset="0"/>
            </a:endParaRPr>
          </a:p>
        </p:txBody>
      </p:sp>
      <p:graphicFrame>
        <p:nvGraphicFramePr>
          <p:cNvPr id="178232" name="Group 56"/>
          <p:cNvGraphicFramePr>
            <a:graphicFrameLocks noGrp="1"/>
          </p:cNvGraphicFramePr>
          <p:nvPr/>
        </p:nvGraphicFramePr>
        <p:xfrm>
          <a:off x="98425" y="1381125"/>
          <a:ext cx="9045575" cy="5394643"/>
        </p:xfrm>
        <a:graphic>
          <a:graphicData uri="http://schemas.openxmlformats.org/drawingml/2006/table">
            <a:tbl>
              <a:tblPr/>
              <a:tblGrid>
                <a:gridCol w="3187700"/>
                <a:gridCol w="58578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Method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public List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getResultList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()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Retrieves a result set. If list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empty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 return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public Object </a:t>
                      </a:r>
                      <a:b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getSingleResult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Retrieves a single result or object. 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If it return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multiple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, the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NonUniqueResultException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 is thrown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If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no record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returns, the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NoResultException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 is thrown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public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executeUpdate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Executes a JPQL Update or Delete Statement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00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public Query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setMaxResults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/>
                      </a:r>
                      <a:b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 max)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Specifies the maximum number of objects to be retrieved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00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public Query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setParameter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/>
                      </a:r>
                      <a:b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(String name, Object value)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Sets the value for the named parameter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00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public Query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setParameter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/>
                      </a:r>
                      <a:b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 pos, Object value)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Sets the value for the positional parameter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public Query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setFirstResult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 (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startPos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Sets the position for the first result being retrieved by the Query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890588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Query API – Execution</a:t>
            </a:r>
          </a:p>
        </p:txBody>
      </p:sp>
      <p:sp>
        <p:nvSpPr>
          <p:cNvPr id="34819" name="Rectangle 3"/>
          <p:cNvSpPr>
            <a:spLocks noGrp="1"/>
          </p:cNvSpPr>
          <p:nvPr>
            <p:ph type="body" idx="4294967295"/>
          </p:nvPr>
        </p:nvSpPr>
        <p:spPr>
          <a:xfrm>
            <a:off x="0" y="792163"/>
            <a:ext cx="9144000" cy="6194425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</a:rPr>
              <a:t>The </a:t>
            </a:r>
            <a:r>
              <a:rPr lang="en-US" sz="2400" b="1" dirty="0" smtClean="0">
                <a:latin typeface="Times New Roman" pitchFamily="18" charset="0"/>
              </a:rPr>
              <a:t>steps</a:t>
            </a:r>
            <a:r>
              <a:rPr lang="en-US" sz="2400" dirty="0" smtClean="0">
                <a:latin typeface="Times New Roman" pitchFamily="18" charset="0"/>
              </a:rPr>
              <a:t> for </a:t>
            </a:r>
            <a:r>
              <a:rPr lang="en-US" sz="2400" b="1" dirty="0" smtClean="0">
                <a:latin typeface="Times New Roman" pitchFamily="18" charset="0"/>
              </a:rPr>
              <a:t>executing</a:t>
            </a:r>
            <a:r>
              <a:rPr lang="en-US" sz="2400" dirty="0" smtClean="0">
                <a:latin typeface="Times New Roman" pitchFamily="18" charset="0"/>
              </a:rPr>
              <a:t> a </a:t>
            </a:r>
            <a:r>
              <a:rPr lang="en-US" sz="2400" b="1" dirty="0" smtClean="0">
                <a:latin typeface="Times New Roman" pitchFamily="18" charset="0"/>
              </a:rPr>
              <a:t>query</a:t>
            </a:r>
            <a:r>
              <a:rPr lang="en-US" sz="2400" dirty="0" smtClean="0">
                <a:latin typeface="Times New Roman" pitchFamily="18" charset="0"/>
              </a:rPr>
              <a:t> in EJB 3</a:t>
            </a:r>
            <a:endParaRPr lang="vi-VN" sz="2400" b="1" dirty="0" smtClean="0">
              <a:latin typeface="Times New Roman" pitchFamily="18" charset="0"/>
            </a:endParaRPr>
          </a:p>
          <a:p>
            <a:pPr lvl="1" algn="just">
              <a:lnSpc>
                <a:spcPct val="80000"/>
              </a:lnSpc>
            </a:pPr>
            <a:r>
              <a:rPr lang="en-US" sz="2000" b="1" dirty="0" smtClean="0">
                <a:latin typeface="Times New Roman" pitchFamily="18" charset="0"/>
              </a:rPr>
              <a:t>Create</a:t>
            </a:r>
            <a:r>
              <a:rPr lang="en-US" sz="2000" dirty="0" smtClean="0">
                <a:latin typeface="Times New Roman" pitchFamily="18" charset="0"/>
              </a:rPr>
              <a:t> the </a:t>
            </a:r>
            <a:r>
              <a:rPr lang="en-US" sz="2000" b="1" dirty="0" err="1" smtClean="0">
                <a:latin typeface="Times New Roman" pitchFamily="18" charset="0"/>
              </a:rPr>
              <a:t>EntityManager</a:t>
            </a:r>
            <a:r>
              <a:rPr lang="en-US" sz="2000" dirty="0" smtClean="0">
                <a:latin typeface="Times New Roman" pitchFamily="18" charset="0"/>
              </a:rPr>
              <a:t> instance</a:t>
            </a:r>
          </a:p>
          <a:p>
            <a:pPr lvl="1" algn="just">
              <a:lnSpc>
                <a:spcPct val="80000"/>
              </a:lnSpc>
            </a:pPr>
            <a:r>
              <a:rPr lang="en-US" sz="2000" b="1" dirty="0" smtClean="0">
                <a:latin typeface="Times New Roman" pitchFamily="18" charset="0"/>
              </a:rPr>
              <a:t>Create</a:t>
            </a:r>
            <a:r>
              <a:rPr lang="en-US" sz="2000" dirty="0" smtClean="0">
                <a:latin typeface="Times New Roman" pitchFamily="18" charset="0"/>
              </a:rPr>
              <a:t> the </a:t>
            </a:r>
            <a:r>
              <a:rPr lang="en-US" sz="2000" b="1" dirty="0" smtClean="0">
                <a:latin typeface="Times New Roman" pitchFamily="18" charset="0"/>
              </a:rPr>
              <a:t>Query</a:t>
            </a:r>
            <a:r>
              <a:rPr lang="en-US" sz="2000" dirty="0" smtClean="0">
                <a:latin typeface="Times New Roman" pitchFamily="18" charset="0"/>
              </a:rPr>
              <a:t> instance</a:t>
            </a:r>
          </a:p>
          <a:p>
            <a:pPr lvl="1" algn="just">
              <a:lnSpc>
                <a:spcPct val="80000"/>
              </a:lnSpc>
            </a:pPr>
            <a:r>
              <a:rPr lang="en-US" sz="2000" b="1" dirty="0" smtClean="0">
                <a:latin typeface="Times New Roman" pitchFamily="18" charset="0"/>
              </a:rPr>
              <a:t>Execute</a:t>
            </a:r>
            <a:r>
              <a:rPr lang="en-US" sz="2000" dirty="0" smtClean="0">
                <a:latin typeface="Times New Roman" pitchFamily="18" charset="0"/>
              </a:rPr>
              <a:t> the </a:t>
            </a:r>
            <a:r>
              <a:rPr lang="en-US" sz="2000" b="1" dirty="0" smtClean="0">
                <a:latin typeface="Times New Roman" pitchFamily="18" charset="0"/>
              </a:rPr>
              <a:t>query</a:t>
            </a:r>
          </a:p>
          <a:p>
            <a:pPr lvl="1" algn="just">
              <a:lnSpc>
                <a:spcPct val="80000"/>
              </a:lnSpc>
            </a:pPr>
            <a:r>
              <a:rPr lang="en-US" sz="2000" b="1" dirty="0" smtClean="0">
                <a:latin typeface="Times New Roman" pitchFamily="18" charset="0"/>
              </a:rPr>
              <a:t>Retrieve the results</a:t>
            </a:r>
          </a:p>
          <a:p>
            <a:pPr algn="just">
              <a:lnSpc>
                <a:spcPct val="80000"/>
              </a:lnSpc>
            </a:pPr>
            <a:r>
              <a:rPr lang="en-US" sz="2400" b="1" dirty="0" smtClean="0">
                <a:latin typeface="Times New Roman" pitchFamily="18" charset="0"/>
              </a:rPr>
              <a:t>Notes</a:t>
            </a:r>
          </a:p>
          <a:p>
            <a:pPr lvl="1" algn="just">
              <a:lnSpc>
                <a:spcPct val="80000"/>
              </a:lnSpc>
            </a:pPr>
            <a:r>
              <a:rPr lang="en-US" sz="2000" dirty="0" smtClean="0">
                <a:latin typeface="Times New Roman" pitchFamily="18" charset="0"/>
              </a:rPr>
              <a:t>The named parameter starts </a:t>
            </a:r>
            <a:r>
              <a:rPr lang="en-US" sz="2000" b="1" dirty="0" smtClean="0">
                <a:latin typeface="Times New Roman" pitchFamily="18" charset="0"/>
              </a:rPr>
              <a:t>with a “:” </a:t>
            </a:r>
            <a:r>
              <a:rPr lang="en-US" sz="2000" dirty="0" smtClean="0">
                <a:latin typeface="Times New Roman" pitchFamily="18" charset="0"/>
              </a:rPr>
              <a:t>and is followed by the name of the parameter 		</a:t>
            </a:r>
            <a:r>
              <a:rPr lang="en-US" sz="2000" b="1" dirty="0" smtClean="0">
                <a:latin typeface="Times New Roman" pitchFamily="18" charset="0"/>
              </a:rPr>
              <a:t>Ex</a:t>
            </a:r>
            <a:r>
              <a:rPr lang="en-US" sz="2000" dirty="0" smtClean="0">
                <a:latin typeface="Times New Roman" pitchFamily="18" charset="0"/>
              </a:rPr>
              <a:t>: :username</a:t>
            </a:r>
          </a:p>
          <a:p>
            <a:pPr algn="just"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</a:rPr>
              <a:t>The </a:t>
            </a:r>
            <a:r>
              <a:rPr lang="en-US" sz="2400" dirty="0" err="1" smtClean="0">
                <a:latin typeface="Times New Roman" pitchFamily="18" charset="0"/>
              </a:rPr>
              <a:t>EntityManager</a:t>
            </a:r>
            <a:r>
              <a:rPr lang="en-US" sz="2400" dirty="0" smtClean="0">
                <a:latin typeface="Times New Roman" pitchFamily="18" charset="0"/>
              </a:rPr>
              <a:t> provides the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find</a:t>
            </a:r>
            <a:r>
              <a:rPr lang="en-US" sz="2400" b="1" dirty="0" smtClean="0">
                <a:latin typeface="Times New Roman" pitchFamily="18" charset="0"/>
              </a:rPr>
              <a:t>() operation </a:t>
            </a:r>
            <a:r>
              <a:rPr lang="en-US" sz="2400" dirty="0" smtClean="0">
                <a:latin typeface="Times New Roman" pitchFamily="18" charset="0"/>
              </a:rPr>
              <a:t>to </a:t>
            </a:r>
            <a:r>
              <a:rPr lang="en-US" sz="2400" b="1" dirty="0" smtClean="0">
                <a:latin typeface="Times New Roman" pitchFamily="18" charset="0"/>
              </a:rPr>
              <a:t>address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</a:rPr>
              <a:t>single</a:t>
            </a:r>
            <a:r>
              <a:rPr lang="en-US" sz="2400" dirty="0" smtClean="0">
                <a:latin typeface="Times New Roman" pitchFamily="18" charset="0"/>
              </a:rPr>
              <a:t> entity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using primary keys</a:t>
            </a:r>
            <a:r>
              <a:rPr lang="en-US" sz="2400" b="1" dirty="0" smtClean="0">
                <a:latin typeface="Times New Roman" pitchFamily="18" charset="0"/>
              </a:rPr>
              <a:t>. </a:t>
            </a:r>
          </a:p>
          <a:p>
            <a:pPr lvl="1" algn="just">
              <a:lnSpc>
                <a:spcPct val="80000"/>
              </a:lnSpc>
            </a:pPr>
            <a:r>
              <a:rPr lang="en-US" sz="2000" dirty="0" smtClean="0">
                <a:latin typeface="Times New Roman" pitchFamily="18" charset="0"/>
              </a:rPr>
              <a:t>It will </a:t>
            </a:r>
            <a:r>
              <a:rPr lang="en-US" sz="2000" b="1" dirty="0" smtClean="0">
                <a:latin typeface="Times New Roman" pitchFamily="18" charset="0"/>
              </a:rPr>
              <a:t>return a managed entity </a:t>
            </a:r>
            <a:r>
              <a:rPr lang="en-US" sz="2000" dirty="0" smtClean="0">
                <a:latin typeface="Times New Roman" pitchFamily="18" charset="0"/>
              </a:rPr>
              <a:t>of the </a:t>
            </a:r>
            <a:r>
              <a:rPr lang="en-US" sz="2000" b="1" dirty="0" smtClean="0">
                <a:latin typeface="Times New Roman" pitchFamily="18" charset="0"/>
              </a:rPr>
              <a:t>correct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</a:rPr>
              <a:t>entity class </a:t>
            </a:r>
            <a:r>
              <a:rPr lang="en-US" sz="2000" dirty="0" smtClean="0">
                <a:latin typeface="Times New Roman" pitchFamily="18" charset="0"/>
              </a:rPr>
              <a:t>when it can determine that the provided primary key belongs to that entity calls and points to a data item of that class in the database. </a:t>
            </a:r>
          </a:p>
          <a:p>
            <a:pPr lvl="1" algn="just">
              <a:lnSpc>
                <a:spcPct val="80000"/>
              </a:lnSpc>
            </a:pPr>
            <a:r>
              <a:rPr lang="en-US" sz="2000" b="1" dirty="0" smtClean="0">
                <a:latin typeface="Times New Roman" pitchFamily="18" charset="0"/>
              </a:rPr>
              <a:t>Otherwise</a:t>
            </a:r>
            <a:r>
              <a:rPr lang="en-US" sz="2000" dirty="0" smtClean="0">
                <a:latin typeface="Times New Roman" pitchFamily="18" charset="0"/>
              </a:rPr>
              <a:t>, it will </a:t>
            </a:r>
            <a:r>
              <a:rPr lang="en-US" sz="2000" b="1" dirty="0" smtClean="0">
                <a:latin typeface="Times New Roman" pitchFamily="18" charset="0"/>
              </a:rPr>
              <a:t>return null. </a:t>
            </a:r>
          </a:p>
          <a:p>
            <a:pPr algn="just"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</a:rPr>
              <a:t>To </a:t>
            </a:r>
            <a:r>
              <a:rPr lang="en-US" sz="2400" b="1" dirty="0" smtClean="0">
                <a:latin typeface="Times New Roman" pitchFamily="18" charset="0"/>
              </a:rPr>
              <a:t>find more than one </a:t>
            </a:r>
            <a:r>
              <a:rPr lang="en-US" sz="2400" dirty="0" smtClean="0">
                <a:latin typeface="Times New Roman" pitchFamily="18" charset="0"/>
              </a:rPr>
              <a:t>entity, the </a:t>
            </a:r>
            <a:r>
              <a:rPr lang="en-US" sz="2400" b="1" dirty="0" smtClean="0">
                <a:latin typeface="Times New Roman" pitchFamily="18" charset="0"/>
              </a:rPr>
              <a:t>queries</a:t>
            </a:r>
            <a:r>
              <a:rPr lang="en-US" sz="2400" dirty="0" smtClean="0">
                <a:latin typeface="Times New Roman" pitchFamily="18" charset="0"/>
              </a:rPr>
              <a:t> need </a:t>
            </a:r>
            <a:r>
              <a:rPr lang="en-US" sz="2400" b="1" dirty="0" smtClean="0">
                <a:latin typeface="Times New Roman" pitchFamily="18" charset="0"/>
              </a:rPr>
              <a:t>use</a:t>
            </a:r>
            <a:r>
              <a:rPr lang="en-US" sz="2400" dirty="0" smtClean="0">
                <a:latin typeface="Times New Roman" pitchFamily="18" charset="0"/>
              </a:rPr>
              <a:t> with the </a:t>
            </a:r>
            <a:r>
              <a:rPr lang="en-US" sz="2400" b="1" dirty="0" err="1" smtClean="0">
                <a:latin typeface="Times New Roman" pitchFamily="18" charset="0"/>
              </a:rPr>
              <a:t>EntityManager</a:t>
            </a:r>
            <a:r>
              <a:rPr lang="en-US" sz="2400" dirty="0" smtClean="0">
                <a:latin typeface="Times New Roman" pitchFamily="18" charset="0"/>
              </a:rPr>
              <a:t> API with the following steps:</a:t>
            </a:r>
          </a:p>
          <a:p>
            <a:pPr lvl="1" algn="just">
              <a:lnSpc>
                <a:spcPct val="80000"/>
              </a:lnSpc>
            </a:pPr>
            <a:r>
              <a:rPr lang="en-US" sz="2000" b="1" dirty="0" smtClean="0">
                <a:latin typeface="Times New Roman" pitchFamily="18" charset="0"/>
              </a:rPr>
              <a:t>Obtain</a:t>
            </a:r>
            <a:r>
              <a:rPr lang="en-US" sz="2000" dirty="0" smtClean="0">
                <a:latin typeface="Times New Roman" pitchFamily="18" charset="0"/>
              </a:rPr>
              <a:t> an instance of </a:t>
            </a:r>
            <a:r>
              <a:rPr lang="en-US" sz="2000" b="1" dirty="0" err="1" smtClean="0">
                <a:latin typeface="Times New Roman" pitchFamily="18" charset="0"/>
              </a:rPr>
              <a:t>javax.persistence.Query</a:t>
            </a:r>
            <a:r>
              <a:rPr lang="en-US" sz="2000" dirty="0" smtClean="0">
                <a:latin typeface="Times New Roman" pitchFamily="18" charset="0"/>
              </a:rPr>
              <a:t> from the </a:t>
            </a:r>
            <a:r>
              <a:rPr lang="en-US" sz="2000" dirty="0" err="1" smtClean="0">
                <a:latin typeface="Times New Roman" pitchFamily="18" charset="0"/>
              </a:rPr>
              <a:t>EntityManager</a:t>
            </a:r>
            <a:endParaRPr lang="en-US" sz="2000" dirty="0" smtClean="0">
              <a:latin typeface="Times New Roman" pitchFamily="18" charset="0"/>
            </a:endParaRPr>
          </a:p>
          <a:p>
            <a:pPr lvl="1" algn="just">
              <a:lnSpc>
                <a:spcPct val="80000"/>
              </a:lnSpc>
            </a:pPr>
            <a:r>
              <a:rPr lang="en-US" sz="2000" b="1" dirty="0" smtClean="0">
                <a:latin typeface="Times New Roman" pitchFamily="18" charset="0"/>
              </a:rPr>
              <a:t>Customize</a:t>
            </a:r>
            <a:r>
              <a:rPr lang="en-US" sz="2000" dirty="0" smtClean="0">
                <a:latin typeface="Times New Roman" pitchFamily="18" charset="0"/>
              </a:rPr>
              <a:t> the query </a:t>
            </a:r>
            <a:r>
              <a:rPr lang="en-US" sz="2000" b="1" dirty="0" smtClean="0">
                <a:latin typeface="Times New Roman" pitchFamily="18" charset="0"/>
              </a:rPr>
              <a:t>object</a:t>
            </a:r>
            <a:r>
              <a:rPr lang="en-US" sz="2000" dirty="0" smtClean="0">
                <a:latin typeface="Times New Roman" pitchFamily="18" charset="0"/>
              </a:rPr>
              <a:t>, if necessary, by </a:t>
            </a:r>
            <a:r>
              <a:rPr lang="en-US" sz="2000" b="1" dirty="0" smtClean="0">
                <a:latin typeface="Times New Roman" pitchFamily="18" charset="0"/>
              </a:rPr>
              <a:t>setting</a:t>
            </a:r>
            <a:r>
              <a:rPr lang="en-US" sz="2000" dirty="0" smtClean="0">
                <a:latin typeface="Times New Roman" pitchFamily="18" charset="0"/>
              </a:rPr>
              <a:t> query </a:t>
            </a:r>
            <a:r>
              <a:rPr lang="en-US" sz="2000" b="1" dirty="0" smtClean="0">
                <a:latin typeface="Times New Roman" pitchFamily="18" charset="0"/>
              </a:rPr>
              <a:t>parameters</a:t>
            </a:r>
            <a:r>
              <a:rPr lang="en-US" sz="2000" dirty="0" smtClean="0">
                <a:latin typeface="Times New Roman" pitchFamily="18" charset="0"/>
              </a:rPr>
              <a:t> or an upper limit for the result set size</a:t>
            </a:r>
          </a:p>
          <a:p>
            <a:pPr lvl="1" algn="just">
              <a:lnSpc>
                <a:spcPct val="80000"/>
              </a:lnSpc>
            </a:pPr>
            <a:r>
              <a:rPr lang="en-US" sz="2000" b="1" dirty="0" smtClean="0">
                <a:latin typeface="Times New Roman" pitchFamily="18" charset="0"/>
              </a:rPr>
              <a:t>Execute</a:t>
            </a:r>
            <a:r>
              <a:rPr lang="en-US" sz="2000" dirty="0" smtClean="0">
                <a:latin typeface="Times New Roman" pitchFamily="18" charset="0"/>
              </a:rPr>
              <a:t> the query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 idx="4294967295"/>
          </p:nvPr>
        </p:nvSpPr>
        <p:spPr>
          <a:xfrm>
            <a:off x="605299" y="0"/>
            <a:ext cx="7639050" cy="1211263"/>
          </a:xfrm>
        </p:spPr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smtClean="0">
                <a:latin typeface="Times New Roman" pitchFamily="18" charset="0"/>
              </a:rPr>
              <a:t>JPQL</a:t>
            </a:r>
          </a:p>
        </p:txBody>
      </p:sp>
      <p:sp>
        <p:nvSpPr>
          <p:cNvPr id="36867" name="Rectangle 3"/>
          <p:cNvSpPr>
            <a:spLocks noGrp="1"/>
          </p:cNvSpPr>
          <p:nvPr>
            <p:ph type="body" idx="4294967295"/>
          </p:nvPr>
        </p:nvSpPr>
        <p:spPr>
          <a:xfrm>
            <a:off x="0" y="1247775"/>
            <a:ext cx="9144000" cy="5724525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sz="2400" smtClean="0">
                <a:latin typeface="Times New Roman" pitchFamily="18" charset="0"/>
              </a:rPr>
              <a:t>Is </a:t>
            </a:r>
            <a:r>
              <a:rPr lang="en-US" sz="2400" b="1" smtClean="0">
                <a:latin typeface="Times New Roman" pitchFamily="18" charset="0"/>
              </a:rPr>
              <a:t>briefcase</a:t>
            </a:r>
            <a:r>
              <a:rPr lang="en-US" sz="2400" smtClean="0">
                <a:latin typeface="Times New Roman" pitchFamily="18" charset="0"/>
              </a:rPr>
              <a:t> of </a:t>
            </a:r>
            <a:r>
              <a:rPr lang="en-US" sz="2400" b="1" smtClean="0">
                <a:latin typeface="Times New Roman" pitchFamily="18" charset="0"/>
              </a:rPr>
              <a:t>Java Persistence Query Language </a:t>
            </a:r>
          </a:p>
          <a:p>
            <a:pPr algn="just">
              <a:lnSpc>
                <a:spcPct val="80000"/>
              </a:lnSpc>
            </a:pPr>
            <a:r>
              <a:rPr lang="en-US" sz="2400" smtClean="0">
                <a:latin typeface="Times New Roman" pitchFamily="18" charset="0"/>
              </a:rPr>
              <a:t>Is </a:t>
            </a:r>
            <a:r>
              <a:rPr lang="en-US" sz="2400" b="1" smtClean="0">
                <a:latin typeface="Times New Roman" pitchFamily="18" charset="0"/>
              </a:rPr>
              <a:t>extension</a:t>
            </a:r>
            <a:r>
              <a:rPr lang="en-US" sz="2400" smtClean="0">
                <a:latin typeface="Times New Roman" pitchFamily="18" charset="0"/>
              </a:rPr>
              <a:t> of </a:t>
            </a:r>
            <a:r>
              <a:rPr lang="en-US" sz="2400" b="1" smtClean="0">
                <a:latin typeface="Times New Roman" pitchFamily="18" charset="0"/>
              </a:rPr>
              <a:t>EJB QL</a:t>
            </a:r>
          </a:p>
          <a:p>
            <a:pPr algn="just">
              <a:lnSpc>
                <a:spcPct val="80000"/>
              </a:lnSpc>
            </a:pPr>
            <a:r>
              <a:rPr lang="en-US" sz="2400" smtClean="0">
                <a:latin typeface="Times New Roman" pitchFamily="18" charset="0"/>
              </a:rPr>
              <a:t>Is </a:t>
            </a:r>
            <a:r>
              <a:rPr lang="en-US" sz="2400" b="1" smtClean="0">
                <a:latin typeface="Times New Roman" pitchFamily="18" charset="0"/>
              </a:rPr>
              <a:t>transferred</a:t>
            </a:r>
            <a:r>
              <a:rPr lang="en-US" sz="2400" smtClean="0">
                <a:latin typeface="Times New Roman" pitchFamily="18" charset="0"/>
              </a:rPr>
              <a:t> to </a:t>
            </a:r>
            <a:r>
              <a:rPr lang="en-US" sz="2400" b="1" smtClean="0">
                <a:latin typeface="Times New Roman" pitchFamily="18" charset="0"/>
              </a:rPr>
              <a:t>JPQL Query Processor </a:t>
            </a:r>
            <a:r>
              <a:rPr lang="en-US" sz="2400" smtClean="0">
                <a:latin typeface="Times New Roman" pitchFamily="18" charset="0"/>
              </a:rPr>
              <a:t>that </a:t>
            </a:r>
            <a:r>
              <a:rPr lang="en-US" sz="2400" b="1" smtClean="0">
                <a:latin typeface="Times New Roman" pitchFamily="18" charset="0"/>
              </a:rPr>
              <a:t>converts</a:t>
            </a:r>
            <a:r>
              <a:rPr lang="en-US" sz="2400" smtClean="0">
                <a:latin typeface="Times New Roman" pitchFamily="18" charset="0"/>
              </a:rPr>
              <a:t> the </a:t>
            </a:r>
            <a:r>
              <a:rPr lang="en-US" sz="2400" b="1" smtClean="0">
                <a:latin typeface="Times New Roman" pitchFamily="18" charset="0"/>
              </a:rPr>
              <a:t>JPQL to SQL Query</a:t>
            </a:r>
          </a:p>
          <a:p>
            <a:pPr algn="just">
              <a:lnSpc>
                <a:spcPct val="80000"/>
              </a:lnSpc>
            </a:pPr>
            <a:r>
              <a:rPr lang="en-US" sz="2400" smtClean="0">
                <a:latin typeface="Times New Roman" pitchFamily="18" charset="0"/>
              </a:rPr>
              <a:t>Advantages of using JPQL in EJB 3</a:t>
            </a:r>
          </a:p>
          <a:p>
            <a:pPr lvl="1" algn="just">
              <a:lnSpc>
                <a:spcPct val="80000"/>
              </a:lnSpc>
            </a:pPr>
            <a:r>
              <a:rPr lang="en-US" sz="2000" smtClean="0">
                <a:latin typeface="Times New Roman" pitchFamily="18" charset="0"/>
              </a:rPr>
              <a:t>Use of </a:t>
            </a:r>
            <a:r>
              <a:rPr lang="en-US" sz="2000" b="1" smtClean="0">
                <a:latin typeface="Times New Roman" pitchFamily="18" charset="0"/>
              </a:rPr>
              <a:t>named parameters</a:t>
            </a:r>
          </a:p>
          <a:p>
            <a:pPr lvl="1" algn="just">
              <a:lnSpc>
                <a:spcPct val="80000"/>
              </a:lnSpc>
            </a:pPr>
            <a:r>
              <a:rPr lang="en-US" sz="2000" smtClean="0">
                <a:latin typeface="Times New Roman" pitchFamily="18" charset="0"/>
              </a:rPr>
              <a:t>Use of </a:t>
            </a:r>
            <a:r>
              <a:rPr lang="en-US" sz="2000" b="1" smtClean="0">
                <a:latin typeface="Times New Roman" pitchFamily="18" charset="0"/>
              </a:rPr>
              <a:t>simplified syntax</a:t>
            </a:r>
          </a:p>
          <a:p>
            <a:pPr lvl="1" algn="just">
              <a:lnSpc>
                <a:spcPct val="80000"/>
              </a:lnSpc>
            </a:pPr>
            <a:r>
              <a:rPr lang="en-US" sz="2000" smtClean="0">
                <a:latin typeface="Times New Roman" pitchFamily="18" charset="0"/>
              </a:rPr>
              <a:t>Support for </a:t>
            </a:r>
            <a:r>
              <a:rPr lang="en-US" sz="2000" b="1" smtClean="0">
                <a:latin typeface="Times New Roman" pitchFamily="18" charset="0"/>
              </a:rPr>
              <a:t>JOIN</a:t>
            </a:r>
            <a:r>
              <a:rPr lang="en-US" sz="2000" smtClean="0">
                <a:latin typeface="Times New Roman" pitchFamily="18" charset="0"/>
              </a:rPr>
              <a:t> and </a:t>
            </a:r>
            <a:r>
              <a:rPr lang="en-US" sz="2000" b="1" smtClean="0">
                <a:latin typeface="Times New Roman" pitchFamily="18" charset="0"/>
              </a:rPr>
              <a:t>sub queries</a:t>
            </a:r>
          </a:p>
          <a:p>
            <a:pPr lvl="1" algn="just">
              <a:lnSpc>
                <a:spcPct val="80000"/>
              </a:lnSpc>
            </a:pPr>
            <a:r>
              <a:rPr lang="en-US" sz="2000" smtClean="0">
                <a:latin typeface="Times New Roman" pitchFamily="18" charset="0"/>
              </a:rPr>
              <a:t>Support for </a:t>
            </a:r>
            <a:r>
              <a:rPr lang="en-US" sz="2000" b="1" smtClean="0">
                <a:latin typeface="Times New Roman" pitchFamily="18" charset="0"/>
              </a:rPr>
              <a:t>bulk updates and deletes</a:t>
            </a:r>
          </a:p>
          <a:p>
            <a:pPr lvl="1" algn="just">
              <a:lnSpc>
                <a:spcPct val="80000"/>
              </a:lnSpc>
            </a:pPr>
            <a:r>
              <a:rPr lang="en-US" sz="2000" smtClean="0">
                <a:latin typeface="Times New Roman" pitchFamily="18" charset="0"/>
              </a:rPr>
              <a:t>Supports the </a:t>
            </a:r>
            <a:r>
              <a:rPr lang="en-US" sz="2000" b="1" smtClean="0">
                <a:latin typeface="Times New Roman" pitchFamily="18" charset="0"/>
              </a:rPr>
              <a:t>GROUP BY and HAVING </a:t>
            </a:r>
            <a:r>
              <a:rPr lang="en-US" sz="2000" smtClean="0">
                <a:latin typeface="Times New Roman" pitchFamily="18" charset="0"/>
              </a:rPr>
              <a:t>clause in Select statement</a:t>
            </a:r>
          </a:p>
          <a:p>
            <a:pPr lvl="1" algn="just">
              <a:lnSpc>
                <a:spcPct val="80000"/>
              </a:lnSpc>
            </a:pPr>
            <a:r>
              <a:rPr lang="en-US" sz="2000" b="1" smtClean="0">
                <a:latin typeface="Times New Roman" pitchFamily="18" charset="0"/>
              </a:rPr>
              <a:t>Provides</a:t>
            </a:r>
            <a:r>
              <a:rPr lang="en-US" sz="2000" smtClean="0">
                <a:latin typeface="Times New Roman" pitchFamily="18" charset="0"/>
              </a:rPr>
              <a:t> </a:t>
            </a:r>
            <a:r>
              <a:rPr lang="en-US" sz="2000" b="1" smtClean="0">
                <a:latin typeface="Times New Roman" pitchFamily="18" charset="0"/>
              </a:rPr>
              <a:t>UPDATE</a:t>
            </a:r>
            <a:r>
              <a:rPr lang="en-US" sz="2000" smtClean="0">
                <a:latin typeface="Times New Roman" pitchFamily="18" charset="0"/>
              </a:rPr>
              <a:t> and </a:t>
            </a:r>
            <a:r>
              <a:rPr lang="en-US" sz="2000" b="1" smtClean="0">
                <a:latin typeface="Times New Roman" pitchFamily="18" charset="0"/>
              </a:rPr>
              <a:t>DELETE</a:t>
            </a:r>
            <a:r>
              <a:rPr lang="en-US" sz="2000" smtClean="0">
                <a:latin typeface="Times New Roman" pitchFamily="18" charset="0"/>
              </a:rPr>
              <a:t> statement for updating and deleting entities</a:t>
            </a:r>
          </a:p>
          <a:p>
            <a:pPr algn="just">
              <a:lnSpc>
                <a:spcPct val="80000"/>
              </a:lnSpc>
            </a:pPr>
            <a:r>
              <a:rPr lang="en-US" sz="2400" smtClean="0">
                <a:latin typeface="Times New Roman" pitchFamily="18" charset="0"/>
              </a:rPr>
              <a:t>Provides </a:t>
            </a:r>
            <a:r>
              <a:rPr lang="en-US" sz="2400" b="1" smtClean="0">
                <a:latin typeface="Times New Roman" pitchFamily="18" charset="0"/>
              </a:rPr>
              <a:t>some temporal functions</a:t>
            </a:r>
            <a:r>
              <a:rPr lang="en-US" sz="2400" smtClean="0">
                <a:latin typeface="Times New Roman" pitchFamily="18" charset="0"/>
              </a:rPr>
              <a:t>: CURRENT_DATE, CURRENT_TIME, CURRENT_TIMESTAMP</a:t>
            </a:r>
          </a:p>
          <a:p>
            <a:pPr algn="just">
              <a:lnSpc>
                <a:spcPct val="80000"/>
              </a:lnSpc>
            </a:pPr>
            <a:r>
              <a:rPr lang="en-US" sz="2400" b="1" smtClean="0">
                <a:latin typeface="Times New Roman" pitchFamily="18" charset="0"/>
              </a:rPr>
              <a:t>Ex</a:t>
            </a:r>
          </a:p>
          <a:p>
            <a:pPr algn="ctr">
              <a:lnSpc>
                <a:spcPct val="80000"/>
              </a:lnSpc>
              <a:buFont typeface="Arial" charset="0"/>
              <a:buNone/>
            </a:pPr>
            <a:r>
              <a:rPr lang="en-US" sz="2400" b="1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SELECT a FROM item  a WHERE a.descrip=:paraName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b Applications &amp;amp; Web Containers &amp;#x0D;&amp;#x0A;&amp;#x0D;&amp;#x0A;Web Applications&amp;#x0D;&amp;#x0A;The Web Container Model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Objectives&amp;quot;&quot;/&gt;&lt;property id=&quot;20307&quot; value=&quot;359&quot;/&gt;&lt;/object&gt;&lt;object type=&quot;3&quot; unique_id=&quot;10006&quot;&gt;&lt;property id=&quot;20148&quot; value=&quot;5&quot;/&gt;&lt;property id=&quot;20300&quot; value=&quot;Slide 3 - &amp;quot;Web Applications &amp;#x0D;&amp;#x0A; Overview&amp;quot;&quot;/&gt;&lt;property id=&quot;20307&quot; value=&quot;510&quot;/&gt;&lt;/object&gt;&lt;object type=&quot;3&quot; unique_id=&quot;10007&quot;&gt;&lt;property id=&quot;20148&quot; value=&quot;5&quot;/&gt;&lt;property id=&quot;20300&quot; value=&quot;Slide 4 - &amp;quot;Web Applications &amp;#x0D;&amp;#x0A; File and Directory Structure &amp;quot;&quot;/&gt;&lt;property id=&quot;20307&quot; value=&quot;511&quot;/&gt;&lt;/object&gt;&lt;object type=&quot;3&quot; unique_id=&quot;10008&quot;&gt;&lt;property id=&quot;20148&quot; value=&quot;5&quot;/&gt;&lt;property id=&quot;20300&quot; value=&quot;Slide 5 - &amp;quot;Web Applications &amp;#x0D;&amp;#x0A; File and Directory Structure&amp;quot;&quot;/&gt;&lt;property id=&quot;20307&quot; value=&quot;512&quot;/&gt;&lt;/object&gt;&lt;object type=&quot;3&quot; unique_id=&quot;10009&quot;&gt;&lt;property id=&quot;20148&quot; value=&quot;5&quot;/&gt;&lt;property id=&quot;20300&quot; value=&quot;Slide 6 - &amp;quot;Web Applications &amp;#x0D;&amp;#x0A; File and Directory Structure&amp;quot;&quot;/&gt;&lt;property id=&quot;20307&quot; value=&quot;513&quot;/&gt;&lt;/object&gt;&lt;object type=&quot;3&quot; unique_id=&quot;10010&quot;&gt;&lt;property id=&quot;20148&quot; value=&quot;5&quot;/&gt;&lt;property id=&quot;20300&quot; value=&quot;Slide 7 - &amp;quot;Web Applications &amp;#x0D;&amp;#x0A; The Deployment Descriptor&amp;quot;&quot;/&gt;&lt;property id=&quot;20307&quot; value=&quot;514&quot;/&gt;&lt;/object&gt;&lt;object type=&quot;3&quot; unique_id=&quot;10011&quot;&gt;&lt;property id=&quot;20148&quot; value=&quot;5&quot;/&gt;&lt;property id=&quot;20300&quot; value=&quot;Slide 8 - &amp;quot;Web Applications &amp;#x0D;&amp;#x0A; The Deployment Descriptor – web.xml&amp;quot;&quot;/&gt;&lt;property id=&quot;20307&quot; value=&quot;515&quot;/&gt;&lt;/object&gt;&lt;object type=&quot;3&quot; unique_id=&quot;10012&quot;&gt;&lt;property id=&quot;20148&quot; value=&quot;5&quot;/&gt;&lt;property id=&quot;20300&quot; value=&quot;Slide 9 - &amp;quot;Web Applications &amp;#x0D;&amp;#x0A; The Deployment Descriptor – Example&amp;quot;&quot;/&gt;&lt;property id=&quot;20307&quot; value=&quot;516&quot;/&gt;&lt;/object&gt;&lt;object type=&quot;3&quot; unique_id=&quot;10013&quot;&gt;&lt;property id=&quot;20148&quot; value=&quot;5&quot;/&gt;&lt;property id=&quot;20300&quot; value=&quot;Slide 10 - &amp;quot;Web Applications &amp;#x0D;&amp;#x0A; Packaging Your Web Application&amp;quot;&quot;/&gt;&lt;property id=&quot;20307&quot; value=&quot;517&quot;/&gt;&lt;/object&gt;&lt;object type=&quot;3&quot; unique_id=&quot;10014&quot;&gt;&lt;property id=&quot;20148&quot; value=&quot;5&quot;/&gt;&lt;property id=&quot;20300&quot; value=&quot;Slide 11 - &amp;quot;Web Applications &amp;#x0D;&amp;#x0A; Web Application Development Process&amp;quot;&quot;/&gt;&lt;property id=&quot;20307&quot; value=&quot;518&quot;/&gt;&lt;/object&gt;&lt;object type=&quot;3&quot; unique_id=&quot;10015&quot;&gt;&lt;property id=&quot;20148&quot; value=&quot;5&quot;/&gt;&lt;property id=&quot;20300&quot; value=&quot;Slide 12 - &amp;quot;Web Applications &amp;#x0D;&amp;#x0A; Web Application Development Process&amp;quot;&quot;/&gt;&lt;property id=&quot;20307&quot; value=&quot;519&quot;/&gt;&lt;/object&gt;&lt;object type=&quot;3&quot; unique_id=&quot;10016&quot;&gt;&lt;property id=&quot;20148&quot; value=&quot;5&quot;/&gt;&lt;property id=&quot;20300&quot; value=&quot;Slide 13 - &amp;quot;Web Applications &amp;#x0D;&amp;#x0A; Web Application Development Process&amp;quot;&quot;/&gt;&lt;property id=&quot;20307&quot; value=&quot;520&quot;/&gt;&lt;/object&gt;&lt;object type=&quot;3&quot; unique_id=&quot;10017&quot;&gt;&lt;property id=&quot;20148&quot; value=&quot;5&quot;/&gt;&lt;property id=&quot;20300&quot; value=&quot;Slide 14 - &amp;quot;Web Applications &amp;#x0D;&amp;#x0A; Web Application Development Process&amp;quot;&quot;/&gt;&lt;property id=&quot;20307&quot; value=&quot;521&quot;/&gt;&lt;/object&gt;&lt;object type=&quot;3&quot; unique_id=&quot;10018&quot;&gt;&lt;property id=&quot;20148&quot; value=&quot;5&quot;/&gt;&lt;property id=&quot;20300&quot; value=&quot;Slide 15 - &amp;quot;Web Applications &amp;#x0D;&amp;#x0A; Web Application Development Process&amp;quot;&quot;/&gt;&lt;property id=&quot;20307&quot; value=&quot;522&quot;/&gt;&lt;/object&gt;&lt;object type=&quot;3&quot; unique_id=&quot;10019&quot;&gt;&lt;property id=&quot;20148&quot; value=&quot;5&quot;/&gt;&lt;property id=&quot;20300&quot; value=&quot;Slide 16 - &amp;quot;Web Applications &amp;#x0D;&amp;#x0A; Web Application Development Process&amp;quot;&quot;/&gt;&lt;property id=&quot;20307&quot; value=&quot;523&quot;/&gt;&lt;/object&gt;&lt;object type=&quot;3&quot; unique_id=&quot;10020&quot;&gt;&lt;property id=&quot;20148&quot; value=&quot;5&quot;/&gt;&lt;property id=&quot;20300&quot; value=&quot;Slide 17 - &amp;quot;Web Applications &amp;#x0D;&amp;#x0A; Web Application Development Process&amp;quot;&quot;/&gt;&lt;property id=&quot;20307&quot; value=&quot;524&quot;/&gt;&lt;/object&gt;&lt;object type=&quot;3&quot; unique_id=&quot;10021&quot;&gt;&lt;property id=&quot;20148&quot; value=&quot;5&quot;/&gt;&lt;property id=&quot;20300&quot; value=&quot;Slide 18 - &amp;quot;Web Applications &amp;#x0D;&amp;#x0A; Web Application Development Process&amp;quot;&quot;/&gt;&lt;property id=&quot;20307&quot; value=&quot;525&quot;/&gt;&lt;/object&gt;&lt;object type=&quot;3&quot; unique_id=&quot;10022&quot;&gt;&lt;property id=&quot;20148&quot; value=&quot;5&quot;/&gt;&lt;property id=&quot;20300&quot; value=&quot;Slide 19 - &amp;quot;Web Applications &amp;#x0D;&amp;#x0A; Web Application Development Process&amp;quot;&quot;/&gt;&lt;property id=&quot;20307&quot; value=&quot;526&quot;/&gt;&lt;/object&gt;&lt;object type=&quot;3&quot; unique_id=&quot;10023&quot;&gt;&lt;property id=&quot;20148&quot; value=&quot;5&quot;/&gt;&lt;property id=&quot;20300&quot; value=&quot;Slide 20 - &amp;quot;Web Applications &amp;#x0D;&amp;#x0A; Web Application Development Process&amp;quot;&quot;/&gt;&lt;property id=&quot;20307&quot; value=&quot;527&quot;/&gt;&lt;/object&gt;&lt;object type=&quot;3&quot; unique_id=&quot;10024&quot;&gt;&lt;property id=&quot;20148&quot; value=&quot;5&quot;/&gt;&lt;property id=&quot;20300&quot; value=&quot;Slide 21 - &amp;quot;Web Applications &amp;#x0D;&amp;#x0A; Web Application Development Process&amp;quot;&quot;/&gt;&lt;property id=&quot;20307&quot; value=&quot;528&quot;/&gt;&lt;/object&gt;&lt;object type=&quot;3&quot; unique_id=&quot;10025&quot;&gt;&lt;property id=&quot;20148&quot; value=&quot;5&quot;/&gt;&lt;property id=&quot;20300&quot; value=&quot;Slide 22 - &amp;quot;Web Applications &amp;#x0D;&amp;#x0A; Web Application Development Process&amp;quot;&quot;/&gt;&lt;property id=&quot;20307&quot; value=&quot;529&quot;/&gt;&lt;/object&gt;&lt;object type=&quot;3&quot; unique_id=&quot;10026&quot;&gt;&lt;property id=&quot;20148&quot; value=&quot;5&quot;/&gt;&lt;property id=&quot;20300&quot; value=&quot;Slide 23 - &amp;quot;Web Applications &amp;#x0D;&amp;#x0A; Web Application Development Process&amp;quot;&quot;/&gt;&lt;property id=&quot;20307&quot; value=&quot;530&quot;/&gt;&lt;/object&gt;&lt;object type=&quot;3&quot; unique_id=&quot;10027&quot;&gt;&lt;property id=&quot;20148&quot; value=&quot;5&quot;/&gt;&lt;property id=&quot;20300&quot; value=&quot;Slide 24 - &amp;quot;The Web Container Model &amp;#x0D;&amp;#x0A;The Servlet Container&amp;quot;&quot;/&gt;&lt;property id=&quot;20307&quot; value=&quot;437&quot;/&gt;&lt;/object&gt;&lt;object type=&quot;3&quot; unique_id=&quot;10028&quot;&gt;&lt;property id=&quot;20148&quot; value=&quot;5&quot;/&gt;&lt;property id=&quot;20300&quot; value=&quot;Slide 25 - &amp;quot;The Web Container Model &amp;#x0D;&amp;#x0A;The Servlet Container&amp;quot;&quot;/&gt;&lt;property id=&quot;20307&quot; value=&quot;439&quot;/&gt;&lt;/object&gt;&lt;object type=&quot;3&quot; unique_id=&quot;10029&quot;&gt;&lt;property id=&quot;20148&quot; value=&quot;5&quot;/&gt;&lt;property id=&quot;20300&quot; value=&quot;Slide 26 - &amp;quot;The Web Container Model &amp;#x0D;&amp;#x0A;The ServletContext&amp;quot;&quot;/&gt;&lt;property id=&quot;20307&quot; value=&quot;441&quot;/&gt;&lt;/object&gt;&lt;object type=&quot;3&quot; unique_id=&quot;10030&quot;&gt;&lt;property id=&quot;20148&quot; value=&quot;5&quot;/&gt;&lt;property id=&quot;20300&quot; value=&quot;Slide 27 - &amp;quot;The Web Container Model &amp;#x0D;&amp;#x0A;The ServletContext – Example&amp;quot;&quot;/&gt;&lt;property id=&quot;20307&quot; value=&quot;442&quot;/&gt;&lt;/object&gt;&lt;object type=&quot;3&quot; unique_id=&quot;10031&quot;&gt;&lt;property id=&quot;20148&quot; value=&quot;5&quot;/&gt;&lt;property id=&quot;20300&quot; value=&quot;Slide 28 - &amp;quot;The Web Container Model &amp;#x0D;&amp;#x0A;The ServletContext – Initialization Parameters&amp;quot;&quot;/&gt;&lt;property id=&quot;20307&quot; value=&quot;443&quot;/&gt;&lt;/object&gt;&lt;object type=&quot;3&quot; unique_id=&quot;10032&quot;&gt;&lt;property id=&quot;20148&quot; value=&quot;5&quot;/&gt;&lt;property id=&quot;20300&quot; value=&quot;Slide 29 - &amp;quot;The Web Container Model &amp;#x0D;&amp;#x0A;The ServletContext – Initialization Parameters&amp;quot;&quot;/&gt;&lt;property id=&quot;20307&quot; value=&quot;446&quot;/&gt;&lt;/object&gt;&lt;object type=&quot;3&quot; unique_id=&quot;10033&quot;&gt;&lt;property id=&quot;20148&quot; value=&quot;5&quot;/&gt;&lt;property id=&quot;20300&quot; value=&quot;Slide 30 - &amp;quot;The Web Container Model &amp;#x0D;&amp;#x0A;The ServletContext – Initialization Parameters&amp;quot;&quot;/&gt;&lt;property id=&quot;20307&quot; value=&quot;438&quot;/&gt;&lt;/object&gt;&lt;object type=&quot;3&quot; unique_id=&quot;10034&quot;&gt;&lt;property id=&quot;20148&quot; value=&quot;5&quot;/&gt;&lt;property id=&quot;20300&quot; value=&quot;Slide 31 - &amp;quot;The Web Container Model &amp;#x0D;&amp;#x0A; The ServletConfig interface &amp;quot;&quot;/&gt;&lt;property id=&quot;20307&quot; value=&quot;447&quot;/&gt;&lt;/object&gt;&lt;object type=&quot;3&quot; unique_id=&quot;10035&quot;&gt;&lt;property id=&quot;20148&quot; value=&quot;5&quot;/&gt;&lt;property id=&quot;20300&quot; value=&quot;Slide 32 - &amp;quot;The Web Container Model &amp;#x0D;&amp;#x0A;The ServletConfig – Initialization Parameters&amp;quot;&quot;/&gt;&lt;property id=&quot;20307&quot; value=&quot;473&quot;/&gt;&lt;/object&gt;&lt;object type=&quot;3&quot; unique_id=&quot;10036&quot;&gt;&lt;property id=&quot;20148&quot; value=&quot;5&quot;/&gt;&lt;property id=&quot;20300&quot; value=&quot;Slide 33 - &amp;quot;The Web Container Model &amp;#x0D;&amp;#x0A; The ServletConfig interface – Example&amp;quot;&quot;/&gt;&lt;property id=&quot;20307&quot; value=&quot;440&quot;/&gt;&lt;/object&gt;&lt;object type=&quot;3&quot; unique_id=&quot;10037&quot;&gt;&lt;property id=&quot;20148&quot; value=&quot;5&quot;/&gt;&lt;property id=&quot;20300&quot; value=&quot;Slide 34 - &amp;quot;The Web Container Model &amp;#x0D;&amp;#x0A; The ServletConfig interface – Example&amp;quot;&quot;/&gt;&lt;property id=&quot;20307&quot; value=&quot;444&quot;/&gt;&lt;/object&gt;&lt;object type=&quot;3&quot; unique_id=&quot;10038&quot;&gt;&lt;property id=&quot;20148&quot; value=&quot;5&quot;/&gt;&lt;property id=&quot;20300&quot; value=&quot;Slide 35 - &amp;quot;The Web Container Model &amp;#x0D;&amp;#x0A; The ServletConfig interface – Example&amp;quot;&quot;/&gt;&lt;property id=&quot;20307&quot; value=&quot;471&quot;/&gt;&lt;/object&gt;&lt;object type=&quot;3&quot; unique_id=&quot;10039&quot;&gt;&lt;property id=&quot;20148&quot; value=&quot;5&quot;/&gt;&lt;property id=&quot;20300&quot; value=&quot;Slide 36 - &amp;quot;The Web Container Model &amp;#x0D;&amp;#x0A; Attributes, Scope, and Multithreading&amp;quot;&quot;/&gt;&lt;property id=&quot;20307&quot; value=&quot;448&quot;/&gt;&lt;/object&gt;&lt;object type=&quot;3&quot; unique_id=&quot;10040&quot;&gt;&lt;property id=&quot;20148&quot; value=&quot;5&quot;/&gt;&lt;property id=&quot;20300&quot; value=&quot;Slide 37 - &amp;quot;The Web Container Model &amp;#x0D;&amp;#x0A; Attributes, Scope, and Multithreading&amp;quot;&quot;/&gt;&lt;property id=&quot;20307&quot; value=&quot;449&quot;/&gt;&lt;/object&gt;&lt;object type=&quot;3&quot; unique_id=&quot;10041&quot;&gt;&lt;property id=&quot;20148&quot; value=&quot;5&quot;/&gt;&lt;property id=&quot;20300&quot; value=&quot;Slide 38 - &amp;quot;The Web Container Model &amp;#x0D;&amp;#x0A; Attributes, Scope, and Multithreading&amp;quot;&quot;/&gt;&lt;property id=&quot;20307&quot; value=&quot;470&quot;/&gt;&lt;/object&gt;&lt;object type=&quot;3&quot; unique_id=&quot;10042&quot;&gt;&lt;property id=&quot;20148&quot; value=&quot;5&quot;/&gt;&lt;property id=&quot;20300&quot; value=&quot;Slide 39 - &amp;quot;The Web Container Model &amp;#x0D;&amp;#x0A; Attributes, Scope, and Multithreading&amp;quot;&quot;/&gt;&lt;property id=&quot;20307&quot; value=&quot;531&quot;/&gt;&lt;/object&gt;&lt;object type=&quot;3&quot; unique_id=&quot;10043&quot;&gt;&lt;property id=&quot;20148&quot; value=&quot;5&quot;/&gt;&lt;property id=&quot;20300&quot; value=&quot;Slide 40 - &amp;quot;The Web Container Model &amp;#x0D;&amp;#x0A; Attributes, Scope, and Multithreading&amp;quot;&quot;/&gt;&lt;property id=&quot;20307&quot; value=&quot;450&quot;/&gt;&lt;/object&gt;&lt;object type=&quot;3&quot; unique_id=&quot;10044&quot;&gt;&lt;property id=&quot;20148&quot; value=&quot;5&quot;/&gt;&lt;property id=&quot;20300&quot; value=&quot;Slide 41 - &amp;quot;The Web Container Model &amp;#x0D;&amp;#x0A; Request Dispatching&amp;quot;&quot;/&gt;&lt;property id=&quot;20307&quot; value=&quot;454&quot;/&gt;&lt;/object&gt;&lt;object type=&quot;3&quot; unique_id=&quot;10045&quot;&gt;&lt;property id=&quot;20148&quot; value=&quot;5&quot;/&gt;&lt;property id=&quot;20300&quot; value=&quot;Slide 42 - &amp;quot;The Web Container Model &amp;#x0D;&amp;#x0A; Using RequestDispatcher&amp;quot;&quot;/&gt;&lt;property id=&quot;20307&quot; value=&quot;445&quot;/&gt;&lt;/object&gt;&lt;object type=&quot;3&quot; unique_id=&quot;10046&quot;&gt;&lt;property id=&quot;20148&quot; value=&quot;5&quot;/&gt;&lt;property id=&quot;20300&quot; value=&quot;Slide 43 - &amp;quot;The Web Container Model &amp;#x0D;&amp;#x0A; Using RequestDispatcher – Example &amp;quot;&quot;/&gt;&lt;property id=&quot;20307&quot; value=&quot;453&quot;/&gt;&lt;/object&gt;&lt;object type=&quot;3&quot; unique_id=&quot;10047&quot;&gt;&lt;property id=&quot;20148&quot; value=&quot;5&quot;/&gt;&lt;property id=&quot;20300&quot; value=&quot;Slide 44 - &amp;quot;The Web Container Model &amp;#x0D;&amp;#x0A; Using RequestDispatcher – Example&amp;quot;&quot;/&gt;&lt;property id=&quot;20307&quot; value=&quot;456&quot;/&gt;&lt;/object&gt;&lt;object type=&quot;3&quot; unique_id=&quot;10048&quot;&gt;&lt;property id=&quot;20148&quot; value=&quot;5&quot;/&gt;&lt;property id=&quot;20300&quot; value=&quot;Slide 45 - &amp;quot;The Web Container Model &amp;#x0D;&amp;#x0A; Using RequestDispatcher – Example&amp;quot;&quot;/&gt;&lt;property id=&quot;20307&quot; value=&quot;452&quot;/&gt;&lt;/object&gt;&lt;object type=&quot;3&quot; unique_id=&quot;10049&quot;&gt;&lt;property id=&quot;20148&quot; value=&quot;5&quot;/&gt;&lt;property id=&quot;20300&quot; value=&quot;Slide 46 - &amp;quot;The Web Container Model &amp;#x0D;&amp;#x0A; Using RequestDispatcher – Example&amp;quot;&quot;/&gt;&lt;property id=&quot;20307&quot; value=&quot;458&quot;/&gt;&lt;/object&gt;&lt;object type=&quot;3&quot; unique_id=&quot;10050&quot;&gt;&lt;property id=&quot;20148&quot; value=&quot;5&quot;/&gt;&lt;property id=&quot;20300&quot; value=&quot;Slide 47 - &amp;quot;The Web Container Model &amp;#x0D;&amp;#x0A; Filter&amp;quot;&quot;/&gt;&lt;property id=&quot;20307&quot; value=&quot;451&quot;/&gt;&lt;/object&gt;&lt;object type=&quot;3&quot; unique_id=&quot;10051&quot;&gt;&lt;property id=&quot;20148&quot; value=&quot;5&quot;/&gt;&lt;property id=&quot;20300&quot; value=&quot;Slide 48 - &amp;quot;The Web Container Model &amp;#x0D;&amp;#x0A; Filter&amp;quot;&quot;/&gt;&lt;property id=&quot;20307&quot; value=&quot;455&quot;/&gt;&lt;/object&gt;&lt;object type=&quot;3&quot; unique_id=&quot;10052&quot;&gt;&lt;property id=&quot;20148&quot; value=&quot;5&quot;/&gt;&lt;property id=&quot;20300&quot; value=&quot;Slide 49 - &amp;quot;The Web Container Model &amp;#x0D;&amp;#x0A; Filter&amp;quot;&quot;/&gt;&lt;property id=&quot;20307&quot; value=&quot;460&quot;/&gt;&lt;/object&gt;&lt;object type=&quot;3&quot; unique_id=&quot;10053&quot;&gt;&lt;property id=&quot;20148&quot; value=&quot;5&quot;/&gt;&lt;property id=&quot;20300&quot; value=&quot;Slide 50 - &amp;quot;The Web Container Model &amp;#x0D;&amp;#x0A; Filter Life Cycle&amp;quot;&quot;/&gt;&lt;property id=&quot;20307&quot; value=&quot;462&quot;/&gt;&lt;/object&gt;&lt;object type=&quot;3&quot; unique_id=&quot;10054&quot;&gt;&lt;property id=&quot;20148&quot; value=&quot;5&quot;/&gt;&lt;property id=&quot;20300&quot; value=&quot;Slide 51 - &amp;quot;The Web Container Model &amp;#x0D;&amp;#x0A; Filter API&amp;quot;&quot;/&gt;&lt;property id=&quot;20307&quot; value=&quot;457&quot;/&gt;&lt;/object&gt;&lt;object type=&quot;3&quot; unique_id=&quot;10055&quot;&gt;&lt;property id=&quot;20148&quot; value=&quot;5&quot;/&gt;&lt;property id=&quot;20300&quot; value=&quot;Slide 52 - &amp;quot;The Web Container Model &amp;#x0D;&amp;#x0A; Filter&amp;quot;&quot;/&gt;&lt;property id=&quot;20307&quot; value=&quot;474&quot;/&gt;&lt;/object&gt;&lt;object type=&quot;3&quot; unique_id=&quot;10056&quot;&gt;&lt;property id=&quot;20148&quot; value=&quot;5&quot;/&gt;&lt;property id=&quot;20300&quot; value=&quot;Slide 53 - &amp;quot;The Web Container Model &amp;#x0D;&amp;#x0A; Filter – Example &amp;quot;&quot;/&gt;&lt;property id=&quot;20307&quot; value=&quot;472&quot;/&gt;&lt;/object&gt;&lt;object type=&quot;3&quot; unique_id=&quot;10057&quot;&gt;&lt;property id=&quot;20148&quot; value=&quot;5&quot;/&gt;&lt;property id=&quot;20300&quot; value=&quot;Slide 54 - &amp;quot;The Web Container Model &amp;#x0D;&amp;#x0A; Filter – Example&amp;quot;&quot;/&gt;&lt;property id=&quot;20307&quot; value=&quot;459&quot;/&gt;&lt;/object&gt;&lt;object type=&quot;3&quot; unique_id=&quot;10058&quot;&gt;&lt;property id=&quot;20148&quot; value=&quot;5&quot;/&gt;&lt;property id=&quot;20300&quot; value=&quot;Slide 55 - &amp;quot;The Web Container Model &amp;#x0D;&amp;#x0A; Filter – Example&amp;quot;&quot;/&gt;&lt;property id=&quot;20307&quot; value=&quot;461&quot;/&gt;&lt;/object&gt;&lt;object type=&quot;3&quot; unique_id=&quot;10059&quot;&gt;&lt;property id=&quot;20148&quot; value=&quot;5&quot;/&gt;&lt;property id=&quot;20300&quot; value=&quot;Slide 56 - &amp;quot;The Web Container Model &amp;#x0D;&amp;#x0A; Filter – Example&amp;quot;&quot;/&gt;&lt;property id=&quot;20307&quot; value=&quot;463&quot;/&gt;&lt;/object&gt;&lt;object type=&quot;3&quot; unique_id=&quot;10060&quot;&gt;&lt;property id=&quot;20148&quot; value=&quot;5&quot;/&gt;&lt;property id=&quot;20300&quot; value=&quot;Slide 57 - &amp;quot;The Web Container Model &amp;#x0D;&amp;#x0A; Filter – Example&amp;quot;&quot;/&gt;&lt;property id=&quot;20307&quot; value=&quot;464&quot;/&gt;&lt;/object&gt;&lt;object type=&quot;3&quot; unique_id=&quot;10061&quot;&gt;&lt;property id=&quot;20148&quot; value=&quot;5&quot;/&gt;&lt;property id=&quot;20300&quot; value=&quot;Slide 58 - &amp;quot;The Web Container Model &amp;#x0D;&amp;#x0A; Filter – Example&amp;quot;&quot;/&gt;&lt;property id=&quot;20307&quot; value=&quot;467&quot;/&gt;&lt;/object&gt;&lt;object type=&quot;3&quot; unique_id=&quot;10062&quot;&gt;&lt;property id=&quot;20148&quot; value=&quot;5&quot;/&gt;&lt;property id=&quot;20300&quot; value=&quot;Slide 59 - &amp;quot;The Web Container Model &amp;#x0D;&amp;#x0A; Filter Chain&amp;quot;&quot;/&gt;&lt;property id=&quot;20307&quot; value=&quot;465&quot;/&gt;&lt;/object&gt;&lt;object type=&quot;3&quot; unique_id=&quot;10063&quot;&gt;&lt;property id=&quot;20148&quot; value=&quot;5&quot;/&gt;&lt;property id=&quot;20300&quot; value=&quot;Slide 60 - &amp;quot;The Web Container Model &amp;#x0D;&amp;#x0A; Filter Chain – Example &amp;quot;&quot;/&gt;&lt;property id=&quot;20307&quot; value=&quot;468&quot;/&gt;&lt;/object&gt;&lt;object type=&quot;3&quot; unique_id=&quot;10064&quot;&gt;&lt;property id=&quot;20148&quot; value=&quot;5&quot;/&gt;&lt;property id=&quot;20300&quot; value=&quot;Slide 61 - &amp;quot;The Web Container Model &amp;#x0D;&amp;#x0A; Filter Chain – Example &amp;quot;&quot;/&gt;&lt;property id=&quot;20307&quot; value=&quot;475&quot;/&gt;&lt;/object&gt;&lt;object type=&quot;3&quot; unique_id=&quot;10065&quot;&gt;&lt;property id=&quot;20148&quot; value=&quot;5&quot;/&gt;&lt;property id=&quot;20300&quot; value=&quot;Slide 62 - &amp;quot;The Web Container Model &amp;#x0D;&amp;#x0A; Filter Chain – Example &amp;quot;&quot;/&gt;&lt;property id=&quot;20307&quot; value=&quot;476&quot;/&gt;&lt;/object&gt;&lt;object type=&quot;3&quot; unique_id=&quot;10066&quot;&gt;&lt;property id=&quot;20148&quot; value=&quot;5&quot;/&gt;&lt;property id=&quot;20300&quot; value=&quot;Slide 63 - &amp;quot;The Web Container Model &amp;#x0D;&amp;#x0A; Filter Chain – Example &amp;quot;&quot;/&gt;&lt;property id=&quot;20307&quot; value=&quot;477&quot;/&gt;&lt;/object&gt;&lt;object type=&quot;3&quot; unique_id=&quot;10067&quot;&gt;&lt;property id=&quot;20148&quot; value=&quot;5&quot;/&gt;&lt;property id=&quot;20300&quot; value=&quot;Slide 64 - &amp;quot;The Web Container Model &amp;#x0D;&amp;#x0A; Why need a Wrapper Class&amp;quot;&quot;/&gt;&lt;property id=&quot;20307&quot; value=&quot;466&quot;/&gt;&lt;/object&gt;&lt;object type=&quot;3&quot; unique_id=&quot;10068&quot;&gt;&lt;property id=&quot;20148&quot; value=&quot;5&quot;/&gt;&lt;property id=&quot;20300&quot; value=&quot;Slide 65 - &amp;quot;The Web Container Model &amp;#x0D;&amp;#x0A; Why need a Wrapper Class&amp;quot;&quot;/&gt;&lt;property id=&quot;20307&quot; value=&quot;533&quot;/&gt;&lt;/object&gt;&lt;object type=&quot;3&quot; unique_id=&quot;10069&quot;&gt;&lt;property id=&quot;20148&quot; value=&quot;5&quot;/&gt;&lt;property id=&quot;20300&quot; value=&quot;Slide 66 - &amp;quot;The Web Container Model &amp;#x0D;&amp;#x0A; Why need a Wrapper Class&amp;quot;&quot;/&gt;&lt;property id=&quot;20307&quot; value=&quot;534&quot;/&gt;&lt;/object&gt;&lt;object type=&quot;3&quot; unique_id=&quot;10070&quot;&gt;&lt;property id=&quot;20148&quot; value=&quot;5&quot;/&gt;&lt;property id=&quot;20300&quot; value=&quot;Slide 67 - &amp;quot;The Web Container Model &amp;#x0D;&amp;#x0A; Wrapper Class&amp;quot;&quot;/&gt;&lt;property id=&quot;20307&quot; value=&quot;532&quot;/&gt;&lt;/object&gt;&lt;object type=&quot;3&quot; unique_id=&quot;10071&quot;&gt;&lt;property id=&quot;20148&quot; value=&quot;5&quot;/&gt;&lt;property id=&quot;20300&quot; value=&quot;Slide 68 - &amp;quot;The Web Container Model &amp;#x0D;&amp;#x0A; Wrapper Class – Altering Request&amp;quot;&quot;/&gt;&lt;property id=&quot;20307&quot; value=&quot;469&quot;/&gt;&lt;/object&gt;&lt;object type=&quot;3&quot; unique_id=&quot;10072&quot;&gt;&lt;property id=&quot;20148&quot; value=&quot;5&quot;/&gt;&lt;property id=&quot;20300&quot; value=&quot;Slide 69 - &amp;quot;The Web Container Model &amp;#x0D;&amp;#x0A; Wrapper Class – Altering Response&amp;quot;&quot;/&gt;&lt;property id=&quot;20307&quot; value=&quot;478&quot;/&gt;&lt;/object&gt;&lt;object type=&quot;3&quot; unique_id=&quot;10073&quot;&gt;&lt;property id=&quot;20148&quot; value=&quot;5&quot;/&gt;&lt;property id=&quot;20300&quot; value=&quot;Slide 70 - &amp;quot;The Web Container Model &amp;#x0D;&amp;#x0A; Wrapper Class – Example&amp;quot;&quot;/&gt;&lt;property id=&quot;20307&quot; value=&quot;535&quot;/&gt;&lt;/object&gt;&lt;object type=&quot;3&quot; unique_id=&quot;10074&quot;&gt;&lt;property id=&quot;20148&quot; value=&quot;5&quot;/&gt;&lt;property id=&quot;20300&quot; value=&quot;Slide 71 - &amp;quot;The Web Container Model &amp;#x0D;&amp;#x0A; Wrapper Class – Example&amp;quot;&quot;/&gt;&lt;property id=&quot;20307&quot; value=&quot;536&quot;/&gt;&lt;/object&gt;&lt;object type=&quot;3&quot; unique_id=&quot;10075&quot;&gt;&lt;property id=&quot;20148&quot; value=&quot;5&quot;/&gt;&lt;property id=&quot;20300&quot; value=&quot;Slide 72 - &amp;quot;Summary&amp;quot;&quot;/&gt;&lt;property id=&quot;20307&quot; value=&quot;394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7331</TotalTime>
  <Words>1357</Words>
  <Application>Microsoft Office PowerPoint</Application>
  <PresentationFormat>On-screen Show (4:3)</PresentationFormat>
  <Paragraphs>234</Paragraphs>
  <Slides>18</Slides>
  <Notes>15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Photo Editor Photo</vt:lpstr>
      <vt:lpstr>Review JPA - Entity Classes  &amp;  Build The Simple Web with Servlet</vt:lpstr>
      <vt:lpstr>EJB 3</vt:lpstr>
      <vt:lpstr>Entity Classes  </vt:lpstr>
      <vt:lpstr>Entity Manager  </vt:lpstr>
      <vt:lpstr>Query API</vt:lpstr>
      <vt:lpstr>Query API – Structure of Query</vt:lpstr>
      <vt:lpstr>Query API – Query Interface</vt:lpstr>
      <vt:lpstr>Query API – Execution</vt:lpstr>
      <vt:lpstr> JPQL</vt:lpstr>
      <vt:lpstr>LOGIN  Interactive Server Model</vt:lpstr>
      <vt:lpstr> Abstraction</vt:lpstr>
      <vt:lpstr>SEARCH   Interactive Server Model</vt:lpstr>
      <vt:lpstr> Abstraction</vt:lpstr>
      <vt:lpstr>The Web Container Model   Scope</vt:lpstr>
      <vt:lpstr>The Web Container Model   Choosing Scopes </vt:lpstr>
      <vt:lpstr>The Web Container Model   Parameters vs. Attributes</vt:lpstr>
      <vt:lpstr>Slide 17</vt:lpstr>
      <vt:lpstr>Summary</vt:lpstr>
    </vt:vector>
  </TitlesOfParts>
  <Company>FPT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JAD: Java Fundamentals</dc:title>
  <dc:creator>Kieu Trong Khanh</dc:creator>
  <cp:lastModifiedBy>Windows User</cp:lastModifiedBy>
  <cp:revision>2766</cp:revision>
  <dcterms:created xsi:type="dcterms:W3CDTF">2007-08-21T04:43:22Z</dcterms:created>
  <dcterms:modified xsi:type="dcterms:W3CDTF">2020-01-11T03:25:32Z</dcterms:modified>
</cp:coreProperties>
</file>