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79"/>
  </p:notesMasterIdLst>
  <p:sldIdLst>
    <p:sldId id="256" r:id="rId2"/>
    <p:sldId id="257" r:id="rId3"/>
    <p:sldId id="259" r:id="rId4"/>
    <p:sldId id="260" r:id="rId5"/>
    <p:sldId id="261" r:id="rId6"/>
    <p:sldId id="296" r:id="rId7"/>
    <p:sldId id="262" r:id="rId8"/>
    <p:sldId id="263" r:id="rId9"/>
    <p:sldId id="264" r:id="rId10"/>
    <p:sldId id="265" r:id="rId11"/>
    <p:sldId id="26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0" r:id="rId75"/>
    <p:sldId id="361" r:id="rId76"/>
    <p:sldId id="362" r:id="rId77"/>
    <p:sldId id="363" r:id="rId78"/>
  </p:sldIdLst>
  <p:sldSz cx="9144000" cy="5143500" type="screen16x9"/>
  <p:notesSz cx="6858000" cy="9144000"/>
  <p:embeddedFontLst>
    <p:embeddedFont>
      <p:font typeface="Calibri" panose="020F0502020204030204" pitchFamily="34" charset="0"/>
      <p:regular r:id="rId80"/>
      <p:bold r:id="rId81"/>
      <p:italic r:id="rId82"/>
      <p:boldItalic r:id="rId83"/>
    </p:embeddedFont>
    <p:embeddedFont>
      <p:font typeface="Barlow Light" panose="020B0604020202020204" charset="0"/>
      <p:regular r:id="rId84"/>
      <p:bold r:id="rId85"/>
      <p:italic r:id="rId86"/>
      <p:boldItalic r:id="rId87"/>
    </p:embeddedFont>
    <p:embeddedFont>
      <p:font typeface="Tahoma" panose="020B0604030504040204" pitchFamily="34" charset="0"/>
      <p:regular r:id="rId88"/>
      <p:bold r:id="rId89"/>
    </p:embeddedFont>
    <p:embeddedFont>
      <p:font typeface="Barlow" panose="020B0604020202020204" charset="0"/>
      <p:regular r:id="rId90"/>
      <p:bold r:id="rId91"/>
      <p:italic r:id="rId92"/>
      <p:boldItalic r:id="rId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94694"/>
  </p:normalViewPr>
  <p:slideViewPr>
    <p:cSldViewPr snapToGrid="0" snapToObjects="1">
      <p:cViewPr varScale="1">
        <p:scale>
          <a:sx n="106" d="100"/>
          <a:sy n="106" d="100"/>
        </p:scale>
        <p:origin x="44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5.fntdata"/><Relationship Id="rId89"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font" Target="fonts/font11.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1.fntdata"/><Relationship Id="rId85"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4.fntdata"/><Relationship Id="rId88" Type="http://schemas.openxmlformats.org/officeDocument/2006/relationships/font" Target="fonts/font9.fntdata"/><Relationship Id="rId91" Type="http://schemas.openxmlformats.org/officeDocument/2006/relationships/font" Target="fonts/font12.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2.fntdata"/><Relationship Id="rId86" Type="http://schemas.openxmlformats.org/officeDocument/2006/relationships/font" Target="fonts/font7.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8.fntdata"/><Relationship Id="rId61" Type="http://schemas.openxmlformats.org/officeDocument/2006/relationships/slide" Target="slides/slide60.xml"/><Relationship Id="rId82"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574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626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8750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0619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517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94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5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251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675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400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577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692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731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359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823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705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46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810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70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907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28943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571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158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466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941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998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4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222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7240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843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692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7058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577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0422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0849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39156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90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40231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0149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096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65762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07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55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100000">
              <a:schemeClr val="accent2"/>
            </a:gs>
          </a:gsLst>
          <a:path path="circle">
            <a:fillToRect l="100000" t="100000"/>
          </a:path>
          <a:tileRect r="-100000" b="-100000"/>
        </a:gra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body" idx="1"/>
          </p:nvPr>
        </p:nvSpPr>
        <p:spPr>
          <a:xfrm>
            <a:off x="855300" y="2161800"/>
            <a:ext cx="5307000" cy="819900"/>
          </a:xfrm>
          <a:prstGeom prst="rect">
            <a:avLst/>
          </a:prstGeom>
          <a:effectLst>
            <a:outerShdw blurRad="14288" dist="9525" dir="16560000" algn="bl" rotWithShape="0">
              <a:schemeClr val="accent1"/>
            </a:outerShdw>
          </a:effectLst>
        </p:spPr>
        <p:txBody>
          <a:bodyPr spcFirstLastPara="1" wrap="square" lIns="0" tIns="0" rIns="0" bIns="0" anchor="ctr" anchorCtr="0">
            <a:noAutofit/>
          </a:bodyPr>
          <a:lstStyle>
            <a:lvl1pPr marL="457200" lvl="0" indent="-419100" rtl="0">
              <a:spcBef>
                <a:spcPts val="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1pPr>
            <a:lvl2pPr marL="914400" lvl="1"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2pPr>
            <a:lvl3pPr marL="1371600" lvl="2"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3pPr>
            <a:lvl4pPr marL="1828800" lvl="3"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4pPr>
            <a:lvl5pPr marL="2286000" lvl="4"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5pPr>
            <a:lvl6pPr marL="2743200" lvl="5"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6pPr>
            <a:lvl7pPr marL="3200400" lvl="6"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7pPr>
            <a:lvl8pPr marL="3657600" lvl="7" indent="-419100" rtl="0">
              <a:spcBef>
                <a:spcPts val="800"/>
              </a:spcBef>
              <a:spcAft>
                <a:spcPts val="0"/>
              </a:spcAft>
              <a:buClr>
                <a:schemeClr val="accent5"/>
              </a:buClr>
              <a:buSzPts val="3000"/>
              <a:buFont typeface="Barlow"/>
              <a:buChar char="○"/>
              <a:defRPr sz="3000" b="1" i="1">
                <a:solidFill>
                  <a:schemeClr val="accent5"/>
                </a:solidFill>
                <a:latin typeface="Barlow"/>
                <a:ea typeface="Barlow"/>
                <a:cs typeface="Barlow"/>
                <a:sym typeface="Barlow"/>
              </a:defRPr>
            </a:lvl8pPr>
            <a:lvl9pPr marL="4114800" lvl="8" indent="-419100" rtl="0">
              <a:spcBef>
                <a:spcPts val="800"/>
              </a:spcBef>
              <a:spcAft>
                <a:spcPts val="800"/>
              </a:spcAft>
              <a:buClr>
                <a:schemeClr val="accent5"/>
              </a:buClr>
              <a:buSzPts val="3000"/>
              <a:buFont typeface="Barlow"/>
              <a:buChar char="■"/>
              <a:defRPr sz="3000" b="1" i="1">
                <a:solidFill>
                  <a:schemeClr val="accent5"/>
                </a:solidFill>
                <a:latin typeface="Barlow"/>
                <a:ea typeface="Barlow"/>
                <a:cs typeface="Barlow"/>
                <a:sym typeface="Barlow"/>
              </a:defRPr>
            </a:lvl9pPr>
          </a:lstStyle>
          <a:p>
            <a:endParaRPr/>
          </a:p>
        </p:txBody>
      </p:sp>
      <p:sp>
        <p:nvSpPr>
          <p:cNvPr id="24" name="Google Shape;24;p4"/>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 name="Google Shape;25;p4"/>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26;p4"/>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55300" y="836000"/>
            <a:ext cx="74334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44" name="Google Shape;44;p7"/>
          <p:cNvSpPr txBox="1">
            <a:spLocks noGrp="1"/>
          </p:cNvSpPr>
          <p:nvPr>
            <p:ph type="body" idx="1"/>
          </p:nvPr>
        </p:nvSpPr>
        <p:spPr>
          <a:xfrm>
            <a:off x="855300"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5" name="Google Shape;45;p7"/>
          <p:cNvSpPr txBox="1">
            <a:spLocks noGrp="1"/>
          </p:cNvSpPr>
          <p:nvPr>
            <p:ph type="body" idx="2"/>
          </p:nvPr>
        </p:nvSpPr>
        <p:spPr>
          <a:xfrm>
            <a:off x="3414196"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6" name="Google Shape;46;p7"/>
          <p:cNvSpPr txBox="1">
            <a:spLocks noGrp="1"/>
          </p:cNvSpPr>
          <p:nvPr>
            <p:ph type="body" idx="3"/>
          </p:nvPr>
        </p:nvSpPr>
        <p:spPr>
          <a:xfrm>
            <a:off x="5973091" y="1353950"/>
            <a:ext cx="2315700" cy="3418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800"/>
              </a:spcBef>
              <a:spcAft>
                <a:spcPts val="0"/>
              </a:spcAft>
              <a:buSzPts val="1800"/>
              <a:buChar char="‧"/>
              <a:defRPr sz="1800"/>
            </a:lvl2pPr>
            <a:lvl3pPr marL="1371600" lvl="2" indent="-342900" rtl="0">
              <a:spcBef>
                <a:spcPts val="800"/>
              </a:spcBef>
              <a:spcAft>
                <a:spcPts val="0"/>
              </a:spcAft>
              <a:buSzPts val="18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47" name="Google Shape;47;p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48" name="Google Shape;48;p7"/>
          <p:cNvGrpSpPr/>
          <p:nvPr/>
        </p:nvGrpSpPr>
        <p:grpSpPr>
          <a:xfrm>
            <a:off x="0" y="1120426"/>
            <a:ext cx="719125" cy="41709"/>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75788" y="960113"/>
            <a:ext cx="7589821" cy="241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6">
                    <a:lumMod val="90000"/>
                    <a:lumOff val="10000"/>
                  </a:schemeClr>
                </a:solidFill>
                <a:latin typeface="Times New Roman" panose="02020603050405020304" pitchFamily="18" charset="0"/>
                <a:cs typeface="Times New Roman" panose="02020603050405020304" pitchFamily="18" charset="0"/>
              </a:rPr>
              <a:t>NHẬP MÔN </a:t>
            </a:r>
            <a:r>
              <a:rPr lang="en" dirty="0">
                <a:cs typeface="Times New Roman" panose="02020603050405020304" pitchFamily="18" charset="0"/>
              </a:rPr>
              <a:t> </a:t>
            </a:r>
            <a:br>
              <a:rPr lang="en" dirty="0">
                <a:cs typeface="Times New Roman" panose="02020603050405020304" pitchFamily="18" charset="0"/>
              </a:rPr>
            </a:br>
            <a:r>
              <a:rPr lang="en" dirty="0">
                <a:solidFill>
                  <a:schemeClr val="accent6">
                    <a:lumMod val="90000"/>
                    <a:lumOff val="10000"/>
                  </a:schemeClr>
                </a:solidFill>
                <a:latin typeface="Times New Roman" panose="02020603050405020304" pitchFamily="18" charset="0"/>
                <a:cs typeface="Times New Roman" panose="02020603050405020304" pitchFamily="18" charset="0"/>
              </a:rPr>
              <a:t>CÔNG NGHỆ PHẦN MỀM</a:t>
            </a:r>
            <a:endParaRPr dirty="0">
              <a:solidFill>
                <a:schemeClr val="accent6">
                  <a:lumMod val="90000"/>
                  <a:lumOff val="10000"/>
                </a:schemeClr>
              </a:solidFill>
              <a:latin typeface="Times New Roman" panose="02020603050405020304" pitchFamily="18" charset="0"/>
              <a:cs typeface="Times New Roman" panose="02020603050405020304" pitchFamily="18" charset="0"/>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211794" y="-271755"/>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TextBox 1"/>
          <p:cNvSpPr txBox="1"/>
          <p:nvPr/>
        </p:nvSpPr>
        <p:spPr>
          <a:xfrm>
            <a:off x="3539159" y="3653977"/>
            <a:ext cx="3590336" cy="338554"/>
          </a:xfrm>
          <a:prstGeom prst="rect">
            <a:avLst/>
          </a:prstGeom>
          <a:noFill/>
        </p:spPr>
        <p:txBody>
          <a:bodyPr wrap="square" rtlCol="0">
            <a:spAutoFit/>
          </a:bodyPr>
          <a:lstStyle/>
          <a:p>
            <a:r>
              <a:rPr lang="en-US" sz="1600" dirty="0" err="1"/>
              <a:t>Giảng</a:t>
            </a:r>
            <a:r>
              <a:rPr lang="en-US" sz="1600" dirty="0"/>
              <a:t> </a:t>
            </a:r>
            <a:r>
              <a:rPr lang="en-US" sz="1600" dirty="0" err="1"/>
              <a:t>viên</a:t>
            </a:r>
            <a:r>
              <a:rPr lang="en-US" sz="1600" dirty="0"/>
              <a:t>: </a:t>
            </a:r>
            <a:r>
              <a:rPr lang="en-US" sz="1600" dirty="0" err="1"/>
              <a:t>Thầy</a:t>
            </a:r>
            <a:r>
              <a:rPr lang="en-US" sz="1600" dirty="0"/>
              <a:t> </a:t>
            </a:r>
            <a:r>
              <a:rPr lang="en-US" sz="1600" dirty="0" err="1"/>
              <a:t>Phước</a:t>
            </a:r>
            <a:endParaRPr lang="en-US" sz="1600" dirty="0"/>
          </a:p>
        </p:txBody>
      </p:sp>
      <p:pic>
        <p:nvPicPr>
          <p:cNvPr id="1026" name="Picture 2" descr="Trường Đại học Nông Lâm TP.H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45"/>
            <a:ext cx="9148713" cy="1349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72"/>
        <p:cNvGrpSpPr/>
        <p:nvPr/>
      </p:nvGrpSpPr>
      <p:grpSpPr>
        <a:xfrm>
          <a:off x="0" y="0"/>
          <a:ext cx="0" cy="0"/>
          <a:chOff x="0" y="0"/>
          <a:chExt cx="0" cy="0"/>
        </a:xfrm>
      </p:grpSpPr>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11" name="Rectangle 10"/>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11.1.2.2 </a:t>
            </a:r>
            <a:r>
              <a:rPr lang="en-US" sz="3200" dirty="0">
                <a:solidFill>
                  <a:srgbClr val="7030A0"/>
                </a:solidFill>
                <a:latin typeface="Times New Roman" panose="02020603050405020304" pitchFamily="18" charset="0"/>
                <a:cs typeface="Times New Roman" panose="02020603050405020304" pitchFamily="18" charset="0"/>
              </a:rPr>
              <a:t>Composition Viewpoint</a:t>
            </a:r>
            <a:endParaRPr lang="en-US" sz="3200" dirty="0">
              <a:solidFill>
                <a:srgbClr val="7030A0"/>
              </a:solidFill>
              <a:latin typeface="Barlow" panose="020B0604020202020204" charset="0"/>
              <a:cs typeface="Times New Roman" panose="02020603050405020304" pitchFamily="18" charset="0"/>
            </a:endParaRPr>
          </a:p>
        </p:txBody>
      </p:sp>
      <p:sp>
        <p:nvSpPr>
          <p:cNvPr id="13" name="Rectangle 12"/>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7282" y="1818421"/>
            <a:ext cx="841067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kê</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mô-đun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đẩy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bằn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thành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phần</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thiết</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11.1.2.3 </a:t>
            </a:r>
            <a:r>
              <a:rPr lang="en-US" sz="3200" dirty="0">
                <a:solidFill>
                  <a:srgbClr val="7030A0"/>
                </a:solidFill>
                <a:latin typeface="Times New Roman" panose="02020603050405020304" pitchFamily="18" charset="0"/>
                <a:cs typeface="Times New Roman" panose="02020603050405020304" pitchFamily="18" charset="0"/>
              </a:rPr>
              <a:t>Logical Viewpoint</a:t>
            </a:r>
            <a:endParaRPr lang="en-US" sz="3200" dirty="0">
              <a:solidFill>
                <a:srgbClr val="7030A0"/>
              </a:solidFill>
              <a:latin typeface="Barlow" panose="020B0604020202020204" charset="0"/>
              <a:cs typeface="Times New Roman" panose="02020603050405020304" pitchFamily="18" charset="0"/>
            </a:endParaRP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4071" y="1818421"/>
            <a:ext cx="7061703"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Logical viewpoint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t>. </a:t>
            </a:r>
          </a:p>
        </p:txBody>
      </p:sp>
      <p:pic>
        <p:nvPicPr>
          <p:cNvPr id="11" name="Picture 10"/>
          <p:cNvPicPr/>
          <p:nvPr/>
        </p:nvPicPr>
        <p:blipFill>
          <a:blip r:embed="rId3"/>
          <a:stretch>
            <a:fillRect/>
          </a:stretch>
        </p:blipFill>
        <p:spPr>
          <a:xfrm>
            <a:off x="4433158" y="3018750"/>
            <a:ext cx="3905250" cy="19907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11.1.2.4 </a:t>
            </a:r>
            <a:r>
              <a:rPr lang="en-US" sz="3200" dirty="0">
                <a:solidFill>
                  <a:srgbClr val="7030A0"/>
                </a:solidFill>
                <a:latin typeface="Times New Roman" panose="02020603050405020304" pitchFamily="18" charset="0"/>
                <a:cs typeface="Times New Roman" panose="02020603050405020304" pitchFamily="18" charset="0"/>
              </a:rPr>
              <a:t>Dependency Viewpoint</a:t>
            </a:r>
            <a:endParaRPr lang="en-US" sz="3200" dirty="0">
              <a:solidFill>
                <a:srgbClr val="7030A0"/>
              </a:solidFill>
              <a:latin typeface="Barlow" panose="020B0604020202020204" charset="0"/>
              <a:cs typeface="Times New Roman" panose="02020603050405020304" pitchFamily="18" charset="0"/>
            </a:endParaRP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1633756"/>
            <a:ext cx="91440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Dependency </a:t>
            </a:r>
            <a:r>
              <a:rPr lang="en-US" sz="2400" dirty="0" err="1">
                <a:latin typeface="Times New Roman" panose="02020603050405020304" pitchFamily="18" charset="0"/>
                <a:cs typeface="Times New Roman" panose="02020603050405020304" pitchFamily="18" charset="0"/>
              </a:rPr>
              <a:t>Vewpoint</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sẻ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2960970"/>
            <a:ext cx="9144000" cy="830997"/>
          </a:xfrm>
          <a:prstGeom prst="rect">
            <a:avLst/>
          </a:prstGeom>
          <a:noFill/>
        </p:spPr>
        <p:txBody>
          <a:bodyPr wrap="square" rtlCol="0">
            <a:sp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Dependency </a:t>
            </a:r>
            <a:r>
              <a:rPr lang="en-US" sz="2400" dirty="0" err="1">
                <a:latin typeface="Times New Roman" panose="02020603050405020304" pitchFamily="18" charset="0"/>
                <a:cs typeface="Times New Roman" panose="02020603050405020304" pitchFamily="18" charset="0"/>
              </a:rPr>
              <a:t>Vewpoint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áp</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cho</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hệ</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thống</a:t>
            </a:r>
            <a:r>
              <a:rPr lang="en-US" sz="2400" dirty="0">
                <a:latin typeface="Times New Roman" panose="02020603050405020304" pitchFamily="18" charset="0"/>
                <a:ea typeface="Tahoma" panose="020B0604030504040204" pitchFamily="34" charset="0"/>
                <a:cs typeface="Times New Roman" panose="02020603050405020304" pitchFamily="18" charset="0"/>
              </a:rPr>
              <a:t> con, </a:t>
            </a:r>
            <a:r>
              <a:rPr lang="en-US" sz="2400" dirty="0" err="1">
                <a:latin typeface="Times New Roman" panose="02020603050405020304" pitchFamily="18" charset="0"/>
                <a:ea typeface="Tahoma" panose="020B0604030504040204" pitchFamily="34" charset="0"/>
                <a:cs typeface="Times New Roman" panose="02020603050405020304" pitchFamily="18" charset="0"/>
              </a:rPr>
              <a:t>thành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phần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mô-đun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và</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tài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nguyên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2157132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11.1.2.5 </a:t>
            </a:r>
            <a:r>
              <a:rPr lang="en-US" sz="3200" dirty="0">
                <a:solidFill>
                  <a:srgbClr val="7030A0"/>
                </a:solidFill>
                <a:latin typeface="Times New Roman" panose="02020603050405020304" pitchFamily="18" charset="0"/>
                <a:cs typeface="Times New Roman" panose="02020603050405020304" pitchFamily="18" charset="0"/>
              </a:rPr>
              <a:t>Information/Database Viewpoint </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1633756"/>
            <a:ext cx="9144000"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Information/Database Viewpoint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nghĩa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p>
        </p:txBody>
      </p:sp>
      <p:sp>
        <p:nvSpPr>
          <p:cNvPr id="3" name="TextBox 2"/>
          <p:cNvSpPr txBox="1"/>
          <p:nvPr/>
        </p:nvSpPr>
        <p:spPr>
          <a:xfrm>
            <a:off x="0" y="2960970"/>
            <a:ext cx="9144000" cy="830997"/>
          </a:xfrm>
          <a:prstGeom prst="rect">
            <a:avLst/>
          </a:prstGeom>
          <a:noFill/>
        </p:spPr>
        <p:txBody>
          <a:bodyPr wrap="square" rtlCol="0">
            <a:sp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694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11.1.2.6 </a:t>
            </a:r>
            <a:r>
              <a:rPr lang="en-US" sz="3200" dirty="0">
                <a:solidFill>
                  <a:srgbClr val="7030A0"/>
                </a:solidFill>
                <a:latin typeface="Times New Roman" panose="02020603050405020304" pitchFamily="18" charset="0"/>
                <a:cs typeface="Times New Roman" panose="02020603050405020304" pitchFamily="18" charset="0"/>
              </a:rPr>
              <a:t>Patterns Use Viewpoint</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0" y="1818421"/>
            <a:ext cx="91440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Patterns Use Viewpoint </a:t>
            </a:r>
            <a:r>
              <a:rPr lang="en-US" sz="2400" dirty="0" err="1">
                <a:latin typeface="Times New Roman" panose="02020603050405020304" pitchFamily="18" charset="0"/>
                <a:cs typeface="Times New Roman" panose="02020603050405020304" pitchFamily="18" charset="0"/>
              </a:rPr>
              <a:t>vạch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UML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hỗn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chỉ</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706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chemeClr val="accent5"/>
                </a:solidFill>
                <a:latin typeface="Times New Roman" panose="02020603050405020304" pitchFamily="18" charset="0"/>
                <a:cs typeface="Times New Roman" panose="02020603050405020304" pitchFamily="18" charset="0"/>
              </a:rPr>
              <a:t>11.1.2.7 </a:t>
            </a:r>
            <a:r>
              <a:rPr lang="en-US" sz="3200" dirty="0">
                <a:solidFill>
                  <a:schemeClr val="accent5"/>
                </a:solidFill>
                <a:latin typeface="Times New Roman" panose="02020603050405020304" pitchFamily="18" charset="0"/>
                <a:cs typeface="Times New Roman" panose="02020603050405020304" pitchFamily="18" charset="0"/>
              </a:rPr>
              <a:t>Interface viewpoint</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1919" y="1514396"/>
            <a:ext cx="9287838" cy="36317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điểm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dịch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vụ</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a:t>
            </a:r>
            <a:r>
              <a:rPr lang="en-US" sz="2300" dirty="0">
                <a:latin typeface="Times New Roman" panose="02020603050405020304" pitchFamily="18" charset="0"/>
                <a:cs typeface="Times New Roman" panose="02020603050405020304" pitchFamily="18" charset="0"/>
              </a:rPr>
              <a:t>: API) </a:t>
            </a:r>
            <a:r>
              <a:rPr lang="en-US" sz="2300" dirty="0" err="1">
                <a:latin typeface="Times New Roman" panose="02020603050405020304" pitchFamily="18" charset="0"/>
                <a:cs typeface="Times New Roman" panose="02020603050405020304" pitchFamily="18" charset="0"/>
              </a:rPr>
              <a:t>được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cung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cấp</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bởi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thiết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kế</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gồm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không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có</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yêu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cầu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SRS, </a:t>
            </a:r>
            <a:r>
              <a:rPr lang="en-US" sz="2300" dirty="0" err="1">
                <a:latin typeface="Times New Roman" panose="02020603050405020304" pitchFamily="18" charset="0"/>
                <a:cs typeface="Times New Roman" panose="02020603050405020304" pitchFamily="18" charset="0"/>
              </a:rPr>
              <a:t>bao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gồm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thư</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thứ</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của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phần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của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dự</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án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hoặc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dự</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án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trong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cùng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một</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tổ</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chức</a:t>
            </a:r>
            <a:r>
              <a:rPr lang="en-US" sz="2300" dirty="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      IEEE </a:t>
            </a:r>
            <a:r>
              <a:rPr lang="en-US" sz="2300" dirty="0" err="1">
                <a:latin typeface="Times New Roman" panose="02020603050405020304" pitchFamily="18" charset="0"/>
                <a:cs typeface="Times New Roman" panose="02020603050405020304" pitchFamily="18" charset="0"/>
              </a:rPr>
              <a:t>Std</a:t>
            </a:r>
            <a:r>
              <a:rPr lang="en-US" sz="2300" dirty="0">
                <a:latin typeface="Times New Roman" panose="02020603050405020304" pitchFamily="18" charset="0"/>
                <a:cs typeface="Times New Roman" panose="02020603050405020304" pitchFamily="18" charset="0"/>
              </a:rPr>
              <a:t> 1016-2009 </a:t>
            </a:r>
            <a:r>
              <a:rPr lang="en-US" sz="2300" dirty="0" err="1">
                <a:latin typeface="Times New Roman" panose="02020603050405020304" pitchFamily="18" charset="0"/>
                <a:cs typeface="Times New Roman" panose="02020603050405020304" pitchFamily="18" charset="0"/>
              </a:rPr>
              <a:t>khuyến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nghị</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sử</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dụng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sơ</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đồ</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phần</a:t>
            </a:r>
            <a:r>
              <a:rPr lang="en-US" sz="2300" dirty="0">
                <a:latin typeface="Times New Roman" panose="02020603050405020304" pitchFamily="18" charset="0"/>
                <a:cs typeface="Times New Roman" panose="02020603050405020304" pitchFamily="18" charset="0"/>
              </a:rPr>
              <a:t> UML </a:t>
            </a:r>
            <a:r>
              <a:rPr lang="en-US" sz="2300" dirty="0" err="1">
                <a:latin typeface="Times New Roman" panose="02020603050405020304" pitchFamily="18" charset="0"/>
                <a:cs typeface="Times New Roman" panose="02020603050405020304" pitchFamily="18" charset="0"/>
              </a:rPr>
              <a:t>cho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điểm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t>.</a:t>
            </a:r>
          </a:p>
          <a:p>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Ngoài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sơ</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đồ</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thành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phần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điểm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nên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gồm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mô</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tả</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hệ</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thống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tương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với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giao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diện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này</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bao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gồm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kiểu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dữ</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liệu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lệnh</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gọi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hàm</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độ</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trễ</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ràng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buộc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đối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với</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đầu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vào</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phạm</a:t>
            </a:r>
            <a:r>
              <a:rPr lang="en-US" sz="2300" dirty="0">
                <a:latin typeface="Times New Roman" panose="02020603050405020304" pitchFamily="18" charset="0"/>
                <a:cs typeface="Times New Roman" panose="02020603050405020304" pitchFamily="18" charset="0"/>
              </a:rPr>
              <a:t> vi </a:t>
            </a:r>
            <a:r>
              <a:rPr lang="en-US" sz="2300" dirty="0" err="1">
                <a:latin typeface="Times New Roman" panose="02020603050405020304" pitchFamily="18" charset="0"/>
                <a:cs typeface="Times New Roman" panose="02020603050405020304" pitchFamily="18" charset="0"/>
              </a:rPr>
              <a:t>đầu</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ra</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và</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các</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vấn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đề</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quan</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trọng</a:t>
            </a: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khác</a:t>
            </a:r>
            <a:r>
              <a:rPr lang="en-US" sz="2300" dirty="0"/>
              <a:t>. </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096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chemeClr val="accent5"/>
                </a:solidFill>
                <a:latin typeface="Times New Roman" panose="02020603050405020304" pitchFamily="18" charset="0"/>
                <a:cs typeface="Times New Roman" panose="02020603050405020304" pitchFamily="18" charset="0"/>
              </a:rPr>
              <a:t>11.1.2.8 </a:t>
            </a:r>
            <a:r>
              <a:rPr lang="en-US" sz="3200" dirty="0">
                <a:solidFill>
                  <a:schemeClr val="accent5"/>
                </a:solidFill>
                <a:latin typeface="Times New Roman" panose="02020603050405020304" pitchFamily="18" charset="0"/>
                <a:cs typeface="Times New Roman" panose="02020603050405020304" pitchFamily="18" charset="0"/>
              </a:rPr>
              <a:t>Structure Viewpoint </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1818586"/>
            <a:ext cx="91440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Structure Viewpoint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suốt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139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chemeClr val="accent5"/>
                </a:solidFill>
                <a:latin typeface="Times New Roman" panose="02020603050405020304" pitchFamily="18" charset="0"/>
                <a:cs typeface="Times New Roman" panose="02020603050405020304" pitchFamily="18" charset="0"/>
              </a:rPr>
              <a:t>11.1.2.9 </a:t>
            </a:r>
            <a:r>
              <a:rPr lang="en-US" sz="3200" dirty="0" err="1">
                <a:solidFill>
                  <a:schemeClr val="accent5"/>
                </a:solidFill>
                <a:latin typeface="Times New Roman" panose="02020603050405020304" pitchFamily="18" charset="0"/>
                <a:cs typeface="Times New Roman" panose="02020603050405020304" pitchFamily="18" charset="0"/>
              </a:rPr>
              <a:t>Interrection</a:t>
            </a:r>
            <a:r>
              <a:rPr lang="en-US" sz="3200" dirty="0">
                <a:solidFill>
                  <a:schemeClr val="accent5"/>
                </a:solidFill>
                <a:latin typeface="Times New Roman" panose="02020603050405020304" pitchFamily="18" charset="0"/>
                <a:cs typeface="Times New Roman" panose="02020603050405020304" pitchFamily="18" charset="0"/>
              </a:rPr>
              <a:t> Viewpoint</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2030566"/>
            <a:ext cx="91440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mình</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860925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20406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11.1.2.10 </a:t>
            </a:r>
            <a:r>
              <a:rPr lang="en-US" sz="3200" dirty="0">
                <a:solidFill>
                  <a:srgbClr val="7030A0"/>
                </a:solidFill>
                <a:latin typeface="Times New Roman" panose="02020603050405020304" pitchFamily="18" charset="0"/>
                <a:cs typeface="Times New Roman" panose="02020603050405020304" pitchFamily="18" charset="0"/>
              </a:rPr>
              <a:t>State Dynamics Viewpoint </a:t>
            </a:r>
          </a:p>
          <a:p>
            <a:pPr marL="38100"/>
            <a:r>
              <a:rPr lang="en-US" sz="2400" dirty="0">
                <a:latin typeface="Times New Roman" panose="02020603050405020304" pitchFamily="18" charset="0"/>
                <a:cs typeface="Times New Roman" panose="02020603050405020304" pitchFamily="18" charset="0"/>
              </a:rPr>
              <a:t>State Dynamics Viewpoint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endParaRPr lang="en-US" sz="2400" b="1" dirty="0">
              <a:solidFill>
                <a:schemeClr val="accent6">
                  <a:lumMod val="90000"/>
                  <a:lumOff val="10000"/>
                </a:schemeClr>
              </a:solidFill>
              <a:latin typeface="Times New Roman" panose="02020603050405020304" pitchFamily="18" charset="0"/>
              <a:cs typeface="Times New Roman" panose="02020603050405020304" pitchFamily="18" charset="0"/>
            </a:endParaRP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10" name="Google Shape;156;p15"/>
          <p:cNvSpPr txBox="1">
            <a:spLocks/>
          </p:cNvSpPr>
          <p:nvPr/>
        </p:nvSpPr>
        <p:spPr>
          <a:xfrm>
            <a:off x="44068" y="252588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11.1.2.11 </a:t>
            </a:r>
            <a:r>
              <a:rPr lang="en-US" sz="3200" dirty="0">
                <a:solidFill>
                  <a:srgbClr val="7030A0"/>
                </a:solidFill>
                <a:latin typeface="Times New Roman" panose="02020603050405020304" pitchFamily="18" charset="0"/>
                <a:cs typeface="Times New Roman" panose="02020603050405020304" pitchFamily="18" charset="0"/>
              </a:rPr>
              <a:t>Algorithmic Viewpoint</a:t>
            </a:r>
          </a:p>
          <a:p>
            <a:pPr marL="38100"/>
            <a:r>
              <a:rPr lang="en-US" sz="2400" dirty="0" err="1">
                <a:latin typeface="Times New Roman" panose="02020603050405020304" pitchFamily="18" charset="0"/>
                <a:cs typeface="Times New Roman" panose="02020603050405020304" pitchFamily="18" charset="0"/>
              </a:rPr>
              <a:t>Algroithmic</a:t>
            </a:r>
            <a:r>
              <a:rPr lang="en-US" sz="2400" dirty="0">
                <a:latin typeface="Times New Roman" panose="02020603050405020304" pitchFamily="18" charset="0"/>
                <a:cs typeface="Times New Roman" panose="02020603050405020304" pitchFamily="18" charset="0"/>
              </a:rPr>
              <a:t> Viewpoint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 </a:t>
            </a:r>
            <a:endParaRPr lang="en-US" sz="2400" b="1" dirty="0">
              <a:solidFill>
                <a:schemeClr val="accent6">
                  <a:lumMod val="90000"/>
                  <a:lumOff val="10000"/>
                </a:schemeClr>
              </a:solidFill>
              <a:latin typeface="Times New Roman" panose="02020603050405020304" pitchFamily="18" charset="0"/>
              <a:cs typeface="Times New Roman" panose="02020603050405020304" pitchFamily="18" charset="0"/>
            </a:endParaRPr>
          </a:p>
        </p:txBody>
      </p:sp>
      <p:sp>
        <p:nvSpPr>
          <p:cNvPr id="11" name="Google Shape;156;p15"/>
          <p:cNvSpPr txBox="1">
            <a:spLocks/>
          </p:cNvSpPr>
          <p:nvPr/>
        </p:nvSpPr>
        <p:spPr>
          <a:xfrm>
            <a:off x="50754" y="3807040"/>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11.1.2.12 </a:t>
            </a:r>
            <a:r>
              <a:rPr lang="en-US" sz="3200" dirty="0">
                <a:solidFill>
                  <a:srgbClr val="7030A0"/>
                </a:solidFill>
                <a:latin typeface="Times New Roman" panose="02020603050405020304" pitchFamily="18" charset="0"/>
                <a:cs typeface="Times New Roman" panose="02020603050405020304" pitchFamily="18" charset="0"/>
              </a:rPr>
              <a:t>Resource Viewpoint</a:t>
            </a:r>
          </a:p>
          <a:p>
            <a:pPr marL="38100"/>
            <a:r>
              <a:rPr lang="en-US" sz="2400" dirty="0" err="1">
                <a:latin typeface="Times New Roman" panose="02020603050405020304" pitchFamily="18" charset="0"/>
                <a:cs typeface="Times New Roman" panose="02020603050405020304" pitchFamily="18" charset="0"/>
              </a:rPr>
              <a:t>Resourece</a:t>
            </a:r>
            <a:r>
              <a:rPr lang="en-US" sz="2400" dirty="0">
                <a:latin typeface="Times New Roman" panose="02020603050405020304" pitchFamily="18" charset="0"/>
                <a:cs typeface="Times New Roman" panose="02020603050405020304" pitchFamily="18" charset="0"/>
              </a:rPr>
              <a:t> viewpoint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 </a:t>
            </a:r>
            <a:endParaRPr lang="en-US" sz="2400" b="1" dirty="0">
              <a:solidFill>
                <a:schemeClr val="accent6">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49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fade">
                                      <p:cBhvr>
                                        <p:cTn id="13" dur="500"/>
                                        <p:tgtEl>
                                          <p:spTgt spid="11">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1" end="1"/>
                                            </p:txEl>
                                          </p:spTgt>
                                        </p:tgtEl>
                                        <p:attrNameLst>
                                          <p:attrName>style.visibility</p:attrName>
                                        </p:attrNameLst>
                                      </p:cBhvr>
                                      <p:to>
                                        <p:strVal val="visible"/>
                                      </p:to>
                                    </p:set>
                                    <p:animEffect transition="in" filter="fade">
                                      <p:cBhvr>
                                        <p:cTn id="16"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156058"/>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solidFill>
                  <a:schemeClr val="accent5"/>
                </a:solidFill>
                <a:latin typeface="Times New Roman" panose="02020603050405020304" pitchFamily="18" charset="0"/>
                <a:cs typeface="Times New Roman" panose="02020603050405020304" pitchFamily="18" charset="0"/>
              </a:rPr>
              <a:t>11.1.3 </a:t>
            </a:r>
            <a:r>
              <a:rPr lang="en-US" sz="3200" dirty="0">
                <a:solidFill>
                  <a:schemeClr val="accent5"/>
                </a:solidFill>
                <a:latin typeface="Times New Roman" panose="02020603050405020304" pitchFamily="18" charset="0"/>
                <a:cs typeface="Times New Roman" panose="02020603050405020304" pitchFamily="18" charset="0"/>
              </a:rPr>
              <a:t>Design Views, Overlays, and Rationales </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1887528"/>
            <a:ext cx="8733034"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IEEE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1016-2009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SDD</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hoàn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6644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738641" y="1340926"/>
            <a:ext cx="8180059" cy="1024497"/>
          </a:xfrm>
          <a:prstGeom prst="rect">
            <a:avLst/>
          </a:prstGeom>
        </p:spPr>
        <p:txBody>
          <a:bodyPr spcFirstLastPara="1" wrap="square" lIns="0" tIns="0" rIns="0" bIns="0" anchor="b" anchorCtr="0">
            <a:noAutofit/>
          </a:bodyPr>
          <a:lstStyle/>
          <a:p>
            <a:pPr lvl="0"/>
            <a:r>
              <a:rPr lang="en" sz="3600" dirty="0">
                <a:solidFill>
                  <a:schemeClr val="accent6"/>
                </a:solidFill>
                <a:latin typeface="Times New Roman" panose="02020603050405020304" pitchFamily="18" charset="0"/>
                <a:cs typeface="Times New Roman" panose="02020603050405020304" pitchFamily="18" charset="0"/>
              </a:rPr>
              <a:t>Book: </a:t>
            </a:r>
            <a:r>
              <a:rPr lang="en-US" sz="3600" dirty="0">
                <a:solidFill>
                  <a:schemeClr val="accent6"/>
                </a:solidFill>
                <a:latin typeface="Times New Roman" panose="02020603050405020304" pitchFamily="18" charset="0"/>
                <a:cs typeface="Times New Roman" panose="02020603050405020304" pitchFamily="18" charset="0"/>
              </a:rPr>
              <a:t>Write-Great-Code-Volume-3-Engineering-software</a:t>
            </a:r>
            <a:endParaRPr sz="3600" dirty="0">
              <a:solidFill>
                <a:schemeClr val="accent6"/>
              </a:solidFill>
              <a:latin typeface="Times New Roman" panose="02020603050405020304" pitchFamily="18" charset="0"/>
              <a:cs typeface="Times New Roman" panose="02020603050405020304" pitchFamily="18" charset="0"/>
            </a:endParaRPr>
          </a:p>
        </p:txBody>
      </p:sp>
      <p:sp>
        <p:nvSpPr>
          <p:cNvPr id="108" name="Google Shape;108;p12"/>
          <p:cNvSpPr txBox="1">
            <a:spLocks noGrp="1"/>
          </p:cNvSpPr>
          <p:nvPr>
            <p:ph type="body" idx="1"/>
          </p:nvPr>
        </p:nvSpPr>
        <p:spPr>
          <a:xfrm>
            <a:off x="758965" y="2567067"/>
            <a:ext cx="7499194" cy="884771"/>
          </a:xfrm>
          <a:prstGeom prst="rect">
            <a:avLst/>
          </a:prstGeom>
        </p:spPr>
        <p:txBody>
          <a:bodyPr spcFirstLastPara="1" wrap="square" lIns="0" tIns="0" rIns="0" bIns="0" anchor="t" anchorCtr="0">
            <a:noAutofit/>
          </a:bodyPr>
          <a:lstStyle/>
          <a:p>
            <a:pPr marL="0" lvl="0" indent="0">
              <a:buClr>
                <a:schemeClr val="dk1"/>
              </a:buClr>
              <a:buSzPts val="1100"/>
              <a:buNone/>
            </a:pPr>
            <a:r>
              <a:rPr lang="en-US" sz="2400" b="1" dirty="0" err="1">
                <a:latin typeface="Times New Roman" panose="02020603050405020304" pitchFamily="18" charset="0"/>
                <a:cs typeface="Times New Roman" panose="02020603050405020304" pitchFamily="18" charset="0"/>
              </a:rPr>
              <a:t>Chương</a:t>
            </a:r>
            <a:r>
              <a:rPr lang="en-US" sz="2400" b="1" dirty="0">
                <a:latin typeface="Times New Roman" panose="02020603050405020304" pitchFamily="18" charset="0"/>
                <a:cs typeface="Times New Roman" panose="02020603050405020304" pitchFamily="18" charset="0"/>
              </a:rPr>
              <a:t> 11: Software Design Description documents</a:t>
            </a:r>
          </a:p>
          <a:p>
            <a:pPr marL="0" indent="0">
              <a:buClr>
                <a:schemeClr val="dk1"/>
              </a:buClr>
              <a:buSzPts val="1100"/>
              <a:buNone/>
            </a:pPr>
            <a:r>
              <a:rPr lang="en-US" sz="2400" b="1" dirty="0" err="1">
                <a:latin typeface="Times New Roman" panose="02020603050405020304" pitchFamily="18" charset="0"/>
                <a:cs typeface="Times New Roman" panose="02020603050405020304" pitchFamily="18" charset="0"/>
              </a:rPr>
              <a:t>Chương</a:t>
            </a:r>
            <a:r>
              <a:rPr lang="en-US" sz="2400" b="1" dirty="0">
                <a:latin typeface="Times New Roman" panose="02020603050405020304" pitchFamily="18" charset="0"/>
                <a:cs typeface="Times New Roman" panose="02020603050405020304" pitchFamily="18" charset="0"/>
              </a:rPr>
              <a:t> 12: software test documentation</a:t>
            </a:r>
            <a:endParaRPr lang="vi-VN" sz="2400" dirty="0">
              <a:latin typeface="Times New Roman" panose="02020603050405020304" pitchFamily="18" charset="0"/>
              <a:cs typeface="Times New Roman" panose="02020603050405020304" pitchFamily="18" charset="0"/>
            </a:endParaRPr>
          </a:p>
          <a:p>
            <a:pPr marL="0" lvl="0" indent="0">
              <a:buClr>
                <a:schemeClr val="dk1"/>
              </a:buClr>
              <a:buSzPts val="1100"/>
              <a:buNone/>
            </a:pPr>
            <a:endParaRPr sz="2400" dirty="0">
              <a:latin typeface="Times New Roman" panose="02020603050405020304" pitchFamily="18" charset="0"/>
              <a:cs typeface="Times New Roman" panose="02020603050405020304" pitchFamily="18" charset="0"/>
            </a:endParaRPr>
          </a:p>
        </p:txBody>
      </p:sp>
      <p:sp>
        <p:nvSpPr>
          <p:cNvPr id="109" name="Google Shape;109;p12"/>
          <p:cNvSpPr txBox="1">
            <a:spLocks noGrp="1"/>
          </p:cNvSpPr>
          <p:nvPr>
            <p:ph type="body" idx="2"/>
          </p:nvPr>
        </p:nvSpPr>
        <p:spPr>
          <a:xfrm>
            <a:off x="738641" y="3861432"/>
            <a:ext cx="7433400" cy="1417870"/>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600" dirty="0" err="1">
                <a:solidFill>
                  <a:schemeClr val="accent6"/>
                </a:solidFill>
                <a:latin typeface="Times New Roman" panose="02020603050405020304" pitchFamily="18" charset="0"/>
                <a:cs typeface="Times New Roman" panose="02020603050405020304" pitchFamily="18" charset="0"/>
              </a:rPr>
              <a:t>Thành</a:t>
            </a:r>
            <a:r>
              <a:rPr lang="en-US" sz="1600" dirty="0">
                <a:solidFill>
                  <a:schemeClr val="accent6"/>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viên</a:t>
            </a:r>
            <a:r>
              <a:rPr lang="en-US" sz="1600" dirty="0">
                <a:solidFill>
                  <a:schemeClr val="accent6"/>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nhóm</a:t>
            </a:r>
            <a:r>
              <a:rPr lang="en-US" sz="1600" dirty="0">
                <a:solidFill>
                  <a:schemeClr val="accent6"/>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r>
              <a:rPr lang="en-US" sz="1600" dirty="0">
                <a:solidFill>
                  <a:schemeClr val="accent6"/>
                </a:solidFill>
                <a:latin typeface="Times New Roman" panose="02020603050405020304" pitchFamily="18" charset="0"/>
                <a:cs typeface="Times New Roman" panose="02020603050405020304" pitchFamily="18" charset="0"/>
              </a:rPr>
              <a:t>	- Cao </a:t>
            </a:r>
            <a:r>
              <a:rPr lang="en-US" sz="1600" dirty="0" err="1">
                <a:solidFill>
                  <a:schemeClr val="accent6"/>
                </a:solidFill>
                <a:latin typeface="Times New Roman" panose="02020603050405020304" pitchFamily="18" charset="0"/>
                <a:cs typeface="Times New Roman" panose="02020603050405020304" pitchFamily="18" charset="0"/>
              </a:rPr>
              <a:t>Dương</a:t>
            </a:r>
            <a:r>
              <a:rPr lang="en-US" sz="1600" dirty="0">
                <a:solidFill>
                  <a:schemeClr val="accent6"/>
                </a:solidFill>
                <a:latin typeface="Times New Roman" panose="02020603050405020304" pitchFamily="18" charset="0"/>
                <a:cs typeface="Times New Roman" panose="02020603050405020304" pitchFamily="18" charset="0"/>
              </a:rPr>
              <a:t> Tuấn		18130268</a:t>
            </a:r>
          </a:p>
          <a:p>
            <a:pPr marL="0" lvl="0" indent="0" algn="l" rtl="0">
              <a:spcBef>
                <a:spcPts val="0"/>
              </a:spcBef>
              <a:spcAft>
                <a:spcPts val="0"/>
              </a:spcAft>
              <a:buClr>
                <a:schemeClr val="dk1"/>
              </a:buClr>
              <a:buSzPts val="1100"/>
              <a:buFont typeface="Arial"/>
              <a:buNone/>
            </a:pPr>
            <a:r>
              <a:rPr lang="en-US" sz="1600" dirty="0">
                <a:solidFill>
                  <a:schemeClr val="accent6"/>
                </a:solidFill>
                <a:latin typeface="Times New Roman" panose="02020603050405020304" pitchFamily="18" charset="0"/>
                <a:cs typeface="Times New Roman" panose="02020603050405020304" pitchFamily="18" charset="0"/>
              </a:rPr>
              <a:t>	- </a:t>
            </a:r>
            <a:r>
              <a:rPr lang="en-US" sz="1600" dirty="0" err="1">
                <a:solidFill>
                  <a:schemeClr val="accent6"/>
                </a:solidFill>
                <a:latin typeface="Times New Roman" panose="02020603050405020304" pitchFamily="18" charset="0"/>
                <a:cs typeface="Times New Roman" panose="02020603050405020304" pitchFamily="18" charset="0"/>
              </a:rPr>
              <a:t>Huỳnh</a:t>
            </a:r>
            <a:r>
              <a:rPr lang="en-US" sz="1600" dirty="0">
                <a:solidFill>
                  <a:schemeClr val="accent6"/>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Ngọc</a:t>
            </a:r>
            <a:r>
              <a:rPr lang="en-US" sz="1600" dirty="0">
                <a:solidFill>
                  <a:schemeClr val="accent6"/>
                </a:solidFill>
                <a:latin typeface="Times New Roman" panose="02020603050405020304" pitchFamily="18" charset="0"/>
                <a:cs typeface="Times New Roman" panose="02020603050405020304" pitchFamily="18" charset="0"/>
              </a:rPr>
              <a:t> </a:t>
            </a:r>
            <a:r>
              <a:rPr lang="en-US" sz="1600" dirty="0" err="1">
                <a:solidFill>
                  <a:schemeClr val="accent6"/>
                </a:solidFill>
                <a:latin typeface="Times New Roman" panose="02020603050405020304" pitchFamily="18" charset="0"/>
                <a:cs typeface="Times New Roman" panose="02020603050405020304" pitchFamily="18" charset="0"/>
              </a:rPr>
              <a:t>Hiếu</a:t>
            </a:r>
            <a:r>
              <a:rPr lang="en-US" sz="1600" dirty="0">
                <a:solidFill>
                  <a:schemeClr val="accent6"/>
                </a:solidFill>
                <a:latin typeface="Times New Roman" panose="02020603050405020304" pitchFamily="18" charset="0"/>
                <a:cs typeface="Times New Roman" panose="02020603050405020304" pitchFamily="18" charset="0"/>
              </a:rPr>
              <a:t> Quang	18130188</a:t>
            </a:r>
          </a:p>
          <a:p>
            <a:pPr marL="0" lvl="0" indent="0" algn="l" rtl="0">
              <a:spcBef>
                <a:spcPts val="0"/>
              </a:spcBef>
              <a:spcAft>
                <a:spcPts val="0"/>
              </a:spcAft>
              <a:buClr>
                <a:schemeClr val="dk1"/>
              </a:buClr>
              <a:buSzPts val="1100"/>
              <a:buFont typeface="Arial"/>
              <a:buNone/>
            </a:pPr>
            <a:r>
              <a:rPr lang="en-US" sz="1600" dirty="0">
                <a:solidFill>
                  <a:schemeClr val="accent6"/>
                </a:solidFill>
                <a:latin typeface="Times New Roman" panose="02020603050405020304" pitchFamily="18" charset="0"/>
                <a:cs typeface="Times New Roman" panose="02020603050405020304" pitchFamily="18" charset="0"/>
              </a:rPr>
              <a:t>	- Lê </a:t>
            </a:r>
            <a:r>
              <a:rPr lang="en-US" sz="1600" dirty="0" err="1">
                <a:solidFill>
                  <a:schemeClr val="accent6"/>
                </a:solidFill>
                <a:latin typeface="Times New Roman" panose="02020603050405020304" pitchFamily="18" charset="0"/>
                <a:cs typeface="Times New Roman" panose="02020603050405020304" pitchFamily="18" charset="0"/>
              </a:rPr>
              <a:t>Thị</a:t>
            </a:r>
            <a:r>
              <a:rPr lang="en-US" sz="1600" dirty="0">
                <a:solidFill>
                  <a:schemeClr val="accent6"/>
                </a:solidFill>
                <a:latin typeface="Times New Roman" panose="02020603050405020304" pitchFamily="18" charset="0"/>
                <a:cs typeface="Times New Roman" panose="02020603050405020304" pitchFamily="18" charset="0"/>
              </a:rPr>
              <a:t> Cẩm Thu 		18130229</a:t>
            </a:r>
          </a:p>
          <a:p>
            <a:pPr marL="0" lvl="0" indent="0" algn="l" rtl="0">
              <a:spcBef>
                <a:spcPts val="0"/>
              </a:spcBef>
              <a:spcAft>
                <a:spcPts val="0"/>
              </a:spcAft>
              <a:buClr>
                <a:schemeClr val="dk1"/>
              </a:buClr>
              <a:buSzPts val="1100"/>
              <a:buFont typeface="Arial"/>
              <a:buNone/>
            </a:pPr>
            <a:r>
              <a:rPr lang="en-US" sz="1200" dirty="0">
                <a:solidFill>
                  <a:schemeClr val="accent2"/>
                </a:solidFill>
              </a:rPr>
              <a:t>	-</a:t>
            </a:r>
            <a:endParaRPr sz="1200" dirty="0">
              <a:solidFill>
                <a:schemeClr val="accent2"/>
              </a:solidFill>
            </a:endParaRPr>
          </a:p>
          <a:p>
            <a:pPr marL="0" lvl="0" indent="0" algn="l" rtl="0">
              <a:spcBef>
                <a:spcPts val="0"/>
              </a:spcBef>
              <a:spcAft>
                <a:spcPts val="0"/>
              </a:spcAft>
              <a:buNone/>
            </a:pPr>
            <a:endParaRPr sz="1200" dirty="0">
              <a:solidFill>
                <a:schemeClr val="accent2"/>
              </a:solidFill>
            </a:endParaRPr>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7" name="Picture 2" descr="Trường Đại học Nông Lâm TP.HC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45"/>
            <a:ext cx="9148713" cy="1349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20406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solidFill>
                  <a:srgbClr val="7030A0"/>
                </a:solidFill>
                <a:latin typeface="Times New Roman" panose="02020603050405020304" pitchFamily="18" charset="0"/>
                <a:cs typeface="Times New Roman" panose="02020603050405020304" pitchFamily="18" charset="0"/>
              </a:rPr>
              <a:t>11.1.3.1 </a:t>
            </a:r>
            <a:r>
              <a:rPr lang="en-US" sz="3200" dirty="0">
                <a:solidFill>
                  <a:srgbClr val="7030A0"/>
                </a:solidFill>
                <a:latin typeface="Times New Roman" panose="02020603050405020304" pitchFamily="18" charset="0"/>
                <a:cs typeface="Times New Roman" panose="02020603050405020304" pitchFamily="18" charset="0"/>
              </a:rPr>
              <a:t>Design Views vs. Design Viewpoints</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938574" y="4077775"/>
            <a:ext cx="4505325" cy="1019175"/>
          </a:xfrm>
          <a:prstGeom prst="rect">
            <a:avLst/>
          </a:prstGeom>
        </p:spPr>
      </p:pic>
      <p:sp>
        <p:nvSpPr>
          <p:cNvPr id="3" name="TextBox 2"/>
          <p:cNvSpPr txBox="1"/>
          <p:nvPr/>
        </p:nvSpPr>
        <p:spPr>
          <a:xfrm>
            <a:off x="241485" y="2023963"/>
            <a:ext cx="871239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1-1 Design Views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Design Viewpoint,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biệt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Design Views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Design Viewpoint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46209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204063"/>
            <a:ext cx="5424223"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11.1.3.2 </a:t>
            </a:r>
            <a:r>
              <a:rPr lang="en-US" sz="3200" dirty="0">
                <a:solidFill>
                  <a:srgbClr val="7030A0"/>
                </a:solidFill>
                <a:latin typeface="Times New Roman" panose="02020603050405020304" pitchFamily="18" charset="0"/>
                <a:cs typeface="Times New Roman" panose="02020603050405020304" pitchFamily="18" charset="0"/>
              </a:rPr>
              <a:t>Design Overlay</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4069" y="1923620"/>
            <a:ext cx="893696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Design Overlay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thoát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nhìn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Design Overlay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trộn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ngôn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Design Overlay </a:t>
            </a:r>
            <a:r>
              <a:rPr lang="en-US" sz="2400" dirty="0" err="1">
                <a:latin typeface="Times New Roman" panose="02020603050405020304" pitchFamily="18" charset="0"/>
                <a:cs typeface="Times New Roman" panose="02020603050405020304" pitchFamily="18" charset="0"/>
              </a:rPr>
              <a:t>cũng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rộng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8564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090656"/>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a:solidFill>
                  <a:srgbClr val="7030A0"/>
                </a:solidFill>
                <a:latin typeface="Times New Roman" panose="02020603050405020304" pitchFamily="18" charset="0"/>
                <a:cs typeface="Times New Roman" panose="02020603050405020304" pitchFamily="18" charset="0"/>
              </a:rPr>
              <a:t>11.2.3</a:t>
            </a:r>
            <a:r>
              <a:rPr lang="en-US" sz="3200" b="1" dirty="0">
                <a:solidFill>
                  <a:srgbClr val="7030A0"/>
                </a:solidFill>
                <a:latin typeface="Times New Roman" panose="02020603050405020304" pitchFamily="18" charset="0"/>
                <a:cs typeface="Times New Roman" panose="02020603050405020304" pitchFamily="18" charset="0"/>
              </a:rPr>
              <a:t> </a:t>
            </a:r>
            <a:r>
              <a:rPr lang="en-US" sz="3200" dirty="0">
                <a:solidFill>
                  <a:srgbClr val="7030A0"/>
                </a:solidFill>
                <a:latin typeface="Times New Roman" panose="02020603050405020304" pitchFamily="18" charset="0"/>
                <a:cs typeface="Times New Roman" panose="02020603050405020304" pitchFamily="18" charset="0"/>
              </a:rPr>
              <a:t>Design </a:t>
            </a:r>
            <a:r>
              <a:rPr lang="en-US" sz="3200" dirty="0" err="1">
                <a:solidFill>
                  <a:srgbClr val="7030A0"/>
                </a:solidFill>
                <a:latin typeface="Times New Roman" panose="02020603050405020304" pitchFamily="18" charset="0"/>
                <a:cs typeface="Times New Roman" panose="02020603050405020304" pitchFamily="18" charset="0"/>
              </a:rPr>
              <a:t>Rationable</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7695" y="1991989"/>
            <a:ext cx="8709434"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ẩn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chọn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quyết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thậm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26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204063"/>
            <a:ext cx="882832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11.1.4 </a:t>
            </a:r>
            <a:r>
              <a:rPr lang="en-US" sz="3200" dirty="0">
                <a:solidFill>
                  <a:srgbClr val="7030A0"/>
                </a:solidFill>
                <a:latin typeface="Times New Roman" panose="02020603050405020304" pitchFamily="18" charset="0"/>
                <a:cs typeface="Times New Roman" panose="02020603050405020304" pitchFamily="18" charset="0"/>
              </a:rPr>
              <a:t>The IEEE Std 1016-2009 Conceptual Model</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4069" y="1919333"/>
            <a:ext cx="3906193" cy="2929645"/>
          </a:xfrm>
          <a:prstGeom prst="rect">
            <a:avLst/>
          </a:prstGeom>
        </p:spPr>
      </p:pic>
      <p:pic>
        <p:nvPicPr>
          <p:cNvPr id="3" name="Picture 2"/>
          <p:cNvPicPr>
            <a:picLocks noChangeAspect="1"/>
          </p:cNvPicPr>
          <p:nvPr/>
        </p:nvPicPr>
        <p:blipFill>
          <a:blip r:embed="rId4"/>
          <a:stretch>
            <a:fillRect/>
          </a:stretch>
        </p:blipFill>
        <p:spPr>
          <a:xfrm>
            <a:off x="4380746" y="1926758"/>
            <a:ext cx="4229100" cy="3019425"/>
          </a:xfrm>
          <a:prstGeom prst="rect">
            <a:avLst/>
          </a:prstGeom>
        </p:spPr>
      </p:pic>
    </p:spTree>
    <p:extLst>
      <p:ext uri="{BB962C8B-B14F-4D97-AF65-F5344CB8AC3E}">
        <p14:creationId xmlns:p14="http://schemas.microsoft.com/office/powerpoint/2010/main" val="4126849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0" y="1049724"/>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smtClean="0">
                <a:solidFill>
                  <a:schemeClr val="accent5"/>
                </a:solidFill>
                <a:latin typeface="Times New Roman" panose="02020603050405020304" pitchFamily="18" charset="0"/>
                <a:cs typeface="Times New Roman" panose="02020603050405020304" pitchFamily="18" charset="0"/>
              </a:rPr>
              <a:t>11.2</a:t>
            </a:r>
            <a:r>
              <a:rPr lang="en-US" sz="3200" dirty="0" smtClean="0">
                <a:solidFill>
                  <a:schemeClr val="accent5"/>
                </a:solidFill>
                <a:latin typeface="Times New Roman" panose="02020603050405020304" pitchFamily="18" charset="0"/>
                <a:cs typeface="Times New Roman" panose="02020603050405020304" pitchFamily="18" charset="0"/>
              </a:rPr>
              <a:t> </a:t>
            </a:r>
            <a:r>
              <a:rPr lang="en-US" sz="3000" dirty="0">
                <a:solidFill>
                  <a:schemeClr val="accent5"/>
                </a:solidFill>
                <a:latin typeface="Times New Roman" panose="02020603050405020304" pitchFamily="18" charset="0"/>
                <a:cs typeface="Times New Roman" panose="02020603050405020304" pitchFamily="18" charset="0"/>
              </a:rPr>
              <a:t>SDD Required content</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886" y="1619075"/>
            <a:ext cx="8618899"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SDD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IEEE </a:t>
            </a:r>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1016-2009):</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SDD</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SDD)</a:t>
            </a: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UML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gắn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UML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do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(IEEE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300338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03638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rgbClr val="7030A0"/>
                </a:solidFill>
                <a:latin typeface="Times New Roman" panose="02020603050405020304" pitchFamily="18" charset="0"/>
                <a:cs typeface="Times New Roman" panose="02020603050405020304" pitchFamily="18" charset="0"/>
              </a:rPr>
              <a:t>11.2.1</a:t>
            </a:r>
            <a:r>
              <a:rPr lang="en-US" sz="3200" dirty="0">
                <a:solidFill>
                  <a:srgbClr val="7030A0"/>
                </a:solidFill>
                <a:latin typeface="Times New Roman" panose="02020603050405020304" pitchFamily="18" charset="0"/>
                <a:cs typeface="Times New Roman" panose="02020603050405020304" pitchFamily="18" charset="0"/>
              </a:rPr>
              <a:t> </a:t>
            </a:r>
            <a:r>
              <a:rPr lang="en-US" sz="3000" dirty="0">
                <a:solidFill>
                  <a:srgbClr val="7030A0"/>
                </a:solidFill>
                <a:latin typeface="Times New Roman" panose="02020603050405020304" pitchFamily="18" charset="0"/>
                <a:cs typeface="Times New Roman" panose="02020603050405020304" pitchFamily="18" charset="0"/>
              </a:rPr>
              <a:t>SDD Identification </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87680" y="2472241"/>
            <a:ext cx="4653482" cy="2769989"/>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5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vi</a:t>
            </a: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quyền</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thiệu</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endParaRPr lang="en-US" dirty="0"/>
          </a:p>
        </p:txBody>
      </p:sp>
      <p:sp>
        <p:nvSpPr>
          <p:cNvPr id="3" name="TextBox 2"/>
          <p:cNvSpPr txBox="1"/>
          <p:nvPr/>
        </p:nvSpPr>
        <p:spPr>
          <a:xfrm>
            <a:off x="0" y="1652341"/>
            <a:ext cx="8492150" cy="830997"/>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SDD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 </a:t>
            </a:r>
            <a:r>
              <a:rPr lang="en-US" sz="2400" dirty="0" err="1">
                <a:latin typeface="Times New Roman" panose="02020603050405020304" pitchFamily="18" charset="0"/>
                <a:cs typeface="Times New Roman" panose="02020603050405020304" pitchFamily="18" charset="0"/>
              </a:rPr>
              <a:t>nhận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a:t>
            </a:r>
          </a:p>
        </p:txBody>
      </p:sp>
      <p:sp>
        <p:nvSpPr>
          <p:cNvPr id="12" name="TextBox 11"/>
          <p:cNvSpPr txBox="1"/>
          <p:nvPr/>
        </p:nvSpPr>
        <p:spPr>
          <a:xfrm>
            <a:off x="5019399" y="2472241"/>
            <a:ext cx="4238901" cy="2462213"/>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cảnh</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ngôn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Quan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hình</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lược</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giải</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882422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143797"/>
            <a:ext cx="9380588"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a:solidFill>
                  <a:srgbClr val="7030A0"/>
                </a:solidFill>
                <a:latin typeface="Times New Roman" panose="02020603050405020304" pitchFamily="18" charset="0"/>
                <a:cs typeface="Times New Roman" panose="02020603050405020304" pitchFamily="18" charset="0"/>
              </a:rPr>
              <a:t>11.2.2 </a:t>
            </a:r>
            <a:r>
              <a:rPr lang="en-US" sz="3000" dirty="0">
                <a:solidFill>
                  <a:srgbClr val="7030A0"/>
                </a:solidFill>
                <a:latin typeface="Times New Roman" panose="02020603050405020304" pitchFamily="18" charset="0"/>
                <a:cs typeface="Times New Roman" panose="02020603050405020304" pitchFamily="18" charset="0"/>
              </a:rPr>
              <a:t>Design Stakeholders and Their Design Concerns</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35390" y="1963697"/>
            <a:ext cx="845801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tâm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endParaRPr lang="en-US" sz="2000" dirty="0">
              <a:latin typeface="Times New Roman" panose="02020603050405020304" pitchFamily="18" charset="0"/>
              <a:cs typeface="Times New Roman" panose="02020603050405020304" pitchFamily="18" charset="0"/>
            </a:endParaRPr>
          </a:p>
        </p:txBody>
      </p:sp>
      <p:sp>
        <p:nvSpPr>
          <p:cNvPr id="12" name="Google Shape;156;p15"/>
          <p:cNvSpPr txBox="1">
            <a:spLocks/>
          </p:cNvSpPr>
          <p:nvPr/>
        </p:nvSpPr>
        <p:spPr>
          <a:xfrm>
            <a:off x="0" y="2773342"/>
            <a:ext cx="9380588" cy="197650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a:solidFill>
                  <a:srgbClr val="7030A0"/>
                </a:solidFill>
                <a:latin typeface="Times New Roman" panose="02020603050405020304" pitchFamily="18" charset="0"/>
                <a:cs typeface="Times New Roman" panose="02020603050405020304" pitchFamily="18" charset="0"/>
              </a:rPr>
              <a:t>11.2.3 </a:t>
            </a:r>
            <a:r>
              <a:rPr lang="en-US" sz="3000" dirty="0">
                <a:solidFill>
                  <a:srgbClr val="7030A0"/>
                </a:solidFill>
                <a:latin typeface="Times New Roman" panose="02020603050405020304" pitchFamily="18" charset="0"/>
                <a:cs typeface="Times New Roman" panose="02020603050405020304" pitchFamily="18" charset="0"/>
              </a:rPr>
              <a:t>Design </a:t>
            </a:r>
            <a:r>
              <a:rPr lang="en-US" sz="3000" dirty="0" err="1">
                <a:solidFill>
                  <a:srgbClr val="7030A0"/>
                </a:solidFill>
                <a:latin typeface="Times New Roman" panose="02020603050405020304" pitchFamily="18" charset="0"/>
                <a:cs typeface="Times New Roman" panose="02020603050405020304" pitchFamily="18" charset="0"/>
              </a:rPr>
              <a:t>Views,Viewpoints</a:t>
            </a:r>
            <a:r>
              <a:rPr lang="en-US" sz="3000" dirty="0">
                <a:solidFill>
                  <a:srgbClr val="7030A0"/>
                </a:solidFill>
                <a:latin typeface="Times New Roman" panose="02020603050405020304" pitchFamily="18" charset="0"/>
                <a:cs typeface="Times New Roman" panose="02020603050405020304" pitchFamily="18" charset="0"/>
              </a:rPr>
              <a:t>, Overlays, and Rationales</a:t>
            </a:r>
          </a:p>
          <a:p>
            <a:pPr marL="38100"/>
            <a:r>
              <a:rPr lang="en-US" sz="32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p>
          <a:p>
            <a:pPr marL="38100"/>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SDD.</a:t>
            </a:r>
            <a:endParaRPr lang="en-US" sz="2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75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27</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20406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chemeClr val="accent5"/>
                </a:solidFill>
                <a:latin typeface="Times New Roman" panose="02020603050405020304" pitchFamily="18" charset="0"/>
                <a:cs typeface="Times New Roman" panose="02020603050405020304" pitchFamily="18" charset="0"/>
              </a:rPr>
              <a:t>11.3</a:t>
            </a:r>
            <a:r>
              <a:rPr lang="en-US" sz="3200" dirty="0">
                <a:solidFill>
                  <a:schemeClr val="accent5"/>
                </a:solidFill>
                <a:latin typeface="Times New Roman" panose="02020603050405020304" pitchFamily="18" charset="0"/>
                <a:cs typeface="Times New Roman" panose="02020603050405020304" pitchFamily="18" charset="0"/>
              </a:rPr>
              <a:t> </a:t>
            </a:r>
            <a:r>
              <a:rPr lang="en-US" sz="3000" dirty="0">
                <a:solidFill>
                  <a:schemeClr val="accent5"/>
                </a:solidFill>
                <a:latin typeface="Times New Roman" panose="02020603050405020304" pitchFamily="18" charset="0"/>
                <a:cs typeface="Times New Roman" panose="02020603050405020304" pitchFamily="18" charset="0"/>
              </a:rPr>
              <a:t>SDD TRACEABILITY AND TAGS</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4411" y="2010896"/>
            <a:ext cx="885428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SDD,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thẻ</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proj_SDD_xxx</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proj</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riêng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xxx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x</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SDD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theo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nhìn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chia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99845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045389"/>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chemeClr val="accent5"/>
                </a:solidFill>
                <a:latin typeface="Times New Roman" panose="02020603050405020304" pitchFamily="18" charset="0"/>
                <a:cs typeface="Times New Roman" panose="02020603050405020304" pitchFamily="18" charset="0"/>
              </a:rPr>
              <a:t>11.4</a:t>
            </a:r>
            <a:r>
              <a:rPr lang="en-US" sz="3200" dirty="0">
                <a:solidFill>
                  <a:schemeClr val="accent5"/>
                </a:solidFill>
                <a:latin typeface="Times New Roman" panose="02020603050405020304" pitchFamily="18" charset="0"/>
                <a:cs typeface="Times New Roman" panose="02020603050405020304" pitchFamily="18" charset="0"/>
              </a:rPr>
              <a:t> </a:t>
            </a:r>
            <a:r>
              <a:rPr lang="en-US" sz="3000" dirty="0">
                <a:solidFill>
                  <a:schemeClr val="accent5"/>
                </a:solidFill>
                <a:latin typeface="Times New Roman" panose="02020603050405020304" pitchFamily="18" charset="0"/>
                <a:cs typeface="Times New Roman" panose="02020603050405020304" pitchFamily="18" charset="0"/>
              </a:rPr>
              <a:t>A SUGGESTED SDD OUTLINE</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1618646"/>
            <a:ext cx="920928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SDD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p>
        </p:txBody>
      </p:sp>
      <p:sp>
        <p:nvSpPr>
          <p:cNvPr id="3" name="TextBox 2"/>
          <p:cNvSpPr txBox="1"/>
          <p:nvPr/>
        </p:nvSpPr>
        <p:spPr>
          <a:xfrm>
            <a:off x="179159" y="2625505"/>
            <a:ext cx="2326741" cy="203132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Mặt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trước</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1.1 </a:t>
            </a:r>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lục</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1.2 </a:t>
            </a:r>
            <a:r>
              <a:rPr lang="en-US" sz="1600" dirty="0" err="1">
                <a:latin typeface="Times New Roman" panose="02020603050405020304" pitchFamily="18" charset="0"/>
                <a:cs typeface="Times New Roman" panose="02020603050405020304" pitchFamily="18" charset="0"/>
              </a:rPr>
              <a:t>Ngày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trạng</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1.3 </a:t>
            </a:r>
            <a:r>
              <a:rPr lang="en-US" sz="1600" dirty="0" err="1">
                <a:latin typeface="Times New Roman" panose="02020603050405020304" pitchFamily="18" charset="0"/>
                <a:cs typeface="Times New Roman" panose="02020603050405020304" pitchFamily="18" charset="0"/>
              </a:rPr>
              <a:t>Tổ</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hành</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1.4 </a:t>
            </a:r>
            <a:r>
              <a:rPr lang="en-US" sz="1600" dirty="0" err="1">
                <a:latin typeface="Times New Roman" panose="02020603050405020304" pitchFamily="18" charset="0"/>
                <a:cs typeface="Times New Roman" panose="02020603050405020304" pitchFamily="18" charset="0"/>
              </a:rPr>
              <a:t>Quyền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1.5 </a:t>
            </a:r>
            <a:r>
              <a:rPr lang="en-US" sz="1600" dirty="0" err="1">
                <a:latin typeface="Times New Roman" panose="02020603050405020304" pitchFamily="18" charset="0"/>
                <a:cs typeface="Times New Roman" panose="02020603050405020304" pitchFamily="18" charset="0"/>
              </a:rPr>
              <a:t>Lịch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endParaRPr lang="en-US" sz="1600" dirty="0">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2856804" y="2625505"/>
            <a:ext cx="2357992" cy="178510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2 </a:t>
            </a:r>
            <a:r>
              <a:rPr lang="en-US" sz="1600" dirty="0" err="1">
                <a:latin typeface="Times New Roman" panose="02020603050405020304" pitchFamily="18" charset="0"/>
                <a:cs typeface="Times New Roman" panose="02020603050405020304" pitchFamily="18" charset="0"/>
              </a:rPr>
              <a:t>Giới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thiệu</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2.1 </a:t>
            </a:r>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đích</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2.2 </a:t>
            </a:r>
            <a:r>
              <a:rPr lang="en-US" sz="1600" dirty="0" err="1">
                <a:latin typeface="Times New Roman" panose="02020603050405020304" pitchFamily="18" charset="0"/>
                <a:cs typeface="Times New Roman" panose="02020603050405020304" pitchFamily="18" charset="0"/>
              </a:rPr>
              <a:t>Phạm</a:t>
            </a:r>
            <a:r>
              <a:rPr lang="en-US" sz="1600" dirty="0">
                <a:latin typeface="Times New Roman" panose="02020603050405020304" pitchFamily="18" charset="0"/>
                <a:cs typeface="Times New Roman" panose="02020603050405020304" pitchFamily="18" charset="0"/>
              </a:rPr>
              <a:t> vi</a:t>
            </a:r>
          </a:p>
          <a:p>
            <a:r>
              <a:rPr lang="en-US" sz="1600" dirty="0">
                <a:latin typeface="Times New Roman" panose="02020603050405020304" pitchFamily="18" charset="0"/>
                <a:cs typeface="Times New Roman" panose="02020603050405020304" pitchFamily="18" charset="0"/>
              </a:rPr>
              <a:t>   2.3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2.4 </a:t>
            </a:r>
            <a:r>
              <a:rPr lang="en-US" sz="1600" dirty="0" err="1">
                <a:latin typeface="Times New Roman" panose="02020603050405020304" pitchFamily="18" charset="0"/>
                <a:cs typeface="Times New Roman" panose="02020603050405020304" pitchFamily="18" charset="0"/>
              </a:rPr>
              <a:t>Bối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cảnh</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2.5 </a:t>
            </a: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Tóm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endParaRPr lang="en-US" sz="1600" dirty="0">
              <a:latin typeface="Times New Roman" panose="02020603050405020304" pitchFamily="18" charset="0"/>
              <a:cs typeface="Times New Roman" panose="02020603050405020304" pitchFamily="18" charset="0"/>
            </a:endParaRPr>
          </a:p>
          <a:p>
            <a:endParaRPr lang="en-US" dirty="0"/>
          </a:p>
        </p:txBody>
      </p:sp>
      <p:sp>
        <p:nvSpPr>
          <p:cNvPr id="6" name="Rectangle 5"/>
          <p:cNvSpPr/>
          <p:nvPr/>
        </p:nvSpPr>
        <p:spPr>
          <a:xfrm>
            <a:off x="5916603" y="2625505"/>
            <a:ext cx="2421803" cy="1333635"/>
          </a:xfrm>
          <a:prstGeom prst="rect">
            <a:avLst/>
          </a:prstGeom>
        </p:spPr>
        <p:txBody>
          <a:bodyPr wrap="square">
            <a:spAutoFit/>
          </a:bodyPr>
          <a:lstStyle/>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3 </a:t>
            </a:r>
            <a:r>
              <a:rPr lang="en-US" sz="16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nghĩa</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tắt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viết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tắt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4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tham</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khảo</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5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Bảng</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chú</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giải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thuật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ngữ</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2966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29</a:t>
            </a:fld>
            <a:endParaRPr/>
          </a:p>
        </p:txBody>
      </p:sp>
      <p:sp>
        <p:nvSpPr>
          <p:cNvPr id="12" name="Rectangle 11"/>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156;p15"/>
          <p:cNvSpPr txBox="1">
            <a:spLocks/>
          </p:cNvSpPr>
          <p:nvPr/>
        </p:nvSpPr>
        <p:spPr>
          <a:xfrm>
            <a:off x="44069" y="1045389"/>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a:solidFill>
                  <a:schemeClr val="accent5"/>
                </a:solidFill>
                <a:latin typeface="Times New Roman" panose="02020603050405020304" pitchFamily="18" charset="0"/>
                <a:cs typeface="Times New Roman" panose="02020603050405020304" pitchFamily="18" charset="0"/>
              </a:rPr>
              <a:t>11.4 </a:t>
            </a:r>
            <a:r>
              <a:rPr lang="en-US" sz="3000" dirty="0">
                <a:solidFill>
                  <a:schemeClr val="accent5"/>
                </a:solidFill>
                <a:latin typeface="Times New Roman" panose="02020603050405020304" pitchFamily="18" charset="0"/>
                <a:cs typeface="Times New Roman" panose="02020603050405020304" pitchFamily="18" charset="0"/>
              </a:rPr>
              <a:t>A SUGGESTED SDD OUTLINE</a:t>
            </a:r>
          </a:p>
        </p:txBody>
      </p:sp>
      <p:sp>
        <p:nvSpPr>
          <p:cNvPr id="14" name="Rectangle 13"/>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0" y="1618646"/>
            <a:ext cx="9209283"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xuất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SDD </a:t>
            </a:r>
            <a:r>
              <a:rPr lang="en-US" sz="2400" dirty="0" err="1">
                <a:latin typeface="Times New Roman" panose="02020603050405020304" pitchFamily="18" charset="0"/>
                <a:cs typeface="Times New Roman" panose="02020603050405020304" pitchFamily="18" charset="0"/>
              </a:rPr>
              <a:t>phù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dung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p>
        </p:txBody>
      </p:sp>
      <p:sp>
        <p:nvSpPr>
          <p:cNvPr id="2" name="TextBox 1"/>
          <p:cNvSpPr txBox="1"/>
          <p:nvPr/>
        </p:nvSpPr>
        <p:spPr>
          <a:xfrm>
            <a:off x="343514" y="2470777"/>
            <a:ext cx="3847723" cy="230832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6 </a:t>
            </a:r>
            <a:r>
              <a:rPr lang="en-US" sz="1600" dirty="0" err="1">
                <a:latin typeface="Times New Roman" panose="02020603050405020304" pitchFamily="18" charset="0"/>
                <a:cs typeface="Times New Roman" panose="02020603050405020304" pitchFamily="18" charset="0"/>
              </a:rPr>
              <a:t>Nội</a:t>
            </a:r>
            <a:r>
              <a:rPr lang="en-US" sz="1600" dirty="0">
                <a:latin typeface="Times New Roman" panose="02020603050405020304" pitchFamily="18" charset="0"/>
                <a:cs typeface="Times New Roman" panose="02020603050405020304" pitchFamily="18" charset="0"/>
              </a:rPr>
              <a:t> dung</a:t>
            </a:r>
          </a:p>
          <a:p>
            <a:r>
              <a:rPr lang="en-US" sz="1600" dirty="0">
                <a:latin typeface="Times New Roman" panose="02020603050405020304" pitchFamily="18" charset="0"/>
                <a:cs typeface="Times New Roman" panose="02020603050405020304" pitchFamily="18" charset="0"/>
              </a:rPr>
              <a:t>6.1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Mối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tâm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6.2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1</a:t>
            </a:r>
          </a:p>
          <a:p>
            <a:r>
              <a:rPr lang="en-US" sz="1600" dirty="0">
                <a:latin typeface="Times New Roman" panose="02020603050405020304" pitchFamily="18" charset="0"/>
                <a:cs typeface="Times New Roman" panose="02020603050405020304" pitchFamily="18" charset="0"/>
              </a:rPr>
              <a:t>6.2.1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1</a:t>
            </a:r>
          </a:p>
          <a:p>
            <a:r>
              <a:rPr lang="en-US" sz="1600" dirty="0">
                <a:latin typeface="Times New Roman" panose="02020603050405020304" pitchFamily="18" charset="0"/>
                <a:cs typeface="Times New Roman" panose="02020603050405020304" pitchFamily="18" charset="0"/>
              </a:rPr>
              <a:t>6.2.2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6.2.3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1</a:t>
            </a:r>
          </a:p>
          <a:p>
            <a:r>
              <a:rPr lang="en-US" sz="1600" dirty="0">
                <a:latin typeface="Times New Roman" panose="02020603050405020304" pitchFamily="18" charset="0"/>
                <a:cs typeface="Times New Roman" panose="02020603050405020304" pitchFamily="18" charset="0"/>
              </a:rPr>
              <a:t>6.3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2</a:t>
            </a:r>
          </a:p>
          <a:p>
            <a:r>
              <a:rPr lang="en-US" sz="1600" dirty="0">
                <a:latin typeface="Times New Roman" panose="02020603050405020304" pitchFamily="18" charset="0"/>
                <a:cs typeface="Times New Roman" panose="02020603050405020304" pitchFamily="18" charset="0"/>
              </a:rPr>
              <a:t>6.3.1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2</a:t>
            </a:r>
          </a:p>
        </p:txBody>
      </p:sp>
      <p:sp>
        <p:nvSpPr>
          <p:cNvPr id="16" name="TextBox 15"/>
          <p:cNvSpPr txBox="1"/>
          <p:nvPr/>
        </p:nvSpPr>
        <p:spPr>
          <a:xfrm>
            <a:off x="4368734" y="2609277"/>
            <a:ext cx="3847723" cy="203132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6.3.2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6.3.3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2</a:t>
            </a:r>
          </a:p>
          <a:p>
            <a:r>
              <a:rPr lang="en-US" sz="1600" dirty="0">
                <a:latin typeface="Times New Roman" panose="02020603050405020304" pitchFamily="18" charset="0"/>
                <a:cs typeface="Times New Roman" panose="02020603050405020304" pitchFamily="18" charset="0"/>
              </a:rPr>
              <a:t>6.4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n</a:t>
            </a:r>
          </a:p>
          <a:p>
            <a:r>
              <a:rPr lang="en-US" sz="1600" dirty="0">
                <a:latin typeface="Times New Roman" panose="02020603050405020304" pitchFamily="18" charset="0"/>
                <a:cs typeface="Times New Roman" panose="02020603050405020304" pitchFamily="18" charset="0"/>
              </a:rPr>
              <a:t>6.4.1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xem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n</a:t>
            </a:r>
          </a:p>
          <a:p>
            <a:r>
              <a:rPr lang="en-US" sz="1600" dirty="0">
                <a:latin typeface="Times New Roman" panose="02020603050405020304" pitchFamily="18" charset="0"/>
                <a:cs typeface="Times New Roman" panose="02020603050405020304" pitchFamily="18" charset="0"/>
              </a:rPr>
              <a:t>6.4.2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6.4.3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lý</a:t>
            </a:r>
            <a:r>
              <a:rPr lang="en-US" sz="1600" dirty="0">
                <a:latin typeface="Times New Roman" panose="02020603050405020304" pitchFamily="18" charset="0"/>
                <a:cs typeface="Times New Roman" panose="02020603050405020304" pitchFamily="18" charset="0"/>
              </a:rPr>
              <a:t> n</a:t>
            </a:r>
          </a:p>
          <a:p>
            <a:r>
              <a:rPr lang="en-US" sz="1600" dirty="0">
                <a:latin typeface="Times New Roman" panose="02020603050405020304" pitchFamily="18" charset="0"/>
                <a:cs typeface="Times New Roman" panose="02020603050405020304" pitchFamily="18" charset="0"/>
              </a:rPr>
              <a:t>7 (</a:t>
            </a:r>
            <a:r>
              <a:rPr lang="en-US" sz="1600" dirty="0" err="1">
                <a:latin typeface="Times New Roman" panose="02020603050405020304" pitchFamily="18" charset="0"/>
                <a:cs typeface="Times New Roman" panose="02020603050405020304" pitchFamily="18" charset="0"/>
              </a:rPr>
              <a:t>Tùy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chọn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mục</a:t>
            </a:r>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05860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accent2">
                <a:lumMod val="60000"/>
                <a:lumOff val="40000"/>
              </a:schemeClr>
            </a:gs>
            <a:gs pos="100000">
              <a:schemeClr val="accent4">
                <a:lumMod val="40000"/>
                <a:lumOff val="60000"/>
              </a:schemeClr>
            </a:gs>
          </a:gsLst>
          <a:path path="circle">
            <a:fillToRect l="50000" t="-80000" r="50000" b="180000"/>
          </a:path>
          <a:tileRect/>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384520" y="1031935"/>
            <a:ext cx="4806032"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3200" b="0" dirty="0">
                <a:solidFill>
                  <a:schemeClr val="accent5"/>
                </a:solidFill>
                <a:latin typeface="Times New Roman" panose="02020603050405020304" pitchFamily="18" charset="0"/>
                <a:cs typeface="Times New Roman" panose="02020603050405020304" pitchFamily="18" charset="0"/>
              </a:rPr>
              <a:t>Giới thiệu: tài liệu SDD</a:t>
            </a:r>
            <a:endParaRPr sz="3200" b="0" dirty="0">
              <a:solidFill>
                <a:schemeClr val="accent5"/>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080506" y="145276"/>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8791" y="1814490"/>
            <a:ext cx="8386417" cy="1938992"/>
          </a:xfrm>
          <a:prstGeom prst="rect">
            <a:avLst/>
          </a:prstGeom>
          <a:noFill/>
        </p:spPr>
        <p:txBody>
          <a:bodyPr wrap="square" rtlCol="0">
            <a:spAutoFit/>
          </a:bodyPr>
          <a:lstStyle/>
          <a:p>
            <a:pPr marL="342900" lvl="2" indent="-342900">
              <a:buFont typeface="Arial" panose="020B0604020202020204" pitchFamily="34" charset="0"/>
              <a:buChar char="•"/>
            </a:pPr>
            <a:r>
              <a:rPr lang="en-US" sz="2400" dirty="0" err="1">
                <a:solidFill>
                  <a:schemeClr val="accent6"/>
                </a:solidFill>
              </a:rPr>
              <a:t>Tài</a:t>
            </a:r>
            <a:r>
              <a:rPr lang="en-US" sz="2400" dirty="0">
                <a:solidFill>
                  <a:schemeClr val="accent6"/>
                </a:solidFill>
              </a:rPr>
              <a:t> </a:t>
            </a:r>
            <a:r>
              <a:rPr lang="en-US" sz="2400" dirty="0" err="1">
                <a:solidFill>
                  <a:schemeClr val="accent6"/>
                </a:solidFill>
              </a:rPr>
              <a:t>liệu</a:t>
            </a:r>
            <a:r>
              <a:rPr lang="en-US" sz="2400" dirty="0">
                <a:solidFill>
                  <a:schemeClr val="accent6"/>
                </a:solidFill>
              </a:rPr>
              <a:t> </a:t>
            </a:r>
            <a:r>
              <a:rPr lang="en-US" sz="2400" dirty="0" err="1">
                <a:solidFill>
                  <a:schemeClr val="accent6"/>
                </a:solidFill>
              </a:rPr>
              <a:t>Mô</a:t>
            </a:r>
            <a:r>
              <a:rPr lang="en-US" sz="2400" dirty="0">
                <a:solidFill>
                  <a:schemeClr val="accent6"/>
                </a:solidFill>
              </a:rPr>
              <a:t> </a:t>
            </a:r>
            <a:r>
              <a:rPr lang="en-US" sz="2400" dirty="0" err="1">
                <a:solidFill>
                  <a:schemeClr val="accent6"/>
                </a:solidFill>
              </a:rPr>
              <a:t>tả</a:t>
            </a:r>
            <a:r>
              <a:rPr lang="en-US" sz="2400" dirty="0">
                <a:solidFill>
                  <a:schemeClr val="accent6"/>
                </a:solidFill>
              </a:rPr>
              <a:t> </a:t>
            </a:r>
            <a:r>
              <a:rPr lang="en-US" sz="2400" dirty="0" err="1">
                <a:solidFill>
                  <a:schemeClr val="accent6"/>
                </a:solidFill>
              </a:rPr>
              <a:t>Thiết</a:t>
            </a:r>
            <a:r>
              <a:rPr lang="en-US" sz="2400" dirty="0">
                <a:solidFill>
                  <a:schemeClr val="accent6"/>
                </a:solidFill>
              </a:rPr>
              <a:t> </a:t>
            </a:r>
            <a:r>
              <a:rPr lang="en-US" sz="2400" dirty="0" err="1">
                <a:solidFill>
                  <a:schemeClr val="accent6"/>
                </a:solidFill>
              </a:rPr>
              <a:t>kế</a:t>
            </a:r>
            <a:r>
              <a:rPr lang="en-US" sz="2400" dirty="0">
                <a:solidFill>
                  <a:schemeClr val="accent6"/>
                </a:solidFill>
              </a:rPr>
              <a:t> </a:t>
            </a:r>
            <a:r>
              <a:rPr lang="en-US" sz="2400" dirty="0" err="1">
                <a:solidFill>
                  <a:schemeClr val="accent6"/>
                </a:solidFill>
              </a:rPr>
              <a:t>Phần</a:t>
            </a:r>
            <a:r>
              <a:rPr lang="en-US" sz="2400" dirty="0">
                <a:solidFill>
                  <a:schemeClr val="accent6"/>
                </a:solidFill>
              </a:rPr>
              <a:t> </a:t>
            </a:r>
            <a:r>
              <a:rPr lang="en-US" sz="2400" dirty="0" err="1">
                <a:solidFill>
                  <a:schemeClr val="accent6"/>
                </a:solidFill>
              </a:rPr>
              <a:t>mềm</a:t>
            </a:r>
            <a:r>
              <a:rPr lang="en-US" sz="2400" dirty="0">
                <a:solidFill>
                  <a:schemeClr val="accent6"/>
                </a:solidFill>
              </a:rPr>
              <a:t> (SDD) </a:t>
            </a:r>
            <a:r>
              <a:rPr lang="en-US" sz="2400" dirty="0" err="1">
                <a:solidFill>
                  <a:schemeClr val="accent6"/>
                </a:solidFill>
              </a:rPr>
              <a:t>cung</a:t>
            </a:r>
            <a:r>
              <a:rPr lang="en-US" sz="2400" dirty="0">
                <a:solidFill>
                  <a:schemeClr val="accent6"/>
                </a:solidFill>
              </a:rPr>
              <a:t> </a:t>
            </a:r>
            <a:r>
              <a:rPr lang="en-US" sz="2400" dirty="0" err="1">
                <a:solidFill>
                  <a:schemeClr val="accent6"/>
                </a:solidFill>
              </a:rPr>
              <a:t>cấp</a:t>
            </a:r>
            <a:r>
              <a:rPr lang="en-US" sz="2400" dirty="0">
                <a:solidFill>
                  <a:schemeClr val="accent6"/>
                </a:solidFill>
              </a:rPr>
              <a:t> </a:t>
            </a:r>
            <a:r>
              <a:rPr lang="en-US" sz="2400" dirty="0" err="1">
                <a:solidFill>
                  <a:schemeClr val="accent6"/>
                </a:solidFill>
              </a:rPr>
              <a:t>các</a:t>
            </a:r>
            <a:r>
              <a:rPr lang="en-US" sz="2400" dirty="0">
                <a:solidFill>
                  <a:schemeClr val="accent6"/>
                </a:solidFill>
              </a:rPr>
              <a:t> chi </a:t>
            </a:r>
            <a:r>
              <a:rPr lang="en-US" sz="2400" dirty="0" err="1">
                <a:solidFill>
                  <a:schemeClr val="accent6"/>
                </a:solidFill>
              </a:rPr>
              <a:t>tiết</a:t>
            </a:r>
            <a:r>
              <a:rPr lang="en-US" sz="2400" dirty="0">
                <a:solidFill>
                  <a:schemeClr val="accent6"/>
                </a:solidFill>
              </a:rPr>
              <a:t> </a:t>
            </a:r>
            <a:r>
              <a:rPr lang="en-US" sz="2400" dirty="0" err="1">
                <a:solidFill>
                  <a:schemeClr val="accent6"/>
                </a:solidFill>
              </a:rPr>
              <a:t>triển</a:t>
            </a:r>
            <a:r>
              <a:rPr lang="en-US" sz="2400" dirty="0">
                <a:solidFill>
                  <a:schemeClr val="accent6"/>
                </a:solidFill>
              </a:rPr>
              <a:t> </a:t>
            </a:r>
            <a:r>
              <a:rPr lang="en-US" sz="2400" dirty="0" err="1">
                <a:solidFill>
                  <a:schemeClr val="accent6"/>
                </a:solidFill>
              </a:rPr>
              <a:t>khai</a:t>
            </a:r>
            <a:r>
              <a:rPr lang="en-US" sz="2400" dirty="0">
                <a:solidFill>
                  <a:schemeClr val="accent6"/>
                </a:solidFill>
              </a:rPr>
              <a:t> ở </a:t>
            </a:r>
            <a:r>
              <a:rPr lang="en-US" sz="2400" dirty="0" err="1">
                <a:solidFill>
                  <a:schemeClr val="accent6"/>
                </a:solidFill>
              </a:rPr>
              <a:t>cấp</a:t>
            </a:r>
            <a:r>
              <a:rPr lang="en-US" sz="2400" dirty="0">
                <a:solidFill>
                  <a:schemeClr val="accent6"/>
                </a:solidFill>
              </a:rPr>
              <a:t> </a:t>
            </a:r>
            <a:r>
              <a:rPr lang="en-US" sz="2400" dirty="0" err="1">
                <a:solidFill>
                  <a:schemeClr val="accent6"/>
                </a:solidFill>
              </a:rPr>
              <a:t>độ</a:t>
            </a:r>
            <a:r>
              <a:rPr lang="en-US" sz="2400" dirty="0">
                <a:solidFill>
                  <a:schemeClr val="accent6"/>
                </a:solidFill>
              </a:rPr>
              <a:t> </a:t>
            </a:r>
            <a:r>
              <a:rPr lang="en-US" sz="2400" dirty="0" err="1">
                <a:solidFill>
                  <a:schemeClr val="accent6"/>
                </a:solidFill>
              </a:rPr>
              <a:t>thấp</a:t>
            </a:r>
            <a:r>
              <a:rPr lang="en-US" sz="2400" dirty="0">
                <a:solidFill>
                  <a:schemeClr val="accent6"/>
                </a:solidFill>
              </a:rPr>
              <a:t> </a:t>
            </a:r>
            <a:r>
              <a:rPr lang="en-US" sz="2400" dirty="0" err="1">
                <a:solidFill>
                  <a:schemeClr val="accent6"/>
                </a:solidFill>
              </a:rPr>
              <a:t>để</a:t>
            </a:r>
            <a:r>
              <a:rPr lang="en-US" sz="2400" dirty="0">
                <a:solidFill>
                  <a:schemeClr val="accent6"/>
                </a:solidFill>
              </a:rPr>
              <a:t> </a:t>
            </a:r>
            <a:r>
              <a:rPr lang="en-US" sz="2400" dirty="0" err="1">
                <a:solidFill>
                  <a:schemeClr val="accent6"/>
                </a:solidFill>
              </a:rPr>
              <a:t>thiết</a:t>
            </a:r>
            <a:r>
              <a:rPr lang="en-US" sz="2400" dirty="0">
                <a:solidFill>
                  <a:schemeClr val="accent6"/>
                </a:solidFill>
              </a:rPr>
              <a:t> </a:t>
            </a:r>
            <a:r>
              <a:rPr lang="en-US" sz="2400" dirty="0" err="1">
                <a:solidFill>
                  <a:schemeClr val="accent6"/>
                </a:solidFill>
              </a:rPr>
              <a:t>kế</a:t>
            </a:r>
            <a:r>
              <a:rPr lang="en-US" sz="2400" dirty="0">
                <a:solidFill>
                  <a:schemeClr val="accent6"/>
                </a:solidFill>
              </a:rPr>
              <a:t> </a:t>
            </a:r>
            <a:r>
              <a:rPr lang="en-US" sz="2400" dirty="0" err="1">
                <a:solidFill>
                  <a:schemeClr val="accent6"/>
                </a:solidFill>
              </a:rPr>
              <a:t>phần</a:t>
            </a:r>
            <a:r>
              <a:rPr lang="en-US" sz="2400" dirty="0">
                <a:solidFill>
                  <a:schemeClr val="accent6"/>
                </a:solidFill>
              </a:rPr>
              <a:t> </a:t>
            </a:r>
            <a:r>
              <a:rPr lang="en-US" sz="2400" dirty="0" err="1">
                <a:solidFill>
                  <a:schemeClr val="accent6"/>
                </a:solidFill>
              </a:rPr>
              <a:t>mềm</a:t>
            </a:r>
            <a:r>
              <a:rPr lang="en-US" sz="2400" dirty="0">
                <a:solidFill>
                  <a:schemeClr val="accent6"/>
                </a:solidFill>
              </a:rPr>
              <a:t>.</a:t>
            </a:r>
          </a:p>
          <a:p>
            <a:pPr marL="342900" lvl="2" indent="-342900">
              <a:buFont typeface="Arial" panose="020B0604020202020204" pitchFamily="34" charset="0"/>
              <a:buChar char="•"/>
            </a:pPr>
            <a:r>
              <a:rPr lang="vi-VN" sz="2400" dirty="0">
                <a:solidFill>
                  <a:schemeClr val="accent6"/>
                </a:solidFill>
              </a:rPr>
              <a:t>Chương này tuân theo các hướng dẫn được đề xuất bởi Tiêu chuẩn IEEE (Std) 1016-2009 và sử dụng nhiều khái niệm được mô tả trong tiêu chuẩn đó</a:t>
            </a:r>
            <a:endParaRPr lang="en-US" sz="2400" dirty="0">
              <a:solidFill>
                <a:schemeClr val="accent6"/>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20406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chemeClr val="accent5"/>
                </a:solidFill>
                <a:latin typeface="Times New Roman" panose="02020603050405020304" pitchFamily="18" charset="0"/>
                <a:cs typeface="Times New Roman" panose="02020603050405020304" pitchFamily="18" charset="0"/>
              </a:rPr>
              <a:t>11.5 UPDATING THE TRACEABILITY MATRIX WITH DESIGN INFORMATION</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7340" y="2154452"/>
            <a:ext cx="8646060"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RTM: </a:t>
            </a: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Tuy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gốc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vậy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xuất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RTM.</a:t>
            </a:r>
          </a:p>
        </p:txBody>
      </p:sp>
      <p:sp>
        <p:nvSpPr>
          <p:cNvPr id="3" name="TextBox 2"/>
          <p:cNvSpPr txBox="1"/>
          <p:nvPr/>
        </p:nvSpPr>
        <p:spPr>
          <a:xfrm>
            <a:off x="69542" y="3477891"/>
            <a:ext cx="8474043"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RTM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SDD),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sắp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xếp</a:t>
            </a:r>
            <a:r>
              <a:rPr lang="en-US" sz="2000" dirty="0">
                <a:latin typeface="Times New Roman" panose="02020603050405020304" pitchFamily="18" charset="0"/>
                <a:cs typeface="Times New Roman" panose="02020603050405020304" pitchFamily="18" charset="0"/>
              </a:rPr>
              <a:t> RTM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thẻ</a:t>
            </a:r>
            <a:r>
              <a:rPr lang="en-US" sz="2000" dirty="0">
                <a:latin typeface="Times New Roman" panose="02020603050405020304" pitchFamily="18" charset="0"/>
                <a:cs typeface="Times New Roman" panose="02020603050405020304" pitchFamily="18" charset="0"/>
              </a:rPr>
              <a:t> SDD.</a:t>
            </a:r>
          </a:p>
        </p:txBody>
      </p:sp>
    </p:spTree>
    <p:extLst>
      <p:ext uri="{BB962C8B-B14F-4D97-AF65-F5344CB8AC3E}">
        <p14:creationId xmlns:p14="http://schemas.microsoft.com/office/powerpoint/2010/main" val="10137637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31</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0" y="1143797"/>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chemeClr val="accent5"/>
                </a:solidFill>
                <a:latin typeface="Times New Roman" panose="02020603050405020304" pitchFamily="18" charset="0"/>
                <a:cs typeface="Times New Roman" panose="02020603050405020304" pitchFamily="18" charset="0"/>
              </a:rPr>
              <a:t>11.6</a:t>
            </a:r>
            <a:r>
              <a:rPr lang="en-US" sz="3200" dirty="0">
                <a:solidFill>
                  <a:schemeClr val="accent5"/>
                </a:solidFill>
                <a:latin typeface="Times New Roman" panose="02020603050405020304" pitchFamily="18" charset="0"/>
                <a:cs typeface="Times New Roman" panose="02020603050405020304" pitchFamily="18" charset="0"/>
              </a:rPr>
              <a:t> </a:t>
            </a:r>
            <a:r>
              <a:rPr lang="en-US" sz="3000" dirty="0">
                <a:solidFill>
                  <a:schemeClr val="accent5"/>
                </a:solidFill>
                <a:latin typeface="Times New Roman" panose="02020603050405020304" pitchFamily="18" charset="0"/>
                <a:cs typeface="Times New Roman" panose="02020603050405020304" pitchFamily="18" charset="0"/>
              </a:rPr>
              <a:t>CREATING A SOFTWARE DESIGN </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1846907"/>
            <a:ext cx="91440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mềm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ngay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smtClean="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Đ</a:t>
            </a:r>
            <a:r>
              <a:rPr lang="vi-VN" sz="2400" dirty="0" smtClean="0">
                <a:latin typeface="Times New Roman" panose="02020603050405020304" pitchFamily="18" charset="0"/>
                <a:cs typeface="Times New Roman" panose="02020603050405020304" pitchFamily="18" charset="0"/>
              </a:rPr>
              <a:t>ó </a:t>
            </a:r>
            <a:r>
              <a:rPr lang="vi-VN" sz="2400" dirty="0">
                <a:latin typeface="Times New Roman" panose="02020603050405020304" pitchFamily="18" charset="0"/>
                <a:cs typeface="Times New Roman" panose="02020603050405020304" pitchFamily="18" charset="0"/>
              </a:rPr>
              <a:t>là chủ đề của tập tiếp theo trong bộ này, </a:t>
            </a:r>
            <a:r>
              <a:rPr lang="en-US" sz="2400" dirty="0">
                <a:latin typeface="Times New Roman" panose="02020603050405020304" pitchFamily="18" charset="0"/>
                <a:cs typeface="Times New Roman" panose="02020603050405020304" pitchFamily="18" charset="0"/>
              </a:rPr>
              <a:t>Write Great Code, Volume 4 </a:t>
            </a:r>
            <a:r>
              <a:rPr lang="vi-VN" sz="2400" dirty="0">
                <a:latin typeface="Times New Roman" panose="02020603050405020304" pitchFamily="18" charset="0"/>
                <a:cs typeface="Times New Roman" panose="02020603050405020304" pitchFamily="18" charset="0"/>
              </a:rPr>
              <a:t>: Designing Great Code. Chương này đã đặt nền tảng cho cuốn sách đó.</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105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32</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69" y="120406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a:solidFill>
                  <a:schemeClr val="accent5"/>
                </a:solidFill>
                <a:latin typeface="Times New Roman" panose="02020603050405020304" pitchFamily="18" charset="0"/>
                <a:cs typeface="Times New Roman" panose="02020603050405020304" pitchFamily="18" charset="0"/>
              </a:rPr>
              <a:t>11.7 </a:t>
            </a:r>
            <a:r>
              <a:rPr lang="en-US" sz="3000" dirty="0">
                <a:solidFill>
                  <a:schemeClr val="accent5"/>
                </a:solidFill>
                <a:latin typeface="Times New Roman" panose="02020603050405020304" pitchFamily="18" charset="0"/>
                <a:cs typeface="Times New Roman" panose="02020603050405020304" pitchFamily="18" charset="0"/>
              </a:rPr>
              <a:t>FOR MORE INFORMATION</a:t>
            </a:r>
          </a:p>
        </p:txBody>
      </p:sp>
      <p:sp>
        <p:nvSpPr>
          <p:cNvPr id="9" name="Rectangle 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4068" y="1855960"/>
            <a:ext cx="864933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Freeman, Eric, and Elizabeth Robson. Head First Design Patterns: A Brain-Friendly Guide. Sebastopol, CA: O’Reilly Media, 2004.</a:t>
            </a:r>
          </a:p>
        </p:txBody>
      </p:sp>
      <p:sp>
        <p:nvSpPr>
          <p:cNvPr id="3" name="TextBox 2"/>
          <p:cNvSpPr txBox="1"/>
          <p:nvPr/>
        </p:nvSpPr>
        <p:spPr>
          <a:xfrm>
            <a:off x="81481" y="2843540"/>
            <a:ext cx="8981038"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Gamma, Erich, et al. Design Patterns: Elements of Reusable Object-Oriented Software. Upper Saddle River, NJ: Addison-Wesley Professional, 1994</a:t>
            </a:r>
          </a:p>
        </p:txBody>
      </p:sp>
    </p:spTree>
    <p:extLst>
      <p:ext uri="{BB962C8B-B14F-4D97-AF65-F5344CB8AC3E}">
        <p14:creationId xmlns:p14="http://schemas.microsoft.com/office/powerpoint/2010/main" val="3570303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2" name="Title 1"/>
          <p:cNvSpPr>
            <a:spLocks noGrp="1"/>
          </p:cNvSpPr>
          <p:nvPr>
            <p:ph type="title" idx="4294967295"/>
          </p:nvPr>
        </p:nvSpPr>
        <p:spPr>
          <a:xfrm>
            <a:off x="0" y="0"/>
            <a:ext cx="9144000" cy="1059246"/>
          </a:xfrm>
        </p:spPr>
        <p:style>
          <a:lnRef idx="2">
            <a:schemeClr val="accent4">
              <a:shade val="50000"/>
            </a:schemeClr>
          </a:lnRef>
          <a:fillRef idx="1">
            <a:schemeClr val="accent4"/>
          </a:fillRef>
          <a:effectRef idx="0">
            <a:schemeClr val="accent4"/>
          </a:effectRef>
          <a:fontRef idx="minor">
            <a:schemeClr val="lt1"/>
          </a:fontRef>
        </p:style>
        <p:txBody>
          <a:body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8" name="Rectangle 7"/>
          <p:cNvSpPr/>
          <p:nvPr/>
        </p:nvSpPr>
        <p:spPr>
          <a:xfrm>
            <a:off x="535132" y="1686741"/>
            <a:ext cx="6764481" cy="6494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829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bổ</a:t>
            </a:r>
            <a:r>
              <a:rPr lang="en-US" sz="2000" dirty="0">
                <a:latin typeface="Times New Roman" panose="02020603050405020304" pitchFamily="18" charset="0"/>
                <a:cs typeface="Times New Roman" panose="02020603050405020304" pitchFamily="18" charset="0"/>
              </a:rPr>
              <a:t> sung ở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STC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STP,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a:t>
            </a:r>
          </a:p>
        </p:txBody>
      </p:sp>
      <p:sp>
        <p:nvSpPr>
          <p:cNvPr id="9" name="Rectangle 8"/>
          <p:cNvSpPr/>
          <p:nvPr/>
        </p:nvSpPr>
        <p:spPr>
          <a:xfrm>
            <a:off x="898812" y="2588540"/>
            <a:ext cx="6568787" cy="2161310"/>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lvl="0"/>
            <a:r>
              <a:rPr lang="en-US" sz="1600" dirty="0"/>
              <a:t>- </a:t>
            </a:r>
            <a:r>
              <a:rPr lang="en-US" sz="1600" dirty="0">
                <a:latin typeface="Times New Roman" panose="02020603050405020304" pitchFamily="18" charset="0"/>
                <a:cs typeface="Times New Roman" panose="02020603050405020304" pitchFamily="18" charset="0"/>
              </a:rPr>
              <a:t>Master Test Plan (MTP)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Level Test Plan (LTP) </a:t>
            </a:r>
            <a:r>
              <a:rPr lang="en-US" sz="1600" dirty="0" err="1">
                <a:latin typeface="Times New Roman" panose="02020603050405020304" pitchFamily="18" charset="0"/>
                <a:cs typeface="Times New Roman" panose="02020603050405020304" pitchFamily="18" charset="0"/>
              </a:rPr>
              <a:t>kế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Level Test Design (LTD)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Level Test Case (LTC)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p>
          <a:p>
            <a:pPr lvl="0"/>
            <a:r>
              <a:rPr lang="en-US" sz="1600" dirty="0">
                <a:latin typeface="Times New Roman" panose="02020603050405020304" pitchFamily="18" charset="0"/>
                <a:cs typeface="Times New Roman" panose="02020603050405020304" pitchFamily="18" charset="0"/>
              </a:rPr>
              <a:t>- Level Test Procedure (</a:t>
            </a:r>
            <a:r>
              <a:rPr lang="en-US" sz="1600" dirty="0" err="1">
                <a:latin typeface="Times New Roman" panose="02020603050405020304" pitchFamily="18" charset="0"/>
                <a:cs typeface="Times New Roman" panose="02020603050405020304" pitchFamily="18" charset="0"/>
              </a:rPr>
              <a:t>LTPr</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trình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Level Test Log (LTL)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Anomaly Report (AR)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thường</a:t>
            </a:r>
            <a:r>
              <a:rPr lang="en-US" sz="1600" dirty="0">
                <a:latin typeface="Times New Roman" panose="02020603050405020304" pitchFamily="18" charset="0"/>
                <a:cs typeface="Times New Roman" panose="02020603050405020304" pitchFamily="18" charset="0"/>
              </a:rPr>
              <a:t> </a:t>
            </a:r>
          </a:p>
          <a:p>
            <a:pPr lvl="0"/>
            <a:r>
              <a:rPr lang="en-US" sz="1600" dirty="0">
                <a:latin typeface="Times New Roman" panose="02020603050405020304" pitchFamily="18" charset="0"/>
                <a:cs typeface="Times New Roman" panose="02020603050405020304" pitchFamily="18" charset="0"/>
              </a:rPr>
              <a:t>- Level Interim Test Status Report (LITSR)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Level Test Report (LTR)</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 Master Test Report (MTR) </a:t>
            </a:r>
            <a:r>
              <a:rPr lang="en-US" sz="1600" dirty="0" err="1">
                <a:latin typeface="Times New Roman" panose="02020603050405020304" pitchFamily="18" charset="0"/>
                <a:cs typeface="Times New Roman" panose="02020603050405020304" pitchFamily="18" charset="0"/>
              </a:rPr>
              <a:t>báo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nghiệm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tổng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D7A218DA-A2F3-497D-B38F-217E6F0A31DA}"/>
              </a:ext>
            </a:extLst>
          </p:cNvPr>
          <p:cNvSpPr txBox="1"/>
          <p:nvPr/>
        </p:nvSpPr>
        <p:spPr>
          <a:xfrm>
            <a:off x="120014" y="1070960"/>
            <a:ext cx="8488854" cy="553998"/>
          </a:xfrm>
          <a:prstGeom prst="rect">
            <a:avLst/>
          </a:prstGeom>
          <a:noFill/>
        </p:spPr>
        <p:txBody>
          <a:bodyPr wrap="square">
            <a:spAutoFit/>
          </a:bodyPr>
          <a:lstStyle/>
          <a:p>
            <a:pPr marL="38100"/>
            <a:r>
              <a:rPr lang="en-US" sz="3000" dirty="0">
                <a:solidFill>
                  <a:schemeClr val="accent5"/>
                </a:solidFill>
                <a:latin typeface="Times New Roman" panose="02020603050405020304" pitchFamily="18" charset="0"/>
                <a:cs typeface="Times New Roman" panose="02020603050405020304" pitchFamily="18" charset="0"/>
              </a:rPr>
              <a:t>12.1 The Software Test Documents in Std 829</a:t>
            </a:r>
          </a:p>
        </p:txBody>
      </p:sp>
    </p:spTree>
    <p:extLst>
      <p:ext uri="{BB962C8B-B14F-4D97-AF65-F5344CB8AC3E}">
        <p14:creationId xmlns:p14="http://schemas.microsoft.com/office/powerpoint/2010/main" val="401532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sp>
        <p:nvSpPr>
          <p:cNvPr id="5" name="Title 1"/>
          <p:cNvSpPr txBox="1">
            <a:spLocks/>
          </p:cNvSpPr>
          <p:nvPr/>
        </p:nvSpPr>
        <p:spPr>
          <a:xfrm>
            <a:off x="0" y="0"/>
            <a:ext cx="9144000" cy="1231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a:solidFill>
                  <a:schemeClr val="bg1"/>
                </a:solidFill>
                <a:latin typeface="Times New Roman" panose="02020603050405020304" pitchFamily="18" charset="0"/>
                <a:cs typeface="Times New Roman" panose="02020603050405020304" pitchFamily="18" charset="0"/>
              </a:rPr>
              <a:t>Chương 12 Software test documentation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727364" y="1798364"/>
            <a:ext cx="7076209" cy="1631372"/>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r>
              <a:rPr lang="en-US" sz="2000" dirty="0" err="1">
                <a:latin typeface="Times New Roman" panose="02020603050405020304" pitchFamily="18" charset="0"/>
                <a:cs typeface="Times New Roman" panose="02020603050405020304" pitchFamily="18" charset="0"/>
              </a:rPr>
              <a:t>Std</a:t>
            </a:r>
            <a:r>
              <a:rPr lang="en-US" sz="2000" dirty="0">
                <a:latin typeface="Times New Roman" panose="02020603050405020304" pitchFamily="18" charset="0"/>
                <a:cs typeface="Times New Roman" panose="02020603050405020304" pitchFamily="18" charset="0"/>
              </a:rPr>
              <a:t> 829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893618" y="3532909"/>
            <a:ext cx="7076209" cy="1113032"/>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STC, </a:t>
            </a:r>
            <a:r>
              <a:rPr lang="en-US" sz="2000" dirty="0" err="1">
                <a:latin typeface="Times New Roman" panose="02020603050405020304" pitchFamily="18" charset="0"/>
                <a:cs typeface="Times New Roman" panose="02020603050405020304" pitchFamily="18" charset="0"/>
              </a:rPr>
              <a:t>bước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STP,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8350157-3E8C-44F8-9126-DEF43649F55C}"/>
              </a:ext>
            </a:extLst>
          </p:cNvPr>
          <p:cNvSpPr txBox="1"/>
          <p:nvPr/>
        </p:nvSpPr>
        <p:spPr>
          <a:xfrm>
            <a:off x="142875" y="1264303"/>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12.1.1 Process Support</a:t>
            </a:r>
          </a:p>
        </p:txBody>
      </p:sp>
    </p:spTree>
    <p:extLst>
      <p:ext uri="{BB962C8B-B14F-4D97-AF65-F5344CB8AC3E}">
        <p14:creationId xmlns:p14="http://schemas.microsoft.com/office/powerpoint/2010/main" val="1208348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sp>
        <p:nvSpPr>
          <p:cNvPr id="4" name="Title 1"/>
          <p:cNvSpPr txBox="1">
            <a:spLocks/>
          </p:cNvSpPr>
          <p:nvPr/>
        </p:nvSpPr>
        <p:spPr>
          <a:xfrm>
            <a:off x="0" y="0"/>
            <a:ext cx="9144000" cy="10287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672109" y="1751361"/>
            <a:ext cx="7799782" cy="3173928"/>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r>
              <a:rPr lang="en-US" sz="1600" dirty="0" err="1">
                <a:latin typeface="Times New Roman" panose="02020603050405020304" pitchFamily="18" charset="0"/>
                <a:cs typeface="Times New Roman" panose="02020603050405020304" pitchFamily="18" charset="0"/>
              </a:rPr>
              <a:t>Std</a:t>
            </a:r>
            <a:r>
              <a:rPr lang="en-US" sz="1600" dirty="0">
                <a:latin typeface="Times New Roman" panose="02020603050405020304" pitchFamily="18" charset="0"/>
                <a:cs typeface="Times New Roman" panose="02020603050405020304" pitchFamily="18" charset="0"/>
              </a:rPr>
              <a:t> 829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bốn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vẹn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cấp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tầm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trọng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nhạy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với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rủi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r>
              <a:rPr lang="en-US" sz="1600" dirty="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Thảm</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họa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cấp</a:t>
            </a:r>
            <a:r>
              <a:rPr lang="en-US" sz="1600" b="1" dirty="0">
                <a:latin typeface="Times New Roman" panose="02020603050405020304" pitchFamily="18" charset="0"/>
                <a:cs typeface="Times New Roman" panose="02020603050405020304" pitchFamily="18" charset="0"/>
              </a:rPr>
              <a:t> 4)</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gì</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xảy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ra.Không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họa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Critical (level 3):</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những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vấn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nghiêm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trọng</a:t>
            </a:r>
            <a:r>
              <a:rPr lang="en-US" sz="1600" dirty="0">
                <a:latin typeface="Times New Roman" panose="02020603050405020304" pitchFamily="18" charset="0"/>
                <a:cs typeface="Times New Roman" panose="02020603050405020304" pitchFamily="18" charset="0"/>
              </a:rPr>
              <a:t> bao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hủy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lỗ</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nghiêm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trọng</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Biên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cấp</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độ</a:t>
            </a:r>
            <a:r>
              <a:rPr lang="en-US" sz="1600" b="1" dirty="0">
                <a:latin typeface="Times New Roman" panose="02020603050405020304" pitchFamily="18" charset="0"/>
                <a:cs typeface="Times New Roman" panose="02020603050405020304" pitchFamily="18" charset="0"/>
              </a:rPr>
              <a:t> 2):</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hoặc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chính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xuất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mất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vấn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Không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đáng</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kể</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cấp</a:t>
            </a:r>
            <a:r>
              <a:rPr lang="en-US" sz="1600" b="1" dirty="0">
                <a:latin typeface="Times New Roman" panose="02020603050405020304" pitchFamily="18" charset="0"/>
                <a:cs typeface="Times New Roman" panose="02020603050405020304" pitchFamily="18" charset="0"/>
              </a:rPr>
              <a:t> 1):</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mềm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thực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đúng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tồn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trong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vấn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thường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pháp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thế</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bỏ</a:t>
            </a:r>
            <a:r>
              <a:rPr lang="en-US" sz="1600" dirty="0">
                <a:latin typeface="Times New Roman" panose="02020603050405020304" pitchFamily="18" charset="0"/>
                <a:cs typeface="Times New Roman" panose="02020603050405020304" pitchFamily="18" charset="0"/>
              </a:rPr>
              <a:t> qua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cách</a:t>
            </a:r>
            <a:r>
              <a:rPr lang="en-US" sz="1600" dirty="0">
                <a:latin typeface="Times New Roman" panose="02020603050405020304" pitchFamily="18" charset="0"/>
                <a:cs typeface="Times New Roman" panose="02020603050405020304" pitchFamily="18" charset="0"/>
              </a:rPr>
              <a:t> an </a:t>
            </a:r>
            <a:r>
              <a:rPr lang="en-US" sz="1600" dirty="0" err="1">
                <a:latin typeface="Times New Roman" panose="02020603050405020304" pitchFamily="18" charset="0"/>
                <a:cs typeface="Times New Roman" panose="02020603050405020304" pitchFamily="18" charset="0"/>
              </a:rPr>
              <a:t>toàn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cập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đến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cùng</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B3FD1F-75EC-441C-A021-60C2A9EBD500}"/>
              </a:ext>
            </a:extLst>
          </p:cNvPr>
          <p:cNvSpPr txBox="1"/>
          <p:nvPr/>
        </p:nvSpPr>
        <p:spPr>
          <a:xfrm>
            <a:off x="165734" y="1113031"/>
            <a:ext cx="7614285"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12.1.2 Integrity Levels and Risk Assessment </a:t>
            </a:r>
          </a:p>
        </p:txBody>
      </p:sp>
    </p:spTree>
    <p:extLst>
      <p:ext uri="{BB962C8B-B14F-4D97-AF65-F5344CB8AC3E}">
        <p14:creationId xmlns:p14="http://schemas.microsoft.com/office/powerpoint/2010/main" val="1775022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36</a:t>
            </a:fld>
            <a:endParaRPr lang="en"/>
          </a:p>
        </p:txBody>
      </p:sp>
      <p:sp>
        <p:nvSpPr>
          <p:cNvPr id="4" name="Title 1"/>
          <p:cNvSpPr txBox="1">
            <a:spLocks/>
          </p:cNvSpPr>
          <p:nvPr/>
        </p:nvSpPr>
        <p:spPr>
          <a:xfrm>
            <a:off x="0" y="-313"/>
            <a:ext cx="9144000" cy="84197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353291" y="1074758"/>
            <a:ext cx="7246038" cy="810491"/>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r>
              <a:rPr lang="en-US" sz="1800" dirty="0">
                <a:latin typeface="Times New Roman" panose="02020603050405020304" pitchFamily="18" charset="0"/>
                <a:cs typeface="Times New Roman" panose="02020603050405020304" pitchFamily="18" charset="0"/>
              </a:rPr>
              <a:t>IEEE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về</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phạm</a:t>
            </a:r>
            <a:r>
              <a:rPr lang="en-US" sz="1800" dirty="0">
                <a:latin typeface="Times New Roman" panose="02020603050405020304" pitchFamily="18" charset="0"/>
                <a:cs typeface="Times New Roman" panose="02020603050405020304" pitchFamily="18" charset="0"/>
              </a:rPr>
              <a:t> vi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mềm</a:t>
            </a:r>
            <a:r>
              <a:rPr lang="en-US" sz="1800" dirty="0">
                <a:latin typeface="Times New Roman" panose="02020603050405020304" pitchFamily="18" charset="0"/>
                <a:cs typeface="Times New Roman" panose="02020603050405020304" pitchFamily="18" charset="0"/>
              </a:rPr>
              <a:t> </a:t>
            </a:r>
          </a:p>
        </p:txBody>
      </p:sp>
      <p:sp>
        <p:nvSpPr>
          <p:cNvPr id="6" name="Rectangle 5"/>
          <p:cNvSpPr/>
          <p:nvPr/>
        </p:nvSpPr>
        <p:spPr>
          <a:xfrm>
            <a:off x="578591" y="1691382"/>
            <a:ext cx="8340109" cy="3347327"/>
          </a:xfrm>
          <a:prstGeom prst="rect">
            <a:avLst/>
          </a:prstGeom>
        </p:spPr>
        <p:txBody>
          <a:bodyPr wrap="square">
            <a:spAutoFit/>
          </a:bodyPr>
          <a:lstStyle/>
          <a:p>
            <a:pPr>
              <a:lnSpc>
                <a:spcPct val="107000"/>
              </a:lnSpc>
              <a:spcAft>
                <a:spcPts val="800"/>
              </a:spcAft>
              <a:tabLst>
                <a:tab pos="790575" algn="l"/>
              </a:tabLst>
            </a:pPr>
            <a:r>
              <a:rPr lang="en-US" sz="1500" b="1" dirty="0">
                <a:latin typeface="Times New Roman" panose="02020603050405020304" pitchFamily="18" charset="0"/>
                <a:ea typeface="Calibri" panose="020F0502020204030204" pitchFamily="34" charset="0"/>
                <a:cs typeface="Times New Roman" panose="02020603050405020304" pitchFamily="18" charset="0"/>
              </a:rPr>
              <a:t>-</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còn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gọi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đơn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1500" dirty="0">
                <a:latin typeface="Times New Roman" panose="02020603050405020304" pitchFamily="18" charset="0"/>
                <a:ea typeface="Calibri" panose="020F0502020204030204" pitchFamily="34" charset="0"/>
                <a:cs typeface="Times New Roman" panose="02020603050405020304" pitchFamily="18" charset="0"/>
              </a:rPr>
              <a:t>) 3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đề</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cập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latin typeface="Times New Roman" panose="02020603050405020304" pitchFamily="18" charset="0"/>
                <a:ea typeface="Calibri" panose="020F0502020204030204" pitchFamily="34" charset="0"/>
                <a:cs typeface="Times New Roman" panose="02020603050405020304" pitchFamily="18" charset="0"/>
              </a:rPr>
              <a:t> con,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năng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mô-đun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500" dirty="0">
                <a:latin typeface="Times New Roman" panose="02020603050405020304" pitchFamily="18" charset="0"/>
                <a:ea typeface="Calibri" panose="020F0502020204030204" pitchFamily="34" charset="0"/>
                <a:cs typeface="Times New Roman" panose="02020603050405020304" pitchFamily="18" charset="0"/>
              </a:rPr>
              <a:t> con ở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mức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thấp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tabLst>
                <a:tab pos="790575" algn="l"/>
              </a:tabLst>
            </a:pPr>
            <a:r>
              <a:rPr lang="en-US" sz="1500" b="1" dirty="0">
                <a:latin typeface="Times New Roman" panose="02020603050405020304" pitchFamily="18" charset="0"/>
                <a:ea typeface="Calibri" panose="020F0502020204030204" pitchFamily="34" charset="0"/>
                <a:cs typeface="Times New Roman" panose="02020603050405020304" pitchFamily="18" charset="0"/>
              </a:rPr>
              <a:t>-</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cũng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gọi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đơn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giản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Mức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tại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đó</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bắt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đầu</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kết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cá</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nhân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đơn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nhau</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tạo</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mặc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dù</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toàn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tabLst>
                <a:tab pos="790575" algn="l"/>
              </a:tabLst>
            </a:pPr>
            <a:r>
              <a:rPr lang="en-US" sz="1500" b="1" dirty="0">
                <a:latin typeface="Times New Roman" panose="02020603050405020304" pitchFamily="18" charset="0"/>
                <a:ea typeface="Calibri" panose="020F0502020204030204" pitchFamily="34" charset="0"/>
                <a:cs typeface="Times New Roman" panose="02020603050405020304" pitchFamily="18" charset="0"/>
              </a:rPr>
              <a:t>-</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còn</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gọi</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b="1" dirty="0">
                <a:latin typeface="Times New Roman" panose="02020603050405020304" pitchFamily="18" charset="0"/>
                <a:ea typeface="Calibri" panose="020F0502020204030204" pitchFamily="34" charset="0"/>
                <a:cs typeface="Times New Roman" panose="02020603050405020304" pitchFamily="18" charset="0"/>
              </a:rPr>
              <a: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Mức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này</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thử</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hình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thức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cuối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cùng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dirty="0">
                <a:latin typeface="Times New Roman" panose="02020603050405020304" pitchFamily="18" charset="0"/>
                <a:ea typeface="Calibri" panose="020F0502020204030204" pitchFamily="34" charset="0"/>
                <a:cs typeface="Times New Roman" panose="02020603050405020304" pitchFamily="18" charset="0"/>
              </a:rPr>
              <a:t> - </a:t>
            </a:r>
            <a:r>
              <a:rPr lang="en-US" sz="15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đã</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tất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cả</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đơn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chương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cùng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nhau</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hình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thành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chỉnh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đơn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vị</a:t>
            </a:r>
            <a:r>
              <a:rPr lang="en-US" sz="1500" dirty="0">
                <a:latin typeface="Times New Roman" panose="02020603050405020304" pitchFamily="18" charset="0"/>
                <a:ea typeface="Calibri" panose="020F0502020204030204" pitchFamily="34" charset="0"/>
                <a:cs typeface="Times New Roman" panose="02020603050405020304" pitchFamily="18" charset="0"/>
              </a:rPr>
              <a:t>,</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tích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thường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trước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khi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hành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hoàn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chỉnh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bên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ngoài</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sự</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nhóm</a:t>
            </a:r>
            <a:r>
              <a:rPr lang="en-US" sz="15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tabLst>
                <a:tab pos="790575" algn="l"/>
              </a:tabLst>
            </a:pPr>
            <a:r>
              <a:rPr lang="en-US" sz="1500" b="1" dirty="0">
                <a:latin typeface="Times New Roman" panose="02020603050405020304" pitchFamily="18" charset="0"/>
                <a:ea typeface="Calibri" panose="020F0502020204030204" pitchFamily="34" charset="0"/>
                <a:cs typeface="Times New Roman" panose="02020603050405020304" pitchFamily="18" charset="0"/>
              </a:rPr>
              <a:t>-</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Chấp</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các</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bao</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gồm</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thu</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và</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địa</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điểm</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chấp</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b="1"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500" b="1" dirty="0">
                <a:latin typeface="Times New Roman" panose="02020603050405020304" pitchFamily="18" charset="0"/>
                <a:ea typeface="Calibri" panose="020F0502020204030204" pitchFamily="34" charset="0"/>
                <a:cs typeface="Times New Roman" panose="02020603050405020304" pitchFamily="18" charset="0"/>
              </a:rPr>
              <a: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chấp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a:latin typeface="Times New Roman" panose="02020603050405020304" pitchFamily="18" charset="0"/>
                <a:ea typeface="Calibri" panose="020F0502020204030204" pitchFamily="34" charset="0"/>
                <a:cs typeface="Times New Roman" panose="02020603050405020304" pitchFamily="18" charset="0"/>
              </a:rPr>
              <a:t>(AT)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hậu</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nó</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tên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ngụ</a:t>
            </a:r>
            <a:r>
              <a:rPr lang="en-US" sz="1500" dirty="0">
                <a:latin typeface="Times New Roman" panose="02020603050405020304" pitchFamily="18" charset="0"/>
                <a:ea typeface="Calibri" panose="020F0502020204030204" pitchFamily="34" charset="0"/>
                <a:cs typeface="Times New Roman" panose="02020603050405020304" pitchFamily="18" charset="0"/>
              </a:rPr>
              <a:t> ý,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nó</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đề</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cập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khách</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hàng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xác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dù</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chấp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được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Tùy</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thuộc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hệ</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thống</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vài</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biến</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thử</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chấp</a:t>
            </a:r>
            <a:r>
              <a:rPr lang="en-US" sz="1500" dirty="0">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1500" dirty="0">
                <a:latin typeface="Times New Roman" panose="02020603050405020304" pitchFamily="18" charset="0"/>
                <a:ea typeface="Calibri" panose="020F0502020204030204" pitchFamily="34" charset="0"/>
                <a:cs typeface="Times New Roman" panose="02020603050405020304" pitchFamily="18" charset="0"/>
              </a:rPr>
              <a:t>.</a:t>
            </a:r>
            <a:r>
              <a:rPr lang="en-US" sz="1500" b="1" dirty="0">
                <a:latin typeface="Times New Roman" panose="02020603050405020304" pitchFamily="18" charset="0"/>
                <a:ea typeface="Calibri" panose="020F0502020204030204" pitchFamily="34"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80B1261-AFDB-4E65-850A-0EF99C52212D}"/>
              </a:ext>
            </a:extLst>
          </p:cNvPr>
          <p:cNvSpPr txBox="1"/>
          <p:nvPr/>
        </p:nvSpPr>
        <p:spPr>
          <a:xfrm>
            <a:off x="127991" y="758692"/>
            <a:ext cx="8340108" cy="553998"/>
          </a:xfrm>
          <a:prstGeom prst="rect">
            <a:avLst/>
          </a:prstGeom>
          <a:noFill/>
        </p:spPr>
        <p:txBody>
          <a:bodyPr wrap="square">
            <a:spAutoFit/>
          </a:bodyPr>
          <a:lstStyle/>
          <a:p>
            <a:pPr marL="38100"/>
            <a:r>
              <a:rPr lang="en-US" sz="3000" dirty="0">
                <a:solidFill>
                  <a:schemeClr val="accent5"/>
                </a:solidFill>
                <a:latin typeface="Times New Roman" panose="02020603050405020304" pitchFamily="18" charset="0"/>
                <a:cs typeface="Times New Roman" panose="02020603050405020304" pitchFamily="18" charset="0"/>
              </a:rPr>
              <a:t>12.1.3 Software Development Testing</a:t>
            </a:r>
          </a:p>
        </p:txBody>
      </p:sp>
    </p:spTree>
    <p:extLst>
      <p:ext uri="{BB962C8B-B14F-4D97-AF65-F5344CB8AC3E}">
        <p14:creationId xmlns:p14="http://schemas.microsoft.com/office/powerpoint/2010/main" val="894834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37</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904009" y="1732397"/>
            <a:ext cx="6899564" cy="1938992"/>
          </a:xfrm>
          <a:prstGeom prst="rect">
            <a:avLst/>
          </a:prstGeom>
        </p:spPr>
        <p:txBody>
          <a:bodyPr wrap="square">
            <a:spAutoFit/>
          </a:bodyPr>
          <a:lstStyle/>
          <a:p>
            <a:r>
              <a:rPr lang="en-US" sz="2400" dirty="0" err="1">
                <a:latin typeface="Times New Roman" panose="02020603050405020304" pitchFamily="18" charset="0"/>
                <a:ea typeface="Calibri" panose="020F0502020204030204" pitchFamily="34" charset="0"/>
              </a:rPr>
              <a:t>Một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kế</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hoạch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kiểm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thử</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phần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mềm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là</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một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tài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liệu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mô</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tả</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phạm</a:t>
            </a:r>
            <a:r>
              <a:rPr lang="en-US" sz="2400" dirty="0">
                <a:latin typeface="Times New Roman" panose="02020603050405020304" pitchFamily="18" charset="0"/>
                <a:ea typeface="Calibri" panose="020F0502020204030204" pitchFamily="34" charset="0"/>
              </a:rPr>
              <a:t> vi, </a:t>
            </a:r>
            <a:r>
              <a:rPr lang="en-US" sz="2400" dirty="0" err="1">
                <a:latin typeface="Times New Roman" panose="02020603050405020304" pitchFamily="18" charset="0"/>
                <a:ea typeface="Calibri" panose="020F0502020204030204" pitchFamily="34" charset="0"/>
              </a:rPr>
              <a:t>tổ</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chức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và</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các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hoạt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động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liên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quan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đến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quá</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trình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kiểm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Phần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lớn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là</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một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tổng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quan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về</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quản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lý</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về</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cách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thử</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nghiệm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sẽ</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diễn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ra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kiểm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tài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nguyên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sẽ</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yêu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cầu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lịch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trình</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công</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cụ</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cần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thiết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và</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các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mục</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tiêu</a:t>
            </a:r>
            <a:endParaRPr lang="en-US" sz="2400" dirty="0"/>
          </a:p>
        </p:txBody>
      </p:sp>
      <p:sp>
        <p:nvSpPr>
          <p:cNvPr id="7" name="TextBox 6">
            <a:extLst>
              <a:ext uri="{FF2B5EF4-FFF2-40B4-BE49-F238E27FC236}">
                <a16:creationId xmlns:a16="http://schemas.microsoft.com/office/drawing/2014/main" id="{F5C8F5BB-30F5-45D5-B9FA-61BE3EC06076}"/>
              </a:ext>
            </a:extLst>
          </p:cNvPr>
          <p:cNvSpPr txBox="1"/>
          <p:nvPr/>
        </p:nvSpPr>
        <p:spPr>
          <a:xfrm>
            <a:off x="196215" y="1178399"/>
            <a:ext cx="4583430" cy="553998"/>
          </a:xfrm>
          <a:prstGeom prst="rect">
            <a:avLst/>
          </a:prstGeom>
          <a:noFill/>
        </p:spPr>
        <p:txBody>
          <a:bodyPr wrap="square">
            <a:spAutoFit/>
          </a:bodyPr>
          <a:lstStyle/>
          <a:p>
            <a:pPr marL="38100"/>
            <a:r>
              <a:rPr lang="en-US" sz="3000" dirty="0">
                <a:solidFill>
                  <a:schemeClr val="accent5"/>
                </a:solidFill>
                <a:latin typeface="Times New Roman" panose="02020603050405020304" pitchFamily="18" charset="0"/>
                <a:cs typeface="Times New Roman" panose="02020603050405020304" pitchFamily="18" charset="0"/>
              </a:rPr>
              <a:t>12.2 Test Plans</a:t>
            </a:r>
          </a:p>
        </p:txBody>
      </p:sp>
    </p:spTree>
    <p:extLst>
      <p:ext uri="{BB962C8B-B14F-4D97-AF65-F5344CB8AC3E}">
        <p14:creationId xmlns:p14="http://schemas.microsoft.com/office/powerpoint/2010/main" val="1748716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38</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748145" y="1713089"/>
            <a:ext cx="7429500" cy="1631216"/>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hoạch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tổng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thể</a:t>
            </a:r>
            <a:r>
              <a:rPr lang="en-US" sz="2000" dirty="0">
                <a:latin typeface="Times New Roman" panose="02020603050405020304" pitchFamily="18" charset="0"/>
                <a:ea typeface="Calibri" panose="020F0502020204030204" pitchFamily="34" charset="0"/>
                <a:cs typeface="Times New Roman" panose="02020603050405020304" pitchFamily="18" charset="0"/>
              </a:rPr>
              <a:t> (MTP)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cao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toàn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tổ</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chức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quản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lý</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rằng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dõi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quá</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sz="2000" dirty="0">
                <a:latin typeface="Times New Roman" panose="02020603050405020304" pitchFamily="18" charset="0"/>
                <a:ea typeface="Calibri" panose="020F0502020204030204" pitchFamily="34" charset="0"/>
                <a:cs typeface="Times New Roman" panose="02020603050405020304" pitchFamily="18" charset="0"/>
              </a:rPr>
              <a:t> qua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toàn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bộ</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án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tập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án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Kỹ</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sư</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mềm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hiếm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liên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quan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trực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tiếp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latin typeface="Times New Roman" panose="02020603050405020304" pitchFamily="18" charset="0"/>
                <a:ea typeface="Calibri" panose="020F0502020204030204" pitchFamily="34" charset="0"/>
                <a:cs typeface="Times New Roman" panose="02020603050405020304" pitchFamily="18" charset="0"/>
              </a:rPr>
              <a:t> MTP,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lớn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2000" dirty="0">
                <a:latin typeface="Times New Roman" panose="02020603050405020304" pitchFamily="18" charset="0"/>
                <a:ea typeface="Calibri" panose="020F0502020204030204" pitchFamily="34" charset="0"/>
                <a:cs typeface="Times New Roman" panose="02020603050405020304" pitchFamily="18" charset="0"/>
              </a:rPr>
              <a:t> ô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mà</a:t>
            </a:r>
            <a:r>
              <a:rPr lang="en-US" sz="2000" dirty="0">
                <a:latin typeface="Times New Roman" panose="02020603050405020304" pitchFamily="18" charset="0"/>
                <a:ea typeface="Calibri" panose="020F0502020204030204" pitchFamily="34" charset="0"/>
                <a:cs typeface="Times New Roman" panose="02020603050405020304" pitchFamily="18" charset="0"/>
              </a:rPr>
              <a:t> QA (</a:t>
            </a:r>
            <a:r>
              <a:rPr lang="en-US" sz="2000" dirty="0" err="1">
                <a:latin typeface="Times New Roman" panose="02020603050405020304" pitchFamily="18" charset="0"/>
                <a:cs typeface="Times New Roman" panose="02020603050405020304" pitchFamily="18" charset="0"/>
              </a:rPr>
              <a:t>Cục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a:t>
            </a:r>
          </a:p>
        </p:txBody>
      </p:sp>
      <p:sp>
        <p:nvSpPr>
          <p:cNvPr id="6" name="Rectangle 5"/>
          <p:cNvSpPr/>
          <p:nvPr/>
        </p:nvSpPr>
        <p:spPr>
          <a:xfrm>
            <a:off x="748145" y="3406168"/>
            <a:ext cx="7429500" cy="1323439"/>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rPr>
              <a:t>-</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người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quản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lý</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hoặc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trưởng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thể</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biết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về</a:t>
            </a:r>
            <a:r>
              <a:rPr lang="en-US" sz="2000" dirty="0">
                <a:latin typeface="Times New Roman" panose="02020603050405020304" pitchFamily="18" charset="0"/>
                <a:ea typeface="Calibri" panose="020F0502020204030204" pitchFamily="34" charset="0"/>
              </a:rPr>
              <a:t> MTP — </a:t>
            </a:r>
            <a:r>
              <a:rPr lang="en-US" sz="2000" dirty="0" err="1">
                <a:latin typeface="Times New Roman" panose="02020603050405020304" pitchFamily="18" charset="0"/>
                <a:ea typeface="Calibri" panose="020F0502020204030204" pitchFamily="34" charset="0"/>
              </a:rPr>
              <a:t>và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thể</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đóng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góp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đến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trong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thời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gian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biểu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phát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triển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nguồn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lực</a:t>
            </a:r>
            <a:r>
              <a:rPr lang="en-US" sz="2000" dirty="0">
                <a:latin typeface="Times New Roman" panose="02020603050405020304" pitchFamily="18" charset="0"/>
                <a:ea typeface="Calibri" panose="020F0502020204030204" pitchFamily="34" charset="0"/>
              </a:rPr>
              <a:t> — </a:t>
            </a:r>
            <a:r>
              <a:rPr lang="en-US" sz="2000" dirty="0" err="1">
                <a:latin typeface="Times New Roman" panose="02020603050405020304" pitchFamily="18" charset="0"/>
                <a:ea typeface="Calibri" panose="020F0502020204030204" pitchFamily="34" charset="0"/>
              </a:rPr>
              <a:t>nhưng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nhóm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phát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triển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hiếm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khi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nhìn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thấy</a:t>
            </a:r>
            <a:r>
              <a:rPr lang="en-US" sz="2000" dirty="0">
                <a:latin typeface="Times New Roman" panose="02020603050405020304" pitchFamily="18" charset="0"/>
                <a:ea typeface="Calibri" panose="020F0502020204030204" pitchFamily="34" charset="0"/>
              </a:rPr>
              <a:t> MTP </a:t>
            </a:r>
            <a:r>
              <a:rPr lang="en-US" sz="2000" dirty="0" err="1">
                <a:latin typeface="Times New Roman" panose="02020603050405020304" pitchFamily="18" charset="0"/>
                <a:ea typeface="Calibri" panose="020F0502020204030204" pitchFamily="34" charset="0"/>
              </a:rPr>
              <a:t>ngoại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trừ</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việc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vượt</a:t>
            </a:r>
            <a:r>
              <a:rPr lang="en-US" sz="2000" dirty="0">
                <a:latin typeface="Times New Roman" panose="02020603050405020304" pitchFamily="18" charset="0"/>
                <a:ea typeface="Calibri" panose="020F0502020204030204" pitchFamily="34" charset="0"/>
              </a:rPr>
              <a:t> qua</a:t>
            </a:r>
            <a:endParaRPr lang="en-US" sz="2000" dirty="0"/>
          </a:p>
        </p:txBody>
      </p:sp>
      <p:sp>
        <p:nvSpPr>
          <p:cNvPr id="8" name="TextBox 7">
            <a:extLst>
              <a:ext uri="{FF2B5EF4-FFF2-40B4-BE49-F238E27FC236}">
                <a16:creationId xmlns:a16="http://schemas.microsoft.com/office/drawing/2014/main" id="{0B2CF82F-62E6-48C8-B20F-5286F05E926E}"/>
              </a:ext>
            </a:extLst>
          </p:cNvPr>
          <p:cNvSpPr txBox="1"/>
          <p:nvPr/>
        </p:nvSpPr>
        <p:spPr>
          <a:xfrm>
            <a:off x="280035" y="1241229"/>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12.2.1 Master Test Plan</a:t>
            </a:r>
          </a:p>
        </p:txBody>
      </p:sp>
    </p:spTree>
    <p:extLst>
      <p:ext uri="{BB962C8B-B14F-4D97-AF65-F5344CB8AC3E}">
        <p14:creationId xmlns:p14="http://schemas.microsoft.com/office/powerpoint/2010/main" val="1875958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39</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675409" y="1608753"/>
            <a:ext cx="8017991" cy="3447098"/>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hoạch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mức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độ</a:t>
            </a:r>
            <a:r>
              <a:rPr lang="en-US" sz="2000" dirty="0">
                <a:latin typeface="Times New Roman" panose="02020603050405020304" pitchFamily="18" charset="0"/>
                <a:ea typeface="Calibri" panose="020F0502020204030204" pitchFamily="34" charset="0"/>
                <a:cs typeface="Times New Roman" panose="02020603050405020304" pitchFamily="18" charset="0"/>
              </a:rPr>
              <a:t> (LTP)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đề</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cập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đến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tập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hoạch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nghiệm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dựa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trạng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thái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triển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mỗi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vi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p>
          <a:p>
            <a:pPr marL="342900" indent="-342900">
              <a:buFontTx/>
              <a:buChar char="-"/>
            </a:pP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(hay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UTP)</a:t>
            </a:r>
          </a:p>
          <a:p>
            <a:pPr marL="342900" indent="-342900">
              <a:buFontTx/>
              <a:buChar char="-"/>
            </a:pP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(hay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ITP)</a:t>
            </a:r>
          </a:p>
          <a:p>
            <a:pPr marL="342900" indent="-342900">
              <a:buFontTx/>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(hay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SITP)</a:t>
            </a:r>
          </a:p>
          <a:p>
            <a:pPr marL="342900" indent="-342900">
              <a:buFontTx/>
              <a:buChar char="-"/>
            </a:pP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(ATP;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[FATP]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[SATP]) </a:t>
            </a:r>
          </a:p>
          <a:p>
            <a:endParaRPr lang="en-US" dirty="0"/>
          </a:p>
        </p:txBody>
      </p:sp>
      <p:sp>
        <p:nvSpPr>
          <p:cNvPr id="7" name="TextBox 6">
            <a:extLst>
              <a:ext uri="{FF2B5EF4-FFF2-40B4-BE49-F238E27FC236}">
                <a16:creationId xmlns:a16="http://schemas.microsoft.com/office/drawing/2014/main" id="{6EC933D7-FB87-474C-830E-E4582421BC95}"/>
              </a:ext>
            </a:extLst>
          </p:cNvPr>
          <p:cNvSpPr txBox="1"/>
          <p:nvPr/>
        </p:nvSpPr>
        <p:spPr>
          <a:xfrm>
            <a:off x="224809" y="1114464"/>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12.2.2 Level Test Plan</a:t>
            </a:r>
          </a:p>
        </p:txBody>
      </p:sp>
    </p:spTree>
    <p:extLst>
      <p:ext uri="{BB962C8B-B14F-4D97-AF65-F5344CB8AC3E}">
        <p14:creationId xmlns:p14="http://schemas.microsoft.com/office/powerpoint/2010/main" val="314831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55"/>
        <p:cNvGrpSpPr/>
        <p:nvPr/>
      </p:nvGrpSpPr>
      <p:grpSpPr>
        <a:xfrm>
          <a:off x="0" y="0"/>
          <a:ext cx="0" cy="0"/>
          <a:chOff x="0" y="0"/>
          <a:chExt cx="0" cy="0"/>
        </a:xfrm>
      </p:grpSpPr>
      <p:sp>
        <p:nvSpPr>
          <p:cNvPr id="156" name="Google Shape;156;p15"/>
          <p:cNvSpPr txBox="1">
            <a:spLocks noGrp="1"/>
          </p:cNvSpPr>
          <p:nvPr>
            <p:ph type="body" idx="1"/>
          </p:nvPr>
        </p:nvSpPr>
        <p:spPr>
          <a:xfrm>
            <a:off x="136108" y="1051932"/>
            <a:ext cx="8480045" cy="819900"/>
          </a:xfrm>
          <a:prstGeom prst="rect">
            <a:avLst/>
          </a:prstGeom>
        </p:spPr>
        <p:txBody>
          <a:bodyPr spcFirstLastPara="1" wrap="square" lIns="0" tIns="0" rIns="0" bIns="0" anchor="ctr" anchorCtr="0">
            <a:noAutofit/>
          </a:bodyPr>
          <a:lstStyle/>
          <a:p>
            <a:pPr marL="38100" indent="0">
              <a:buNone/>
            </a:pPr>
            <a:r>
              <a:rPr lang="en-US" sz="3200" b="0" dirty="0" smtClean="0">
                <a:latin typeface="Times New Roman" panose="02020603050405020304" pitchFamily="18" charset="0"/>
                <a:cs typeface="Times New Roman" panose="02020603050405020304" pitchFamily="18" charset="0"/>
              </a:rPr>
              <a:t>11.1 </a:t>
            </a:r>
            <a:r>
              <a:rPr lang="en-US" sz="3200" b="0" dirty="0">
                <a:latin typeface="Times New Roman" panose="02020603050405020304" pitchFamily="18" charset="0"/>
                <a:cs typeface="Times New Roman" panose="02020603050405020304" pitchFamily="18" charset="0"/>
              </a:rPr>
              <a:t>IEEE 1016-2009 CONCEPTUAL MODEL</a:t>
            </a:r>
          </a:p>
        </p:txBody>
      </p:sp>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Rectangle 3"/>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80506" y="145276"/>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6108" y="1726285"/>
            <a:ext cx="8480045" cy="1200329"/>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Vật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SDD </a:t>
            </a:r>
            <a:r>
              <a:rPr lang="en-US" sz="2400" dirty="0" err="1">
                <a:latin typeface="Times New Roman" panose="02020603050405020304" pitchFamily="18" charset="0"/>
                <a:cs typeface="Times New Roman" panose="02020603050405020304" pitchFamily="18" charset="0"/>
              </a:rPr>
              <a:t>chảy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Software Requirements Specification (SRS)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Reverse Traceability Matrix (RTM)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pic>
        <p:nvPicPr>
          <p:cNvPr id="10" name="Picture 9"/>
          <p:cNvPicPr/>
          <p:nvPr/>
        </p:nvPicPr>
        <p:blipFill>
          <a:blip r:embed="rId3"/>
          <a:stretch>
            <a:fillRect/>
          </a:stretch>
        </p:blipFill>
        <p:spPr>
          <a:xfrm>
            <a:off x="2366355" y="3440183"/>
            <a:ext cx="4019550" cy="79057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40</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a:solidFill>
                  <a:schemeClr val="bg1"/>
                </a:solidFill>
                <a:latin typeface="Times New Roman" panose="02020603050405020304" pitchFamily="18" charset="0"/>
                <a:cs typeface="Times New Roman" panose="02020603050405020304" pitchFamily="18" charset="0"/>
              </a:rPr>
              <a:t>Chương 12 Software test documentation</a:t>
            </a:r>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00100" y="1657350"/>
            <a:ext cx="7356764" cy="3508653"/>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Thiết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kế</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mức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độ</a:t>
            </a:r>
            <a:r>
              <a:rPr lang="en-US" sz="2000" dirty="0">
                <a:latin typeface="Times New Roman" panose="02020603050405020304" pitchFamily="18" charset="0"/>
                <a:ea typeface="Calibri" panose="020F0502020204030204" pitchFamily="34" charset="0"/>
              </a:rPr>
              <a:t> (LTD) </a:t>
            </a:r>
            <a:r>
              <a:rPr lang="en-US" sz="2000" dirty="0" err="1">
                <a:latin typeface="Times New Roman" panose="02020603050405020304" pitchFamily="18" charset="0"/>
                <a:ea typeface="Calibri" panose="020F0502020204030204" pitchFamily="34" charset="0"/>
              </a:rPr>
              <a:t>tài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liệu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gợi</a:t>
            </a:r>
            <a:r>
              <a:rPr lang="en-US" sz="2000" dirty="0">
                <a:latin typeface="Times New Roman" panose="02020603050405020304" pitchFamily="18" charset="0"/>
                <a:ea typeface="Calibri" panose="020F0502020204030204" pitchFamily="34" charset="0"/>
              </a:rPr>
              <a:t> ý, </a:t>
            </a:r>
            <a:r>
              <a:rPr lang="en-US" sz="2000" dirty="0" err="1">
                <a:latin typeface="Times New Roman" panose="02020603050405020304" pitchFamily="18" charset="0"/>
                <a:ea typeface="Calibri" panose="020F0502020204030204" pitchFamily="34" charset="0"/>
              </a:rPr>
              <a:t>mô</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tả</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thiết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kế</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bài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a:t>
            </a:r>
            <a:r>
              <a:rPr lang="en-US" dirty="0"/>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bốn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tài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LTD, </a:t>
            </a:r>
            <a:r>
              <a:rPr lang="en-US" sz="1800" dirty="0" err="1">
                <a:latin typeface="Times New Roman" panose="02020603050405020304" pitchFamily="18" charset="0"/>
                <a:cs typeface="Times New Roman" panose="02020603050405020304" pitchFamily="18" charset="0"/>
              </a:rPr>
              <a:t>mỗi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phạm</a:t>
            </a:r>
            <a:r>
              <a:rPr lang="en-US" sz="1800" dirty="0">
                <a:latin typeface="Times New Roman" panose="02020603050405020304" pitchFamily="18" charset="0"/>
                <a:cs typeface="Times New Roman" panose="02020603050405020304" pitchFamily="18" charset="0"/>
              </a:rPr>
              <a:t> vi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mềm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lại</a:t>
            </a:r>
            <a:r>
              <a:rPr lang="en-US" sz="1800" dirty="0">
                <a:latin typeface="Times New Roman" panose="02020603050405020304" pitchFamily="18" charset="0"/>
                <a:cs typeface="Times New Roman" panose="02020603050405020304" pitchFamily="18" charset="0"/>
              </a:rPr>
              <a:t>:</a:t>
            </a:r>
          </a:p>
          <a:p>
            <a:pPr marL="285750" indent="-285750">
              <a:buFontTx/>
              <a:buChar char="-"/>
            </a:pP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(hay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Unit Test Design,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UTD)</a:t>
            </a:r>
          </a:p>
          <a:p>
            <a:pPr marL="285750" indent="-285750">
              <a:buFontTx/>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(hay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ITD)</a:t>
            </a:r>
          </a:p>
          <a:p>
            <a:pPr marL="285750" indent="-285750">
              <a:buFontTx/>
              <a:buChar char="-"/>
            </a:pP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(hay </a:t>
            </a:r>
            <a:r>
              <a:rPr lang="en-US" sz="1800" dirty="0" err="1">
                <a:latin typeface="Times New Roman" panose="02020603050405020304" pitchFamily="18" charset="0"/>
                <a:cs typeface="Times New Roman" panose="02020603050405020304" pitchFamily="18" charset="0"/>
              </a:rPr>
              <a:t>còn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gọi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hợp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hệ</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SITD)</a:t>
            </a:r>
          </a:p>
          <a:p>
            <a:pPr marL="285750" indent="-285750">
              <a:buFontTx/>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(ATD; </a:t>
            </a:r>
            <a:r>
              <a:rPr lang="en-US" sz="1800" dirty="0" err="1">
                <a:latin typeface="Times New Roman" panose="02020603050405020304" pitchFamily="18" charset="0"/>
                <a:cs typeface="Times New Roman" panose="02020603050405020304" pitchFamily="18" charset="0"/>
              </a:rPr>
              <a:t>điều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này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gồm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[FATD] </a:t>
            </a:r>
            <a:r>
              <a:rPr lang="en-US" sz="1800" dirty="0" err="1">
                <a:latin typeface="Times New Roman" panose="02020603050405020304" pitchFamily="18" charset="0"/>
                <a:cs typeface="Times New Roman" panose="02020603050405020304" pitchFamily="18" charset="0"/>
              </a:rPr>
              <a:t>hoặc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trang</a:t>
            </a:r>
            <a:r>
              <a:rPr lang="en-US" sz="1800" dirty="0">
                <a:latin typeface="Times New Roman" panose="02020603050405020304" pitchFamily="18" charset="0"/>
                <a:cs typeface="Times New Roman" panose="02020603050405020304" pitchFamily="18" charset="0"/>
              </a:rPr>
              <a:t> web [SATD])</a:t>
            </a:r>
          </a:p>
          <a:p>
            <a:endParaRPr lang="en-US" sz="2000" dirty="0"/>
          </a:p>
        </p:txBody>
      </p:sp>
      <p:sp>
        <p:nvSpPr>
          <p:cNvPr id="7" name="TextBox 6">
            <a:extLst>
              <a:ext uri="{FF2B5EF4-FFF2-40B4-BE49-F238E27FC236}">
                <a16:creationId xmlns:a16="http://schemas.microsoft.com/office/drawing/2014/main" id="{98CD1AF5-6780-40CE-8947-DD26387F1E16}"/>
              </a:ext>
            </a:extLst>
          </p:cNvPr>
          <p:cNvSpPr txBox="1"/>
          <p:nvPr/>
        </p:nvSpPr>
        <p:spPr>
          <a:xfrm>
            <a:off x="263564" y="1138762"/>
            <a:ext cx="7892069"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12.2.3 Level Test Design Documentation</a:t>
            </a:r>
          </a:p>
        </p:txBody>
      </p:sp>
    </p:spTree>
    <p:extLst>
      <p:ext uri="{BB962C8B-B14F-4D97-AF65-F5344CB8AC3E}">
        <p14:creationId xmlns:p14="http://schemas.microsoft.com/office/powerpoint/2010/main" val="1883958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41</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748145" y="1711615"/>
            <a:ext cx="7460673" cy="3477875"/>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Khi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bắt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đầu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xây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dựng</a:t>
            </a:r>
            <a:r>
              <a:rPr lang="en-US" sz="2000" dirty="0">
                <a:latin typeface="Times New Roman" panose="02020603050405020304" pitchFamily="18" charset="0"/>
                <a:ea typeface="Calibri" panose="020F0502020204030204" pitchFamily="34" charset="0"/>
              </a:rPr>
              <a:t> RTM </a:t>
            </a:r>
            <a:r>
              <a:rPr lang="en-US" sz="2000" dirty="0" err="1">
                <a:latin typeface="Times New Roman" panose="02020603050405020304" pitchFamily="18" charset="0"/>
                <a:ea typeface="Calibri" panose="020F0502020204030204" pitchFamily="34" charset="0"/>
              </a:rPr>
              <a:t>với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yêu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cầu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trong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số</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thường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tạo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loại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 </a:t>
            </a:r>
            <a:r>
              <a:rPr lang="en-US" sz="2000" dirty="0" err="1">
                <a:latin typeface="Times New Roman" panose="02020603050405020304" pitchFamily="18" charset="0"/>
                <a:ea typeface="Calibri" panose="020F0502020204030204" pitchFamily="34" charset="0"/>
              </a:rPr>
              <a:t>xác</a:t>
            </a:r>
            <a:r>
              <a:rPr lang="en-US" sz="2000" dirty="0">
                <a:latin typeface="Times New Roman" panose="02020603050405020304" pitchFamily="18" charset="0"/>
                <a:ea typeface="Calibri" panose="020F0502020204030204" pitchFamily="34" charset="0"/>
              </a:rPr>
              <a:t> minh. </a:t>
            </a:r>
            <a:r>
              <a:rPr lang="en-US" sz="2000" dirty="0" err="1">
                <a:latin typeface="Times New Roman" panose="02020603050405020304" pitchFamily="18" charset="0"/>
                <a:ea typeface="Calibri" panose="020F0502020204030204" pitchFamily="34" charset="0"/>
              </a:rPr>
              <a:t>Thông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thường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mềm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yêu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cầu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sẽ</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trong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hai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loại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xác</a:t>
            </a:r>
            <a:r>
              <a:rPr lang="en-US" sz="2000" dirty="0">
                <a:latin typeface="Times New Roman" panose="02020603050405020304" pitchFamily="18" charset="0"/>
                <a:ea typeface="Calibri" panose="020F0502020204030204" pitchFamily="34" charset="0"/>
              </a:rPr>
              <a:t> minh </a:t>
            </a:r>
            <a:r>
              <a:rPr lang="en-US" sz="2000" dirty="0" err="1">
                <a:latin typeface="Times New Roman" panose="02020603050405020304" pitchFamily="18" charset="0"/>
                <a:ea typeface="Calibri" panose="020F0502020204030204" pitchFamily="34" charset="0"/>
              </a:rPr>
              <a:t>liên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quan</a:t>
            </a:r>
            <a:r>
              <a:rPr lang="en-US" sz="2000" dirty="0">
                <a:latin typeface="Times New Roman" panose="02020603050405020304" pitchFamily="18" charset="0"/>
                <a:ea typeface="Calibri" panose="020F0502020204030204" pitchFamily="34" charset="0"/>
              </a:rPr>
              <a:t>: T (</a:t>
            </a:r>
            <a:r>
              <a:rPr lang="en-US" sz="2000" dirty="0" err="1">
                <a:latin typeface="Times New Roman" panose="02020603050405020304" pitchFamily="18" charset="0"/>
                <a:ea typeface="Calibri" panose="020F0502020204030204" pitchFamily="34" charset="0"/>
              </a:rPr>
              <a:t>để</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và</a:t>
            </a:r>
            <a:r>
              <a:rPr lang="en-US" sz="2000" dirty="0">
                <a:latin typeface="Times New Roman" panose="02020603050405020304" pitchFamily="18" charset="0"/>
                <a:ea typeface="Calibri" panose="020F0502020204030204" pitchFamily="34" charset="0"/>
              </a:rPr>
              <a:t> R (</a:t>
            </a:r>
            <a:r>
              <a:rPr lang="en-US" sz="2000" dirty="0" err="1">
                <a:latin typeface="Times New Roman" panose="02020603050405020304" pitchFamily="18" charset="0"/>
                <a:ea typeface="Calibri" panose="020F0502020204030204" pitchFamily="34" charset="0"/>
              </a:rPr>
              <a:t>để</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xem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xét</a:t>
            </a:r>
            <a:r>
              <a:rPr lang="en-US" sz="2000" dirty="0">
                <a:latin typeface="Times New Roman" panose="02020603050405020304" pitchFamily="18" charset="0"/>
                <a:ea typeface="Calibri" panose="020F0502020204030204" pitchFamily="34" charset="0"/>
              </a:rPr>
              <a:t>).</a:t>
            </a:r>
            <a:r>
              <a:rPr lang="en-US" dirty="0"/>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(SRL)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minh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SRL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thắn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Cốt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lõi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xét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rằng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đúng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9" name="TextBox 8">
            <a:extLst>
              <a:ext uri="{FF2B5EF4-FFF2-40B4-BE49-F238E27FC236}">
                <a16:creationId xmlns:a16="http://schemas.microsoft.com/office/drawing/2014/main" id="{19A1F0B4-2A65-4290-BA40-F9237771B21F}"/>
              </a:ext>
            </a:extLst>
          </p:cNvPr>
          <p:cNvSpPr txBox="1"/>
          <p:nvPr/>
        </p:nvSpPr>
        <p:spPr>
          <a:xfrm>
            <a:off x="165734" y="1236198"/>
            <a:ext cx="7919085" cy="553998"/>
          </a:xfrm>
          <a:prstGeom prst="rect">
            <a:avLst/>
          </a:prstGeom>
          <a:noFill/>
        </p:spPr>
        <p:txBody>
          <a:bodyPr wrap="square">
            <a:spAutoFit/>
          </a:bodyPr>
          <a:lstStyle/>
          <a:p>
            <a:pPr marL="38100"/>
            <a:r>
              <a:rPr lang="en-US" sz="3000" dirty="0">
                <a:solidFill>
                  <a:schemeClr val="accent5"/>
                </a:solidFill>
                <a:latin typeface="Times New Roman" panose="02020603050405020304" pitchFamily="18" charset="0"/>
                <a:cs typeface="Times New Roman" panose="02020603050405020304" pitchFamily="18" charset="0"/>
              </a:rPr>
              <a:t>12.3 </a:t>
            </a:r>
            <a:r>
              <a:rPr lang="en-US" sz="3000" dirty="0" err="1">
                <a:solidFill>
                  <a:schemeClr val="accent5"/>
                </a:solidFill>
                <a:latin typeface="Times New Roman" panose="02020603050405020304" pitchFamily="18" charset="0"/>
                <a:cs typeface="Times New Roman" panose="02020603050405020304" pitchFamily="18" charset="0"/>
              </a:rPr>
              <a:t>Danh</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sách</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đánh</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giá</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phần</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mềm</a:t>
            </a:r>
            <a:r>
              <a:rPr lang="en-US" sz="3000" dirty="0">
                <a:solidFill>
                  <a:schemeClr val="accent5"/>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4421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42</a:t>
            </a:fld>
            <a:endParaRPr lang="en"/>
          </a:p>
        </p:txBody>
      </p:sp>
      <p:sp>
        <p:nvSpPr>
          <p:cNvPr id="4" name="Title 1"/>
          <p:cNvSpPr txBox="1">
            <a:spLocks/>
          </p:cNvSpPr>
          <p:nvPr/>
        </p:nvSpPr>
        <p:spPr>
          <a:xfrm>
            <a:off x="0" y="0"/>
            <a:ext cx="9144000" cy="7169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450600" y="1005493"/>
            <a:ext cx="8437418" cy="4508542"/>
          </a:xfrm>
          <a:prstGeom prst="rect">
            <a:avLst/>
          </a:prstGeom>
        </p:spPr>
        <p:txBody>
          <a:bodyPr wrap="square">
            <a:spAutoFit/>
          </a:bodyPr>
          <a:lstStyle/>
          <a:p>
            <a:pPr marL="228600">
              <a:lnSpc>
                <a:spcPct val="107000"/>
              </a:lnSpc>
              <a:spcAft>
                <a:spcPts val="400"/>
              </a:spcAft>
            </a:pPr>
            <a:r>
              <a:rPr lang="en-US" sz="1900" dirty="0" err="1">
                <a:latin typeface="Times New Roman" panose="02020603050405020304" pitchFamily="18" charset="0"/>
                <a:ea typeface="Calibri" panose="020F0502020204030204" pitchFamily="34" charset="0"/>
                <a:cs typeface="Times New Roman" panose="02020603050405020304" pitchFamily="18" charset="0"/>
              </a:rPr>
              <a:t>Mặc</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dù</a:t>
            </a:r>
            <a:r>
              <a:rPr lang="en-US" sz="1900" dirty="0">
                <a:latin typeface="Times New Roman" panose="02020603050405020304" pitchFamily="18" charset="0"/>
                <a:ea typeface="Calibri" panose="020F0502020204030204" pitchFamily="34" charset="0"/>
                <a:cs typeface="Times New Roman" panose="02020603050405020304" pitchFamily="18" charset="0"/>
              </a:rPr>
              <a:t> SRL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900" dirty="0">
                <a:latin typeface="Times New Roman" panose="02020603050405020304" pitchFamily="18" charset="0"/>
                <a:ea typeface="Calibri" panose="020F0502020204030204" pitchFamily="34" charset="0"/>
                <a:cs typeface="Times New Roman" panose="02020603050405020304" pitchFamily="18" charset="0"/>
              </a:rPr>
              <a:t> IEEE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tiêu</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chuẩn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phác</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thảo</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sau</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cho</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nó</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hơi</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giống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900" dirty="0">
                <a:latin typeface="Times New Roman" panose="02020603050405020304" pitchFamily="18" charset="0"/>
                <a:ea typeface="Calibri" panose="020F0502020204030204" pitchFamily="34" charset="0"/>
                <a:cs typeface="Times New Roman" panose="02020603050405020304" pitchFamily="18" charset="0"/>
              </a:rPr>
              <a:t> SRS, STC </a:t>
            </a:r>
            <a:r>
              <a:rPr lang="en-US" sz="19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900" dirty="0">
                <a:latin typeface="Times New Roman" panose="02020603050405020304" pitchFamily="18" charset="0"/>
                <a:ea typeface="Calibri" panose="020F0502020204030204" pitchFamily="34" charset="0"/>
                <a:cs typeface="Times New Roman" panose="02020603050405020304" pitchFamily="18" charset="0"/>
              </a:rPr>
              <a:t> STP </a:t>
            </a:r>
            <a:r>
              <a:rPr lang="en-US" sz="1900" dirty="0" err="1">
                <a:latin typeface="Times New Roman" panose="02020603050405020304" pitchFamily="18" charset="0"/>
                <a:ea typeface="Calibri" panose="020F0502020204030204" pitchFamily="34" charset="0"/>
                <a:cs typeface="Times New Roman" panose="02020603050405020304" pitchFamily="18" charset="0"/>
              </a:rPr>
              <a:t>khuyến</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nghị</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dạng</a:t>
            </a:r>
            <a:r>
              <a:rPr lang="en-US" sz="1900" dirty="0">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1900" dirty="0">
                <a:latin typeface="Times New Roman" panose="02020603050405020304" pitchFamily="18" charset="0"/>
                <a:ea typeface="Calibri" panose="020F0502020204030204" pitchFamily="34" charset="0"/>
                <a:cs typeface="Times New Roman" panose="02020603050405020304" pitchFamily="18" charset="0"/>
              </a:rPr>
              <a:t> IEEE:</a:t>
            </a:r>
          </a:p>
          <a:p>
            <a:pPr marL="685800" indent="-457200">
              <a:lnSpc>
                <a:spcPct val="107000"/>
              </a:lnSpc>
              <a:spcAft>
                <a:spcPts val="400"/>
              </a:spcAft>
              <a:buAutoNum type="arabicPeriod"/>
            </a:pPr>
            <a:r>
              <a:rPr lang="en-US" sz="1600" dirty="0" err="1">
                <a:latin typeface="Times New Roman" panose="02020603050405020304" pitchFamily="18" charset="0"/>
                <a:ea typeface="Calibri" panose="020F0502020204030204" pitchFamily="34" charset="0"/>
                <a:cs typeface="Times New Roman" panose="02020603050405020304" pitchFamily="18" charset="0"/>
              </a:rPr>
              <a:t>Giới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thiệu</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lần</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mỗi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a:spcAft>
                <a:spcPts val="200"/>
              </a:spcAft>
            </a:pPr>
            <a:r>
              <a:rPr lang="en-US" dirty="0"/>
              <a:t>	</a:t>
            </a:r>
            <a:r>
              <a:rPr lang="en-US" sz="1600" dirty="0">
                <a:latin typeface="Times New Roman" panose="02020603050405020304" pitchFamily="18" charset="0"/>
                <a:cs typeface="Times New Roman" panose="02020603050405020304" pitchFamily="18" charset="0"/>
              </a:rPr>
              <a:t>1.1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1.2 </a:t>
            </a:r>
            <a:r>
              <a:rPr lang="en-US" sz="1600" dirty="0" err="1">
                <a:latin typeface="Times New Roman" panose="02020603050405020304" pitchFamily="18" charset="0"/>
                <a:cs typeface="Times New Roman" panose="02020603050405020304" pitchFamily="18" charset="0"/>
              </a:rPr>
              <a:t>Thay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đổi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Thủ</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Lịch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1.3 </a:t>
            </a:r>
            <a:r>
              <a:rPr lang="en-US" sz="1600" dirty="0" err="1">
                <a:latin typeface="Times New Roman" panose="02020603050405020304" pitchFamily="18" charset="0"/>
                <a:cs typeface="Times New Roman" panose="02020603050405020304" pitchFamily="18" charset="0"/>
              </a:rPr>
              <a:t>Phạm</a:t>
            </a:r>
            <a:r>
              <a:rPr lang="en-US" sz="1600" dirty="0">
                <a:latin typeface="Times New Roman" panose="02020603050405020304" pitchFamily="18" charset="0"/>
                <a:cs typeface="Times New Roman" panose="02020603050405020304" pitchFamily="18" charset="0"/>
              </a:rPr>
              <a:t> vi</a:t>
            </a:r>
          </a:p>
          <a:p>
            <a:pPr lvl="2"/>
            <a:r>
              <a:rPr lang="en-US" sz="1600" dirty="0">
                <a:latin typeface="Times New Roman" panose="02020603050405020304" pitchFamily="18" charset="0"/>
                <a:cs typeface="Times New Roman" panose="02020603050405020304" pitchFamily="18" charset="0"/>
              </a:rPr>
              <a:t>	1.4 </a:t>
            </a:r>
            <a:r>
              <a:rPr lang="en-US" sz="1600" dirty="0" err="1">
                <a:latin typeface="Times New Roman" panose="02020603050405020304" pitchFamily="18" charset="0"/>
                <a:cs typeface="Times New Roman" panose="02020603050405020304" pitchFamily="18" charset="0"/>
              </a:rPr>
              <a:t>Đối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Dự</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kiến</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	1.5 </a:t>
            </a:r>
            <a:r>
              <a:rPr lang="en-US" sz="1600" dirty="0" err="1">
                <a:latin typeface="Times New Roman" panose="02020603050405020304" pitchFamily="18" charset="0"/>
                <a:cs typeface="Times New Roman" panose="02020603050405020304" pitchFamily="18" charset="0"/>
              </a:rPr>
              <a:t>Định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nghĩa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từ</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viết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tắt</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	1.6 </a:t>
            </a:r>
            <a:r>
              <a:rPr lang="en-US" sz="1600" dirty="0" err="1">
                <a:latin typeface="Times New Roman" panose="02020603050405020304" pitchFamily="18" charset="0"/>
                <a:cs typeface="Times New Roman" panose="02020603050405020304" pitchFamily="18" charset="0"/>
              </a:rPr>
              <a:t>Tài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khảo</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	1.7 </a:t>
            </a:r>
            <a:r>
              <a:rPr lang="en-US" sz="1600" dirty="0" err="1">
                <a:latin typeface="Times New Roman" panose="02020603050405020304" pitchFamily="18" charset="0"/>
                <a:cs typeface="Times New Roman" panose="02020603050405020304" pitchFamily="18" charset="0"/>
              </a:rPr>
              <a:t>Ký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571500" indent="-342900">
              <a:lnSpc>
                <a:spcPct val="107000"/>
              </a:lnSpc>
              <a:spcAft>
                <a:spcPts val="400"/>
              </a:spcAft>
              <a:buFont typeface="+mj-lt"/>
              <a:buAutoNum type="arabicPeriod" startAt="2"/>
            </a:pPr>
            <a:r>
              <a:rPr lang="en-US" sz="1600" dirty="0" err="1">
                <a:latin typeface="Times New Roman" panose="02020603050405020304" pitchFamily="18" charset="0"/>
                <a:cs typeface="Times New Roman" panose="02020603050405020304" pitchFamily="18" charset="0"/>
              </a:rPr>
              <a:t>Mô</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hệ</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thống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chung</a:t>
            </a:r>
            <a:endParaRPr lang="en-US" sz="1600" dirty="0">
              <a:latin typeface="Times New Roman" panose="02020603050405020304" pitchFamily="18" charset="0"/>
              <a:cs typeface="Times New Roman" panose="02020603050405020304" pitchFamily="18" charset="0"/>
            </a:endParaRPr>
          </a:p>
          <a:p>
            <a:pPr marL="571500" indent="-342900">
              <a:lnSpc>
                <a:spcPct val="107000"/>
              </a:lnSpc>
              <a:spcAft>
                <a:spcPts val="400"/>
              </a:spcAft>
              <a:buFont typeface="+mj-lt"/>
              <a:buAutoNum type="arabicPeriod" startAt="2"/>
            </a:pPr>
            <a:r>
              <a:rPr lang="en-US" sz="1600" dirty="0" err="1">
                <a:latin typeface="Times New Roman" panose="02020603050405020304" pitchFamily="18" charset="0"/>
                <a:cs typeface="Times New Roman" panose="02020603050405020304" pitchFamily="18" charset="0"/>
              </a:rPr>
              <a:t>Danh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kiểm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sách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mỗi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	3.1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Thẻ</a:t>
            </a:r>
            <a:r>
              <a:rPr lang="en-US" sz="1600" dirty="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	3.2 </a:t>
            </a:r>
            <a:r>
              <a:rPr lang="en-US" sz="1600" dirty="0" err="1">
                <a:latin typeface="Times New Roman" panose="02020603050405020304" pitchFamily="18" charset="0"/>
                <a:cs typeface="Times New Roman" panose="02020603050405020304" pitchFamily="18" charset="0"/>
              </a:rPr>
              <a:t>Thảo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luận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về</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Mục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đánh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giá</a:t>
            </a:r>
            <a:endParaRPr lang="en-US" sz="1600" dirty="0">
              <a:latin typeface="Times New Roman" panose="02020603050405020304" pitchFamily="18" charset="0"/>
              <a:cs typeface="Times New Roman" panose="02020603050405020304" pitchFamily="18" charset="0"/>
            </a:endParaRPr>
          </a:p>
          <a:p>
            <a:pPr marL="685800" indent="-457200">
              <a:lnSpc>
                <a:spcPct val="107000"/>
              </a:lnSpc>
              <a:spcAft>
                <a:spcPts val="800"/>
              </a:spcAft>
              <a:buAutoNum type="arabicPeriod"/>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95BE3ED-12D7-4D63-90E7-72D9DB080513}"/>
              </a:ext>
            </a:extLst>
          </p:cNvPr>
          <p:cNvSpPr txBox="1"/>
          <p:nvPr/>
        </p:nvSpPr>
        <p:spPr>
          <a:xfrm>
            <a:off x="85879" y="611009"/>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12.3.1 </a:t>
            </a:r>
            <a:r>
              <a:rPr lang="en-US" sz="3000" dirty="0" err="1">
                <a:solidFill>
                  <a:srgbClr val="7030A0"/>
                </a:solidFill>
                <a:latin typeface="Times New Roman" panose="02020603050405020304" pitchFamily="18" charset="0"/>
                <a:cs typeface="Times New Roman" panose="02020603050405020304" pitchFamily="18" charset="0"/>
              </a:rPr>
              <a:t>Samp</a:t>
            </a:r>
            <a:endParaRPr lang="en-US" sz="3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338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43</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6" name="Rectangle 5"/>
          <p:cNvSpPr/>
          <p:nvPr/>
        </p:nvSpPr>
        <p:spPr>
          <a:xfrm>
            <a:off x="872836" y="1741495"/>
            <a:ext cx="6598228" cy="1015663"/>
          </a:xfrm>
          <a:prstGeom prst="rect">
            <a:avLst/>
          </a:prstGeom>
        </p:spPr>
        <p:txBody>
          <a:bodyPr wrap="square">
            <a:spAutoFit/>
          </a:bodyPr>
          <a:lstStyle/>
          <a:p>
            <a:r>
              <a:rPr lang="en-US" sz="2000" dirty="0">
                <a:latin typeface="Times New Roman" panose="02020603050405020304" pitchFamily="18" charset="0"/>
                <a:ea typeface="Calibri" panose="020F0502020204030204" pitchFamily="34" charset="0"/>
              </a:rPr>
              <a:t>SRL </a:t>
            </a:r>
            <a:r>
              <a:rPr lang="en-US" sz="2000" dirty="0" err="1">
                <a:latin typeface="Times New Roman" panose="02020603050405020304" pitchFamily="18" charset="0"/>
                <a:ea typeface="Calibri" panose="020F0502020204030204" pitchFamily="34" charset="0"/>
              </a:rPr>
              <a:t>mẫu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này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tiếp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tục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sử</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dụng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chuyển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mạch</a:t>
            </a:r>
            <a:r>
              <a:rPr lang="en-US" sz="2000" dirty="0">
                <a:latin typeface="Times New Roman" panose="02020603050405020304" pitchFamily="18" charset="0"/>
                <a:ea typeface="Calibri" panose="020F0502020204030204" pitchFamily="34" charset="0"/>
              </a:rPr>
              <a:t> DAQ DIP </a:t>
            </a:r>
            <a:r>
              <a:rPr lang="en-US" sz="2000" dirty="0" err="1">
                <a:latin typeface="Times New Roman" panose="02020603050405020304" pitchFamily="18" charset="0"/>
                <a:ea typeface="Calibri" panose="020F0502020204030204" pitchFamily="34" charset="0"/>
              </a:rPr>
              <a:t>từ</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chương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trước.Cụ</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thể</a:t>
            </a:r>
            <a:r>
              <a:rPr lang="en-US" sz="2000" dirty="0">
                <a:latin typeface="Times New Roman" panose="02020603050405020304" pitchFamily="18" charset="0"/>
                <a:ea typeface="Calibri" panose="020F0502020204030204" pitchFamily="34" charset="0"/>
              </a:rPr>
              <a:t>, SRL </a:t>
            </a:r>
            <a:r>
              <a:rPr lang="en-US" sz="2000" dirty="0" err="1">
                <a:latin typeface="Times New Roman" panose="02020603050405020304" pitchFamily="18" charset="0"/>
                <a:ea typeface="Calibri" panose="020F0502020204030204" pitchFamily="34" charset="0"/>
              </a:rPr>
              <a:t>này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dựa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trên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yêu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cầu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từ</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Đã</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chọn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mềm</a:t>
            </a:r>
            <a:r>
              <a:rPr lang="en-US" sz="2000" dirty="0">
                <a:latin typeface="Times New Roman" panose="02020603050405020304" pitchFamily="18" charset="0"/>
                <a:ea typeface="Calibri" panose="020F0502020204030204" pitchFamily="34" charset="0"/>
              </a:rPr>
              <a:t> DAQ </a:t>
            </a:r>
            <a:r>
              <a:rPr lang="en-US" sz="2000" dirty="0" err="1">
                <a:latin typeface="Times New Roman" panose="02020603050405020304" pitchFamily="18" charset="0"/>
                <a:ea typeface="Calibri" panose="020F0502020204030204" pitchFamily="34" charset="0"/>
              </a:rPr>
              <a:t>Yêu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cầu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từ</a:t>
            </a:r>
            <a:r>
              <a:rPr lang="en-US" sz="2000" dirty="0">
                <a:latin typeface="Times New Roman" panose="02020603050405020304" pitchFamily="18" charset="0"/>
                <a:ea typeface="Calibri" panose="020F0502020204030204" pitchFamily="34" charset="0"/>
              </a:rPr>
              <a:t> SRS) </a:t>
            </a:r>
            <a:endParaRPr lang="en-US" sz="2000" dirty="0"/>
          </a:p>
        </p:txBody>
      </p:sp>
      <p:sp>
        <p:nvSpPr>
          <p:cNvPr id="7" name="TextBox 6">
            <a:extLst>
              <a:ext uri="{FF2B5EF4-FFF2-40B4-BE49-F238E27FC236}">
                <a16:creationId xmlns:a16="http://schemas.microsoft.com/office/drawing/2014/main" id="{47B7B818-3885-455E-96F5-3314F9BBEAB9}"/>
              </a:ext>
            </a:extLst>
          </p:cNvPr>
          <p:cNvSpPr txBox="1"/>
          <p:nvPr/>
        </p:nvSpPr>
        <p:spPr>
          <a:xfrm>
            <a:off x="325755" y="1187497"/>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12.3.2 Sample SRL</a:t>
            </a:r>
          </a:p>
        </p:txBody>
      </p:sp>
    </p:spTree>
    <p:extLst>
      <p:ext uri="{BB962C8B-B14F-4D97-AF65-F5344CB8AC3E}">
        <p14:creationId xmlns:p14="http://schemas.microsoft.com/office/powerpoint/2010/main" val="2027128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44</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955963" y="2064560"/>
            <a:ext cx="7013863" cy="966803"/>
          </a:xfrm>
          <a:prstGeom prst="rect">
            <a:avLst/>
          </a:prstGeom>
        </p:spPr>
        <p:txBody>
          <a:bodyPr wrap="square">
            <a:spAutoFit/>
          </a:bodyPr>
          <a:lstStyle/>
          <a:p>
            <a:pPr>
              <a:lnSpc>
                <a:spcPct val="107000"/>
              </a:lnSpc>
              <a:spcAft>
                <a:spcPts val="800"/>
              </a:spcAft>
            </a:pP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latin typeface="Times New Roman" panose="02020603050405020304" pitchFamily="18" charset="0"/>
                <a:ea typeface="Calibri" panose="020F0502020204030204" pitchFamily="34" charset="0"/>
                <a:cs typeface="Times New Roman" panose="02020603050405020304" pitchFamily="18" charset="0"/>
              </a:rPr>
              <a:t> RTM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xác</a:t>
            </a:r>
            <a:r>
              <a:rPr lang="en-US" sz="1800" dirty="0">
                <a:latin typeface="Times New Roman" panose="02020603050405020304" pitchFamily="18" charset="0"/>
                <a:ea typeface="Calibri" panose="020F0502020204030204" pitchFamily="34" charset="0"/>
                <a:cs typeface="Times New Roman" panose="02020603050405020304" pitchFamily="18" charset="0"/>
              </a:rPr>
              <a:t> minh </a:t>
            </a:r>
            <a:r>
              <a:rPr lang="en-US" sz="1800" dirty="0" err="1">
                <a:latin typeface="Times New Roman" panose="02020603050405020304" pitchFamily="18" charset="0"/>
                <a:ea typeface="Calibri" panose="020F0502020204030204" pitchFamily="34" charset="0"/>
                <a:cs typeface="Times New Roman" panose="02020603050405020304" pitchFamily="18" charset="0"/>
              </a:rPr>
              <a:t>yêu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800" dirty="0">
                <a:latin typeface="Times New Roman" panose="02020603050405020304" pitchFamily="18" charset="0"/>
                <a:ea typeface="Calibri" panose="020F0502020204030204" pitchFamily="34" charset="0"/>
                <a:cs typeface="Times New Roman" panose="02020603050405020304" pitchFamily="18" charset="0"/>
              </a:rPr>
              <a:t> 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latin typeface="Times New Roman" panose="02020603050405020304" pitchFamily="18" charset="0"/>
                <a:ea typeface="Calibri" panose="020F0502020204030204" pitchFamily="34" charset="0"/>
                <a:cs typeface="Times New Roman" panose="02020603050405020304" pitchFamily="18" charset="0"/>
              </a:rPr>
              <a:t> Test Case (STC)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nơi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bài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tế</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hợp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E51689B0-0F58-4FE6-B6CE-C7FE8B998D7A}"/>
              </a:ext>
            </a:extLst>
          </p:cNvPr>
          <p:cNvSpPr txBox="1"/>
          <p:nvPr/>
        </p:nvSpPr>
        <p:spPr>
          <a:xfrm>
            <a:off x="180974" y="1342367"/>
            <a:ext cx="7324725" cy="553998"/>
          </a:xfrm>
          <a:prstGeom prst="rect">
            <a:avLst/>
          </a:prstGeom>
          <a:noFill/>
        </p:spPr>
        <p:txBody>
          <a:bodyPr wrap="square">
            <a:spAutoFit/>
          </a:bodyPr>
          <a:lstStyle/>
          <a:p>
            <a:pPr marL="38100"/>
            <a:r>
              <a:rPr lang="en-US" sz="3000" dirty="0">
                <a:solidFill>
                  <a:schemeClr val="accent5"/>
                </a:solidFill>
                <a:latin typeface="Times New Roman" panose="02020603050405020304" pitchFamily="18" charset="0"/>
                <a:cs typeface="Times New Roman" panose="02020603050405020304" pitchFamily="18" charset="0"/>
              </a:rPr>
              <a:t>12.4 </a:t>
            </a:r>
            <a:r>
              <a:rPr lang="en-US" sz="3000" dirty="0" err="1">
                <a:solidFill>
                  <a:schemeClr val="accent5"/>
                </a:solidFill>
                <a:latin typeface="Times New Roman" panose="02020603050405020304" pitchFamily="18" charset="0"/>
                <a:cs typeface="Times New Roman" panose="02020603050405020304" pitchFamily="18" charset="0"/>
              </a:rPr>
              <a:t>Trường</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hợp</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kiểm</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tra</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phần</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mềm</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tài</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liệu</a:t>
            </a:r>
            <a:endParaRPr lang="en-US" sz="30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75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45</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820881" y="1838626"/>
            <a:ext cx="7502237" cy="2246769"/>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giới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thiệu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STC (</a:t>
            </a:r>
            <a:r>
              <a:rPr lang="en-US" sz="2000" dirty="0" err="1">
                <a:latin typeface="Times New Roman" panose="02020603050405020304" pitchFamily="18" charset="0"/>
                <a:ea typeface="Calibri" panose="020F0502020204030204" pitchFamily="34" charset="0"/>
              </a:rPr>
              <a:t>hoặc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bất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Trường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hợp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Cấp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độ</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nào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tài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liệu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nên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bao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gồm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thông</a:t>
            </a:r>
            <a:r>
              <a:rPr lang="en-US" sz="2000" dirty="0">
                <a:latin typeface="Times New Roman" panose="02020603050405020304" pitchFamily="18" charset="0"/>
                <a:ea typeface="Calibri" panose="020F0502020204030204" pitchFamily="34" charset="0"/>
              </a:rPr>
              <a:t> tin </a:t>
            </a:r>
            <a:r>
              <a:rPr lang="en-US" sz="2000" dirty="0" err="1">
                <a:latin typeface="Times New Roman" panose="02020603050405020304" pitchFamily="18" charset="0"/>
                <a:ea typeface="Calibri" panose="020F0502020204030204" pitchFamily="34" charset="0"/>
              </a:rPr>
              <a:t>sau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đây</a:t>
            </a:r>
            <a:r>
              <a:rPr lang="en-US" sz="2000" dirty="0">
                <a:latin typeface="Times New Roman" panose="02020603050405020304" pitchFamily="18" charset="0"/>
                <a:ea typeface="Calibri" panose="020F0502020204030204" pitchFamily="34" charset="0"/>
              </a:rPr>
              <a:t>:</a:t>
            </a:r>
          </a:p>
          <a:p>
            <a:pPr marL="285750" indent="-285750">
              <a:buFontTx/>
              <a:buChar char="-"/>
            </a:pP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vi</a:t>
            </a:r>
          </a:p>
          <a:p>
            <a:pPr marL="342900" indent="-342900">
              <a:buFontTx/>
              <a:buChar char="-"/>
            </a:pP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khảo</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Bối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cảnh</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8BE641-3512-41C4-87A9-E4AA48B68EC8}"/>
              </a:ext>
            </a:extLst>
          </p:cNvPr>
          <p:cNvSpPr txBox="1"/>
          <p:nvPr/>
        </p:nvSpPr>
        <p:spPr>
          <a:xfrm>
            <a:off x="485774" y="1208822"/>
            <a:ext cx="6966585"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12.4.1 </a:t>
            </a:r>
            <a:r>
              <a:rPr lang="en-US" sz="3000" dirty="0" err="1">
                <a:solidFill>
                  <a:srgbClr val="7030A0"/>
                </a:solidFill>
                <a:latin typeface="Times New Roman" panose="02020603050405020304" pitchFamily="18" charset="0"/>
                <a:cs typeface="Times New Roman" panose="02020603050405020304" pitchFamily="18" charset="0"/>
              </a:rPr>
              <a:t>Giới</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thiệu</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tài</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liệu</a:t>
            </a:r>
            <a:r>
              <a:rPr lang="en-US" sz="3000" dirty="0">
                <a:solidFill>
                  <a:srgbClr val="7030A0"/>
                </a:solidFill>
                <a:latin typeface="Times New Roman" panose="02020603050405020304" pitchFamily="18" charset="0"/>
                <a:cs typeface="Times New Roman" panose="02020603050405020304" pitchFamily="18" charset="0"/>
              </a:rPr>
              <a:t> STC</a:t>
            </a:r>
          </a:p>
        </p:txBody>
      </p:sp>
    </p:spTree>
    <p:extLst>
      <p:ext uri="{BB962C8B-B14F-4D97-AF65-F5344CB8AC3E}">
        <p14:creationId xmlns:p14="http://schemas.microsoft.com/office/powerpoint/2010/main" val="4120306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46</a:t>
            </a:fld>
            <a:endParaRPr lang="en"/>
          </a:p>
        </p:txBody>
      </p:sp>
      <p:sp>
        <p:nvSpPr>
          <p:cNvPr id="4" name="Title 1"/>
          <p:cNvSpPr txBox="1">
            <a:spLocks/>
          </p:cNvSpPr>
          <p:nvPr/>
        </p:nvSpPr>
        <p:spPr>
          <a:xfrm>
            <a:off x="0" y="0"/>
            <a:ext cx="9144000" cy="9455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820390" y="1311298"/>
            <a:ext cx="7696364" cy="3785652"/>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cs typeface="Times New Roman" panose="02020603050405020304" pitchFamily="18" charset="0"/>
              </a:rPr>
              <a:t>Bao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gồm</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marL="342900" indent="-342900">
              <a:buFontTx/>
              <a:buChar char="-"/>
            </a:pPr>
            <a:r>
              <a:rPr lang="en-US" sz="2000" dirty="0" err="1">
                <a:latin typeface="Times New Roman" panose="02020603050405020304" pitchFamily="18" charset="0"/>
                <a:ea typeface="Calibri" panose="020F0502020204030204" pitchFamily="34" charset="0"/>
                <a:cs typeface="Times New Roman" panose="02020603050405020304" pitchFamily="18" charset="0"/>
              </a:rPr>
              <a:t>Mã</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định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danh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hợp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nghiệm</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cứng</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cái</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đạt</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3E8468-6544-448F-8260-91F21E8C4B4B}"/>
              </a:ext>
            </a:extLst>
          </p:cNvPr>
          <p:cNvSpPr txBox="1"/>
          <p:nvPr/>
        </p:nvSpPr>
        <p:spPr>
          <a:xfrm>
            <a:off x="188595" y="945574"/>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12.4.2 Chi </a:t>
            </a:r>
            <a:r>
              <a:rPr lang="en-US" sz="3000" dirty="0" err="1">
                <a:solidFill>
                  <a:srgbClr val="7030A0"/>
                </a:solidFill>
                <a:latin typeface="Times New Roman" panose="02020603050405020304" pitchFamily="18" charset="0"/>
                <a:cs typeface="Times New Roman" panose="02020603050405020304" pitchFamily="18" charset="0"/>
              </a:rPr>
              <a:t>tiết</a:t>
            </a:r>
            <a:endParaRPr lang="en-US" sz="3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9359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47</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976746" y="1853533"/>
            <a:ext cx="6161809" cy="1538883"/>
          </a:xfrm>
          <a:prstGeom prst="rect">
            <a:avLst/>
          </a:prstGeom>
        </p:spPr>
        <p:txBody>
          <a:bodyPr wrap="square">
            <a:spAutoFit/>
          </a:bodyPr>
          <a:lstStyle/>
          <a:p>
            <a:r>
              <a:rPr lang="en-US" b="1"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Bảng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chú</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giải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thuật</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ngữ</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pPr marL="285750" indent="-285750">
              <a:buFontTx/>
              <a:buChar char="-"/>
            </a:pP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mềm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mẫu</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6692B6E7-7E13-4A92-B70D-59D2F8B95333}"/>
              </a:ext>
            </a:extLst>
          </p:cNvPr>
          <p:cNvSpPr txBox="1"/>
          <p:nvPr/>
        </p:nvSpPr>
        <p:spPr>
          <a:xfrm>
            <a:off x="424815" y="1362661"/>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12.4.3 </a:t>
            </a:r>
            <a:r>
              <a:rPr lang="en-US" sz="3000" dirty="0" err="1">
                <a:solidFill>
                  <a:srgbClr val="7030A0"/>
                </a:solidFill>
                <a:latin typeface="Times New Roman" panose="02020603050405020304" pitchFamily="18" charset="0"/>
                <a:cs typeface="Times New Roman" panose="02020603050405020304" pitchFamily="18" charset="0"/>
              </a:rPr>
              <a:t>Yêu</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cầu</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chung</a:t>
            </a:r>
            <a:endParaRPr lang="en-US" sz="3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640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48</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779044" y="1900190"/>
            <a:ext cx="6702137" cy="1015663"/>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Quy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trình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mềm</a:t>
            </a:r>
            <a:r>
              <a:rPr lang="en-US" sz="2000" dirty="0">
                <a:latin typeface="Times New Roman" panose="02020603050405020304" pitchFamily="18" charset="0"/>
                <a:ea typeface="Calibri" panose="020F0502020204030204" pitchFamily="34" charset="0"/>
              </a:rPr>
              <a:t> (STP) </a:t>
            </a:r>
            <a:r>
              <a:rPr lang="en-US" sz="2000" dirty="0" err="1">
                <a:latin typeface="Times New Roman" panose="02020603050405020304" pitchFamily="18" charset="0"/>
                <a:ea typeface="Calibri" panose="020F0502020204030204" pitchFamily="34" charset="0"/>
              </a:rPr>
              <a:t>chỉ</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định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bước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thực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hiện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bộ</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sưu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tập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thử</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nghiệm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trường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hợp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đến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lượt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đánh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giá</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chất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lượng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mềm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hệ</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thống</a:t>
            </a:r>
            <a:endParaRPr lang="en-US" sz="2000" dirty="0"/>
          </a:p>
        </p:txBody>
      </p:sp>
      <p:sp>
        <p:nvSpPr>
          <p:cNvPr id="6" name="TextBox 5">
            <a:extLst>
              <a:ext uri="{FF2B5EF4-FFF2-40B4-BE49-F238E27FC236}">
                <a16:creationId xmlns:a16="http://schemas.microsoft.com/office/drawing/2014/main" id="{4942F81F-72BB-4B57-AB87-463B1DB2496E}"/>
              </a:ext>
            </a:extLst>
          </p:cNvPr>
          <p:cNvSpPr txBox="1"/>
          <p:nvPr/>
        </p:nvSpPr>
        <p:spPr>
          <a:xfrm>
            <a:off x="188594" y="1250994"/>
            <a:ext cx="8079105" cy="553998"/>
          </a:xfrm>
          <a:prstGeom prst="rect">
            <a:avLst/>
          </a:prstGeom>
          <a:noFill/>
        </p:spPr>
        <p:txBody>
          <a:bodyPr wrap="square">
            <a:spAutoFit/>
          </a:bodyPr>
          <a:lstStyle/>
          <a:p>
            <a:pPr marL="38100"/>
            <a:r>
              <a:rPr lang="en-US" sz="3000" dirty="0">
                <a:solidFill>
                  <a:schemeClr val="accent5"/>
                </a:solidFill>
                <a:latin typeface="Times New Roman" panose="02020603050405020304" pitchFamily="18" charset="0"/>
                <a:cs typeface="Times New Roman" panose="02020603050405020304" pitchFamily="18" charset="0"/>
              </a:rPr>
              <a:t>12.5 </a:t>
            </a:r>
            <a:r>
              <a:rPr lang="en-US" sz="3000" dirty="0" err="1">
                <a:solidFill>
                  <a:schemeClr val="accent5"/>
                </a:solidFill>
                <a:latin typeface="Times New Roman" panose="02020603050405020304" pitchFamily="18" charset="0"/>
                <a:cs typeface="Times New Roman" panose="02020603050405020304" pitchFamily="18" charset="0"/>
              </a:rPr>
              <a:t>Quy</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trình</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kiểm</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tra</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phần</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mềm</a:t>
            </a:r>
            <a:endParaRPr lang="en-US" sz="30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078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49</a:t>
            </a:fld>
            <a:endParaRPr lang="en"/>
          </a:p>
        </p:txBody>
      </p:sp>
      <p:sp>
        <p:nvSpPr>
          <p:cNvPr id="4" name="Title 1"/>
          <p:cNvSpPr txBox="1">
            <a:spLocks/>
          </p:cNvSpPr>
          <p:nvPr/>
        </p:nvSpPr>
        <p:spPr>
          <a:xfrm>
            <a:off x="0" y="0"/>
            <a:ext cx="9144000" cy="8520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852055" y="1348807"/>
            <a:ext cx="6369627" cy="3794693"/>
          </a:xfrm>
          <a:prstGeom prst="rect">
            <a:avLst/>
          </a:prstGeom>
        </p:spPr>
        <p:txBody>
          <a:bodyPr wrap="square">
            <a:spAutoFit/>
          </a:bodyPr>
          <a:lstStyle/>
          <a:p>
            <a:pPr>
              <a:lnSpc>
                <a:spcPct val="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Thủ</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tục</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Phác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thảo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Std</a:t>
            </a:r>
            <a:r>
              <a:rPr lang="en-US" dirty="0">
                <a:latin typeface="Times New Roman" panose="02020603050405020304" pitchFamily="18" charset="0"/>
                <a:ea typeface="Calibri" panose="020F0502020204030204" pitchFamily="34" charset="0"/>
                <a:cs typeface="Times New Roman" panose="02020603050405020304" pitchFamily="18" charset="0"/>
              </a:rPr>
              <a:t> 829 STP </a:t>
            </a:r>
            <a:r>
              <a:rPr lang="en-US" dirty="0" err="1">
                <a:latin typeface="Times New Roman" panose="02020603050405020304" pitchFamily="18" charset="0"/>
                <a:ea typeface="Calibri" panose="020F0502020204030204" pitchFamily="34" charset="0"/>
                <a:cs typeface="Times New Roman" panose="02020603050405020304" pitchFamily="18" charset="0"/>
              </a:rPr>
              <a:t>là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như</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sau</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b="1" dirty="0" err="1">
                <a:latin typeface="Times New Roman" panose="02020603050405020304" pitchFamily="18" charset="0"/>
                <a:ea typeface="Calibri" panose="020F0502020204030204" pitchFamily="34" charset="0"/>
                <a:cs typeface="Times New Roman" panose="02020603050405020304" pitchFamily="18" charset="0"/>
              </a:rPr>
              <a:t>Giới</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thiệu</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7145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1.1 </a:t>
            </a:r>
            <a:r>
              <a:rPr lang="en-US" dirty="0" err="1">
                <a:latin typeface="Times New Roman" panose="02020603050405020304" pitchFamily="18" charset="0"/>
                <a:ea typeface="Calibri" panose="020F0502020204030204" pitchFamily="34" charset="0"/>
                <a:cs typeface="Times New Roman" panose="02020603050405020304" pitchFamily="18" charset="0"/>
              </a:rPr>
              <a:t>Định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danh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7145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1.2 </a:t>
            </a:r>
            <a:r>
              <a:rPr lang="en-US" dirty="0" err="1">
                <a:latin typeface="Times New Roman" panose="02020603050405020304" pitchFamily="18" charset="0"/>
                <a:ea typeface="Calibri" panose="020F0502020204030204" pitchFamily="34" charset="0"/>
                <a:cs typeface="Times New Roman" panose="02020603050405020304" pitchFamily="18" charset="0"/>
              </a:rPr>
              <a:t>Phạm</a:t>
            </a:r>
            <a:r>
              <a:rPr lang="en-US" dirty="0">
                <a:latin typeface="Times New Roman" panose="02020603050405020304" pitchFamily="18" charset="0"/>
                <a:ea typeface="Calibri" panose="020F0502020204030204" pitchFamily="34" charset="0"/>
                <a:cs typeface="Times New Roman" panose="02020603050405020304" pitchFamily="18" charset="0"/>
              </a:rPr>
              <a:t> vi</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7145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1.3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tham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khảo</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7145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1.4 </a:t>
            </a:r>
            <a:r>
              <a:rPr lang="en-US" dirty="0" err="1">
                <a:latin typeface="Times New Roman" panose="02020603050405020304" pitchFamily="18" charset="0"/>
                <a:ea typeface="Calibri" panose="020F0502020204030204" pitchFamily="34" charset="0"/>
                <a:cs typeface="Times New Roman" panose="02020603050405020304" pitchFamily="18" charset="0"/>
              </a:rPr>
              <a:t>Mối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quan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hệ</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với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người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khác</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71450">
              <a:lnSpc>
                <a:spcPct val="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2 chi </a:t>
            </a:r>
            <a:r>
              <a:rPr lang="en-US" b="1" dirty="0" err="1">
                <a:latin typeface="Times New Roman" panose="02020603050405020304" pitchFamily="18" charset="0"/>
                <a:ea typeface="Calibri" panose="020F0502020204030204" pitchFamily="34" charset="0"/>
                <a:cs typeface="Times New Roman" panose="02020603050405020304" pitchFamily="18" charset="0"/>
              </a:rPr>
              <a:t>tiết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2.1 </a:t>
            </a:r>
            <a:r>
              <a:rPr lang="en-US" dirty="0" err="1">
                <a:latin typeface="Times New Roman" panose="02020603050405020304" pitchFamily="18" charset="0"/>
                <a:ea typeface="Calibri" panose="020F0502020204030204" pitchFamily="34" charset="0"/>
                <a:cs typeface="Times New Roman" panose="02020603050405020304" pitchFamily="18" charset="0"/>
              </a:rPr>
              <a:t>Đầu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Đầu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ra</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Đặc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biệt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Yêu</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cầu</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2.2 </a:t>
            </a:r>
            <a:r>
              <a:rPr lang="en-US" dirty="0" err="1">
                <a:latin typeface="Times New Roman" panose="02020603050405020304" pitchFamily="18" charset="0"/>
                <a:ea typeface="Calibri" panose="020F0502020204030204" pitchFamily="34" charset="0"/>
                <a:cs typeface="Times New Roman" panose="02020603050405020304" pitchFamily="18" charset="0"/>
              </a:rPr>
              <a:t>Mô</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tả</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theo</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thứ</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tự</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của</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bước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cần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thực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hiện</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Các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trường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hợp</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kiểm</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tra</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3 Chung</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3.1 </a:t>
            </a:r>
            <a:r>
              <a:rPr lang="en-US" dirty="0" err="1">
                <a:latin typeface="Times New Roman" panose="02020603050405020304" pitchFamily="18" charset="0"/>
                <a:ea typeface="Calibri" panose="020F0502020204030204" pitchFamily="34" charset="0"/>
                <a:cs typeface="Times New Roman" panose="02020603050405020304" pitchFamily="18" charset="0"/>
              </a:rPr>
              <a:t>Bảng</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chú</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giải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thuật</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ngữ</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3.2 </a:t>
            </a:r>
            <a:r>
              <a:rPr lang="en-US" dirty="0" err="1">
                <a:latin typeface="Times New Roman" panose="02020603050405020304" pitchFamily="18" charset="0"/>
                <a:ea typeface="Calibri" panose="020F0502020204030204" pitchFamily="34" charset="0"/>
                <a:cs typeface="Times New Roman" panose="02020603050405020304" pitchFamily="18" charset="0"/>
              </a:rPr>
              <a:t>Thay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đổi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tài</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liệu</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114300">
              <a:lnSpc>
                <a:spcPct val="50000"/>
              </a:lnSpc>
              <a:spcAft>
                <a:spcPts val="800"/>
              </a:spcAft>
            </a:pPr>
            <a:r>
              <a:rPr lang="en-US" dirty="0" err="1">
                <a:latin typeface="Times New Roman" panose="02020603050405020304" pitchFamily="18" charset="0"/>
                <a:ea typeface="Calibri" panose="020F0502020204030204" pitchFamily="34" charset="0"/>
                <a:cs typeface="Times New Roman" panose="02020603050405020304" pitchFamily="18" charset="0"/>
              </a:rPr>
              <a:t>Thủ</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tục</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và</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Lịch</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sử</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0ADA85A-422D-4D39-875E-7512E7A7B7D8}"/>
              </a:ext>
            </a:extLst>
          </p:cNvPr>
          <p:cNvSpPr txBox="1"/>
          <p:nvPr/>
        </p:nvSpPr>
        <p:spPr>
          <a:xfrm>
            <a:off x="0" y="794809"/>
            <a:ext cx="7447218"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12.4.2 </a:t>
            </a:r>
            <a:r>
              <a:rPr lang="en-US" sz="3000" dirty="0" err="1">
                <a:solidFill>
                  <a:srgbClr val="7030A0"/>
                </a:solidFill>
                <a:latin typeface="Times New Roman" panose="02020603050405020304" pitchFamily="18" charset="0"/>
                <a:cs typeface="Times New Roman" panose="02020603050405020304" pitchFamily="18" charset="0"/>
              </a:rPr>
              <a:t>Kiểm</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tra</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phần</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mềm</a:t>
            </a:r>
            <a:r>
              <a:rPr lang="en-US" sz="3000" dirty="0">
                <a:solidFill>
                  <a:srgbClr val="7030A0"/>
                </a:solidFill>
                <a:latin typeface="Times New Roman" panose="02020603050405020304" pitchFamily="18" charset="0"/>
                <a:cs typeface="Times New Roman" panose="02020603050405020304" pitchFamily="18" charset="0"/>
              </a:rPr>
              <a:t> IEE Std 829-2009</a:t>
            </a:r>
          </a:p>
        </p:txBody>
      </p:sp>
    </p:spTree>
    <p:extLst>
      <p:ext uri="{BB962C8B-B14F-4D97-AF65-F5344CB8AC3E}">
        <p14:creationId xmlns:p14="http://schemas.microsoft.com/office/powerpoint/2010/main" val="3411030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gradFill>
        <a:effectLst/>
      </p:bgPr>
    </p:bg>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 name="Rectangle 30"/>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80506" y="145276"/>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36" name="Google Shape;156;p15"/>
          <p:cNvSpPr txBox="1">
            <a:spLocks noGrp="1"/>
          </p:cNvSpPr>
          <p:nvPr>
            <p:ph type="body" idx="1"/>
          </p:nvPr>
        </p:nvSpPr>
        <p:spPr>
          <a:xfrm>
            <a:off x="136108" y="1051932"/>
            <a:ext cx="8294337" cy="819900"/>
          </a:xfrm>
          <a:prstGeom prst="rect">
            <a:avLst/>
          </a:prstGeom>
        </p:spPr>
        <p:txBody>
          <a:bodyPr spcFirstLastPara="1" wrap="square" lIns="0" tIns="0" rIns="0" bIns="0" anchor="ctr" anchorCtr="0">
            <a:noAutofit/>
          </a:bodyPr>
          <a:lstStyle/>
          <a:p>
            <a:pPr marL="38100" indent="0">
              <a:buNone/>
            </a:pPr>
            <a:r>
              <a:rPr lang="en-US" sz="3200" dirty="0" smtClean="0">
                <a:solidFill>
                  <a:schemeClr val="accent5"/>
                </a:solidFill>
                <a:latin typeface="Times New Roman" panose="02020603050405020304" pitchFamily="18" charset="0"/>
                <a:cs typeface="Times New Roman" panose="02020603050405020304" pitchFamily="18" charset="0"/>
              </a:rPr>
              <a:t>11.1.1 </a:t>
            </a:r>
            <a:r>
              <a:rPr lang="en-US" sz="3200" dirty="0">
                <a:solidFill>
                  <a:schemeClr val="accent5"/>
                </a:solidFill>
                <a:latin typeface="Times New Roman" panose="02020603050405020304" pitchFamily="18" charset="0"/>
                <a:cs typeface="Times New Roman" panose="02020603050405020304" pitchFamily="18" charset="0"/>
              </a:rPr>
              <a:t>Design Concerns and Design Stakeholders</a:t>
            </a:r>
          </a:p>
        </p:txBody>
      </p:sp>
      <p:pic>
        <p:nvPicPr>
          <p:cNvPr id="3" name="Picture 2"/>
          <p:cNvPicPr>
            <a:picLocks noChangeAspect="1"/>
          </p:cNvPicPr>
          <p:nvPr/>
        </p:nvPicPr>
        <p:blipFill>
          <a:blip r:embed="rId3"/>
          <a:stretch>
            <a:fillRect/>
          </a:stretch>
        </p:blipFill>
        <p:spPr>
          <a:xfrm>
            <a:off x="5189590" y="1772319"/>
            <a:ext cx="3848100" cy="2962275"/>
          </a:xfrm>
          <a:prstGeom prst="rect">
            <a:avLst/>
          </a:prstGeom>
        </p:spPr>
      </p:pic>
      <p:sp>
        <p:nvSpPr>
          <p:cNvPr id="4" name="TextBox 3"/>
          <p:cNvSpPr txBox="1"/>
          <p:nvPr/>
        </p:nvSpPr>
        <p:spPr>
          <a:xfrm>
            <a:off x="195286" y="2092968"/>
            <a:ext cx="4843604" cy="2308324"/>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latin typeface="Times New Roman" panose="02020603050405020304" pitchFamily="18" charset="0"/>
                <a:cs typeface="Times New Roman" panose="02020603050405020304" pitchFamily="18" charset="0"/>
              </a:rPr>
              <a:t>Design Concerns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u="sng" dirty="0">
                <a:latin typeface="Times New Roman" panose="02020603050405020304" pitchFamily="18" charset="0"/>
                <a:cs typeface="Times New Roman" panose="02020603050405020304" pitchFamily="18" charset="0"/>
              </a:rPr>
              <a:t>Design Stakeholders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50</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883227" y="2164425"/>
            <a:ext cx="7439891" cy="1323439"/>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Điển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hình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tiêu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chuẩn</a:t>
            </a:r>
            <a:r>
              <a:rPr lang="en-US" sz="2000" dirty="0">
                <a:latin typeface="Times New Roman" panose="02020603050405020304" pitchFamily="18" charset="0"/>
                <a:ea typeface="Calibri" panose="020F0502020204030204" pitchFamily="34" charset="0"/>
              </a:rPr>
              <a:t> IEEE, </a:t>
            </a:r>
            <a:r>
              <a:rPr lang="en-US" sz="2000" dirty="0" err="1">
                <a:latin typeface="Times New Roman" panose="02020603050405020304" pitchFamily="18" charset="0"/>
                <a:ea typeface="Calibri" panose="020F0502020204030204" pitchFamily="34" charset="0"/>
              </a:rPr>
              <a:t>bạn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được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phép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tăng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cường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điều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này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thảo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thêm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xóa</a:t>
            </a:r>
            <a:r>
              <a:rPr lang="en-US" sz="2000" dirty="0">
                <a:latin typeface="Times New Roman" panose="02020603050405020304" pitchFamily="18" charset="0"/>
                <a:ea typeface="Calibri" panose="020F0502020204030204" pitchFamily="34" charset="0"/>
              </a:rPr>
              <a:t>, di </a:t>
            </a:r>
            <a:r>
              <a:rPr lang="en-US" sz="2000" dirty="0" err="1">
                <a:latin typeface="Times New Roman" panose="02020603050405020304" pitchFamily="18" charset="0"/>
                <a:ea typeface="Calibri" panose="020F0502020204030204" pitchFamily="34" charset="0"/>
              </a:rPr>
              <a:t>chuyển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chỉnh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sửa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mục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vớibiện</a:t>
            </a:r>
            <a:r>
              <a:rPr lang="en-US" sz="2000" dirty="0">
                <a:latin typeface="Times New Roman" panose="02020603050405020304" pitchFamily="18" charset="0"/>
                <a:ea typeface="Calibri" panose="020F0502020204030204" pitchFamily="34" charset="0"/>
              </a:rPr>
              <a:t> minh </a:t>
            </a:r>
            <a:r>
              <a:rPr lang="en-US" sz="2000" dirty="0" err="1">
                <a:latin typeface="Times New Roman" panose="02020603050405020304" pitchFamily="18" charset="0"/>
                <a:ea typeface="Calibri" panose="020F0502020204030204" pitchFamily="34" charset="0"/>
              </a:rPr>
              <a:t>thích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hợp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Điều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này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sự</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linh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hoạt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quan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trọng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trong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việc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này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trường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hợp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cụ</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thể</a:t>
            </a:r>
            <a:endParaRPr lang="en-US" sz="2000" dirty="0"/>
          </a:p>
        </p:txBody>
      </p:sp>
      <p:sp>
        <p:nvSpPr>
          <p:cNvPr id="6" name="TextBox 5">
            <a:extLst>
              <a:ext uri="{FF2B5EF4-FFF2-40B4-BE49-F238E27FC236}">
                <a16:creationId xmlns:a16="http://schemas.microsoft.com/office/drawing/2014/main" id="{34DCEB0D-BE6B-4F0D-9957-58A0984CB02C}"/>
              </a:ext>
            </a:extLst>
          </p:cNvPr>
          <p:cNvSpPr txBox="1"/>
          <p:nvPr/>
        </p:nvSpPr>
        <p:spPr>
          <a:xfrm>
            <a:off x="188594" y="1144386"/>
            <a:ext cx="8376285" cy="1015663"/>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12.5.2 </a:t>
            </a:r>
            <a:r>
              <a:rPr lang="en-US" sz="3000" dirty="0" err="1">
                <a:solidFill>
                  <a:srgbClr val="7030A0"/>
                </a:solidFill>
                <a:latin typeface="Times New Roman" panose="02020603050405020304" pitchFamily="18" charset="0"/>
                <a:cs typeface="Times New Roman" panose="02020603050405020304" pitchFamily="18" charset="0"/>
              </a:rPr>
              <a:t>Đề</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cương</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mở</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rộng</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cho</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quy</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trình</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kiểm</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tra</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phần</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mềm</a:t>
            </a:r>
            <a:endParaRPr lang="en-US" sz="3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671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51</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673132" y="1636567"/>
            <a:ext cx="6849885" cy="2246769"/>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phụ</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sau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mô</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tả</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thành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Giới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thiệu</a:t>
            </a:r>
            <a:r>
              <a:rPr lang="en-US" sz="2000" dirty="0">
                <a:latin typeface="Times New Roman" panose="02020603050405020304" pitchFamily="18" charset="0"/>
                <a:ea typeface="Calibri" panose="020F0502020204030204" pitchFamily="34" charset="0"/>
              </a:rPr>
              <a:t> STP</a:t>
            </a:r>
          </a:p>
          <a:p>
            <a:pPr marL="285750" indent="-285750">
              <a:buFontTx/>
              <a:buChar char="-"/>
            </a:pPr>
            <a:r>
              <a:rPr lang="en-US" sz="2000" dirty="0" err="1">
                <a:latin typeface="Times New Roman" panose="02020603050405020304" pitchFamily="18" charset="0"/>
                <a:cs typeface="Times New Roman" panose="02020603050405020304" pitchFamily="18" charset="0"/>
              </a:rPr>
              <a:t>Lịch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Phạm</a:t>
            </a:r>
            <a:r>
              <a:rPr lang="en-US" sz="2000" dirty="0">
                <a:latin typeface="Times New Roman" panose="02020603050405020304" pitchFamily="18" charset="0"/>
                <a:cs typeface="Times New Roman" panose="02020603050405020304" pitchFamily="18" charset="0"/>
              </a:rPr>
              <a:t> vi</a:t>
            </a:r>
          </a:p>
          <a:p>
            <a:pPr marL="342900" indent="-342900">
              <a:buFontTx/>
              <a:buChar char="-"/>
            </a:pP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khảo</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dẫn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5D0D44B-61D7-48A2-B3C3-36CB6ABDFD74}"/>
              </a:ext>
            </a:extLst>
          </p:cNvPr>
          <p:cNvSpPr txBox="1"/>
          <p:nvPr/>
        </p:nvSpPr>
        <p:spPr>
          <a:xfrm>
            <a:off x="45892" y="1082569"/>
            <a:ext cx="7477125"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12.5.3 Introduction in the STP Document</a:t>
            </a:r>
          </a:p>
        </p:txBody>
      </p:sp>
    </p:spTree>
    <p:extLst>
      <p:ext uri="{BB962C8B-B14F-4D97-AF65-F5344CB8AC3E}">
        <p14:creationId xmlns:p14="http://schemas.microsoft.com/office/powerpoint/2010/main" val="3792629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52</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737755" y="1933183"/>
            <a:ext cx="6743700" cy="1323439"/>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này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tài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liệu</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lặp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lại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mỗi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bài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riêng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lẻ</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quy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trình</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hệ</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thống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dưới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Đây</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sửa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đổi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Std</a:t>
            </a:r>
            <a:r>
              <a:rPr lang="en-US" sz="2000" dirty="0">
                <a:latin typeface="Times New Roman" panose="02020603050405020304" pitchFamily="18" charset="0"/>
                <a:ea typeface="Calibri" panose="020F0502020204030204" pitchFamily="34" charset="0"/>
              </a:rPr>
              <a:t> 829 STP, </a:t>
            </a:r>
            <a:r>
              <a:rPr lang="en-US" sz="2000" dirty="0" err="1">
                <a:latin typeface="Times New Roman" panose="02020603050405020304" pitchFamily="18" charset="0"/>
                <a:ea typeface="Calibri" panose="020F0502020204030204" pitchFamily="34" charset="0"/>
              </a:rPr>
              <a:t>mô</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tả</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chỉ</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hoặc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thể</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một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vài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thủ</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tục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kiểm</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tra</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trong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tài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liệu</a:t>
            </a:r>
            <a:endParaRPr lang="en-US" sz="2000" dirty="0"/>
          </a:p>
        </p:txBody>
      </p:sp>
      <p:sp>
        <p:nvSpPr>
          <p:cNvPr id="6" name="TextBox 5">
            <a:extLst>
              <a:ext uri="{FF2B5EF4-FFF2-40B4-BE49-F238E27FC236}">
                <a16:creationId xmlns:a16="http://schemas.microsoft.com/office/drawing/2014/main" id="{8EEFF654-C1F2-4335-BE8E-AD3EC91DF361}"/>
              </a:ext>
            </a:extLst>
          </p:cNvPr>
          <p:cNvSpPr txBox="1"/>
          <p:nvPr/>
        </p:nvSpPr>
        <p:spPr>
          <a:xfrm>
            <a:off x="241935" y="1276678"/>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12.5.4 </a:t>
            </a:r>
            <a:r>
              <a:rPr lang="en-US" sz="3000" dirty="0" err="1">
                <a:solidFill>
                  <a:srgbClr val="7030A0"/>
                </a:solidFill>
                <a:latin typeface="Times New Roman" panose="02020603050405020304" pitchFamily="18" charset="0"/>
                <a:cs typeface="Times New Roman" panose="02020603050405020304" pitchFamily="18" charset="0"/>
              </a:rPr>
              <a:t>Quy</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trình</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thử</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nghiệm</a:t>
            </a:r>
            <a:endParaRPr lang="en-US" sz="3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516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53</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883227" y="2179816"/>
            <a:ext cx="6390409" cy="1064009"/>
          </a:xfrm>
          <a:prstGeom prst="rect">
            <a:avLst/>
          </a:prstGeom>
        </p:spPr>
        <p:txBody>
          <a:bodyPr wrap="square">
            <a:spAutoFit/>
          </a:bodyPr>
          <a:lstStyle/>
          <a:p>
            <a:pPr>
              <a:lnSpc>
                <a:spcPct val="107000"/>
              </a:lnSpc>
              <a:spcAft>
                <a:spcPts val="800"/>
              </a:spcAft>
            </a:pPr>
            <a:r>
              <a:rPr lang="en-US" sz="2000" dirty="0" err="1">
                <a:latin typeface="Times New Roman" panose="02020603050405020304" pitchFamily="18" charset="0"/>
                <a:ea typeface="Calibri" panose="020F0502020204030204" pitchFamily="34" charset="0"/>
                <a:cs typeface="Times New Roman" panose="02020603050405020304" pitchFamily="18" charset="0"/>
              </a:rPr>
              <a:t>Đây</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tiêu</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đề</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bài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thủ</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tục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Nó</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phải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ngắn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cụm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từ</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chẳng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hạn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như</a:t>
            </a:r>
            <a:r>
              <a:rPr lang="en-US" sz="2000" dirty="0">
                <a:latin typeface="Times New Roman" panose="02020603050405020304" pitchFamily="18" charset="0"/>
                <a:ea typeface="Calibri" panose="020F0502020204030204" pitchFamily="34" charset="0"/>
                <a:cs typeface="Times New Roman" panose="02020603050405020304" pitchFamily="18" charset="0"/>
              </a:rPr>
              <a:t> DIP Switch # 1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tra</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nhanh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chóng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có</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lẽ</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là</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thủ</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tục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không</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thức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nhận</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biết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8EC8E09-5048-43C2-9106-1215ABAF5C49}"/>
              </a:ext>
            </a:extLst>
          </p:cNvPr>
          <p:cNvSpPr txBox="1"/>
          <p:nvPr/>
        </p:nvSpPr>
        <p:spPr>
          <a:xfrm>
            <a:off x="94297" y="1399995"/>
            <a:ext cx="8955405"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12.5.4.1 </a:t>
            </a:r>
            <a:r>
              <a:rPr lang="en-US" sz="3000" dirty="0" err="1">
                <a:solidFill>
                  <a:srgbClr val="7030A0"/>
                </a:solidFill>
                <a:latin typeface="Times New Roman" panose="02020603050405020304" pitchFamily="18" charset="0"/>
                <a:cs typeface="Times New Roman" panose="02020603050405020304" pitchFamily="18" charset="0"/>
              </a:rPr>
              <a:t>Mô</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tả</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tóm</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tắt</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đối</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với</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quy</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trình</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thử</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nghiệm</a:t>
            </a:r>
            <a:r>
              <a:rPr lang="en-US" sz="3000" dirty="0">
                <a:solidFill>
                  <a:srgbClr val="7030A0"/>
                </a:solidFill>
                <a:latin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4337822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54</a:t>
            </a:fld>
            <a:endParaRPr lang="en"/>
          </a:p>
        </p:txBody>
      </p:sp>
      <p:sp>
        <p:nvSpPr>
          <p:cNvPr id="4" name="Title 1"/>
          <p:cNvSpPr txBox="1">
            <a:spLocks/>
          </p:cNvSpPr>
          <p:nvPr/>
        </p:nvSpPr>
        <p:spPr>
          <a:xfrm>
            <a:off x="0" y="-1"/>
            <a:ext cx="9144000" cy="117417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pPr algn="ctr">
              <a:lnSpc>
                <a:spcPct val="300000"/>
              </a:lnSpc>
            </a:pPr>
            <a:r>
              <a:rPr lang="en-US" sz="3200" dirty="0" err="1">
                <a:solidFill>
                  <a:schemeClr val="bg1"/>
                </a:solidFill>
                <a:latin typeface="Times New Roman" panose="02020603050405020304" pitchFamily="18" charset="0"/>
                <a:cs typeface="Times New Roman" panose="02020603050405020304" pitchFamily="18" charset="0"/>
              </a:rPr>
              <a:t>Chương</a:t>
            </a:r>
            <a:r>
              <a:rPr lang="en-US" sz="3200" dirty="0">
                <a:solidFill>
                  <a:schemeClr val="bg1"/>
                </a:solidFill>
                <a:latin typeface="Times New Roman" panose="02020603050405020304" pitchFamily="18" charset="0"/>
                <a:cs typeface="Times New Roman" panose="02020603050405020304" pitchFamily="18" charset="0"/>
              </a:rPr>
              <a:t> 12 Software test documentation</a:t>
            </a:r>
          </a:p>
        </p:txBody>
      </p:sp>
      <p:sp>
        <p:nvSpPr>
          <p:cNvPr id="5" name="Rectangle 4"/>
          <p:cNvSpPr/>
          <p:nvPr/>
        </p:nvSpPr>
        <p:spPr>
          <a:xfrm>
            <a:off x="644236" y="1990878"/>
            <a:ext cx="7855527" cy="1631216"/>
          </a:xfrm>
          <a:prstGeom prst="rect">
            <a:avLst/>
          </a:prstGeom>
        </p:spPr>
        <p:txBody>
          <a:bodyPr wrap="square">
            <a:spAutoFit/>
          </a:bodyPr>
          <a:lstStyle/>
          <a:p>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cuối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cùng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của</a:t>
            </a:r>
            <a:r>
              <a:rPr lang="en-US" sz="2000" dirty="0">
                <a:latin typeface="Times New Roman" panose="02020603050405020304" pitchFamily="18" charset="0"/>
                <a:ea typeface="Calibri" panose="020F0502020204030204" pitchFamily="34" charset="0"/>
              </a:rPr>
              <a:t> STP </a:t>
            </a:r>
            <a:r>
              <a:rPr lang="en-US" sz="2000" dirty="0" err="1">
                <a:latin typeface="Times New Roman" panose="02020603050405020304" pitchFamily="18" charset="0"/>
                <a:ea typeface="Calibri" panose="020F0502020204030204" pitchFamily="34" charset="0"/>
              </a:rPr>
              <a:t>là</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phần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tổng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hợp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chung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trong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bạn</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có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thể</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đặt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thông</a:t>
            </a:r>
            <a:r>
              <a:rPr lang="en-US" sz="2000" dirty="0">
                <a:latin typeface="Times New Roman" panose="02020603050405020304" pitchFamily="18" charset="0"/>
                <a:ea typeface="Calibri" panose="020F0502020204030204" pitchFamily="34" charset="0"/>
              </a:rPr>
              <a:t> tin </a:t>
            </a:r>
            <a:r>
              <a:rPr lang="en-US" sz="2000" dirty="0" err="1">
                <a:latin typeface="Times New Roman" panose="02020603050405020304" pitchFamily="18" charset="0"/>
                <a:ea typeface="Calibri" panose="020F0502020204030204" pitchFamily="34" charset="0"/>
              </a:rPr>
              <a:t>rằng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không</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phù</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hợp</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với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bất</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kỳ</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nơi</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nào</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khác</a:t>
            </a:r>
            <a:r>
              <a:rPr lang="en-US" sz="2000" dirty="0">
                <a:latin typeface="Times New Roman" panose="02020603050405020304" pitchFamily="18" charset="0"/>
                <a:ea typeface="Calibri" panose="020F0502020204030204" pitchFamily="34" charset="0"/>
              </a:rPr>
              <a:t> </a:t>
            </a:r>
            <a:r>
              <a:rPr lang="en-US" sz="2000" dirty="0" err="1">
                <a:latin typeface="Times New Roman" panose="02020603050405020304" pitchFamily="18" charset="0"/>
                <a:ea typeface="Calibri" panose="020F0502020204030204" pitchFamily="34" charset="0"/>
              </a:rPr>
              <a:t>như</a:t>
            </a:r>
            <a:r>
              <a:rPr lang="en-US" sz="2000" dirty="0">
                <a:latin typeface="Times New Roman" panose="02020603050405020304" pitchFamily="18" charset="0"/>
                <a:ea typeface="Calibri" panose="020F0502020204030204" pitchFamily="34" charset="0"/>
              </a:rPr>
              <a:t> :</a:t>
            </a:r>
          </a:p>
          <a:p>
            <a:pPr marL="285750" indent="-285750">
              <a:buFontTx/>
              <a:buChar char="-"/>
            </a:pPr>
            <a:r>
              <a:rPr lang="en-US" sz="2000" dirty="0" err="1">
                <a:latin typeface="Times New Roman" panose="02020603050405020304" pitchFamily="18" charset="0"/>
                <a:cs typeface="Times New Roman" panose="02020603050405020304" pitchFamily="18" charset="0"/>
              </a:rPr>
              <a:t>Thủ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err="1">
                <a:latin typeface="Times New Roman" panose="02020603050405020304" pitchFamily="18" charset="0"/>
                <a:cs typeface="Times New Roman" panose="02020603050405020304" pitchFamily="18" charset="0"/>
              </a:rPr>
              <a:t>Tệp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kèm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lục</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8CA897-D595-42D9-8122-48D4D303B31C}"/>
              </a:ext>
            </a:extLst>
          </p:cNvPr>
          <p:cNvSpPr txBox="1"/>
          <p:nvPr/>
        </p:nvSpPr>
        <p:spPr>
          <a:xfrm>
            <a:off x="104775" y="1296338"/>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12.5.5 </a:t>
            </a:r>
            <a:r>
              <a:rPr lang="en-US" sz="3000" dirty="0" err="1">
                <a:solidFill>
                  <a:srgbClr val="7030A0"/>
                </a:solidFill>
                <a:latin typeface="Times New Roman" panose="02020603050405020304" pitchFamily="18" charset="0"/>
                <a:cs typeface="Times New Roman" panose="02020603050405020304" pitchFamily="18" charset="0"/>
              </a:rPr>
              <a:t>Yêu</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cầu</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chung</a:t>
            </a:r>
            <a:endParaRPr lang="en-US" sz="30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7129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384520" y="1031935"/>
            <a:ext cx="4806032"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b="0" dirty="0">
                <a:solidFill>
                  <a:schemeClr val="accent5"/>
                </a:solidFill>
                <a:latin typeface="Times New Roman" panose="02020603050405020304" pitchFamily="18" charset="0"/>
                <a:cs typeface="Times New Roman" panose="02020603050405020304" pitchFamily="18" charset="0"/>
              </a:rPr>
              <a:t>12.6. Level test logs </a:t>
            </a:r>
            <a:endParaRPr sz="3000" b="0" dirty="0">
              <a:solidFill>
                <a:schemeClr val="accent5"/>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8791" y="1814490"/>
            <a:ext cx="8386417" cy="2586157"/>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000" dirty="0" err="1">
                <a:latin typeface="Times New Roman" panose="02020603050405020304" pitchFamily="18" charset="0"/>
                <a:ea typeface="Calibri" panose="020F0502020204030204" pitchFamily="34" charset="0"/>
                <a:cs typeface="Times New Roman" panose="02020603050405020304" pitchFamily="18" charset="0"/>
              </a:rPr>
              <a:t>M</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ỗi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công</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Level test logs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bày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cái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nhìn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Font typeface="Arial" panose="020B0604020202020204" pitchFamily="34" charset="0"/>
              <a:buChar char="•"/>
            </a:pP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cứ</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rõ</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họ</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280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384519" y="971377"/>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b="0" dirty="0">
                <a:solidFill>
                  <a:srgbClr val="7030A0"/>
                </a:solidFill>
                <a:latin typeface="Times New Roman" panose="02020603050405020304" pitchFamily="18" charset="0"/>
                <a:cs typeface="Times New Roman" panose="02020603050405020304" pitchFamily="18" charset="0"/>
              </a:rPr>
              <a:t>12.6.1 </a:t>
            </a:r>
            <a:r>
              <a:rPr lang="en-US" sz="3000" b="0" dirty="0" err="1">
                <a:solidFill>
                  <a:srgbClr val="7030A0"/>
                </a:solidFill>
                <a:latin typeface="Times New Roman" panose="02020603050405020304" pitchFamily="18" charset="0"/>
                <a:cs typeface="Times New Roman" panose="02020603050405020304" pitchFamily="18" charset="0"/>
              </a:rPr>
              <a:t>Giới</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err="1">
                <a:solidFill>
                  <a:srgbClr val="7030A0"/>
                </a:solidFill>
                <a:latin typeface="Times New Roman" panose="02020603050405020304" pitchFamily="18" charset="0"/>
                <a:cs typeface="Times New Roman" panose="02020603050405020304" pitchFamily="18" charset="0"/>
              </a:rPr>
              <a:t>thiệu</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err="1">
                <a:solidFill>
                  <a:srgbClr val="7030A0"/>
                </a:solidFill>
                <a:latin typeface="Times New Roman" panose="02020603050405020304" pitchFamily="18" charset="0"/>
                <a:cs typeface="Times New Roman" panose="02020603050405020304" pitchFamily="18" charset="0"/>
              </a:rPr>
              <a:t>tài</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err="1">
                <a:solidFill>
                  <a:srgbClr val="7030A0"/>
                </a:solidFill>
                <a:latin typeface="Times New Roman" panose="02020603050405020304" pitchFamily="18" charset="0"/>
                <a:cs typeface="Times New Roman" panose="02020603050405020304" pitchFamily="18" charset="0"/>
              </a:rPr>
              <a:t>liệu</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Level Test Logs</a:t>
            </a:r>
            <a:endParaRPr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8791" y="1814490"/>
            <a:ext cx="8386417" cy="1840697"/>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m</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ột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mã</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danh</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liệu</a:t>
            </a:r>
            <a:endParaRPr lang="en-US"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1900" dirty="0" err="1">
                <a:latin typeface="Times New Roman" panose="02020603050405020304" pitchFamily="18" charset="0"/>
                <a:ea typeface="Calibri" panose="020F0502020204030204" pitchFamily="34" charset="0"/>
                <a:cs typeface="Times New Roman" panose="02020603050405020304" pitchFamily="18" charset="0"/>
              </a:rPr>
              <a:t>Phạm</a:t>
            </a:r>
            <a:r>
              <a:rPr lang="en-US" sz="1900" dirty="0">
                <a:latin typeface="Times New Roman" panose="02020603050405020304" pitchFamily="18" charset="0"/>
                <a:ea typeface="Calibri" panose="020F0502020204030204" pitchFamily="34" charset="0"/>
                <a:cs typeface="Times New Roman" panose="02020603050405020304" pitchFamily="18" charset="0"/>
              </a:rPr>
              <a:t> vi </a:t>
            </a:r>
            <a:r>
              <a:rPr lang="en-US" sz="1900" dirty="0" err="1">
                <a:latin typeface="Times New Roman" panose="02020603050405020304" pitchFamily="18" charset="0"/>
                <a:ea typeface="Calibri" panose="020F0502020204030204" pitchFamily="34" charset="0"/>
                <a:cs typeface="Times New Roman" panose="02020603050405020304" pitchFamily="18" charset="0"/>
              </a:rPr>
              <a:t>t</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óm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19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chiếu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latin typeface="Times New Roman" panose="02020603050405020304" pitchFamily="18" charset="0"/>
                <a:ea typeface="Calibri" panose="020F0502020204030204" pitchFamily="34" charset="0"/>
                <a:cs typeface="Times New Roman" panose="02020603050405020304" pitchFamily="18" charset="0"/>
              </a:rPr>
              <a:t>p</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hạm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vi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trừ</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cụ</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266501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99786" y="971377"/>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b="0" dirty="0">
                <a:solidFill>
                  <a:srgbClr val="7030A0"/>
                </a:solidFill>
                <a:latin typeface="Times New Roman" panose="02020603050405020304" pitchFamily="18" charset="0"/>
                <a:cs typeface="Times New Roman" panose="02020603050405020304" pitchFamily="18" charset="0"/>
              </a:rPr>
              <a:t>12.6. 2 Chi </a:t>
            </a:r>
            <a:r>
              <a:rPr lang="en-US" sz="3000" b="0" dirty="0" err="1">
                <a:solidFill>
                  <a:srgbClr val="7030A0"/>
                </a:solidFill>
                <a:latin typeface="Times New Roman" panose="02020603050405020304" pitchFamily="18" charset="0"/>
                <a:cs typeface="Times New Roman" panose="02020603050405020304" pitchFamily="18" charset="0"/>
              </a:rPr>
              <a:t>tiết</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err="1">
                <a:solidFill>
                  <a:srgbClr val="7030A0"/>
                </a:solidFill>
                <a:latin typeface="Times New Roman" panose="02020603050405020304" pitchFamily="18" charset="0"/>
                <a:cs typeface="Times New Roman" panose="02020603050405020304" pitchFamily="18" charset="0"/>
              </a:rPr>
              <a:t>tài</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err="1">
                <a:solidFill>
                  <a:srgbClr val="7030A0"/>
                </a:solidFill>
                <a:latin typeface="Times New Roman" panose="02020603050405020304" pitchFamily="18" charset="0"/>
                <a:cs typeface="Times New Roman" panose="02020603050405020304" pitchFamily="18" charset="0"/>
              </a:rPr>
              <a:t>liệu</a:t>
            </a:r>
            <a:r>
              <a:rPr lang="en-US" sz="3000" b="0" dirty="0">
                <a:solidFill>
                  <a:srgbClr val="7030A0"/>
                </a:solidFill>
                <a:latin typeface="Times New Roman" panose="02020603050405020304" pitchFamily="18" charset="0"/>
                <a:cs typeface="Times New Roman" panose="02020603050405020304" pitchFamily="18" charset="0"/>
              </a:rPr>
              <a:t> Level Test Logs</a:t>
            </a:r>
            <a:endParaRPr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78791" y="1814490"/>
            <a:ext cx="8386417" cy="2611805"/>
          </a:xfrm>
          <a:prstGeom prst="rect">
            <a:avLst/>
          </a:prstGeom>
          <a:noFill/>
        </p:spPr>
        <p:txBody>
          <a:bodyPr wrap="square" rtlCol="0">
            <a:spAutoFit/>
          </a:bodyPr>
          <a:lstStyle/>
          <a:p>
            <a:pPr marL="0" marR="0">
              <a:lnSpc>
                <a:spcPct val="107000"/>
              </a:lnSpc>
              <a:spcBef>
                <a:spcPts val="0"/>
              </a:spcBef>
              <a:spcAft>
                <a:spcPts val="800"/>
              </a:spcAft>
            </a:pPr>
            <a:r>
              <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12.6.2.1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Mô</a:t>
            </a:r>
            <a:r>
              <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tả</a:t>
            </a:r>
            <a:endPar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giờ</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Tên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a:t>
            </a:r>
          </a:p>
        </p:txBody>
      </p:sp>
    </p:spTree>
    <p:extLst>
      <p:ext uri="{BB962C8B-B14F-4D97-AF65-F5344CB8AC3E}">
        <p14:creationId xmlns:p14="http://schemas.microsoft.com/office/powerpoint/2010/main" val="2601435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99786" y="945763"/>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b="0" dirty="0">
                <a:solidFill>
                  <a:srgbClr val="7030A0"/>
                </a:solidFill>
                <a:latin typeface="Times New Roman" panose="02020603050405020304" pitchFamily="18" charset="0"/>
                <a:cs typeface="Times New Roman" panose="02020603050405020304" pitchFamily="18" charset="0"/>
              </a:rPr>
              <a:t>12.6.2 Chi </a:t>
            </a:r>
            <a:r>
              <a:rPr lang="en-US" sz="3000" b="0" dirty="0" err="1">
                <a:solidFill>
                  <a:srgbClr val="7030A0"/>
                </a:solidFill>
                <a:latin typeface="Times New Roman" panose="02020603050405020304" pitchFamily="18" charset="0"/>
                <a:cs typeface="Times New Roman" panose="02020603050405020304" pitchFamily="18" charset="0"/>
              </a:rPr>
              <a:t>tiết</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err="1">
                <a:solidFill>
                  <a:srgbClr val="7030A0"/>
                </a:solidFill>
                <a:latin typeface="Times New Roman" panose="02020603050405020304" pitchFamily="18" charset="0"/>
                <a:cs typeface="Times New Roman" panose="02020603050405020304" pitchFamily="18" charset="0"/>
              </a:rPr>
              <a:t>tài</a:t>
            </a:r>
            <a:r>
              <a:rPr lang="en-US" sz="3000" b="0" dirty="0">
                <a:solidFill>
                  <a:srgbClr val="7030A0"/>
                </a:solidFill>
                <a:latin typeface="Times New Roman" panose="02020603050405020304" pitchFamily="18" charset="0"/>
                <a:cs typeface="Times New Roman" panose="02020603050405020304" pitchFamily="18" charset="0"/>
              </a:rPr>
              <a:t> </a:t>
            </a:r>
            <a:r>
              <a:rPr lang="en-US" sz="3000" b="0" dirty="0" err="1">
                <a:solidFill>
                  <a:srgbClr val="7030A0"/>
                </a:solidFill>
                <a:latin typeface="Times New Roman" panose="02020603050405020304" pitchFamily="18" charset="0"/>
                <a:cs typeface="Times New Roman" panose="02020603050405020304" pitchFamily="18" charset="0"/>
              </a:rPr>
              <a:t>liệu</a:t>
            </a:r>
            <a:r>
              <a:rPr lang="en-US" sz="3000" b="0" dirty="0">
                <a:solidFill>
                  <a:srgbClr val="7030A0"/>
                </a:solidFill>
                <a:latin typeface="Times New Roman" panose="02020603050405020304" pitchFamily="18" charset="0"/>
                <a:cs typeface="Times New Roman" panose="02020603050405020304" pitchFamily="18" charset="0"/>
              </a:rPr>
              <a:t> Level Test Logs</a:t>
            </a:r>
            <a:endParaRPr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762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6645" y="1580316"/>
            <a:ext cx="9038315" cy="3941977"/>
          </a:xfrm>
          <a:prstGeom prst="rect">
            <a:avLst/>
          </a:prstGeom>
          <a:noFill/>
        </p:spPr>
        <p:txBody>
          <a:bodyPr wrap="square" rtlCol="0">
            <a:spAutoFit/>
          </a:bodyPr>
          <a:lstStyle/>
          <a:p>
            <a:pPr>
              <a:lnSpc>
                <a:spcPct val="107000"/>
              </a:lnSpc>
              <a:spcAft>
                <a:spcPts val="800"/>
              </a:spcAft>
            </a:pPr>
            <a:r>
              <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12.6.2.2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Mục</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nhập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Sự</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kiện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Activities and Event Entries</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trò</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3000" dirty="0">
                <a:solidFill>
                  <a:srgbClr val="7030A0"/>
                </a:solidFill>
                <a:latin typeface="Times New Roman" panose="02020603050405020304" pitchFamily="18" charset="0"/>
                <a:cs typeface="Times New Roman" panose="02020603050405020304" pitchFamily="18" charset="0"/>
              </a:rPr>
              <a:t>12.6.3 </a:t>
            </a:r>
            <a:r>
              <a:rPr lang="en-US" sz="3000" dirty="0" err="1">
                <a:solidFill>
                  <a:srgbClr val="7030A0"/>
                </a:solidFill>
                <a:latin typeface="Times New Roman" panose="02020603050405020304" pitchFamily="18" charset="0"/>
                <a:cs typeface="Times New Roman" panose="02020603050405020304" pitchFamily="18" charset="0"/>
              </a:rPr>
              <a:t>Bảng</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chú</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giải</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thuật</a:t>
            </a:r>
            <a:r>
              <a:rPr lang="en-US" sz="3000" dirty="0">
                <a:solidFill>
                  <a:srgbClr val="7030A0"/>
                </a:solidFill>
                <a:latin typeface="Times New Roman" panose="02020603050405020304" pitchFamily="18" charset="0"/>
                <a:cs typeface="Times New Roman" panose="02020603050405020304" pitchFamily="18" charset="0"/>
              </a:rPr>
              <a:t> </a:t>
            </a:r>
            <a:r>
              <a:rPr lang="en-US" sz="3000" dirty="0" err="1">
                <a:solidFill>
                  <a:srgbClr val="7030A0"/>
                </a:solidFill>
                <a:latin typeface="Times New Roman" panose="02020603050405020304" pitchFamily="18" charset="0"/>
                <a:cs typeface="Times New Roman" panose="02020603050405020304" pitchFamily="18" charset="0"/>
              </a:rPr>
              <a:t>ngữ</a:t>
            </a:r>
            <a:r>
              <a:rPr lang="en-US" sz="3000" dirty="0">
                <a:solidFill>
                  <a:srgbClr val="7030A0"/>
                </a:solidFill>
                <a:latin typeface="Times New Roman" panose="02020603050405020304" pitchFamily="18" charset="0"/>
                <a:cs typeface="Times New Roman" panose="02020603050405020304" pitchFamily="18" charset="0"/>
              </a:rPr>
              <a:t> Glossary</a:t>
            </a:r>
            <a:endParaRPr lang="en-US" sz="30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Level Test Logs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Std 829.</a:t>
            </a:r>
          </a:p>
          <a:p>
            <a:pPr marL="0" marR="0">
              <a:lnSpc>
                <a:spcPct val="107000"/>
              </a:lnSpc>
              <a:spcBef>
                <a:spcPts val="0"/>
              </a:spcBef>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784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barn(inVertical)">
                                      <p:cBhvr>
                                        <p:cTn id="7" dur="500"/>
                                        <p:tgtEl>
                                          <p:spTgt spid="5">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barn(inVertical)">
                                      <p:cBhvr>
                                        <p:cTn id="1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151091" y="986118"/>
            <a:ext cx="8692103" cy="634013"/>
          </a:xfrm>
          <a:prstGeom prst="rect">
            <a:avLst/>
          </a:prstGeom>
        </p:spPr>
        <p:txBody>
          <a:bodyPr spcFirstLastPara="1" wrap="square" lIns="0" tIns="0" rIns="0" bIns="0" anchor="b" anchorCtr="0">
            <a:noAutofit/>
          </a:bodyPr>
          <a:lstStyle/>
          <a:p>
            <a:r>
              <a:rPr lang="en-US" sz="3000" b="0" dirty="0">
                <a:solidFill>
                  <a:srgbClr val="7030A0"/>
                </a:solidFill>
                <a:latin typeface="Times New Roman" panose="02020603050405020304" pitchFamily="18" charset="0"/>
                <a:cs typeface="Times New Roman" panose="02020603050405020304" pitchFamily="18" charset="0"/>
              </a:rPr>
              <a:t>12.6.4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vài</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xét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Test Logs</a:t>
            </a:r>
            <a:endParaRPr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73032" y="1721094"/>
            <a:ext cx="8386417" cy="3215945"/>
          </a:xfrm>
          <a:prstGeom prst="rect">
            <a:avLst/>
          </a:prstGeom>
          <a:noFill/>
        </p:spPr>
        <p:txBody>
          <a:bodyPr wrap="square" rtlCol="0">
            <a:spAutoFit/>
          </a:bodyPr>
          <a:lstStyle/>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Std 829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vụ</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mẹo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12.6.4.1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chi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phí</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Std 829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tuân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gắn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STP. </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thừa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STP</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LTL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763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gradFill>
        <a:effectLst/>
      </p:bgPr>
    </p:bg>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 name="Rectangle 30"/>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1080506" y="145276"/>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36" name="Google Shape;156;p15"/>
          <p:cNvSpPr txBox="1">
            <a:spLocks noGrp="1"/>
          </p:cNvSpPr>
          <p:nvPr>
            <p:ph type="body" idx="1"/>
          </p:nvPr>
        </p:nvSpPr>
        <p:spPr>
          <a:xfrm>
            <a:off x="136108" y="1051932"/>
            <a:ext cx="8294337" cy="819900"/>
          </a:xfrm>
          <a:prstGeom prst="rect">
            <a:avLst/>
          </a:prstGeom>
        </p:spPr>
        <p:txBody>
          <a:bodyPr spcFirstLastPara="1" wrap="square" lIns="0" tIns="0" rIns="0" bIns="0" anchor="ctr" anchorCtr="0">
            <a:noAutofit/>
          </a:bodyPr>
          <a:lstStyle/>
          <a:p>
            <a:pPr marL="38100" indent="0">
              <a:buNone/>
            </a:pPr>
            <a:r>
              <a:rPr lang="en-US" sz="3200" dirty="0">
                <a:solidFill>
                  <a:schemeClr val="accent5"/>
                </a:solidFill>
                <a:latin typeface="Times New Roman" panose="02020603050405020304" pitchFamily="18" charset="0"/>
                <a:cs typeface="Times New Roman" panose="02020603050405020304" pitchFamily="18" charset="0"/>
              </a:rPr>
              <a:t>11.1 Design Concerns and Design Stakeholders</a:t>
            </a:r>
          </a:p>
        </p:txBody>
      </p:sp>
      <p:pic>
        <p:nvPicPr>
          <p:cNvPr id="3" name="Picture 2"/>
          <p:cNvPicPr>
            <a:picLocks noChangeAspect="1"/>
          </p:cNvPicPr>
          <p:nvPr/>
        </p:nvPicPr>
        <p:blipFill>
          <a:blip r:embed="rId3"/>
          <a:stretch>
            <a:fillRect/>
          </a:stretch>
        </p:blipFill>
        <p:spPr>
          <a:xfrm>
            <a:off x="5275325" y="1790559"/>
            <a:ext cx="3848100" cy="2962275"/>
          </a:xfrm>
          <a:prstGeom prst="rect">
            <a:avLst/>
          </a:prstGeom>
        </p:spPr>
      </p:pic>
      <p:sp>
        <p:nvSpPr>
          <p:cNvPr id="4" name="TextBox 3"/>
          <p:cNvSpPr txBox="1"/>
          <p:nvPr/>
        </p:nvSpPr>
        <p:spPr>
          <a:xfrm>
            <a:off x="195285" y="1680630"/>
            <a:ext cx="5009375"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0 .. *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 .. *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trọng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1 ... *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265718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174659" y="1032905"/>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b="0" dirty="0">
                <a:solidFill>
                  <a:srgbClr val="7030A0"/>
                </a:solidFill>
                <a:latin typeface="Times New Roman" panose="02020603050405020304" pitchFamily="18" charset="0"/>
                <a:cs typeface="Times New Roman" panose="02020603050405020304" pitchFamily="18" charset="0"/>
              </a:rPr>
              <a:t>12.6.4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vài</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xét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Test Logs</a:t>
            </a:r>
            <a:endParaRPr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3235" y="15006"/>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99685" y="1795217"/>
            <a:ext cx="8386417" cy="3131563"/>
          </a:xfrm>
          <a:prstGeom prst="rect">
            <a:avLst/>
          </a:prstGeom>
          <a:noFill/>
        </p:spPr>
        <p:txBody>
          <a:bodyPr wrap="square" rtlCol="0">
            <a:spAutoFit/>
          </a:bodyPr>
          <a:lstStyle/>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12.6.4.2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trữ</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hồ</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sơ</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Std 829 :</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Std 829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tĩnh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K</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R="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80558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51306" y="1064329"/>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b="0" dirty="0">
                <a:solidFill>
                  <a:srgbClr val="7030A0"/>
                </a:solidFill>
                <a:latin typeface="Times New Roman" panose="02020603050405020304" pitchFamily="18" charset="0"/>
                <a:cs typeface="Times New Roman" panose="02020603050405020304" pitchFamily="18" charset="0"/>
              </a:rPr>
              <a:t>12.6.4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vài</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xét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Test Logs</a:t>
            </a:r>
            <a:endParaRPr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762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42360" y="1823544"/>
            <a:ext cx="8386417" cy="3325334"/>
          </a:xfrm>
          <a:prstGeom prst="rect">
            <a:avLst/>
          </a:prstGeom>
          <a:noFill/>
        </p:spPr>
        <p:txBody>
          <a:bodyPr wrap="square" rtlCol="0">
            <a:spAutoFit/>
          </a:bodyPr>
          <a:lstStyle/>
          <a:p>
            <a:pPr>
              <a:lnSpc>
                <a:spcPct val="107000"/>
              </a:lnSpc>
              <a:spcAft>
                <a:spcPts val="800"/>
              </a:spcAft>
            </a:pPr>
            <a:r>
              <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12.6.4.2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Lưu</a:t>
            </a:r>
            <a:r>
              <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trữ</a:t>
            </a:r>
            <a:r>
              <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hồ</a:t>
            </a:r>
            <a:r>
              <a:rPr lang="en-US" sz="22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sơ</a:t>
            </a:r>
            <a:endParaRPr lang="en-US" sz="2200" dirty="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N</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soạn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chuyển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R="0">
              <a:lnSpc>
                <a:spcPct val="107000"/>
              </a:lnSpc>
              <a:spcBef>
                <a:spcPts val="0"/>
              </a:spcBef>
              <a:spcAft>
                <a:spcPts val="800"/>
              </a:spcAft>
            </a:pPr>
            <a:r>
              <a:rPr lang="en-US" sz="1800" dirty="0">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dirty="0" err="1">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Đ</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515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1000"/>
                                        <p:tgtEl>
                                          <p:spTgt spid="5">
                                            <p:txEl>
                                              <p:pRg st="4" end="4"/>
                                            </p:txEl>
                                          </p:spTgt>
                                        </p:tgtEl>
                                      </p:cBhvr>
                                    </p:animEffect>
                                    <p:anim calcmode="lin" valueType="num">
                                      <p:cBhvr>
                                        <p:cTn id="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139692" y="1050510"/>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3000" b="0" dirty="0">
                <a:solidFill>
                  <a:srgbClr val="7030A0"/>
                </a:solidFill>
                <a:latin typeface="Times New Roman" panose="02020603050405020304" pitchFamily="18" charset="0"/>
                <a:cs typeface="Times New Roman" panose="02020603050405020304" pitchFamily="18" charset="0"/>
              </a:rPr>
              <a:t>12.6.4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vài</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xét</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3000" b="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Test Logs</a:t>
            </a:r>
            <a:endParaRPr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18257"/>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447168" y="171592"/>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51773" y="1771969"/>
            <a:ext cx="8386417" cy="2520626"/>
          </a:xfrm>
          <a:prstGeom prst="rect">
            <a:avLst/>
          </a:prstGeom>
          <a:noFill/>
        </p:spPr>
        <p:txBody>
          <a:bodyPr wrap="square" rtlCol="0">
            <a:spAutoFit/>
          </a:bodyPr>
          <a:lstStyle/>
          <a:p>
            <a:pPr>
              <a:lnSpc>
                <a:spcPct val="107000"/>
              </a:lnSpc>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12.6.4.2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Lưu</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trữ</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hồ</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sơ</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lầm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tỏ</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694122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291529" y="210947"/>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2800" dirty="0">
                <a:solidFill>
                  <a:srgbClr val="7030A0"/>
                </a:solidFill>
                <a:latin typeface="Times New Roman" panose="02020603050405020304" pitchFamily="18" charset="0"/>
                <a:cs typeface="Times New Roman" panose="02020603050405020304" pitchFamily="18" charset="0"/>
              </a:rPr>
              <a:t>K</a:t>
            </a:r>
            <a:endParaRPr sz="280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8007"/>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4520" y="145276"/>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4551" y="1495775"/>
            <a:ext cx="8386417" cy="3376758"/>
          </a:xfrm>
          <a:prstGeom prst="rect">
            <a:avLst/>
          </a:prstGeom>
          <a:noFill/>
        </p:spPr>
        <p:txBody>
          <a:bodyPr wrap="square" rtlCol="0">
            <a:spAutoFit/>
          </a:bodyPr>
          <a:lstStyle/>
          <a:p>
            <a:pPr marL="0" marR="0">
              <a:lnSpc>
                <a:spcPct val="107000"/>
              </a:lnSpc>
              <a:spcBef>
                <a:spcPts val="0"/>
              </a:spcBef>
              <a:spcAft>
                <a:spcPts val="6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12.6.4.3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Nhật</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ký</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giấy</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tử</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giấy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err="1">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marR="0" indent="-285750">
              <a:lnSpc>
                <a:spcPct val="107000"/>
              </a:lnSpc>
              <a:spcBef>
                <a:spcPts val="0"/>
              </a:spcBef>
              <a:spcAft>
                <a:spcPts val="800"/>
              </a:spcAft>
              <a:buFont typeface="Wingdings" panose="05000000000000000000" pitchFamily="2" charset="2"/>
              <a:buChar char="è"/>
            </a:pPr>
            <a:r>
              <a:rPr lang="en-US" sz="1800" dirty="0" err="1">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ốt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giấy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giấy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làm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3" name="Google Shape;123;p14">
            <a:extLst>
              <a:ext uri="{FF2B5EF4-FFF2-40B4-BE49-F238E27FC236}">
                <a16:creationId xmlns:a16="http://schemas.microsoft.com/office/drawing/2014/main" id="{B4FC63EF-5457-4EF3-AA4A-CB62980F28D1}"/>
              </a:ext>
            </a:extLst>
          </p:cNvPr>
          <p:cNvSpPr txBox="1">
            <a:spLocks/>
          </p:cNvSpPr>
          <p:nvPr/>
        </p:nvSpPr>
        <p:spPr>
          <a:xfrm>
            <a:off x="178865" y="925240"/>
            <a:ext cx="8692103" cy="63401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r>
              <a:rPr lang="en-US" sz="3000" b="0" dirty="0">
                <a:solidFill>
                  <a:srgbClr val="7030A0"/>
                </a:solidFill>
                <a:latin typeface="Times New Roman" panose="02020603050405020304" pitchFamily="18" charset="0"/>
                <a:cs typeface="Times New Roman" panose="02020603050405020304" pitchFamily="18" charset="0"/>
              </a:rPr>
              <a:t>12.6.4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Một</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vài</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nhận</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xét</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về</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Test Logs</a:t>
            </a:r>
            <a:endParaRPr lang="en-US" sz="3000" b="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773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225948" y="414368"/>
            <a:ext cx="8692103" cy="634013"/>
          </a:xfrm>
          <a:prstGeom prst="rect">
            <a:avLst/>
          </a:prstGeom>
        </p:spPr>
        <p:txBody>
          <a:bodyPr spcFirstLastPara="1" wrap="square" lIns="0" tIns="0" rIns="0" bIns="0" anchor="b" anchorCtr="0">
            <a:noAutofit/>
          </a:bodyPr>
          <a:lstStyle/>
          <a:p>
            <a:pPr marL="0" lvl="0" indent="0" algn="l" rtl="0">
              <a:spcBef>
                <a:spcPts val="0"/>
              </a:spcBef>
              <a:spcAft>
                <a:spcPts val="0"/>
              </a:spcAft>
              <a:buNone/>
            </a:pPr>
            <a:endParaRPr sz="280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03909" y="168354"/>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11606" y="1872899"/>
            <a:ext cx="8386417" cy="1232582"/>
          </a:xfrm>
          <a:prstGeom prst="rect">
            <a:avLst/>
          </a:prstGeom>
          <a:noFill/>
        </p:spPr>
        <p:txBody>
          <a:bodyPr wrap="square" rtlCol="0">
            <a:spAutoFit/>
          </a:bodyPr>
          <a:lstStyle/>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12.6.4.4 Bao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RTM Inclusion in the RTM</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Quan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N</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3" name="Google Shape;123;p14">
            <a:extLst>
              <a:ext uri="{FF2B5EF4-FFF2-40B4-BE49-F238E27FC236}">
                <a16:creationId xmlns:a16="http://schemas.microsoft.com/office/drawing/2014/main" id="{8B1F4E2D-8818-4123-9843-FE6E42812A7A}"/>
              </a:ext>
            </a:extLst>
          </p:cNvPr>
          <p:cNvSpPr txBox="1">
            <a:spLocks/>
          </p:cNvSpPr>
          <p:nvPr/>
        </p:nvSpPr>
        <p:spPr>
          <a:xfrm>
            <a:off x="225947" y="1172913"/>
            <a:ext cx="8692103" cy="63401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3600"/>
              <a:buFont typeface="Barlow"/>
              <a:buNone/>
              <a:defRPr sz="3600" b="1" i="0" u="none" strike="noStrike" cap="none">
                <a:solidFill>
                  <a:schemeClr val="accent1"/>
                </a:solidFill>
                <a:latin typeface="Barlow"/>
                <a:ea typeface="Barlow"/>
                <a:cs typeface="Barlow"/>
                <a:sym typeface="Barlow"/>
              </a:defRPr>
            </a:lvl9pPr>
          </a:lstStyle>
          <a:p>
            <a:r>
              <a:rPr lang="en-US" sz="3000" b="0" dirty="0">
                <a:solidFill>
                  <a:srgbClr val="7030A0"/>
                </a:solidFill>
                <a:latin typeface="Times New Roman" panose="02020603050405020304" pitchFamily="18" charset="0"/>
                <a:cs typeface="Times New Roman" panose="02020603050405020304" pitchFamily="18" charset="0"/>
              </a:rPr>
              <a:t>12.6.4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Một</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vài</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nhận</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xét</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0" dirty="0" err="1">
                <a:solidFill>
                  <a:srgbClr val="7030A0"/>
                </a:solidFill>
                <a:latin typeface="Times New Roman" panose="02020603050405020304" pitchFamily="18" charset="0"/>
                <a:ea typeface="Calibri" panose="020F0502020204030204" pitchFamily="34" charset="0"/>
                <a:cs typeface="Times New Roman" panose="02020603050405020304" pitchFamily="18" charset="0"/>
              </a:rPr>
              <a:t>về</a:t>
            </a:r>
            <a:r>
              <a:rPr lang="en-US" sz="3000" b="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Test Logs</a:t>
            </a:r>
            <a:endParaRPr lang="en-US" sz="3000" b="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8024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65</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 name="Rectangle 30"/>
          <p:cNvSpPr/>
          <p:nvPr/>
        </p:nvSpPr>
        <p:spPr>
          <a:xfrm>
            <a:off x="431" y="-11029"/>
            <a:ext cx="9144000" cy="9111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0554" y="101574"/>
            <a:ext cx="7580447"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36" name="Google Shape;156;p15"/>
          <p:cNvSpPr txBox="1">
            <a:spLocks noGrp="1"/>
          </p:cNvSpPr>
          <p:nvPr>
            <p:ph type="body" idx="1"/>
          </p:nvPr>
        </p:nvSpPr>
        <p:spPr>
          <a:xfrm>
            <a:off x="77693" y="876594"/>
            <a:ext cx="8294337" cy="550661"/>
          </a:xfrm>
          <a:prstGeom prst="rect">
            <a:avLst/>
          </a:prstGeom>
        </p:spPr>
        <p:txBody>
          <a:bodyPr spcFirstLastPara="1" wrap="square" lIns="0" tIns="0" rIns="0" bIns="0" anchor="ctr" anchorCtr="0">
            <a:noAutofit/>
          </a:bodyPr>
          <a:lstStyle/>
          <a:p>
            <a:pPr marL="38100" indent="0">
              <a:buNone/>
            </a:pPr>
            <a:r>
              <a:rPr lang="en-US" sz="3000" dirty="0">
                <a:solidFill>
                  <a:schemeClr val="accent5"/>
                </a:solidFill>
                <a:latin typeface="Times New Roman" panose="02020603050405020304" pitchFamily="18" charset="0"/>
                <a:cs typeface="Times New Roman" panose="02020603050405020304" pitchFamily="18" charset="0"/>
              </a:rPr>
              <a:t>12.7. Anomaly Reports</a:t>
            </a:r>
          </a:p>
        </p:txBody>
      </p:sp>
      <p:sp>
        <p:nvSpPr>
          <p:cNvPr id="4" name="TextBox 3"/>
          <p:cNvSpPr txBox="1"/>
          <p:nvPr/>
        </p:nvSpPr>
        <p:spPr>
          <a:xfrm>
            <a:off x="193904" y="1302557"/>
            <a:ext cx="9144000"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Anomaly Report (AR),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còn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gọi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Bug Report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Defect Report. </a:t>
            </a: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37" name="TextBox 36">
            <a:extLst>
              <a:ext uri="{FF2B5EF4-FFF2-40B4-BE49-F238E27FC236}">
                <a16:creationId xmlns:a16="http://schemas.microsoft.com/office/drawing/2014/main" id="{BFC3043F-67C9-4954-A972-056784342DC0}"/>
              </a:ext>
            </a:extLst>
          </p:cNvPr>
          <p:cNvSpPr txBox="1"/>
          <p:nvPr/>
        </p:nvSpPr>
        <p:spPr>
          <a:xfrm>
            <a:off x="655759" y="2241174"/>
            <a:ext cx="8294337" cy="2842830"/>
          </a:xfrm>
          <a:prstGeom prst="rect">
            <a:avLst/>
          </a:prstGeom>
          <a:noFill/>
        </p:spPr>
        <p:txBody>
          <a:bodyPr wrap="square" rtlCol="0">
            <a:spAutoFit/>
          </a:bodyPr>
          <a:lstStyle/>
          <a:p>
            <a:pPr marL="285750" lvl="8"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tật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Tầm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cuộc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3" indent="-285750">
              <a:lnSpc>
                <a:spcPct val="107000"/>
              </a:lnSpc>
              <a:buSzPct val="50000"/>
              <a:buFont typeface="Courier New" panose="02070309020205020404" pitchFamily="49" charset="0"/>
              <a:buChar char="o"/>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1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66</a:t>
            </a:fld>
            <a:endParaRPr/>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366628" y="1188885"/>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 name="Rectangle 32"/>
          <p:cNvSpPr/>
          <p:nvPr/>
        </p:nvSpPr>
        <p:spPr>
          <a:xfrm>
            <a:off x="0" y="762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8999" y="145013"/>
            <a:ext cx="834288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35" name="Google Shape;156;p15"/>
          <p:cNvSpPr txBox="1">
            <a:spLocks/>
          </p:cNvSpPr>
          <p:nvPr/>
        </p:nvSpPr>
        <p:spPr>
          <a:xfrm>
            <a:off x="2268" y="1062238"/>
            <a:ext cx="8294337" cy="64704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rgbClr val="7030A0"/>
                </a:solidFill>
                <a:latin typeface="Times New Roman" panose="02020603050405020304" pitchFamily="18" charset="0"/>
                <a:cs typeface="Times New Roman" panose="02020603050405020304" pitchFamily="18" charset="0"/>
              </a:rPr>
              <a:t>12.7.1 Chi </a:t>
            </a:r>
            <a:r>
              <a:rPr lang="en-US" sz="3000" dirty="0" err="1">
                <a:solidFill>
                  <a:srgbClr val="7030A0"/>
                </a:solidFill>
                <a:latin typeface="Times New Roman" panose="02020603050405020304" pitchFamily="18" charset="0"/>
                <a:cs typeface="Times New Roman" panose="02020603050405020304" pitchFamily="18" charset="0"/>
              </a:rPr>
              <a:t>tiết</a:t>
            </a:r>
            <a:endParaRPr lang="en-US" sz="3000" dirty="0">
              <a:solidFill>
                <a:srgbClr val="7030A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17283" y="1612972"/>
            <a:ext cx="8926717" cy="3372142"/>
          </a:xfrm>
          <a:prstGeom prst="rect">
            <a:avLst/>
          </a:prstGeom>
          <a:noFill/>
        </p:spPr>
        <p:txBody>
          <a:bodyPr wrap="square" rtlCol="0">
            <a:spAutoFit/>
          </a:bodyPr>
          <a:lstStyle/>
          <a:p>
            <a:pPr marR="0" lvl="0">
              <a:lnSpc>
                <a:spcPct val="107000"/>
              </a:lnSpc>
              <a:spcBef>
                <a:spcPts val="0"/>
              </a:spcBef>
              <a:spcAft>
                <a:spcPts val="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12.7.1.1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tả</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Anomaly</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tế</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lặp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6915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63"/>
        <p:cNvGrpSpPr/>
        <p:nvPr/>
      </p:nvGrpSpPr>
      <p:grpSpPr>
        <a:xfrm>
          <a:off x="0" y="0"/>
          <a:ext cx="0" cy="0"/>
          <a:chOff x="0" y="0"/>
          <a:chExt cx="0" cy="0"/>
        </a:xfrm>
      </p:grpSpPr>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67</a:t>
            </a:fld>
            <a:endParaRPr/>
          </a:p>
        </p:txBody>
      </p:sp>
      <p:sp>
        <p:nvSpPr>
          <p:cNvPr id="11" name="Rectangle 10"/>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56;p15"/>
          <p:cNvSpPr txBox="1">
            <a:spLocks/>
          </p:cNvSpPr>
          <p:nvPr/>
        </p:nvSpPr>
        <p:spPr>
          <a:xfrm>
            <a:off x="44070" y="914503"/>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rgbClr val="7030A0"/>
                </a:solidFill>
                <a:latin typeface="Times New Roman" panose="02020603050405020304" pitchFamily="18" charset="0"/>
                <a:cs typeface="Times New Roman" panose="02020603050405020304" pitchFamily="18" charset="0"/>
              </a:rPr>
              <a:t>12.7.1 Chi </a:t>
            </a:r>
            <a:r>
              <a:rPr lang="en-US" sz="3000" dirty="0" err="1">
                <a:solidFill>
                  <a:srgbClr val="7030A0"/>
                </a:solidFill>
                <a:latin typeface="Times New Roman" panose="02020603050405020304" pitchFamily="18" charset="0"/>
                <a:cs typeface="Times New Roman" panose="02020603050405020304" pitchFamily="18" charset="0"/>
              </a:rPr>
              <a:t>tiết</a:t>
            </a:r>
            <a:endParaRPr lang="en-US" sz="3000" dirty="0">
              <a:solidFill>
                <a:srgbClr val="7030A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1690" y="91865"/>
            <a:ext cx="7805007"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93728" y="1455164"/>
            <a:ext cx="9144000" cy="4020652"/>
          </a:xfrm>
          <a:prstGeom prst="rect">
            <a:avLst/>
          </a:prstGeom>
          <a:noFill/>
        </p:spPr>
        <p:txBody>
          <a:bodyPr wrap="square" rtlCol="0">
            <a:spAutoFit/>
          </a:bodyPr>
          <a:lstStyle/>
          <a:p>
            <a:pPr marL="0" marR="0">
              <a:lnSpc>
                <a:spcPct val="107000"/>
              </a:lnSpc>
              <a:spcBef>
                <a:spcPts val="0"/>
              </a:spcBef>
              <a:spcAft>
                <a:spcPts val="6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12.7.1.2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động</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rủi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rủi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ảnh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hưởng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6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12.7.1.3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tả</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h</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ành</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k</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hắc</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phục</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800" dirty="0" err="1">
                <a:latin typeface="Times New Roman" panose="02020603050405020304" pitchFamily="18" charset="0"/>
                <a:ea typeface="Calibri" panose="020F0502020204030204" pitchFamily="34" charset="0"/>
                <a:cs typeface="Times New Roman" panose="02020603050405020304" pitchFamily="18" charset="0"/>
              </a:rPr>
              <a:t>M</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rủi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chữa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nỗ</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6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12.7.1.4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Tình</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b</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ất</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thường</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Std 829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nghị</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chỉ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83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barn(inVertical)">
                                      <p:cBhvr>
                                        <p:cTn id="7" dur="500"/>
                                        <p:tgtEl>
                                          <p:spTgt spid="7">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barn(inVertical)">
                                      <p:cBhvr>
                                        <p:cTn id="10" dur="500"/>
                                        <p:tgtEl>
                                          <p:spTgt spid="7">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1000"/>
                                        <p:tgtEl>
                                          <p:spTgt spid="7">
                                            <p:txEl>
                                              <p:pRg st="4" end="4"/>
                                            </p:txEl>
                                          </p:spTgt>
                                        </p:tgtEl>
                                      </p:cBhvr>
                                    </p:animEffect>
                                    <p:anim calcmode="lin" valueType="num">
                                      <p:cBhvr>
                                        <p:cTn id="1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7"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1000"/>
                                        <p:tgtEl>
                                          <p:spTgt spid="7">
                                            <p:txEl>
                                              <p:pRg st="5" end="5"/>
                                            </p:txEl>
                                          </p:spTgt>
                                        </p:tgtEl>
                                      </p:cBhvr>
                                    </p:animEffect>
                                    <p:anim calcmode="lin" valueType="num">
                                      <p:cBhvr>
                                        <p:cTn id="21"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247326" y="894362"/>
            <a:ext cx="4806032" cy="634013"/>
          </a:xfrm>
          <a:prstGeom prst="rect">
            <a:avLst/>
          </a:prstGeom>
        </p:spPr>
        <p:txBody>
          <a:bodyPr spcFirstLastPara="1" wrap="square" lIns="0" tIns="0" rIns="0" bIns="0" anchor="b" anchorCtr="0">
            <a:noAutofit/>
          </a:bodyPr>
          <a:lstStyle/>
          <a:p>
            <a:pPr marL="38100"/>
            <a:r>
              <a:rPr lang="en-US" sz="3000" b="0" dirty="0">
                <a:solidFill>
                  <a:srgbClr val="7030A0"/>
                </a:solidFill>
                <a:latin typeface="Times New Roman" panose="02020603050405020304" pitchFamily="18" charset="0"/>
                <a:cs typeface="Times New Roman" panose="02020603050405020304" pitchFamily="18" charset="0"/>
              </a:rPr>
              <a:t>12.7.1 Chi </a:t>
            </a:r>
            <a:r>
              <a:rPr lang="en-US" sz="3000" b="0" dirty="0" err="1">
                <a:solidFill>
                  <a:srgbClr val="7030A0"/>
                </a:solidFill>
                <a:latin typeface="Times New Roman" panose="02020603050405020304" pitchFamily="18" charset="0"/>
                <a:cs typeface="Times New Roman" panose="02020603050405020304" pitchFamily="18" charset="0"/>
              </a:rPr>
              <a:t>tiết</a:t>
            </a:r>
            <a:endParaRPr lang="en-US" sz="3000" b="0" dirty="0">
              <a:solidFill>
                <a:srgbClr val="7030A0"/>
              </a:solidFill>
              <a:latin typeface="Times New Roman" panose="02020603050405020304" pitchFamily="18" charset="0"/>
              <a:cs typeface="Times New Roman" panose="02020603050405020304" pitchFamily="18" charset="0"/>
            </a:endParaRP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824036" y="1484778"/>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Rectangle 1"/>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98395" y="161687"/>
            <a:ext cx="7332176"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84520" y="1533316"/>
            <a:ext cx="8386417" cy="2985497"/>
          </a:xfrm>
          <a:prstGeom prst="rect">
            <a:avLst/>
          </a:prstGeom>
          <a:noFill/>
        </p:spPr>
        <p:txBody>
          <a:bodyPr wrap="square" rtlCol="0">
            <a:spAutoFit/>
          </a:bodyPr>
          <a:lstStyle/>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12.7.1.5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luận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Khuyến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nghị</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C</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ngừa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khiếm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C</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sung,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12.7.1.6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Yêu</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cầu</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chung</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Đây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Std 829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endParaRPr lang="en-US" sz="24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957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1000"/>
                                        <p:tgtEl>
                                          <p:spTgt spid="5">
                                            <p:txEl>
                                              <p:pRg st="4" end="4"/>
                                            </p:txEl>
                                          </p:spTgt>
                                        </p:tgtEl>
                                      </p:cBhvr>
                                    </p:animEffect>
                                    <p:anim calcmode="lin" valueType="num">
                                      <p:cBhvr>
                                        <p:cTn id="1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69</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 name="Rectangle 30"/>
          <p:cNvSpPr/>
          <p:nvPr/>
        </p:nvSpPr>
        <p:spPr>
          <a:xfrm>
            <a:off x="0" y="-22860"/>
            <a:ext cx="9144000" cy="96363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5510" y="90797"/>
            <a:ext cx="7580447"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36" name="Google Shape;156;p15"/>
          <p:cNvSpPr txBox="1">
            <a:spLocks noGrp="1"/>
          </p:cNvSpPr>
          <p:nvPr>
            <p:ph type="body" idx="1"/>
          </p:nvPr>
        </p:nvSpPr>
        <p:spPr>
          <a:xfrm>
            <a:off x="123415" y="1000082"/>
            <a:ext cx="8294337" cy="550661"/>
          </a:xfrm>
          <a:prstGeom prst="rect">
            <a:avLst/>
          </a:prstGeom>
        </p:spPr>
        <p:txBody>
          <a:bodyPr spcFirstLastPara="1" wrap="square" lIns="0" tIns="0" rIns="0" bIns="0" anchor="ctr" anchorCtr="0">
            <a:noAutofit/>
          </a:bodyPr>
          <a:lstStyle/>
          <a:p>
            <a:pPr marL="0" marR="0" indent="0">
              <a:lnSpc>
                <a:spcPct val="107000"/>
              </a:lnSpc>
              <a:spcBef>
                <a:spcPts val="0"/>
              </a:spcBef>
              <a:spcAft>
                <a:spcPts val="800"/>
              </a:spcAft>
              <a:buNone/>
            </a:pPr>
            <a:r>
              <a:rPr lang="en-US" sz="3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12.7.3 </a:t>
            </a:r>
            <a:r>
              <a:rPr lang="en-US" sz="30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3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vài</a:t>
            </a:r>
            <a:r>
              <a:rPr lang="en-US" sz="3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3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xét</a:t>
            </a:r>
            <a:r>
              <a:rPr lang="en-US" sz="3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3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Anomaly Reports</a:t>
            </a:r>
          </a:p>
        </p:txBody>
      </p:sp>
      <p:sp>
        <p:nvSpPr>
          <p:cNvPr id="4" name="TextBox 3"/>
          <p:cNvSpPr txBox="1"/>
          <p:nvPr/>
        </p:nvSpPr>
        <p:spPr>
          <a:xfrm>
            <a:off x="193904" y="1591522"/>
            <a:ext cx="9144000" cy="2520626"/>
          </a:xfrm>
          <a:prstGeom prst="rect">
            <a:avLst/>
          </a:prstGeom>
          <a:noFill/>
        </p:spPr>
        <p:txBody>
          <a:bodyPr wrap="square" rtlCol="0">
            <a:spAutoFit/>
          </a:bodyPr>
          <a:lstStyle/>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12.7.3.1 ARs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RTM</a:t>
            </a:r>
          </a:p>
          <a:p>
            <a:pPr marL="342900" marR="0" indent="-34290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nguồn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gốc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yêu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N</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trọng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quanh</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rằng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thẩm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Font typeface="Arial" panose="020B0604020202020204" pitchFamily="34" charset="0"/>
              <a:buChar char="•"/>
            </a:pPr>
            <a:r>
              <a:rPr lang="en-US" sz="1800" dirty="0" err="1">
                <a:latin typeface="Times New Roman" panose="02020603050405020304" pitchFamily="18" charset="0"/>
                <a:ea typeface="Calibri" panose="020F0502020204030204" pitchFamily="34" charset="0"/>
                <a:cs typeface="Times New Roman" panose="02020603050405020304" pitchFamily="18" charset="0"/>
              </a:rPr>
              <a:t>H</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ồ</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lịch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giúp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quay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nhân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53770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366628" y="1188885"/>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 name="Rectangle 32"/>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80506" y="145276"/>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35" name="Google Shape;156;p15"/>
          <p:cNvSpPr txBox="1">
            <a:spLocks/>
          </p:cNvSpPr>
          <p:nvPr/>
        </p:nvSpPr>
        <p:spPr>
          <a:xfrm>
            <a:off x="136108" y="1051932"/>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chemeClr val="accent5"/>
                </a:solidFill>
                <a:latin typeface="Times New Roman" panose="02020603050405020304" pitchFamily="18" charset="0"/>
                <a:cs typeface="Times New Roman" panose="02020603050405020304" pitchFamily="18" charset="0"/>
              </a:rPr>
              <a:t>11.1.2 </a:t>
            </a:r>
            <a:r>
              <a:rPr lang="en-US" sz="3200" dirty="0">
                <a:solidFill>
                  <a:schemeClr val="accent5"/>
                </a:solidFill>
                <a:latin typeface="Times New Roman" panose="02020603050405020304" pitchFamily="18" charset="0"/>
                <a:cs typeface="Times New Roman" panose="02020603050405020304" pitchFamily="18" charset="0"/>
              </a:rPr>
              <a:t>Design Viewpoints and Design Elements</a:t>
            </a:r>
          </a:p>
        </p:txBody>
      </p:sp>
      <p:sp>
        <p:nvSpPr>
          <p:cNvPr id="2" name="TextBox 1"/>
          <p:cNvSpPr txBox="1"/>
          <p:nvPr/>
        </p:nvSpPr>
        <p:spPr>
          <a:xfrm>
            <a:off x="108641" y="1561380"/>
            <a:ext cx="8926717"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IEEE </a:t>
            </a:r>
            <a:r>
              <a:rPr lang="en-US" sz="2200" dirty="0" err="1">
                <a:latin typeface="Times New Roman" panose="02020603050405020304" pitchFamily="18" charset="0"/>
                <a:cs typeface="Times New Roman" panose="02020603050405020304" pitchFamily="18" charset="0"/>
              </a:rPr>
              <a:t>Std</a:t>
            </a:r>
            <a:r>
              <a:rPr lang="en-US" sz="2200" dirty="0">
                <a:latin typeface="Times New Roman" panose="02020603050405020304" pitchFamily="18" charset="0"/>
                <a:cs typeface="Times New Roman" panose="02020603050405020304" pitchFamily="18" charset="0"/>
              </a:rPr>
              <a:t> 1016-2009 </a:t>
            </a:r>
            <a:r>
              <a:rPr lang="en-US" sz="2200" dirty="0" err="1">
                <a:latin typeface="Times New Roman" panose="02020603050405020304" pitchFamily="18" charset="0"/>
                <a:cs typeface="Times New Roman" panose="02020603050405020304" pitchFamily="18" charset="0"/>
              </a:rPr>
              <a:t>kêu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gọi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cách</a:t>
            </a:r>
            <a:r>
              <a:rPr lang="en-US" sz="2200" dirty="0">
                <a:latin typeface="Times New Roman" panose="02020603050405020304" pitchFamily="18" charset="0"/>
                <a:cs typeface="Times New Roman" panose="02020603050405020304" pitchFamily="18" charset="0"/>
              </a:rPr>
              <a:t>:</a:t>
            </a:r>
          </a:p>
          <a:p>
            <a:pPr marL="285750" lvl="3"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Mối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tâm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Danh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sách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ràng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endParaRPr lang="en-US" sz="2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cuộc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thảo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về</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tích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sẽ</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để</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xây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dựa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góc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nhìn</a:t>
            </a:r>
            <a:endParaRPr lang="en-US" sz="2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Tiêu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diễn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thiết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a:t>
            </a:r>
            <a:endParaRPr lang="en-US" sz="2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Tên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giả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chiếu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tài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nguồn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quan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70</a:t>
            </a:fld>
            <a:endParaRPr/>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366628" y="1188885"/>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3" name="Rectangle 32"/>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9175" y="145276"/>
            <a:ext cx="834288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35" name="Google Shape;156;p15"/>
          <p:cNvSpPr txBox="1">
            <a:spLocks/>
          </p:cNvSpPr>
          <p:nvPr/>
        </p:nvSpPr>
        <p:spPr>
          <a:xfrm>
            <a:off x="4797" y="1031322"/>
            <a:ext cx="8294337" cy="647048"/>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a:lnSpc>
                <a:spcPct val="107000"/>
              </a:lnSpc>
              <a:spcBef>
                <a:spcPts val="0"/>
              </a:spcBef>
              <a:spcAft>
                <a:spcPts val="800"/>
              </a:spcAft>
            </a:pPr>
            <a:r>
              <a:rPr lang="en-US" sz="30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12.7.3 </a:t>
            </a:r>
            <a:r>
              <a:rPr lang="en-US" sz="3000" dirty="0" err="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30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vài</a:t>
            </a:r>
            <a:r>
              <a:rPr lang="en-US" sz="30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30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xét</a:t>
            </a:r>
            <a:r>
              <a:rPr lang="en-US" sz="30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sz="30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3000" dirty="0" err="1">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3000" dirty="0">
                <a:solidFill>
                  <a:schemeClr val="accent5"/>
                </a:solidFill>
                <a:effectLst/>
                <a:latin typeface="Times New Roman" panose="02020603050405020304" pitchFamily="18" charset="0"/>
                <a:ea typeface="Calibri" panose="020F0502020204030204" pitchFamily="34" charset="0"/>
                <a:cs typeface="Times New Roman" panose="02020603050405020304" pitchFamily="18" charset="0"/>
              </a:rPr>
              <a:t> Anomaly Reports</a:t>
            </a:r>
          </a:p>
        </p:txBody>
      </p:sp>
      <p:sp>
        <p:nvSpPr>
          <p:cNvPr id="2" name="TextBox 1"/>
          <p:cNvSpPr txBox="1"/>
          <p:nvPr/>
        </p:nvSpPr>
        <p:spPr>
          <a:xfrm>
            <a:off x="108641" y="1561380"/>
            <a:ext cx="8926717" cy="3080395"/>
          </a:xfrm>
          <a:prstGeom prst="rect">
            <a:avLst/>
          </a:prstGeom>
          <a:noFill/>
        </p:spPr>
        <p:txBody>
          <a:bodyPr wrap="square" rtlCol="0">
            <a:spAutoFit/>
          </a:bodyPr>
          <a:lstStyle/>
          <a:p>
            <a:pPr marL="0" marR="0">
              <a:lnSpc>
                <a:spcPct val="107000"/>
              </a:lnSpc>
              <a:spcBef>
                <a:spcPts val="0"/>
              </a:spcBef>
              <a:spcAft>
                <a:spcPts val="800"/>
              </a:spcAft>
            </a:pPr>
            <a:r>
              <a:rPr lang="en-US"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12.7.3.2 ARs </a:t>
            </a:r>
            <a:r>
              <a:rPr lang="en-US" sz="20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điện</a:t>
            </a:r>
            <a:r>
              <a:rPr lang="en-US"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tử</a:t>
            </a:r>
            <a:r>
              <a:rPr lang="en-US"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so </a:t>
            </a:r>
            <a:r>
              <a:rPr lang="en-US" sz="20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giấy</a:t>
            </a:r>
            <a:endParaRPr lang="en-US" sz="20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nắm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a:t>
            </a:r>
            <a:r>
              <a:rPr lang="en-US" sz="1800" dirty="0" err="1">
                <a:latin typeface="Times New Roman" panose="02020603050405020304" pitchFamily="18" charset="0"/>
                <a:ea typeface="Calibri" panose="020F0502020204030204" pitchFamily="34" charset="0"/>
                <a:cs typeface="Times New Roman" panose="02020603050405020304" pitchFamily="18" charset="0"/>
              </a:rPr>
              <a:t>ì</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web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dễ</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sẵn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marR="0" indent="-285750">
              <a:lnSpc>
                <a:spcPct val="107000"/>
              </a:lnSpc>
              <a:spcBef>
                <a:spcPts val="0"/>
              </a:spcBef>
              <a:spcAft>
                <a:spcPts val="800"/>
              </a:spcAft>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giấy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nhập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dõi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tốt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9819894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63"/>
        <p:cNvGrpSpPr/>
        <p:nvPr/>
      </p:nvGrpSpPr>
      <p:grpSpPr>
        <a:xfrm>
          <a:off x="0" y="0"/>
          <a:ext cx="0" cy="0"/>
          <a:chOff x="0" y="0"/>
          <a:chExt cx="0" cy="0"/>
        </a:xfrm>
      </p:grpSpPr>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71</a:t>
            </a:fld>
            <a:endParaRPr/>
          </a:p>
        </p:txBody>
      </p:sp>
      <p:sp>
        <p:nvSpPr>
          <p:cNvPr id="11" name="Rectangle 10"/>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chemeClr val="accent5"/>
                </a:solidFill>
                <a:latin typeface="Times New Roman" panose="02020603050405020304" pitchFamily="18" charset="0"/>
                <a:cs typeface="Times New Roman" panose="02020603050405020304" pitchFamily="18" charset="0"/>
              </a:rPr>
              <a:t>12.8 Test Reports</a:t>
            </a:r>
          </a:p>
        </p:txBody>
      </p:sp>
      <p:sp>
        <p:nvSpPr>
          <p:cNvPr id="13" name="Rectangle 12"/>
          <p:cNvSpPr/>
          <p:nvPr/>
        </p:nvSpPr>
        <p:spPr>
          <a:xfrm>
            <a:off x="129540" y="152805"/>
            <a:ext cx="7805007"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1664391"/>
            <a:ext cx="9144000" cy="31239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Std 829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loại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Std 829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Level Interim Test Status Report (LITSR), Level Test Reports (LTR)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Master Test Report (MTR).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thế</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Level.</a:t>
            </a:r>
          </a:p>
          <a:p>
            <a:pPr marL="285750" indent="-285750">
              <a:spcAft>
                <a:spcPts val="600"/>
              </a:spcAft>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Level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Master Test Reports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thay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tùy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theo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quy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mô</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dự</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án</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285750" indent="-285750">
              <a:spcAft>
                <a:spcPts val="6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Khi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thước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chứa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MTR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dưới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tắt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lẻ</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latin typeface="Times New Roman" panose="02020603050405020304" pitchFamily="18" charset="0"/>
                <a:ea typeface="Calibri" panose="020F0502020204030204" pitchFamily="34" charset="0"/>
                <a:cs typeface="Times New Roman" panose="02020603050405020304" pitchFamily="18" charset="0"/>
              </a:rPr>
              <a:t>, MTR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cung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về</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bài</a:t>
            </a:r>
            <a:r>
              <a:rPr lang="en-US" sz="1800" dirty="0">
                <a:latin typeface="Times New Roman" panose="02020603050405020304" pitchFamily="18" charset="0"/>
                <a:ea typeface="Calibri" panose="020F0502020204030204" pitchFamily="34" charset="0"/>
                <a:cs typeface="Times New Roman" panose="02020603050405020304" pitchFamily="18" charset="0"/>
              </a:rPr>
              <a:t> tests.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639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72"/>
        <p:cNvGrpSpPr/>
        <p:nvPr/>
      </p:nvGrpSpPr>
      <p:grpSpPr>
        <a:xfrm>
          <a:off x="0" y="0"/>
          <a:ext cx="0" cy="0"/>
          <a:chOff x="0" y="0"/>
          <a:chExt cx="0" cy="0"/>
        </a:xfrm>
      </p:grpSpPr>
      <p:sp>
        <p:nvSpPr>
          <p:cNvPr id="276" name="Google Shape;276;p2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72</a:t>
            </a:fld>
            <a:endParaRPr/>
          </a:p>
        </p:txBody>
      </p:sp>
      <p:sp>
        <p:nvSpPr>
          <p:cNvPr id="11" name="Rectangle 10"/>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rgbClr val="7030A0"/>
                </a:solidFill>
                <a:latin typeface="Times New Roman" panose="02020603050405020304" pitchFamily="18" charset="0"/>
                <a:cs typeface="Times New Roman" panose="02020603050405020304" pitchFamily="18" charset="0"/>
              </a:rPr>
              <a:t>12.8.1 Master Test Reports</a:t>
            </a:r>
          </a:p>
        </p:txBody>
      </p:sp>
      <p:sp>
        <p:nvSpPr>
          <p:cNvPr id="13" name="Rectangle 12"/>
          <p:cNvSpPr/>
          <p:nvPr/>
        </p:nvSpPr>
        <p:spPr>
          <a:xfrm>
            <a:off x="217282" y="133874"/>
            <a:ext cx="7673339"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17282" y="1818421"/>
            <a:ext cx="8311082" cy="3077766"/>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Tóm tắt kết quả của các cấp độ của các hoạt động thử nghiệm được chỉ định và đưa ra các đánh giá dựa trên các kết quả. </a:t>
            </a: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Báo cáo quản lý cung cấp bất kỳ thông tin quan trọng nào được khám phá bởi các thử nghiệm đã hoàn thành và bao gồm các đánh giá về chất lượng của nỗ lực thử nghiệm, chất lượng của hệ thống phần mềm đang được thử nghiệm và số liệu thống kê thu được từ </a:t>
            </a:r>
            <a:r>
              <a:rPr lang="en-US" sz="2000" dirty="0">
                <a:latin typeface="Times New Roman" panose="02020603050405020304" pitchFamily="18" charset="0"/>
                <a:cs typeface="Times New Roman" panose="02020603050405020304" pitchFamily="18" charset="0"/>
              </a:rPr>
              <a:t>Anomaly Report</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Tài liệu này được sử dụng để chỉ ra liệu hệ thống phần mềm đang được thử nghiệm có phù hợp với mục đích hay không tùy theo việc nó có đáp ứng các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tiêu chí chấp nhận do các bên liên quan của dự án xác định hay không</a:t>
            </a: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3697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29"/>
        <p:cNvGrpSpPr/>
        <p:nvPr/>
      </p:nvGrpSpPr>
      <p:grpSpPr>
        <a:xfrm>
          <a:off x="0" y="0"/>
          <a:ext cx="0" cy="0"/>
          <a:chOff x="0" y="0"/>
          <a:chExt cx="0" cy="0"/>
        </a:xfrm>
      </p:grpSpPr>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73</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8" name="Rectangle 57"/>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309200" y="130665"/>
            <a:ext cx="7501521"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60"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rgbClr val="7030A0"/>
                </a:solidFill>
                <a:latin typeface="Times New Roman" panose="02020603050405020304" pitchFamily="18" charset="0"/>
                <a:cs typeface="Times New Roman" panose="02020603050405020304" pitchFamily="18" charset="0"/>
              </a:rPr>
              <a:t>12.8.2 Level Test Reports</a:t>
            </a:r>
            <a:endParaRPr lang="en-US" sz="3000" dirty="0">
              <a:solidFill>
                <a:srgbClr val="7030A0"/>
              </a:solidFill>
              <a:latin typeface="Barlow" panose="020B0604020202020204" charset="0"/>
              <a:cs typeface="Times New Roman" panose="02020603050405020304" pitchFamily="18" charset="0"/>
            </a:endParaRPr>
          </a:p>
        </p:txBody>
      </p:sp>
      <p:sp>
        <p:nvSpPr>
          <p:cNvPr id="6" name="TextBox 5"/>
          <p:cNvSpPr txBox="1"/>
          <p:nvPr/>
        </p:nvSpPr>
        <p:spPr>
          <a:xfrm>
            <a:off x="162985" y="1821273"/>
            <a:ext cx="8981015" cy="1708160"/>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khỏi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tích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bộ</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phận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ban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tâm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thấp</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spcAft>
                <a:spcPts val="600"/>
              </a:spcAft>
              <a:buFont typeface="Arial" panose="020B0604020202020204" pitchFamily="34" charset="0"/>
              <a:buChar char="•"/>
            </a:pPr>
            <a:r>
              <a:rPr lang="en-US" sz="2000" dirty="0" err="1">
                <a:latin typeface="Times New Roman" panose="02020603050405020304" pitchFamily="18" charset="0"/>
                <a:ea typeface="Calibri" panose="020F0502020204030204" pitchFamily="34" charset="0"/>
                <a:cs typeface="Times New Roman" panose="02020603050405020304" pitchFamily="18" charset="0"/>
              </a:rPr>
              <a:t>C</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Level Test Reports (LTRs)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phổ</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biến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nhất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bạn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thấy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System (Integration) Test Reports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Acceptance Test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5059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55"/>
        <p:cNvGrpSpPr/>
        <p:nvPr/>
      </p:nvGrpSpPr>
      <p:grpSpPr>
        <a:xfrm>
          <a:off x="0" y="0"/>
          <a:ext cx="0" cy="0"/>
          <a:chOff x="0" y="0"/>
          <a:chExt cx="0" cy="0"/>
        </a:xfrm>
      </p:grpSpPr>
      <p:sp>
        <p:nvSpPr>
          <p:cNvPr id="157" name="Google Shape;157;p1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74</a:t>
            </a:fld>
            <a:endParaRPr/>
          </a:p>
        </p:txBody>
      </p:sp>
      <p:sp>
        <p:nvSpPr>
          <p:cNvPr id="4" name="Rectangle 3"/>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160" y="184027"/>
            <a:ext cx="795426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31977" y="1532003"/>
            <a:ext cx="8480045" cy="3042949"/>
          </a:xfrm>
          <a:prstGeom prst="rect">
            <a:avLst/>
          </a:prstGeom>
          <a:noFill/>
        </p:spPr>
        <p:txBody>
          <a:bodyPr wrap="square" rtlCol="0">
            <a:spAutoFit/>
          </a:bodyPr>
          <a:lstStyle/>
          <a:p>
            <a:r>
              <a:rPr lang="en-US" sz="2200" dirty="0">
                <a:solidFill>
                  <a:schemeClr val="accent2">
                    <a:lumMod val="75000"/>
                  </a:schemeClr>
                </a:solidFill>
                <a:latin typeface="Times New Roman" panose="02020603050405020304" pitchFamily="18" charset="0"/>
                <a:cs typeface="Times New Roman" panose="02020603050405020304" pitchFamily="18" charset="0"/>
              </a:rPr>
              <a:t>12.8.2.1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Tổng</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quan</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về</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kết</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quả</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kiểm</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tra</a:t>
            </a:r>
            <a:endParaRPr lang="en-US" sz="2200" dirty="0">
              <a:solidFill>
                <a:schemeClr val="accent2">
                  <a:lumMod val="75000"/>
                </a:schemeClr>
              </a:solidFill>
              <a:latin typeface="Times New Roman" panose="02020603050405020304" pitchFamily="18" charset="0"/>
              <a:cs typeface="Times New Roman" panose="02020603050405020304" pitchFamily="18" charset="0"/>
            </a:endParaRPr>
          </a:p>
          <a:p>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tóm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tắt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hoạt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nghiệm</a:t>
            </a:r>
            <a:r>
              <a:rPr lang="en-US" sz="1800"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phiên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solidFill>
                  <a:schemeClr val="accent2">
                    <a:lumMod val="75000"/>
                  </a:schemeClr>
                </a:solidFill>
                <a:latin typeface="Times New Roman" panose="02020603050405020304" pitchFamily="18" charset="0"/>
                <a:cs typeface="Times New Roman" panose="02020603050405020304" pitchFamily="18" charset="0"/>
              </a:rPr>
              <a:t>12.8.2.2 Chi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tiết</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kết</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quả</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kiểm</a:t>
            </a:r>
            <a:r>
              <a:rPr lang="en-US" sz="2200" dirty="0">
                <a:solidFill>
                  <a:schemeClr val="accent2">
                    <a:lumMod val="75000"/>
                  </a:schemeClr>
                </a:solidFill>
                <a:latin typeface="Times New Roman" panose="02020603050405020304" pitchFamily="18" charset="0"/>
                <a:cs typeface="Times New Roman" panose="02020603050405020304" pitchFamily="18" charset="0"/>
              </a:rPr>
              <a:t> </a:t>
            </a:r>
            <a:r>
              <a:rPr lang="en-US" sz="2200" dirty="0" err="1">
                <a:solidFill>
                  <a:schemeClr val="accent2">
                    <a:lumMod val="75000"/>
                  </a:schemeClr>
                </a:solidFill>
                <a:latin typeface="Times New Roman" panose="02020603050405020304" pitchFamily="18" charset="0"/>
                <a:cs typeface="Times New Roman" panose="02020603050405020304" pitchFamily="18" charset="0"/>
              </a:rPr>
              <a:t>tra</a:t>
            </a:r>
            <a:endParaRPr lang="en-US" sz="2200" dirty="0">
              <a:solidFill>
                <a:schemeClr val="accent2">
                  <a:lumMod val="75000"/>
                </a:schemeClr>
              </a:solidFill>
              <a:latin typeface="Times New Roman" panose="02020603050405020304" pitchFamily="18" charset="0"/>
              <a:cs typeface="Times New Roman" panose="02020603050405020304" pitchFamily="18" charset="0"/>
            </a:endParaRPr>
          </a:p>
          <a:p>
            <a:pPr marL="342900" marR="0" indent="-342900">
              <a:lnSpc>
                <a:spcPct val="107000"/>
              </a:lnSpc>
              <a:spcBef>
                <a:spcPts val="0"/>
              </a:spcBef>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Liệt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kê</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nSpc>
                <a:spcPct val="107000"/>
              </a:lnSpc>
              <a:spcBef>
                <a:spcPts val="0"/>
              </a:spcBef>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hãy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thích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tục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indent="-342900">
              <a:lnSpc>
                <a:spcPct val="107000"/>
              </a:lnSpc>
              <a:spcBef>
                <a:spcPts val="0"/>
              </a:spcBef>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mức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độ</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endParaRPr lang="en-US" sz="1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769161-CCC2-41E7-AC30-0A3688533D3F}"/>
              </a:ext>
            </a:extLst>
          </p:cNvPr>
          <p:cNvSpPr txBox="1"/>
          <p:nvPr/>
        </p:nvSpPr>
        <p:spPr>
          <a:xfrm>
            <a:off x="-11431" y="1021710"/>
            <a:ext cx="4583430" cy="553998"/>
          </a:xfrm>
          <a:prstGeom prst="rect">
            <a:avLst/>
          </a:prstGeom>
          <a:noFill/>
        </p:spPr>
        <p:txBody>
          <a:bodyPr wrap="square">
            <a:spAutoFit/>
          </a:bodyPr>
          <a:lstStyle/>
          <a:p>
            <a:pPr marL="38100"/>
            <a:r>
              <a:rPr lang="en-US" sz="3000" dirty="0">
                <a:solidFill>
                  <a:srgbClr val="7030A0"/>
                </a:solidFill>
                <a:latin typeface="Times New Roman" panose="02020603050405020304" pitchFamily="18" charset="0"/>
                <a:cs typeface="Times New Roman" panose="02020603050405020304" pitchFamily="18" charset="0"/>
              </a:rPr>
              <a:t>12.8.2 Level Test Reports</a:t>
            </a:r>
          </a:p>
        </p:txBody>
      </p:sp>
    </p:spTree>
    <p:extLst>
      <p:ext uri="{BB962C8B-B14F-4D97-AF65-F5344CB8AC3E}">
        <p14:creationId xmlns:p14="http://schemas.microsoft.com/office/powerpoint/2010/main" val="283114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1000"/>
                                        <p:tgtEl>
                                          <p:spTgt spid="6">
                                            <p:txEl>
                                              <p:pRg st="5" end="5"/>
                                            </p:txEl>
                                          </p:spTgt>
                                        </p:tgtEl>
                                      </p:cBhvr>
                                    </p:animEffect>
                                    <p:anim calcmode="lin" valueType="num">
                                      <p:cBhvr>
                                        <p:cTn id="18"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1000"/>
                                        <p:tgtEl>
                                          <p:spTgt spid="6">
                                            <p:txEl>
                                              <p:pRg st="6" end="6"/>
                                            </p:txEl>
                                          </p:spTgt>
                                        </p:tgtEl>
                                      </p:cBhvr>
                                    </p:animEffect>
                                    <p:anim calcmode="lin" valueType="num">
                                      <p:cBhvr>
                                        <p:cTn id="23"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75</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1" name="Rectangle 30"/>
          <p:cNvSpPr/>
          <p:nvPr/>
        </p:nvSpPr>
        <p:spPr>
          <a:xfrm>
            <a:off x="0" y="0"/>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4415" y="181655"/>
            <a:ext cx="7931852"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36" name="Google Shape;156;p15"/>
          <p:cNvSpPr txBox="1">
            <a:spLocks noGrp="1"/>
          </p:cNvSpPr>
          <p:nvPr>
            <p:ph type="body" idx="1"/>
          </p:nvPr>
        </p:nvSpPr>
        <p:spPr>
          <a:xfrm>
            <a:off x="84415" y="1004718"/>
            <a:ext cx="8294337" cy="723879"/>
          </a:xfrm>
          <a:prstGeom prst="rect">
            <a:avLst/>
          </a:prstGeom>
        </p:spPr>
        <p:txBody>
          <a:bodyPr spcFirstLastPara="1" wrap="square" lIns="0" tIns="0" rIns="0" bIns="0" anchor="ctr" anchorCtr="0">
            <a:noAutofit/>
          </a:bodyPr>
          <a:lstStyle/>
          <a:p>
            <a:pPr marL="0" indent="0">
              <a:buNone/>
            </a:pPr>
            <a:r>
              <a:rPr lang="en-US" sz="3000" dirty="0">
                <a:solidFill>
                  <a:srgbClr val="7030A0"/>
                </a:solidFill>
                <a:latin typeface="Times New Roman" panose="02020603050405020304" pitchFamily="18" charset="0"/>
                <a:cs typeface="Times New Roman" panose="02020603050405020304" pitchFamily="18" charset="0"/>
              </a:rPr>
              <a:t>12.8.2 Level Test Reports</a:t>
            </a:r>
            <a:endParaRPr lang="en-US" sz="3000" dirty="0">
              <a:solidFill>
                <a:srgbClr val="7030A0"/>
              </a:solidFill>
              <a:latin typeface="Barlow" panose="020B0604020202020204" charset="0"/>
              <a:cs typeface="Times New Roman" panose="02020603050405020304" pitchFamily="18" charset="0"/>
            </a:endParaRPr>
          </a:p>
        </p:txBody>
      </p:sp>
      <p:sp>
        <p:nvSpPr>
          <p:cNvPr id="4" name="TextBox 3"/>
          <p:cNvSpPr txBox="1"/>
          <p:nvPr/>
        </p:nvSpPr>
        <p:spPr>
          <a:xfrm>
            <a:off x="195285" y="1680630"/>
            <a:ext cx="8948715" cy="3186000"/>
          </a:xfrm>
          <a:prstGeom prst="rect">
            <a:avLst/>
          </a:prstGeom>
          <a:noFill/>
        </p:spPr>
        <p:txBody>
          <a:bodyPr wrap="square" rtlCol="0">
            <a:spAutoFit/>
          </a:bodyPr>
          <a:lstStyle/>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12.8.2.3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Cơ</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sở</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luận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định</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Nếu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chẳng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hạn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lệch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biết,cung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12.8.2.4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luận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Khuyến</a:t>
            </a:r>
            <a:r>
              <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nghị</a:t>
            </a:r>
            <a:endParaRPr lang="en-US" sz="2200"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Nêu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kết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hảo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luận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phẩm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hóa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sớm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này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thiệu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chờ</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lỗi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60890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1000"/>
                                        <p:tgtEl>
                                          <p:spTgt spid="4">
                                            <p:txEl>
                                              <p:pRg st="3" end="3"/>
                                            </p:txEl>
                                          </p:spTgt>
                                        </p:tgtEl>
                                      </p:cBhvr>
                                    </p:animEffect>
                                    <p:anim calcmode="lin" valueType="num">
                                      <p:cBhvr>
                                        <p:cTn id="1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80"/>
        <p:cNvGrpSpPr/>
        <p:nvPr/>
      </p:nvGrpSpPr>
      <p:grpSpPr>
        <a:xfrm>
          <a:off x="0" y="0"/>
          <a:ext cx="0" cy="0"/>
          <a:chOff x="0" y="0"/>
          <a:chExt cx="0" cy="0"/>
        </a:xfrm>
      </p:grpSpPr>
      <p:sp>
        <p:nvSpPr>
          <p:cNvPr id="282" name="Google Shape;282;p21"/>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76</a:t>
            </a:fld>
            <a:endParaRPr/>
          </a:p>
        </p:txBody>
      </p:sp>
      <p:sp>
        <p:nvSpPr>
          <p:cNvPr id="7" name="Rectangle 6"/>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6;p15"/>
          <p:cNvSpPr txBox="1">
            <a:spLocks/>
          </p:cNvSpPr>
          <p:nvPr/>
        </p:nvSpPr>
        <p:spPr>
          <a:xfrm>
            <a:off x="44071" y="998521"/>
            <a:ext cx="8294337" cy="715224"/>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000" dirty="0">
                <a:solidFill>
                  <a:schemeClr val="accent5"/>
                </a:solidFill>
                <a:latin typeface="Times New Roman" panose="02020603050405020304" pitchFamily="18" charset="0"/>
                <a:cs typeface="Times New Roman" panose="02020603050405020304" pitchFamily="18" charset="0"/>
              </a:rPr>
              <a:t>12.9 </a:t>
            </a:r>
            <a:r>
              <a:rPr lang="en-US" sz="3000" dirty="0" err="1">
                <a:solidFill>
                  <a:schemeClr val="accent5"/>
                </a:solidFill>
                <a:latin typeface="Times New Roman" panose="02020603050405020304" pitchFamily="18" charset="0"/>
                <a:cs typeface="Times New Roman" panose="02020603050405020304" pitchFamily="18" charset="0"/>
              </a:rPr>
              <a:t>Bạn</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thực</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sự</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cần</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tất</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cả</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điều</a:t>
            </a:r>
            <a:r>
              <a:rPr lang="en-US" sz="3000" dirty="0">
                <a:solidFill>
                  <a:schemeClr val="accent5"/>
                </a:solidFill>
                <a:latin typeface="Times New Roman" panose="02020603050405020304" pitchFamily="18" charset="0"/>
                <a:cs typeface="Times New Roman" panose="02020603050405020304" pitchFamily="18" charset="0"/>
              </a:rPr>
              <a:t> </a:t>
            </a:r>
            <a:r>
              <a:rPr lang="en-US" sz="3000" dirty="0" err="1">
                <a:solidFill>
                  <a:schemeClr val="accent5"/>
                </a:solidFill>
                <a:latin typeface="Times New Roman" panose="02020603050405020304" pitchFamily="18" charset="0"/>
                <a:cs typeface="Times New Roman" panose="02020603050405020304" pitchFamily="18" charset="0"/>
              </a:rPr>
              <a:t>này</a:t>
            </a:r>
            <a:r>
              <a:rPr lang="en-US" sz="3000" dirty="0">
                <a:solidFill>
                  <a:schemeClr val="accent5"/>
                </a:solidFill>
                <a:latin typeface="Times New Roman" panose="02020603050405020304" pitchFamily="18" charset="0"/>
                <a:cs typeface="Times New Roman" panose="02020603050405020304" pitchFamily="18" charset="0"/>
              </a:rPr>
              <a:t>?</a:t>
            </a:r>
          </a:p>
        </p:txBody>
      </p:sp>
      <p:sp>
        <p:nvSpPr>
          <p:cNvPr id="9" name="Rectangle 8"/>
          <p:cNvSpPr/>
          <p:nvPr/>
        </p:nvSpPr>
        <p:spPr>
          <a:xfrm>
            <a:off x="121920" y="152805"/>
            <a:ext cx="8023859"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a:t>
            </a:r>
            <a:r>
              <a:rPr lang="en-US" sz="3200" b="1" dirty="0">
                <a:latin typeface="Times New Roman" panose="02020603050405020304" pitchFamily="18" charset="0"/>
                <a:cs typeface="Times New Roman" panose="02020603050405020304" pitchFamily="18" charset="0"/>
              </a:rPr>
              <a:t>2</a:t>
            </a:r>
            <a:r>
              <a:rPr lang="vi-VN"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Software test documentation</a:t>
            </a:r>
            <a:endParaRPr lang="vi-VN" sz="32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4071" y="1680630"/>
            <a:ext cx="9055858"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IEEE Std 829-2008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“killer app”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mình</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STC, SRL, STP. </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STP</a:t>
            </a: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thước</a:t>
            </a:r>
            <a:r>
              <a:rPr lang="en-US" sz="2000" dirty="0">
                <a:latin typeface="Times New Roman" panose="02020603050405020304" pitchFamily="18" charset="0"/>
                <a:cs typeface="Times New Roman" panose="02020603050405020304" pitchFamily="18" charset="0"/>
              </a:rPr>
              <a:t> STC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STP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động</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bỏ</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nhỏ</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Nhật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tra</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cuối</a:t>
            </a:r>
            <a:r>
              <a:rPr lang="en-US" sz="2000" dirty="0">
                <a:latin typeface="Times New Roman" panose="02020603050405020304" pitchFamily="18" charset="0"/>
                <a:cs typeface="Times New Roman" panose="02020603050405020304" pitchFamily="18" charset="0"/>
              </a:rPr>
              <a:t> STP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trò</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đủ</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a:latin typeface="Times New Roman" panose="02020603050405020304" pitchFamily="18" charset="0"/>
                <a:ea typeface="Calibri" panose="020F0502020204030204" pitchFamily="34" charset="0"/>
                <a:cs typeface="Times New Roman" panose="02020603050405020304" pitchFamily="18" charset="0"/>
              </a:rPr>
              <a:t>P</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hát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minh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duy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trì</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kiểm</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tra</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cũng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liên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đương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phí</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7102240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77</a:t>
            </a:fld>
            <a:endParaRPr lang="en"/>
          </a:p>
        </p:txBody>
      </p:sp>
      <p:pic>
        <p:nvPicPr>
          <p:cNvPr id="2050" name="Picture 2" descr="100+ hình nền powerpoint goodbye - hinhanhsieudep.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21642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789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29"/>
        <p:cNvGrpSpPr/>
        <p:nvPr/>
      </p:nvGrpSpPr>
      <p:grpSpPr>
        <a:xfrm>
          <a:off x="0" y="0"/>
          <a:ext cx="0" cy="0"/>
          <a:chOff x="0" y="0"/>
          <a:chExt cx="0" cy="0"/>
        </a:xfrm>
      </p:grpSpPr>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8" name="Rectangle 57"/>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sp>
        <p:nvSpPr>
          <p:cNvPr id="60"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chemeClr val="accent5"/>
                </a:solidFill>
                <a:latin typeface="Times New Roman" panose="02020603050405020304" pitchFamily="18" charset="0"/>
                <a:cs typeface="Times New Roman" panose="02020603050405020304" pitchFamily="18" charset="0"/>
              </a:rPr>
              <a:t>11.1.2 </a:t>
            </a:r>
            <a:r>
              <a:rPr lang="en-US" sz="3200" dirty="0">
                <a:solidFill>
                  <a:schemeClr val="accent5"/>
                </a:solidFill>
                <a:latin typeface="Times New Roman" panose="02020603050405020304" pitchFamily="18" charset="0"/>
                <a:cs typeface="Times New Roman" panose="02020603050405020304" pitchFamily="18" charset="0"/>
              </a:rPr>
              <a:t>Design Viewpoints and Design Elements</a:t>
            </a:r>
          </a:p>
        </p:txBody>
      </p:sp>
      <p:sp>
        <p:nvSpPr>
          <p:cNvPr id="5" name="TextBox 4"/>
          <p:cNvSpPr txBox="1"/>
          <p:nvPr/>
        </p:nvSpPr>
        <p:spPr>
          <a:xfrm>
            <a:off x="153716" y="1554542"/>
            <a:ext cx="8225035" cy="92333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buộc</a:t>
            </a:r>
            <a:r>
              <a:rPr lang="en-US" sz="2000" dirty="0">
                <a:latin typeface="Times New Roman" panose="02020603050405020304" pitchFamily="18" charset="0"/>
                <a:cs typeface="Times New Roman" panose="02020603050405020304" pitchFamily="18" charset="0"/>
              </a:rPr>
              <a:t>:</a:t>
            </a:r>
          </a:p>
          <a:p>
            <a:endParaRPr lang="en-US" dirty="0"/>
          </a:p>
        </p:txBody>
      </p:sp>
      <p:sp>
        <p:nvSpPr>
          <p:cNvPr id="6" name="TextBox 5"/>
          <p:cNvSpPr txBox="1"/>
          <p:nvPr/>
        </p:nvSpPr>
        <p:spPr>
          <a:xfrm>
            <a:off x="187450" y="2284546"/>
            <a:ext cx="7313459" cy="2769989"/>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Ràng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tắc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nhìn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8000">
              <a:schemeClr val="accent2">
                <a:lumMod val="60000"/>
                <a:lumOff val="40000"/>
              </a:schemeClr>
            </a:gs>
            <a:gs pos="100000">
              <a:schemeClr val="accent4">
                <a:lumMod val="40000"/>
                <a:lumOff val="60000"/>
              </a:schemeClr>
            </a:gs>
          </a:gsLst>
          <a:path path="circle">
            <a:fillToRect l="100000" t="100000"/>
          </a:path>
          <a:tileRect r="-100000" b="-100000"/>
        </a:gradFill>
        <a:effectLst/>
      </p:bgPr>
    </p:bg>
    <p:spTree>
      <p:nvGrpSpPr>
        <p:cNvPr id="1" name="Shape 263"/>
        <p:cNvGrpSpPr/>
        <p:nvPr/>
      </p:nvGrpSpPr>
      <p:grpSpPr>
        <a:xfrm>
          <a:off x="0" y="0"/>
          <a:ext cx="0" cy="0"/>
          <a:chOff x="0" y="0"/>
          <a:chExt cx="0" cy="0"/>
        </a:xfrm>
      </p:grpSpPr>
      <p:sp>
        <p:nvSpPr>
          <p:cNvPr id="268" name="Google Shape;268;p19"/>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11" name="Rectangle 10"/>
          <p:cNvSpPr/>
          <p:nvPr/>
        </p:nvSpPr>
        <p:spPr>
          <a:xfrm>
            <a:off x="0" y="-15549"/>
            <a:ext cx="9144000" cy="105193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Google Shape;156;p15"/>
          <p:cNvSpPr txBox="1">
            <a:spLocks/>
          </p:cNvSpPr>
          <p:nvPr/>
        </p:nvSpPr>
        <p:spPr>
          <a:xfrm>
            <a:off x="44071" y="998521"/>
            <a:ext cx="8294337" cy="8199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8100"/>
            <a:r>
              <a:rPr lang="en-US" sz="3200" dirty="0" smtClean="0">
                <a:solidFill>
                  <a:srgbClr val="7030A0"/>
                </a:solidFill>
                <a:latin typeface="Times New Roman" panose="02020603050405020304" pitchFamily="18" charset="0"/>
                <a:cs typeface="Times New Roman" panose="02020603050405020304" pitchFamily="18" charset="0"/>
              </a:rPr>
              <a:t>11.1.2.1 </a:t>
            </a:r>
            <a:r>
              <a:rPr lang="en-US" sz="3200" dirty="0">
                <a:solidFill>
                  <a:srgbClr val="7030A0"/>
                </a:solidFill>
                <a:latin typeface="Times New Roman" panose="02020603050405020304" pitchFamily="18" charset="0"/>
                <a:cs typeface="Times New Roman" panose="02020603050405020304" pitchFamily="18" charset="0"/>
              </a:rPr>
              <a:t>Context </a:t>
            </a:r>
            <a:r>
              <a:rPr lang="en-US" sz="3200" dirty="0" err="1">
                <a:solidFill>
                  <a:srgbClr val="7030A0"/>
                </a:solidFill>
                <a:latin typeface="Times New Roman" panose="02020603050405020304" pitchFamily="18" charset="0"/>
                <a:cs typeface="Times New Roman" panose="02020603050405020304" pitchFamily="18" charset="0"/>
              </a:rPr>
              <a:t>Viewpont</a:t>
            </a:r>
            <a:endParaRPr lang="en-US" sz="3200" dirty="0">
              <a:solidFill>
                <a:srgbClr val="7030A0"/>
              </a:solidFill>
              <a:latin typeface="Barlow" panose="020B0604020202020204" charset="0"/>
              <a:cs typeface="Times New Roman" panose="02020603050405020304" pitchFamily="18" charset="0"/>
            </a:endParaRPr>
          </a:p>
        </p:txBody>
      </p:sp>
      <p:sp>
        <p:nvSpPr>
          <p:cNvPr id="13" name="Rectangle 12"/>
          <p:cNvSpPr/>
          <p:nvPr/>
        </p:nvSpPr>
        <p:spPr>
          <a:xfrm>
            <a:off x="988469" y="91865"/>
            <a:ext cx="6636190" cy="7152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ctr">
              <a:buClr>
                <a:schemeClr val="dk1"/>
              </a:buClr>
              <a:buSzPts val="1100"/>
              <a:buNone/>
            </a:pPr>
            <a:r>
              <a:rPr lang="vi-VN" sz="3200" b="1" dirty="0">
                <a:latin typeface="Times New Roman" panose="02020603050405020304" pitchFamily="18" charset="0"/>
                <a:cs typeface="Times New Roman" panose="02020603050405020304" pitchFamily="18" charset="0"/>
              </a:rPr>
              <a:t>Chương 11: </a:t>
            </a:r>
            <a:r>
              <a:rPr lang="en-US" sz="3200" b="1" dirty="0">
                <a:latin typeface="Times New Roman" panose="02020603050405020304" pitchFamily="18" charset="0"/>
                <a:cs typeface="Times New Roman" panose="02020603050405020304" pitchFamily="18" charset="0"/>
              </a:rPr>
              <a:t>S</a:t>
            </a:r>
            <a:r>
              <a:rPr lang="vi-VN" sz="3200" b="1" dirty="0">
                <a:latin typeface="Times New Roman" panose="02020603050405020304" pitchFamily="18" charset="0"/>
                <a:cs typeface="Times New Roman" panose="02020603050405020304" pitchFamily="18" charset="0"/>
              </a:rPr>
              <a:t>oftware design description documents</a:t>
            </a:r>
            <a:endParaRPr lang="vi-VN"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5744508" y="1616144"/>
            <a:ext cx="3313568" cy="3307256"/>
          </a:xfrm>
          <a:prstGeom prst="rect">
            <a:avLst/>
          </a:prstGeom>
        </p:spPr>
      </p:pic>
      <p:sp>
        <p:nvSpPr>
          <p:cNvPr id="7" name="TextBox 6"/>
          <p:cNvSpPr txBox="1"/>
          <p:nvPr/>
        </p:nvSpPr>
        <p:spPr>
          <a:xfrm>
            <a:off x="144856" y="1664391"/>
            <a:ext cx="5513728" cy="1631216"/>
          </a:xfrm>
          <a:prstGeom prst="rect">
            <a:avLst/>
          </a:prstGeom>
          <a:noFill/>
        </p:spPr>
        <p:txBody>
          <a:bodyPr wrap="square" rtlCol="0">
            <a:spAutoFit/>
          </a:bodyPr>
          <a:lstStyle/>
          <a:p>
            <a:r>
              <a:rPr lang="en-US" dirty="0"/>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thập</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dịch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cấp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a:t>
            </a:r>
          </a:p>
        </p:txBody>
      </p:sp>
      <p:sp>
        <p:nvSpPr>
          <p:cNvPr id="8" name="TextBox 7"/>
          <p:cNvSpPr txBox="1"/>
          <p:nvPr/>
        </p:nvSpPr>
        <p:spPr>
          <a:xfrm>
            <a:off x="253497" y="3431263"/>
            <a:ext cx="5405087"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Chúng</a:t>
            </a:r>
            <a:r>
              <a:rPr lang="en-US" sz="2000" dirty="0">
                <a:latin typeface="Times New Roman" panose="02020603050405020304" pitchFamily="18" charset="0"/>
                <a:cs typeface="Times New Roman" panose="02020603050405020304" pitchFamily="18" charset="0"/>
              </a:rPr>
              <a:t> ta </a:t>
            </a:r>
            <a:r>
              <a:rPr lang="en-US" sz="2000" dirty="0" err="1" smtClean="0">
                <a:latin typeface="Times New Roman" panose="02020603050405020304" pitchFamily="18" charset="0"/>
                <a:cs typeface="Times New Roman" panose="02020603050405020304" pitchFamily="18" charset="0"/>
              </a:rPr>
              <a:t>thường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UML</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2442</TotalTime>
  <Words>8094</Words>
  <Application>Microsoft Office PowerPoint</Application>
  <PresentationFormat>On-screen Show (16:9)</PresentationFormat>
  <Paragraphs>567</Paragraphs>
  <Slides>77</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77</vt:i4>
      </vt:variant>
    </vt:vector>
  </HeadingPairs>
  <TitlesOfParts>
    <vt:vector size="87" baseType="lpstr">
      <vt:lpstr>Calibri</vt:lpstr>
      <vt:lpstr>Wingdings</vt:lpstr>
      <vt:lpstr>Barlow Light</vt:lpstr>
      <vt:lpstr>Tahoma</vt:lpstr>
      <vt:lpstr>Times New Roman</vt:lpstr>
      <vt:lpstr>Courier New</vt:lpstr>
      <vt:lpstr>Arial</vt:lpstr>
      <vt:lpstr>Barlow</vt:lpstr>
      <vt:lpstr>Symbol</vt:lpstr>
      <vt:lpstr>Minola template</vt:lpstr>
      <vt:lpstr>NHẬP MÔN   CÔNG NGHỆ PHẦN MỀM</vt:lpstr>
      <vt:lpstr>Book: Write-Great-Code-Volume-3-Engineering-software</vt:lpstr>
      <vt:lpstr>Giới thiệu: tài liệu SDD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12 Software test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12.6. Level test logs </vt:lpstr>
      <vt:lpstr>12.6.1 Giới thiệu tài liệu Level Test Logs</vt:lpstr>
      <vt:lpstr>12.6. 2 Chi tiết tài liệu Level Test Logs</vt:lpstr>
      <vt:lpstr>12.6.2 Chi tiết tài liệu Level Test Logs</vt:lpstr>
      <vt:lpstr>12.6.4 Một vài nhận xét về Test Logs</vt:lpstr>
      <vt:lpstr>12.6.4 Một vài nhận xét về Test Logs</vt:lpstr>
      <vt:lpstr>12.6.4 Một vài nhận xét về Test Logs</vt:lpstr>
      <vt:lpstr>12.6.4 Một vài nhận xét về Test Logs</vt:lpstr>
      <vt:lpstr>K</vt:lpstr>
      <vt:lpstr>PowerPoint Presentation</vt:lpstr>
      <vt:lpstr>PowerPoint Presentation</vt:lpstr>
      <vt:lpstr>PowerPoint Presentation</vt:lpstr>
      <vt:lpstr>PowerPoint Presentation</vt:lpstr>
      <vt:lpstr>12.7.1 Chi tiết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CaoTuan</dc:creator>
  <cp:lastModifiedBy>Tuấn Cao</cp:lastModifiedBy>
  <cp:revision>107</cp:revision>
  <dcterms:modified xsi:type="dcterms:W3CDTF">2021-05-02T09:14:48Z</dcterms:modified>
</cp:coreProperties>
</file>