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EtpZqaI9EKetdTkat8Hz16zC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5AC83-D572-4A66-AB5C-A5804C2F514C}" type="datetimeFigureOut">
              <a:rPr lang="en-US" smtClean="0"/>
              <a:t>4/15/22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772FE-140A-46FC-853A-03DC870F3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702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7080030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705100" y="2308225"/>
            <a:ext cx="67183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AWS Intro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2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74625"/>
            <a:ext cx="10515600" cy="11334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/>
          <a:lstStyle>
            <a:lvl1pPr>
              <a:buClr>
                <a:schemeClr val="accent4"/>
              </a:buCl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784C73-8338-43C0-89BE-77FA25D3905D}" type="datetime1">
              <a:rPr lang="en-US" smtClean="0"/>
              <a:t>4/15/22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87400" y="13843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61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;p10"/>
          <p:cNvSpPr/>
          <p:nvPr userDrawn="1"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8;p10"/>
          <p:cNvSpPr/>
          <p:nvPr userDrawn="1"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7243-26D6-423B-95C5-D80B0810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7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API Gateway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1879B-629F-FD4B-9CD7-71C1F0A8C2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SzPts val="4000"/>
            </a:pPr>
            <a:r>
              <a:rPr lang="en-US"/>
              <a:t>API Gateway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25">
            <a:extLst>
              <a:ext uri="{FF2B5EF4-FFF2-40B4-BE49-F238E27FC236}">
                <a16:creationId xmlns:a16="http://schemas.microsoft.com/office/drawing/2014/main" id="{F54BFC12-622E-3B4B-A076-AF1F87AF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28" y="30626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9">
            <a:extLst>
              <a:ext uri="{FF2B5EF4-FFF2-40B4-BE49-F238E27FC236}">
                <a16:creationId xmlns:a16="http://schemas.microsoft.com/office/drawing/2014/main" id="{F61D17D3-8AA1-864B-9D09-4FE542A5C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641" y="3824647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33816" y="1482587"/>
            <a:ext cx="2402006" cy="4735773"/>
            <a:chOff x="7683690" y="1146412"/>
            <a:chExt cx="2402006" cy="4735773"/>
          </a:xfrm>
        </p:grpSpPr>
        <p:grpSp>
          <p:nvGrpSpPr>
            <p:cNvPr id="9" name="Group 8"/>
            <p:cNvGrpSpPr/>
            <p:nvPr/>
          </p:nvGrpSpPr>
          <p:grpSpPr>
            <a:xfrm>
              <a:off x="7907194" y="1657798"/>
              <a:ext cx="2069318" cy="3862264"/>
              <a:chOff x="7907194" y="1958051"/>
              <a:chExt cx="2069318" cy="3862264"/>
            </a:xfrm>
          </p:grpSpPr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99A0DFF8-BDF8-5740-860C-714B27FBE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5602" y="2710195"/>
                <a:ext cx="150653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Lambda</a:t>
                </a:r>
              </a:p>
            </p:txBody>
          </p:sp>
          <p:pic>
            <p:nvPicPr>
              <p:cNvPr id="12" name="Graphic 12">
                <a:extLst>
                  <a:ext uri="{FF2B5EF4-FFF2-40B4-BE49-F238E27FC236}">
                    <a16:creationId xmlns:a16="http://schemas.microsoft.com/office/drawing/2014/main" id="{930D9453-D42B-9E4B-AC40-C20DD193F6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40348" y="1958051"/>
                <a:ext cx="711200" cy="71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Graphic 43">
                <a:extLst>
                  <a:ext uri="{FF2B5EF4-FFF2-40B4-BE49-F238E27FC236}">
                    <a16:creationId xmlns:a16="http://schemas.microsoft.com/office/drawing/2014/main" id="{2FE4470D-3E59-F14D-9808-00503041B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93857" y="4683197"/>
                <a:ext cx="789557" cy="789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Graphic 24">
                <a:extLst>
                  <a:ext uri="{FF2B5EF4-FFF2-40B4-BE49-F238E27FC236}">
                    <a16:creationId xmlns:a16="http://schemas.microsoft.com/office/drawing/2014/main" id="{3B648519-137D-9249-8386-436FF3FA48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54374" y="3352682"/>
                <a:ext cx="714350" cy="714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TextBox 11">
                <a:extLst>
                  <a:ext uri="{FF2B5EF4-FFF2-40B4-BE49-F238E27FC236}">
                    <a16:creationId xmlns:a16="http://schemas.microsoft.com/office/drawing/2014/main" id="{99A0DFF8-BDF8-5740-860C-714B27FBE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05172" y="4090894"/>
                <a:ext cx="150653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AWS services</a:t>
                </a:r>
              </a:p>
            </p:txBody>
          </p:sp>
          <p:sp>
            <p:nvSpPr>
              <p:cNvPr id="16" name="TextBox 11">
                <a:extLst>
                  <a:ext uri="{FF2B5EF4-FFF2-40B4-BE49-F238E27FC236}">
                    <a16:creationId xmlns:a16="http://schemas.microsoft.com/office/drawing/2014/main" id="{99A0DFF8-BDF8-5740-860C-714B27FBE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07194" y="5512538"/>
                <a:ext cx="206931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Custom HTTP endpoint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683690" y="1146412"/>
              <a:ext cx="2402006" cy="4735773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oogle Shape;52;gc1d9159d31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27257" y="2983585"/>
            <a:ext cx="975750" cy="97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53;gc1d9159d31_0_0"/>
          <p:cNvGrpSpPr/>
          <p:nvPr/>
        </p:nvGrpSpPr>
        <p:grpSpPr>
          <a:xfrm>
            <a:off x="2207461" y="3036958"/>
            <a:ext cx="2697587" cy="431100"/>
            <a:chOff x="2958088" y="4734300"/>
            <a:chExt cx="2697587" cy="431100"/>
          </a:xfrm>
        </p:grpSpPr>
        <p:cxnSp>
          <p:nvCxnSpPr>
            <p:cNvPr id="19" name="Google Shape;54;gc1d9159d31_0_0"/>
            <p:cNvCxnSpPr/>
            <p:nvPr/>
          </p:nvCxnSpPr>
          <p:spPr>
            <a:xfrm>
              <a:off x="2958088" y="5151900"/>
              <a:ext cx="2434200" cy="1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0" name="Google Shape;55;gc1d9159d31_0_0"/>
            <p:cNvSpPr txBox="1"/>
            <p:nvPr/>
          </p:nvSpPr>
          <p:spPr>
            <a:xfrm>
              <a:off x="3334875" y="4734300"/>
              <a:ext cx="2320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53;gc1d9159d31_0_0"/>
          <p:cNvGrpSpPr/>
          <p:nvPr/>
        </p:nvGrpSpPr>
        <p:grpSpPr>
          <a:xfrm>
            <a:off x="5744506" y="3025585"/>
            <a:ext cx="2102958" cy="431100"/>
            <a:chOff x="2958088" y="4734300"/>
            <a:chExt cx="2580366" cy="431100"/>
          </a:xfrm>
        </p:grpSpPr>
        <p:cxnSp>
          <p:nvCxnSpPr>
            <p:cNvPr id="22" name="Google Shape;54;gc1d9159d31_0_0"/>
            <p:cNvCxnSpPr/>
            <p:nvPr/>
          </p:nvCxnSpPr>
          <p:spPr>
            <a:xfrm>
              <a:off x="2958088" y="5151900"/>
              <a:ext cx="2434200" cy="1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" name="Google Shape;55;gc1d9159d31_0_0"/>
            <p:cNvSpPr txBox="1"/>
            <p:nvPr/>
          </p:nvSpPr>
          <p:spPr>
            <a:xfrm>
              <a:off x="3217653" y="4734300"/>
              <a:ext cx="2320801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Proxy request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05370E9-1CEC-974D-9386-51DFEB1D1B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Tính năng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1437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1800"/>
              <a:t> Managed Service, không tốn chi phí quản lý hạ tầng (No Infra Management)</a:t>
            </a:r>
          </a:p>
          <a:p>
            <a:pPr marL="91437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1800"/>
              <a:t> Quản lý API versioning (v1, v2…)</a:t>
            </a:r>
          </a:p>
          <a:p>
            <a:pPr marL="91437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1800"/>
              <a:t> Quản lý lifecycle của API theo các Stages (Dev, STG, PROD)</a:t>
            </a:r>
          </a:p>
          <a:p>
            <a:pPr marL="91437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1800"/>
              <a:t> Xác thực, phân quyền (Authentication and Authorization)</a:t>
            </a:r>
          </a:p>
          <a:p>
            <a:pPr marL="91437" lvl="0" indent="-114300">
              <a:lnSpc>
                <a:spcPct val="150000"/>
              </a:lnSpc>
              <a:spcBef>
                <a:spcPts val="1400"/>
              </a:spcBef>
            </a:pPr>
            <a:r>
              <a:rPr lang="en-US" sz="1800"/>
              <a:t> Monitoring API (ErrorRate, Latencry)</a:t>
            </a:r>
          </a:p>
          <a:p>
            <a:pPr marL="91437" lvl="0" indent="-114300">
              <a:lnSpc>
                <a:spcPct val="150000"/>
              </a:lnSpc>
              <a:spcBef>
                <a:spcPts val="1400"/>
              </a:spcBef>
            </a:pPr>
            <a:r>
              <a:rPr lang="en-US" sz="1800"/>
              <a:t> Quản lý API Key cho 3</a:t>
            </a:r>
            <a:r>
              <a:rPr lang="en-US" sz="1800" baseline="30000"/>
              <a:t>rd</a:t>
            </a:r>
            <a:r>
              <a:rPr lang="en-US" sz="1800"/>
              <a:t> party</a:t>
            </a:r>
          </a:p>
          <a:p>
            <a:pPr marL="91437" lvl="0" indent="-114300">
              <a:lnSpc>
                <a:spcPct val="150000"/>
              </a:lnSpc>
              <a:spcBef>
                <a:spcPts val="1400"/>
              </a:spcBef>
            </a:pPr>
            <a:r>
              <a:rPr lang="en-US" sz="1800"/>
              <a:t> Cache API responses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3BE95-70B5-4C4D-9E01-E161236CDC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37" lvl="0" indent="-254000">
              <a:spcBef>
                <a:spcPts val="0"/>
              </a:spcBef>
              <a:buSzPts val="4000"/>
            </a:pPr>
            <a:r>
              <a:rPr lang="en-US"/>
              <a:t>API Gateway – Endpoint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919178" cy="4351338"/>
          </a:xfrm>
        </p:spPr>
        <p:txBody>
          <a:bodyPr>
            <a:noAutofit/>
          </a:bodyPr>
          <a:lstStyle/>
          <a:p>
            <a:pPr marL="91437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1800" b="1"/>
              <a:t> Edge-optimized </a:t>
            </a:r>
          </a:p>
          <a:p>
            <a:pPr marL="548637" lvl="1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1600" b="1"/>
              <a:t> </a:t>
            </a:r>
            <a:r>
              <a:rPr lang="en-US" sz="1600"/>
              <a:t>Dùng cho các dịch vụ cung cấp cho khách hàng ở Global</a:t>
            </a:r>
            <a:endParaRPr lang="en-US" sz="1600" b="1"/>
          </a:p>
          <a:p>
            <a:pPr marL="548637" lvl="1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1600"/>
              <a:t> Các Requests sẽ được định tuyến tới </a:t>
            </a:r>
            <a:r>
              <a:rPr lang="en-US" sz="1600" b="1"/>
              <a:t>CloudFront Edge Location </a:t>
            </a:r>
            <a:r>
              <a:rPr lang="en-US" sz="1600"/>
              <a:t>sau đó được định tuyến tới API Gateway qua AWS Network</a:t>
            </a:r>
            <a:endParaRPr lang="en-US" sz="1600" b="1"/>
          </a:p>
          <a:p>
            <a:pPr marL="548637" lvl="1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1600"/>
              <a:t> API Gateway Core vẫn nằm trên Region mà nó được triển khai trên đó</a:t>
            </a:r>
          </a:p>
          <a:p>
            <a:pPr marL="91437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2000" b="1"/>
              <a:t> </a:t>
            </a:r>
            <a:r>
              <a:rPr lang="en-US" sz="1800" b="1"/>
              <a:t>Regional</a:t>
            </a:r>
            <a:r>
              <a:rPr lang="en-US" sz="2000" b="1"/>
              <a:t> </a:t>
            </a:r>
          </a:p>
          <a:p>
            <a:pPr marL="548637" lvl="1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1600" b="1"/>
              <a:t> </a:t>
            </a:r>
            <a:r>
              <a:rPr lang="en-US" sz="1600"/>
              <a:t>Dùng cho các dịch vụ cung cấp cho khách hàng (Users) trong cùng Region hoặc gần đó</a:t>
            </a:r>
            <a:endParaRPr lang="en-US" sz="1600" b="1"/>
          </a:p>
          <a:p>
            <a:pPr marL="91437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1800" b="1"/>
              <a:t> Private </a:t>
            </a:r>
          </a:p>
          <a:p>
            <a:pPr marL="548637" lvl="1" indent="-114300">
              <a:lnSpc>
                <a:spcPct val="150000"/>
              </a:lnSpc>
              <a:spcBef>
                <a:spcPts val="1400"/>
              </a:spcBef>
              <a:buFont typeface="Calibri"/>
              <a:buChar char="•"/>
            </a:pPr>
            <a:r>
              <a:rPr lang="en-US" sz="1600"/>
              <a:t> Dùng cho truy cập trong nội bộ VPC sử dụng Interface VPC endpoint</a:t>
            </a:r>
            <a:endParaRPr lang="en-US" sz="16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7A748-0613-9BE2-C93F-05CFF39BB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20853"/>
            <a:ext cx="9144000" cy="2387600"/>
          </a:xfrm>
        </p:spPr>
        <p:txBody>
          <a:bodyPr/>
          <a:lstStyle/>
          <a:p>
            <a:pPr marL="12065" marR="5080" lvl="0" indent="-1267">
              <a:lnSpc>
                <a:spcPct val="108333"/>
              </a:lnSpc>
              <a:spcBef>
                <a:spcPts val="0"/>
              </a:spcBef>
              <a:buClr>
                <a:srgbClr val="3F3F3F"/>
              </a:buClr>
              <a:buSzPts val="6000"/>
            </a:pPr>
            <a:r>
              <a:rPr lang="en-US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API Gateway Security</a:t>
            </a:r>
            <a:endParaRPr lang="en-US" sz="5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43B8C-9610-3F02-20A0-EB90AF3F2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8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1437" lvl="0" indent="-254000">
              <a:spcBef>
                <a:spcPts val="0"/>
              </a:spcBef>
              <a:buSzPts val="4000"/>
            </a:pPr>
            <a:r>
              <a:rPr lang="en-US"/>
              <a:t>API Gateway security -  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>
            <a:noAutofit/>
          </a:bodyPr>
          <a:lstStyle/>
          <a:p>
            <a:pPr marL="91438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2000" dirty="0"/>
              <a:t> Sử dụng IAM permission để auth/authz truy cập tới API Gateway</a:t>
            </a:r>
          </a:p>
          <a:p>
            <a:pPr marL="91438" lvl="0" indent="-114300">
              <a:lnSpc>
                <a:spcPct val="150000"/>
              </a:lnSpc>
              <a:spcBef>
                <a:spcPts val="1400"/>
              </a:spcBef>
              <a:buSzPts val="1800"/>
            </a:pPr>
            <a:r>
              <a:rPr lang="en-US" sz="2000" dirty="0"/>
              <a:t> Sử dụng cho Users. Role trong cùng AWS account với API Gateway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657314" y="4711555"/>
            <a:ext cx="3194987" cy="431100"/>
            <a:chOff x="2657314" y="4711555"/>
            <a:chExt cx="3194987" cy="431100"/>
          </a:xfrm>
        </p:grpSpPr>
        <p:cxnSp>
          <p:nvCxnSpPr>
            <p:cNvPr id="69" name="Google Shape;54;gc1d9159d31_0_0"/>
            <p:cNvCxnSpPr/>
            <p:nvPr/>
          </p:nvCxnSpPr>
          <p:spPr>
            <a:xfrm>
              <a:off x="2657314" y="5129154"/>
              <a:ext cx="3194987" cy="1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0" name="Google Shape;55;gc1d9159d31_0_0"/>
            <p:cNvSpPr txBox="1"/>
            <p:nvPr/>
          </p:nvSpPr>
          <p:spPr>
            <a:xfrm>
              <a:off x="2928520" y="4711555"/>
              <a:ext cx="1891417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RestAPI + Sig v4</a:t>
              </a:r>
              <a:endPara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1" name="Straight Arrow Connector 70"/>
          <p:cNvCxnSpPr/>
          <p:nvPr/>
        </p:nvCxnSpPr>
        <p:spPr>
          <a:xfrm flipH="1">
            <a:off x="6398480" y="4132945"/>
            <a:ext cx="3480" cy="61759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6691952" y="3825971"/>
            <a:ext cx="1493838" cy="957670"/>
            <a:chOff x="6691952" y="3825971"/>
            <a:chExt cx="1493838" cy="957670"/>
          </a:xfrm>
        </p:grpSpPr>
        <p:sp>
          <p:nvSpPr>
            <p:cNvPr id="73" name="TextBox 21">
              <a:extLst>
                <a:ext uri="{FF2B5EF4-FFF2-40B4-BE49-F238E27FC236}">
                  <a16:creationId xmlns:a16="http://schemas.microsoft.com/office/drawing/2014/main" id="{9456A87A-355F-5B47-9547-B69B40DE8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1952" y="4522031"/>
              <a:ext cx="149383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IAM Policy check</a:t>
              </a:r>
            </a:p>
          </p:txBody>
        </p:sp>
        <p:pic>
          <p:nvPicPr>
            <p:cNvPr id="74" name="Graphic 35">
              <a:extLst>
                <a:ext uri="{FF2B5EF4-FFF2-40B4-BE49-F238E27FC236}">
                  <a16:creationId xmlns:a16="http://schemas.microsoft.com/office/drawing/2014/main" id="{9A78D264-AA97-2843-9439-617EAF044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9992" y="3825971"/>
              <a:ext cx="719232" cy="719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74"/>
          <p:cNvGrpSpPr/>
          <p:nvPr/>
        </p:nvGrpSpPr>
        <p:grpSpPr>
          <a:xfrm>
            <a:off x="1682100" y="3280607"/>
            <a:ext cx="10628981" cy="2901829"/>
            <a:chOff x="1682100" y="3280607"/>
            <a:chExt cx="10628981" cy="2901829"/>
          </a:xfrm>
        </p:grpSpPr>
        <p:pic>
          <p:nvPicPr>
            <p:cNvPr id="76" name="Google Shape;52;gc1d9159d31_0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682100" y="4694575"/>
              <a:ext cx="975750" cy="9757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020960" y="3280607"/>
              <a:ext cx="1752767" cy="762000"/>
              <a:chOff x="6020960" y="3280607"/>
              <a:chExt cx="1752767" cy="762000"/>
            </a:xfrm>
          </p:grpSpPr>
          <p:pic>
            <p:nvPicPr>
              <p:cNvPr id="88" name="Graphic 19">
                <a:extLst>
                  <a:ext uri="{FF2B5EF4-FFF2-40B4-BE49-F238E27FC236}">
                    <a16:creationId xmlns:a16="http://schemas.microsoft.com/office/drawing/2014/main" id="{ED9F78BE-213C-3D47-A534-0B86E72111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20960" y="328060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9A0DFF8-BDF8-5740-860C-714B27FBE1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7190" y="3539558"/>
                <a:ext cx="1506537" cy="307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IAM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5794550" y="4773638"/>
              <a:ext cx="1891417" cy="1174235"/>
              <a:chOff x="5794550" y="4773638"/>
              <a:chExt cx="1891417" cy="1174235"/>
            </a:xfrm>
          </p:grpSpPr>
          <p:pic>
            <p:nvPicPr>
              <p:cNvPr id="86" name="Graphic 25">
                <a:extLst>
                  <a:ext uri="{FF2B5EF4-FFF2-40B4-BE49-F238E27FC236}">
                    <a16:creationId xmlns:a16="http://schemas.microsoft.com/office/drawing/2014/main" id="{F54BFC12-622E-3B4B-A076-AF1F87AFF4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7480" y="477363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Google Shape;55;gc1d9159d31_0_0"/>
              <p:cNvSpPr txBox="1"/>
              <p:nvPr/>
            </p:nvSpPr>
            <p:spPr>
              <a:xfrm>
                <a:off x="5794550" y="5516773"/>
                <a:ext cx="1891417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API Gateway</a:t>
                </a:r>
                <a:endParaRPr sz="16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9157648" y="3330054"/>
              <a:ext cx="3153433" cy="2852382"/>
              <a:chOff x="7683690" y="3029803"/>
              <a:chExt cx="3153433" cy="285238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134659" y="3295529"/>
                <a:ext cx="2702464" cy="1807472"/>
                <a:chOff x="8134659" y="3595782"/>
                <a:chExt cx="2702464" cy="1807472"/>
              </a:xfrm>
            </p:grpSpPr>
            <p:sp>
              <p:nvSpPr>
                <p:cNvPr id="82" name="TextBox 11">
                  <a:extLst>
                    <a:ext uri="{FF2B5EF4-FFF2-40B4-BE49-F238E27FC236}">
                      <a16:creationId xmlns:a16="http://schemas.microsoft.com/office/drawing/2014/main" id="{99A0DFF8-BDF8-5740-860C-714B27FBE1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34659" y="4334278"/>
                  <a:ext cx="1506537" cy="307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Lambda</a:t>
                  </a:r>
                </a:p>
              </p:txBody>
            </p:sp>
            <p:pic>
              <p:nvPicPr>
                <p:cNvPr id="83" name="Graphic 12">
                  <a:extLst>
                    <a:ext uri="{FF2B5EF4-FFF2-40B4-BE49-F238E27FC236}">
                      <a16:creationId xmlns:a16="http://schemas.microsoft.com/office/drawing/2014/main" id="{930D9453-D42B-9E4B-AC40-C20DD193F6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9405" y="3595782"/>
                  <a:ext cx="711200" cy="711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4" name="Graphic 43">
                  <a:extLst>
                    <a:ext uri="{FF2B5EF4-FFF2-40B4-BE49-F238E27FC236}">
                      <a16:creationId xmlns:a16="http://schemas.microsoft.com/office/drawing/2014/main" id="{2FE4470D-3E59-F14D-9808-00503041B6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54469" y="4279785"/>
                  <a:ext cx="789557" cy="789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TextBox 11">
                  <a:extLst>
                    <a:ext uri="{FF2B5EF4-FFF2-40B4-BE49-F238E27FC236}">
                      <a16:creationId xmlns:a16="http://schemas.microsoft.com/office/drawing/2014/main" id="{99A0DFF8-BDF8-5740-860C-714B27FBE12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67805" y="5095477"/>
                  <a:ext cx="2069318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Custom HTTP endpoint</a:t>
                  </a:r>
                </a:p>
              </p:txBody>
            </p:sp>
          </p:grpSp>
          <p:sp>
            <p:nvSpPr>
              <p:cNvPr id="81" name="Rectangle 80"/>
              <p:cNvSpPr/>
              <p:nvPr/>
            </p:nvSpPr>
            <p:spPr>
              <a:xfrm>
                <a:off x="7683690" y="3029803"/>
                <a:ext cx="2402006" cy="285238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0" name="Straight Arrow Connector 89"/>
          <p:cNvCxnSpPr/>
          <p:nvPr/>
        </p:nvCxnSpPr>
        <p:spPr>
          <a:xfrm flipH="1" flipV="1">
            <a:off x="6878472" y="5145206"/>
            <a:ext cx="1458704" cy="501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8552329" y="4800600"/>
            <a:ext cx="954742" cy="820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LB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0425953" y="5423647"/>
            <a:ext cx="954742" cy="8202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EC2</a:t>
            </a:r>
          </a:p>
        </p:txBody>
      </p:sp>
      <p:cxnSp>
        <p:nvCxnSpPr>
          <p:cNvPr id="9" name="Straight Arrow Connector 8"/>
          <p:cNvCxnSpPr>
            <a:stCxn id="7" idx="3"/>
            <a:endCxn id="31" idx="1"/>
          </p:cNvCxnSpPr>
          <p:nvPr/>
        </p:nvCxnSpPr>
        <p:spPr>
          <a:xfrm>
            <a:off x="9507071" y="5210736"/>
            <a:ext cx="918882" cy="6230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04D3EF8-5FF4-A9B6-380E-F06A73BA7C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4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lvl="0">
              <a:lnSpc>
                <a:spcPct val="150000"/>
              </a:lnSpc>
              <a:spcBef>
                <a:spcPts val="1400"/>
              </a:spcBef>
            </a:pPr>
            <a:r>
              <a:rPr lang="en-US"/>
              <a:t>API Gateway security -  Lambda Authorizers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>
            <a:noAutofit/>
          </a:bodyPr>
          <a:lstStyle/>
          <a:p>
            <a:pPr marL="91438" indent="-114300">
              <a:lnSpc>
                <a:spcPct val="150000"/>
              </a:lnSpc>
              <a:spcBef>
                <a:spcPts val="1400"/>
              </a:spcBef>
            </a:pPr>
            <a:r>
              <a:rPr lang="en-US" sz="2000" b="1"/>
              <a:t> </a:t>
            </a:r>
            <a:r>
              <a:rPr lang="en-US" sz="2000"/>
              <a:t>Sử dụng cho Auth/Authz qua </a:t>
            </a:r>
            <a:r>
              <a:rPr lang="en-US" sz="2000" b="1"/>
              <a:t>3</a:t>
            </a:r>
            <a:r>
              <a:rPr lang="en-US" sz="2000" b="1" baseline="30000"/>
              <a:t>rd</a:t>
            </a:r>
            <a:r>
              <a:rPr lang="en-US" sz="2000" b="1"/>
              <a:t> Identity Provider, Database</a:t>
            </a:r>
            <a:r>
              <a:rPr lang="en-US" sz="2000"/>
              <a:t> hoặc</a:t>
            </a:r>
            <a:r>
              <a:rPr lang="en-US" sz="2000" b="1"/>
              <a:t> Identity Store</a:t>
            </a:r>
          </a:p>
          <a:p>
            <a:pPr marL="91438" indent="-114300">
              <a:lnSpc>
                <a:spcPct val="150000"/>
              </a:lnSpc>
              <a:spcBef>
                <a:spcPts val="1400"/>
              </a:spcBef>
            </a:pPr>
            <a:r>
              <a:rPr lang="en-US" sz="2000" b="1"/>
              <a:t> Invoke Lambda function </a:t>
            </a:r>
            <a:r>
              <a:rPr lang="en-US" sz="2000"/>
              <a:t>để xác thực yêu cầu (requests) và trả về policy cho các requests này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7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2657314" y="4711555"/>
            <a:ext cx="3194987" cy="431100"/>
            <a:chOff x="2657314" y="4711555"/>
            <a:chExt cx="3194987" cy="431100"/>
          </a:xfrm>
        </p:grpSpPr>
        <p:cxnSp>
          <p:nvCxnSpPr>
            <p:cNvPr id="30" name="Google Shape;54;gc1d9159d31_0_0"/>
            <p:cNvCxnSpPr/>
            <p:nvPr/>
          </p:nvCxnSpPr>
          <p:spPr>
            <a:xfrm>
              <a:off x="2657314" y="5129154"/>
              <a:ext cx="3194987" cy="1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" name="Google Shape;55;gc1d9159d31_0_0"/>
            <p:cNvSpPr txBox="1"/>
            <p:nvPr/>
          </p:nvSpPr>
          <p:spPr>
            <a:xfrm>
              <a:off x="2928520" y="4711555"/>
              <a:ext cx="1891417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RestAPI + Token</a:t>
              </a:r>
              <a:endParaRPr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H="1">
            <a:off x="6823880" y="5145206"/>
            <a:ext cx="226552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682100" y="2902019"/>
            <a:ext cx="9877554" cy="3280417"/>
            <a:chOff x="1682100" y="2902019"/>
            <a:chExt cx="9877554" cy="3280417"/>
          </a:xfrm>
        </p:grpSpPr>
        <p:grpSp>
          <p:nvGrpSpPr>
            <p:cNvPr id="34" name="Group 33"/>
            <p:cNvGrpSpPr/>
            <p:nvPr/>
          </p:nvGrpSpPr>
          <p:grpSpPr>
            <a:xfrm>
              <a:off x="1682100" y="3330054"/>
              <a:ext cx="9877554" cy="2852382"/>
              <a:chOff x="1682100" y="3330054"/>
              <a:chExt cx="9877554" cy="2852382"/>
            </a:xfrm>
          </p:grpSpPr>
          <p:pic>
            <p:nvPicPr>
              <p:cNvPr id="37" name="Google Shape;52;gc1d9159d31_0_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682100" y="4694575"/>
                <a:ext cx="975750" cy="9757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8" name="Group 37"/>
              <p:cNvGrpSpPr/>
              <p:nvPr/>
            </p:nvGrpSpPr>
            <p:grpSpPr>
              <a:xfrm>
                <a:off x="5794550" y="4773638"/>
                <a:ext cx="1891417" cy="1174235"/>
                <a:chOff x="5794550" y="4773638"/>
                <a:chExt cx="1891417" cy="1174235"/>
              </a:xfrm>
            </p:grpSpPr>
            <p:pic>
              <p:nvPicPr>
                <p:cNvPr id="46" name="Graphic 25">
                  <a:extLst>
                    <a:ext uri="{FF2B5EF4-FFF2-40B4-BE49-F238E27FC236}">
                      <a16:creationId xmlns:a16="http://schemas.microsoft.com/office/drawing/2014/main" id="{F54BFC12-622E-3B4B-A076-AF1F87AFF4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7480" y="4773638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" name="Google Shape;55;gc1d9159d31_0_0"/>
                <p:cNvSpPr txBox="1"/>
                <p:nvPr/>
              </p:nvSpPr>
              <p:spPr>
                <a:xfrm>
                  <a:off x="5794550" y="5516773"/>
                  <a:ext cx="1891417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API Gateway</a:t>
                  </a:r>
                  <a:endParaRPr sz="16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9157648" y="3330054"/>
                <a:ext cx="2402006" cy="2852382"/>
                <a:chOff x="7683690" y="3029803"/>
                <a:chExt cx="2402006" cy="285238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7847463" y="3295529"/>
                  <a:ext cx="2183639" cy="2388304"/>
                  <a:chOff x="7847463" y="3595782"/>
                  <a:chExt cx="2183639" cy="2388304"/>
                </a:xfrm>
              </p:grpSpPr>
              <p:sp>
                <p:nvSpPr>
                  <p:cNvPr id="42" name="TextBox 11">
                    <a:extLst>
                      <a:ext uri="{FF2B5EF4-FFF2-40B4-BE49-F238E27FC236}">
                        <a16:creationId xmlns:a16="http://schemas.microsoft.com/office/drawing/2014/main" id="{99A0DFF8-BDF8-5740-860C-714B27FBE1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34659" y="4334278"/>
                    <a:ext cx="1506537" cy="3079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Lambda</a:t>
                    </a:r>
                  </a:p>
                </p:txBody>
              </p:sp>
              <p:pic>
                <p:nvPicPr>
                  <p:cNvPr id="43" name="Graphic 12">
                    <a:extLst>
                      <a:ext uri="{FF2B5EF4-FFF2-40B4-BE49-F238E27FC236}">
                        <a16:creationId xmlns:a16="http://schemas.microsoft.com/office/drawing/2014/main" id="{930D9453-D42B-9E4B-AC40-C20DD193F6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99405" y="3595782"/>
                    <a:ext cx="711200" cy="711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4" name="Graphic 43">
                    <a:extLst>
                      <a:ext uri="{FF2B5EF4-FFF2-40B4-BE49-F238E27FC236}">
                        <a16:creationId xmlns:a16="http://schemas.microsoft.com/office/drawing/2014/main" id="{2FE4470D-3E59-F14D-9808-00503041B6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93857" y="4874265"/>
                    <a:ext cx="789557" cy="7895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5" name="TextBox 11">
                    <a:extLst>
                      <a:ext uri="{FF2B5EF4-FFF2-40B4-BE49-F238E27FC236}">
                        <a16:creationId xmlns:a16="http://schemas.microsoft.com/office/drawing/2014/main" id="{99A0DFF8-BDF8-5740-860C-714B27FBE1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47463" y="5676309"/>
                    <a:ext cx="218363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 HTTP endpoint</a:t>
                    </a:r>
                  </a:p>
                </p:txBody>
              </p: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7683690" y="3029803"/>
                  <a:ext cx="2402006" cy="2852382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35" name="Graphic 12">
              <a:extLst>
                <a:ext uri="{FF2B5EF4-FFF2-40B4-BE49-F238E27FC236}">
                  <a16:creationId xmlns:a16="http://schemas.microsoft.com/office/drawing/2014/main" id="{930D9453-D42B-9E4B-AC40-C20DD193F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082" y="2902019"/>
              <a:ext cx="711200" cy="71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1">
              <a:extLst>
                <a:ext uri="{FF2B5EF4-FFF2-40B4-BE49-F238E27FC236}">
                  <a16:creationId xmlns:a16="http://schemas.microsoft.com/office/drawing/2014/main" id="{99A0DFF8-BDF8-5740-860C-714B27FB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963" y="3203787"/>
              <a:ext cx="250832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Lambda Authorizer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664060" y="3630305"/>
            <a:ext cx="1891417" cy="1037229"/>
            <a:chOff x="4664060" y="3630305"/>
            <a:chExt cx="1891417" cy="1037229"/>
          </a:xfrm>
        </p:grpSpPr>
        <p:cxnSp>
          <p:nvCxnSpPr>
            <p:cNvPr id="49" name="Google Shape;54;gc1d9159d31_0_0"/>
            <p:cNvCxnSpPr/>
            <p:nvPr/>
          </p:nvCxnSpPr>
          <p:spPr>
            <a:xfrm flipV="1">
              <a:off x="6223379" y="3630305"/>
              <a:ext cx="0" cy="103722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0" name="Google Shape;55;gc1d9159d31_0_0"/>
            <p:cNvSpPr txBox="1"/>
            <p:nvPr/>
          </p:nvSpPr>
          <p:spPr>
            <a:xfrm>
              <a:off x="4664060" y="3935907"/>
              <a:ext cx="1891417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Validate Token</a:t>
              </a:r>
              <a:endParaRPr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 rot="10800000">
            <a:off x="6567926" y="3659875"/>
            <a:ext cx="2712552" cy="1037229"/>
            <a:chOff x="3510827" y="3630305"/>
            <a:chExt cx="2712552" cy="1037229"/>
          </a:xfrm>
        </p:grpSpPr>
        <p:cxnSp>
          <p:nvCxnSpPr>
            <p:cNvPr id="52" name="Google Shape;54;gc1d9159d31_0_0"/>
            <p:cNvCxnSpPr/>
            <p:nvPr/>
          </p:nvCxnSpPr>
          <p:spPr>
            <a:xfrm flipV="1">
              <a:off x="6223379" y="3630305"/>
              <a:ext cx="0" cy="103722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3" name="Google Shape;55;gc1d9159d31_0_0"/>
            <p:cNvSpPr txBox="1"/>
            <p:nvPr/>
          </p:nvSpPr>
          <p:spPr>
            <a:xfrm rot="10800000">
              <a:off x="3510827" y="3949798"/>
              <a:ext cx="270345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Return Policy + Identifier</a:t>
              </a:r>
              <a:endParaRPr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" name="Graphic 37">
            <a:extLst>
              <a:ext uri="{FF2B5EF4-FFF2-40B4-BE49-F238E27FC236}">
                <a16:creationId xmlns:a16="http://schemas.microsoft.com/office/drawing/2014/main" id="{B903C0E2-2AEE-0149-908F-AC240F7B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2" y="5153477"/>
            <a:ext cx="551288" cy="5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7212345-CFB7-ED63-CEDC-AE3C5D59571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lvl="0">
              <a:lnSpc>
                <a:spcPct val="150000"/>
              </a:lnSpc>
              <a:spcBef>
                <a:spcPts val="1400"/>
              </a:spcBef>
            </a:pPr>
            <a:r>
              <a:rPr lang="en-US" sz="3600"/>
              <a:t>API Gateway security - Cognito User Pool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571625"/>
            <a:ext cx="10515600" cy="4351338"/>
          </a:xfrm>
        </p:spPr>
        <p:txBody>
          <a:bodyPr>
            <a:noAutofit/>
          </a:bodyPr>
          <a:lstStyle/>
          <a:p>
            <a:pPr marL="91438" indent="-114300">
              <a:lnSpc>
                <a:spcPct val="150000"/>
              </a:lnSpc>
              <a:spcBef>
                <a:spcPts val="1400"/>
              </a:spcBef>
            </a:pPr>
            <a:r>
              <a:rPr lang="en-US" sz="2200"/>
              <a:t> Sử dụng Cognito cho phần xác thực (Authentication) </a:t>
            </a:r>
          </a:p>
          <a:p>
            <a:pPr marL="91438" indent="-114300">
              <a:lnSpc>
                <a:spcPct val="150000"/>
              </a:lnSpc>
              <a:spcBef>
                <a:spcPts val="1400"/>
              </a:spcBef>
            </a:pPr>
            <a:r>
              <a:rPr lang="en-US" sz="2200"/>
              <a:t>  Cần phải Implment chức năng phân quyền (Authorization) tại Backend</a:t>
            </a:r>
            <a:endParaRPr lang="en-US" sz="2200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© </a:t>
            </a:r>
            <a:r>
              <a:rPr lang="en-US"/>
              <a:t>Hoa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7243-26D6-423B-95C5-D80B08106690}" type="slidenum">
              <a:rPr lang="en-US" smtClean="0"/>
              <a:t>8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2657314" y="4819332"/>
            <a:ext cx="3194987" cy="431100"/>
            <a:chOff x="2657314" y="4711555"/>
            <a:chExt cx="3194987" cy="431100"/>
          </a:xfrm>
        </p:grpSpPr>
        <p:cxnSp>
          <p:nvCxnSpPr>
            <p:cNvPr id="81" name="Google Shape;54;gc1d9159d31_0_0"/>
            <p:cNvCxnSpPr/>
            <p:nvPr/>
          </p:nvCxnSpPr>
          <p:spPr>
            <a:xfrm>
              <a:off x="2657314" y="5129154"/>
              <a:ext cx="3194987" cy="135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82" name="Google Shape;55;gc1d9159d31_0_0"/>
            <p:cNvSpPr txBox="1"/>
            <p:nvPr/>
          </p:nvSpPr>
          <p:spPr>
            <a:xfrm>
              <a:off x="2928520" y="4711555"/>
              <a:ext cx="1891417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RestAPI + Token</a:t>
              </a:r>
              <a:endParaRPr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H="1">
            <a:off x="6823880" y="5252983"/>
            <a:ext cx="2265529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1682100" y="2888839"/>
            <a:ext cx="9877554" cy="3269914"/>
            <a:chOff x="1682100" y="2794710"/>
            <a:chExt cx="9877554" cy="3269914"/>
          </a:xfrm>
        </p:grpSpPr>
        <p:grpSp>
          <p:nvGrpSpPr>
            <p:cNvPr id="85" name="Group 84"/>
            <p:cNvGrpSpPr/>
            <p:nvPr/>
          </p:nvGrpSpPr>
          <p:grpSpPr>
            <a:xfrm>
              <a:off x="1682100" y="3343702"/>
              <a:ext cx="9877554" cy="2720922"/>
              <a:chOff x="1682100" y="3330054"/>
              <a:chExt cx="9877554" cy="2720922"/>
            </a:xfrm>
          </p:grpSpPr>
          <p:pic>
            <p:nvPicPr>
              <p:cNvPr id="88" name="Google Shape;52;gc1d9159d31_0_0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682100" y="4694575"/>
                <a:ext cx="975750" cy="9757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9" name="Group 88"/>
              <p:cNvGrpSpPr/>
              <p:nvPr/>
            </p:nvGrpSpPr>
            <p:grpSpPr>
              <a:xfrm>
                <a:off x="5794550" y="4773638"/>
                <a:ext cx="1891417" cy="1174235"/>
                <a:chOff x="5794550" y="4773638"/>
                <a:chExt cx="1891417" cy="1174235"/>
              </a:xfrm>
            </p:grpSpPr>
            <p:pic>
              <p:nvPicPr>
                <p:cNvPr id="97" name="Graphic 25">
                  <a:extLst>
                    <a:ext uri="{FF2B5EF4-FFF2-40B4-BE49-F238E27FC236}">
                      <a16:creationId xmlns:a16="http://schemas.microsoft.com/office/drawing/2014/main" id="{F54BFC12-622E-3B4B-A076-AF1F87AFF4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17480" y="4773638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8" name="Google Shape;55;gc1d9159d31_0_0"/>
                <p:cNvSpPr txBox="1"/>
                <p:nvPr/>
              </p:nvSpPr>
              <p:spPr>
                <a:xfrm>
                  <a:off x="5794550" y="5516773"/>
                  <a:ext cx="1891417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lang="en-US" sz="1600" b="1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API Gateway</a:t>
                  </a:r>
                  <a:endParaRPr sz="16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9157648" y="3330054"/>
                <a:ext cx="2402006" cy="2720922"/>
                <a:chOff x="7683690" y="3029803"/>
                <a:chExt cx="2402006" cy="2720922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7847463" y="3295529"/>
                  <a:ext cx="2183639" cy="2388304"/>
                  <a:chOff x="7847463" y="3595782"/>
                  <a:chExt cx="2183639" cy="2388304"/>
                </a:xfrm>
              </p:grpSpPr>
              <p:sp>
                <p:nvSpPr>
                  <p:cNvPr id="93" name="TextBox 11">
                    <a:extLst>
                      <a:ext uri="{FF2B5EF4-FFF2-40B4-BE49-F238E27FC236}">
                        <a16:creationId xmlns:a16="http://schemas.microsoft.com/office/drawing/2014/main" id="{99A0DFF8-BDF8-5740-860C-714B27FBE1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34659" y="4334278"/>
                    <a:ext cx="1506537" cy="3079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Lambda</a:t>
                    </a:r>
                  </a:p>
                </p:txBody>
              </p:sp>
              <p:pic>
                <p:nvPicPr>
                  <p:cNvPr id="94" name="Graphic 12">
                    <a:extLst>
                      <a:ext uri="{FF2B5EF4-FFF2-40B4-BE49-F238E27FC236}">
                        <a16:creationId xmlns:a16="http://schemas.microsoft.com/office/drawing/2014/main" id="{930D9453-D42B-9E4B-AC40-C20DD193F6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99405" y="3595782"/>
                    <a:ext cx="711200" cy="711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95" name="Graphic 43">
                    <a:extLst>
                      <a:ext uri="{FF2B5EF4-FFF2-40B4-BE49-F238E27FC236}">
                        <a16:creationId xmlns:a16="http://schemas.microsoft.com/office/drawing/2014/main" id="{2FE4470D-3E59-F14D-9808-00503041B6F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93857" y="4874265"/>
                    <a:ext cx="789557" cy="7895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6" name="TextBox 11">
                    <a:extLst>
                      <a:ext uri="{FF2B5EF4-FFF2-40B4-BE49-F238E27FC236}">
                        <a16:creationId xmlns:a16="http://schemas.microsoft.com/office/drawing/2014/main" id="{99A0DFF8-BDF8-5740-860C-714B27FBE1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47463" y="5676309"/>
                    <a:ext cx="2183639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algn="ctr" eaLnBrk="1" hangingPunct="1"/>
                    <a:r>
                      <a:rPr lang="en-US" altLang="en-US" sz="14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 HTTP endpoint</a:t>
                    </a:r>
                  </a:p>
                </p:txBody>
              </p:sp>
            </p:grpSp>
            <p:sp>
              <p:nvSpPr>
                <p:cNvPr id="92" name="Rectangle 91"/>
                <p:cNvSpPr/>
                <p:nvPr/>
              </p:nvSpPr>
              <p:spPr>
                <a:xfrm>
                  <a:off x="7683690" y="3029803"/>
                  <a:ext cx="2402006" cy="2720922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pic>
          <p:nvPicPr>
            <p:cNvPr id="86" name="Graphic 17">
              <a:extLst>
                <a:ext uri="{FF2B5EF4-FFF2-40B4-BE49-F238E27FC236}">
                  <a16:creationId xmlns:a16="http://schemas.microsoft.com/office/drawing/2014/main" id="{29A4B8A3-9C63-104B-986C-E2796ED6BA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023" y="279471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11">
              <a:extLst>
                <a:ext uri="{FF2B5EF4-FFF2-40B4-BE49-F238E27FC236}">
                  <a16:creationId xmlns:a16="http://schemas.microsoft.com/office/drawing/2014/main" id="{34759C8A-7F9B-B748-9669-9799EF21C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3959" y="3147278"/>
              <a:ext cx="2292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169974" y="3320820"/>
            <a:ext cx="3780449" cy="1589310"/>
            <a:chOff x="2169974" y="3213043"/>
            <a:chExt cx="3780449" cy="1589310"/>
          </a:xfrm>
        </p:grpSpPr>
        <p:cxnSp>
          <p:nvCxnSpPr>
            <p:cNvPr id="100" name="Elbow Connector 99"/>
            <p:cNvCxnSpPr>
              <a:stCxn id="88" idx="0"/>
            </p:cNvCxnSpPr>
            <p:nvPr/>
          </p:nvCxnSpPr>
          <p:spPr>
            <a:xfrm rot="5400000" flipH="1" flipV="1">
              <a:off x="3289228" y="2141157"/>
              <a:ext cx="1541942" cy="3780449"/>
            </a:xfrm>
            <a:prstGeom prst="bentConnector2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Google Shape;55;gc1d9159d31_0_0"/>
            <p:cNvSpPr txBox="1"/>
            <p:nvPr/>
          </p:nvSpPr>
          <p:spPr>
            <a:xfrm>
              <a:off x="2373511" y="3213043"/>
              <a:ext cx="3495026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Authentication  + Retrieve Token</a:t>
              </a:r>
              <a:endParaRPr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950665" y="3731521"/>
            <a:ext cx="1891417" cy="1230576"/>
            <a:chOff x="4950665" y="3637392"/>
            <a:chExt cx="1891417" cy="1230576"/>
          </a:xfrm>
        </p:grpSpPr>
        <p:sp>
          <p:nvSpPr>
            <p:cNvPr id="103" name="Google Shape;55;gc1d9159d31_0_0"/>
            <p:cNvSpPr txBox="1"/>
            <p:nvPr/>
          </p:nvSpPr>
          <p:spPr>
            <a:xfrm>
              <a:off x="4950665" y="3922259"/>
              <a:ext cx="1891417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Validate Token</a:t>
              </a:r>
              <a:endParaRPr sz="1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4" name="Straight Arrow Connector 103"/>
            <p:cNvCxnSpPr>
              <a:stCxn id="86" idx="2"/>
              <a:endCxn id="97" idx="0"/>
            </p:cNvCxnSpPr>
            <p:nvPr/>
          </p:nvCxnSpPr>
          <p:spPr>
            <a:xfrm flipH="1">
              <a:off x="6398480" y="3637392"/>
              <a:ext cx="5543" cy="1230576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1D51D10-DBEC-2D90-FED2-16F63623C85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2924" b="31286"/>
          <a:stretch/>
        </p:blipFill>
        <p:spPr>
          <a:xfrm>
            <a:off x="9208077" y="18764"/>
            <a:ext cx="2983923" cy="136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anguyen.potx" id="{756DB43C-7571-4DC5-95E7-62D1B50A79CD}" vid="{C6018143-84A8-4A43-8F61-365F65AF0F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Hoanguyen</Template>
  <TotalTime>105</TotalTime>
  <Words>379</Words>
  <Application>Microsoft Macintosh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1_Custom Design</vt:lpstr>
      <vt:lpstr>API Gateway</vt:lpstr>
      <vt:lpstr>API Gateway</vt:lpstr>
      <vt:lpstr>Tính năng API Gateway</vt:lpstr>
      <vt:lpstr>API Gateway – Endpoint Types</vt:lpstr>
      <vt:lpstr>API Gateway Security</vt:lpstr>
      <vt:lpstr>API Gateway security -  IAM</vt:lpstr>
      <vt:lpstr>API Gateway security -  Lambda Authorizers</vt:lpstr>
      <vt:lpstr>API Gateway security - Cognito User Pool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Gateway</dc:title>
  <dc:creator>NguyenHien-pc</dc:creator>
  <cp:lastModifiedBy>hoanguyen</cp:lastModifiedBy>
  <cp:revision>14</cp:revision>
  <dcterms:created xsi:type="dcterms:W3CDTF">2021-11-06T02:05:59Z</dcterms:created>
  <dcterms:modified xsi:type="dcterms:W3CDTF">2022-04-15T10:56:13Z</dcterms:modified>
</cp:coreProperties>
</file>