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EtpZqaI9EKetdTkat8Hz16zC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AC83-D572-4A66-AB5C-A5804C2F514C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72FE-140A-46FC-853A-03DC870F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08003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705100" y="2308225"/>
            <a:ext cx="67183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AWS Intro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84C73-8338-43C0-89BE-77FA25D3905D}" type="datetime1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87400" y="13843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;p10"/>
          <p:cNvSpPr/>
          <p:nvPr userDrawn="1"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;p10"/>
          <p:cNvSpPr/>
          <p:nvPr userDrawn="1"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9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Lambda Introduction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5CA41-CE79-0940-827D-ACA9B1EA9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9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8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Lambda@Edge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E165D-73DE-934E-86E4-1BA80D700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2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38" lvl="0" indent="-91438">
              <a:spcBef>
                <a:spcPts val="0"/>
              </a:spcBef>
              <a:buSzPts val="4000"/>
              <a:buChar char=" "/>
            </a:pPr>
            <a:r>
              <a:rPr lang="en-US"/>
              <a:t>Lambda@Edge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6003365" cy="4351338"/>
          </a:xfrm>
        </p:spPr>
        <p:txBody>
          <a:bodyPr>
            <a:noAutofit/>
          </a:bodyPr>
          <a:lstStyle/>
          <a:p>
            <a:pPr marL="91437" lvl="0" indent="-91437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vi-VN" sz="2200" dirty="0"/>
              <a:t> Lambda Functions được deploy tại </a:t>
            </a:r>
            <a:r>
              <a:rPr lang="vi-VN" sz="2200" b="1" dirty="0"/>
              <a:t>Edge Location </a:t>
            </a:r>
            <a:r>
              <a:rPr lang="vi-VN" sz="2200" dirty="0"/>
              <a:t>cùng với CloudFront </a:t>
            </a:r>
          </a:p>
          <a:p>
            <a:pPr marL="91437" lvl="0" indent="-91437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vi-VN" sz="2200" dirty="0"/>
              <a:t> Sử dụng để chạy các Functions gần với người dùng cuối (End User)</a:t>
            </a:r>
          </a:p>
          <a:p>
            <a:pPr marL="91437" lvl="0" indent="-91437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vi-VN" sz="2200" dirty="0"/>
              <a:t> Dùng để filtering/modification/customize yêu cầu từ người dùng tại </a:t>
            </a:r>
            <a:r>
              <a:rPr lang="vi-VN" sz="2200" b="1" dirty="0"/>
              <a:t>Edge Location</a:t>
            </a:r>
            <a:r>
              <a:rPr lang="vi-VN" sz="2200" dirty="0"/>
              <a:t> </a:t>
            </a:r>
          </a:p>
        </p:txBody>
      </p:sp>
      <p:grpSp>
        <p:nvGrpSpPr>
          <p:cNvPr id="6" name="Google Shape;39;p4"/>
          <p:cNvGrpSpPr/>
          <p:nvPr/>
        </p:nvGrpSpPr>
        <p:grpSpPr>
          <a:xfrm>
            <a:off x="9115380" y="3585463"/>
            <a:ext cx="2287725" cy="2129538"/>
            <a:chOff x="5808075" y="4815449"/>
            <a:chExt cx="2144623" cy="1840168"/>
          </a:xfrm>
        </p:grpSpPr>
        <p:pic>
          <p:nvPicPr>
            <p:cNvPr id="7" name="Google Shape;40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808075" y="4815449"/>
              <a:ext cx="1673476" cy="1673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4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10348" y="5566425"/>
              <a:ext cx="1042350" cy="10891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7AB48C-B198-0149-A5CA-07F8D7014D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38" lvl="0" indent="-91438">
              <a:spcBef>
                <a:spcPts val="0"/>
              </a:spcBef>
              <a:buSzPts val="4000"/>
              <a:buChar char=" "/>
            </a:pPr>
            <a:r>
              <a:rPr lang="en-US"/>
              <a:t>Lambda@Edge (cont.)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70" y="1504389"/>
            <a:ext cx="5667188" cy="4351338"/>
          </a:xfrm>
        </p:spPr>
        <p:txBody>
          <a:bodyPr>
            <a:noAutofit/>
          </a:bodyPr>
          <a:lstStyle/>
          <a:p>
            <a:pPr marL="91437" lvl="0" indent="-78737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2200" dirty="0"/>
              <a:t> </a:t>
            </a:r>
            <a:r>
              <a:rPr lang="vi-VN" sz="2200" dirty="0"/>
              <a:t>Sử dụng </a:t>
            </a:r>
            <a:r>
              <a:rPr lang="en-US" sz="2200" b="1" dirty="0" err="1"/>
              <a:t>Lambda@Edge</a:t>
            </a:r>
            <a:r>
              <a:rPr lang="vi-VN" sz="2200" b="1" dirty="0"/>
              <a:t> </a:t>
            </a:r>
            <a:r>
              <a:rPr lang="vi-VN" sz="2200" dirty="0"/>
              <a:t>để thay đổi CloudFront Request/Response</a:t>
            </a:r>
          </a:p>
          <a:p>
            <a:pPr marL="914400" lvl="1" indent="-3429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vi-VN" sz="2000" dirty="0"/>
              <a:t>Sau khi nhận Request từ phía Client</a:t>
            </a:r>
          </a:p>
          <a:p>
            <a:pPr marL="914400" lvl="1" indent="-3429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vi-VN" sz="2000" dirty="0"/>
              <a:t>Trước khi gửi Request tới Origin</a:t>
            </a:r>
          </a:p>
          <a:p>
            <a:pPr marL="914400" lvl="1" indent="-3429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vi-VN" sz="2000" dirty="0"/>
              <a:t>Sau khi nhận Response từ Origin</a:t>
            </a:r>
            <a:endParaRPr lang="en-US" sz="2000" dirty="0"/>
          </a:p>
          <a:p>
            <a:pPr marL="914400" lvl="1" indent="-3429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vi-VN" sz="2000" dirty="0"/>
              <a:t>Trước khi gửi trả Response cho phía Client</a:t>
            </a:r>
            <a:endParaRPr lang="en-US" sz="2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6285409" y="3147547"/>
            <a:ext cx="5906591" cy="1456016"/>
            <a:chOff x="6285409" y="3147547"/>
            <a:chExt cx="5906591" cy="1456016"/>
          </a:xfrm>
        </p:grpSpPr>
        <p:grpSp>
          <p:nvGrpSpPr>
            <p:cNvPr id="9" name="Google Shape;48;gc1d9159d31_0_0"/>
            <p:cNvGrpSpPr/>
            <p:nvPr/>
          </p:nvGrpSpPr>
          <p:grpSpPr>
            <a:xfrm>
              <a:off x="8654369" y="3421439"/>
              <a:ext cx="1294228" cy="1182124"/>
              <a:chOff x="5808075" y="4815451"/>
              <a:chExt cx="1294228" cy="1182124"/>
            </a:xfrm>
          </p:grpSpPr>
          <p:pic>
            <p:nvPicPr>
              <p:cNvPr id="10" name="Google Shape;49;gc1d9159d31_0_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808075" y="4815451"/>
                <a:ext cx="980124" cy="9801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Google Shape;50;gc1d9159d31_0_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39203" y="5304675"/>
                <a:ext cx="663100" cy="692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" name="Google Shape;51;gc1d9159d31_0_0"/>
            <p:cNvPicPr preferRelativeResize="0"/>
            <p:nvPr/>
          </p:nvPicPr>
          <p:blipFill rotWithShape="1">
            <a:blip r:embed="rId4">
              <a:alphaModFix/>
            </a:blip>
            <a:srcRect l="10258" t="15882" r="6946" b="14730"/>
            <a:stretch/>
          </p:blipFill>
          <p:spPr>
            <a:xfrm>
              <a:off x="10945426" y="3334870"/>
              <a:ext cx="1246574" cy="1093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52;gc1d9159d31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85409" y="3166025"/>
              <a:ext cx="975750" cy="975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oogle Shape;53;gc1d9159d31_0_0"/>
            <p:cNvGrpSpPr/>
            <p:nvPr/>
          </p:nvGrpSpPr>
          <p:grpSpPr>
            <a:xfrm>
              <a:off x="7274860" y="3147547"/>
              <a:ext cx="1546412" cy="431100"/>
              <a:chOff x="2696955" y="4734300"/>
              <a:chExt cx="3471970" cy="431100"/>
            </a:xfrm>
          </p:grpSpPr>
          <p:cxnSp>
            <p:nvCxnSpPr>
              <p:cNvPr id="15" name="Google Shape;54;gc1d9159d31_0_0"/>
              <p:cNvCxnSpPr/>
              <p:nvPr/>
            </p:nvCxnSpPr>
            <p:spPr>
              <a:xfrm>
                <a:off x="2867514" y="5151900"/>
                <a:ext cx="2434199" cy="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" name="Google Shape;55;gc1d9159d31_0_0"/>
              <p:cNvSpPr txBox="1"/>
              <p:nvPr/>
            </p:nvSpPr>
            <p:spPr>
              <a:xfrm>
                <a:off x="2696955" y="4734300"/>
                <a:ext cx="347197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Client requests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56;gc1d9159d31_0_0"/>
            <p:cNvGrpSpPr/>
            <p:nvPr/>
          </p:nvGrpSpPr>
          <p:grpSpPr>
            <a:xfrm>
              <a:off x="9843248" y="3187888"/>
              <a:ext cx="1640540" cy="431100"/>
              <a:chOff x="6717850" y="4734300"/>
              <a:chExt cx="3613916" cy="431100"/>
            </a:xfrm>
          </p:grpSpPr>
          <p:cxnSp>
            <p:nvCxnSpPr>
              <p:cNvPr id="18" name="Google Shape;57;gc1d9159d31_0_0"/>
              <p:cNvCxnSpPr/>
              <p:nvPr/>
            </p:nvCxnSpPr>
            <p:spPr>
              <a:xfrm>
                <a:off x="6949888" y="5151900"/>
                <a:ext cx="2434200" cy="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" name="Google Shape;58;gc1d9159d31_0_0"/>
              <p:cNvSpPr txBox="1"/>
              <p:nvPr/>
            </p:nvSpPr>
            <p:spPr>
              <a:xfrm>
                <a:off x="6717850" y="4734300"/>
                <a:ext cx="3613916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Origin  requests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59;gc1d9159d31_0_0"/>
            <p:cNvGrpSpPr/>
            <p:nvPr/>
          </p:nvGrpSpPr>
          <p:grpSpPr>
            <a:xfrm>
              <a:off x="9872382" y="4020563"/>
              <a:ext cx="1476936" cy="405604"/>
              <a:chOff x="6873688" y="5643175"/>
              <a:chExt cx="3253515" cy="405604"/>
            </a:xfrm>
          </p:grpSpPr>
          <p:cxnSp>
            <p:nvCxnSpPr>
              <p:cNvPr id="21" name="Google Shape;60;gc1d9159d31_0_0"/>
              <p:cNvCxnSpPr/>
              <p:nvPr/>
            </p:nvCxnSpPr>
            <p:spPr>
              <a:xfrm rot="10800000">
                <a:off x="6873688" y="5643175"/>
                <a:ext cx="2434200" cy="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2" name="Google Shape;61;gc1d9159d31_0_0"/>
              <p:cNvSpPr txBox="1"/>
              <p:nvPr/>
            </p:nvSpPr>
            <p:spPr>
              <a:xfrm>
                <a:off x="7006601" y="5648700"/>
                <a:ext cx="3120602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Origin  response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62;gc1d9159d31_0_0"/>
            <p:cNvGrpSpPr/>
            <p:nvPr/>
          </p:nvGrpSpPr>
          <p:grpSpPr>
            <a:xfrm>
              <a:off x="7153834" y="4056422"/>
              <a:ext cx="1667435" cy="405604"/>
              <a:chOff x="2492791" y="5643175"/>
              <a:chExt cx="3843967" cy="405604"/>
            </a:xfrm>
          </p:grpSpPr>
          <p:cxnSp>
            <p:nvCxnSpPr>
              <p:cNvPr id="24" name="Google Shape;63;gc1d9159d31_0_0"/>
              <p:cNvCxnSpPr/>
              <p:nvPr/>
            </p:nvCxnSpPr>
            <p:spPr>
              <a:xfrm rot="10800000">
                <a:off x="2911288" y="5643175"/>
                <a:ext cx="2434200" cy="13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5" name="Google Shape;64;gc1d9159d31_0_0"/>
              <p:cNvSpPr txBox="1"/>
              <p:nvPr/>
            </p:nvSpPr>
            <p:spPr>
              <a:xfrm>
                <a:off x="2492791" y="5648700"/>
                <a:ext cx="3843967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Calibri"/>
                    <a:ea typeface="Calibri"/>
                    <a:cs typeface="Calibri"/>
                    <a:sym typeface="Calibri"/>
                  </a:rPr>
                  <a:t>Client  response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E08FDA5-A89A-044C-88EA-38F93CDC28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38" lvl="0" indent="-91438">
              <a:spcBef>
                <a:spcPts val="0"/>
              </a:spcBef>
              <a:buSzPts val="4000"/>
              <a:buChar char=" "/>
            </a:pPr>
            <a:r>
              <a:rPr lang="en-US"/>
              <a:t>Use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400"/>
              </a:spcBef>
              <a:buSzPct val="90000"/>
            </a:pPr>
            <a:r>
              <a:rPr lang="vi-VN" sz="2400" dirty="0"/>
              <a:t>Giảm thiểu Bot Attack tại Edge Locatin (Bot Attack mitigation)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1400"/>
              </a:spcBef>
              <a:buSzPct val="90000"/>
            </a:pPr>
            <a:r>
              <a:rPr lang="vi-VN" sz="2400" dirty="0"/>
              <a:t>Xác thực và phân quyền cho User tại Edge</a:t>
            </a:r>
          </a:p>
          <a:p>
            <a:pPr>
              <a:lnSpc>
                <a:spcPct val="150000"/>
              </a:lnSpc>
              <a:spcBef>
                <a:spcPts val="1400"/>
              </a:spcBef>
              <a:buSzPct val="90000"/>
            </a:pPr>
            <a:r>
              <a:rPr lang="en-US" sz="2400" dirty="0"/>
              <a:t>Website Security and Privacy</a:t>
            </a:r>
          </a:p>
          <a:p>
            <a:pPr lvl="0">
              <a:lnSpc>
                <a:spcPct val="150000"/>
              </a:lnSpc>
              <a:spcBef>
                <a:spcPts val="1400"/>
              </a:spcBef>
              <a:buSzPct val="90000"/>
            </a:pPr>
            <a:r>
              <a:rPr lang="en-US" sz="2400" dirty="0"/>
              <a:t>User Tracking and Analytics</a:t>
            </a:r>
          </a:p>
          <a:p>
            <a:pPr>
              <a:lnSpc>
                <a:spcPct val="150000"/>
              </a:lnSpc>
              <a:spcBef>
                <a:spcPts val="1400"/>
              </a:spcBef>
              <a:buSzPct val="90000"/>
            </a:pPr>
            <a:r>
              <a:rPr lang="en-US" sz="2400" b="1" dirty="0"/>
              <a:t>…</a:t>
            </a:r>
            <a:endParaRPr lang="en-US" sz="2200" b="1" dirty="0"/>
          </a:p>
        </p:txBody>
      </p:sp>
      <p:sp>
        <p:nvSpPr>
          <p:cNvPr id="9" name="Google Shape;72;gc1d9159d31_0_28"/>
          <p:cNvSpPr txBox="1"/>
          <p:nvPr/>
        </p:nvSpPr>
        <p:spPr>
          <a:xfrm>
            <a:off x="1169200" y="5912375"/>
            <a:ext cx="451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Ref: https://aws.amazon.com/lambda/edge/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9928A-32C5-9842-8931-0D92C4E67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38" lvl="0" indent="-91438">
              <a:spcBef>
                <a:spcPts val="0"/>
              </a:spcBef>
              <a:buSzPts val="4000"/>
              <a:buChar char=" "/>
            </a:pPr>
            <a:r>
              <a:rPr lang="en-US"/>
              <a:t>Exam Tips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342900">
              <a:lnSpc>
                <a:spcPct val="150000"/>
              </a:lnSpc>
              <a:spcBef>
                <a:spcPts val="1100"/>
              </a:spcBef>
              <a:buSzPts val="1800"/>
            </a:pPr>
            <a:r>
              <a:rPr lang="en-US" sz="2400" b="1" dirty="0" err="1"/>
              <a:t>Lambda@Edge</a:t>
            </a:r>
            <a:r>
              <a:rPr lang="en-US" sz="2400" dirty="0"/>
              <a:t> </a:t>
            </a:r>
            <a:r>
              <a:rPr lang="vi-VN" sz="2400" dirty="0"/>
              <a:t>là một feature của </a:t>
            </a:r>
            <a:r>
              <a:rPr lang="en-US" sz="2400" dirty="0" err="1"/>
              <a:t>CloudFront</a:t>
            </a:r>
            <a:endParaRPr lang="en-US" sz="2400"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400" b="1" dirty="0" err="1"/>
              <a:t>Lambda@Edge</a:t>
            </a:r>
            <a:r>
              <a:rPr lang="vi-VN" sz="2400" b="1" dirty="0"/>
              <a:t> </a:t>
            </a:r>
            <a:r>
              <a:rPr lang="vi-VN" sz="2400" dirty="0"/>
              <a:t>được triển khai tại</a:t>
            </a:r>
            <a:r>
              <a:rPr lang="en-US" sz="2400" dirty="0"/>
              <a:t> </a:t>
            </a:r>
            <a:r>
              <a:rPr lang="en-US" sz="2400" b="1" dirty="0"/>
              <a:t>Global Edge Location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vi-VN" sz="2400" dirty="0"/>
              <a:t>Sử dụng để </a:t>
            </a:r>
            <a:r>
              <a:rPr lang="en-US" sz="2400" dirty="0"/>
              <a:t>Filtering/Customizing </a:t>
            </a:r>
            <a:r>
              <a:rPr lang="vi-VN" sz="2400" dirty="0"/>
              <a:t>R</a:t>
            </a:r>
            <a:r>
              <a:rPr lang="en-US" sz="2400" dirty="0" err="1"/>
              <a:t>equests</a:t>
            </a:r>
            <a:r>
              <a:rPr lang="en-US" sz="2400" dirty="0"/>
              <a:t>, </a:t>
            </a:r>
            <a:r>
              <a:rPr lang="vi-VN" sz="2400" dirty="0"/>
              <a:t>R</a:t>
            </a:r>
            <a:r>
              <a:rPr lang="en-US" sz="2400" dirty="0" err="1"/>
              <a:t>esponses</a:t>
            </a:r>
            <a:r>
              <a:rPr lang="en-US" sz="2400" dirty="0"/>
              <a:t> </a:t>
            </a:r>
            <a:r>
              <a:rPr lang="vi-VN" sz="2400" dirty="0"/>
              <a:t>tại </a:t>
            </a:r>
            <a:r>
              <a:rPr lang="vi-VN" sz="2400" b="1" dirty="0"/>
              <a:t>CloudFront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E1151-0C0E-974B-952F-93765840C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7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Lambda Limit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3C8D0-2217-0548-850D-70D59A512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6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/>
              <a:t>Lambda Limitation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Google Shape;39;p4"/>
          <p:cNvGraphicFramePr/>
          <p:nvPr>
            <p:extLst>
              <p:ext uri="{D42A27DB-BD31-4B8C-83A1-F6EECF244321}">
                <p14:modId xmlns:p14="http://schemas.microsoft.com/office/powerpoint/2010/main" val="2073909510"/>
              </p:ext>
            </p:extLst>
          </p:nvPr>
        </p:nvGraphicFramePr>
        <p:xfrm>
          <a:off x="1268926" y="1619492"/>
          <a:ext cx="9965450" cy="4552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8575" marR="28575" marT="91425" marB="91425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Quota</a:t>
                      </a:r>
                      <a:endParaRPr sz="15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Increased up to</a:t>
                      </a:r>
                      <a:endParaRPr sz="15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75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Execution</a:t>
                      </a:r>
                      <a:endParaRPr sz="15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memory allocation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 MB to 10,240 MB, in 1-MB increments.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limit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timeout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 seconds (15 minutes)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limit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 Variables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KB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limit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Disk Capacity (/tmp)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 MB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limit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Concurrent executions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1,000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Hundreds of thousands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475"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Deployment</a:t>
                      </a:r>
                      <a:endParaRPr sz="15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deployment package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 MB zipped, 250 MB unzipped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limit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Container Image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GB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 limit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0EE13D5-DD65-3F44-B4AC-F6A7F05A7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38" lvl="0" indent="-91438">
              <a:spcBef>
                <a:spcPts val="0"/>
              </a:spcBef>
              <a:buSzPts val="4000"/>
              <a:buChar char=" "/>
            </a:pPr>
            <a:r>
              <a:rPr lang="en-US"/>
              <a:t>Exam Tips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342900">
              <a:lnSpc>
                <a:spcPct val="150000"/>
              </a:lnSpc>
              <a:spcBef>
                <a:spcPts val="1100"/>
              </a:spcBef>
              <a:buSzPts val="1800"/>
            </a:pPr>
            <a:r>
              <a:rPr lang="vi-VN" sz="2400" dirty="0"/>
              <a:t>Giới hạn mặc định Concurency Execution (Số lượng Lambda Instance được chạy đồng thời) là 1000 </a:t>
            </a:r>
          </a:p>
          <a:p>
            <a:pPr marL="457200" indent="-342900">
              <a:lnSpc>
                <a:spcPct val="150000"/>
              </a:lnSpc>
              <a:spcBef>
                <a:spcPts val="1100"/>
              </a:spcBef>
              <a:buSzPts val="1800"/>
            </a:pPr>
            <a:r>
              <a:rPr lang="vi-VN" sz="2400" dirty="0"/>
              <a:t>Lời gọi tới Function được trả về mã lỗi </a:t>
            </a:r>
            <a:r>
              <a:rPr lang="vi-VN" sz="2400" b="1" dirty="0"/>
              <a:t>429</a:t>
            </a:r>
            <a:r>
              <a:rPr lang="vi-VN" sz="2400" dirty="0"/>
              <a:t> =&gt; Concurency Execution đã đạt ngưỡng giới hạn, cần phải nâng ngưỡng lên</a:t>
            </a:r>
          </a:p>
          <a:p>
            <a:pPr marL="457200" lvl="0" indent="-342900">
              <a:lnSpc>
                <a:spcPct val="150000"/>
              </a:lnSpc>
              <a:spcBef>
                <a:spcPts val="1100"/>
              </a:spcBef>
              <a:buSzPts val="1800"/>
            </a:pPr>
            <a:r>
              <a:rPr lang="vi-VN" sz="2400" dirty="0"/>
              <a:t>Function timeoute là 900 giây (15 minutes)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C23E5-82C3-CB4F-8BF8-24E7C34B2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1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7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A9EB4-D8A7-DA4E-949F-E5C2CF5AA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7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/>
              <a:t>What is SAM?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38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2400" dirty="0"/>
              <a:t> SAM  stands for </a:t>
            </a:r>
            <a:r>
              <a:rPr lang="en-US" sz="2400" b="1" u="sng" dirty="0" err="1"/>
              <a:t>S</a:t>
            </a:r>
            <a:r>
              <a:rPr lang="en-US" sz="2400" dirty="0" err="1"/>
              <a:t>erverless</a:t>
            </a:r>
            <a:r>
              <a:rPr lang="en-US" sz="2400" dirty="0"/>
              <a:t> </a:t>
            </a:r>
            <a:r>
              <a:rPr lang="en-US" sz="2400" b="1" u="sng" dirty="0"/>
              <a:t>A</a:t>
            </a:r>
            <a:r>
              <a:rPr lang="en-US" sz="2400" dirty="0"/>
              <a:t>pplication </a:t>
            </a:r>
            <a:r>
              <a:rPr lang="en-US" sz="2400" b="1" u="sng" dirty="0"/>
              <a:t>M</a:t>
            </a:r>
            <a:r>
              <a:rPr lang="en-US" sz="2400" dirty="0"/>
              <a:t>odel. </a:t>
            </a:r>
          </a:p>
          <a:p>
            <a:pPr marL="91438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2400" dirty="0"/>
              <a:t> </a:t>
            </a:r>
            <a:r>
              <a:rPr lang="vi-VN" sz="2400" dirty="0"/>
              <a:t>Là tính năng mở rộng của CloudFormation cho phép triển khai ứng dụng Serverless</a:t>
            </a:r>
          </a:p>
          <a:p>
            <a:pPr marL="91438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vi-VN" sz="2400" dirty="0"/>
              <a:t> Hỗ trợ triển khai</a:t>
            </a:r>
            <a:r>
              <a:rPr lang="en-US" sz="2400" dirty="0"/>
              <a:t> API gateway, </a:t>
            </a:r>
            <a:r>
              <a:rPr lang="en-US" sz="2400" dirty="0" err="1"/>
              <a:t>DynamoDB</a:t>
            </a:r>
            <a:r>
              <a:rPr lang="en-US" sz="2400" dirty="0"/>
              <a:t>, Lambda functions</a:t>
            </a:r>
          </a:p>
          <a:p>
            <a:pPr marL="91438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vi-VN" sz="2400" dirty="0"/>
              <a:t> Chạy ứng dụng Serverless ngay trên Docker tại máy Local</a:t>
            </a:r>
          </a:p>
          <a:p>
            <a:pPr marL="91438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2400" dirty="0"/>
              <a:t> </a:t>
            </a:r>
            <a:r>
              <a:rPr lang="vi-VN" sz="2400" dirty="0"/>
              <a:t>Đóng gói và triển khai sử dụng </a:t>
            </a:r>
            <a:r>
              <a:rPr lang="vi-VN" sz="2400" b="1" dirty="0"/>
              <a:t>CodeDeploy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36" y="3523130"/>
            <a:ext cx="1951378" cy="2776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1359A-1766-D543-869D-529A9F3410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9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Lambda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4206B-2D21-4541-B4A6-41EC44695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4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5882341" cy="4351338"/>
          </a:xfrm>
        </p:spPr>
        <p:txBody>
          <a:bodyPr>
            <a:normAutofit/>
          </a:bodyPr>
          <a:lstStyle/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Serverless</a:t>
            </a:r>
            <a:r>
              <a:rPr lang="en-US" sz="2200" dirty="0"/>
              <a:t> ~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hạ</a:t>
            </a:r>
            <a:r>
              <a:rPr lang="en-US" sz="2200" dirty="0"/>
              <a:t> </a:t>
            </a:r>
            <a:r>
              <a:rPr lang="en-US" sz="2200" dirty="0" err="1"/>
              <a:t>tầng</a:t>
            </a:r>
            <a:r>
              <a:rPr lang="en-US" sz="2200" dirty="0"/>
              <a:t> Servers (No need to manage Servers)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viết</a:t>
            </a:r>
            <a:r>
              <a:rPr lang="en-US" sz="2200" dirty="0"/>
              <a:t> Code </a:t>
            </a:r>
            <a:r>
              <a:rPr lang="en-US" sz="2200" dirty="0" err="1"/>
              <a:t>và</a:t>
            </a:r>
            <a:r>
              <a:rPr lang="en-US" sz="2200" dirty="0"/>
              <a:t> deploy </a:t>
            </a:r>
            <a:r>
              <a:rPr lang="en-US" sz="2200" dirty="0" err="1"/>
              <a:t>các</a:t>
            </a:r>
            <a:r>
              <a:rPr lang="en-US" sz="2200" dirty="0"/>
              <a:t> functions 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Serverless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tới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Function as a Service (</a:t>
            </a:r>
            <a:r>
              <a:rPr lang="en-US" sz="2200" dirty="0" err="1"/>
              <a:t>FaaS</a:t>
            </a:r>
            <a:r>
              <a:rPr lang="en-US" sz="22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729" y="4477871"/>
            <a:ext cx="5932451" cy="1775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7306C-BF0A-BA4A-BCD8-EE492979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SzPts val="4000"/>
            </a:pPr>
            <a:r>
              <a:rPr lang="en-US"/>
              <a:t>Lambda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5747871" cy="4351338"/>
          </a:xfrm>
        </p:spPr>
        <p:txBody>
          <a:bodyPr>
            <a:normAutofit/>
          </a:bodyPr>
          <a:lstStyle/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Lambda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AWS </a:t>
            </a:r>
            <a:r>
              <a:rPr lang="en-US" sz="2200" dirty="0" err="1"/>
              <a:t>cung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Function </a:t>
            </a:r>
            <a:r>
              <a:rPr lang="en-US" sz="2200" kern="0" dirty="0" err="1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Serverless</a:t>
            </a:r>
            <a:endParaRPr lang="en-US" sz="2200" dirty="0"/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Servers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Function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giới</a:t>
            </a:r>
            <a:r>
              <a:rPr lang="en-US" sz="2200" dirty="0"/>
              <a:t> </a:t>
            </a:r>
            <a:r>
              <a:rPr lang="en-US" sz="2200" dirty="0" err="1"/>
              <a:t>hạn</a:t>
            </a:r>
            <a:r>
              <a:rPr lang="en-US" sz="2200" dirty="0"/>
              <a:t> (Up to 15 </a:t>
            </a:r>
            <a:r>
              <a:rPr lang="en-US" sz="2200" dirty="0" err="1"/>
              <a:t>phút</a:t>
            </a:r>
            <a:r>
              <a:rPr lang="en-US" sz="2200" dirty="0"/>
              <a:t>)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yêu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(Run on-demand)</a:t>
            </a: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9C9009EB-15E0-7E48-961A-318398F4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588" y="2671951"/>
            <a:ext cx="1725238" cy="172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9A0DFF8-BDF8-5740-860C-714B27FB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022" y="4458914"/>
            <a:ext cx="1951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F54A07-AFC1-FA4E-9CAF-A5737A253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AWS lambda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 (Cost)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gì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:</a:t>
            </a:r>
          </a:p>
          <a:p>
            <a:pPr marL="548638" lvl="1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16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Requests +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Function (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GB-second of Compute) </a:t>
            </a:r>
          </a:p>
          <a:p>
            <a:pPr marL="548638" lvl="1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000" dirty="0"/>
              <a:t> Account Free Tire </a:t>
            </a:r>
            <a:r>
              <a:rPr lang="en-US" sz="2000" dirty="0" err="1"/>
              <a:t>được</a:t>
            </a:r>
            <a:r>
              <a:rPr lang="en-US" sz="2000" dirty="0"/>
              <a:t> Free </a:t>
            </a:r>
            <a:r>
              <a:rPr lang="en-US" sz="2000" b="1" dirty="0"/>
              <a:t>1 </a:t>
            </a:r>
            <a:r>
              <a:rPr lang="en-US" sz="2000" b="1" dirty="0" err="1"/>
              <a:t>triệu</a:t>
            </a:r>
            <a:r>
              <a:rPr lang="en-US" sz="2000" b="1" dirty="0"/>
              <a:t> Lambda Requests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/>
              <a:t>400K GB-seconds of Compute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dàng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AWS</a:t>
            </a:r>
            <a:endParaRPr lang="vi-VN" sz="2200" dirty="0"/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en-US" sz="2200" dirty="0"/>
              <a:t> </a:t>
            </a:r>
            <a:r>
              <a:rPr lang="vi-VN" sz="2200" dirty="0"/>
              <a:t>Hỗ trợ nhiều ngôn ngữ lập trình khác nhau (Go, Python, Java...)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SzPts val="2000"/>
              <a:buFont typeface="Arial"/>
              <a:buChar char="•"/>
            </a:pPr>
            <a:r>
              <a:rPr lang="vi-VN" sz="2200" dirty="0"/>
              <a:t> Hỗ trợ RAM lên tới 10GB cho Function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B2D66-B3CF-E944-8E23-B3588B9B1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/>
              <a:t>AWS Lambda language support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1900" ker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Node.js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1900" ker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Python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1900" ker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Java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1900" ker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C#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1900" ker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Golang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1900" ker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Ruby</a:t>
            </a:r>
          </a:p>
          <a:p>
            <a:pPr marL="91438" lvl="0" indent="-127000">
              <a:lnSpc>
                <a:spcPct val="150000"/>
              </a:lnSpc>
              <a:spcBef>
                <a:spcPts val="1400"/>
              </a:spcBef>
              <a:buClr>
                <a:srgbClr val="FFCA08"/>
              </a:buClr>
              <a:buSzPts val="2000"/>
              <a:buFont typeface="Arial"/>
              <a:buChar char="•"/>
            </a:pPr>
            <a:r>
              <a:rPr lang="en-US" sz="1900" kern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 Custom runtime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4E8FA-9324-3F48-9A39-1FF4C13B0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/>
              <a:t>Lambda in Action – S3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48" y="1888969"/>
            <a:ext cx="10702582" cy="3106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9F85C-D5D5-CB42-A7A8-C7C722382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7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/>
              <a:t>Lambda in Action - Kinesis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6" y="2113875"/>
            <a:ext cx="10753252" cy="3120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8A8AA-CA80-0749-B602-FD22AECB5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2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/>
              <a:t>Lambda in Action – API Gateway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7" y="2175679"/>
            <a:ext cx="11390986" cy="2705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94FB-8306-874D-9DB4-987BC7332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8005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anguyen.potx" id="{756DB43C-7571-4DC5-95E7-62D1B50A79CD}" vid="{C6018143-84A8-4A43-8F61-365F65AF0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Hoanguyen</Template>
  <TotalTime>81</TotalTime>
  <Words>682</Words>
  <Application>Microsoft Macintosh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1_Custom Design</vt:lpstr>
      <vt:lpstr>Lambda Introduction</vt:lpstr>
      <vt:lpstr>Lambda</vt:lpstr>
      <vt:lpstr>Khái niệm Serverless</vt:lpstr>
      <vt:lpstr>Lambda</vt:lpstr>
      <vt:lpstr>Lợi thế của AWS lambda</vt:lpstr>
      <vt:lpstr>AWS Lambda language support</vt:lpstr>
      <vt:lpstr>Lambda in Action – S3</vt:lpstr>
      <vt:lpstr>Lambda in Action - Kinesis</vt:lpstr>
      <vt:lpstr>Lambda in Action – API Gateway</vt:lpstr>
      <vt:lpstr>Lambda@Edge</vt:lpstr>
      <vt:lpstr>Lambda@Edge</vt:lpstr>
      <vt:lpstr>Lambda@Edge (cont.)</vt:lpstr>
      <vt:lpstr>Use cases</vt:lpstr>
      <vt:lpstr>Exam Tips</vt:lpstr>
      <vt:lpstr>Lambda Limit</vt:lpstr>
      <vt:lpstr>Lambda Limitation</vt:lpstr>
      <vt:lpstr>Exam Tips</vt:lpstr>
      <vt:lpstr>SAM</vt:lpstr>
      <vt:lpstr>What is SAM?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NguyenHien-pc</dc:creator>
  <cp:lastModifiedBy>hoanguyen</cp:lastModifiedBy>
  <cp:revision>53</cp:revision>
  <dcterms:created xsi:type="dcterms:W3CDTF">2021-11-06T01:16:04Z</dcterms:created>
  <dcterms:modified xsi:type="dcterms:W3CDTF">2022-04-13T16:25:39Z</dcterms:modified>
</cp:coreProperties>
</file>