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699"/>
  </p:normalViewPr>
  <p:slideViewPr>
    <p:cSldViewPr snapToGrid="0">
      <p:cViewPr>
        <p:scale>
          <a:sx n="120" d="100"/>
          <a:sy n="120" d="100"/>
        </p:scale>
        <p:origin x="217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8F0ACC-693F-3D47-94B8-2ED8E78D102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67835-E656-C145-9F76-C183CF2FD2DF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05217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967835-E656-C145-9F76-C183CF2FD2DF}" type="slidenum">
              <a:rPr lang="en-VN" smtClean="0"/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61790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BEE9-7435-F65E-1160-7BC0A0BBB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523D4-42EF-FBE5-91E6-BD138CC87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9B9D-9CFD-DA92-A017-491B044D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9CFE-4E27-043B-4B9F-504CCD97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75706-3D41-9B66-A4F3-C7D4F344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800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1D2E2-EC7E-85DC-9DFF-2EB76C06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AB292-B914-EF48-2FFA-68271D9A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66920-0796-C5B4-8422-306D83F3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F07F-BEDA-827E-A286-30C5A58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604EC-DF97-5F31-91E6-23627653D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3240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31099-B2E2-9107-7677-E85B09654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0029C-0DCF-A051-FF40-1EC3015E7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FB8E9-6352-7A45-FCCF-DABA5CE5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D0F53-E01D-A3A4-DAFD-5B1C4E9F2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4FFE-DC0B-AD1D-3559-4F207ECF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528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95E9-B7EB-BB9C-CBC5-2EB8B421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4873C-AE30-EE56-1FF1-2901D7C60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ADCD-2EFC-5BFA-B4C4-6D48C7D5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9CF8-1ACB-0DB8-3C18-F9B9CF02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78C1-47B0-C1DC-FE33-D5393972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6934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199BE-01C6-783E-6640-B15151A48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37094-1712-1980-9759-81BB5426F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9E823-FD0E-BC7E-50F2-7325D4694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9C8E8-6BD4-CDA8-BF4D-F17862F6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BDB8C-70D4-F31F-2053-9119991ED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61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7D36-91F6-7660-06A3-BD4EE3D9D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609B-54C9-0D70-E2B1-31B1662CD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5FEB-F45F-5801-32E2-0F54D11D9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5C5B6-EBB2-7E2A-513A-40AA6956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18908-AFE2-051F-1A89-C180F767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ADA2-4497-AFFC-974C-2CBC5270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7337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E350-B3DE-A2BB-11A1-A03B27078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74955-5C79-D301-7B61-DBE1DAD9B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9DFAC-9CB7-8DE6-4702-AAF905803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25A95-F6F8-2B11-0E96-A9B7A1AEE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CA62F3-EBDA-64F8-B2DD-8035C9D10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46A32-C614-5F0C-7773-71662CD7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F9DF1-3D7D-C914-21E7-A59B133CA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6EEE77-D5C1-CBE1-7FBD-E16F89C2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6097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6D1C-0F4C-3FAF-32AC-70EF907CF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6A1BA5-7DE5-5E17-6C19-8845B5E1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4D108-49B1-741B-A50F-41F8AFCD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9260A-EFDA-028A-C547-E13418A7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7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20044-8111-53CF-9959-45816935E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90931D-8A86-C20F-0C7F-937EB0CF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BF90-B9B7-B492-DF68-44793A9F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447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DB00E-020A-9ED7-2ACB-9712808E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3FA0-337F-F9D3-B24C-47F9A1FE4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D82DE-717F-4C68-2AC2-D91849D51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59384-64B5-E500-2C47-2D9E3FAE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CDDFD-1085-1A72-8AF6-6F90EBD5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E355-1735-3E61-6BDC-526A056C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7795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F0F1-E11C-805A-D7C4-2F462BC01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F5882-385B-1CA2-CF97-1A3A930D5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2CF05-64DD-4476-A6B2-1823EBF4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B612E-A61D-436D-3075-044AAC80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CE161-2905-1720-CCE5-64A2F14F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2E6C8-3FDD-1E37-7A07-BFD259A77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82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4B4BF-6AF8-58AE-916D-A881C32FC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25465-9B35-1F43-B3D1-D3FBCF0FB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61E3C-CE1D-11A6-4E21-537713918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E460C-6FF3-854C-8C25-7A0C6E9FF61F}" type="datetimeFigureOut">
              <a:rPr lang="en-VN" smtClean="0"/>
              <a:t>10/06/2025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B0093-18E9-5B8B-2E6C-DF39F193AD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E70E0-5195-AFA3-F71D-B1823D2FE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BD5ACD-DC8F-A54F-83F3-B7511F33AB12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7038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Azure Icons - Download the Azure Synapse Analytics latest icon in SVG and  PNG format.">
            <a:extLst>
              <a:ext uri="{FF2B5EF4-FFF2-40B4-BE49-F238E27FC236}">
                <a16:creationId xmlns:a16="http://schemas.microsoft.com/office/drawing/2014/main" id="{2E238815-357E-5B40-0BB4-E3B40BF83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1522" y="3105657"/>
            <a:ext cx="880478" cy="84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de some colour coded windows 11 folder icons if anyone wants them :  r/windows">
            <a:extLst>
              <a:ext uri="{FF2B5EF4-FFF2-40B4-BE49-F238E27FC236}">
                <a16:creationId xmlns:a16="http://schemas.microsoft.com/office/drawing/2014/main" id="{5B95FBEE-49B5-FF99-992E-2F090F82E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3511"/>
            <a:ext cx="799883" cy="79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B1A521E5-1E6D-9C77-D371-70FEA9CA5C2F}"/>
              </a:ext>
            </a:extLst>
          </p:cNvPr>
          <p:cNvSpPr/>
          <p:nvPr/>
        </p:nvSpPr>
        <p:spPr>
          <a:xfrm>
            <a:off x="804233" y="3280954"/>
            <a:ext cx="380896" cy="24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028" name="Picture 4" descr="Github Logo - Free social media icons">
            <a:extLst>
              <a:ext uri="{FF2B5EF4-FFF2-40B4-BE49-F238E27FC236}">
                <a16:creationId xmlns:a16="http://schemas.microsoft.com/office/drawing/2014/main" id="{247A7084-01CB-ABC9-DEF5-DFBF7473D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635" y="2882174"/>
            <a:ext cx="799883" cy="79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 Factory | Microsoft Azure Color">
            <a:extLst>
              <a:ext uri="{FF2B5EF4-FFF2-40B4-BE49-F238E27FC236}">
                <a16:creationId xmlns:a16="http://schemas.microsoft.com/office/drawing/2014/main" id="{3CBA4E9C-92F3-B1D2-B3B9-593C5BEFB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730" y="2953511"/>
            <a:ext cx="799883" cy="79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7B67BB08-56E8-5934-D762-503F58278575}"/>
              </a:ext>
            </a:extLst>
          </p:cNvPr>
          <p:cNvSpPr/>
          <p:nvPr/>
        </p:nvSpPr>
        <p:spPr>
          <a:xfrm>
            <a:off x="2140416" y="3280953"/>
            <a:ext cx="380896" cy="24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7D334AF-61FB-22DD-E5F4-4073F089D22D}"/>
              </a:ext>
            </a:extLst>
          </p:cNvPr>
          <p:cNvSpPr/>
          <p:nvPr/>
        </p:nvSpPr>
        <p:spPr>
          <a:xfrm>
            <a:off x="3420718" y="3280953"/>
            <a:ext cx="380896" cy="24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D3EBEC-4157-DC46-9CC5-AEABECF5F0F6}"/>
              </a:ext>
            </a:extLst>
          </p:cNvPr>
          <p:cNvSpPr/>
          <p:nvPr/>
        </p:nvSpPr>
        <p:spPr>
          <a:xfrm>
            <a:off x="3817825" y="2563348"/>
            <a:ext cx="1358537" cy="193330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E50F5-CC5F-FB35-F504-C49A69451189}"/>
              </a:ext>
            </a:extLst>
          </p:cNvPr>
          <p:cNvSpPr txBox="1"/>
          <p:nvPr/>
        </p:nvSpPr>
        <p:spPr>
          <a:xfrm>
            <a:off x="4189411" y="2697508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Raw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BEF4FC-85CF-4393-5B4C-BFA79D01221F}"/>
              </a:ext>
            </a:extLst>
          </p:cNvPr>
          <p:cNvSpPr/>
          <p:nvPr/>
        </p:nvSpPr>
        <p:spPr>
          <a:xfrm>
            <a:off x="5363219" y="1047104"/>
            <a:ext cx="5717171" cy="4612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62F507C-4751-CAA9-2D97-718E1EAAA44D}"/>
              </a:ext>
            </a:extLst>
          </p:cNvPr>
          <p:cNvSpPr/>
          <p:nvPr/>
        </p:nvSpPr>
        <p:spPr>
          <a:xfrm>
            <a:off x="5192573" y="3230027"/>
            <a:ext cx="206122" cy="24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CA394-7565-2E45-1811-541F84ADABF0}"/>
              </a:ext>
            </a:extLst>
          </p:cNvPr>
          <p:cNvSpPr/>
          <p:nvPr/>
        </p:nvSpPr>
        <p:spPr>
          <a:xfrm>
            <a:off x="5698286" y="2563348"/>
            <a:ext cx="1358537" cy="1933303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D55ED-26E1-EE83-FDDF-C774AA8827BF}"/>
              </a:ext>
            </a:extLst>
          </p:cNvPr>
          <p:cNvSpPr txBox="1"/>
          <p:nvPr/>
        </p:nvSpPr>
        <p:spPr>
          <a:xfrm>
            <a:off x="5942273" y="2697508"/>
            <a:ext cx="87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Bronze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433C7C-E315-5315-BAD8-99C41350F118}"/>
              </a:ext>
            </a:extLst>
          </p:cNvPr>
          <p:cNvSpPr txBox="1"/>
          <p:nvPr/>
        </p:nvSpPr>
        <p:spPr>
          <a:xfrm>
            <a:off x="5634574" y="3709272"/>
            <a:ext cx="151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/>
              <a:t>Incremental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650DDB-4BF9-994B-DD9B-80110F32D22A}"/>
              </a:ext>
            </a:extLst>
          </p:cNvPr>
          <p:cNvSpPr txBox="1"/>
          <p:nvPr/>
        </p:nvSpPr>
        <p:spPr>
          <a:xfrm>
            <a:off x="3740885" y="3747714"/>
            <a:ext cx="151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/>
              <a:t>Incremental Data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C1AE1C1-A90D-6D56-682A-60DF7EE4DFBC}"/>
              </a:ext>
            </a:extLst>
          </p:cNvPr>
          <p:cNvSpPr/>
          <p:nvPr/>
        </p:nvSpPr>
        <p:spPr>
          <a:xfrm>
            <a:off x="7125211" y="3235458"/>
            <a:ext cx="422849" cy="24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036" name="Picture 12" descr="Azure Data Factory Templates with Data Lake - Altis - UK">
            <a:extLst>
              <a:ext uri="{FF2B5EF4-FFF2-40B4-BE49-F238E27FC236}">
                <a16:creationId xmlns:a16="http://schemas.microsoft.com/office/drawing/2014/main" id="{2084558B-63C5-2392-07A6-CAE4FE4E7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132" y="2994493"/>
            <a:ext cx="1392335" cy="73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zure Data Factory Templates with Data Lake - Altis - UK">
            <a:extLst>
              <a:ext uri="{FF2B5EF4-FFF2-40B4-BE49-F238E27FC236}">
                <a16:creationId xmlns:a16="http://schemas.microsoft.com/office/drawing/2014/main" id="{C6EBECFE-BD08-FB0D-B4E6-F22BF159A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6986" y="2960039"/>
            <a:ext cx="1523587" cy="79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gold medal with a star&#10;&#10;AI-generated content may be incorrect.">
            <a:extLst>
              <a:ext uri="{FF2B5EF4-FFF2-40B4-BE49-F238E27FC236}">
                <a16:creationId xmlns:a16="http://schemas.microsoft.com/office/drawing/2014/main" id="{E9A56DD4-B41C-1E8A-1902-4CD7826E0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25891" y="2270174"/>
            <a:ext cx="439346" cy="57925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FD4AE06-730C-70AC-91F6-73722688088F}"/>
              </a:ext>
            </a:extLst>
          </p:cNvPr>
          <p:cNvSpPr/>
          <p:nvPr/>
        </p:nvSpPr>
        <p:spPr>
          <a:xfrm>
            <a:off x="7572725" y="2563348"/>
            <a:ext cx="1358537" cy="19333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5FEE6-961F-2F22-36F5-F8E1BE06A1BF}"/>
              </a:ext>
            </a:extLst>
          </p:cNvPr>
          <p:cNvSpPr txBox="1"/>
          <p:nvPr/>
        </p:nvSpPr>
        <p:spPr>
          <a:xfrm>
            <a:off x="7895210" y="2664758"/>
            <a:ext cx="729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Silver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34ECF9-0240-46EB-573C-EDCFA4D9B5AC}"/>
              </a:ext>
            </a:extLst>
          </p:cNvPr>
          <p:cNvSpPr txBox="1"/>
          <p:nvPr/>
        </p:nvSpPr>
        <p:spPr>
          <a:xfrm>
            <a:off x="7509013" y="3709272"/>
            <a:ext cx="1512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/>
              <a:t>Transformation</a:t>
            </a:r>
          </a:p>
        </p:txBody>
      </p:sp>
      <p:pic>
        <p:nvPicPr>
          <p:cNvPr id="24" name="Picture 14" descr="Azure Data Factory Templates with Data Lake - Altis - UK">
            <a:extLst>
              <a:ext uri="{FF2B5EF4-FFF2-40B4-BE49-F238E27FC236}">
                <a16:creationId xmlns:a16="http://schemas.microsoft.com/office/drawing/2014/main" id="{A72D2EEE-360D-97AF-C544-CB0A88698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425" y="2960039"/>
            <a:ext cx="1523587" cy="79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A silver medal with a star&#10;&#10;AI-generated content may be incorrect.">
            <a:extLst>
              <a:ext uri="{FF2B5EF4-FFF2-40B4-BE49-F238E27FC236}">
                <a16:creationId xmlns:a16="http://schemas.microsoft.com/office/drawing/2014/main" id="{EE9C10A6-D129-2776-89AE-32F780E0B0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7240" y="2299283"/>
            <a:ext cx="425632" cy="646331"/>
          </a:xfrm>
          <a:prstGeom prst="rect">
            <a:avLst/>
          </a:prstGeom>
        </p:spPr>
      </p:pic>
      <p:sp>
        <p:nvSpPr>
          <p:cNvPr id="27" name="Right Arrow 26">
            <a:extLst>
              <a:ext uri="{FF2B5EF4-FFF2-40B4-BE49-F238E27FC236}">
                <a16:creationId xmlns:a16="http://schemas.microsoft.com/office/drawing/2014/main" id="{FAEC22F3-10E4-A24B-ECEB-CF8D49B7B842}"/>
              </a:ext>
            </a:extLst>
          </p:cNvPr>
          <p:cNvSpPr/>
          <p:nvPr/>
        </p:nvSpPr>
        <p:spPr>
          <a:xfrm>
            <a:off x="9012562" y="3230027"/>
            <a:ext cx="422849" cy="249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CA9786-4A2F-457C-EC29-8171EAC3B6B6}"/>
              </a:ext>
            </a:extLst>
          </p:cNvPr>
          <p:cNvSpPr/>
          <p:nvPr/>
        </p:nvSpPr>
        <p:spPr>
          <a:xfrm>
            <a:off x="9537326" y="2563348"/>
            <a:ext cx="1358537" cy="193330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C6CAF3-0D08-90EC-24F0-4E5421782755}"/>
              </a:ext>
            </a:extLst>
          </p:cNvPr>
          <p:cNvSpPr txBox="1"/>
          <p:nvPr/>
        </p:nvSpPr>
        <p:spPr>
          <a:xfrm>
            <a:off x="9859811" y="266475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Gold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53A97A-BC62-F87D-B315-DDE0A7F7AB35}"/>
              </a:ext>
            </a:extLst>
          </p:cNvPr>
          <p:cNvSpPr txBox="1"/>
          <p:nvPr/>
        </p:nvSpPr>
        <p:spPr>
          <a:xfrm>
            <a:off x="9473614" y="3709272"/>
            <a:ext cx="1512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dirty="0"/>
              <a:t>Star Schema</a:t>
            </a:r>
          </a:p>
        </p:txBody>
      </p:sp>
      <p:pic>
        <p:nvPicPr>
          <p:cNvPr id="31" name="Picture 14" descr="Azure Data Factory Templates with Data Lake - Altis - UK">
            <a:extLst>
              <a:ext uri="{FF2B5EF4-FFF2-40B4-BE49-F238E27FC236}">
                <a16:creationId xmlns:a16="http://schemas.microsoft.com/office/drawing/2014/main" id="{FA90F244-11A9-4AD8-EAD8-E23E3B5B0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026" y="2960039"/>
            <a:ext cx="1523587" cy="79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B48F4B0-6C43-6702-D822-62C96856718C}"/>
              </a:ext>
            </a:extLst>
          </p:cNvPr>
          <p:cNvGrpSpPr/>
          <p:nvPr/>
        </p:nvGrpSpPr>
        <p:grpSpPr>
          <a:xfrm>
            <a:off x="10612130" y="2348162"/>
            <a:ext cx="468260" cy="646331"/>
            <a:chOff x="4990011" y="1930400"/>
            <a:chExt cx="2185489" cy="2997200"/>
          </a:xfrm>
        </p:grpSpPr>
        <p:pic>
          <p:nvPicPr>
            <p:cNvPr id="33" name="Picture 32" descr="A gold medal with a star and red ribbon&#10;&#10;AI-generated content may be incorrect.">
              <a:extLst>
                <a:ext uri="{FF2B5EF4-FFF2-40B4-BE49-F238E27FC236}">
                  <a16:creationId xmlns:a16="http://schemas.microsoft.com/office/drawing/2014/main" id="{F685AC53-ACFE-7B83-0EF2-15A9BC9D9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16500" y="1930400"/>
              <a:ext cx="2159000" cy="29972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E424480-B384-CE99-526B-C9389143B92E}"/>
                </a:ext>
              </a:extLst>
            </p:cNvPr>
            <p:cNvSpPr/>
            <p:nvPr/>
          </p:nvSpPr>
          <p:spPr>
            <a:xfrm>
              <a:off x="4990011" y="4394045"/>
              <a:ext cx="516941" cy="526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BF37AA4-C49E-84B4-1208-19FB5C0897C6}"/>
              </a:ext>
            </a:extLst>
          </p:cNvPr>
          <p:cNvSpPr txBox="1"/>
          <p:nvPr/>
        </p:nvSpPr>
        <p:spPr>
          <a:xfrm>
            <a:off x="6105099" y="4812448"/>
            <a:ext cx="4179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VN" sz="3200" dirty="0"/>
              <a:t>DELTA LIVE TABLES</a:t>
            </a: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7F043CED-E3CC-4E44-D697-BA66F7B72B46}"/>
              </a:ext>
            </a:extLst>
          </p:cNvPr>
          <p:cNvSpPr/>
          <p:nvPr/>
        </p:nvSpPr>
        <p:spPr>
          <a:xfrm>
            <a:off x="11112584" y="3435120"/>
            <a:ext cx="241318" cy="290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pic>
        <p:nvPicPr>
          <p:cNvPr id="1034" name="Picture 10" descr="Azure Databricks Pricing | Microsoft Azure">
            <a:extLst>
              <a:ext uri="{FF2B5EF4-FFF2-40B4-BE49-F238E27FC236}">
                <a16:creationId xmlns:a16="http://schemas.microsoft.com/office/drawing/2014/main" id="{4E257181-7613-D3CC-D5DB-BF8CCB20C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161" y="435983"/>
            <a:ext cx="2161139" cy="113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59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Ha-Trang Nguyen</dc:creator>
  <cp:lastModifiedBy>Ha-Trang Nguyen</cp:lastModifiedBy>
  <cp:revision>1</cp:revision>
  <dcterms:created xsi:type="dcterms:W3CDTF">2025-06-10T01:21:48Z</dcterms:created>
  <dcterms:modified xsi:type="dcterms:W3CDTF">2025-06-10T02:02:44Z</dcterms:modified>
</cp:coreProperties>
</file>