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2" r:id="rId4"/>
    <p:sldId id="301" r:id="rId5"/>
    <p:sldId id="312" r:id="rId6"/>
    <p:sldId id="299" r:id="rId7"/>
    <p:sldId id="302" r:id="rId8"/>
    <p:sldId id="303" r:id="rId9"/>
    <p:sldId id="304" r:id="rId10"/>
    <p:sldId id="305" r:id="rId11"/>
    <p:sldId id="306" r:id="rId12"/>
    <p:sldId id="309" r:id="rId13"/>
    <p:sldId id="311" r:id="rId14"/>
    <p:sldId id="30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E9E6-95F7-494B-A281-7C81F0A10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37C7E-9D60-4820-915A-FCBC571BC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DBD0-883C-4A67-BA2F-B67F2F58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D1A4-95C2-4F19-A3A0-D1BF549B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094E-402E-4660-9FB7-1602F4EB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AE68-DB89-4DBC-BB36-6DAB79D4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2456-FE0D-4894-B697-10756D21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5C90-9110-46BC-80B8-E8B63197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15B6-E213-48D8-9AB9-18994A3E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738A-4098-43D0-9DD0-F2CD4AF2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7D4B4-B4D2-4E94-8743-52F616581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4D738-6055-41C2-8B44-A3C5E02AA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B43-B783-4991-84DE-C7A1E467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FFBB-551D-449D-8D8E-4F65DAF5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2C3F-C1CF-4896-B8AC-182B6587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6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7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5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25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Oval 1"/>
          <p:cNvSpPr/>
          <p:nvPr userDrawn="1"/>
        </p:nvSpPr>
        <p:spPr>
          <a:xfrm>
            <a:off x="3599723" y="932723"/>
            <a:ext cx="4992555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428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25E-F54E-4BE8-B536-8BFD2B4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3B5C-4321-462D-905D-972F0527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B9D9-1BD3-4251-8818-977E2747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ECE7-1173-48B7-AC4C-7D5EA950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6493-1951-457F-87DF-AB21316A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0BC-B499-40DE-A19E-49D23A12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3ADC-5E80-4779-9960-327DFC1E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4163-6FAB-4195-B357-3C7E2098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E33F-DD1A-4AC5-A030-E851F25F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1D38-C752-4FDF-BCFB-C3CA9D1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6244-258C-4F87-BCA7-4E7AA12A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2AFB-2159-49F8-957C-AF95D6A08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9939D-324B-43D5-957E-FDF6F02D6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2B009-314E-4802-8435-4721C627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9372-D918-403E-86E2-A4FD3AEF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CBD64-2D89-4E1B-AE57-4752D1E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3FF-2D0F-4D81-8876-1DC35AA1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5F98-B207-44E3-99DB-56C7C3096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908EB-7F8A-43BD-B403-A8B9DA27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0EEE4-9B22-466E-B817-590B9AB4C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4B63B-6DB3-4C5D-8A30-0A6A115B8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A15D7-984F-44E0-83B0-856B7234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623D1-4683-4D00-A390-4959BEC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C5EA-4DE9-415E-8F6F-F01DB455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4349-23CD-4957-BCC4-17920821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8D2FD-E48C-448A-A4AD-1EE3E902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202DE-483D-4FFB-8891-444F7D3B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7A49-072A-4FD9-B084-A75E9BBE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FF2DB-2B73-4D11-9286-09F46D3F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E3A16-5DAC-433F-AB95-12E58F3B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1D1B9-BA3F-4C24-BCE0-BC3F7E1B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E787-6954-4ACA-BEBD-80F3A676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B9F3-1966-4E34-9C0C-5B954471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0FEF9-8672-4229-95EB-0A75AEA68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AF45-06B5-452C-9ABC-819F37D3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DFE-7F2C-4121-87E8-7F91A78F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9F28-F535-4C71-A38D-C9412107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BD70-B727-479C-8F08-E150C85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E01FB-8A43-4479-9EBA-D123890C0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67750-6919-4AC4-80A1-013BEAAA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8C088-27F2-4412-9CE0-95AC4E7D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6D69C-B803-4525-9C77-CCCFC867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BE3A-CCEC-40DA-803B-4E5C9C94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EDE22-E635-4A7A-97A6-CD2B298A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2EED-126B-4964-A272-5D1FF0B6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4084-02DE-4CD4-9BBE-B70D380F6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D1F4-8DD9-4815-B730-DA86425F5F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55FD-9F23-453C-A6EB-159291A6C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DC5C-36FA-4333-B8F8-5F3B7AF66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74A9-02E3-4883-8B61-D943A5C9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6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ack Rectangle"/>
          <p:cNvSpPr/>
          <p:nvPr/>
        </p:nvSpPr>
        <p:spPr>
          <a:xfrm rot="2677285">
            <a:off x="1878794" y="-788206"/>
            <a:ext cx="8434413" cy="8434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White Rectangle"/>
          <p:cNvSpPr/>
          <p:nvPr/>
        </p:nvSpPr>
        <p:spPr>
          <a:xfrm rot="2677285">
            <a:off x="1878793" y="-788206"/>
            <a:ext cx="8434413" cy="843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ue Rectangle"/>
          <p:cNvSpPr/>
          <p:nvPr/>
        </p:nvSpPr>
        <p:spPr>
          <a:xfrm rot="2677285">
            <a:off x="1878792" y="-788207"/>
            <a:ext cx="8434413" cy="8434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ack Oval"/>
          <p:cNvSpPr/>
          <p:nvPr/>
        </p:nvSpPr>
        <p:spPr>
          <a:xfrm>
            <a:off x="4933950" y="2266950"/>
            <a:ext cx="2324100" cy="2324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ig White Rectangle"/>
          <p:cNvSpPr/>
          <p:nvPr/>
        </p:nvSpPr>
        <p:spPr>
          <a:xfrm rot="2700000">
            <a:off x="-1439718" y="-4106718"/>
            <a:ext cx="15071436" cy="15071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ig Black Rectangle"/>
          <p:cNvSpPr/>
          <p:nvPr/>
        </p:nvSpPr>
        <p:spPr>
          <a:xfrm rot="2700000">
            <a:off x="-1439720" y="-4106718"/>
            <a:ext cx="15071436" cy="150714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Blue Line"/>
          <p:cNvCxnSpPr/>
          <p:nvPr/>
        </p:nvCxnSpPr>
        <p:spPr>
          <a:xfrm>
            <a:off x="2315308" y="3429000"/>
            <a:ext cx="75613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lack Line"/>
          <p:cNvCxnSpPr/>
          <p:nvPr/>
        </p:nvCxnSpPr>
        <p:spPr>
          <a:xfrm>
            <a:off x="2315308" y="3429000"/>
            <a:ext cx="756138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White Line"/>
          <p:cNvCxnSpPr/>
          <p:nvPr/>
        </p:nvCxnSpPr>
        <p:spPr>
          <a:xfrm>
            <a:off x="2315308" y="3429000"/>
            <a:ext cx="75613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Closing Rectangle in the End"/>
          <p:cNvGrpSpPr/>
          <p:nvPr/>
        </p:nvGrpSpPr>
        <p:grpSpPr>
          <a:xfrm>
            <a:off x="1378079" y="1981200"/>
            <a:ext cx="9435842" cy="2432538"/>
            <a:chOff x="3903784" y="2497016"/>
            <a:chExt cx="5644661" cy="1178170"/>
          </a:xfrm>
        </p:grpSpPr>
        <p:sp>
          <p:nvSpPr>
            <p:cNvPr id="27" name="Rectangle 15"/>
            <p:cNvSpPr/>
            <p:nvPr/>
          </p:nvSpPr>
          <p:spPr>
            <a:xfrm>
              <a:off x="3903784" y="2497016"/>
              <a:ext cx="5644661" cy="117817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3903784" y="2620108"/>
              <a:ext cx="5644661" cy="91440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The Slash"/>
          <p:cNvCxnSpPr>
            <a:cxnSpLocks/>
          </p:cNvCxnSpPr>
          <p:nvPr/>
        </p:nvCxnSpPr>
        <p:spPr>
          <a:xfrm flipV="1">
            <a:off x="1518759" y="2266950"/>
            <a:ext cx="233841" cy="17573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/>
          <p:cNvSpPr/>
          <p:nvPr/>
        </p:nvSpPr>
        <p:spPr>
          <a:xfrm>
            <a:off x="1339359" y="2329519"/>
            <a:ext cx="9513277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/>
              <a:t>NIÊN LUẬN CƠ SỞ</a:t>
            </a:r>
            <a:endParaRPr lang="en-US" sz="1600"/>
          </a:p>
          <a:p>
            <a:pPr algn="ctr"/>
            <a:r>
              <a:rPr lang="es-ES" sz="1600" b="1"/>
              <a:t>NGÀNH CÔNG NGHỆ THÔNG TIN</a:t>
            </a:r>
          </a:p>
          <a:p>
            <a:pPr algn="ctr"/>
            <a:endParaRPr lang="es-ES" sz="1600" b="1"/>
          </a:p>
          <a:p>
            <a:pPr algn="ctr"/>
            <a:r>
              <a:rPr lang="es-ES" sz="2000" b="1" err="1">
                <a:solidFill>
                  <a:schemeClr val="bg1"/>
                </a:solidFill>
              </a:rPr>
              <a:t>Đề</a:t>
            </a:r>
            <a:r>
              <a:rPr lang="es-ES" sz="2000" b="1">
                <a:solidFill>
                  <a:schemeClr val="bg1"/>
                </a:solidFill>
              </a:rPr>
              <a:t> </a:t>
            </a:r>
            <a:r>
              <a:rPr lang="es-ES" sz="2000" b="1" err="1">
                <a:solidFill>
                  <a:schemeClr val="bg1"/>
                </a:solidFill>
              </a:rPr>
              <a:t>tài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s-ES" sz="2000" b="1">
                <a:solidFill>
                  <a:schemeClr val="bg1"/>
                </a:solidFill>
              </a:rPr>
              <a:t>TÌM HIỂU REACT JS VÀ XÂY DỰNG WEBSITE 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s-ES" sz="2000" b="1">
                <a:solidFill>
                  <a:schemeClr val="bg1"/>
                </a:solidFill>
              </a:rPr>
              <a:t>BÁN QUẦN ÁO 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endParaRPr lang="en-US"/>
          </a:p>
        </p:txBody>
      </p:sp>
      <p:sp>
        <p:nvSpPr>
          <p:cNvPr id="31" name="Web URL"/>
          <p:cNvSpPr/>
          <p:nvPr/>
        </p:nvSpPr>
        <p:spPr>
          <a:xfrm>
            <a:off x="1378079" y="4467452"/>
            <a:ext cx="94358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 </a:t>
            </a:r>
            <a:r>
              <a:rPr lang="es-ES" b="1">
                <a:solidFill>
                  <a:schemeClr val="bg1"/>
                </a:solidFill>
              </a:rPr>
              <a:t> 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s-ES" b="1" err="1">
                <a:solidFill>
                  <a:schemeClr val="bg1"/>
                </a:solidFill>
              </a:rPr>
              <a:t>Sinh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viên</a:t>
            </a:r>
            <a:r>
              <a:rPr lang="es-ES" b="1">
                <a:solidFill>
                  <a:schemeClr val="bg1"/>
                </a:solidFill>
              </a:rPr>
              <a:t>: </a:t>
            </a:r>
            <a:r>
              <a:rPr lang="es-ES" b="1" err="1">
                <a:solidFill>
                  <a:schemeClr val="bg1"/>
                </a:solidFill>
              </a:rPr>
              <a:t>Trần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Văn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Tuấn</a:t>
            </a:r>
            <a:r>
              <a:rPr lang="es-ES" b="1">
                <a:solidFill>
                  <a:schemeClr val="bg1"/>
                </a:solidFill>
              </a:rPr>
              <a:t> Em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s-ES" b="1" err="1">
                <a:solidFill>
                  <a:schemeClr val="bg1"/>
                </a:solidFill>
              </a:rPr>
              <a:t>Mã</a:t>
            </a:r>
            <a:r>
              <a:rPr lang="es-ES" b="1">
                <a:solidFill>
                  <a:schemeClr val="bg1"/>
                </a:solidFill>
              </a:rPr>
              <a:t> </a:t>
            </a:r>
            <a:r>
              <a:rPr lang="es-ES" b="1" err="1">
                <a:solidFill>
                  <a:schemeClr val="bg1"/>
                </a:solidFill>
              </a:rPr>
              <a:t>số</a:t>
            </a:r>
            <a:r>
              <a:rPr lang="es-ES" b="1">
                <a:solidFill>
                  <a:schemeClr val="bg1"/>
                </a:solidFill>
              </a:rPr>
              <a:t>: B1809570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s-ES" b="1" err="1">
                <a:solidFill>
                  <a:schemeClr val="bg1"/>
                </a:solidFill>
              </a:rPr>
              <a:t>Khóa</a:t>
            </a:r>
            <a:r>
              <a:rPr lang="es-ES" b="1">
                <a:solidFill>
                  <a:schemeClr val="bg1"/>
                </a:solidFill>
              </a:rPr>
              <a:t>: K44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FBFD5A4-F735-4943-99FE-EB07AC36CE97}"/>
              </a:ext>
            </a:extLst>
          </p:cNvPr>
          <p:cNvPicPr>
            <a:picLocks noGrp="1" noSelect="1" noRot="1" noMove="1" noResize="1" noEditPoints="1" noChangeShapeType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374" y="5303520"/>
            <a:ext cx="293624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decel="81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decel="81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decel="81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4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58333E-6 -4.81481E-6 L 0.73347 -4.81481E-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1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xit" presetSubtype="2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88C9C52-DD06-4A0B-B7A4-A24CE9B1EDB1}"/>
              </a:ext>
            </a:extLst>
          </p:cNvPr>
          <p:cNvSpPr txBox="1">
            <a:spLocks/>
          </p:cNvSpPr>
          <p:nvPr/>
        </p:nvSpPr>
        <p:spPr>
          <a:xfrm>
            <a:off x="2817394" y="274161"/>
            <a:ext cx="7404270" cy="87114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III.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cài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đặt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giải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pháp</a:t>
            </a:r>
            <a:endParaRPr lang="en-US" sz="2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3B244-88BF-483C-BC13-7E0D9914E900}"/>
              </a:ext>
            </a:extLst>
          </p:cNvPr>
          <p:cNvSpPr txBox="1"/>
          <p:nvPr/>
        </p:nvSpPr>
        <p:spPr>
          <a:xfrm>
            <a:off x="4986666" y="1175612"/>
            <a:ext cx="306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III.2 </a:t>
            </a:r>
            <a:r>
              <a:rPr lang="en-US" sz="2000" b="1" u="sng" err="1"/>
              <a:t>Thiết</a:t>
            </a:r>
            <a:r>
              <a:rPr lang="en-US" sz="2000" b="1" u="sng"/>
              <a:t> </a:t>
            </a:r>
            <a:r>
              <a:rPr lang="en-US" sz="2000" b="1" u="sng" err="1"/>
              <a:t>kế</a:t>
            </a:r>
            <a:r>
              <a:rPr lang="en-US" sz="2000" b="1" u="sng"/>
              <a:t> </a:t>
            </a:r>
            <a:r>
              <a:rPr lang="en-US" sz="2000" b="1" u="sng" err="1"/>
              <a:t>hệ</a:t>
            </a:r>
            <a:r>
              <a:rPr lang="en-US" sz="2000" b="1" u="sng"/>
              <a:t> </a:t>
            </a:r>
            <a:r>
              <a:rPr lang="en-US" sz="2000" b="1" u="sng" err="1"/>
              <a:t>thống</a:t>
            </a:r>
            <a:endParaRPr lang="en-US" sz="2000" b="1" u="sng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06D45E-3709-41CE-97BA-3F63FFCC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83" y="1575722"/>
            <a:ext cx="6126410" cy="5131276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4F7AF5D1-1C7A-4A01-8968-E41EF041146C}"/>
              </a:ext>
            </a:extLst>
          </p:cNvPr>
          <p:cNvSpPr txBox="1">
            <a:spLocks/>
          </p:cNvSpPr>
          <p:nvPr/>
        </p:nvSpPr>
        <p:spPr>
          <a:xfrm>
            <a:off x="1" y="2810312"/>
            <a:ext cx="3087148" cy="99829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i="1">
                <a:solidFill>
                  <a:schemeClr val="bg1"/>
                </a:solidFill>
                <a:cs typeface="Arial" pitchFamily="34" charset="0"/>
              </a:rPr>
              <a:t>RESTful API</a:t>
            </a:r>
          </a:p>
          <a:p>
            <a:pPr marL="0" indent="0" algn="ctr">
              <a:buNone/>
            </a:pPr>
            <a:r>
              <a:rPr lang="en-US" sz="1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034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88C9C52-DD06-4A0B-B7A4-A24CE9B1EDB1}"/>
              </a:ext>
            </a:extLst>
          </p:cNvPr>
          <p:cNvSpPr txBox="1">
            <a:spLocks/>
          </p:cNvSpPr>
          <p:nvPr/>
        </p:nvSpPr>
        <p:spPr>
          <a:xfrm>
            <a:off x="2817394" y="274161"/>
            <a:ext cx="7404270" cy="87114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III.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cài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đặt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giải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pháp</a:t>
            </a:r>
            <a:endParaRPr lang="en-US" sz="2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3B244-88BF-483C-BC13-7E0D9914E900}"/>
              </a:ext>
            </a:extLst>
          </p:cNvPr>
          <p:cNvSpPr txBox="1"/>
          <p:nvPr/>
        </p:nvSpPr>
        <p:spPr>
          <a:xfrm>
            <a:off x="4986666" y="1175612"/>
            <a:ext cx="306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III.2 </a:t>
            </a:r>
            <a:r>
              <a:rPr lang="en-US" sz="2000" b="1" u="sng" err="1"/>
              <a:t>Thiết</a:t>
            </a:r>
            <a:r>
              <a:rPr lang="en-US" sz="2000" b="1" u="sng"/>
              <a:t> </a:t>
            </a:r>
            <a:r>
              <a:rPr lang="en-US" sz="2000" b="1" u="sng" err="1"/>
              <a:t>kế</a:t>
            </a:r>
            <a:r>
              <a:rPr lang="en-US" sz="2000" b="1" u="sng"/>
              <a:t> </a:t>
            </a:r>
            <a:r>
              <a:rPr lang="en-US" sz="2000" b="1" u="sng" err="1"/>
              <a:t>hệ</a:t>
            </a:r>
            <a:r>
              <a:rPr lang="en-US" sz="2000" b="1" u="sng"/>
              <a:t> </a:t>
            </a:r>
            <a:r>
              <a:rPr lang="en-US" sz="2000" b="1" u="sng" err="1"/>
              <a:t>thống</a:t>
            </a:r>
            <a:endParaRPr lang="en-US" sz="2000" b="1" u="sng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4F7AF5D1-1C7A-4A01-8968-E41EF041146C}"/>
              </a:ext>
            </a:extLst>
          </p:cNvPr>
          <p:cNvSpPr txBox="1">
            <a:spLocks/>
          </p:cNvSpPr>
          <p:nvPr/>
        </p:nvSpPr>
        <p:spPr>
          <a:xfrm>
            <a:off x="1" y="2810312"/>
            <a:ext cx="3087148" cy="103184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i="1">
                <a:solidFill>
                  <a:schemeClr val="bg1"/>
                </a:solidFill>
                <a:cs typeface="Arial" pitchFamily="34" charset="0"/>
              </a:rPr>
              <a:t>Trang </a:t>
            </a:r>
            <a:r>
              <a:rPr lang="en-US" sz="2600" b="1" i="1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sz="2600" b="1" i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i="1" err="1">
                <a:solidFill>
                  <a:schemeClr val="bg1"/>
                </a:solidFill>
                <a:cs typeface="Arial" pitchFamily="34" charset="0"/>
              </a:rPr>
              <a:t>lý</a:t>
            </a:r>
            <a:endParaRPr lang="en-US" sz="2600" b="1" i="1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2600" i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7D8C775-0D33-41D0-9C1D-789FFAC9B1F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380762" y="1741350"/>
            <a:ext cx="7843707" cy="4978232"/>
          </a:xfrm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CAFCA-E84D-40E5-980A-81BEFA5C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66" y="1911435"/>
            <a:ext cx="4927610" cy="45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69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88C9C52-DD06-4A0B-B7A4-A24CE9B1EDB1}"/>
              </a:ext>
            </a:extLst>
          </p:cNvPr>
          <p:cNvSpPr txBox="1">
            <a:spLocks/>
          </p:cNvSpPr>
          <p:nvPr/>
        </p:nvSpPr>
        <p:spPr>
          <a:xfrm>
            <a:off x="2817394" y="274161"/>
            <a:ext cx="7404270" cy="87114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III.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cài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đặc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giải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pháp</a:t>
            </a:r>
            <a:endParaRPr lang="en-US" sz="2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3B244-88BF-483C-BC13-7E0D9914E900}"/>
              </a:ext>
            </a:extLst>
          </p:cNvPr>
          <p:cNvSpPr txBox="1"/>
          <p:nvPr/>
        </p:nvSpPr>
        <p:spPr>
          <a:xfrm>
            <a:off x="4986666" y="1175612"/>
            <a:ext cx="306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III.2 </a:t>
            </a:r>
            <a:r>
              <a:rPr lang="en-US" sz="2000" b="1" u="sng" err="1"/>
              <a:t>Thiết</a:t>
            </a:r>
            <a:r>
              <a:rPr lang="en-US" sz="2000" b="1" u="sng"/>
              <a:t> </a:t>
            </a:r>
            <a:r>
              <a:rPr lang="en-US" sz="2000" b="1" u="sng" err="1"/>
              <a:t>kế</a:t>
            </a:r>
            <a:r>
              <a:rPr lang="en-US" sz="2000" b="1" u="sng"/>
              <a:t> </a:t>
            </a:r>
            <a:r>
              <a:rPr lang="en-US" sz="2000" b="1" u="sng" err="1"/>
              <a:t>hệ</a:t>
            </a:r>
            <a:r>
              <a:rPr lang="en-US" sz="2000" b="1" u="sng"/>
              <a:t> </a:t>
            </a:r>
            <a:r>
              <a:rPr lang="en-US" sz="2000" b="1" u="sng" err="1"/>
              <a:t>thống</a:t>
            </a:r>
            <a:endParaRPr lang="en-US" sz="2000" b="1" u="sng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4F7AF5D1-1C7A-4A01-8968-E41EF041146C}"/>
              </a:ext>
            </a:extLst>
          </p:cNvPr>
          <p:cNvSpPr txBox="1">
            <a:spLocks/>
          </p:cNvSpPr>
          <p:nvPr/>
        </p:nvSpPr>
        <p:spPr>
          <a:xfrm>
            <a:off x="1" y="2810312"/>
            <a:ext cx="3087148" cy="103184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i="1">
                <a:solidFill>
                  <a:schemeClr val="bg1"/>
                </a:solidFill>
                <a:cs typeface="Arial" pitchFamily="34" charset="0"/>
              </a:rPr>
              <a:t>Trang </a:t>
            </a:r>
            <a:r>
              <a:rPr lang="en-US" sz="2600" b="1" i="1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sz="2600" b="1" i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i="1" err="1">
                <a:solidFill>
                  <a:schemeClr val="bg1"/>
                </a:solidFill>
                <a:cs typeface="Arial" pitchFamily="34" charset="0"/>
              </a:rPr>
              <a:t>lý</a:t>
            </a:r>
            <a:endParaRPr lang="en-US" sz="2600" b="1" i="1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liệt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sz="2600" i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1E4F749-A405-4F4B-AC58-6ECE34A4AD9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333584" y="1780247"/>
            <a:ext cx="8112154" cy="4704441"/>
          </a:xfrm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1C2C4-2217-445D-9F13-E7A8286D7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0" b="7287"/>
          <a:stretch/>
        </p:blipFill>
        <p:spPr bwMode="auto">
          <a:xfrm>
            <a:off x="5081907" y="1901886"/>
            <a:ext cx="4910459" cy="4461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1507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88C9C52-DD06-4A0B-B7A4-A24CE9B1EDB1}"/>
              </a:ext>
            </a:extLst>
          </p:cNvPr>
          <p:cNvSpPr txBox="1">
            <a:spLocks/>
          </p:cNvSpPr>
          <p:nvPr/>
        </p:nvSpPr>
        <p:spPr>
          <a:xfrm>
            <a:off x="2817394" y="274161"/>
            <a:ext cx="7404270" cy="87114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III.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cài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đặc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giải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pháp</a:t>
            </a:r>
            <a:endParaRPr lang="en-US" sz="2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3B244-88BF-483C-BC13-7E0D9914E900}"/>
              </a:ext>
            </a:extLst>
          </p:cNvPr>
          <p:cNvSpPr txBox="1"/>
          <p:nvPr/>
        </p:nvSpPr>
        <p:spPr>
          <a:xfrm>
            <a:off x="4986666" y="1175612"/>
            <a:ext cx="306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III.2 </a:t>
            </a:r>
            <a:r>
              <a:rPr lang="en-US" sz="2000" b="1" u="sng" err="1"/>
              <a:t>Thiết</a:t>
            </a:r>
            <a:r>
              <a:rPr lang="en-US" sz="2000" b="1" u="sng"/>
              <a:t> </a:t>
            </a:r>
            <a:r>
              <a:rPr lang="en-US" sz="2000" b="1" u="sng" err="1"/>
              <a:t>kế</a:t>
            </a:r>
            <a:r>
              <a:rPr lang="en-US" sz="2000" b="1" u="sng"/>
              <a:t> </a:t>
            </a:r>
            <a:r>
              <a:rPr lang="en-US" sz="2000" b="1" u="sng" err="1"/>
              <a:t>hệ</a:t>
            </a:r>
            <a:r>
              <a:rPr lang="en-US" sz="2000" b="1" u="sng"/>
              <a:t> </a:t>
            </a:r>
            <a:r>
              <a:rPr lang="en-US" sz="2000" b="1" u="sng" err="1"/>
              <a:t>thống</a:t>
            </a:r>
            <a:endParaRPr lang="en-US" sz="2000" b="1" u="sng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4F7AF5D1-1C7A-4A01-8968-E41EF041146C}"/>
              </a:ext>
            </a:extLst>
          </p:cNvPr>
          <p:cNvSpPr txBox="1">
            <a:spLocks/>
          </p:cNvSpPr>
          <p:nvPr/>
        </p:nvSpPr>
        <p:spPr>
          <a:xfrm>
            <a:off x="1" y="2810312"/>
            <a:ext cx="3087148" cy="103184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1800" b="1" i="1">
                <a:solidFill>
                  <a:schemeClr val="bg1"/>
                </a:solidFill>
                <a:cs typeface="Arial" pitchFamily="34" charset="0"/>
              </a:rPr>
              <a:t>Các giao </a:t>
            </a:r>
            <a:r>
              <a:rPr 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 trang web</a:t>
            </a:r>
            <a:endParaRPr lang="en-US" sz="18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55FEE-85CE-4926-A632-82355330306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330430" y="1969950"/>
            <a:ext cx="8388990" cy="3744416"/>
          </a:xfrm>
        </p:spPr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F84FC4B-CFD9-47F0-B329-74A76FBB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00183"/>
              </p:ext>
            </p:extLst>
          </p:nvPr>
        </p:nvGraphicFramePr>
        <p:xfrm>
          <a:off x="3460925" y="2228031"/>
          <a:ext cx="8128000" cy="3362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1018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3462473"/>
                    </a:ext>
                  </a:extLst>
                </a:gridCol>
              </a:tblGrid>
              <a:tr h="336247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Giao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diện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dành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Đăng nhập</a:t>
                      </a: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kí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cá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tiết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phẩm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Giỏ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hàng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Thanh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toán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Đơn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hàng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Giao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diện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dành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admin:</a:t>
                      </a:r>
                    </a:p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phẩm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size</a:t>
                      </a: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màu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phẩm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tiết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phẩm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hóa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đơn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đánh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phẩm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704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BF8A626-25B1-45D1-A03E-EB3D0590B75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607266" y="0"/>
            <a:ext cx="8584734" cy="6795083"/>
          </a:xfrm>
        </p:spPr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86CCF500-AF9C-4437-931B-65417797ADD4}"/>
              </a:ext>
            </a:extLst>
          </p:cNvPr>
          <p:cNvSpPr txBox="1">
            <a:spLocks/>
          </p:cNvSpPr>
          <p:nvPr/>
        </p:nvSpPr>
        <p:spPr>
          <a:xfrm>
            <a:off x="520118" y="2689721"/>
            <a:ext cx="2828847" cy="1478558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IV.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luận</a:t>
            </a:r>
            <a:endParaRPr lang="en-US" sz="1867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0506B-2C2B-4216-9DEC-758C4D20A715}"/>
              </a:ext>
            </a:extLst>
          </p:cNvPr>
          <p:cNvSpPr txBox="1"/>
          <p:nvPr/>
        </p:nvSpPr>
        <p:spPr>
          <a:xfrm>
            <a:off x="3869084" y="425713"/>
            <a:ext cx="7164882" cy="2262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400" spc="-5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400" spc="-6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400" spc="-6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400" spc="-5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spc="-5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1400" spc="-5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r>
              <a:rPr lang="en-US" sz="1400" spc="-5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spc="-5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400" spc="-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4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400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4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spc="-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400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400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cái</a:t>
            </a:r>
            <a:r>
              <a:rPr lang="en-US" sz="1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nhìn</a:t>
            </a:r>
            <a:r>
              <a:rPr lang="en-US" sz="1400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400" spc="-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4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400" spc="-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1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400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 spc="-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khâu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 spc="-6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hỏi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StarUML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PowerDesigner,MySQL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Workbench ...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RESTful API server, Web client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ban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783B3-6F97-4823-A922-465C2D66DEAA}"/>
              </a:ext>
            </a:extLst>
          </p:cNvPr>
          <p:cNvSpPr txBox="1"/>
          <p:nvPr/>
        </p:nvSpPr>
        <p:spPr>
          <a:xfrm>
            <a:off x="3760364" y="2689721"/>
            <a:ext cx="7393161" cy="115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7432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response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REST API server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khiến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phía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frontend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DEC92-DB1F-413F-93CC-892387002916}"/>
              </a:ext>
            </a:extLst>
          </p:cNvPr>
          <p:cNvSpPr txBox="1"/>
          <p:nvPr/>
        </p:nvSpPr>
        <p:spPr>
          <a:xfrm>
            <a:off x="3760364" y="4092919"/>
            <a:ext cx="8026168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7432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400" spc="-8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spc="-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 spc="-8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400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1400" spc="-9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400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400" spc="-5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1400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400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1400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</a:t>
            </a:r>
            <a:r>
              <a:rPr lang="en-US" sz="14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chatbot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6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ack Rectangle">
            <a:extLst>
              <a:ext uri="{FF2B5EF4-FFF2-40B4-BE49-F238E27FC236}">
                <a16:creationId xmlns:a16="http://schemas.microsoft.com/office/drawing/2014/main" id="{6484FE7E-AAB8-436C-A23F-CEE04B0CB5AD}"/>
              </a:ext>
            </a:extLst>
          </p:cNvPr>
          <p:cNvSpPr/>
          <p:nvPr/>
        </p:nvSpPr>
        <p:spPr>
          <a:xfrm rot="2677285">
            <a:off x="1878794" y="-788206"/>
            <a:ext cx="8434413" cy="8434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White Rectangle">
            <a:extLst>
              <a:ext uri="{FF2B5EF4-FFF2-40B4-BE49-F238E27FC236}">
                <a16:creationId xmlns:a16="http://schemas.microsoft.com/office/drawing/2014/main" id="{601ECA53-E7D6-47B3-8D5F-C8E210DBE454}"/>
              </a:ext>
            </a:extLst>
          </p:cNvPr>
          <p:cNvSpPr/>
          <p:nvPr/>
        </p:nvSpPr>
        <p:spPr>
          <a:xfrm rot="2677285">
            <a:off x="1878793" y="-788206"/>
            <a:ext cx="8434413" cy="843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ue Rectangle">
            <a:extLst>
              <a:ext uri="{FF2B5EF4-FFF2-40B4-BE49-F238E27FC236}">
                <a16:creationId xmlns:a16="http://schemas.microsoft.com/office/drawing/2014/main" id="{C007056B-7882-4A07-B7C1-1776A0546155}"/>
              </a:ext>
            </a:extLst>
          </p:cNvPr>
          <p:cNvSpPr/>
          <p:nvPr/>
        </p:nvSpPr>
        <p:spPr>
          <a:xfrm rot="2677285">
            <a:off x="1878792" y="-788207"/>
            <a:ext cx="8434413" cy="8434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ack Oval">
            <a:extLst>
              <a:ext uri="{FF2B5EF4-FFF2-40B4-BE49-F238E27FC236}">
                <a16:creationId xmlns:a16="http://schemas.microsoft.com/office/drawing/2014/main" id="{A4FBD6B4-5887-4C8E-9185-C3EDA3CD0FD5}"/>
              </a:ext>
            </a:extLst>
          </p:cNvPr>
          <p:cNvSpPr/>
          <p:nvPr/>
        </p:nvSpPr>
        <p:spPr>
          <a:xfrm>
            <a:off x="4933950" y="2266950"/>
            <a:ext cx="2324100" cy="2324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ig White Rectangle">
            <a:extLst>
              <a:ext uri="{FF2B5EF4-FFF2-40B4-BE49-F238E27FC236}">
                <a16:creationId xmlns:a16="http://schemas.microsoft.com/office/drawing/2014/main" id="{EE9A7D12-D0D8-4F6D-BCAB-B3AB25DF8A75}"/>
              </a:ext>
            </a:extLst>
          </p:cNvPr>
          <p:cNvSpPr/>
          <p:nvPr/>
        </p:nvSpPr>
        <p:spPr>
          <a:xfrm rot="2700000">
            <a:off x="-1439718" y="-4106718"/>
            <a:ext cx="15071436" cy="15071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ig Black Rectangle">
            <a:extLst>
              <a:ext uri="{FF2B5EF4-FFF2-40B4-BE49-F238E27FC236}">
                <a16:creationId xmlns:a16="http://schemas.microsoft.com/office/drawing/2014/main" id="{8ACF37F8-E03B-4A18-B320-9DECBEB0F20D}"/>
              </a:ext>
            </a:extLst>
          </p:cNvPr>
          <p:cNvSpPr/>
          <p:nvPr/>
        </p:nvSpPr>
        <p:spPr>
          <a:xfrm rot="2700000">
            <a:off x="-1439720" y="-4106718"/>
            <a:ext cx="15071436" cy="150714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Blue Line">
            <a:extLst>
              <a:ext uri="{FF2B5EF4-FFF2-40B4-BE49-F238E27FC236}">
                <a16:creationId xmlns:a16="http://schemas.microsoft.com/office/drawing/2014/main" id="{365D1C7A-1250-4535-9655-246C80B60F7C}"/>
              </a:ext>
            </a:extLst>
          </p:cNvPr>
          <p:cNvCxnSpPr/>
          <p:nvPr/>
        </p:nvCxnSpPr>
        <p:spPr>
          <a:xfrm>
            <a:off x="2315308" y="3429000"/>
            <a:ext cx="75613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Black Line">
            <a:extLst>
              <a:ext uri="{FF2B5EF4-FFF2-40B4-BE49-F238E27FC236}">
                <a16:creationId xmlns:a16="http://schemas.microsoft.com/office/drawing/2014/main" id="{CC346246-7464-4F98-8995-80F0E14B550F}"/>
              </a:ext>
            </a:extLst>
          </p:cNvPr>
          <p:cNvCxnSpPr/>
          <p:nvPr/>
        </p:nvCxnSpPr>
        <p:spPr>
          <a:xfrm>
            <a:off x="2315308" y="3429000"/>
            <a:ext cx="756138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White Line">
            <a:extLst>
              <a:ext uri="{FF2B5EF4-FFF2-40B4-BE49-F238E27FC236}">
                <a16:creationId xmlns:a16="http://schemas.microsoft.com/office/drawing/2014/main" id="{FBE8D597-5E55-46FF-BA8E-2207C9FD0391}"/>
              </a:ext>
            </a:extLst>
          </p:cNvPr>
          <p:cNvCxnSpPr/>
          <p:nvPr/>
        </p:nvCxnSpPr>
        <p:spPr>
          <a:xfrm>
            <a:off x="2315308" y="3429000"/>
            <a:ext cx="75613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Closing Rectangle in the End">
            <a:extLst>
              <a:ext uri="{FF2B5EF4-FFF2-40B4-BE49-F238E27FC236}">
                <a16:creationId xmlns:a16="http://schemas.microsoft.com/office/drawing/2014/main" id="{2FEEF529-567F-494B-BD0F-80DEF418B163}"/>
              </a:ext>
            </a:extLst>
          </p:cNvPr>
          <p:cNvGrpSpPr/>
          <p:nvPr/>
        </p:nvGrpSpPr>
        <p:grpSpPr>
          <a:xfrm>
            <a:off x="1378079" y="1981200"/>
            <a:ext cx="9435842" cy="2432538"/>
            <a:chOff x="3903784" y="2497016"/>
            <a:chExt cx="5644661" cy="1178170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999E0672-64D9-4B1E-A420-824349573BC9}"/>
                </a:ext>
              </a:extLst>
            </p:cNvPr>
            <p:cNvSpPr/>
            <p:nvPr/>
          </p:nvSpPr>
          <p:spPr>
            <a:xfrm>
              <a:off x="3903784" y="2497016"/>
              <a:ext cx="5644661" cy="117817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E6738A30-3581-407C-A6F6-488FDA90A946}"/>
                </a:ext>
              </a:extLst>
            </p:cNvPr>
            <p:cNvSpPr/>
            <p:nvPr/>
          </p:nvSpPr>
          <p:spPr>
            <a:xfrm>
              <a:off x="3903784" y="2620108"/>
              <a:ext cx="5644661" cy="91440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">
            <a:extLst>
              <a:ext uri="{FF2B5EF4-FFF2-40B4-BE49-F238E27FC236}">
                <a16:creationId xmlns:a16="http://schemas.microsoft.com/office/drawing/2014/main" id="{FB2AF2AF-9393-45A4-96B2-C514E52A6AAD}"/>
              </a:ext>
            </a:extLst>
          </p:cNvPr>
          <p:cNvSpPr/>
          <p:nvPr/>
        </p:nvSpPr>
        <p:spPr>
          <a:xfrm>
            <a:off x="1339359" y="2329519"/>
            <a:ext cx="9513277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/>
              <a:t>NIÊN LUẬN CƠ SỞ</a:t>
            </a:r>
            <a:endParaRPr lang="en-US" sz="1600"/>
          </a:p>
          <a:p>
            <a:pPr algn="ctr"/>
            <a:r>
              <a:rPr lang="es-ES" sz="1600" b="1"/>
              <a:t>NGÀNH CÔNG NGHỆ THÔNG TIN</a:t>
            </a:r>
          </a:p>
          <a:p>
            <a:pPr algn="ctr"/>
            <a:endParaRPr lang="es-ES" sz="1600" b="1"/>
          </a:p>
          <a:p>
            <a:pPr algn="ctr"/>
            <a:r>
              <a:rPr lang="es-ES" sz="2000" b="1" err="1">
                <a:solidFill>
                  <a:schemeClr val="bg1"/>
                </a:solidFill>
              </a:rPr>
              <a:t>Đề</a:t>
            </a:r>
            <a:r>
              <a:rPr lang="es-ES" sz="2000" b="1">
                <a:solidFill>
                  <a:schemeClr val="bg1"/>
                </a:solidFill>
              </a:rPr>
              <a:t> </a:t>
            </a:r>
            <a:r>
              <a:rPr lang="es-ES" sz="2000" b="1" err="1">
                <a:solidFill>
                  <a:schemeClr val="bg1"/>
                </a:solidFill>
              </a:rPr>
              <a:t>tài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s-ES" sz="2000" b="1">
                <a:solidFill>
                  <a:schemeClr val="bg1"/>
                </a:solidFill>
              </a:rPr>
              <a:t>TÌM HIỂU REACT JS VÀ XÂY DỰNG WEBSITE 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s-ES" sz="2000" b="1">
                <a:solidFill>
                  <a:schemeClr val="bg1"/>
                </a:solidFill>
              </a:rPr>
              <a:t>BÁN QUẦN ÁO 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endParaRPr lang="en-US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009A3996-D1B8-4ED5-95D4-3B83BFAC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77035"/>
              </p:ext>
            </p:extLst>
          </p:nvPr>
        </p:nvGraphicFramePr>
        <p:xfrm>
          <a:off x="2031997" y="4685224"/>
          <a:ext cx="8128000" cy="95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97046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9259459"/>
                    </a:ext>
                  </a:extLst>
                </a:gridCol>
              </a:tblGrid>
              <a:tr h="953526">
                <a:tc>
                  <a:txBody>
                    <a:bodyPr/>
                    <a:lstStyle/>
                    <a:p>
                      <a:r>
                        <a:rPr lang="en-US" err="1"/>
                        <a:t>Giáo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viên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hướng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dẫn</a:t>
                      </a:r>
                      <a:r>
                        <a:rPr lang="en-US"/>
                        <a:t>:</a:t>
                      </a:r>
                    </a:p>
                    <a:p>
                      <a:r>
                        <a:rPr lang="en-US"/>
                        <a:t>Ths. </a:t>
                      </a:r>
                      <a:r>
                        <a:rPr lang="en-US" err="1"/>
                        <a:t>Nguyễn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Tí</a:t>
                      </a:r>
                      <a:r>
                        <a:rPr lang="en-US"/>
                        <a:t> Hon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Sinh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viên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thực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hiện</a:t>
                      </a:r>
                      <a:r>
                        <a:rPr lang="en-US"/>
                        <a:t>: </a:t>
                      </a:r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Văn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Tuấn</a:t>
                      </a:r>
                      <a:r>
                        <a:rPr lang="en-US"/>
                        <a:t> Em</a:t>
                      </a:r>
                    </a:p>
                    <a:p>
                      <a:r>
                        <a:rPr lang="en-US" err="1"/>
                        <a:t>Mssv</a:t>
                      </a:r>
                      <a:r>
                        <a:rPr lang="en-US"/>
                        <a:t>: B1809570</a:t>
                      </a:r>
                    </a:p>
                    <a:p>
                      <a:r>
                        <a:rPr lang="en-US" err="1"/>
                        <a:t>Khóa</a:t>
                      </a:r>
                      <a:r>
                        <a:rPr lang="en-US"/>
                        <a:t>: 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97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947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err="1"/>
              <a:t>Nội</a:t>
            </a:r>
            <a:r>
              <a:rPr lang="en-US" altLang="ko-KR"/>
              <a:t> Dung</a:t>
            </a:r>
            <a:endParaRPr lang="ko-KR" altLang="en-US"/>
          </a:p>
        </p:txBody>
      </p:sp>
      <p:sp>
        <p:nvSpPr>
          <p:cNvPr id="55" name="Text Placeholder 17"/>
          <p:cNvSpPr txBox="1">
            <a:spLocks/>
          </p:cNvSpPr>
          <p:nvPr/>
        </p:nvSpPr>
        <p:spPr>
          <a:xfrm>
            <a:off x="788788" y="4187503"/>
            <a:ext cx="2304256" cy="118354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Tổng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quan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en-US" sz="1867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3521957" y="4187503"/>
            <a:ext cx="2304256" cy="118354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Đặc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yêu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cầu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tích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thống</a:t>
            </a:r>
            <a:endParaRPr lang="en-US" sz="1867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6336897" y="4187504"/>
            <a:ext cx="2304256" cy="118354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cài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đặt </a:t>
            </a:r>
          </a:p>
          <a:p>
            <a:pPr marL="0" indent="0" algn="ctr">
              <a:buNone/>
            </a:pP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giải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pháp</a:t>
            </a:r>
            <a:endParaRPr lang="en-US" sz="1867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9098956" y="4187503"/>
            <a:ext cx="2304256" cy="1183546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sz="1867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67" b="1" err="1">
                <a:solidFill>
                  <a:schemeClr val="bg1"/>
                </a:solidFill>
                <a:cs typeface="Arial" pitchFamily="34" charset="0"/>
              </a:rPr>
              <a:t>luận</a:t>
            </a:r>
            <a:endParaRPr lang="en-US" sz="1867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73FFDEB-8315-4031-A14D-B9E05AEE86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5048602F-E74C-456D-858E-A85D7B13D05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5B7685A7-A2F2-4C87-8AE6-4B512AB7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D09F27E-7E0A-4099-BA18-8B0155D3348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21C95-71F4-47BB-83FD-DC3D742B1CBA}"/>
              </a:ext>
            </a:extLst>
          </p:cNvPr>
          <p:cNvSpPr txBox="1"/>
          <p:nvPr/>
        </p:nvSpPr>
        <p:spPr>
          <a:xfrm>
            <a:off x="1744907" y="2292223"/>
            <a:ext cx="838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09DF93-BCC2-40CB-B570-5A9109D3EED7}"/>
              </a:ext>
            </a:extLst>
          </p:cNvPr>
          <p:cNvSpPr txBox="1"/>
          <p:nvPr/>
        </p:nvSpPr>
        <p:spPr>
          <a:xfrm>
            <a:off x="4405616" y="2292223"/>
            <a:ext cx="838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II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7BDFBB-17E2-4C00-A45E-5FE72D0E3387}"/>
              </a:ext>
            </a:extLst>
          </p:cNvPr>
          <p:cNvSpPr txBox="1"/>
          <p:nvPr/>
        </p:nvSpPr>
        <p:spPr>
          <a:xfrm>
            <a:off x="7207539" y="2292223"/>
            <a:ext cx="838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III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81799-C39B-4249-A81E-39F523FABF10}"/>
              </a:ext>
            </a:extLst>
          </p:cNvPr>
          <p:cNvSpPr txBox="1"/>
          <p:nvPr/>
        </p:nvSpPr>
        <p:spPr>
          <a:xfrm>
            <a:off x="9984295" y="2292223"/>
            <a:ext cx="838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666" y="2575232"/>
            <a:ext cx="52347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latin typeface="+mj-lt"/>
                <a:cs typeface="Arial" pitchFamily="34" charset="0"/>
              </a:rPr>
              <a:t>I. </a:t>
            </a:r>
            <a:r>
              <a:rPr lang="en-US" altLang="ko-KR" sz="3600" b="1" err="1">
                <a:solidFill>
                  <a:schemeClr val="bg1"/>
                </a:solidFill>
                <a:latin typeface="+mj-lt"/>
                <a:cs typeface="Arial" pitchFamily="34" charset="0"/>
              </a:rPr>
              <a:t>Tổng</a:t>
            </a:r>
            <a:r>
              <a:rPr lang="en-US" altLang="ko-KR" sz="3600" b="1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err="1">
                <a:solidFill>
                  <a:schemeClr val="bg1"/>
                </a:solidFill>
                <a:latin typeface="+mj-lt"/>
                <a:cs typeface="Arial" pitchFamily="34" charset="0"/>
              </a:rPr>
              <a:t>quan</a:t>
            </a:r>
            <a:r>
              <a:rPr lang="en-US" altLang="ko-KR" sz="3600" b="1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err="1">
                <a:solidFill>
                  <a:schemeClr val="bg1"/>
                </a:solidFill>
                <a:latin typeface="+mj-lt"/>
                <a:cs typeface="Arial" pitchFamily="34" charset="0"/>
              </a:rPr>
              <a:t>về</a:t>
            </a:r>
            <a:r>
              <a:rPr lang="en-US" altLang="ko-KR" sz="3600" b="1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err="1">
                <a:solidFill>
                  <a:schemeClr val="bg1"/>
                </a:solidFill>
                <a:latin typeface="+mj-lt"/>
                <a:cs typeface="Arial" pitchFamily="34" charset="0"/>
              </a:rPr>
              <a:t>đề</a:t>
            </a:r>
            <a:r>
              <a:rPr lang="en-US" altLang="ko-KR" sz="3600" b="1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err="1">
                <a:solidFill>
                  <a:schemeClr val="bg1"/>
                </a:solidFill>
                <a:latin typeface="+mj-lt"/>
                <a:cs typeface="Arial" pitchFamily="34" charset="0"/>
              </a:rPr>
              <a:t>tài</a:t>
            </a:r>
            <a:endParaRPr lang="ko-KR" altLang="en-US" sz="36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130B5-C21B-4B97-B50B-A80575991DC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753DBB4-9360-4380-8261-ADDC3B5E163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A49750-F512-469C-9A11-6F2FAB4AA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84620-B26C-4842-8668-30F80239455E}"/>
              </a:ext>
            </a:extLst>
          </p:cNvPr>
          <p:cNvSpPr txBox="1"/>
          <p:nvPr/>
        </p:nvSpPr>
        <p:spPr>
          <a:xfrm>
            <a:off x="4599002" y="173859"/>
            <a:ext cx="7457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I.1 </a:t>
            </a:r>
            <a:r>
              <a:rPr lang="en-US" sz="1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đời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kỳ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khắp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FACF2-F100-432C-8CC1-558284115274}"/>
              </a:ext>
            </a:extLst>
          </p:cNvPr>
          <p:cNvSpPr txBox="1"/>
          <p:nvPr/>
        </p:nvSpPr>
        <p:spPr>
          <a:xfrm>
            <a:off x="7080308" y="2397761"/>
            <a:ext cx="511169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React JS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React JS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</a:t>
            </a: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C7D4C-C1E4-4856-AA8C-C3822755C0FE}"/>
              </a:ext>
            </a:extLst>
          </p:cNvPr>
          <p:cNvSpPr txBox="1"/>
          <p:nvPr/>
        </p:nvSpPr>
        <p:spPr>
          <a:xfrm>
            <a:off x="5597836" y="3159508"/>
            <a:ext cx="1356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I.2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F4F47-CCE9-4A55-849A-FE9B93D2FEBD}"/>
              </a:ext>
            </a:extLst>
          </p:cNvPr>
          <p:cNvSpPr txBox="1"/>
          <p:nvPr/>
        </p:nvSpPr>
        <p:spPr>
          <a:xfrm>
            <a:off x="6560191" y="4620141"/>
            <a:ext cx="5511567" cy="206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9F51A-F530-4B20-A8F0-3C71490D1959}"/>
              </a:ext>
            </a:extLst>
          </p:cNvPr>
          <p:cNvSpPr txBox="1"/>
          <p:nvPr/>
        </p:nvSpPr>
        <p:spPr>
          <a:xfrm>
            <a:off x="7371126" y="4620516"/>
            <a:ext cx="45300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I.3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RESTful API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NodeJS-Express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UI Material</a:t>
            </a:r>
          </a:p>
        </p:txBody>
      </p:sp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-420364" y="55965"/>
            <a:ext cx="68127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>
                <a:cs typeface="Arial" pitchFamily="34" charset="0"/>
              </a:rPr>
              <a:t>II. </a:t>
            </a:r>
            <a:r>
              <a:rPr lang="en-US" sz="3600" b="1" err="1">
                <a:cs typeface="Arial" pitchFamily="34" charset="0"/>
              </a:rPr>
              <a:t>Đặc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tả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yêu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cầu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và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phân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tích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thiết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kế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hệ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thống</a:t>
            </a:r>
            <a:endParaRPr lang="en-US" sz="3600" b="1"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30C711-2FB7-4B7A-B695-851F67E0B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166071"/>
            <a:ext cx="12192000" cy="5335272"/>
          </a:xfrm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8D689-E650-47B2-B0D2-51ACE20CC1E6}"/>
              </a:ext>
            </a:extLst>
          </p:cNvPr>
          <p:cNvSpPr txBox="1"/>
          <p:nvPr/>
        </p:nvSpPr>
        <p:spPr>
          <a:xfrm>
            <a:off x="637563" y="1560352"/>
            <a:ext cx="111405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bao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bao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spcBef>
                <a:spcPts val="600"/>
              </a:spcBef>
              <a:spcAft>
                <a:spcPts val="0"/>
              </a:spcAft>
            </a:pP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7432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indent="27432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 HÀNG: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27432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NGUỜI QUẢN LÝ: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291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-420364" y="55965"/>
            <a:ext cx="68127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>
                <a:cs typeface="Arial" pitchFamily="34" charset="0"/>
              </a:rPr>
              <a:t>II. </a:t>
            </a:r>
            <a:r>
              <a:rPr lang="en-US" sz="3600" b="1" err="1">
                <a:cs typeface="Arial" pitchFamily="34" charset="0"/>
              </a:rPr>
              <a:t>Đặc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tả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yêu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cầu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và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phân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tích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thiết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kế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hệ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thống</a:t>
            </a:r>
            <a:endParaRPr lang="en-US" sz="3600" b="1"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30C711-2FB7-4B7A-B695-851F67E0B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166071"/>
            <a:ext cx="12192000" cy="5335272"/>
          </a:xfrm>
        </p:spPr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A5217E7-3229-4561-A391-FA16A305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52" y="1346518"/>
            <a:ext cx="10024495" cy="49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-420364" y="55965"/>
            <a:ext cx="68127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>
                <a:cs typeface="Arial" pitchFamily="34" charset="0"/>
              </a:rPr>
              <a:t>II. </a:t>
            </a:r>
            <a:r>
              <a:rPr lang="en-US" sz="3600" b="1" err="1">
                <a:cs typeface="Arial" pitchFamily="34" charset="0"/>
              </a:rPr>
              <a:t>Đặc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tả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yêu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cầu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và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phân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tích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thiết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kế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hệ</a:t>
            </a:r>
            <a:r>
              <a:rPr lang="en-US" sz="3600" b="1">
                <a:cs typeface="Arial" pitchFamily="34" charset="0"/>
              </a:rPr>
              <a:t> </a:t>
            </a:r>
            <a:r>
              <a:rPr lang="en-US" sz="3600" b="1" err="1">
                <a:cs typeface="Arial" pitchFamily="34" charset="0"/>
              </a:rPr>
              <a:t>thống</a:t>
            </a:r>
            <a:endParaRPr lang="en-US" sz="3600" b="1"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30C711-2FB7-4B7A-B695-851F67E0B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166071"/>
            <a:ext cx="12192000" cy="5335272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36913-4E7A-4A4A-8C8A-91121885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66" y="1256294"/>
            <a:ext cx="8338657" cy="49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C1300-3D0C-499B-85EF-92CCD303A97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88588" y="1941114"/>
            <a:ext cx="5191725" cy="2015638"/>
          </a:xfrm>
        </p:spPr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F6167B-2509-4C4A-B0EA-99E9057EE6D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68602" y="4652933"/>
            <a:ext cx="5111711" cy="1806476"/>
          </a:xfrm>
        </p:spPr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B1EF5C8-A7A3-4445-A948-4DDF38BDAD6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1950218"/>
            <a:ext cx="5421808" cy="2006534"/>
          </a:xfrm>
        </p:spPr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026618B-6517-468A-A7DE-8E807DDAF5F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95993" y="4652933"/>
            <a:ext cx="5421807" cy="1806476"/>
          </a:xfrm>
        </p:spPr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88C9C52-DD06-4A0B-B7A4-A24CE9B1EDB1}"/>
              </a:ext>
            </a:extLst>
          </p:cNvPr>
          <p:cNvSpPr txBox="1">
            <a:spLocks/>
          </p:cNvSpPr>
          <p:nvPr/>
        </p:nvSpPr>
        <p:spPr>
          <a:xfrm>
            <a:off x="2817394" y="274161"/>
            <a:ext cx="7404270" cy="87114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III.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cài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đặt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giải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pháp</a:t>
            </a:r>
            <a:endParaRPr lang="en-US" sz="2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54F4B-4326-4569-BF25-FEBCFF1A0DCA}"/>
              </a:ext>
            </a:extLst>
          </p:cNvPr>
          <p:cNvSpPr txBox="1"/>
          <p:nvPr/>
        </p:nvSpPr>
        <p:spPr>
          <a:xfrm>
            <a:off x="588589" y="1950218"/>
            <a:ext cx="2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a. API </a:t>
            </a:r>
            <a:r>
              <a:rPr lang="en-US" err="1"/>
              <a:t>và</a:t>
            </a:r>
            <a:r>
              <a:rPr lang="en-US"/>
              <a:t> RESTful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A53AF-C4BD-4D0C-A70F-7FCFCDC4F6C3}"/>
              </a:ext>
            </a:extLst>
          </p:cNvPr>
          <p:cNvSpPr txBox="1"/>
          <p:nvPr/>
        </p:nvSpPr>
        <p:spPr>
          <a:xfrm>
            <a:off x="668604" y="4721812"/>
            <a:ext cx="3903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b. ReactJS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/>
              <a:t>JavaScript XML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/>
              <a:t>Components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/>
              <a:t>Props </a:t>
            </a:r>
            <a:r>
              <a:rPr lang="en-US" err="1"/>
              <a:t>và</a:t>
            </a:r>
            <a:r>
              <a:rPr lang="en-US"/>
              <a:t> State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err="1"/>
              <a:t>LifeCycle</a:t>
            </a:r>
            <a:endParaRPr lang="en-US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/>
              <a:t>Hook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B7A15-5CC7-49A6-9EA0-5C84A7073AD9}"/>
              </a:ext>
            </a:extLst>
          </p:cNvPr>
          <p:cNvSpPr txBox="1"/>
          <p:nvPr/>
        </p:nvSpPr>
        <p:spPr>
          <a:xfrm>
            <a:off x="6214618" y="1950218"/>
            <a:ext cx="2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c.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Redux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7C4B1-34F2-47C2-8CBD-9912B97FE0F3}"/>
              </a:ext>
            </a:extLst>
          </p:cNvPr>
          <p:cNvSpPr txBox="1"/>
          <p:nvPr/>
        </p:nvSpPr>
        <p:spPr>
          <a:xfrm>
            <a:off x="6214610" y="4721812"/>
            <a:ext cx="2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d.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Axios</a:t>
            </a:r>
            <a:endParaRPr lang="en-US"/>
          </a:p>
        </p:txBody>
      </p:sp>
      <p:pic>
        <p:nvPicPr>
          <p:cNvPr id="17" name="Picture 16" descr="What is a REST API? | Voximplant.com">
            <a:extLst>
              <a:ext uri="{FF2B5EF4-FFF2-40B4-BE49-F238E27FC236}">
                <a16:creationId xmlns:a16="http://schemas.microsoft.com/office/drawing/2014/main" id="{E32F6054-0420-4C75-99C0-06B6798BC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4" y="2457341"/>
            <a:ext cx="2490173" cy="123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React – Logos Download">
            <a:extLst>
              <a:ext uri="{FF2B5EF4-FFF2-40B4-BE49-F238E27FC236}">
                <a16:creationId xmlns:a16="http://schemas.microsoft.com/office/drawing/2014/main" id="{6DBACB40-BBFD-4B64-8ECA-5EF41A512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46" y="4752566"/>
            <a:ext cx="1311524" cy="44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Redux - A predictable state container for JavaScript apps. | Redux">
            <a:extLst>
              <a:ext uri="{FF2B5EF4-FFF2-40B4-BE49-F238E27FC236}">
                <a16:creationId xmlns:a16="http://schemas.microsoft.com/office/drawing/2014/main" id="{500B4805-E392-482B-AD0E-04413FE463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94" y="2314880"/>
            <a:ext cx="3462655" cy="155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2DBB449-8A08-43D1-BADD-EC73F468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753" y="5076054"/>
            <a:ext cx="2407990" cy="13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B226B-CF03-42C0-AF5C-DF85F042DDB5}"/>
              </a:ext>
            </a:extLst>
          </p:cNvPr>
          <p:cNvSpPr txBox="1"/>
          <p:nvPr/>
        </p:nvSpPr>
        <p:spPr>
          <a:xfrm>
            <a:off x="5060798" y="1127721"/>
            <a:ext cx="230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III.1 </a:t>
            </a:r>
            <a:r>
              <a:rPr lang="en-US" sz="2000" b="1" u="sng" err="1"/>
              <a:t>Cơ</a:t>
            </a:r>
            <a:r>
              <a:rPr lang="en-US" sz="2000" b="1" u="sng"/>
              <a:t> </a:t>
            </a:r>
            <a:r>
              <a:rPr lang="en-US" sz="2000" b="1" u="sng" err="1"/>
              <a:t>sở</a:t>
            </a:r>
            <a:r>
              <a:rPr lang="en-US" sz="2000" b="1" u="sng"/>
              <a:t> </a:t>
            </a:r>
            <a:r>
              <a:rPr lang="en-US" sz="2000" b="1" u="sng" err="1"/>
              <a:t>lý</a:t>
            </a:r>
            <a:r>
              <a:rPr lang="en-US" sz="2000" b="1" u="sng"/>
              <a:t> </a:t>
            </a:r>
            <a:r>
              <a:rPr lang="en-US" sz="2000" b="1" u="sng" err="1"/>
              <a:t>thuyết</a:t>
            </a:r>
            <a:endParaRPr lang="en-US" sz="2000" b="1" u="sn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0021E-4C64-45A5-AE60-0C99E6D4D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0215"/>
              </p:ext>
            </p:extLst>
          </p:nvPr>
        </p:nvGraphicFramePr>
        <p:xfrm>
          <a:off x="3235506" y="2324217"/>
          <a:ext cx="2490173" cy="1341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712">
                  <a:extLst>
                    <a:ext uri="{9D8B030D-6E8A-4147-A177-3AD203B41FA5}">
                      <a16:colId xmlns:a16="http://schemas.microsoft.com/office/drawing/2014/main" val="3868776779"/>
                    </a:ext>
                  </a:extLst>
                </a:gridCol>
                <a:gridCol w="1472461">
                  <a:extLst>
                    <a:ext uri="{9D8B030D-6E8A-4147-A177-3AD203B41FA5}">
                      <a16:colId xmlns:a16="http://schemas.microsoft.com/office/drawing/2014/main" val="2627807272"/>
                    </a:ext>
                  </a:extLst>
                </a:gridCol>
              </a:tblGrid>
              <a:tr h="140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Phương thức HTTP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Tác vụ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2658992"/>
                  </a:ext>
                </a:extLst>
              </a:tr>
              <a:tr h="140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Lấy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167125"/>
                  </a:ext>
                </a:extLst>
              </a:tr>
              <a:tr h="140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Tạo mới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353183"/>
                  </a:ext>
                </a:extLst>
              </a:tr>
              <a:tr h="140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r>
                        <a:rPr lang="vi-VN" sz="1300">
                          <a:effectLst/>
                        </a:rPr>
                        <a:t>ập nhật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421807"/>
                  </a:ext>
                </a:extLst>
              </a:tr>
              <a:tr h="140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DELETE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</a:t>
                      </a:r>
                      <a:r>
                        <a:rPr lang="vi-VN" sz="1300">
                          <a:effectLst/>
                        </a:rPr>
                        <a:t>óa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82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8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C1300-3D0C-499B-85EF-92CCD303A97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3615171" y="2005156"/>
            <a:ext cx="5191725" cy="2015638"/>
          </a:xfrm>
        </p:spPr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F6167B-2509-4C4A-B0EA-99E9057EE6D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68602" y="4652933"/>
            <a:ext cx="5111711" cy="1806476"/>
          </a:xfrm>
        </p:spPr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026618B-6517-468A-A7DE-8E807DDAF5F4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95993" y="4652933"/>
            <a:ext cx="5421807" cy="1806476"/>
          </a:xfrm>
        </p:spPr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88C9C52-DD06-4A0B-B7A4-A24CE9B1EDB1}"/>
              </a:ext>
            </a:extLst>
          </p:cNvPr>
          <p:cNvSpPr txBox="1">
            <a:spLocks/>
          </p:cNvSpPr>
          <p:nvPr/>
        </p:nvSpPr>
        <p:spPr>
          <a:xfrm>
            <a:off x="2817394" y="274161"/>
            <a:ext cx="7404270" cy="87114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III.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kế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cài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đặt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giải</a:t>
            </a:r>
            <a:r>
              <a:rPr lang="en-US" sz="2600" b="1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cs typeface="Arial" pitchFamily="34" charset="0"/>
              </a:rPr>
              <a:t>pháp</a:t>
            </a:r>
            <a:endParaRPr lang="en-US" sz="2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54F4B-4326-4569-BF25-FEBCFF1A0DCA}"/>
              </a:ext>
            </a:extLst>
          </p:cNvPr>
          <p:cNvSpPr txBox="1"/>
          <p:nvPr/>
        </p:nvSpPr>
        <p:spPr>
          <a:xfrm>
            <a:off x="4571999" y="2052036"/>
            <a:ext cx="475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e.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React UI – Material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A53AF-C4BD-4D0C-A70F-7FCFCDC4F6C3}"/>
              </a:ext>
            </a:extLst>
          </p:cNvPr>
          <p:cNvSpPr txBox="1"/>
          <p:nvPr/>
        </p:nvSpPr>
        <p:spPr>
          <a:xfrm>
            <a:off x="668604" y="4721812"/>
            <a:ext cx="390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f. MySQL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7C4B1-34F2-47C2-8CBD-9912B97FE0F3}"/>
              </a:ext>
            </a:extLst>
          </p:cNvPr>
          <p:cNvSpPr txBox="1"/>
          <p:nvPr/>
        </p:nvSpPr>
        <p:spPr>
          <a:xfrm>
            <a:off x="6214610" y="4721812"/>
            <a:ext cx="2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h. </a:t>
            </a:r>
            <a:r>
              <a:rPr lang="en-US" err="1"/>
              <a:t>ExpressJS</a:t>
            </a:r>
            <a:r>
              <a:rPr lang="en-US"/>
              <a:t> </a:t>
            </a:r>
            <a:r>
              <a:rPr lang="en-US" err="1"/>
              <a:t>Framwork</a:t>
            </a:r>
            <a:endParaRPr lang="en-US"/>
          </a:p>
        </p:txBody>
      </p:sp>
      <p:pic>
        <p:nvPicPr>
          <p:cNvPr id="11" name="Picture 10" descr="Cách fix các lỗi thường gặp trong MySQL!!! – BlogInfraEngineer">
            <a:extLst>
              <a:ext uri="{FF2B5EF4-FFF2-40B4-BE49-F238E27FC236}">
                <a16:creationId xmlns:a16="http://schemas.microsoft.com/office/drawing/2014/main" id="{6AECF92B-A62C-47CA-9970-5418197631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21" y="5091144"/>
            <a:ext cx="3125778" cy="130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ReactJS xài những thư viện UI nào 2020? - Code Dễ Òm Cùng Công">
            <a:extLst>
              <a:ext uri="{FF2B5EF4-FFF2-40B4-BE49-F238E27FC236}">
                <a16:creationId xmlns:a16="http://schemas.microsoft.com/office/drawing/2014/main" id="{C63B2F5A-941F-41CB-A1F0-E1873375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607399"/>
            <a:ext cx="3267074" cy="12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Express JS logo - ITguru.vn Blog">
            <a:extLst>
              <a:ext uri="{FF2B5EF4-FFF2-40B4-BE49-F238E27FC236}">
                <a16:creationId xmlns:a16="http://schemas.microsoft.com/office/drawing/2014/main" id="{C98CE9E1-1363-428C-BC51-E05017775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15" y="5093874"/>
            <a:ext cx="2796581" cy="133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FCD1BA-0799-49E5-9A39-3AC23886CC41}"/>
              </a:ext>
            </a:extLst>
          </p:cNvPr>
          <p:cNvSpPr txBox="1"/>
          <p:nvPr/>
        </p:nvSpPr>
        <p:spPr>
          <a:xfrm>
            <a:off x="5060798" y="1127721"/>
            <a:ext cx="230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III.1 </a:t>
            </a:r>
            <a:r>
              <a:rPr lang="en-US" sz="2000" b="1" u="sng" err="1"/>
              <a:t>Cơ</a:t>
            </a:r>
            <a:r>
              <a:rPr lang="en-US" sz="2000" b="1" u="sng"/>
              <a:t> </a:t>
            </a:r>
            <a:r>
              <a:rPr lang="en-US" sz="2000" b="1" u="sng" err="1"/>
              <a:t>sở</a:t>
            </a:r>
            <a:r>
              <a:rPr lang="en-US" sz="2000" b="1" u="sng"/>
              <a:t> </a:t>
            </a:r>
            <a:r>
              <a:rPr lang="en-US" sz="2000" b="1" u="sng" err="1"/>
              <a:t>lý</a:t>
            </a:r>
            <a:r>
              <a:rPr lang="en-US" sz="2000" b="1" u="sng"/>
              <a:t> </a:t>
            </a:r>
            <a:r>
              <a:rPr lang="en-US" sz="2000" b="1" u="sng" err="1"/>
              <a:t>thuyết</a:t>
            </a:r>
            <a:endParaRPr lang="en-US" sz="2000" b="1" u="sng"/>
          </a:p>
        </p:txBody>
      </p:sp>
    </p:spTree>
    <p:extLst>
      <p:ext uri="{BB962C8B-B14F-4D97-AF65-F5344CB8AC3E}">
        <p14:creationId xmlns:p14="http://schemas.microsoft.com/office/powerpoint/2010/main" val="247668056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44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1116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Tuan</dc:creator>
  <cp:lastModifiedBy>em Tuan</cp:lastModifiedBy>
  <cp:revision>6</cp:revision>
  <dcterms:created xsi:type="dcterms:W3CDTF">2021-12-22T06:05:55Z</dcterms:created>
  <dcterms:modified xsi:type="dcterms:W3CDTF">2021-12-23T07:58:10Z</dcterms:modified>
</cp:coreProperties>
</file>