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6"/>
  </p:notesMasterIdLst>
  <p:sldIdLst>
    <p:sldId id="256" r:id="rId2"/>
    <p:sldId id="297" r:id="rId3"/>
    <p:sldId id="257" r:id="rId4"/>
    <p:sldId id="258" r:id="rId5"/>
    <p:sldId id="298" r:id="rId6"/>
    <p:sldId id="299" r:id="rId7"/>
    <p:sldId id="300" r:id="rId8"/>
    <p:sldId id="301" r:id="rId9"/>
    <p:sldId id="302" r:id="rId10"/>
    <p:sldId id="303" r:id="rId11"/>
    <p:sldId id="304" r:id="rId12"/>
    <p:sldId id="305" r:id="rId13"/>
    <p:sldId id="306" r:id="rId14"/>
    <p:sldId id="307" r:id="rId15"/>
  </p:sldIdLst>
  <p:sldSz cx="9144000" cy="5143500" type="screen16x9"/>
  <p:notesSz cx="6858000" cy="9144000"/>
  <p:embeddedFontLst>
    <p:embeddedFont>
      <p:font typeface="Advent Pro Light" panose="020B0604020202020204" charset="0"/>
      <p:regular r:id="rId17"/>
      <p:bold r:id="rId18"/>
    </p:embeddedFont>
    <p:embeddedFont>
      <p:font typeface="Rajdhani" panose="020B0604020202020204" charset="0"/>
      <p:regular r:id="rId19"/>
      <p:bold r:id="rId20"/>
    </p:embeddedFont>
    <p:embeddedFont>
      <p:font typeface="Fira Sans Condensed Light" panose="020B0604020202020204" charset="0"/>
      <p:regular r:id="rId21"/>
      <p:bold r:id="rId22"/>
      <p:italic r:id="rId23"/>
      <p:boldItalic r:id="rId24"/>
    </p:embeddedFont>
    <p:embeddedFont>
      <p:font typeface="Anton"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E9BCD6-CCD4-4FCC-9271-477112B691A2}">
  <a:tblStyle styleId="{84E9BCD6-CCD4-4FCC-9271-477112B691A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458881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0986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6835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805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4695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4557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4026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2511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634135" y="1434600"/>
            <a:ext cx="35328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9" r:id="rId4"/>
    <p:sldLayoutId id="2147483660" r:id="rId5"/>
    <p:sldLayoutId id="2147483666" r:id="rId6"/>
    <p:sldLayoutId id="214748366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hyperlink" Target="https://vi.wikipedia.org/wiki/Vi%E1%BB%87n_Ti%C3%AAu_chu%E1%BA%A9n_v%C3%A0_K%E1%BB%B9_thu%E1%BA%ADt_qu%E1%BB%91c_gia_(Hoa_K%E1%BB%B3)" TargetMode="External"/><Relationship Id="rId5" Type="http://schemas.openxmlformats.org/officeDocument/2006/relationships/hyperlink" Target="https://vi.wikipedia.org/wiki/Ti%E1%BA%BFng_Anh"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hyperlink" Target="http://yann.lecun.com/exdb/mnist/t10k-labels-idx1-ubyte.gz" TargetMode="External"/><Relationship Id="rId3" Type="http://schemas.openxmlformats.org/officeDocument/2006/relationships/image" Target="../media/image4.jpg"/><Relationship Id="rId7" Type="http://schemas.openxmlformats.org/officeDocument/2006/relationships/hyperlink" Target="http://yann.lecun.com/exdb/mnist/t10k-images-idx3-ubyte.gz"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hyperlink" Target="http://yann.lecun.com/exdb/mnist/train-labels-idx1-ubyte.gz" TargetMode="External"/><Relationship Id="rId5" Type="http://schemas.openxmlformats.org/officeDocument/2006/relationships/hyperlink" Target="http://yann.lecun.com/exdb/mnist/train-images-idx3-ubyte.gz"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xfrm>
            <a:off x="1151321" y="237296"/>
            <a:ext cx="7035148" cy="121194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a:solidFill>
                  <a:srgbClr val="FF0000"/>
                </a:solidFill>
                <a:latin typeface="Times New Roman" panose="02020603050405020304" pitchFamily="18" charset="0"/>
                <a:ea typeface="Rajdhani"/>
                <a:cs typeface="Times New Roman" panose="02020603050405020304" pitchFamily="18" charset="0"/>
                <a:sym typeface="Rajdhani"/>
              </a:rPr>
              <a:t>TRÍ TUỆ NHÂN TẠO</a:t>
            </a:r>
            <a:endParaRPr sz="4000">
              <a:solidFill>
                <a:srgbClr val="FF0000"/>
              </a:solidFill>
              <a:latin typeface="Times New Roman" panose="02020603050405020304" pitchFamily="18" charset="0"/>
              <a:ea typeface="Rajdhani"/>
              <a:cs typeface="Times New Roman" panose="02020603050405020304" pitchFamily="18" charset="0"/>
              <a:sym typeface="Rajdhani"/>
            </a:endParaRPr>
          </a:p>
        </p:txBody>
      </p:sp>
      <p:sp>
        <p:nvSpPr>
          <p:cNvPr id="103" name="Google Shape;103;p24"/>
          <p:cNvSpPr txBox="1">
            <a:spLocks noGrp="1"/>
          </p:cNvSpPr>
          <p:nvPr>
            <p:ph type="subTitle" idx="1"/>
          </p:nvPr>
        </p:nvSpPr>
        <p:spPr>
          <a:xfrm>
            <a:off x="0" y="1449238"/>
            <a:ext cx="9144000" cy="3694261"/>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latin typeface="Times New Roman" panose="02020603050405020304" pitchFamily="18" charset="0"/>
                <a:ea typeface="Fira Sans Condensed Light"/>
                <a:cs typeface="Times New Roman" panose="02020603050405020304" pitchFamily="18" charset="0"/>
                <a:sym typeface="Fira Sans Condensed Light"/>
              </a:rPr>
              <a:t>GVHD: THS: TRẦN TIẾN ĐỨC</a:t>
            </a:r>
          </a:p>
          <a:p>
            <a:pPr marL="0" lvl="0" indent="0" algn="l" rtl="0">
              <a:lnSpc>
                <a:spcPct val="150000"/>
              </a:lnSpc>
              <a:spcBef>
                <a:spcPts val="0"/>
              </a:spcBef>
              <a:spcAft>
                <a:spcPts val="0"/>
              </a:spcAft>
              <a:buNone/>
            </a:pPr>
            <a:r>
              <a:rPr lang="en-US" sz="2000" dirty="0">
                <a:latin typeface="Times New Roman" panose="02020603050405020304" pitchFamily="18" charset="0"/>
                <a:ea typeface="Fira Sans Condensed Light"/>
                <a:cs typeface="Times New Roman" panose="02020603050405020304" pitchFamily="18" charset="0"/>
                <a:sym typeface="Fira Sans Condensed Light"/>
              </a:rPr>
              <a:t>SVTH: </a:t>
            </a:r>
            <a:r>
              <a:rPr lang="en-US" sz="2000" dirty="0" smtClean="0">
                <a:latin typeface="Times New Roman" panose="02020603050405020304" pitchFamily="18" charset="0"/>
                <a:ea typeface="Fira Sans Condensed Light"/>
                <a:cs typeface="Times New Roman" panose="02020603050405020304" pitchFamily="18" charset="0"/>
                <a:sym typeface="Fira Sans Condensed Light"/>
              </a:rPr>
              <a:t> </a:t>
            </a:r>
            <a:endParaRPr lang="en-US" sz="2000" dirty="0">
              <a:latin typeface="Times New Roman" panose="02020603050405020304" pitchFamily="18" charset="0"/>
              <a:ea typeface="Fira Sans Condensed Light"/>
              <a:cs typeface="Times New Roman" panose="02020603050405020304" pitchFamily="18" charset="0"/>
              <a:sym typeface="Fira Sans Condensed Light"/>
            </a:endParaRPr>
          </a:p>
          <a:p>
            <a:pPr marL="0" lvl="0" indent="0">
              <a:lnSpc>
                <a:spcPct val="150000"/>
              </a:lnSpc>
            </a:pPr>
            <a:r>
              <a:rPr lang="en-US" sz="2000" dirty="0">
                <a:latin typeface="Times New Roman" panose="02020603050405020304" pitchFamily="18" charset="0"/>
                <a:ea typeface="Fira Sans Condensed Light"/>
                <a:cs typeface="Times New Roman" panose="02020603050405020304" pitchFamily="18" charset="0"/>
                <a:sym typeface="Fira Sans Condensed Light"/>
              </a:rPr>
              <a:t>      </a:t>
            </a:r>
            <a:r>
              <a:rPr lang="en-US" sz="2000" dirty="0" smtClean="0">
                <a:latin typeface="Times New Roman" panose="02020603050405020304" pitchFamily="18" charset="0"/>
                <a:ea typeface="Fira Sans Condensed Light"/>
                <a:cs typeface="Times New Roman" panose="02020603050405020304" pitchFamily="18" charset="0"/>
                <a:sym typeface="Fira Sans Condensed Light"/>
              </a:rPr>
              <a:t>	NGUYỄN </a:t>
            </a:r>
            <a:r>
              <a:rPr lang="en-US" sz="2000" dirty="0">
                <a:latin typeface="Times New Roman" panose="02020603050405020304" pitchFamily="18" charset="0"/>
                <a:ea typeface="Fira Sans Condensed Light"/>
                <a:cs typeface="Times New Roman" panose="02020603050405020304" pitchFamily="18" charset="0"/>
                <a:sym typeface="Fira Sans Condensed Light"/>
              </a:rPr>
              <a:t>MINH TUẤN   </a:t>
            </a:r>
            <a:r>
              <a:rPr lang="en-US" sz="2000" dirty="0">
                <a:latin typeface="Times New Roman" panose="02020603050405020304" pitchFamily="18" charset="0"/>
                <a:cs typeface="Times New Roman" panose="02020603050405020304" pitchFamily="18" charset="0"/>
              </a:rPr>
              <a:t>20110594</a:t>
            </a:r>
            <a:endParaRPr lang="en-US" sz="2000" dirty="0">
              <a:latin typeface="Times New Roman" panose="02020603050405020304" pitchFamily="18" charset="0"/>
              <a:ea typeface="Fira Sans Condensed Light"/>
              <a:cs typeface="Times New Roman" panose="02020603050405020304" pitchFamily="18" charset="0"/>
              <a:sym typeface="Fira Sans Condensed Light"/>
            </a:endParaRPr>
          </a:p>
        </p:txBody>
      </p:sp>
      <p:pic>
        <p:nvPicPr>
          <p:cNvPr id="2" name="Picture 1">
            <a:extLst>
              <a:ext uri="{FF2B5EF4-FFF2-40B4-BE49-F238E27FC236}">
                <a16:creationId xmlns:a16="http://schemas.microsoft.com/office/drawing/2014/main" xmlns="" id="{894AB591-1BCF-4E05-9572-D077C2E596C0}"/>
              </a:ext>
            </a:extLst>
          </p:cNvPr>
          <p:cNvPicPr>
            <a:picLocks noChangeAspect="1"/>
          </p:cNvPicPr>
          <p:nvPr/>
        </p:nvPicPr>
        <p:blipFill>
          <a:blip r:embed="rId4"/>
          <a:stretch>
            <a:fillRect/>
          </a:stretch>
        </p:blipFill>
        <p:spPr>
          <a:xfrm>
            <a:off x="4887456" y="1600682"/>
            <a:ext cx="4157932" cy="339137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21E4158-EA86-4C3B-A6BA-C706032E1554}"/>
              </a:ext>
            </a:extLst>
          </p:cNvPr>
          <p:cNvSpPr>
            <a:spLocks noGrp="1"/>
          </p:cNvSpPr>
          <p:nvPr>
            <p:ph type="title"/>
          </p:nvPr>
        </p:nvSpPr>
        <p:spPr>
          <a:xfrm>
            <a:off x="720000" y="285707"/>
            <a:ext cx="7704000" cy="852810"/>
          </a:xfrm>
        </p:spPr>
        <p:txBody>
          <a:bodyPr/>
          <a:lstStyle/>
          <a:p>
            <a:r>
              <a:rPr lang="en-US" sz="4000">
                <a:solidFill>
                  <a:srgbClr val="FF0000"/>
                </a:solidFill>
                <a:latin typeface="Times New Roman" panose="02020603050405020304" pitchFamily="18" charset="0"/>
                <a:cs typeface="Times New Roman" panose="02020603050405020304" pitchFamily="18" charset="0"/>
              </a:rPr>
              <a:t>TH</a:t>
            </a:r>
            <a:r>
              <a:rPr lang="vi-VN" sz="4000">
                <a:solidFill>
                  <a:srgbClr val="FF0000"/>
                </a:solidFill>
                <a:latin typeface="Times New Roman" panose="02020603050405020304" pitchFamily="18" charset="0"/>
                <a:cs typeface="Times New Roman" panose="02020603050405020304" pitchFamily="18" charset="0"/>
              </a:rPr>
              <a:t>Ư</a:t>
            </a:r>
            <a:r>
              <a:rPr lang="en-US" sz="4000">
                <a:solidFill>
                  <a:srgbClr val="FF0000"/>
                </a:solidFill>
                <a:latin typeface="Times New Roman" panose="02020603050405020304" pitchFamily="18" charset="0"/>
                <a:cs typeface="Times New Roman" panose="02020603050405020304" pitchFamily="18" charset="0"/>
              </a:rPr>
              <a:t> VIỆN TENSORFLOW</a:t>
            </a:r>
          </a:p>
        </p:txBody>
      </p:sp>
      <p:sp>
        <p:nvSpPr>
          <p:cNvPr id="6" name="TextBox 5">
            <a:extLst>
              <a:ext uri="{FF2B5EF4-FFF2-40B4-BE49-F238E27FC236}">
                <a16:creationId xmlns:a16="http://schemas.microsoft.com/office/drawing/2014/main" xmlns="" id="{0DBA9A33-3FE7-4938-88AC-E911933FB781}"/>
              </a:ext>
            </a:extLst>
          </p:cNvPr>
          <p:cNvSpPr txBox="1"/>
          <p:nvPr/>
        </p:nvSpPr>
        <p:spPr>
          <a:xfrm>
            <a:off x="224118" y="1353670"/>
            <a:ext cx="8803341" cy="2439129"/>
          </a:xfrm>
          <a:prstGeom prst="rect">
            <a:avLst/>
          </a:prstGeom>
          <a:noFill/>
        </p:spPr>
        <p:txBody>
          <a:bodyPr wrap="square" rtlCol="0">
            <a:spAutoFit/>
          </a:bodyPr>
          <a:lstStyle/>
          <a:p>
            <a:pPr>
              <a:lnSpc>
                <a:spcPct val="150000"/>
              </a:lnSpc>
            </a:pPr>
            <a:r>
              <a:rPr lang="en-US" sz="2000">
                <a:solidFill>
                  <a:srgbClr val="FFFF00"/>
                </a:solidFill>
                <a:latin typeface="Times New Roman" panose="02020603050405020304" pitchFamily="18" charset="0"/>
                <a:cs typeface="Times New Roman" panose="02020603050405020304" pitchFamily="18" charset="0"/>
              </a:rPr>
              <a:t>GIỚI THIỆU</a:t>
            </a:r>
          </a:p>
          <a:p>
            <a:pPr>
              <a:lnSpc>
                <a:spcPct val="150000"/>
              </a:lnSpc>
            </a:pPr>
            <a:r>
              <a:rPr lang="vi-VN" sz="1300">
                <a:solidFill>
                  <a:schemeClr val="tx2"/>
                </a:solidFill>
                <a:latin typeface="Times New Roman" panose="02020603050405020304" pitchFamily="18" charset="0"/>
                <a:cs typeface="Times New Roman" panose="02020603050405020304" pitchFamily="18" charset="0"/>
              </a:rPr>
              <a:t>Được viết bằng C++ và thao tác interface bằng Python </a:t>
            </a:r>
            <a:endParaRPr lang="en-US" sz="1300">
              <a:solidFill>
                <a:schemeClr val="tx2"/>
              </a:solidFill>
              <a:latin typeface="Times New Roman" panose="02020603050405020304" pitchFamily="18" charset="0"/>
              <a:cs typeface="Times New Roman" panose="02020603050405020304" pitchFamily="18" charset="0"/>
            </a:endParaRPr>
          </a:p>
          <a:p>
            <a:pPr>
              <a:lnSpc>
                <a:spcPct val="150000"/>
              </a:lnSpc>
            </a:pPr>
            <a:r>
              <a:rPr lang="vi-VN" sz="1300">
                <a:solidFill>
                  <a:schemeClr val="tx2"/>
                </a:solidFill>
                <a:latin typeface="Times New Roman" panose="02020603050405020304" pitchFamily="18" charset="0"/>
                <a:cs typeface="Times New Roman" panose="02020603050405020304" pitchFamily="18" charset="0"/>
              </a:rPr>
              <a:t>nên phần performance của TensorFlow cực kỳ tốt. </a:t>
            </a:r>
            <a:endParaRPr lang="en-US" sz="1300">
              <a:solidFill>
                <a:schemeClr val="tx2"/>
              </a:solidFill>
              <a:latin typeface="Times New Roman" panose="02020603050405020304" pitchFamily="18" charset="0"/>
              <a:cs typeface="Times New Roman" panose="02020603050405020304" pitchFamily="18" charset="0"/>
            </a:endParaRPr>
          </a:p>
          <a:p>
            <a:pPr>
              <a:lnSpc>
                <a:spcPct val="150000"/>
              </a:lnSpc>
            </a:pPr>
            <a:r>
              <a:rPr lang="vi-VN" sz="1300">
                <a:solidFill>
                  <a:schemeClr val="tx2"/>
                </a:solidFill>
                <a:latin typeface="Times New Roman" panose="02020603050405020304" pitchFamily="18" charset="0"/>
                <a:cs typeface="Times New Roman" panose="02020603050405020304" pitchFamily="18" charset="0"/>
              </a:rPr>
              <a:t>Đối tượng sử dụng nó cũng đa dạng không kém: từ các nhà </a:t>
            </a:r>
            <a:endParaRPr lang="en-US" sz="1300">
              <a:solidFill>
                <a:schemeClr val="tx2"/>
              </a:solidFill>
              <a:latin typeface="Times New Roman" panose="02020603050405020304" pitchFamily="18" charset="0"/>
              <a:cs typeface="Times New Roman" panose="02020603050405020304" pitchFamily="18" charset="0"/>
            </a:endParaRPr>
          </a:p>
          <a:p>
            <a:pPr>
              <a:lnSpc>
                <a:spcPct val="150000"/>
              </a:lnSpc>
            </a:pPr>
            <a:r>
              <a:rPr lang="vi-VN" sz="1300">
                <a:solidFill>
                  <a:schemeClr val="tx2"/>
                </a:solidFill>
                <a:latin typeface="Times New Roman" panose="02020603050405020304" pitchFamily="18" charset="0"/>
                <a:cs typeface="Times New Roman" panose="02020603050405020304" pitchFamily="18" charset="0"/>
              </a:rPr>
              <a:t>nghiên cứu, nhà khoa học dữ liệu và dĩ nhiên không thể thiếu</a:t>
            </a:r>
            <a:endParaRPr lang="en-US" sz="1300">
              <a:solidFill>
                <a:schemeClr val="tx2"/>
              </a:solidFill>
              <a:latin typeface="Times New Roman" panose="02020603050405020304" pitchFamily="18" charset="0"/>
              <a:cs typeface="Times New Roman" panose="02020603050405020304" pitchFamily="18" charset="0"/>
            </a:endParaRPr>
          </a:p>
          <a:p>
            <a:pPr>
              <a:lnSpc>
                <a:spcPct val="150000"/>
              </a:lnSpc>
            </a:pPr>
            <a:r>
              <a:rPr lang="en-US" sz="1300">
                <a:solidFill>
                  <a:schemeClr val="tx2"/>
                </a:solidFill>
                <a:latin typeface="Times New Roman" panose="02020603050405020304" pitchFamily="18" charset="0"/>
                <a:cs typeface="Times New Roman" panose="02020603050405020304" pitchFamily="18" charset="0"/>
              </a:rPr>
              <a:t>của </a:t>
            </a:r>
            <a:r>
              <a:rPr lang="vi-VN" sz="1300">
                <a:solidFill>
                  <a:schemeClr val="tx2"/>
                </a:solidFill>
                <a:latin typeface="Times New Roman" panose="02020603050405020304" pitchFamily="18" charset="0"/>
                <a:cs typeface="Times New Roman" panose="02020603050405020304" pitchFamily="18" charset="0"/>
              </a:rPr>
              <a:t>các lập trình viên.</a:t>
            </a:r>
            <a:r>
              <a:rPr lang="vi-VN" sz="1300">
                <a:solidFill>
                  <a:schemeClr val="tx2"/>
                </a:solidFill>
              </a:rPr>
              <a:t> </a:t>
            </a:r>
          </a:p>
          <a:p>
            <a:r>
              <a:rPr lang="vi-VN" sz="1200"/>
              <a:t/>
            </a:r>
            <a:br>
              <a:rPr lang="vi-VN" sz="1200"/>
            </a:br>
            <a:endParaRPr lang="en-US" sz="1300">
              <a:solidFill>
                <a:schemeClr val="bg1">
                  <a:lumMod val="20000"/>
                  <a:lumOff val="80000"/>
                </a:schemeClr>
              </a:solidFill>
              <a:latin typeface="Times New Roman" panose="02020603050405020304" pitchFamily="18" charset="0"/>
              <a:cs typeface="Times New Roman" panose="02020603050405020304" pitchFamily="18" charset="0"/>
            </a:endParaRPr>
          </a:p>
        </p:txBody>
      </p:sp>
      <p:pic>
        <p:nvPicPr>
          <p:cNvPr id="3074" name="Picture 2" descr="Introduction to TensorFlow">
            <a:extLst>
              <a:ext uri="{FF2B5EF4-FFF2-40B4-BE49-F238E27FC236}">
                <a16:creationId xmlns:a16="http://schemas.microsoft.com/office/drawing/2014/main" xmlns="" id="{86EF9E2C-BD75-40E6-8DC0-B5930A341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7812" y="1471375"/>
            <a:ext cx="3792070" cy="3099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223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21E4158-EA86-4C3B-A6BA-C706032E1554}"/>
              </a:ext>
            </a:extLst>
          </p:cNvPr>
          <p:cNvSpPr>
            <a:spLocks noGrp="1"/>
          </p:cNvSpPr>
          <p:nvPr>
            <p:ph type="title"/>
          </p:nvPr>
        </p:nvSpPr>
        <p:spPr>
          <a:xfrm>
            <a:off x="720000" y="285707"/>
            <a:ext cx="7704000" cy="852810"/>
          </a:xfrm>
        </p:spPr>
        <p:txBody>
          <a:bodyPr/>
          <a:lstStyle/>
          <a:p>
            <a:r>
              <a:rPr lang="en-US" sz="4000">
                <a:solidFill>
                  <a:srgbClr val="FF0000"/>
                </a:solidFill>
                <a:latin typeface="Times New Roman" panose="02020603050405020304" pitchFamily="18" charset="0"/>
                <a:cs typeface="Times New Roman" panose="02020603050405020304" pitchFamily="18" charset="0"/>
              </a:rPr>
              <a:t>TH</a:t>
            </a:r>
            <a:r>
              <a:rPr lang="vi-VN" sz="4000">
                <a:solidFill>
                  <a:srgbClr val="FF0000"/>
                </a:solidFill>
                <a:latin typeface="Times New Roman" panose="02020603050405020304" pitchFamily="18" charset="0"/>
                <a:cs typeface="Times New Roman" panose="02020603050405020304" pitchFamily="18" charset="0"/>
              </a:rPr>
              <a:t>Ư</a:t>
            </a:r>
            <a:r>
              <a:rPr lang="en-US" sz="4000">
                <a:solidFill>
                  <a:srgbClr val="FF0000"/>
                </a:solidFill>
                <a:latin typeface="Times New Roman" panose="02020603050405020304" pitchFamily="18" charset="0"/>
                <a:cs typeface="Times New Roman" panose="02020603050405020304" pitchFamily="18" charset="0"/>
              </a:rPr>
              <a:t> VIỆN TENSORFLOW</a:t>
            </a:r>
          </a:p>
        </p:txBody>
      </p:sp>
      <p:sp>
        <p:nvSpPr>
          <p:cNvPr id="6" name="TextBox 5">
            <a:extLst>
              <a:ext uri="{FF2B5EF4-FFF2-40B4-BE49-F238E27FC236}">
                <a16:creationId xmlns:a16="http://schemas.microsoft.com/office/drawing/2014/main" xmlns="" id="{0DBA9A33-3FE7-4938-88AC-E911933FB781}"/>
              </a:ext>
            </a:extLst>
          </p:cNvPr>
          <p:cNvSpPr txBox="1"/>
          <p:nvPr/>
        </p:nvSpPr>
        <p:spPr>
          <a:xfrm>
            <a:off x="224118" y="1353670"/>
            <a:ext cx="8803341" cy="1354217"/>
          </a:xfrm>
          <a:prstGeom prst="rect">
            <a:avLst/>
          </a:prstGeom>
          <a:noFill/>
        </p:spPr>
        <p:txBody>
          <a:bodyPr wrap="square" rtlCol="0">
            <a:spAutoFit/>
          </a:bodyPr>
          <a:lstStyle/>
          <a:p>
            <a:pPr>
              <a:lnSpc>
                <a:spcPct val="150000"/>
              </a:lnSpc>
            </a:pPr>
            <a:r>
              <a:rPr lang="en-US" sz="2000">
                <a:solidFill>
                  <a:srgbClr val="FFFF00"/>
                </a:solidFill>
                <a:latin typeface="Times New Roman" panose="02020603050405020304" pitchFamily="18" charset="0"/>
                <a:cs typeface="Times New Roman" panose="02020603050405020304" pitchFamily="18" charset="0"/>
              </a:rPr>
              <a:t>GIỚI THIỆU</a:t>
            </a:r>
          </a:p>
          <a:p>
            <a:r>
              <a:rPr lang="vi-VN" sz="1300" b="1" i="1">
                <a:solidFill>
                  <a:srgbClr val="FFC000"/>
                </a:solidFill>
                <a:latin typeface="Times New Roman" panose="02020603050405020304" pitchFamily="18" charset="0"/>
                <a:cs typeface="Times New Roman" panose="02020603050405020304" pitchFamily="18" charset="0"/>
              </a:rPr>
              <a:t>Kiến trúc TensorFlow</a:t>
            </a:r>
            <a:r>
              <a:rPr lang="vi-VN" sz="1300" b="1" i="1">
                <a:solidFill>
                  <a:schemeClr val="tx2"/>
                </a:solidFill>
                <a:latin typeface="Times New Roman" panose="02020603050405020304" pitchFamily="18" charset="0"/>
                <a:cs typeface="Times New Roman" panose="02020603050405020304" pitchFamily="18" charset="0"/>
              </a:rPr>
              <a:t> </a:t>
            </a:r>
            <a:endParaRPr lang="vi-VN" sz="1300" b="1">
              <a:solidFill>
                <a:schemeClr val="tx2"/>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vi-VN" sz="1300">
                <a:solidFill>
                  <a:schemeClr val="tx2"/>
                </a:solidFill>
                <a:latin typeface="Times New Roman" panose="02020603050405020304" pitchFamily="18" charset="0"/>
                <a:cs typeface="Times New Roman" panose="02020603050405020304" pitchFamily="18" charset="0"/>
              </a:rPr>
              <a:t>Tiền xử lý dữ liệu</a:t>
            </a:r>
          </a:p>
          <a:p>
            <a:pPr marL="285750" indent="-285750" fontAlgn="base">
              <a:buFont typeface="Arial" panose="020B0604020202020204" pitchFamily="34" charset="0"/>
              <a:buChar char="•"/>
            </a:pPr>
            <a:r>
              <a:rPr lang="vi-VN" sz="1300">
                <a:solidFill>
                  <a:schemeClr val="tx2"/>
                </a:solidFill>
                <a:latin typeface="Times New Roman" panose="02020603050405020304" pitchFamily="18" charset="0"/>
                <a:cs typeface="Times New Roman" panose="02020603050405020304" pitchFamily="18" charset="0"/>
              </a:rPr>
              <a:t>Dựng model</a:t>
            </a:r>
          </a:p>
          <a:p>
            <a:pPr marL="285750" indent="-285750" fontAlgn="base">
              <a:buFont typeface="Arial" panose="020B0604020202020204" pitchFamily="34" charset="0"/>
              <a:buChar char="•"/>
            </a:pPr>
            <a:r>
              <a:rPr lang="vi-VN" sz="1300">
                <a:solidFill>
                  <a:schemeClr val="tx2"/>
                </a:solidFill>
                <a:latin typeface="Times New Roman" panose="02020603050405020304" pitchFamily="18" charset="0"/>
                <a:cs typeface="Times New Roman" panose="02020603050405020304" pitchFamily="18" charset="0"/>
              </a:rPr>
              <a:t>Train và ước tính model</a:t>
            </a:r>
          </a:p>
        </p:txBody>
      </p:sp>
      <p:pic>
        <p:nvPicPr>
          <p:cNvPr id="3074" name="Picture 2" descr="Introduction to TensorFlow">
            <a:extLst>
              <a:ext uri="{FF2B5EF4-FFF2-40B4-BE49-F238E27FC236}">
                <a16:creationId xmlns:a16="http://schemas.microsoft.com/office/drawing/2014/main" xmlns="" id="{86EF9E2C-BD75-40E6-8DC0-B5930A341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7812" y="1471375"/>
            <a:ext cx="3792070" cy="3099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796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21E4158-EA86-4C3B-A6BA-C706032E1554}"/>
              </a:ext>
            </a:extLst>
          </p:cNvPr>
          <p:cNvSpPr>
            <a:spLocks noGrp="1"/>
          </p:cNvSpPr>
          <p:nvPr>
            <p:ph type="title"/>
          </p:nvPr>
        </p:nvSpPr>
        <p:spPr>
          <a:xfrm>
            <a:off x="720000" y="285707"/>
            <a:ext cx="7704000" cy="852810"/>
          </a:xfrm>
        </p:spPr>
        <p:txBody>
          <a:bodyPr/>
          <a:lstStyle/>
          <a:p>
            <a:r>
              <a:rPr lang="en-US" sz="4000">
                <a:solidFill>
                  <a:srgbClr val="FF0000"/>
                </a:solidFill>
                <a:latin typeface="Times New Roman" panose="02020603050405020304" pitchFamily="18" charset="0"/>
                <a:cs typeface="Times New Roman" panose="02020603050405020304" pitchFamily="18" charset="0"/>
              </a:rPr>
              <a:t>TH</a:t>
            </a:r>
            <a:r>
              <a:rPr lang="vi-VN" sz="4000">
                <a:solidFill>
                  <a:srgbClr val="FF0000"/>
                </a:solidFill>
                <a:latin typeface="Times New Roman" panose="02020603050405020304" pitchFamily="18" charset="0"/>
                <a:cs typeface="Times New Roman" panose="02020603050405020304" pitchFamily="18" charset="0"/>
              </a:rPr>
              <a:t>Ư</a:t>
            </a:r>
            <a:r>
              <a:rPr lang="en-US" sz="4000">
                <a:solidFill>
                  <a:srgbClr val="FF0000"/>
                </a:solidFill>
                <a:latin typeface="Times New Roman" panose="02020603050405020304" pitchFamily="18" charset="0"/>
                <a:cs typeface="Times New Roman" panose="02020603050405020304" pitchFamily="18" charset="0"/>
              </a:rPr>
              <a:t> VIỆN TENSORFLOW</a:t>
            </a:r>
          </a:p>
        </p:txBody>
      </p:sp>
      <p:sp>
        <p:nvSpPr>
          <p:cNvPr id="6" name="TextBox 5">
            <a:extLst>
              <a:ext uri="{FF2B5EF4-FFF2-40B4-BE49-F238E27FC236}">
                <a16:creationId xmlns:a16="http://schemas.microsoft.com/office/drawing/2014/main" xmlns="" id="{0DBA9A33-3FE7-4938-88AC-E911933FB781}"/>
              </a:ext>
            </a:extLst>
          </p:cNvPr>
          <p:cNvSpPr txBox="1"/>
          <p:nvPr/>
        </p:nvSpPr>
        <p:spPr>
          <a:xfrm>
            <a:off x="340660" y="1462410"/>
            <a:ext cx="8435788" cy="1883657"/>
          </a:xfrm>
          <a:prstGeom prst="rect">
            <a:avLst/>
          </a:prstGeom>
          <a:noFill/>
        </p:spPr>
        <p:txBody>
          <a:bodyPr wrap="square" rtlCol="0">
            <a:spAutoFit/>
          </a:bodyPr>
          <a:lstStyle/>
          <a:p>
            <a:pPr>
              <a:lnSpc>
                <a:spcPct val="150000"/>
              </a:lnSpc>
            </a:pPr>
            <a:r>
              <a:rPr lang="en-US" sz="2000">
                <a:solidFill>
                  <a:srgbClr val="FFFF00"/>
                </a:solidFill>
                <a:latin typeface="Times New Roman" panose="02020603050405020304" pitchFamily="18" charset="0"/>
                <a:cs typeface="Times New Roman" panose="02020603050405020304" pitchFamily="18" charset="0"/>
              </a:rPr>
              <a:t>GIỚI THIỆU</a:t>
            </a:r>
          </a:p>
          <a:p>
            <a:r>
              <a:rPr lang="en-US">
                <a:solidFill>
                  <a:srgbClr val="FFC000"/>
                </a:solidFill>
                <a:latin typeface="Times New Roman" panose="02020603050405020304" pitchFamily="18" charset="0"/>
                <a:cs typeface="Times New Roman" panose="02020603050405020304" pitchFamily="18" charset="0"/>
              </a:rPr>
              <a:t>Các thành phần của Tensorflow</a:t>
            </a:r>
          </a:p>
          <a:p>
            <a:pPr marL="287338" indent="-287338">
              <a:buFont typeface="Arial" panose="020B0604020202020204" pitchFamily="34" charset="0"/>
              <a:buChar char="•"/>
            </a:pPr>
            <a:r>
              <a:rPr lang="en-US" sz="1300">
                <a:solidFill>
                  <a:schemeClr val="tx2"/>
                </a:solidFill>
                <a:latin typeface="Times New Roman" panose="02020603050405020304" pitchFamily="18" charset="0"/>
                <a:cs typeface="Times New Roman" panose="02020603050405020304" pitchFamily="18" charset="0"/>
              </a:rPr>
              <a:t>Tensor</a:t>
            </a:r>
          </a:p>
          <a:p>
            <a:pPr marL="287338" indent="-287338">
              <a:buFont typeface="Arial" panose="020B0604020202020204" pitchFamily="34" charset="0"/>
              <a:buChar char="•"/>
            </a:pPr>
            <a:r>
              <a:rPr lang="en-US" sz="1300">
                <a:solidFill>
                  <a:schemeClr val="tx2"/>
                </a:solidFill>
                <a:latin typeface="Times New Roman" panose="02020603050405020304" pitchFamily="18" charset="0"/>
                <a:cs typeface="Times New Roman" panose="02020603050405020304" pitchFamily="18" charset="0"/>
              </a:rPr>
              <a:t>Graph</a:t>
            </a:r>
            <a:r>
              <a:rPr lang="vi-VN" sz="1800"/>
              <a:t/>
            </a:r>
            <a:br>
              <a:rPr lang="vi-VN" sz="1800"/>
            </a:br>
            <a:endParaRPr lang="en-US" sz="2000">
              <a:solidFill>
                <a:schemeClr val="bg1">
                  <a:lumMod val="20000"/>
                  <a:lumOff val="80000"/>
                </a:schemeClr>
              </a:solidFill>
              <a:latin typeface="Times New Roman" panose="02020603050405020304" pitchFamily="18" charset="0"/>
              <a:cs typeface="Times New Roman" panose="02020603050405020304" pitchFamily="18" charset="0"/>
            </a:endParaRPr>
          </a:p>
          <a:p>
            <a:pPr>
              <a:lnSpc>
                <a:spcPct val="150000"/>
              </a:lnSpc>
            </a:pPr>
            <a:endParaRPr lang="en-US" sz="2000">
              <a:solidFill>
                <a:srgbClr val="FFFF00"/>
              </a:solidFill>
              <a:latin typeface="Times New Roman" panose="02020603050405020304" pitchFamily="18" charset="0"/>
              <a:cs typeface="Times New Roman" panose="02020603050405020304" pitchFamily="18" charset="0"/>
            </a:endParaRPr>
          </a:p>
        </p:txBody>
      </p:sp>
      <p:pic>
        <p:nvPicPr>
          <p:cNvPr id="4098" name="Picture 2" descr="Tensor - Wikipedia">
            <a:extLst>
              <a:ext uri="{FF2B5EF4-FFF2-40B4-BE49-F238E27FC236}">
                <a16:creationId xmlns:a16="http://schemas.microsoft.com/office/drawing/2014/main" xmlns="" id="{47F2B042-28A5-4124-8E38-38BD10729F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6679" y="2844894"/>
            <a:ext cx="2238375" cy="20383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Easy TensorFlow - 1- Graph and Session">
            <a:extLst>
              <a:ext uri="{FF2B5EF4-FFF2-40B4-BE49-F238E27FC236}">
                <a16:creationId xmlns:a16="http://schemas.microsoft.com/office/drawing/2014/main" xmlns="" id="{2A47060E-8D6E-4513-846F-F2C3330EBB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819" y="3152495"/>
            <a:ext cx="2676525" cy="170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79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arn(inVertical)">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circle(in)">
                                      <p:cBhvr>
                                        <p:cTn id="12" dur="2000"/>
                                        <p:tgtEl>
                                          <p:spTgt spid="4098"/>
                                        </p:tgtEl>
                                      </p:cBhvr>
                                    </p:animEffect>
                                  </p:childTnLst>
                                  <p:subTnLst>
                                    <p:set>
                                      <p:cBhvr override="childStyle">
                                        <p:cTn dur="1" fill="hold" display="0" masterRel="nextClick" afterEffect="1"/>
                                        <p:tgtEl>
                                          <p:spTgt spid="409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arn(inVertic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4100"/>
                                        </p:tgtEl>
                                        <p:attrNameLst>
                                          <p:attrName>style.visibility</p:attrName>
                                        </p:attrNameLst>
                                      </p:cBhvr>
                                      <p:to>
                                        <p:strVal val="visible"/>
                                      </p:to>
                                    </p:set>
                                    <p:animEffect transition="in" filter="circle(in)">
                                      <p:cBhvr>
                                        <p:cTn id="22" dur="20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21E4158-EA86-4C3B-A6BA-C706032E1554}"/>
              </a:ext>
            </a:extLst>
          </p:cNvPr>
          <p:cNvSpPr>
            <a:spLocks noGrp="1"/>
          </p:cNvSpPr>
          <p:nvPr>
            <p:ph type="title"/>
          </p:nvPr>
        </p:nvSpPr>
        <p:spPr>
          <a:xfrm>
            <a:off x="720000" y="285707"/>
            <a:ext cx="7704000" cy="852810"/>
          </a:xfrm>
        </p:spPr>
        <p:txBody>
          <a:bodyPr/>
          <a:lstStyle/>
          <a:p>
            <a:r>
              <a:rPr lang="en-US" sz="4000">
                <a:solidFill>
                  <a:srgbClr val="FF0000"/>
                </a:solidFill>
                <a:latin typeface="Times New Roman" panose="02020603050405020304" pitchFamily="18" charset="0"/>
                <a:cs typeface="Times New Roman" panose="02020603050405020304" pitchFamily="18" charset="0"/>
              </a:rPr>
              <a:t>TH</a:t>
            </a:r>
            <a:r>
              <a:rPr lang="vi-VN" sz="4000">
                <a:solidFill>
                  <a:srgbClr val="FF0000"/>
                </a:solidFill>
                <a:latin typeface="Times New Roman" panose="02020603050405020304" pitchFamily="18" charset="0"/>
                <a:cs typeface="Times New Roman" panose="02020603050405020304" pitchFamily="18" charset="0"/>
              </a:rPr>
              <a:t>Ư</a:t>
            </a:r>
            <a:r>
              <a:rPr lang="en-US" sz="4000">
                <a:solidFill>
                  <a:srgbClr val="FF0000"/>
                </a:solidFill>
                <a:latin typeface="Times New Roman" panose="02020603050405020304" pitchFamily="18" charset="0"/>
                <a:cs typeface="Times New Roman" panose="02020603050405020304" pitchFamily="18" charset="0"/>
              </a:rPr>
              <a:t> VIỆN TENSORFLOW</a:t>
            </a:r>
          </a:p>
        </p:txBody>
      </p:sp>
      <p:sp>
        <p:nvSpPr>
          <p:cNvPr id="6" name="TextBox 5">
            <a:extLst>
              <a:ext uri="{FF2B5EF4-FFF2-40B4-BE49-F238E27FC236}">
                <a16:creationId xmlns:a16="http://schemas.microsoft.com/office/drawing/2014/main" xmlns="" id="{0DBA9A33-3FE7-4938-88AC-E911933FB781}"/>
              </a:ext>
            </a:extLst>
          </p:cNvPr>
          <p:cNvSpPr txBox="1"/>
          <p:nvPr/>
        </p:nvSpPr>
        <p:spPr>
          <a:xfrm>
            <a:off x="354106" y="1023139"/>
            <a:ext cx="8435788" cy="4538230"/>
          </a:xfrm>
          <a:prstGeom prst="rect">
            <a:avLst/>
          </a:prstGeom>
          <a:noFill/>
        </p:spPr>
        <p:txBody>
          <a:bodyPr wrap="square" rtlCol="0">
            <a:spAutoFit/>
          </a:bodyPr>
          <a:lstStyle/>
          <a:p>
            <a:pPr>
              <a:lnSpc>
                <a:spcPct val="150000"/>
              </a:lnSpc>
            </a:pPr>
            <a:r>
              <a:rPr lang="en-US" sz="2000">
                <a:solidFill>
                  <a:srgbClr val="FFFF00"/>
                </a:solidFill>
                <a:latin typeface="Times New Roman" panose="02020603050405020304" pitchFamily="18" charset="0"/>
                <a:cs typeface="Times New Roman" panose="02020603050405020304" pitchFamily="18" charset="0"/>
              </a:rPr>
              <a:t>CÁCH HOẠT ĐỘNG</a:t>
            </a:r>
          </a:p>
          <a:p>
            <a:pPr algn="just">
              <a:lnSpc>
                <a:spcPct val="150000"/>
              </a:lnSpc>
            </a:pPr>
            <a:r>
              <a:rPr lang="en-US" sz="1300">
                <a:solidFill>
                  <a:schemeClr val="tx2"/>
                </a:solidFill>
                <a:latin typeface="Times New Roman" panose="02020603050405020304" pitchFamily="18" charset="0"/>
                <a:cs typeface="Times New Roman" panose="02020603050405020304" pitchFamily="18" charset="0"/>
              </a:rPr>
              <a:t>TensorFlow cho phép các lập trình viên tạo ra dataflow graph, cấu trúc mô tả làm thế nào dữ liệu có thể di chuyển qua 1 biểu đồ, hay 1 seri các node đang xử lý</a:t>
            </a:r>
          </a:p>
          <a:p>
            <a:pPr algn="just">
              <a:lnSpc>
                <a:spcPct val="150000"/>
              </a:lnSpc>
            </a:pPr>
            <a:r>
              <a:rPr lang="vi-VN" sz="1300">
                <a:solidFill>
                  <a:schemeClr val="tx2"/>
                </a:solidFill>
                <a:latin typeface="Times New Roman" panose="02020603050405020304" pitchFamily="18" charset="0"/>
                <a:cs typeface="Times New Roman" panose="02020603050405020304" pitchFamily="18" charset="0"/>
              </a:rPr>
              <a:t>TensorFlow cung cấp tất cả những điều này cho</a:t>
            </a:r>
            <a:r>
              <a:rPr lang="en-US" sz="1300">
                <a:solidFill>
                  <a:schemeClr val="tx2"/>
                </a:solidFill>
                <a:latin typeface="Times New Roman" panose="02020603050405020304" pitchFamily="18" charset="0"/>
                <a:cs typeface="Times New Roman" panose="02020603050405020304" pitchFamily="18" charset="0"/>
              </a:rPr>
              <a:t> lập trình viên theo phương thức của ngôn ngữ Python</a:t>
            </a:r>
            <a:r>
              <a:rPr lang="vi-VN" sz="1300">
                <a:solidFill>
                  <a:schemeClr val="tx2"/>
                </a:solidFill>
                <a:latin typeface="Times New Roman" panose="02020603050405020304" pitchFamily="18" charset="0"/>
                <a:cs typeface="Times New Roman" panose="02020603050405020304" pitchFamily="18" charset="0"/>
              </a:rPr>
              <a:t>. Vì Python khá dễ học và làm việc, ngoài ra còn cung cấp nhiều cách tiện lợi để ta hiểu được làm thế nào các high-level abstractions có thể kết hợp cùng nhau.</a:t>
            </a:r>
            <a:endParaRPr lang="en-US" sz="1300">
              <a:solidFill>
                <a:schemeClr val="tx2"/>
              </a:solidFill>
              <a:latin typeface="Times New Roman" panose="02020603050405020304" pitchFamily="18" charset="0"/>
              <a:cs typeface="Times New Roman" panose="02020603050405020304" pitchFamily="18" charset="0"/>
            </a:endParaRPr>
          </a:p>
          <a:p>
            <a:pPr algn="just">
              <a:lnSpc>
                <a:spcPct val="150000"/>
              </a:lnSpc>
            </a:pPr>
            <a:r>
              <a:rPr lang="vi-VN" sz="1300">
                <a:solidFill>
                  <a:schemeClr val="tx2"/>
                </a:solidFill>
                <a:latin typeface="Times New Roman" panose="02020603050405020304" pitchFamily="18" charset="0"/>
                <a:cs typeface="Times New Roman" panose="02020603050405020304" pitchFamily="18" charset="0"/>
              </a:rPr>
              <a:t>Các operation toán học thực sự thì không được thi hành bằng Python. Các thư viện biến đổi có sẵn thông qua TensorFlow được viết bằng các binary C++ hiệu suất cao. Python chỉ điều hướng lưu lượng giữa các phần và cung cấp các high-level abstraction lập trình để nối chúng lại với nhau.</a:t>
            </a:r>
          </a:p>
          <a:p>
            <a:pPr>
              <a:lnSpc>
                <a:spcPct val="150000"/>
              </a:lnSpc>
            </a:pPr>
            <a:r>
              <a:rPr lang="vi-VN" sz="1300">
                <a:latin typeface="Times New Roman" panose="02020603050405020304" pitchFamily="18" charset="0"/>
                <a:cs typeface="Times New Roman" panose="02020603050405020304" pitchFamily="18" charset="0"/>
              </a:rPr>
              <a:t/>
            </a:r>
            <a:br>
              <a:rPr lang="vi-VN" sz="1300">
                <a:latin typeface="Times New Roman" panose="02020603050405020304" pitchFamily="18" charset="0"/>
                <a:cs typeface="Times New Roman" panose="02020603050405020304" pitchFamily="18" charset="0"/>
              </a:rPr>
            </a:br>
            <a:r>
              <a:rPr lang="vi-VN" sz="1800"/>
              <a:t/>
            </a:r>
            <a:br>
              <a:rPr lang="vi-VN" sz="1800"/>
            </a:br>
            <a:endParaRPr lang="en-US" sz="2000">
              <a:solidFill>
                <a:schemeClr val="bg1">
                  <a:lumMod val="20000"/>
                  <a:lumOff val="80000"/>
                </a:schemeClr>
              </a:solidFill>
              <a:latin typeface="Times New Roman" panose="02020603050405020304" pitchFamily="18" charset="0"/>
              <a:cs typeface="Times New Roman" panose="02020603050405020304" pitchFamily="18" charset="0"/>
            </a:endParaRPr>
          </a:p>
          <a:p>
            <a:pPr>
              <a:lnSpc>
                <a:spcPct val="150000"/>
              </a:lnSpc>
            </a:pPr>
            <a:endParaRPr lang="en-US" sz="2000">
              <a:solidFill>
                <a:srgbClr val="FFFF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xmlns="" id="{5DFE69F1-B611-49FB-BF4B-EB273C2F042F}"/>
              </a:ext>
            </a:extLst>
          </p:cNvPr>
          <p:cNvPicPr>
            <a:picLocks noChangeAspect="1"/>
          </p:cNvPicPr>
          <p:nvPr/>
        </p:nvPicPr>
        <p:blipFill>
          <a:blip r:embed="rId2"/>
          <a:stretch>
            <a:fillRect/>
          </a:stretch>
        </p:blipFill>
        <p:spPr>
          <a:xfrm>
            <a:off x="1127379" y="1054762"/>
            <a:ext cx="7068536" cy="3696216"/>
          </a:xfrm>
          <a:prstGeom prst="rect">
            <a:avLst/>
          </a:prstGeom>
        </p:spPr>
      </p:pic>
    </p:spTree>
    <p:extLst>
      <p:ext uri="{BB962C8B-B14F-4D97-AF65-F5344CB8AC3E}">
        <p14:creationId xmlns:p14="http://schemas.microsoft.com/office/powerpoint/2010/main" val="228215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barn(inVertical)">
                                      <p:cBhvr>
                                        <p:cTn id="13" dur="500"/>
                                        <p:tgtEl>
                                          <p:spTgt spid="6">
                                            <p:txEl>
                                              <p:pRg st="1" end="1"/>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barn(inVertical)">
                                      <p:cBhvr>
                                        <p:cTn id="16" dur="500"/>
                                        <p:tgtEl>
                                          <p:spTgt spid="6">
                                            <p:txEl>
                                              <p:pRg st="2" end="2"/>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barn(inVertical)">
                                      <p:cBhvr>
                                        <p:cTn id="19"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3080A9F-E99E-4A20-93AE-66D3A504C110}"/>
              </a:ext>
            </a:extLst>
          </p:cNvPr>
          <p:cNvSpPr>
            <a:spLocks noGrp="1"/>
          </p:cNvSpPr>
          <p:nvPr>
            <p:ph type="title"/>
          </p:nvPr>
        </p:nvSpPr>
        <p:spPr/>
        <p:txBody>
          <a:bodyPr/>
          <a:lstStyle/>
          <a:p>
            <a:r>
              <a:rPr lang="en-US" sz="4000">
                <a:solidFill>
                  <a:srgbClr val="FF0000"/>
                </a:solidFill>
                <a:latin typeface="Times New Roman" panose="02020603050405020304" pitchFamily="18" charset="0"/>
                <a:cs typeface="Times New Roman" panose="02020603050405020304" pitchFamily="18" charset="0"/>
              </a:rPr>
              <a:t>DEMO</a:t>
            </a:r>
          </a:p>
        </p:txBody>
      </p:sp>
      <p:pic>
        <p:nvPicPr>
          <p:cNvPr id="8194" name="Picture 2" descr="Deep Learning for Handwritten Digit Recognition- Part 2 - YouTube">
            <a:extLst>
              <a:ext uri="{FF2B5EF4-FFF2-40B4-BE49-F238E27FC236}">
                <a16:creationId xmlns:a16="http://schemas.microsoft.com/office/drawing/2014/main" xmlns="" id="{A9925E98-C198-42C9-AA6D-974FA6555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62634"/>
            <a:ext cx="9144000" cy="3780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318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429759-8FE0-4F8E-A09D-DFF191414B34}"/>
              </a:ext>
            </a:extLst>
          </p:cNvPr>
          <p:cNvSpPr>
            <a:spLocks noGrp="1"/>
          </p:cNvSpPr>
          <p:nvPr>
            <p:ph type="title"/>
          </p:nvPr>
        </p:nvSpPr>
        <p:spPr>
          <a:xfrm>
            <a:off x="94891" y="1434600"/>
            <a:ext cx="8954218" cy="2274300"/>
          </a:xfrm>
        </p:spPr>
        <p:txBody>
          <a:bodyPr/>
          <a:lstStyle/>
          <a:p>
            <a:pPr>
              <a:lnSpc>
                <a:spcPct val="150000"/>
              </a:lnSpc>
            </a:pPr>
            <a:r>
              <a:rPr lang="en-US" sz="2800">
                <a:latin typeface="Times New Roman" panose="02020603050405020304" pitchFamily="18" charset="0"/>
                <a:cs typeface="Times New Roman" panose="02020603050405020304" pitchFamily="18" charset="0"/>
              </a:rPr>
              <a:t>1. GIỚI THIỆU ĐỀ TÀI</a:t>
            </a: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2. TỔNG QUAN VỀ NHẬN DẠNG CHỮ SỐ VIẾT TAY</a:t>
            </a: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3. BỘ DỮ LIỆU TRANING VÀ TH</a:t>
            </a:r>
            <a:r>
              <a:rPr lang="vi-VN" sz="2800">
                <a:latin typeface="Times New Roman" panose="02020603050405020304" pitchFamily="18" charset="0"/>
                <a:cs typeface="Times New Roman" panose="02020603050405020304" pitchFamily="18" charset="0"/>
              </a:rPr>
              <a:t>Ư</a:t>
            </a:r>
            <a:r>
              <a:rPr lang="en-US" sz="2800">
                <a:latin typeface="Times New Roman" panose="02020603050405020304" pitchFamily="18" charset="0"/>
                <a:cs typeface="Times New Roman" panose="02020603050405020304" pitchFamily="18" charset="0"/>
              </a:rPr>
              <a:t> VIỆN</a:t>
            </a: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4. DEMO</a:t>
            </a:r>
          </a:p>
        </p:txBody>
      </p:sp>
    </p:spTree>
    <p:extLst>
      <p:ext uri="{BB962C8B-B14F-4D97-AF65-F5344CB8AC3E}">
        <p14:creationId xmlns:p14="http://schemas.microsoft.com/office/powerpoint/2010/main" val="4291232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720000" y="291065"/>
            <a:ext cx="7704000" cy="7254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a:solidFill>
                  <a:srgbClr val="FF0000"/>
                </a:solidFill>
                <a:latin typeface="Times New Roman" panose="02020603050405020304" pitchFamily="18" charset="0"/>
                <a:cs typeface="Times New Roman" panose="02020603050405020304" pitchFamily="18" charset="0"/>
              </a:rPr>
              <a:t>GIỚI THIỆU ĐỀ TÀI</a:t>
            </a:r>
            <a:endParaRPr sz="4000">
              <a:solidFill>
                <a:srgbClr val="FF0000"/>
              </a:solidFill>
              <a:latin typeface="Times New Roman" panose="02020603050405020304" pitchFamily="18" charset="0"/>
              <a:cs typeface="Times New Roman" panose="02020603050405020304" pitchFamily="18" charset="0"/>
            </a:endParaRPr>
          </a:p>
        </p:txBody>
      </p:sp>
      <p:sp>
        <p:nvSpPr>
          <p:cNvPr id="110" name="Google Shape;110;p25"/>
          <p:cNvSpPr txBox="1">
            <a:spLocks noGrp="1"/>
          </p:cNvSpPr>
          <p:nvPr>
            <p:ph type="body" idx="1"/>
          </p:nvPr>
        </p:nvSpPr>
        <p:spPr>
          <a:xfrm>
            <a:off x="720000" y="1082525"/>
            <a:ext cx="7704000" cy="3765520"/>
          </a:xfrm>
          <a:prstGeom prst="rect">
            <a:avLst/>
          </a:prstGeom>
          <a:solidFill>
            <a:schemeClr val="dk1">
              <a:alpha val="56699"/>
            </a:schemeClr>
          </a:solidFill>
        </p:spPr>
        <p:txBody>
          <a:bodyPr spcFirstLastPara="1" wrap="square" lIns="234000" tIns="234000" rIns="234000" bIns="91425" anchor="t" anchorCtr="0">
            <a:noAutofit/>
          </a:bodyPr>
          <a:lstStyle/>
          <a:p>
            <a:pPr marL="0" lvl="0" indent="0" algn="just">
              <a:lnSpc>
                <a:spcPct val="150000"/>
              </a:lnSpc>
              <a:buNone/>
            </a:pPr>
            <a:r>
              <a:rPr lang="vi-VN">
                <a:latin typeface="+mj-lt"/>
              </a:rPr>
              <a:t>Nhận dạng là lĩnh vực được các nhà khoa học rất quan tâm để giải quyết các yêu cầu trong cuộc sống hiện nay, có nhiều lĩnh vực nhận dạng như nhận dạng tín hiệu, nhận dạng tiếng nói hay nhận dạng ảnh</a:t>
            </a:r>
            <a:r>
              <a:rPr lang="en-US">
                <a:latin typeface="+mj-lt"/>
              </a:rPr>
              <a:t>.</a:t>
            </a:r>
          </a:p>
          <a:p>
            <a:pPr marL="0" lvl="0" indent="0" algn="just">
              <a:lnSpc>
                <a:spcPct val="150000"/>
              </a:lnSpc>
              <a:buNone/>
            </a:pPr>
            <a:r>
              <a:rPr lang="vi-VN">
                <a:latin typeface="+mj-lt"/>
              </a:rPr>
              <a:t>Trong các trường phổ thông hiện nay, có một bộ phận quản lý điểm thực hiện các khâu tiếp nhận và nhập vào máy tính bảng điểm viết tay của giáo viên bộ môn, công tác này luôn chiếm nhiều thời gian và đôi khi không đảm bảo tiến độ hoạt động của nhà trường.</a:t>
            </a:r>
          </a:p>
          <a:p>
            <a:r>
              <a:rPr lang="vi-VN"/>
              <a:t/>
            </a:r>
            <a:br>
              <a:rPr lang="vi-VN"/>
            </a:br>
            <a:endParaRPr>
              <a:solidFill>
                <a:schemeClr val="lt2"/>
              </a:solidFill>
            </a:endParaRPr>
          </a:p>
        </p:txBody>
      </p:sp>
      <p:pic>
        <p:nvPicPr>
          <p:cNvPr id="2052" name="Picture 4" descr="CSC321 Project 2: Digit Recognition with Neural Networks">
            <a:extLst>
              <a:ext uri="{FF2B5EF4-FFF2-40B4-BE49-F238E27FC236}">
                <a16:creationId xmlns:a16="http://schemas.microsoft.com/office/drawing/2014/main" xmlns="" id="{2C4E770F-4441-4B14-9A0B-20B7BF54DB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3612" y="2960895"/>
            <a:ext cx="3976776" cy="1887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fill="hold"/>
                                        <p:tgtEl>
                                          <p:spTgt spid="109"/>
                                        </p:tgtEl>
                                        <p:attrNameLst>
                                          <p:attrName>ppt_x</p:attrName>
                                        </p:attrNameLst>
                                      </p:cBhvr>
                                      <p:tavLst>
                                        <p:tav tm="0">
                                          <p:val>
                                            <p:strVal val="#ppt_x"/>
                                          </p:val>
                                        </p:tav>
                                        <p:tav tm="100000">
                                          <p:val>
                                            <p:strVal val="#ppt_x"/>
                                          </p:val>
                                        </p:tav>
                                      </p:tavLst>
                                    </p:anim>
                                    <p:anim calcmode="lin" valueType="num">
                                      <p:cBhvr additive="base">
                                        <p:cTn id="8"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10">
                                            <p:txEl>
                                              <p:pRg st="0" end="0"/>
                                            </p:txEl>
                                          </p:spTgt>
                                        </p:tgtEl>
                                        <p:attrNameLst>
                                          <p:attrName>style.visibility</p:attrName>
                                        </p:attrNameLst>
                                      </p:cBhvr>
                                      <p:to>
                                        <p:strVal val="visible"/>
                                      </p:to>
                                    </p:set>
                                    <p:animEffect transition="in" filter="barn(inVertical)">
                                      <p:cBhvr>
                                        <p:cTn id="13" dur="500"/>
                                        <p:tgtEl>
                                          <p:spTgt spid="110">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10">
                                            <p:txEl>
                                              <p:pRg st="1" end="1"/>
                                            </p:txEl>
                                          </p:spTgt>
                                        </p:tgtEl>
                                        <p:attrNameLst>
                                          <p:attrName>style.visibility</p:attrName>
                                        </p:attrNameLst>
                                      </p:cBhvr>
                                      <p:to>
                                        <p:strVal val="visible"/>
                                      </p:to>
                                    </p:set>
                                    <p:animEffect transition="in" filter="barn(inVertical)">
                                      <p:cBhvr>
                                        <p:cTn id="16" dur="500"/>
                                        <p:tgtEl>
                                          <p:spTgt spid="1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9" name="Subtitle 8">
            <a:extLst>
              <a:ext uri="{FF2B5EF4-FFF2-40B4-BE49-F238E27FC236}">
                <a16:creationId xmlns:a16="http://schemas.microsoft.com/office/drawing/2014/main" xmlns="" id="{67978E93-13A2-4CAE-87E7-8FEE92BB66AE}"/>
              </a:ext>
            </a:extLst>
          </p:cNvPr>
          <p:cNvSpPr>
            <a:spLocks noGrp="1"/>
          </p:cNvSpPr>
          <p:nvPr>
            <p:ph type="subTitle" idx="3"/>
          </p:nvPr>
        </p:nvSpPr>
        <p:spPr>
          <a:xfrm>
            <a:off x="724619" y="289866"/>
            <a:ext cx="7694762" cy="1303519"/>
          </a:xfrm>
        </p:spPr>
        <p:txBody>
          <a:bodyPr/>
          <a:lstStyle/>
          <a:p>
            <a:pPr algn="ctr"/>
            <a:r>
              <a:rPr lang="en-US" sz="4000" b="1">
                <a:solidFill>
                  <a:srgbClr val="FF0000"/>
                </a:solidFill>
                <a:latin typeface="Times New Roman" panose="02020603050405020304" pitchFamily="18" charset="0"/>
                <a:cs typeface="Times New Roman" panose="02020603050405020304" pitchFamily="18" charset="0"/>
              </a:rPr>
              <a:t>TỔNG QUAN VỀ NHẬN DẠNG CHỮ SỐ VIẾT TAY</a:t>
            </a:r>
            <a:endParaRPr lang="en-US" sz="4000" b="1"/>
          </a:p>
        </p:txBody>
      </p:sp>
      <p:sp>
        <p:nvSpPr>
          <p:cNvPr id="17" name="Subtitle 16">
            <a:extLst>
              <a:ext uri="{FF2B5EF4-FFF2-40B4-BE49-F238E27FC236}">
                <a16:creationId xmlns:a16="http://schemas.microsoft.com/office/drawing/2014/main" xmlns="" id="{EEAC666D-D547-471F-AE50-83C8E379989E}"/>
              </a:ext>
            </a:extLst>
          </p:cNvPr>
          <p:cNvSpPr>
            <a:spLocks noGrp="1"/>
          </p:cNvSpPr>
          <p:nvPr>
            <p:ph type="subTitle" idx="7"/>
          </p:nvPr>
        </p:nvSpPr>
        <p:spPr>
          <a:xfrm>
            <a:off x="340660" y="1927049"/>
            <a:ext cx="8492790" cy="3041765"/>
          </a:xfrm>
        </p:spPr>
        <p:txBody>
          <a:bodyPr/>
          <a:lstStyle/>
          <a:p>
            <a:pPr algn="just"/>
            <a:r>
              <a:rPr lang="en-US" sz="2000" b="1">
                <a:solidFill>
                  <a:srgbClr val="FFC000"/>
                </a:solidFill>
                <a:latin typeface="Times New Roman" panose="02020603050405020304" pitchFamily="18" charset="0"/>
                <a:cs typeface="Times New Roman" panose="02020603050405020304" pitchFamily="18" charset="0"/>
              </a:rPr>
              <a:t>GIỚI THIỆU CHUNG</a:t>
            </a:r>
          </a:p>
          <a:p>
            <a:pPr marL="169863" indent="-17463" algn="just">
              <a:lnSpc>
                <a:spcPct val="150000"/>
              </a:lnSpc>
            </a:pPr>
            <a:r>
              <a:rPr lang="vi-VN">
                <a:latin typeface="Times New Roman" panose="02020603050405020304" pitchFamily="18" charset="0"/>
                <a:cs typeface="Times New Roman" panose="02020603050405020304" pitchFamily="18" charset="0"/>
              </a:rPr>
              <a:t>Hiện nay, vấn đề nhận dạng chữ số viết tay rất cần thiết, có nhiều ứng dụng rộng rãi trong đời sống xãhộinhư</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nhận dạng bảng điểm, nhận dạng bảng số xe, nhận dạng phiếu hàng hóa,…Vấn đề nhận dạng chữ viết tay nói chung và nhận dạng chữ số viết tay nói riêng là một thách thức lớn đối với các nhà nghiên cứu. </a:t>
            </a:r>
            <a:endParaRPr lang="en-US">
              <a:latin typeface="Times New Roman" panose="02020603050405020304" pitchFamily="18" charset="0"/>
              <a:cs typeface="Times New Roman" panose="02020603050405020304" pitchFamily="18" charset="0"/>
            </a:endParaRPr>
          </a:p>
          <a:p>
            <a:pPr marL="169863" indent="-17463" algn="just">
              <a:lnSpc>
                <a:spcPct val="150000"/>
              </a:lnSpc>
            </a:pPr>
            <a:r>
              <a:rPr lang="vi-VN">
                <a:latin typeface="Times New Roman" panose="02020603050405020304" pitchFamily="18" charset="0"/>
                <a:cs typeface="Times New Roman" panose="02020603050405020304" pitchFamily="18" charset="0"/>
              </a:rPr>
              <a:t>Mỗi người có một cách viết chữ số khác nhau, chúng ta không thể xác định cách duy nhất để nhận dạng chữ số. Do vậy, xây dựng hệ thống nhận dạng chữ số viết tay một cách đáng tin cậy để có có thể nhận dạng bất cứ ký tự số nào là điều không dễ dàng.</a:t>
            </a:r>
          </a:p>
          <a:p>
            <a:pPr marL="169863" indent="-17463"/>
            <a:r>
              <a:rPr lang="vi-VN"/>
              <a:t/>
            </a:r>
            <a:br>
              <a:rPr lang="vi-VN"/>
            </a:br>
            <a:endParaRPr lang="en-US"/>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animEffect transition="in" filter="fade">
                                      <p:cBhvr>
                                        <p:cTn id="13" dur="500"/>
                                        <p:tgtEl>
                                          <p:spTgt spid="1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7">
                                            <p:txEl>
                                              <p:pRg st="1" end="1"/>
                                            </p:txEl>
                                          </p:spTgt>
                                        </p:tgtEl>
                                        <p:attrNameLst>
                                          <p:attrName>style.visibility</p:attrName>
                                        </p:attrNameLst>
                                      </p:cBhvr>
                                      <p:to>
                                        <p:strVal val="visible"/>
                                      </p:to>
                                    </p:set>
                                    <p:animEffect transition="in" filter="barn(inVertical)">
                                      <p:cBhvr>
                                        <p:cTn id="18" dur="500"/>
                                        <p:tgtEl>
                                          <p:spTgt spid="17">
                                            <p:txEl>
                                              <p:pRg st="1" end="1"/>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7">
                                            <p:txEl>
                                              <p:pRg st="2" end="2"/>
                                            </p:txEl>
                                          </p:spTgt>
                                        </p:tgtEl>
                                        <p:attrNameLst>
                                          <p:attrName>style.visibility</p:attrName>
                                        </p:attrNameLst>
                                      </p:cBhvr>
                                      <p:to>
                                        <p:strVal val="visible"/>
                                      </p:to>
                                    </p:set>
                                    <p:animEffect transition="in" filter="barn(inVertical)">
                                      <p:cBhvr>
                                        <p:cTn id="21" dur="5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9" name="Subtitle 8">
            <a:extLst>
              <a:ext uri="{FF2B5EF4-FFF2-40B4-BE49-F238E27FC236}">
                <a16:creationId xmlns:a16="http://schemas.microsoft.com/office/drawing/2014/main" xmlns="" id="{67978E93-13A2-4CAE-87E7-8FEE92BB66AE}"/>
              </a:ext>
            </a:extLst>
          </p:cNvPr>
          <p:cNvSpPr>
            <a:spLocks noGrp="1"/>
          </p:cNvSpPr>
          <p:nvPr>
            <p:ph type="subTitle" idx="3"/>
          </p:nvPr>
        </p:nvSpPr>
        <p:spPr>
          <a:xfrm>
            <a:off x="724619" y="289866"/>
            <a:ext cx="7694762" cy="1303519"/>
          </a:xfrm>
        </p:spPr>
        <p:txBody>
          <a:bodyPr/>
          <a:lstStyle/>
          <a:p>
            <a:pPr algn="ctr"/>
            <a:r>
              <a:rPr lang="en-US" sz="4000" b="1">
                <a:solidFill>
                  <a:srgbClr val="FF0000"/>
                </a:solidFill>
                <a:latin typeface="Times New Roman" panose="02020603050405020304" pitchFamily="18" charset="0"/>
                <a:cs typeface="Times New Roman" panose="02020603050405020304" pitchFamily="18" charset="0"/>
              </a:rPr>
              <a:t>TỔNG QUAN VỀ NHẬN DẠNG CHỮ SỐ VIẾT TAY</a:t>
            </a:r>
            <a:endParaRPr lang="en-US" sz="4000" b="1"/>
          </a:p>
        </p:txBody>
      </p:sp>
      <p:sp>
        <p:nvSpPr>
          <p:cNvPr id="17" name="Subtitle 16">
            <a:extLst>
              <a:ext uri="{FF2B5EF4-FFF2-40B4-BE49-F238E27FC236}">
                <a16:creationId xmlns:a16="http://schemas.microsoft.com/office/drawing/2014/main" xmlns="" id="{EEAC666D-D547-471F-AE50-83C8E379989E}"/>
              </a:ext>
            </a:extLst>
          </p:cNvPr>
          <p:cNvSpPr>
            <a:spLocks noGrp="1"/>
          </p:cNvSpPr>
          <p:nvPr>
            <p:ph type="subTitle" idx="7"/>
          </p:nvPr>
        </p:nvSpPr>
        <p:spPr>
          <a:xfrm>
            <a:off x="340660" y="1927049"/>
            <a:ext cx="8492790" cy="3041765"/>
          </a:xfrm>
        </p:spPr>
        <p:txBody>
          <a:bodyPr/>
          <a:lstStyle/>
          <a:p>
            <a:pPr algn="just"/>
            <a:r>
              <a:rPr lang="en-US" sz="2000" b="1">
                <a:solidFill>
                  <a:srgbClr val="FFC000"/>
                </a:solidFill>
                <a:latin typeface="Times New Roman" panose="02020603050405020304" pitchFamily="18" charset="0"/>
                <a:cs typeface="Times New Roman" panose="02020603050405020304" pitchFamily="18" charset="0"/>
              </a:rPr>
              <a:t>NHỮNG KHÓ KHĂN TRONG VIỆC NHẬN DẠNG</a:t>
            </a:r>
          </a:p>
          <a:p>
            <a:pPr marL="169863" indent="-17463" algn="just">
              <a:lnSpc>
                <a:spcPct val="150000"/>
              </a:lnSpc>
            </a:pPr>
            <a:r>
              <a:rPr lang="vi-VN" sz="1300">
                <a:latin typeface="+mj-lt"/>
              </a:rPr>
              <a:t>Chữ viết tay được viết bởi những người khác nhau, ở những trạng thái khác nhau nên đôi khi một số chữ viết bị nhòe hoặc mờ</a:t>
            </a:r>
            <a:r>
              <a:rPr lang="en-US" sz="1300">
                <a:latin typeface="+mj-lt"/>
              </a:rPr>
              <a:t>.</a:t>
            </a:r>
          </a:p>
          <a:p>
            <a:pPr marL="169863" indent="-17463" algn="just">
              <a:lnSpc>
                <a:spcPct val="150000"/>
              </a:lnSpc>
            </a:pPr>
            <a:r>
              <a:rPr lang="vi-VN" sz="1300">
                <a:latin typeface="+mj-lt"/>
              </a:rPr>
              <a:t>Trong một số trường hợp, người viết có thể viết các chữ số dính liền nhau dẫn đến việc phân tích ký tự chưa được chính xác, dẫn đến đọc ký tự sai. </a:t>
            </a:r>
            <a:endParaRPr lang="en-US" sz="1300">
              <a:latin typeface="+mj-lt"/>
            </a:endParaRPr>
          </a:p>
          <a:p>
            <a:pPr marL="169863" indent="-17463" algn="just">
              <a:lnSpc>
                <a:spcPct val="150000"/>
              </a:lnSpc>
            </a:pPr>
            <a:r>
              <a:rPr lang="en-US" sz="1300">
                <a:latin typeface="Times New Roman" panose="02020603050405020304" pitchFamily="18" charset="0"/>
                <a:cs typeface="Times New Roman" panose="02020603050405020304" pitchFamily="18" charset="0"/>
              </a:rPr>
              <a:t>Một số chữ viết nằm giao nhau, cắt nhau hoặc chữ số này chứa trong chữ số kia gây khó khăn trong việc nhận dạng, dẫn đến đọc ký tự sai. </a:t>
            </a:r>
          </a:p>
          <a:p>
            <a:endParaRPr lang="en-US"/>
          </a:p>
        </p:txBody>
      </p:sp>
    </p:spTree>
    <p:extLst>
      <p:ext uri="{BB962C8B-B14F-4D97-AF65-F5344CB8AC3E}">
        <p14:creationId xmlns:p14="http://schemas.microsoft.com/office/powerpoint/2010/main" val="82690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animEffect transition="in" filter="fade">
                                      <p:cBhvr>
                                        <p:cTn id="13" dur="500"/>
                                        <p:tgtEl>
                                          <p:spTgt spid="1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7">
                                            <p:txEl>
                                              <p:pRg st="1" end="1"/>
                                            </p:txEl>
                                          </p:spTgt>
                                        </p:tgtEl>
                                        <p:attrNameLst>
                                          <p:attrName>style.visibility</p:attrName>
                                        </p:attrNameLst>
                                      </p:cBhvr>
                                      <p:to>
                                        <p:strVal val="visible"/>
                                      </p:to>
                                    </p:set>
                                    <p:animEffect transition="in" filter="barn(inVertical)">
                                      <p:cBhvr>
                                        <p:cTn id="18" dur="500"/>
                                        <p:tgtEl>
                                          <p:spTgt spid="17">
                                            <p:txEl>
                                              <p:pRg st="1" end="1"/>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7">
                                            <p:txEl>
                                              <p:pRg st="2" end="2"/>
                                            </p:txEl>
                                          </p:spTgt>
                                        </p:tgtEl>
                                        <p:attrNameLst>
                                          <p:attrName>style.visibility</p:attrName>
                                        </p:attrNameLst>
                                      </p:cBhvr>
                                      <p:to>
                                        <p:strVal val="visible"/>
                                      </p:to>
                                    </p:set>
                                    <p:animEffect transition="in" filter="barn(inVertical)">
                                      <p:cBhvr>
                                        <p:cTn id="21" dur="500"/>
                                        <p:tgtEl>
                                          <p:spTgt spid="17">
                                            <p:txEl>
                                              <p:pRg st="2" end="2"/>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7">
                                            <p:txEl>
                                              <p:pRg st="3" end="3"/>
                                            </p:txEl>
                                          </p:spTgt>
                                        </p:tgtEl>
                                        <p:attrNameLst>
                                          <p:attrName>style.visibility</p:attrName>
                                        </p:attrNameLst>
                                      </p:cBhvr>
                                      <p:to>
                                        <p:strVal val="visible"/>
                                      </p:to>
                                    </p:set>
                                    <p:animEffect transition="in" filter="barn(inVertical)">
                                      <p:cBhvr>
                                        <p:cTn id="24"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pic>
        <p:nvPicPr>
          <p:cNvPr id="2" name="Picture 1">
            <a:extLst>
              <a:ext uri="{FF2B5EF4-FFF2-40B4-BE49-F238E27FC236}">
                <a16:creationId xmlns:a16="http://schemas.microsoft.com/office/drawing/2014/main" xmlns="" id="{BD229170-CF41-4D79-B0EB-C011EBBA7836}"/>
              </a:ext>
            </a:extLst>
          </p:cNvPr>
          <p:cNvPicPr>
            <a:picLocks noChangeAspect="1"/>
          </p:cNvPicPr>
          <p:nvPr/>
        </p:nvPicPr>
        <p:blipFill>
          <a:blip r:embed="rId4"/>
          <a:stretch>
            <a:fillRect/>
          </a:stretch>
        </p:blipFill>
        <p:spPr>
          <a:xfrm>
            <a:off x="5578913" y="2249021"/>
            <a:ext cx="3096057" cy="2143424"/>
          </a:xfrm>
          <a:prstGeom prst="rect">
            <a:avLst/>
          </a:prstGeom>
        </p:spPr>
      </p:pic>
      <p:sp>
        <p:nvSpPr>
          <p:cNvPr id="9" name="Subtitle 8">
            <a:extLst>
              <a:ext uri="{FF2B5EF4-FFF2-40B4-BE49-F238E27FC236}">
                <a16:creationId xmlns:a16="http://schemas.microsoft.com/office/drawing/2014/main" xmlns="" id="{67978E93-13A2-4CAE-87E7-8FEE92BB66AE}"/>
              </a:ext>
            </a:extLst>
          </p:cNvPr>
          <p:cNvSpPr>
            <a:spLocks noGrp="1"/>
          </p:cNvSpPr>
          <p:nvPr>
            <p:ph type="subTitle" idx="3"/>
          </p:nvPr>
        </p:nvSpPr>
        <p:spPr>
          <a:xfrm>
            <a:off x="724619" y="289866"/>
            <a:ext cx="7694762" cy="1303519"/>
          </a:xfrm>
        </p:spPr>
        <p:txBody>
          <a:bodyPr/>
          <a:lstStyle/>
          <a:p>
            <a:pPr algn="ctr"/>
            <a:r>
              <a:rPr lang="en-US" sz="4000" b="1">
                <a:solidFill>
                  <a:srgbClr val="FF0000"/>
                </a:solidFill>
                <a:latin typeface="Times New Roman" panose="02020603050405020304" pitchFamily="18" charset="0"/>
                <a:cs typeface="Times New Roman" panose="02020603050405020304" pitchFamily="18" charset="0"/>
              </a:rPr>
              <a:t>BỘ DỮ LIỆU TRANING VÀ TH</a:t>
            </a:r>
            <a:r>
              <a:rPr lang="vi-VN" sz="4000" b="1">
                <a:solidFill>
                  <a:srgbClr val="FF0000"/>
                </a:solidFill>
                <a:latin typeface="Times New Roman" panose="02020603050405020304" pitchFamily="18" charset="0"/>
                <a:cs typeface="Times New Roman" panose="02020603050405020304" pitchFamily="18" charset="0"/>
              </a:rPr>
              <a:t>Ư</a:t>
            </a:r>
            <a:r>
              <a:rPr lang="en-US" sz="4000" b="1">
                <a:solidFill>
                  <a:srgbClr val="FF0000"/>
                </a:solidFill>
                <a:latin typeface="Times New Roman" panose="02020603050405020304" pitchFamily="18" charset="0"/>
                <a:cs typeface="Times New Roman" panose="02020603050405020304" pitchFamily="18" charset="0"/>
              </a:rPr>
              <a:t> VIỆN TENSORFLOW</a:t>
            </a:r>
            <a:endParaRPr lang="en-US" sz="4000" b="1"/>
          </a:p>
        </p:txBody>
      </p:sp>
      <p:sp>
        <p:nvSpPr>
          <p:cNvPr id="17" name="Subtitle 16">
            <a:extLst>
              <a:ext uri="{FF2B5EF4-FFF2-40B4-BE49-F238E27FC236}">
                <a16:creationId xmlns:a16="http://schemas.microsoft.com/office/drawing/2014/main" xmlns="" id="{EEAC666D-D547-471F-AE50-83C8E379989E}"/>
              </a:ext>
            </a:extLst>
          </p:cNvPr>
          <p:cNvSpPr>
            <a:spLocks noGrp="1"/>
          </p:cNvSpPr>
          <p:nvPr>
            <p:ph type="subTitle" idx="7"/>
          </p:nvPr>
        </p:nvSpPr>
        <p:spPr>
          <a:xfrm>
            <a:off x="340660" y="1927049"/>
            <a:ext cx="8492790" cy="3041765"/>
          </a:xfrm>
        </p:spPr>
        <p:txBody>
          <a:bodyPr/>
          <a:lstStyle/>
          <a:p>
            <a:pPr algn="just"/>
            <a:r>
              <a:rPr lang="en-US" sz="2000" b="1">
                <a:solidFill>
                  <a:srgbClr val="FFC000"/>
                </a:solidFill>
                <a:latin typeface="Times New Roman" panose="02020603050405020304" pitchFamily="18" charset="0"/>
                <a:cs typeface="Times New Roman" panose="02020603050405020304" pitchFamily="18" charset="0"/>
              </a:rPr>
              <a:t>BỘ DỮ LIỆU TRAINING</a:t>
            </a:r>
          </a:p>
          <a:p>
            <a:pPr marL="169863" indent="-17463"/>
            <a:r>
              <a:rPr lang="en-US" sz="1300">
                <a:latin typeface="Times New Roman" panose="02020603050405020304" pitchFamily="18" charset="0"/>
                <a:cs typeface="Times New Roman" panose="02020603050405020304" pitchFamily="18" charset="0"/>
              </a:rPr>
              <a:t>- </a:t>
            </a:r>
            <a:r>
              <a:rPr lang="vi-VN" sz="1300">
                <a:latin typeface="Times New Roman" panose="02020603050405020304" pitchFamily="18" charset="0"/>
                <a:cs typeface="Times New Roman" panose="02020603050405020304" pitchFamily="18" charset="0"/>
              </a:rPr>
              <a:t>Bộ dữ liệu MNIST(</a:t>
            </a:r>
            <a:r>
              <a:rPr lang="vi-VN" sz="1300">
                <a:latin typeface="Times New Roman" panose="02020603050405020304" pitchFamily="18" charset="0"/>
                <a:cs typeface="Times New Roman" panose="02020603050405020304" pitchFamily="18" charset="0"/>
                <a:hlinkClick r:id="rId5"/>
              </a:rPr>
              <a:t>tiếng Anh</a:t>
            </a:r>
            <a:r>
              <a:rPr lang="vi-VN" sz="1300">
                <a:latin typeface="Times New Roman" panose="02020603050405020304" pitchFamily="18" charset="0"/>
                <a:cs typeface="Times New Roman" panose="02020603050405020304" pitchFamily="18" charset="0"/>
              </a:rPr>
              <a:t>: </a:t>
            </a:r>
            <a:r>
              <a:rPr lang="vi-VN" sz="1300" b="1">
                <a:latin typeface="Times New Roman" panose="02020603050405020304" pitchFamily="18" charset="0"/>
                <a:cs typeface="Times New Roman" panose="02020603050405020304" pitchFamily="18" charset="0"/>
              </a:rPr>
              <a:t>MNIST database</a:t>
            </a:r>
            <a:r>
              <a:rPr lang="vi-VN"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cs typeface="Times New Roman" panose="02020603050405020304" pitchFamily="18" charset="0"/>
            </a:endParaRPr>
          </a:p>
          <a:p>
            <a:pPr marL="169863" indent="-17463">
              <a:lnSpc>
                <a:spcPct val="150000"/>
              </a:lnSpc>
            </a:pPr>
            <a:r>
              <a:rPr lang="vi-VN" sz="1300">
                <a:latin typeface="Times New Roman" panose="02020603050405020304" pitchFamily="18" charset="0"/>
                <a:cs typeface="Times New Roman" panose="02020603050405020304" pitchFamily="18" charset="0"/>
              </a:rPr>
              <a:t>viết tắt từ </a:t>
            </a:r>
            <a:r>
              <a:rPr lang="vi-VN" sz="1300" i="1">
                <a:latin typeface="Times New Roman" panose="02020603050405020304" pitchFamily="18" charset="0"/>
                <a:cs typeface="Times New Roman" panose="02020603050405020304" pitchFamily="18" charset="0"/>
              </a:rPr>
              <a:t>Modified </a:t>
            </a:r>
            <a:r>
              <a:rPr lang="vi-VN" sz="1300" i="1">
                <a:latin typeface="Times New Roman" panose="02020603050405020304" pitchFamily="18" charset="0"/>
                <a:cs typeface="Times New Roman" panose="02020603050405020304" pitchFamily="18" charset="0"/>
                <a:hlinkClick r:id="rId6"/>
              </a:rPr>
              <a:t>National Institute of Standards and Technology</a:t>
            </a:r>
            <a:r>
              <a:rPr lang="vi-VN" sz="1300" i="1">
                <a:latin typeface="Times New Roman" panose="02020603050405020304" pitchFamily="18" charset="0"/>
                <a:cs typeface="Times New Roman" panose="02020603050405020304" pitchFamily="18" charset="0"/>
              </a:rPr>
              <a:t> </a:t>
            </a:r>
            <a:endParaRPr lang="en-US" sz="1300" i="1">
              <a:latin typeface="Times New Roman" panose="02020603050405020304" pitchFamily="18" charset="0"/>
              <a:cs typeface="Times New Roman" panose="02020603050405020304" pitchFamily="18" charset="0"/>
            </a:endParaRPr>
          </a:p>
          <a:p>
            <a:pPr marL="169863" indent="-17463"/>
            <a:r>
              <a:rPr lang="vi-VN" sz="1300" i="1">
                <a:latin typeface="Times New Roman" panose="02020603050405020304" pitchFamily="18" charset="0"/>
                <a:cs typeface="Times New Roman" panose="02020603050405020304" pitchFamily="18" charset="0"/>
              </a:rPr>
              <a:t>database</a:t>
            </a:r>
            <a:r>
              <a:rPr lang="vi-VN" sz="1300">
                <a:latin typeface="Times New Roman" panose="02020603050405020304" pitchFamily="18" charset="0"/>
                <a:cs typeface="Times New Roman" panose="02020603050405020304" pitchFamily="18" charset="0"/>
              </a:rPr>
              <a:t>) là một </a:t>
            </a:r>
            <a:r>
              <a:rPr lang="en-US" sz="1300">
                <a:latin typeface="Times New Roman" panose="02020603050405020304" pitchFamily="18" charset="0"/>
                <a:cs typeface="Times New Roman" panose="02020603050405020304" pitchFamily="18" charset="0"/>
              </a:rPr>
              <a:t>c</a:t>
            </a:r>
            <a:r>
              <a:rPr lang="vi-VN" sz="1300">
                <a:latin typeface="Times New Roman" panose="02020603050405020304" pitchFamily="18" charset="0"/>
                <a:cs typeface="Times New Roman" panose="02020603050405020304" pitchFamily="18" charset="0"/>
              </a:rPr>
              <a:t>ơ</a:t>
            </a:r>
            <a:r>
              <a:rPr lang="en-US" sz="1300">
                <a:latin typeface="Times New Roman" panose="02020603050405020304" pitchFamily="18" charset="0"/>
                <a:cs typeface="Times New Roman" panose="02020603050405020304" pitchFamily="18" charset="0"/>
              </a:rPr>
              <a:t> sở dữ liệu </a:t>
            </a:r>
            <a:r>
              <a:rPr lang="vi-VN" sz="1300">
                <a:latin typeface="Times New Roman" panose="02020603050405020304" pitchFamily="18" charset="0"/>
                <a:cs typeface="Times New Roman" panose="02020603050405020304" pitchFamily="18" charset="0"/>
              </a:rPr>
              <a:t>lớn chứa các chữ số viết tay thường </a:t>
            </a:r>
            <a:endParaRPr lang="en-US" sz="1300">
              <a:latin typeface="Times New Roman" panose="02020603050405020304" pitchFamily="18" charset="0"/>
              <a:cs typeface="Times New Roman" panose="02020603050405020304" pitchFamily="18" charset="0"/>
            </a:endParaRPr>
          </a:p>
          <a:p>
            <a:pPr marL="169863" indent="-17463"/>
            <a:r>
              <a:rPr lang="vi-VN" sz="1300">
                <a:latin typeface="Times New Roman" panose="02020603050405020304" pitchFamily="18" charset="0"/>
                <a:cs typeface="Times New Roman" panose="02020603050405020304" pitchFamily="18" charset="0"/>
              </a:rPr>
              <a:t>được dùng trong việc huấn luyện các hệ thống </a:t>
            </a:r>
            <a:r>
              <a:rPr lang="en-US" sz="1300">
                <a:latin typeface="Times New Roman" panose="02020603050405020304" pitchFamily="18" charset="0"/>
                <a:cs typeface="Times New Roman" panose="02020603050405020304" pitchFamily="18" charset="0"/>
              </a:rPr>
              <a:t>xử lý ảnh </a:t>
            </a:r>
            <a:r>
              <a:rPr lang="vi-VN" sz="1300">
                <a:latin typeface="Times New Roman" panose="02020603050405020304" pitchFamily="18" charset="0"/>
                <a:cs typeface="Times New Roman" panose="02020603050405020304" pitchFamily="18" charset="0"/>
              </a:rPr>
              <a:t>khác </a:t>
            </a:r>
            <a:endParaRPr lang="en-US" sz="1300">
              <a:latin typeface="Times New Roman" panose="02020603050405020304" pitchFamily="18" charset="0"/>
              <a:cs typeface="Times New Roman" panose="02020603050405020304" pitchFamily="18" charset="0"/>
            </a:endParaRPr>
          </a:p>
          <a:p>
            <a:pPr marL="169863" indent="-17463"/>
            <a:r>
              <a:rPr lang="en-US" sz="1300">
                <a:latin typeface="Times New Roman" panose="02020603050405020304" pitchFamily="18" charset="0"/>
                <a:cs typeface="Times New Roman" panose="02020603050405020304" pitchFamily="18" charset="0"/>
              </a:rPr>
              <a:t>n</a:t>
            </a:r>
            <a:r>
              <a:rPr lang="vi-VN" sz="1300">
                <a:latin typeface="Times New Roman" panose="02020603050405020304" pitchFamily="18" charset="0"/>
                <a:cs typeface="Times New Roman" panose="02020603050405020304" pitchFamily="18" charset="0"/>
              </a:rPr>
              <a:t>hau</a:t>
            </a:r>
            <a:r>
              <a:rPr lang="en-US" sz="1300">
                <a:latin typeface="Times New Roman" panose="02020603050405020304" pitchFamily="18" charset="0"/>
                <a:cs typeface="Times New Roman" panose="02020603050405020304" pitchFamily="18" charset="0"/>
              </a:rPr>
              <a:t>.</a:t>
            </a:r>
          </a:p>
          <a:p>
            <a:pPr marL="169863" indent="-17463"/>
            <a:r>
              <a:rPr lang="en-US" sz="1300">
                <a:latin typeface="Times New Roman" panose="02020603050405020304" pitchFamily="18" charset="0"/>
                <a:cs typeface="Times New Roman" panose="02020603050405020304" pitchFamily="18" charset="0"/>
              </a:rPr>
              <a:t>- Gồm 60000 mẫu training và 10000 bộ test.</a:t>
            </a:r>
          </a:p>
        </p:txBody>
      </p:sp>
    </p:spTree>
    <p:extLst>
      <p:ext uri="{BB962C8B-B14F-4D97-AF65-F5344CB8AC3E}">
        <p14:creationId xmlns:p14="http://schemas.microsoft.com/office/powerpoint/2010/main" val="379285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animEffect transition="in" filter="fade">
                                      <p:cBhvr>
                                        <p:cTn id="13" dur="500"/>
                                        <p:tgtEl>
                                          <p:spTgt spid="1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7">
                                            <p:txEl>
                                              <p:pRg st="1" end="1"/>
                                            </p:txEl>
                                          </p:spTgt>
                                        </p:tgtEl>
                                        <p:attrNameLst>
                                          <p:attrName>style.visibility</p:attrName>
                                        </p:attrNameLst>
                                      </p:cBhvr>
                                      <p:to>
                                        <p:strVal val="visible"/>
                                      </p:to>
                                    </p:set>
                                    <p:animEffect transition="in" filter="barn(inVertical)">
                                      <p:cBhvr>
                                        <p:cTn id="18" dur="500"/>
                                        <p:tgtEl>
                                          <p:spTgt spid="17">
                                            <p:txEl>
                                              <p:pRg st="1" end="1"/>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7">
                                            <p:txEl>
                                              <p:pRg st="2" end="2"/>
                                            </p:txEl>
                                          </p:spTgt>
                                        </p:tgtEl>
                                        <p:attrNameLst>
                                          <p:attrName>style.visibility</p:attrName>
                                        </p:attrNameLst>
                                      </p:cBhvr>
                                      <p:to>
                                        <p:strVal val="visible"/>
                                      </p:to>
                                    </p:set>
                                    <p:animEffect transition="in" filter="barn(inVertical)">
                                      <p:cBhvr>
                                        <p:cTn id="21" dur="500"/>
                                        <p:tgtEl>
                                          <p:spTgt spid="17">
                                            <p:txEl>
                                              <p:pRg st="2" end="2"/>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7">
                                            <p:txEl>
                                              <p:pRg st="3" end="3"/>
                                            </p:txEl>
                                          </p:spTgt>
                                        </p:tgtEl>
                                        <p:attrNameLst>
                                          <p:attrName>style.visibility</p:attrName>
                                        </p:attrNameLst>
                                      </p:cBhvr>
                                      <p:to>
                                        <p:strVal val="visible"/>
                                      </p:to>
                                    </p:set>
                                    <p:animEffect transition="in" filter="barn(inVertical)">
                                      <p:cBhvr>
                                        <p:cTn id="24" dur="500"/>
                                        <p:tgtEl>
                                          <p:spTgt spid="17">
                                            <p:txEl>
                                              <p:pRg st="3" end="3"/>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17">
                                            <p:txEl>
                                              <p:pRg st="4" end="4"/>
                                            </p:txEl>
                                          </p:spTgt>
                                        </p:tgtEl>
                                        <p:attrNameLst>
                                          <p:attrName>style.visibility</p:attrName>
                                        </p:attrNameLst>
                                      </p:cBhvr>
                                      <p:to>
                                        <p:strVal val="visible"/>
                                      </p:to>
                                    </p:set>
                                    <p:animEffect transition="in" filter="barn(inVertical)">
                                      <p:cBhvr>
                                        <p:cTn id="27" dur="500"/>
                                        <p:tgtEl>
                                          <p:spTgt spid="17">
                                            <p:txEl>
                                              <p:pRg st="4" end="4"/>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17">
                                            <p:txEl>
                                              <p:pRg st="5" end="5"/>
                                            </p:txEl>
                                          </p:spTgt>
                                        </p:tgtEl>
                                        <p:attrNameLst>
                                          <p:attrName>style.visibility</p:attrName>
                                        </p:attrNameLst>
                                      </p:cBhvr>
                                      <p:to>
                                        <p:strVal val="visible"/>
                                      </p:to>
                                    </p:set>
                                    <p:animEffect transition="in" filter="barn(inVertical)">
                                      <p:cBhvr>
                                        <p:cTn id="30" dur="500"/>
                                        <p:tgtEl>
                                          <p:spTgt spid="17">
                                            <p:txEl>
                                              <p:pRg st="5" end="5"/>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17">
                                            <p:txEl>
                                              <p:pRg st="6" end="6"/>
                                            </p:txEl>
                                          </p:spTgt>
                                        </p:tgtEl>
                                        <p:attrNameLst>
                                          <p:attrName>style.visibility</p:attrName>
                                        </p:attrNameLst>
                                      </p:cBhvr>
                                      <p:to>
                                        <p:strVal val="visible"/>
                                      </p:to>
                                    </p:set>
                                    <p:animEffect transition="in" filter="barn(inVertical)">
                                      <p:cBhvr>
                                        <p:cTn id="33" dur="500"/>
                                        <p:tgtEl>
                                          <p:spTgt spid="1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pic>
        <p:nvPicPr>
          <p:cNvPr id="2" name="Picture 1">
            <a:extLst>
              <a:ext uri="{FF2B5EF4-FFF2-40B4-BE49-F238E27FC236}">
                <a16:creationId xmlns:a16="http://schemas.microsoft.com/office/drawing/2014/main" xmlns="" id="{BD229170-CF41-4D79-B0EB-C011EBBA7836}"/>
              </a:ext>
            </a:extLst>
          </p:cNvPr>
          <p:cNvPicPr>
            <a:picLocks noChangeAspect="1"/>
          </p:cNvPicPr>
          <p:nvPr/>
        </p:nvPicPr>
        <p:blipFill>
          <a:blip r:embed="rId4"/>
          <a:stretch>
            <a:fillRect/>
          </a:stretch>
        </p:blipFill>
        <p:spPr>
          <a:xfrm>
            <a:off x="5904507" y="2376219"/>
            <a:ext cx="3096057" cy="2143424"/>
          </a:xfrm>
          <a:prstGeom prst="rect">
            <a:avLst/>
          </a:prstGeom>
        </p:spPr>
      </p:pic>
      <p:sp>
        <p:nvSpPr>
          <p:cNvPr id="9" name="Subtitle 8">
            <a:extLst>
              <a:ext uri="{FF2B5EF4-FFF2-40B4-BE49-F238E27FC236}">
                <a16:creationId xmlns:a16="http://schemas.microsoft.com/office/drawing/2014/main" xmlns="" id="{67978E93-13A2-4CAE-87E7-8FEE92BB66AE}"/>
              </a:ext>
            </a:extLst>
          </p:cNvPr>
          <p:cNvSpPr>
            <a:spLocks noGrp="1"/>
          </p:cNvSpPr>
          <p:nvPr>
            <p:ph type="subTitle" idx="3"/>
          </p:nvPr>
        </p:nvSpPr>
        <p:spPr>
          <a:xfrm>
            <a:off x="724619" y="289866"/>
            <a:ext cx="7694762" cy="1303519"/>
          </a:xfrm>
        </p:spPr>
        <p:txBody>
          <a:bodyPr/>
          <a:lstStyle/>
          <a:p>
            <a:pPr algn="ctr"/>
            <a:r>
              <a:rPr lang="en-US" sz="4000" b="1">
                <a:solidFill>
                  <a:srgbClr val="FF0000"/>
                </a:solidFill>
                <a:latin typeface="Times New Roman" panose="02020603050405020304" pitchFamily="18" charset="0"/>
                <a:cs typeface="Times New Roman" panose="02020603050405020304" pitchFamily="18" charset="0"/>
              </a:rPr>
              <a:t>BỘ DỮ LIỆU TRANING VÀ TH</a:t>
            </a:r>
            <a:r>
              <a:rPr lang="vi-VN" sz="4000" b="1">
                <a:solidFill>
                  <a:srgbClr val="FF0000"/>
                </a:solidFill>
                <a:latin typeface="Times New Roman" panose="02020603050405020304" pitchFamily="18" charset="0"/>
                <a:cs typeface="Times New Roman" panose="02020603050405020304" pitchFamily="18" charset="0"/>
              </a:rPr>
              <a:t>Ư</a:t>
            </a:r>
            <a:r>
              <a:rPr lang="en-US" sz="4000" b="1">
                <a:solidFill>
                  <a:srgbClr val="FF0000"/>
                </a:solidFill>
                <a:latin typeface="Times New Roman" panose="02020603050405020304" pitchFamily="18" charset="0"/>
                <a:cs typeface="Times New Roman" panose="02020603050405020304" pitchFamily="18" charset="0"/>
              </a:rPr>
              <a:t> VIỆN TENSORFLOW</a:t>
            </a:r>
            <a:endParaRPr lang="en-US" sz="4000" b="1"/>
          </a:p>
        </p:txBody>
      </p:sp>
      <p:sp>
        <p:nvSpPr>
          <p:cNvPr id="17" name="Subtitle 16">
            <a:extLst>
              <a:ext uri="{FF2B5EF4-FFF2-40B4-BE49-F238E27FC236}">
                <a16:creationId xmlns:a16="http://schemas.microsoft.com/office/drawing/2014/main" xmlns="" id="{EEAC666D-D547-471F-AE50-83C8E379989E}"/>
              </a:ext>
            </a:extLst>
          </p:cNvPr>
          <p:cNvSpPr>
            <a:spLocks noGrp="1"/>
          </p:cNvSpPr>
          <p:nvPr>
            <p:ph type="subTitle" idx="7"/>
          </p:nvPr>
        </p:nvSpPr>
        <p:spPr>
          <a:xfrm>
            <a:off x="340659" y="1927049"/>
            <a:ext cx="8659905" cy="3041765"/>
          </a:xfrm>
        </p:spPr>
        <p:txBody>
          <a:bodyPr/>
          <a:lstStyle/>
          <a:p>
            <a:pPr algn="just"/>
            <a:r>
              <a:rPr lang="en-US" sz="2000" b="1">
                <a:solidFill>
                  <a:srgbClr val="FFC000"/>
                </a:solidFill>
                <a:latin typeface="Times New Roman" panose="02020603050405020304" pitchFamily="18" charset="0"/>
                <a:cs typeface="Times New Roman" panose="02020603050405020304" pitchFamily="18" charset="0"/>
              </a:rPr>
              <a:t>BỘ DỮ LIỆU TRAINING</a:t>
            </a:r>
          </a:p>
          <a:p>
            <a:pPr marL="152400" indent="0"/>
            <a:r>
              <a:rPr lang="en-US" sz="1300">
                <a:latin typeface="Times New Roman" panose="02020603050405020304" pitchFamily="18" charset="0"/>
                <a:cs typeface="Times New Roman" panose="02020603050405020304" pitchFamily="18" charset="0"/>
              </a:rPr>
              <a:t>- Bao gồm các file sau:</a:t>
            </a:r>
          </a:p>
          <a:p>
            <a:pPr>
              <a:lnSpc>
                <a:spcPct val="150000"/>
              </a:lnSpc>
            </a:pPr>
            <a:r>
              <a:rPr lang="en-US" sz="1300" u="sng">
                <a:latin typeface="Times New Roman" panose="02020603050405020304" pitchFamily="18" charset="0"/>
                <a:cs typeface="Times New Roman" panose="02020603050405020304" pitchFamily="18" charset="0"/>
                <a:hlinkClick r:id="rId5"/>
              </a:rPr>
              <a:t>train-images-idx3-ubyte.gz</a:t>
            </a:r>
            <a:r>
              <a:rPr lang="en-US" sz="1300">
                <a:latin typeface="Times New Roman" panose="02020603050405020304" pitchFamily="18" charset="0"/>
                <a:cs typeface="Times New Roman" panose="02020603050405020304" pitchFamily="18" charset="0"/>
              </a:rPr>
              <a:t>: Chứa dữ liệu ảnh của 60000 mẫu huấn luyện.</a:t>
            </a:r>
          </a:p>
          <a:p>
            <a:pPr>
              <a:lnSpc>
                <a:spcPct val="150000"/>
              </a:lnSpc>
            </a:pPr>
            <a:r>
              <a:rPr lang="en-US" sz="1300" u="sng">
                <a:latin typeface="Times New Roman" panose="02020603050405020304" pitchFamily="18" charset="0"/>
                <a:cs typeface="Times New Roman" panose="02020603050405020304" pitchFamily="18" charset="0"/>
                <a:hlinkClick r:id="rId6"/>
              </a:rPr>
              <a:t>train-labels-idx1-ubyte.gz:</a:t>
            </a:r>
            <a:r>
              <a:rPr lang="en-US" sz="1300">
                <a:latin typeface="Times New Roman" panose="02020603050405020304" pitchFamily="18" charset="0"/>
                <a:cs typeface="Times New Roman" panose="02020603050405020304" pitchFamily="18" charset="0"/>
              </a:rPr>
              <a:t> Chứa nhãn lớp của 60000 mẫu huấn luyện.</a:t>
            </a:r>
          </a:p>
          <a:p>
            <a:pPr>
              <a:lnSpc>
                <a:spcPct val="150000"/>
              </a:lnSpc>
            </a:pPr>
            <a:r>
              <a:rPr lang="en-US" sz="1300" u="sng">
                <a:latin typeface="Times New Roman" panose="02020603050405020304" pitchFamily="18" charset="0"/>
                <a:cs typeface="Times New Roman" panose="02020603050405020304" pitchFamily="18" charset="0"/>
                <a:hlinkClick r:id="rId7"/>
              </a:rPr>
              <a:t>t10k-images-idx3-ubyte.gz:</a:t>
            </a:r>
            <a:r>
              <a:rPr lang="en-US" sz="1300">
                <a:latin typeface="Times New Roman" panose="02020603050405020304" pitchFamily="18" charset="0"/>
                <a:cs typeface="Times New Roman" panose="02020603050405020304" pitchFamily="18" charset="0"/>
                <a:hlinkClick r:id="rId7"/>
              </a:rPr>
              <a:t> </a:t>
            </a:r>
            <a:r>
              <a:rPr lang="en-US" sz="1300">
                <a:latin typeface="Times New Roman" panose="02020603050405020304" pitchFamily="18" charset="0"/>
                <a:cs typeface="Times New Roman" panose="02020603050405020304" pitchFamily="18" charset="0"/>
              </a:rPr>
              <a:t>Chứa dữ liệu ảnh của 10000 mẫu kiểm tra.</a:t>
            </a:r>
          </a:p>
          <a:p>
            <a:pPr>
              <a:lnSpc>
                <a:spcPct val="150000"/>
              </a:lnSpc>
            </a:pPr>
            <a:r>
              <a:rPr lang="en-US" sz="1300" u="sng">
                <a:latin typeface="Times New Roman" panose="02020603050405020304" pitchFamily="18" charset="0"/>
                <a:cs typeface="Times New Roman" panose="02020603050405020304" pitchFamily="18" charset="0"/>
                <a:hlinkClick r:id="rId8"/>
              </a:rPr>
              <a:t>t10k-labels-idx1-ubyte.gz:</a:t>
            </a:r>
            <a:r>
              <a:rPr lang="en-US" sz="1300">
                <a:latin typeface="Times New Roman" panose="02020603050405020304" pitchFamily="18" charset="0"/>
                <a:cs typeface="Times New Roman" panose="02020603050405020304" pitchFamily="18" charset="0"/>
                <a:hlinkClick r:id="rId8"/>
              </a:rPr>
              <a:t> </a:t>
            </a:r>
            <a:r>
              <a:rPr lang="en-US" sz="1300">
                <a:latin typeface="Times New Roman" panose="02020603050405020304" pitchFamily="18" charset="0"/>
                <a:cs typeface="Times New Roman" panose="02020603050405020304" pitchFamily="18" charset="0"/>
              </a:rPr>
              <a:t>Chứa nhãn lớp của 10000 mẫu kiểm tra.</a:t>
            </a:r>
          </a:p>
          <a:p>
            <a:pPr>
              <a:lnSpc>
                <a:spcPct val="150000"/>
              </a:lnSpc>
            </a:pPr>
            <a:r>
              <a:rPr lang="en-US" sz="1300">
                <a:latin typeface="Times New Roman" panose="02020603050405020304" pitchFamily="18" charset="0"/>
                <a:cs typeface="Times New Roman" panose="02020603050405020304" pitchFamily="18" charset="0"/>
              </a:rPr>
              <a:t/>
            </a:r>
            <a:br>
              <a:rPr lang="en-US" sz="1300">
                <a:latin typeface="Times New Roman" panose="02020603050405020304" pitchFamily="18" charset="0"/>
                <a:cs typeface="Times New Roman" panose="02020603050405020304" pitchFamily="18" charset="0"/>
              </a:rPr>
            </a:br>
            <a:endParaRPr lang="en-US" sz="13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245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7">
                                            <p:txEl>
                                              <p:pRg st="0" end="0"/>
                                            </p:txEl>
                                          </p:spTgt>
                                        </p:tgtEl>
                                        <p:attrNameLst>
                                          <p:attrName>style.visibility</p:attrName>
                                        </p:attrNameLst>
                                      </p:cBhvr>
                                      <p:to>
                                        <p:strVal val="visible"/>
                                      </p:to>
                                    </p:set>
                                    <p:animEffect transition="in" filter="fade">
                                      <p:cBhvr>
                                        <p:cTn id="14" dur="500"/>
                                        <p:tgtEl>
                                          <p:spTgt spid="1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7">
                                            <p:txEl>
                                              <p:pRg st="1" end="1"/>
                                            </p:txEl>
                                          </p:spTgt>
                                        </p:tgtEl>
                                        <p:attrNameLst>
                                          <p:attrName>style.visibility</p:attrName>
                                        </p:attrNameLst>
                                      </p:cBhvr>
                                      <p:to>
                                        <p:strVal val="visible"/>
                                      </p:to>
                                    </p:set>
                                    <p:animEffect transition="in" filter="barn(inVertical)">
                                      <p:cBhvr>
                                        <p:cTn id="19" dur="500"/>
                                        <p:tgtEl>
                                          <p:spTgt spid="17">
                                            <p:txEl>
                                              <p:pRg st="1" end="1"/>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animEffect transition="in" filter="barn(inVertical)">
                                      <p:cBhvr>
                                        <p:cTn id="22" dur="500"/>
                                        <p:tgtEl>
                                          <p:spTgt spid="17">
                                            <p:txEl>
                                              <p:pRg st="2" end="2"/>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animEffect transition="in" filter="barn(inVertical)">
                                      <p:cBhvr>
                                        <p:cTn id="25" dur="500"/>
                                        <p:tgtEl>
                                          <p:spTgt spid="17">
                                            <p:txEl>
                                              <p:pRg st="3" end="3"/>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17">
                                            <p:txEl>
                                              <p:pRg st="4" end="4"/>
                                            </p:txEl>
                                          </p:spTgt>
                                        </p:tgtEl>
                                        <p:attrNameLst>
                                          <p:attrName>style.visibility</p:attrName>
                                        </p:attrNameLst>
                                      </p:cBhvr>
                                      <p:to>
                                        <p:strVal val="visible"/>
                                      </p:to>
                                    </p:set>
                                    <p:animEffect transition="in" filter="barn(inVertical)">
                                      <p:cBhvr>
                                        <p:cTn id="28" dur="500"/>
                                        <p:tgtEl>
                                          <p:spTgt spid="17">
                                            <p:txEl>
                                              <p:pRg st="4" end="4"/>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17">
                                            <p:txEl>
                                              <p:pRg st="5" end="5"/>
                                            </p:txEl>
                                          </p:spTgt>
                                        </p:tgtEl>
                                        <p:attrNameLst>
                                          <p:attrName>style.visibility</p:attrName>
                                        </p:attrNameLst>
                                      </p:cBhvr>
                                      <p:to>
                                        <p:strVal val="visible"/>
                                      </p:to>
                                    </p:set>
                                    <p:animEffect transition="in" filter="barn(inVertical)">
                                      <p:cBhvr>
                                        <p:cTn id="31" dur="500"/>
                                        <p:tgtEl>
                                          <p:spTgt spid="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9" name="Subtitle 8">
            <a:extLst>
              <a:ext uri="{FF2B5EF4-FFF2-40B4-BE49-F238E27FC236}">
                <a16:creationId xmlns:a16="http://schemas.microsoft.com/office/drawing/2014/main" xmlns="" id="{67978E93-13A2-4CAE-87E7-8FEE92BB66AE}"/>
              </a:ext>
            </a:extLst>
          </p:cNvPr>
          <p:cNvSpPr>
            <a:spLocks noGrp="1"/>
          </p:cNvSpPr>
          <p:nvPr>
            <p:ph type="subTitle" idx="3"/>
          </p:nvPr>
        </p:nvSpPr>
        <p:spPr>
          <a:xfrm>
            <a:off x="724619" y="289866"/>
            <a:ext cx="7694762" cy="1303519"/>
          </a:xfrm>
        </p:spPr>
        <p:txBody>
          <a:bodyPr/>
          <a:lstStyle/>
          <a:p>
            <a:pPr algn="ctr"/>
            <a:r>
              <a:rPr lang="en-US" sz="4000" b="1">
                <a:solidFill>
                  <a:srgbClr val="FF0000"/>
                </a:solidFill>
                <a:latin typeface="Times New Roman" panose="02020603050405020304" pitchFamily="18" charset="0"/>
                <a:cs typeface="Times New Roman" panose="02020603050405020304" pitchFamily="18" charset="0"/>
              </a:rPr>
              <a:t>BỘ DỮ LIỆU TRANING VÀ TH</a:t>
            </a:r>
            <a:r>
              <a:rPr lang="vi-VN" sz="4000" b="1">
                <a:solidFill>
                  <a:srgbClr val="FF0000"/>
                </a:solidFill>
                <a:latin typeface="Times New Roman" panose="02020603050405020304" pitchFamily="18" charset="0"/>
                <a:cs typeface="Times New Roman" panose="02020603050405020304" pitchFamily="18" charset="0"/>
              </a:rPr>
              <a:t>Ư</a:t>
            </a:r>
            <a:r>
              <a:rPr lang="en-US" sz="4000" b="1">
                <a:solidFill>
                  <a:srgbClr val="FF0000"/>
                </a:solidFill>
                <a:latin typeface="Times New Roman" panose="02020603050405020304" pitchFamily="18" charset="0"/>
                <a:cs typeface="Times New Roman" panose="02020603050405020304" pitchFamily="18" charset="0"/>
              </a:rPr>
              <a:t> VIỆN TENSORFLOW</a:t>
            </a:r>
            <a:endParaRPr lang="en-US" sz="4000" b="1"/>
          </a:p>
        </p:txBody>
      </p:sp>
      <p:sp>
        <p:nvSpPr>
          <p:cNvPr id="17" name="Subtitle 16">
            <a:extLst>
              <a:ext uri="{FF2B5EF4-FFF2-40B4-BE49-F238E27FC236}">
                <a16:creationId xmlns:a16="http://schemas.microsoft.com/office/drawing/2014/main" xmlns="" id="{EEAC666D-D547-471F-AE50-83C8E379989E}"/>
              </a:ext>
            </a:extLst>
          </p:cNvPr>
          <p:cNvSpPr>
            <a:spLocks noGrp="1"/>
          </p:cNvSpPr>
          <p:nvPr>
            <p:ph type="subTitle" idx="7"/>
          </p:nvPr>
        </p:nvSpPr>
        <p:spPr>
          <a:xfrm>
            <a:off x="340659" y="1927049"/>
            <a:ext cx="8659905" cy="3041765"/>
          </a:xfrm>
        </p:spPr>
        <p:txBody>
          <a:bodyPr/>
          <a:lstStyle/>
          <a:p>
            <a:pPr algn="just"/>
            <a:r>
              <a:rPr lang="en-US" sz="2000" b="1">
                <a:solidFill>
                  <a:srgbClr val="FFC000"/>
                </a:solidFill>
                <a:latin typeface="Times New Roman" panose="02020603050405020304" pitchFamily="18" charset="0"/>
                <a:cs typeface="Times New Roman" panose="02020603050405020304" pitchFamily="18" charset="0"/>
              </a:rPr>
              <a:t>BỘ DỮ LIỆU TRAINING</a:t>
            </a:r>
          </a:p>
          <a:p>
            <a:pPr marL="152400" indent="0"/>
            <a:r>
              <a:rPr lang="en-US" sz="1300">
                <a:latin typeface="Times New Roman" panose="02020603050405020304" pitchFamily="18" charset="0"/>
                <a:cs typeface="Times New Roman" panose="02020603050405020304" pitchFamily="18" charset="0"/>
              </a:rPr>
              <a:t/>
            </a:r>
            <a:br>
              <a:rPr lang="en-US" sz="1300">
                <a:latin typeface="Times New Roman" panose="02020603050405020304" pitchFamily="18" charset="0"/>
                <a:cs typeface="Times New Roman" panose="02020603050405020304" pitchFamily="18" charset="0"/>
              </a:rPr>
            </a:br>
            <a:endParaRPr lang="en-US" sz="13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A3780844-0304-4658-A7D0-58E59C2372F0}"/>
              </a:ext>
            </a:extLst>
          </p:cNvPr>
          <p:cNvPicPr>
            <a:picLocks noChangeAspect="1"/>
          </p:cNvPicPr>
          <p:nvPr/>
        </p:nvPicPr>
        <p:blipFill>
          <a:blip r:embed="rId4"/>
          <a:stretch>
            <a:fillRect/>
          </a:stretch>
        </p:blipFill>
        <p:spPr>
          <a:xfrm>
            <a:off x="1709338" y="517506"/>
            <a:ext cx="5725324" cy="4451308"/>
          </a:xfrm>
          <a:prstGeom prst="rect">
            <a:avLst/>
          </a:prstGeom>
        </p:spPr>
      </p:pic>
    </p:spTree>
    <p:extLst>
      <p:ext uri="{BB962C8B-B14F-4D97-AF65-F5344CB8AC3E}">
        <p14:creationId xmlns:p14="http://schemas.microsoft.com/office/powerpoint/2010/main" val="403325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9">
                                            <p:txEl>
                                              <p:pRg st="0" end="0"/>
                                            </p:txEl>
                                          </p:spTgt>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animEffect transition="in" filter="fade">
                                      <p:cBhvr>
                                        <p:cTn id="13" dur="500"/>
                                        <p:tgtEl>
                                          <p:spTgt spid="17">
                                            <p:txEl>
                                              <p:pRg st="0" end="0"/>
                                            </p:txEl>
                                          </p:spTgt>
                                        </p:tgtEl>
                                      </p:cBhvr>
                                    </p:animEffect>
                                  </p:childTnLst>
                                  <p:subTnLst>
                                    <p:set>
                                      <p:cBhvr override="childStyle">
                                        <p:cTn dur="1" fill="hold" display="0" masterRel="nextClick" afterEffect="1"/>
                                        <p:tgtEl>
                                          <p:spTgt spid="17">
                                            <p:txEl>
                                              <p:pRg st="0" end="0"/>
                                            </p:txEl>
                                          </p:spTgt>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down)">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21E4158-EA86-4C3B-A6BA-C706032E1554}"/>
              </a:ext>
            </a:extLst>
          </p:cNvPr>
          <p:cNvSpPr>
            <a:spLocks noGrp="1"/>
          </p:cNvSpPr>
          <p:nvPr>
            <p:ph type="title"/>
          </p:nvPr>
        </p:nvSpPr>
        <p:spPr>
          <a:xfrm>
            <a:off x="720000" y="285707"/>
            <a:ext cx="7704000" cy="852810"/>
          </a:xfrm>
        </p:spPr>
        <p:txBody>
          <a:bodyPr/>
          <a:lstStyle/>
          <a:p>
            <a:r>
              <a:rPr lang="en-US" sz="4000">
                <a:solidFill>
                  <a:srgbClr val="FF0000"/>
                </a:solidFill>
                <a:latin typeface="Times New Roman" panose="02020603050405020304" pitchFamily="18" charset="0"/>
                <a:cs typeface="Times New Roman" panose="02020603050405020304" pitchFamily="18" charset="0"/>
              </a:rPr>
              <a:t>TH</a:t>
            </a:r>
            <a:r>
              <a:rPr lang="vi-VN" sz="4000">
                <a:solidFill>
                  <a:srgbClr val="FF0000"/>
                </a:solidFill>
                <a:latin typeface="Times New Roman" panose="02020603050405020304" pitchFamily="18" charset="0"/>
                <a:cs typeface="Times New Roman" panose="02020603050405020304" pitchFamily="18" charset="0"/>
              </a:rPr>
              <a:t>Ư</a:t>
            </a:r>
            <a:r>
              <a:rPr lang="en-US" sz="4000">
                <a:solidFill>
                  <a:srgbClr val="FF0000"/>
                </a:solidFill>
                <a:latin typeface="Times New Roman" panose="02020603050405020304" pitchFamily="18" charset="0"/>
                <a:cs typeface="Times New Roman" panose="02020603050405020304" pitchFamily="18" charset="0"/>
              </a:rPr>
              <a:t> VIỆN TENSORFLOW</a:t>
            </a:r>
          </a:p>
        </p:txBody>
      </p:sp>
      <p:sp>
        <p:nvSpPr>
          <p:cNvPr id="6" name="TextBox 5">
            <a:extLst>
              <a:ext uri="{FF2B5EF4-FFF2-40B4-BE49-F238E27FC236}">
                <a16:creationId xmlns:a16="http://schemas.microsoft.com/office/drawing/2014/main" xmlns="" id="{0DBA9A33-3FE7-4938-88AC-E911933FB781}"/>
              </a:ext>
            </a:extLst>
          </p:cNvPr>
          <p:cNvSpPr txBox="1"/>
          <p:nvPr/>
        </p:nvSpPr>
        <p:spPr>
          <a:xfrm>
            <a:off x="224118" y="1353670"/>
            <a:ext cx="8803341" cy="3218766"/>
          </a:xfrm>
          <a:prstGeom prst="rect">
            <a:avLst/>
          </a:prstGeom>
          <a:noFill/>
        </p:spPr>
        <p:txBody>
          <a:bodyPr wrap="square" rtlCol="0">
            <a:spAutoFit/>
          </a:bodyPr>
          <a:lstStyle/>
          <a:p>
            <a:pPr>
              <a:lnSpc>
                <a:spcPct val="150000"/>
              </a:lnSpc>
            </a:pPr>
            <a:r>
              <a:rPr lang="en-US" sz="2000">
                <a:solidFill>
                  <a:srgbClr val="FFFF00"/>
                </a:solidFill>
                <a:latin typeface="Times New Roman" panose="02020603050405020304" pitchFamily="18" charset="0"/>
                <a:cs typeface="Times New Roman" panose="02020603050405020304" pitchFamily="18" charset="0"/>
              </a:rPr>
              <a:t>GIỚI THIỆU</a:t>
            </a:r>
          </a:p>
          <a:p>
            <a:pPr>
              <a:lnSpc>
                <a:spcPct val="150000"/>
              </a:lnSpc>
            </a:pPr>
            <a:r>
              <a:rPr lang="vi-VN" sz="1300">
                <a:solidFill>
                  <a:schemeClr val="bg1">
                    <a:lumMod val="20000"/>
                    <a:lumOff val="80000"/>
                  </a:schemeClr>
                </a:solidFill>
                <a:latin typeface="Times New Roman" panose="02020603050405020304" pitchFamily="18" charset="0"/>
                <a:cs typeface="Times New Roman" panose="02020603050405020304" pitchFamily="18" charset="0"/>
              </a:rPr>
              <a:t>Tensorflow chính là thư viện mã nguồn mở cho machine learning </a:t>
            </a:r>
            <a:endParaRPr lang="en-US" sz="1300">
              <a:solidFill>
                <a:schemeClr val="bg1">
                  <a:lumMod val="20000"/>
                  <a:lumOff val="80000"/>
                </a:schemeClr>
              </a:solidFill>
              <a:latin typeface="Times New Roman" panose="02020603050405020304" pitchFamily="18" charset="0"/>
              <a:cs typeface="Times New Roman" panose="02020603050405020304" pitchFamily="18" charset="0"/>
            </a:endParaRPr>
          </a:p>
          <a:p>
            <a:pPr>
              <a:lnSpc>
                <a:spcPct val="150000"/>
              </a:lnSpc>
            </a:pPr>
            <a:r>
              <a:rPr lang="vi-VN" sz="1300">
                <a:solidFill>
                  <a:schemeClr val="bg1">
                    <a:lumMod val="20000"/>
                    <a:lumOff val="80000"/>
                  </a:schemeClr>
                </a:solidFill>
                <a:latin typeface="Times New Roman" panose="02020603050405020304" pitchFamily="18" charset="0"/>
                <a:cs typeface="Times New Roman" panose="02020603050405020304" pitchFamily="18" charset="0"/>
              </a:rPr>
              <a:t>nổi tiếng nhất thế giới, được phát triển bởicác nhà nghiên cứu </a:t>
            </a:r>
            <a:endParaRPr lang="en-US" sz="1300">
              <a:solidFill>
                <a:schemeClr val="bg1">
                  <a:lumMod val="20000"/>
                  <a:lumOff val="80000"/>
                </a:schemeClr>
              </a:solidFill>
              <a:latin typeface="Times New Roman" panose="02020603050405020304" pitchFamily="18" charset="0"/>
              <a:cs typeface="Times New Roman" panose="02020603050405020304" pitchFamily="18" charset="0"/>
            </a:endParaRPr>
          </a:p>
          <a:p>
            <a:pPr>
              <a:lnSpc>
                <a:spcPct val="150000"/>
              </a:lnSpc>
            </a:pPr>
            <a:r>
              <a:rPr lang="vi-VN" sz="1300">
                <a:solidFill>
                  <a:schemeClr val="bg1">
                    <a:lumMod val="20000"/>
                    <a:lumOff val="80000"/>
                  </a:schemeClr>
                </a:solidFill>
                <a:latin typeface="Times New Roman" panose="02020603050405020304" pitchFamily="18" charset="0"/>
                <a:cs typeface="Times New Roman" panose="02020603050405020304" pitchFamily="18" charset="0"/>
              </a:rPr>
              <a:t>từ Google. Việc hỗ trợ mạnh mẽ các </a:t>
            </a:r>
            <a:endParaRPr lang="en-US" sz="1300">
              <a:solidFill>
                <a:schemeClr val="bg1">
                  <a:lumMod val="20000"/>
                  <a:lumOff val="80000"/>
                </a:schemeClr>
              </a:solidFill>
              <a:latin typeface="Times New Roman" panose="02020603050405020304" pitchFamily="18" charset="0"/>
              <a:cs typeface="Times New Roman" panose="02020603050405020304" pitchFamily="18" charset="0"/>
            </a:endParaRPr>
          </a:p>
          <a:p>
            <a:pPr>
              <a:lnSpc>
                <a:spcPct val="150000"/>
              </a:lnSpc>
            </a:pPr>
            <a:r>
              <a:rPr lang="vi-VN" sz="1300">
                <a:solidFill>
                  <a:schemeClr val="bg1">
                    <a:lumMod val="20000"/>
                    <a:lumOff val="80000"/>
                  </a:schemeClr>
                </a:solidFill>
                <a:latin typeface="Times New Roman" panose="02020603050405020304" pitchFamily="18" charset="0"/>
                <a:cs typeface="Times New Roman" panose="02020603050405020304" pitchFamily="18" charset="0"/>
              </a:rPr>
              <a:t>phép toán học để tính toán trong machine learning và deep learning đã </a:t>
            </a:r>
            <a:endParaRPr lang="en-US" sz="1300">
              <a:solidFill>
                <a:schemeClr val="bg1">
                  <a:lumMod val="20000"/>
                  <a:lumOff val="80000"/>
                </a:schemeClr>
              </a:solidFill>
              <a:latin typeface="Times New Roman" panose="02020603050405020304" pitchFamily="18" charset="0"/>
              <a:cs typeface="Times New Roman" panose="02020603050405020304" pitchFamily="18" charset="0"/>
            </a:endParaRPr>
          </a:p>
          <a:p>
            <a:pPr>
              <a:lnSpc>
                <a:spcPct val="150000"/>
              </a:lnSpc>
            </a:pPr>
            <a:r>
              <a:rPr lang="vi-VN" sz="1300">
                <a:solidFill>
                  <a:schemeClr val="bg1">
                    <a:lumMod val="20000"/>
                    <a:lumOff val="80000"/>
                  </a:schemeClr>
                </a:solidFill>
                <a:latin typeface="Times New Roman" panose="02020603050405020304" pitchFamily="18" charset="0"/>
                <a:cs typeface="Times New Roman" panose="02020603050405020304" pitchFamily="18" charset="0"/>
              </a:rPr>
              <a:t>giúp việc tiếp cận các bài toán trở nên đơn giản, nhanh chóng và </a:t>
            </a:r>
            <a:endParaRPr lang="en-US" sz="1300">
              <a:solidFill>
                <a:schemeClr val="bg1">
                  <a:lumMod val="20000"/>
                  <a:lumOff val="80000"/>
                </a:schemeClr>
              </a:solidFill>
              <a:latin typeface="Times New Roman" panose="02020603050405020304" pitchFamily="18" charset="0"/>
              <a:cs typeface="Times New Roman" panose="02020603050405020304" pitchFamily="18" charset="0"/>
            </a:endParaRPr>
          </a:p>
          <a:p>
            <a:pPr>
              <a:lnSpc>
                <a:spcPct val="150000"/>
              </a:lnSpc>
            </a:pPr>
            <a:r>
              <a:rPr lang="vi-VN" sz="1300">
                <a:solidFill>
                  <a:schemeClr val="bg1">
                    <a:lumMod val="20000"/>
                    <a:lumOff val="80000"/>
                  </a:schemeClr>
                </a:solidFill>
                <a:latin typeface="Times New Roman" panose="02020603050405020304" pitchFamily="18" charset="0"/>
                <a:cs typeface="Times New Roman" panose="02020603050405020304" pitchFamily="18" charset="0"/>
              </a:rPr>
              <a:t>tiện lợi hơn nhiều. </a:t>
            </a:r>
            <a:endParaRPr lang="en-US" sz="1300">
              <a:solidFill>
                <a:schemeClr val="bg1">
                  <a:lumMod val="20000"/>
                  <a:lumOff val="80000"/>
                </a:schemeClr>
              </a:solidFill>
              <a:latin typeface="Times New Roman" panose="02020603050405020304" pitchFamily="18" charset="0"/>
              <a:cs typeface="Times New Roman" panose="02020603050405020304" pitchFamily="18" charset="0"/>
            </a:endParaRPr>
          </a:p>
          <a:p>
            <a:pPr>
              <a:lnSpc>
                <a:spcPct val="150000"/>
              </a:lnSpc>
            </a:pPr>
            <a:r>
              <a:rPr lang="en-US" sz="1300">
                <a:solidFill>
                  <a:schemeClr val="bg1">
                    <a:lumMod val="20000"/>
                    <a:lumOff val="80000"/>
                  </a:schemeClr>
                </a:solidFill>
                <a:latin typeface="Times New Roman" panose="02020603050405020304" pitchFamily="18" charset="0"/>
                <a:cs typeface="Times New Roman" panose="02020603050405020304" pitchFamily="18" charset="0"/>
              </a:rPr>
              <a:t> Nó còn cho phép chúng ta tính toán song songtrên nhiều máy tính khác</a:t>
            </a:r>
          </a:p>
          <a:p>
            <a:pPr>
              <a:lnSpc>
                <a:spcPct val="150000"/>
              </a:lnSpc>
            </a:pPr>
            <a:r>
              <a:rPr lang="en-US" sz="1300">
                <a:solidFill>
                  <a:schemeClr val="bg1">
                    <a:lumMod val="20000"/>
                    <a:lumOff val="80000"/>
                  </a:schemeClr>
                </a:solidFill>
                <a:latin typeface="Times New Roman" panose="02020603050405020304" pitchFamily="18" charset="0"/>
                <a:cs typeface="Times New Roman" panose="02020603050405020304" pitchFamily="18" charset="0"/>
              </a:rPr>
              <a:t> nhau, thậm chí trên nhiều CPU, GPU trong cùng 1 máy hay tạo ra </a:t>
            </a:r>
          </a:p>
          <a:p>
            <a:pPr>
              <a:lnSpc>
                <a:spcPct val="150000"/>
              </a:lnSpc>
            </a:pPr>
            <a:r>
              <a:rPr lang="en-US" sz="1300">
                <a:solidFill>
                  <a:schemeClr val="bg1">
                    <a:lumMod val="20000"/>
                    <a:lumOff val="80000"/>
                  </a:schemeClr>
                </a:solidFill>
                <a:latin typeface="Times New Roman" panose="02020603050405020304" pitchFamily="18" charset="0"/>
                <a:cs typeface="Times New Roman" panose="02020603050405020304" pitchFamily="18" charset="0"/>
              </a:rPr>
              <a:t>các dataflow graph – đồ thị luồng dữ liệu để dựng nên các model.</a:t>
            </a:r>
          </a:p>
        </p:txBody>
      </p:sp>
      <p:pic>
        <p:nvPicPr>
          <p:cNvPr id="3074" name="Picture 2" descr="Introduction to TensorFlow">
            <a:extLst>
              <a:ext uri="{FF2B5EF4-FFF2-40B4-BE49-F238E27FC236}">
                <a16:creationId xmlns:a16="http://schemas.microsoft.com/office/drawing/2014/main" xmlns="" id="{86EF9E2C-BD75-40E6-8DC0-B5930A341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5389" y="1758246"/>
            <a:ext cx="3792070" cy="3099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087848"/>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858</Words>
  <Application>Microsoft Office PowerPoint</Application>
  <PresentationFormat>On-screen Show (16:9)</PresentationFormat>
  <Paragraphs>75</Paragraphs>
  <Slides>14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Advent Pro Light</vt:lpstr>
      <vt:lpstr>Times New Roman</vt:lpstr>
      <vt:lpstr>Rajdhani</vt:lpstr>
      <vt:lpstr>Fira Sans Condensed Light</vt:lpstr>
      <vt:lpstr>Arial</vt:lpstr>
      <vt:lpstr>Anton</vt:lpstr>
      <vt:lpstr>Ai Tech Agency by Slidesgo</vt:lpstr>
      <vt:lpstr>TRÍ TUỆ NHÂN TẠO</vt:lpstr>
      <vt:lpstr>1. GIỚI THIỆU ĐỀ TÀI 2. TỔNG QUAN VỀ NHẬN DẠNG CHỮ SỐ VIẾT TAY 3. BỘ DỮ LIỆU TRANING VÀ THƯ VIỆN 4. DEMO</vt:lpstr>
      <vt:lpstr>GIỚI THIỆU ĐỀ TÀI</vt:lpstr>
      <vt:lpstr>PowerPoint Presentation</vt:lpstr>
      <vt:lpstr>PowerPoint Presentation</vt:lpstr>
      <vt:lpstr>PowerPoint Presentation</vt:lpstr>
      <vt:lpstr>PowerPoint Presentation</vt:lpstr>
      <vt:lpstr>PowerPoint Presentation</vt:lpstr>
      <vt:lpstr>THƯ VIỆN TENSORFLOW</vt:lpstr>
      <vt:lpstr>THƯ VIỆN TENSORFLOW</vt:lpstr>
      <vt:lpstr>THƯ VIỆN TENSORFLOW</vt:lpstr>
      <vt:lpstr>THƯ VIỆN TENSORFLOW</vt:lpstr>
      <vt:lpstr>THƯ VIỆN TENSORFLOW</vt:lpstr>
      <vt:lpstr>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TRÍ TUỆ NHÂN TẠO</dc:title>
  <cp:lastModifiedBy>Microsoft account</cp:lastModifiedBy>
  <cp:revision>10</cp:revision>
  <dcterms:modified xsi:type="dcterms:W3CDTF">2022-12-10T03:58:06Z</dcterms:modified>
</cp:coreProperties>
</file>