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9" r:id="rId4"/>
    <p:sldId id="271" r:id="rId5"/>
    <p:sldId id="270" r:id="rId6"/>
    <p:sldId id="265" r:id="rId7"/>
    <p:sldId id="272" r:id="rId8"/>
    <p:sldId id="274" r:id="rId9"/>
    <p:sldId id="275" r:id="rId10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809BD5-3C1D-4E4B-98C1-64957E5E5F7E}" v="1684" dt="2021-06-18T17:31:49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Açık Stil 3 - Vurgu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5356" autoAdjust="0"/>
  </p:normalViewPr>
  <p:slideViewPr>
    <p:cSldViewPr snapToGrid="0" showGuides="1">
      <p:cViewPr varScale="1">
        <p:scale>
          <a:sx n="109" d="100"/>
          <a:sy n="109" d="100"/>
        </p:scale>
        <p:origin x="60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>
              <a:latin typeface="Arial" panose="020B0604020202020204" pitchFamily="34" charset="0"/>
            </a:endParaRPr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7DCCE7F-B803-45C7-ADBB-3BBB13A91D94}" type="datetime1">
              <a:rPr lang="tr-TR" smtClean="0">
                <a:latin typeface="Arial" panose="020B0604020202020204" pitchFamily="34" charset="0"/>
              </a:rPr>
              <a:t>18.06.2021</a:t>
            </a:fld>
            <a:endParaRPr lang="tr-TR" dirty="0">
              <a:latin typeface="Arial" panose="020B0604020202020204" pitchFamily="34" charset="0"/>
            </a:endParaRPr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>
              <a:latin typeface="Arial" panose="020B0604020202020204" pitchFamily="34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tr-TR">
                <a:latin typeface="Arial" panose="020B0604020202020204" pitchFamily="34" charset="0"/>
              </a:rPr>
              <a:t>‹#›</a:t>
            </a:fld>
            <a:endParaRPr lang="tr-T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042E103-C3B8-42F1-BD94-9C84D57F7823}" type="datetime1">
              <a:rPr lang="tr-TR" smtClean="0"/>
              <a:pPr/>
              <a:t>18.06.2021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A3C37BE-C303-496D-B5CD-85F2937540FC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tr-TR" sz="1200" b="1">
                <a:cs typeface="Arial" pitchFamily="34" charset="0"/>
              </a:rPr>
              <a:t>NOT: </a:t>
            </a:r>
            <a:r>
              <a:rPr lang="tr-TR" sz="1200">
                <a:cs typeface="Arial" pitchFamily="34" charset="0"/>
              </a:rPr>
              <a:t>Bu slayda farklı bir görüntü eklemek mi istiyorsunuz? Resmi seçip silin. Sonra, yer tutucudaki Resimler simgesine tıklayarak kendi resminizi ekleyin.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444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1682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61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7069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80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9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05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li 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Düz Bağlayıcı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Düz Bağlayıcı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ikdörtgen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latin typeface="Arial" panose="020B0604020202020204" pitchFamily="34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latin typeface="Arial" panose="020B0604020202020204" pitchFamily="34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11" name="Resim Yer Tutucusu 10" title="Resim eklemek için boş yer tutucu. Yer tutucuya tıklayın ve eklemek istediğiniz resmi seçin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endParaRPr lang="tr-TR" noProof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pic>
        <p:nvPicPr>
          <p:cNvPr id="10" name="Resim 9" title="Şerit sekmesi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5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5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1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1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3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8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2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4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9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52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>
            <a:extLst>
              <a:ext uri="{FF2B5EF4-FFF2-40B4-BE49-F238E27FC236}">
                <a16:creationId xmlns:a16="http://schemas.microsoft.com/office/drawing/2014/main" id="{47A9F236-ED85-44D3-91B8-E8952AD3F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4E89E1FD-9FA0-4E24-89E8-540A0AC2C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5">
            <a:extLst>
              <a:ext uri="{FF2B5EF4-FFF2-40B4-BE49-F238E27FC236}">
                <a16:creationId xmlns:a16="http://schemas.microsoft.com/office/drawing/2014/main" id="{388D1F77-20AC-463C-A15D-F38BE420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7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aşlık 5"/>
          <p:cNvSpPr>
            <a:spLocks noGrp="1"/>
          </p:cNvSpPr>
          <p:nvPr>
            <p:ph type="ctrTitle"/>
          </p:nvPr>
        </p:nvSpPr>
        <p:spPr>
          <a:xfrm>
            <a:off x="4394965" y="1870972"/>
            <a:ext cx="7154266" cy="47982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500" b="1" dirty="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BUSINESSES THAT LOST REVENUE AND SHUT DOWN WITH THE COVID-19 OUTBREAK </a:t>
            </a:r>
            <a:r>
              <a:rPr lang="en-US" sz="45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ın</a:t>
            </a:r>
            <a:r>
              <a:rPr lang="en-US" sz="4500" b="1" dirty="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 turkey</a:t>
            </a:r>
            <a:endParaRPr lang="en-US" sz="4500" dirty="0">
              <a:solidFill>
                <a:schemeClr val="tx1">
                  <a:lumMod val="85000"/>
                  <a:lumOff val="15000"/>
                </a:schemeClr>
              </a:solidFill>
              <a:ea typeface="+mj-lt"/>
              <a:cs typeface="+mj-lt"/>
            </a:endParaRPr>
          </a:p>
          <a:p>
            <a:pPr algn="ctr"/>
            <a:br>
              <a:rPr lang="en-US" sz="5500" b="1" dirty="0">
                <a:solidFill>
                  <a:srgbClr val="262626"/>
                </a:solidFill>
                <a:cs typeface="Calibri Light"/>
              </a:rPr>
            </a:br>
            <a:br>
              <a:rPr lang="en-US" sz="4000" dirty="0">
                <a:cs typeface="Calibri Light"/>
              </a:rPr>
            </a:br>
            <a:endParaRPr lang="en-US" sz="4000" b="1">
              <a:cs typeface="Calibri Light"/>
            </a:endParaRPr>
          </a:p>
        </p:txBody>
      </p:sp>
      <p:sp>
        <p:nvSpPr>
          <p:cNvPr id="7" name="Alt Başlık 6"/>
          <p:cNvSpPr>
            <a:spLocks noGrp="1"/>
          </p:cNvSpPr>
          <p:nvPr>
            <p:ph type="subTitle" idx="1"/>
          </p:nvPr>
        </p:nvSpPr>
        <p:spPr>
          <a:xfrm>
            <a:off x="390654" y="965198"/>
            <a:ext cx="3340540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ts val="1200"/>
              </a:spcBef>
            </a:pPr>
            <a:r>
              <a:rPr lang="en-US" sz="2500" b="1" cap="all" spc="200" dirty="0">
                <a:solidFill>
                  <a:schemeClr val="tx2"/>
                </a:solidFill>
                <a:latin typeface="+mj-lt"/>
              </a:rPr>
              <a:t>TUANNA BOZKURT</a:t>
            </a:r>
            <a:endParaRPr lang="tr-TR" sz="2500" b="1">
              <a:solidFill>
                <a:srgbClr val="404040"/>
              </a:solidFill>
              <a:latin typeface="Calibri" panose="020F0502020204030204"/>
              <a:cs typeface="Calibri" panose="020F0502020204030204"/>
            </a:endParaRPr>
          </a:p>
          <a:p>
            <a:pPr algn="ctr">
              <a:spcBef>
                <a:spcPts val="1200"/>
              </a:spcBef>
            </a:pPr>
            <a:r>
              <a:rPr lang="en-US" sz="2500" b="1" cap="all" spc="200" dirty="0">
                <a:solidFill>
                  <a:schemeClr val="tx2"/>
                </a:solidFill>
                <a:latin typeface="+mj-lt"/>
              </a:rPr>
              <a:t>17030411041</a:t>
            </a:r>
            <a:endParaRPr lang="tr-TR" sz="2500" b="1" dirty="0">
              <a:cs typeface="Calibri"/>
            </a:endParaRPr>
          </a:p>
        </p:txBody>
      </p:sp>
      <p:cxnSp>
        <p:nvCxnSpPr>
          <p:cNvPr id="23" name="Straight Connector 21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endParaRPr lang="tr-TR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554123D-D2E4-4EB0-B112-FBB11D7473E7}"/>
              </a:ext>
            </a:extLst>
          </p:cNvPr>
          <p:cNvSpPr txBox="1"/>
          <p:nvPr/>
        </p:nvSpPr>
        <p:spPr>
          <a:xfrm>
            <a:off x="1257660" y="1847131"/>
            <a:ext cx="1023380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tr-TR" sz="2400" dirty="0">
              <a:cs typeface="Calibri"/>
            </a:endParaRP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92A2649A-1467-4B43-A031-6A29D708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tr-TR" sz="2600" dirty="0">
                <a:ea typeface="+mn-lt"/>
                <a:cs typeface="+mn-lt"/>
              </a:rPr>
              <a:t>   </a:t>
            </a:r>
            <a:r>
              <a:rPr lang="tr-TR" sz="2600" dirty="0" err="1">
                <a:ea typeface="+mn-lt"/>
                <a:cs typeface="+mn-lt"/>
              </a:rPr>
              <a:t>The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coronavirus</a:t>
            </a:r>
            <a:r>
              <a:rPr lang="tr-TR" sz="2600" dirty="0">
                <a:ea typeface="+mn-lt"/>
                <a:cs typeface="+mn-lt"/>
              </a:rPr>
              <a:t> (COVID-19), </a:t>
            </a:r>
            <a:r>
              <a:rPr lang="tr-TR" sz="2600" dirty="0" err="1">
                <a:ea typeface="+mn-lt"/>
                <a:cs typeface="+mn-lt"/>
              </a:rPr>
              <a:t>which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emerged</a:t>
            </a:r>
            <a:r>
              <a:rPr lang="tr-TR" sz="2600" dirty="0">
                <a:ea typeface="+mn-lt"/>
                <a:cs typeface="+mn-lt"/>
              </a:rPr>
              <a:t> in </a:t>
            </a:r>
            <a:r>
              <a:rPr lang="tr-TR" sz="2600" dirty="0" err="1">
                <a:ea typeface="+mn-lt"/>
                <a:cs typeface="+mn-lt"/>
              </a:rPr>
              <a:t>China</a:t>
            </a:r>
            <a:r>
              <a:rPr lang="tr-TR" sz="2600" dirty="0">
                <a:ea typeface="+mn-lt"/>
                <a:cs typeface="+mn-lt"/>
              </a:rPr>
              <a:t> at </a:t>
            </a:r>
            <a:r>
              <a:rPr lang="tr-TR" sz="2600" dirty="0" err="1">
                <a:ea typeface="+mn-lt"/>
                <a:cs typeface="+mn-lt"/>
              </a:rPr>
              <a:t>the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end</a:t>
            </a:r>
            <a:r>
              <a:rPr lang="tr-TR" sz="2600" dirty="0">
                <a:ea typeface="+mn-lt"/>
                <a:cs typeface="+mn-lt"/>
              </a:rPr>
              <a:t> of 2019, </a:t>
            </a:r>
            <a:r>
              <a:rPr lang="tr-TR" sz="2600" dirty="0" err="1">
                <a:ea typeface="+mn-lt"/>
                <a:cs typeface="+mn-lt"/>
              </a:rPr>
              <a:t>began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to</a:t>
            </a:r>
            <a:r>
              <a:rPr lang="tr-TR" sz="2600" dirty="0">
                <a:ea typeface="+mn-lt"/>
                <a:cs typeface="+mn-lt"/>
              </a:rPr>
              <a:t> spread </a:t>
            </a:r>
            <a:r>
              <a:rPr lang="tr-TR" sz="2600" dirty="0" err="1">
                <a:ea typeface="+mn-lt"/>
                <a:cs typeface="+mn-lt"/>
              </a:rPr>
              <a:t>rapidly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around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the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world</a:t>
            </a:r>
            <a:r>
              <a:rPr lang="tr-TR" sz="2600" dirty="0">
                <a:ea typeface="+mn-lt"/>
                <a:cs typeface="+mn-lt"/>
              </a:rPr>
              <a:t> at </a:t>
            </a:r>
            <a:r>
              <a:rPr lang="tr-TR" sz="2600" dirty="0" err="1">
                <a:ea typeface="+mn-lt"/>
                <a:cs typeface="+mn-lt"/>
              </a:rPr>
              <a:t>the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beginning</a:t>
            </a:r>
            <a:r>
              <a:rPr lang="tr-TR" sz="2600" dirty="0">
                <a:ea typeface="+mn-lt"/>
                <a:cs typeface="+mn-lt"/>
              </a:rPr>
              <a:t> of </a:t>
            </a:r>
            <a:r>
              <a:rPr lang="tr-TR" sz="2600" dirty="0" err="1">
                <a:ea typeface="+mn-lt"/>
                <a:cs typeface="+mn-lt"/>
              </a:rPr>
              <a:t>March</a:t>
            </a:r>
            <a:r>
              <a:rPr lang="tr-TR" sz="2600" dirty="0">
                <a:ea typeface="+mn-lt"/>
                <a:cs typeface="+mn-lt"/>
              </a:rPr>
              <a:t>. </a:t>
            </a:r>
            <a:r>
              <a:rPr lang="tr-TR" sz="2600" dirty="0" err="1">
                <a:ea typeface="+mn-lt"/>
                <a:cs typeface="+mn-lt"/>
              </a:rPr>
              <a:t>After</a:t>
            </a:r>
            <a:r>
              <a:rPr lang="tr-TR" sz="2600" dirty="0">
                <a:ea typeface="+mn-lt"/>
                <a:cs typeface="+mn-lt"/>
              </a:rPr>
              <a:t> COVID-19 </a:t>
            </a:r>
            <a:r>
              <a:rPr lang="tr-TR" sz="2600" dirty="0" err="1">
                <a:ea typeface="+mn-lt"/>
                <a:cs typeface="+mn-lt"/>
              </a:rPr>
              <a:t>was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seen</a:t>
            </a:r>
            <a:r>
              <a:rPr lang="tr-TR" sz="2600" dirty="0">
                <a:ea typeface="+mn-lt"/>
                <a:cs typeface="+mn-lt"/>
              </a:rPr>
              <a:t> in 114 </a:t>
            </a:r>
            <a:r>
              <a:rPr lang="tr-TR" sz="2600" dirty="0" err="1">
                <a:ea typeface="+mn-lt"/>
                <a:cs typeface="+mn-lt"/>
              </a:rPr>
              <a:t>countries</a:t>
            </a:r>
            <a:r>
              <a:rPr lang="tr-TR" sz="2600" dirty="0">
                <a:ea typeface="+mn-lt"/>
                <a:cs typeface="+mn-lt"/>
              </a:rPr>
              <a:t>, </a:t>
            </a:r>
            <a:r>
              <a:rPr lang="tr-TR" sz="2600" dirty="0" err="1">
                <a:ea typeface="+mn-lt"/>
                <a:cs typeface="+mn-lt"/>
              </a:rPr>
              <a:t>the</a:t>
            </a:r>
            <a:r>
              <a:rPr lang="tr-TR" sz="2600" dirty="0">
                <a:ea typeface="+mn-lt"/>
                <a:cs typeface="+mn-lt"/>
              </a:rPr>
              <a:t> World </a:t>
            </a:r>
            <a:r>
              <a:rPr lang="tr-TR" sz="2600" dirty="0" err="1">
                <a:ea typeface="+mn-lt"/>
                <a:cs typeface="+mn-lt"/>
              </a:rPr>
              <a:t>Health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Organization</a:t>
            </a:r>
            <a:r>
              <a:rPr lang="tr-TR" sz="2600" dirty="0">
                <a:ea typeface="+mn-lt"/>
                <a:cs typeface="+mn-lt"/>
              </a:rPr>
              <a:t> (WHO) </a:t>
            </a:r>
            <a:r>
              <a:rPr lang="tr-TR" sz="2600" dirty="0" err="1">
                <a:ea typeface="+mn-lt"/>
                <a:cs typeface="+mn-lt"/>
              </a:rPr>
              <a:t>declared</a:t>
            </a:r>
            <a:r>
              <a:rPr lang="tr-TR" sz="2600" dirty="0">
                <a:ea typeface="+mn-lt"/>
                <a:cs typeface="+mn-lt"/>
              </a:rPr>
              <a:t> a </a:t>
            </a:r>
            <a:r>
              <a:rPr lang="tr-TR" sz="2600" dirty="0" err="1">
                <a:ea typeface="+mn-lt"/>
                <a:cs typeface="+mn-lt"/>
              </a:rPr>
              <a:t>pandemic</a:t>
            </a:r>
            <a:r>
              <a:rPr lang="tr-TR" sz="2600" dirty="0">
                <a:ea typeface="+mn-lt"/>
                <a:cs typeface="+mn-lt"/>
              </a:rPr>
              <a:t>. </a:t>
            </a:r>
            <a:r>
              <a:rPr lang="tr-TR" sz="2600" dirty="0" err="1">
                <a:ea typeface="+mn-lt"/>
                <a:cs typeface="+mn-lt"/>
              </a:rPr>
              <a:t>To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prevent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the</a:t>
            </a:r>
            <a:r>
              <a:rPr lang="tr-TR" sz="2600" dirty="0">
                <a:ea typeface="+mn-lt"/>
                <a:cs typeface="+mn-lt"/>
              </a:rPr>
              <a:t> spread of </a:t>
            </a:r>
            <a:r>
              <a:rPr lang="tr-TR" sz="2600" dirty="0" err="1">
                <a:ea typeface="+mn-lt"/>
                <a:cs typeface="+mn-lt"/>
              </a:rPr>
              <a:t>the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epidemic</a:t>
            </a:r>
            <a:r>
              <a:rPr lang="tr-TR" sz="2600" dirty="0">
                <a:ea typeface="+mn-lt"/>
                <a:cs typeface="+mn-lt"/>
              </a:rPr>
              <a:t>, </a:t>
            </a:r>
            <a:r>
              <a:rPr lang="tr-TR" sz="2600" dirty="0" err="1">
                <a:ea typeface="+mn-lt"/>
                <a:cs typeface="+mn-lt"/>
              </a:rPr>
              <a:t>schools</a:t>
            </a:r>
            <a:r>
              <a:rPr lang="tr-TR" sz="2600" dirty="0">
                <a:ea typeface="+mn-lt"/>
                <a:cs typeface="+mn-lt"/>
              </a:rPr>
              <a:t>, </a:t>
            </a:r>
            <a:r>
              <a:rPr lang="tr-TR" sz="2600" dirty="0" err="1">
                <a:ea typeface="+mn-lt"/>
                <a:cs typeface="+mn-lt"/>
              </a:rPr>
              <a:t>workplaces</a:t>
            </a:r>
            <a:r>
              <a:rPr lang="tr-TR" sz="2600" dirty="0">
                <a:ea typeface="+mn-lt"/>
                <a:cs typeface="+mn-lt"/>
              </a:rPr>
              <a:t>, </a:t>
            </a:r>
            <a:r>
              <a:rPr lang="tr-TR" sz="2600" dirty="0" err="1">
                <a:ea typeface="+mn-lt"/>
                <a:cs typeface="+mn-lt"/>
              </a:rPr>
              <a:t>cinemas</a:t>
            </a:r>
            <a:r>
              <a:rPr lang="tr-TR" sz="2600" dirty="0">
                <a:ea typeface="+mn-lt"/>
                <a:cs typeface="+mn-lt"/>
              </a:rPr>
              <a:t>, </a:t>
            </a:r>
            <a:r>
              <a:rPr lang="tr-TR" sz="2600" dirty="0" err="1">
                <a:ea typeface="+mn-lt"/>
                <a:cs typeface="+mn-lt"/>
              </a:rPr>
              <a:t>theaters</a:t>
            </a:r>
            <a:r>
              <a:rPr lang="tr-TR" sz="2600" dirty="0">
                <a:ea typeface="+mn-lt"/>
                <a:cs typeface="+mn-lt"/>
              </a:rPr>
              <a:t>, </a:t>
            </a:r>
            <a:r>
              <a:rPr lang="tr-TR" sz="2600" dirty="0" err="1">
                <a:ea typeface="+mn-lt"/>
                <a:cs typeface="+mn-lt"/>
              </a:rPr>
              <a:t>restaurants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were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closed</a:t>
            </a:r>
            <a:r>
              <a:rPr lang="tr-TR" sz="2600" dirty="0">
                <a:ea typeface="+mn-lt"/>
                <a:cs typeface="+mn-lt"/>
              </a:rPr>
              <a:t>, </a:t>
            </a:r>
            <a:r>
              <a:rPr lang="tr-TR" sz="2600" dirty="0" err="1">
                <a:ea typeface="+mn-lt"/>
                <a:cs typeface="+mn-lt"/>
              </a:rPr>
              <a:t>sports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events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were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postponed</a:t>
            </a:r>
            <a:r>
              <a:rPr lang="tr-TR" sz="2600" dirty="0">
                <a:ea typeface="+mn-lt"/>
                <a:cs typeface="+mn-lt"/>
              </a:rPr>
              <a:t>. Land, </a:t>
            </a:r>
            <a:r>
              <a:rPr lang="tr-TR" sz="2600" dirty="0" err="1">
                <a:ea typeface="+mn-lt"/>
                <a:cs typeface="+mn-lt"/>
              </a:rPr>
              <a:t>air</a:t>
            </a:r>
            <a:r>
              <a:rPr lang="tr-TR" sz="2600" dirty="0">
                <a:ea typeface="+mn-lt"/>
                <a:cs typeface="+mn-lt"/>
              </a:rPr>
              <a:t>, </a:t>
            </a:r>
            <a:r>
              <a:rPr lang="tr-TR" sz="2600" dirty="0" err="1">
                <a:ea typeface="+mn-lt"/>
                <a:cs typeface="+mn-lt"/>
              </a:rPr>
              <a:t>sea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and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rail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transports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were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stopped</a:t>
            </a:r>
            <a:r>
              <a:rPr lang="tr-TR" sz="2600" dirty="0">
                <a:ea typeface="+mn-lt"/>
                <a:cs typeface="+mn-lt"/>
              </a:rPr>
              <a:t>, </a:t>
            </a:r>
            <a:r>
              <a:rPr lang="tr-TR" sz="2600" dirty="0" err="1">
                <a:ea typeface="+mn-lt"/>
                <a:cs typeface="+mn-lt"/>
              </a:rPr>
              <a:t>country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borders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were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closed</a:t>
            </a:r>
            <a:r>
              <a:rPr lang="tr-TR" sz="2600" dirty="0">
                <a:ea typeface="+mn-lt"/>
                <a:cs typeface="+mn-lt"/>
              </a:rPr>
              <a:t>. </a:t>
            </a:r>
            <a:r>
              <a:rPr lang="tr-TR" sz="2600" dirty="0" err="1">
                <a:ea typeface="+mn-lt"/>
                <a:cs typeface="+mn-lt"/>
              </a:rPr>
              <a:t>With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the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panic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caused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by</a:t>
            </a:r>
            <a:r>
              <a:rPr lang="tr-TR" sz="2600" dirty="0">
                <a:ea typeface="+mn-lt"/>
                <a:cs typeface="+mn-lt"/>
              </a:rPr>
              <a:t> COVID-19, </a:t>
            </a:r>
            <a:r>
              <a:rPr lang="tr-TR" sz="2600" dirty="0" err="1">
                <a:ea typeface="+mn-lt"/>
                <a:cs typeface="+mn-lt"/>
              </a:rPr>
              <a:t>stock</a:t>
            </a:r>
            <a:r>
              <a:rPr lang="tr-TR" sz="2600" dirty="0">
                <a:ea typeface="+mn-lt"/>
                <a:cs typeface="+mn-lt"/>
              </a:rPr>
              <a:t> market </a:t>
            </a:r>
            <a:r>
              <a:rPr lang="tr-TR" sz="2600" dirty="0" err="1">
                <a:ea typeface="+mn-lt"/>
                <a:cs typeface="+mn-lt"/>
              </a:rPr>
              <a:t>indices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fell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rapidly</a:t>
            </a:r>
            <a:r>
              <a:rPr lang="tr-TR" sz="2600" dirty="0">
                <a:ea typeface="+mn-lt"/>
                <a:cs typeface="+mn-lt"/>
              </a:rPr>
              <a:t>, </a:t>
            </a:r>
            <a:r>
              <a:rPr lang="tr-TR" sz="2600" dirty="0" err="1">
                <a:ea typeface="+mn-lt"/>
                <a:cs typeface="+mn-lt"/>
              </a:rPr>
              <a:t>stocks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lost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value</a:t>
            </a:r>
            <a:r>
              <a:rPr lang="tr-TR" sz="2600" dirty="0">
                <a:ea typeface="+mn-lt"/>
                <a:cs typeface="+mn-lt"/>
              </a:rPr>
              <a:t>, </a:t>
            </a:r>
            <a:r>
              <a:rPr lang="tr-TR" sz="2600" dirty="0" err="1">
                <a:ea typeface="+mn-lt"/>
                <a:cs typeface="+mn-lt"/>
              </a:rPr>
              <a:t>asset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prices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decreased</a:t>
            </a:r>
            <a:r>
              <a:rPr lang="tr-TR" sz="2600" dirty="0">
                <a:ea typeface="+mn-lt"/>
                <a:cs typeface="+mn-lt"/>
              </a:rPr>
              <a:t>. </a:t>
            </a:r>
            <a:r>
              <a:rPr lang="tr-TR" sz="2600" dirty="0" err="1">
                <a:ea typeface="+mn-lt"/>
                <a:cs typeface="+mn-lt"/>
              </a:rPr>
              <a:t>And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both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large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businesses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and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small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businesses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have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been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adversely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affected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by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this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situation</a:t>
            </a:r>
            <a:r>
              <a:rPr lang="tr-TR" sz="2600" dirty="0">
                <a:ea typeface="+mn-lt"/>
                <a:cs typeface="+mn-lt"/>
              </a:rPr>
              <a:t>. </a:t>
            </a:r>
            <a:r>
              <a:rPr lang="tr-TR" sz="2600" dirty="0" err="1">
                <a:ea typeface="+mn-lt"/>
                <a:cs typeface="+mn-lt"/>
              </a:rPr>
              <a:t>Loss</a:t>
            </a:r>
            <a:r>
              <a:rPr lang="tr-TR" sz="2600" dirty="0">
                <a:ea typeface="+mn-lt"/>
                <a:cs typeface="+mn-lt"/>
              </a:rPr>
              <a:t> of </a:t>
            </a:r>
            <a:r>
              <a:rPr lang="tr-TR" sz="2600" dirty="0" err="1">
                <a:ea typeface="+mn-lt"/>
                <a:cs typeface="+mn-lt"/>
              </a:rPr>
              <a:t>income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started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to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increase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day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by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day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with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the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progress</a:t>
            </a:r>
            <a:r>
              <a:rPr lang="tr-TR" sz="2600" dirty="0">
                <a:ea typeface="+mn-lt"/>
                <a:cs typeface="+mn-lt"/>
              </a:rPr>
              <a:t> of </a:t>
            </a:r>
            <a:r>
              <a:rPr lang="tr-TR" sz="2600" dirty="0" err="1">
                <a:ea typeface="+mn-lt"/>
                <a:cs typeface="+mn-lt"/>
              </a:rPr>
              <a:t>the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pandemic</a:t>
            </a:r>
            <a:r>
              <a:rPr lang="tr-TR" sz="2600" dirty="0">
                <a:ea typeface="+mn-lt"/>
                <a:cs typeface="+mn-lt"/>
              </a:rPr>
              <a:t>.</a:t>
            </a:r>
            <a:endParaRPr lang="tr-TR" sz="2600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b="1" dirty="0" err="1">
                <a:ea typeface="+mj-lt"/>
                <a:cs typeface="+mj-lt"/>
              </a:rPr>
              <a:t>Negatively</a:t>
            </a:r>
            <a:r>
              <a:rPr lang="tr-TR" b="1" dirty="0">
                <a:ea typeface="+mj-lt"/>
                <a:cs typeface="+mj-lt"/>
              </a:rPr>
              <a:t> </a:t>
            </a:r>
            <a:r>
              <a:rPr lang="tr-TR" b="1" dirty="0" err="1">
                <a:ea typeface="+mj-lt"/>
                <a:cs typeface="+mj-lt"/>
              </a:rPr>
              <a:t>impacted</a:t>
            </a:r>
            <a:r>
              <a:rPr lang="tr-TR" b="1" dirty="0">
                <a:ea typeface="+mj-lt"/>
                <a:cs typeface="+mj-lt"/>
              </a:rPr>
              <a:t> </a:t>
            </a:r>
            <a:r>
              <a:rPr lang="tr-TR" b="1" dirty="0" err="1">
                <a:ea typeface="+mj-lt"/>
                <a:cs typeface="+mj-lt"/>
              </a:rPr>
              <a:t>sectors</a:t>
            </a:r>
            <a:endParaRPr lang="tr-TR" b="1" dirty="0" err="1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554123D-D2E4-4EB0-B112-FBB11D7473E7}"/>
              </a:ext>
            </a:extLst>
          </p:cNvPr>
          <p:cNvSpPr txBox="1"/>
          <p:nvPr/>
        </p:nvSpPr>
        <p:spPr>
          <a:xfrm>
            <a:off x="1257660" y="1847131"/>
            <a:ext cx="1023380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tr-TR" sz="2400" dirty="0">
              <a:cs typeface="Calibri"/>
            </a:endParaRP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92A2649A-1467-4B43-A031-6A29D7081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543" y="1845734"/>
            <a:ext cx="10302816" cy="4425924"/>
          </a:xfrm>
        </p:spPr>
        <p:txBody>
          <a:bodyPr vert="horz" lIns="0" tIns="45720" rIns="0" bIns="45720" rtlCol="0" anchor="t">
            <a:noAutofit/>
          </a:bodyPr>
          <a:lstStyle/>
          <a:p>
            <a:pPr marL="0" indent="0">
              <a:lnSpc>
                <a:spcPct val="120000"/>
              </a:lnSpc>
            </a:pPr>
            <a:r>
              <a:rPr lang="tr-TR" sz="2200" dirty="0" err="1">
                <a:ea typeface="+mn-lt"/>
                <a:cs typeface="+mn-lt"/>
              </a:rPr>
              <a:t>It</a:t>
            </a:r>
            <a:r>
              <a:rPr lang="tr-TR" sz="2200" dirty="0">
                <a:ea typeface="+mn-lt"/>
                <a:cs typeface="+mn-lt"/>
              </a:rPr>
              <a:t> can be </a:t>
            </a:r>
            <a:r>
              <a:rPr lang="tr-TR" sz="2200" dirty="0" err="1">
                <a:ea typeface="+mn-lt"/>
                <a:cs typeface="+mn-lt"/>
              </a:rPr>
              <a:t>said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that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almost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all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sectors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have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been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negatively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affected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by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the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process</a:t>
            </a:r>
            <a:r>
              <a:rPr lang="tr-TR" sz="2200" dirty="0">
                <a:ea typeface="+mn-lt"/>
                <a:cs typeface="+mn-lt"/>
              </a:rPr>
              <a:t>. </a:t>
            </a:r>
            <a:r>
              <a:rPr lang="tr-TR" sz="2200" dirty="0" err="1">
                <a:ea typeface="+mn-lt"/>
                <a:cs typeface="+mn-lt"/>
              </a:rPr>
              <a:t>The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prominent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sectors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are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summarized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below</a:t>
            </a:r>
            <a:r>
              <a:rPr lang="tr-TR" sz="2200" dirty="0">
                <a:ea typeface="+mn-lt"/>
                <a:cs typeface="+mn-lt"/>
              </a:rPr>
              <a:t>:</a:t>
            </a:r>
            <a:endParaRPr lang="tr-TR" sz="2200"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tr-TR" sz="2200" dirty="0">
                <a:ea typeface="+mn-lt"/>
                <a:cs typeface="+mn-lt"/>
              </a:rPr>
              <a:t>• </a:t>
            </a:r>
            <a:r>
              <a:rPr lang="tr-TR" sz="2200" dirty="0" err="1">
                <a:ea typeface="+mn-lt"/>
                <a:cs typeface="+mn-lt"/>
              </a:rPr>
              <a:t>Airlines</a:t>
            </a:r>
            <a:r>
              <a:rPr lang="tr-TR" sz="2200" dirty="0">
                <a:ea typeface="+mn-lt"/>
                <a:cs typeface="+mn-lt"/>
              </a:rPr>
              <a:t>, </a:t>
            </a:r>
            <a:r>
              <a:rPr lang="tr-TR" sz="2200" dirty="0" err="1">
                <a:ea typeface="+mn-lt"/>
                <a:cs typeface="+mn-lt"/>
              </a:rPr>
              <a:t>hotels</a:t>
            </a:r>
            <a:r>
              <a:rPr lang="tr-TR" sz="2200" dirty="0">
                <a:ea typeface="+mn-lt"/>
                <a:cs typeface="+mn-lt"/>
              </a:rPr>
              <a:t>, </a:t>
            </a:r>
            <a:r>
              <a:rPr lang="tr-TR" sz="2200" dirty="0" err="1">
                <a:ea typeface="+mn-lt"/>
                <a:cs typeface="+mn-lt"/>
              </a:rPr>
              <a:t>restaurants</a:t>
            </a:r>
            <a:r>
              <a:rPr lang="tr-TR" sz="2200" dirty="0">
                <a:ea typeface="+mn-lt"/>
                <a:cs typeface="+mn-lt"/>
              </a:rPr>
              <a:t>, </a:t>
            </a:r>
            <a:r>
              <a:rPr lang="tr-TR" sz="2200" dirty="0" err="1">
                <a:ea typeface="+mn-lt"/>
                <a:cs typeface="+mn-lt"/>
              </a:rPr>
              <a:t>hospitality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services</a:t>
            </a:r>
            <a:r>
              <a:rPr lang="tr-TR" sz="2200" dirty="0">
                <a:ea typeface="+mn-lt"/>
                <a:cs typeface="+mn-lt"/>
              </a:rPr>
              <a:t>, </a:t>
            </a:r>
            <a:r>
              <a:rPr lang="tr-TR" sz="2200" dirty="0" err="1">
                <a:ea typeface="+mn-lt"/>
                <a:cs typeface="+mn-lt"/>
              </a:rPr>
              <a:t>retail</a:t>
            </a:r>
            <a:r>
              <a:rPr lang="tr-TR" sz="2200" dirty="0">
                <a:ea typeface="+mn-lt"/>
                <a:cs typeface="+mn-lt"/>
              </a:rPr>
              <a:t>, </a:t>
            </a:r>
            <a:r>
              <a:rPr lang="tr-TR" sz="2200" dirty="0" err="1">
                <a:ea typeface="+mn-lt"/>
                <a:cs typeface="+mn-lt"/>
              </a:rPr>
              <a:t>especially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manufacturers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with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complex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supply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chains</a:t>
            </a:r>
            <a:r>
              <a:rPr lang="tr-TR" sz="2200" dirty="0">
                <a:ea typeface="+mn-lt"/>
                <a:cs typeface="+mn-lt"/>
              </a:rPr>
              <a:t>.</a:t>
            </a:r>
            <a:endParaRPr lang="tr-TR" sz="2200">
              <a:cs typeface="Calibri" panose="020F0502020204030204"/>
            </a:endParaRPr>
          </a:p>
          <a:p>
            <a:pPr>
              <a:lnSpc>
                <a:spcPct val="120000"/>
              </a:lnSpc>
            </a:pPr>
            <a:r>
              <a:rPr lang="tr-TR" sz="2200" dirty="0">
                <a:ea typeface="+mn-lt"/>
                <a:cs typeface="+mn-lt"/>
              </a:rPr>
              <a:t>• </a:t>
            </a:r>
            <a:r>
              <a:rPr lang="tr-TR" sz="2200" dirty="0" err="1">
                <a:ea typeface="+mn-lt"/>
                <a:cs typeface="+mn-lt"/>
              </a:rPr>
              <a:t>Exporters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who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are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significantly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exposed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to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the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Asian</a:t>
            </a:r>
            <a:r>
              <a:rPr lang="tr-TR" sz="2200" dirty="0">
                <a:ea typeface="+mn-lt"/>
                <a:cs typeface="+mn-lt"/>
              </a:rPr>
              <a:t> market, </a:t>
            </a:r>
            <a:r>
              <a:rPr lang="tr-TR" sz="2200" dirty="0" err="1">
                <a:ea typeface="+mn-lt"/>
                <a:cs typeface="+mn-lt"/>
              </a:rPr>
              <a:t>especially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those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first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affected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by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the</a:t>
            </a:r>
            <a:r>
              <a:rPr lang="tr-TR" sz="2200" dirty="0">
                <a:ea typeface="+mn-lt"/>
                <a:cs typeface="+mn-lt"/>
              </a:rPr>
              <a:t> global </a:t>
            </a:r>
            <a:r>
              <a:rPr lang="tr-TR" sz="2200" dirty="0" err="1">
                <a:ea typeface="+mn-lt"/>
                <a:cs typeface="+mn-lt"/>
              </a:rPr>
              <a:t>epidemic</a:t>
            </a:r>
            <a:r>
              <a:rPr lang="tr-TR" sz="2200" dirty="0">
                <a:ea typeface="+mn-lt"/>
                <a:cs typeface="+mn-lt"/>
              </a:rPr>
              <a:t>.</a:t>
            </a:r>
            <a:endParaRPr lang="tr-TR" sz="2200">
              <a:cs typeface="Calibri" panose="020F0502020204030204"/>
            </a:endParaRPr>
          </a:p>
          <a:p>
            <a:pPr>
              <a:lnSpc>
                <a:spcPct val="120000"/>
              </a:lnSpc>
            </a:pPr>
            <a:r>
              <a:rPr lang="tr-TR" sz="2200" dirty="0">
                <a:ea typeface="+mn-lt"/>
                <a:cs typeface="+mn-lt"/>
              </a:rPr>
              <a:t>• </a:t>
            </a:r>
            <a:r>
              <a:rPr lang="tr-TR" sz="2200" dirty="0" err="1">
                <a:ea typeface="+mn-lt"/>
                <a:cs typeface="+mn-lt"/>
              </a:rPr>
              <a:t>Tourism-related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businesses</a:t>
            </a:r>
            <a:r>
              <a:rPr lang="tr-TR" sz="2200" dirty="0">
                <a:ea typeface="+mn-lt"/>
                <a:cs typeface="+mn-lt"/>
              </a:rPr>
              <a:t>: </a:t>
            </a:r>
            <a:r>
              <a:rPr lang="tr-TR" sz="2200" dirty="0" err="1">
                <a:ea typeface="+mn-lt"/>
                <a:cs typeface="+mn-lt"/>
              </a:rPr>
              <a:t>travel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agencies</a:t>
            </a:r>
            <a:r>
              <a:rPr lang="tr-TR" sz="2200" dirty="0">
                <a:ea typeface="+mn-lt"/>
                <a:cs typeface="+mn-lt"/>
              </a:rPr>
              <a:t>, </a:t>
            </a:r>
            <a:r>
              <a:rPr lang="tr-TR" sz="2200" dirty="0" err="1">
                <a:ea typeface="+mn-lt"/>
                <a:cs typeface="+mn-lt"/>
              </a:rPr>
              <a:t>luxury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retailers</a:t>
            </a:r>
            <a:r>
              <a:rPr lang="tr-TR" sz="2200" dirty="0">
                <a:ea typeface="+mn-lt"/>
                <a:cs typeface="+mn-lt"/>
              </a:rPr>
              <a:t>, </a:t>
            </a:r>
            <a:r>
              <a:rPr lang="tr-TR" sz="2200" dirty="0" err="1">
                <a:ea typeface="+mn-lt"/>
                <a:cs typeface="+mn-lt"/>
              </a:rPr>
              <a:t>etc</a:t>
            </a:r>
            <a:r>
              <a:rPr lang="tr-TR" sz="2200" dirty="0">
                <a:ea typeface="+mn-lt"/>
                <a:cs typeface="+mn-lt"/>
              </a:rPr>
              <a:t>.</a:t>
            </a:r>
            <a:endParaRPr lang="tr-TR" sz="2200">
              <a:cs typeface="Calibri" panose="020F0502020204030204"/>
            </a:endParaRPr>
          </a:p>
          <a:p>
            <a:pPr>
              <a:lnSpc>
                <a:spcPct val="120000"/>
              </a:lnSpc>
            </a:pPr>
            <a:r>
              <a:rPr lang="tr-TR" sz="2200" dirty="0">
                <a:ea typeface="+mn-lt"/>
                <a:cs typeface="+mn-lt"/>
              </a:rPr>
              <a:t>• Transport, </a:t>
            </a:r>
            <a:r>
              <a:rPr lang="tr-TR" sz="2200" dirty="0" err="1">
                <a:ea typeface="+mn-lt"/>
                <a:cs typeface="+mn-lt"/>
              </a:rPr>
              <a:t>cruisers</a:t>
            </a:r>
            <a:r>
              <a:rPr lang="tr-TR" sz="2200" dirty="0">
                <a:ea typeface="+mn-lt"/>
                <a:cs typeface="+mn-lt"/>
              </a:rPr>
              <a:t>, </a:t>
            </a:r>
            <a:r>
              <a:rPr lang="tr-TR" sz="2200" dirty="0" err="1">
                <a:ea typeface="+mn-lt"/>
                <a:cs typeface="+mn-lt"/>
              </a:rPr>
              <a:t>ports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and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shipping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industry</a:t>
            </a:r>
            <a:endParaRPr lang="tr-TR" sz="2200"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200" dirty="0">
                <a:ea typeface="+mn-lt"/>
                <a:cs typeface="+mn-lt"/>
              </a:rPr>
              <a:t> • </a:t>
            </a:r>
            <a:r>
              <a:rPr lang="tr-TR" sz="2200" dirty="0" err="1">
                <a:ea typeface="+mn-lt"/>
                <a:cs typeface="+mn-lt"/>
              </a:rPr>
              <a:t>Oil</a:t>
            </a:r>
            <a:r>
              <a:rPr lang="tr-TR" sz="2200" dirty="0">
                <a:ea typeface="+mn-lt"/>
                <a:cs typeface="+mn-lt"/>
              </a:rPr>
              <a:t>, </a:t>
            </a:r>
            <a:r>
              <a:rPr lang="tr-TR" sz="2200" dirty="0" err="1">
                <a:ea typeface="+mn-lt"/>
                <a:cs typeface="+mn-lt"/>
              </a:rPr>
              <a:t>gas</a:t>
            </a:r>
            <a:r>
              <a:rPr lang="tr-TR" sz="2200" dirty="0">
                <a:ea typeface="+mn-lt"/>
                <a:cs typeface="+mn-lt"/>
              </a:rPr>
              <a:t>, </a:t>
            </a:r>
            <a:r>
              <a:rPr lang="tr-TR" sz="2200" dirty="0" err="1">
                <a:ea typeface="+mn-lt"/>
                <a:cs typeface="+mn-lt"/>
              </a:rPr>
              <a:t>mining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and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metals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due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to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the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decrease</a:t>
            </a:r>
            <a:r>
              <a:rPr lang="tr-TR" sz="2200" dirty="0">
                <a:ea typeface="+mn-lt"/>
                <a:cs typeface="+mn-lt"/>
              </a:rPr>
              <a:t> in </a:t>
            </a:r>
            <a:r>
              <a:rPr lang="tr-TR" sz="2200" dirty="0" err="1">
                <a:ea typeface="+mn-lt"/>
                <a:cs typeface="+mn-lt"/>
              </a:rPr>
              <a:t>both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demand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and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commodity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prices</a:t>
            </a:r>
            <a:endParaRPr lang="tr-TR" sz="2200" dirty="0" err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55725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312941" y="344112"/>
            <a:ext cx="10302815" cy="1364494"/>
          </a:xfrm>
        </p:spPr>
        <p:txBody>
          <a:bodyPr rtlCol="0"/>
          <a:lstStyle/>
          <a:p>
            <a:r>
              <a:rPr lang="tr-TR" sz="3500" b="1" dirty="0" err="1">
                <a:ea typeface="+mj-lt"/>
                <a:cs typeface="+mj-lt"/>
              </a:rPr>
              <a:t>More</a:t>
            </a:r>
            <a:r>
              <a:rPr lang="tr-TR" sz="3500" b="1" dirty="0">
                <a:ea typeface="+mj-lt"/>
                <a:cs typeface="+mj-lt"/>
              </a:rPr>
              <a:t> </a:t>
            </a:r>
            <a:r>
              <a:rPr lang="tr-TR" sz="3500" b="1" dirty="0" err="1">
                <a:ea typeface="+mj-lt"/>
                <a:cs typeface="+mj-lt"/>
              </a:rPr>
              <a:t>institutions</a:t>
            </a:r>
            <a:r>
              <a:rPr lang="tr-TR" sz="3500" b="1" dirty="0">
                <a:ea typeface="+mj-lt"/>
                <a:cs typeface="+mj-lt"/>
              </a:rPr>
              <a:t>/</a:t>
            </a:r>
            <a:r>
              <a:rPr lang="tr-TR" sz="3500" b="1" dirty="0" err="1">
                <a:ea typeface="+mj-lt"/>
                <a:cs typeface="+mj-lt"/>
              </a:rPr>
              <a:t>organizations</a:t>
            </a:r>
            <a:r>
              <a:rPr lang="tr-TR" sz="3500" b="1" dirty="0">
                <a:ea typeface="+mj-lt"/>
                <a:cs typeface="+mj-lt"/>
              </a:rPr>
              <a:t> </a:t>
            </a:r>
            <a:r>
              <a:rPr lang="tr-TR" sz="3500" b="1" dirty="0" err="1">
                <a:ea typeface="+mj-lt"/>
                <a:cs typeface="+mj-lt"/>
              </a:rPr>
              <a:t>have</a:t>
            </a:r>
            <a:r>
              <a:rPr lang="tr-TR" sz="3500" b="1" dirty="0">
                <a:ea typeface="+mj-lt"/>
                <a:cs typeface="+mj-lt"/>
              </a:rPr>
              <a:t> </a:t>
            </a:r>
            <a:r>
              <a:rPr lang="tr-TR" sz="3500" b="1" dirty="0" err="1">
                <a:ea typeface="+mj-lt"/>
                <a:cs typeface="+mj-lt"/>
              </a:rPr>
              <a:t>been</a:t>
            </a:r>
            <a:r>
              <a:rPr lang="tr-TR" sz="3500" b="1" dirty="0">
                <a:ea typeface="+mj-lt"/>
                <a:cs typeface="+mj-lt"/>
              </a:rPr>
              <a:t> </a:t>
            </a:r>
            <a:r>
              <a:rPr lang="tr-TR" sz="3500" b="1" dirty="0" err="1">
                <a:ea typeface="+mj-lt"/>
                <a:cs typeface="+mj-lt"/>
              </a:rPr>
              <a:t>closed</a:t>
            </a:r>
            <a:r>
              <a:rPr lang="tr-TR" sz="3500" b="1" dirty="0">
                <a:ea typeface="+mj-lt"/>
                <a:cs typeface="+mj-lt"/>
              </a:rPr>
              <a:t> </a:t>
            </a:r>
            <a:r>
              <a:rPr lang="tr-TR" sz="3500" b="1" dirty="0" err="1">
                <a:ea typeface="+mj-lt"/>
                <a:cs typeface="+mj-lt"/>
              </a:rPr>
              <a:t>with</a:t>
            </a:r>
            <a:r>
              <a:rPr lang="tr-TR" sz="3500" b="1" dirty="0">
                <a:ea typeface="+mj-lt"/>
                <a:cs typeface="+mj-lt"/>
              </a:rPr>
              <a:t> </a:t>
            </a:r>
            <a:r>
              <a:rPr lang="tr-TR" sz="3500" b="1" dirty="0" err="1">
                <a:ea typeface="+mj-lt"/>
                <a:cs typeface="+mj-lt"/>
              </a:rPr>
              <a:t>the</a:t>
            </a:r>
            <a:r>
              <a:rPr lang="tr-TR" sz="3500" b="1" dirty="0">
                <a:ea typeface="+mj-lt"/>
                <a:cs typeface="+mj-lt"/>
              </a:rPr>
              <a:t> </a:t>
            </a:r>
            <a:r>
              <a:rPr lang="tr-TR" sz="3500" b="1" dirty="0" err="1">
                <a:ea typeface="+mj-lt"/>
                <a:cs typeface="+mj-lt"/>
              </a:rPr>
              <a:t>pandemic</a:t>
            </a:r>
            <a:endParaRPr lang="tr-TR" sz="3500" b="1" dirty="0" err="1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554123D-D2E4-4EB0-B112-FBB11D7473E7}"/>
              </a:ext>
            </a:extLst>
          </p:cNvPr>
          <p:cNvSpPr txBox="1"/>
          <p:nvPr/>
        </p:nvSpPr>
        <p:spPr>
          <a:xfrm>
            <a:off x="1257660" y="1847131"/>
            <a:ext cx="1023380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tr-TR" sz="2400" dirty="0">
              <a:cs typeface="Calibri"/>
            </a:endParaRP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92A2649A-1467-4B43-A031-6A29D7081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543" y="1845734"/>
            <a:ext cx="10302816" cy="4425924"/>
          </a:xfrm>
        </p:spPr>
        <p:txBody>
          <a:bodyPr vert="horz" lIns="0" tIns="45720" rIns="0" bIns="45720" rtlCol="0" anchor="t">
            <a:noAutofit/>
          </a:bodyPr>
          <a:lstStyle/>
          <a:p>
            <a:pPr marL="285750" indent="-285750">
              <a:lnSpc>
                <a:spcPct val="120000"/>
              </a:lnSpc>
              <a:buFont typeface="Calibri,Sans-Serif"/>
              <a:buChar char=" "/>
            </a:pPr>
            <a:r>
              <a:rPr lang="tr-TR" sz="2400" dirty="0">
                <a:ea typeface="+mn-lt"/>
                <a:cs typeface="+mn-lt"/>
              </a:rPr>
              <a:t> • </a:t>
            </a:r>
            <a:r>
              <a:rPr lang="tr-TR" sz="2400" dirty="0" err="1">
                <a:ea typeface="+mn-lt"/>
                <a:cs typeface="+mn-lt"/>
              </a:rPr>
              <a:t>Fewer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companies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established</a:t>
            </a:r>
            <a:r>
              <a:rPr lang="tr-TR" sz="2400" dirty="0">
                <a:ea typeface="+mn-lt"/>
                <a:cs typeface="+mn-lt"/>
              </a:rPr>
              <a:t> in </a:t>
            </a:r>
            <a:r>
              <a:rPr lang="tr-TR" sz="2400" dirty="0" err="1">
                <a:ea typeface="+mn-lt"/>
                <a:cs typeface="+mn-lt"/>
              </a:rPr>
              <a:t>March-July</a:t>
            </a:r>
            <a:r>
              <a:rPr lang="tr-TR" sz="2400" dirty="0">
                <a:ea typeface="+mn-lt"/>
                <a:cs typeface="+mn-lt"/>
              </a:rPr>
              <a:t> 2019</a:t>
            </a:r>
          </a:p>
          <a:p>
            <a:pPr marL="342900" indent="-342900">
              <a:buFont typeface="Calibri"/>
              <a:buChar char=" "/>
            </a:pPr>
            <a:r>
              <a:rPr lang="tr-TR" sz="2400" dirty="0">
                <a:ea typeface="+mn-lt"/>
                <a:cs typeface="+mn-lt"/>
              </a:rPr>
              <a:t>•   </a:t>
            </a:r>
            <a:r>
              <a:rPr lang="tr-TR" sz="2400" dirty="0" err="1">
                <a:ea typeface="+mn-lt"/>
                <a:cs typeface="+mn-lt"/>
              </a:rPr>
              <a:t>Compared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to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the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pandemic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period</a:t>
            </a:r>
            <a:r>
              <a:rPr lang="tr-TR" sz="2400" dirty="0">
                <a:ea typeface="+mn-lt"/>
                <a:cs typeface="+mn-lt"/>
              </a:rPr>
              <a:t> of 2020 in </a:t>
            </a:r>
            <a:r>
              <a:rPr lang="tr-TR" sz="2400" dirty="0" err="1">
                <a:ea typeface="+mn-lt"/>
                <a:cs typeface="+mn-lt"/>
              </a:rPr>
              <a:t>March-July</a:t>
            </a:r>
            <a:r>
              <a:rPr lang="tr-TR" sz="2400" dirty="0">
                <a:ea typeface="+mn-lt"/>
                <a:cs typeface="+mn-lt"/>
              </a:rPr>
              <a:t> 2019, </a:t>
            </a:r>
            <a:r>
              <a:rPr lang="tr-TR" sz="2400" dirty="0" err="1">
                <a:ea typeface="+mn-lt"/>
                <a:cs typeface="+mn-lt"/>
              </a:rPr>
              <a:t>more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businesses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are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established</a:t>
            </a:r>
            <a:r>
              <a:rPr lang="tr-TR" sz="2400" dirty="0">
                <a:ea typeface="+mn-lt"/>
                <a:cs typeface="+mn-lt"/>
              </a:rPr>
              <a:t> in 2020. </a:t>
            </a:r>
            <a:r>
              <a:rPr lang="tr-TR" sz="2400" dirty="0" err="1">
                <a:ea typeface="+mn-lt"/>
                <a:cs typeface="+mn-lt"/>
              </a:rPr>
              <a:t>In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the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said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period</a:t>
            </a:r>
            <a:r>
              <a:rPr lang="tr-TR" sz="2400" dirty="0">
                <a:ea typeface="+mn-lt"/>
                <a:cs typeface="+mn-lt"/>
              </a:rPr>
              <a:t> of </a:t>
            </a:r>
            <a:r>
              <a:rPr lang="tr-TR" sz="2400" dirty="0" err="1">
                <a:ea typeface="+mn-lt"/>
                <a:cs typeface="+mn-lt"/>
              </a:rPr>
              <a:t>last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year</a:t>
            </a:r>
            <a:r>
              <a:rPr lang="tr-TR" sz="2400" dirty="0">
                <a:ea typeface="+mn-lt"/>
                <a:cs typeface="+mn-lt"/>
              </a:rPr>
              <a:t>, a total of 41 </a:t>
            </a:r>
            <a:r>
              <a:rPr lang="tr-TR" sz="2400" dirty="0" err="1">
                <a:ea typeface="+mn-lt"/>
                <a:cs typeface="+mn-lt"/>
              </a:rPr>
              <a:t>thousand</a:t>
            </a:r>
            <a:r>
              <a:rPr lang="tr-TR" sz="2400" dirty="0">
                <a:ea typeface="+mn-lt"/>
                <a:cs typeface="+mn-lt"/>
              </a:rPr>
              <a:t> 235 </a:t>
            </a:r>
            <a:r>
              <a:rPr lang="tr-TR" sz="2400" dirty="0" err="1">
                <a:ea typeface="+mn-lt"/>
                <a:cs typeface="+mn-lt"/>
              </a:rPr>
              <a:t>companies</a:t>
            </a:r>
            <a:r>
              <a:rPr lang="tr-TR" sz="2400" dirty="0">
                <a:ea typeface="+mn-lt"/>
                <a:cs typeface="+mn-lt"/>
              </a:rPr>
              <a:t>, </a:t>
            </a:r>
            <a:r>
              <a:rPr lang="tr-TR" sz="2400" dirty="0" err="1">
                <a:ea typeface="+mn-lt"/>
                <a:cs typeface="+mn-lt"/>
              </a:rPr>
              <a:t>cooperatives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and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real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commercial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enterprises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were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established</a:t>
            </a:r>
            <a:r>
              <a:rPr lang="tr-TR" sz="2400" dirty="0">
                <a:ea typeface="+mn-lt"/>
                <a:cs typeface="+mn-lt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Calibri"/>
              <a:buChar char=" "/>
            </a:pPr>
            <a:r>
              <a:rPr lang="tr-TR" sz="2400" dirty="0">
                <a:ea typeface="+mn-lt"/>
                <a:cs typeface="+mn-lt"/>
              </a:rPr>
              <a:t>• </a:t>
            </a:r>
            <a:r>
              <a:rPr lang="tr-TR" sz="2400" dirty="0" err="1">
                <a:ea typeface="+mn-lt"/>
                <a:cs typeface="+mn-lt"/>
              </a:rPr>
              <a:t>However</a:t>
            </a:r>
            <a:r>
              <a:rPr lang="tr-TR" sz="2400" dirty="0">
                <a:ea typeface="+mn-lt"/>
                <a:cs typeface="+mn-lt"/>
              </a:rPr>
              <a:t>, </a:t>
            </a:r>
            <a:r>
              <a:rPr lang="tr-TR" sz="2400" dirty="0" err="1">
                <a:ea typeface="+mn-lt"/>
                <a:cs typeface="+mn-lt"/>
              </a:rPr>
              <a:t>more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institutions</a:t>
            </a:r>
            <a:r>
              <a:rPr lang="tr-TR" sz="2400" dirty="0">
                <a:ea typeface="+mn-lt"/>
                <a:cs typeface="+mn-lt"/>
              </a:rPr>
              <a:t>/</a:t>
            </a:r>
            <a:r>
              <a:rPr lang="tr-TR" sz="2400" dirty="0" err="1">
                <a:ea typeface="+mn-lt"/>
                <a:cs typeface="+mn-lt"/>
              </a:rPr>
              <a:t>organizations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closed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between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the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third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and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seventh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months</a:t>
            </a:r>
            <a:r>
              <a:rPr lang="tr-TR" sz="2400" dirty="0">
                <a:ea typeface="+mn-lt"/>
                <a:cs typeface="+mn-lt"/>
              </a:rPr>
              <a:t> of 2019 </a:t>
            </a:r>
            <a:r>
              <a:rPr lang="tr-TR" sz="2400" dirty="0" err="1">
                <a:ea typeface="+mn-lt"/>
                <a:cs typeface="+mn-lt"/>
              </a:rPr>
              <a:t>compared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to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the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same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period</a:t>
            </a:r>
            <a:r>
              <a:rPr lang="tr-TR" sz="2400" dirty="0">
                <a:ea typeface="+mn-lt"/>
                <a:cs typeface="+mn-lt"/>
              </a:rPr>
              <a:t> of 2020. </a:t>
            </a:r>
            <a:r>
              <a:rPr lang="tr-TR" sz="2400" dirty="0" err="1">
                <a:ea typeface="+mn-lt"/>
                <a:cs typeface="+mn-lt"/>
              </a:rPr>
              <a:t>This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number</a:t>
            </a:r>
            <a:r>
              <a:rPr lang="tr-TR" sz="2400" dirty="0">
                <a:ea typeface="+mn-lt"/>
                <a:cs typeface="+mn-lt"/>
              </a:rPr>
              <a:t>, </a:t>
            </a:r>
            <a:r>
              <a:rPr lang="tr-TR" sz="2400" dirty="0" err="1">
                <a:ea typeface="+mn-lt"/>
                <a:cs typeface="+mn-lt"/>
              </a:rPr>
              <a:t>which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exceeded</a:t>
            </a:r>
            <a:r>
              <a:rPr lang="tr-TR" sz="2400" dirty="0">
                <a:ea typeface="+mn-lt"/>
                <a:cs typeface="+mn-lt"/>
              </a:rPr>
              <a:t> 12 </a:t>
            </a:r>
            <a:r>
              <a:rPr lang="tr-TR" sz="2400" dirty="0" err="1">
                <a:ea typeface="+mn-lt"/>
                <a:cs typeface="+mn-lt"/>
              </a:rPr>
              <a:t>thousand</a:t>
            </a:r>
            <a:r>
              <a:rPr lang="tr-TR" sz="2400" dirty="0">
                <a:ea typeface="+mn-lt"/>
                <a:cs typeface="+mn-lt"/>
              </a:rPr>
              <a:t> in 2020, </a:t>
            </a:r>
            <a:r>
              <a:rPr lang="tr-TR" sz="2400" dirty="0" err="1">
                <a:ea typeface="+mn-lt"/>
                <a:cs typeface="+mn-lt"/>
              </a:rPr>
              <a:t>became</a:t>
            </a:r>
            <a:r>
              <a:rPr lang="tr-TR" sz="2400" dirty="0">
                <a:ea typeface="+mn-lt"/>
                <a:cs typeface="+mn-lt"/>
              </a:rPr>
              <a:t> 11 </a:t>
            </a:r>
            <a:r>
              <a:rPr lang="tr-TR" sz="2400" dirty="0" err="1">
                <a:ea typeface="+mn-lt"/>
                <a:cs typeface="+mn-lt"/>
              </a:rPr>
              <a:t>thousand</a:t>
            </a:r>
            <a:r>
              <a:rPr lang="tr-TR" sz="2400" dirty="0">
                <a:ea typeface="+mn-lt"/>
                <a:cs typeface="+mn-lt"/>
              </a:rPr>
              <a:t> 262 </a:t>
            </a:r>
            <a:r>
              <a:rPr lang="tr-TR" sz="2400" dirty="0" err="1">
                <a:ea typeface="+mn-lt"/>
                <a:cs typeface="+mn-lt"/>
              </a:rPr>
              <a:t>for</a:t>
            </a:r>
            <a:r>
              <a:rPr lang="tr-TR" sz="2400" dirty="0">
                <a:ea typeface="+mn-lt"/>
                <a:cs typeface="+mn-lt"/>
              </a:rPr>
              <a:t> 2019.</a:t>
            </a:r>
          </a:p>
          <a:p>
            <a:pPr marL="285750" indent="-285750">
              <a:lnSpc>
                <a:spcPct val="120000"/>
              </a:lnSpc>
              <a:buFont typeface="Calibri,Sans-Serif"/>
              <a:buChar char=" "/>
            </a:pPr>
            <a:endParaRPr lang="tr-TR" sz="2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3949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17EFDF-2636-4723-8624-2595C0C7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13" y="-647925"/>
            <a:ext cx="11668663" cy="2227135"/>
          </a:xfrm>
        </p:spPr>
        <p:txBody>
          <a:bodyPr>
            <a:normAutofit/>
          </a:bodyPr>
          <a:lstStyle/>
          <a:p>
            <a:r>
              <a:rPr lang="en-US" sz="4500" b="1" dirty="0">
                <a:ea typeface="+mj-lt"/>
                <a:cs typeface="+mj-lt"/>
              </a:rPr>
              <a:t>Graph of business data closed by years in Turkey</a:t>
            </a:r>
            <a:endParaRPr lang="tr-TR" sz="4500" dirty="0">
              <a:ea typeface="+mj-lt"/>
              <a:cs typeface="+mj-lt"/>
            </a:endParaRPr>
          </a:p>
          <a:p>
            <a:endParaRPr lang="tr-TR" sz="4500" dirty="0">
              <a:cs typeface="Calibri Light"/>
            </a:endParaRPr>
          </a:p>
        </p:txBody>
      </p:sp>
      <p:pic>
        <p:nvPicPr>
          <p:cNvPr id="3" name="Resim 3">
            <a:extLst>
              <a:ext uri="{FF2B5EF4-FFF2-40B4-BE49-F238E27FC236}">
                <a16:creationId xmlns:a16="http://schemas.microsoft.com/office/drawing/2014/main" id="{3978C591-4420-4D63-AE8C-B8CBA6C34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80" y="1090609"/>
            <a:ext cx="10981425" cy="5251874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CC4B9C62-CB49-4EF5-990A-A4767198A124}"/>
              </a:ext>
            </a:extLst>
          </p:cNvPr>
          <p:cNvSpPr txBox="1"/>
          <p:nvPr/>
        </p:nvSpPr>
        <p:spPr>
          <a:xfrm>
            <a:off x="5500777" y="633466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 err="1"/>
              <a:t>Graph</a:t>
            </a:r>
            <a:r>
              <a:rPr lang="tr-TR" dirty="0"/>
              <a:t> 1.0</a:t>
            </a:r>
          </a:p>
          <a:p>
            <a:endParaRPr lang="tr-T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728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8">
            <a:extLst>
              <a:ext uri="{FF2B5EF4-FFF2-40B4-BE49-F238E27FC236}">
                <a16:creationId xmlns:a16="http://schemas.microsoft.com/office/drawing/2014/main" id="{7EC380FE-363D-46AA-9890-7EB5D9C0A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0487" y="2022495"/>
            <a:ext cx="8059371" cy="3078418"/>
          </a:xfrm>
        </p:spPr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227162" y="237514"/>
            <a:ext cx="3674852" cy="599580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tr-TR" sz="2300" dirty="0">
              <a:cs typeface="Calibri"/>
            </a:endParaRPr>
          </a:p>
          <a:p>
            <a:r>
              <a:rPr lang="tr-TR" sz="2300" dirty="0">
                <a:ea typeface="+mn-lt"/>
                <a:cs typeface="+mn-lt"/>
              </a:rPr>
              <a:t>   As can be </a:t>
            </a:r>
            <a:r>
              <a:rPr lang="tr-TR" sz="2300" dirty="0" err="1">
                <a:ea typeface="+mn-lt"/>
                <a:cs typeface="+mn-lt"/>
              </a:rPr>
              <a:t>seen</a:t>
            </a:r>
            <a:r>
              <a:rPr lang="tr-TR" sz="2300" dirty="0">
                <a:ea typeface="+mn-lt"/>
                <a:cs typeface="+mn-lt"/>
              </a:rPr>
              <a:t> in </a:t>
            </a:r>
            <a:r>
              <a:rPr lang="tr-TR" sz="2300" dirty="0" err="1">
                <a:ea typeface="+mn-lt"/>
                <a:cs typeface="+mn-lt"/>
              </a:rPr>
              <a:t>Graph</a:t>
            </a:r>
            <a:r>
              <a:rPr lang="tr-TR" sz="2300" dirty="0">
                <a:ea typeface="+mn-lt"/>
                <a:cs typeface="+mn-lt"/>
              </a:rPr>
              <a:t> 1.0, in </a:t>
            </a:r>
            <a:r>
              <a:rPr lang="tr-TR" sz="2300" dirty="0" err="1">
                <a:ea typeface="+mn-lt"/>
                <a:cs typeface="+mn-lt"/>
              </a:rPr>
              <a:t>January</a:t>
            </a:r>
            <a:r>
              <a:rPr lang="tr-TR" sz="2300" dirty="0">
                <a:ea typeface="+mn-lt"/>
                <a:cs typeface="+mn-lt"/>
              </a:rPr>
              <a:t> of 2020, </a:t>
            </a:r>
            <a:r>
              <a:rPr lang="tr-TR" sz="2300" dirty="0" err="1">
                <a:ea typeface="+mn-lt"/>
                <a:cs typeface="+mn-lt"/>
              </a:rPr>
              <a:t>which</a:t>
            </a:r>
            <a:r>
              <a:rPr lang="tr-TR" sz="2300" dirty="0">
                <a:ea typeface="+mn-lt"/>
                <a:cs typeface="+mn-lt"/>
              </a:rPr>
              <a:t> is </a:t>
            </a:r>
            <a:r>
              <a:rPr lang="tr-TR" sz="2300" dirty="0" err="1">
                <a:ea typeface="+mn-lt"/>
                <a:cs typeface="+mn-lt"/>
              </a:rPr>
              <a:t>the</a:t>
            </a:r>
            <a:r>
              <a:rPr lang="tr-TR" sz="2300" dirty="0">
                <a:ea typeface="+mn-lt"/>
                <a:cs typeface="+mn-lt"/>
              </a:rPr>
              <a:t> </a:t>
            </a:r>
            <a:r>
              <a:rPr lang="tr-TR" sz="2300" dirty="0" err="1">
                <a:ea typeface="+mn-lt"/>
                <a:cs typeface="+mn-lt"/>
              </a:rPr>
              <a:t>year</a:t>
            </a:r>
            <a:r>
              <a:rPr lang="tr-TR" sz="2300" dirty="0">
                <a:ea typeface="+mn-lt"/>
                <a:cs typeface="+mn-lt"/>
              </a:rPr>
              <a:t> of </a:t>
            </a:r>
            <a:r>
              <a:rPr lang="tr-TR" sz="2300" dirty="0" err="1">
                <a:ea typeface="+mn-lt"/>
                <a:cs typeface="+mn-lt"/>
              </a:rPr>
              <a:t>the</a:t>
            </a:r>
            <a:r>
              <a:rPr lang="tr-TR" sz="2300" dirty="0">
                <a:ea typeface="+mn-lt"/>
                <a:cs typeface="+mn-lt"/>
              </a:rPr>
              <a:t> </a:t>
            </a:r>
            <a:r>
              <a:rPr lang="tr-TR" sz="2300" dirty="0" err="1">
                <a:ea typeface="+mn-lt"/>
                <a:cs typeface="+mn-lt"/>
              </a:rPr>
              <a:t>most</a:t>
            </a:r>
            <a:r>
              <a:rPr lang="tr-TR" sz="2300" dirty="0">
                <a:ea typeface="+mn-lt"/>
                <a:cs typeface="+mn-lt"/>
              </a:rPr>
              <a:t> </a:t>
            </a:r>
            <a:r>
              <a:rPr lang="tr-TR" sz="2300" dirty="0" err="1">
                <a:ea typeface="+mn-lt"/>
                <a:cs typeface="+mn-lt"/>
              </a:rPr>
              <a:t>closure</a:t>
            </a:r>
            <a:r>
              <a:rPr lang="tr-TR" sz="2300" dirty="0">
                <a:ea typeface="+mn-lt"/>
                <a:cs typeface="+mn-lt"/>
              </a:rPr>
              <a:t>, </a:t>
            </a:r>
            <a:r>
              <a:rPr lang="tr-TR" sz="2300" dirty="0" err="1">
                <a:ea typeface="+mn-lt"/>
                <a:cs typeface="+mn-lt"/>
              </a:rPr>
              <a:t>the</a:t>
            </a:r>
            <a:r>
              <a:rPr lang="tr-TR" sz="2300" dirty="0">
                <a:ea typeface="+mn-lt"/>
                <a:cs typeface="+mn-lt"/>
              </a:rPr>
              <a:t> </a:t>
            </a:r>
            <a:r>
              <a:rPr lang="tr-TR" sz="2300" dirty="0" err="1">
                <a:ea typeface="+mn-lt"/>
                <a:cs typeface="+mn-lt"/>
              </a:rPr>
              <a:t>closure</a:t>
            </a:r>
            <a:r>
              <a:rPr lang="tr-TR" sz="2300" dirty="0">
                <a:ea typeface="+mn-lt"/>
                <a:cs typeface="+mn-lt"/>
              </a:rPr>
              <a:t> of </a:t>
            </a:r>
            <a:r>
              <a:rPr lang="tr-TR" sz="2300" dirty="0" err="1">
                <a:ea typeface="+mn-lt"/>
                <a:cs typeface="+mn-lt"/>
              </a:rPr>
              <a:t>Joint</a:t>
            </a:r>
            <a:r>
              <a:rPr lang="tr-TR" sz="2300" dirty="0">
                <a:ea typeface="+mn-lt"/>
                <a:cs typeface="+mn-lt"/>
              </a:rPr>
              <a:t> </a:t>
            </a:r>
            <a:r>
              <a:rPr lang="tr-TR" sz="2300" dirty="0" err="1">
                <a:ea typeface="+mn-lt"/>
                <a:cs typeface="+mn-lt"/>
              </a:rPr>
              <a:t>Stock</a:t>
            </a:r>
            <a:r>
              <a:rPr lang="tr-TR" sz="2300" dirty="0">
                <a:ea typeface="+mn-lt"/>
                <a:cs typeface="+mn-lt"/>
              </a:rPr>
              <a:t>, Limited, </a:t>
            </a:r>
            <a:r>
              <a:rPr lang="tr-TR" sz="2300" dirty="0" err="1">
                <a:ea typeface="+mn-lt"/>
                <a:cs typeface="+mn-lt"/>
              </a:rPr>
              <a:t>Cooperative</a:t>
            </a:r>
            <a:r>
              <a:rPr lang="tr-TR" sz="2300" dirty="0">
                <a:ea typeface="+mn-lt"/>
                <a:cs typeface="+mn-lt"/>
              </a:rPr>
              <a:t>, </a:t>
            </a:r>
            <a:r>
              <a:rPr lang="tr-TR" sz="2300" dirty="0" err="1">
                <a:ea typeface="+mn-lt"/>
                <a:cs typeface="+mn-lt"/>
              </a:rPr>
              <a:t>Commandite</a:t>
            </a:r>
            <a:r>
              <a:rPr lang="tr-TR" sz="2300" dirty="0">
                <a:ea typeface="+mn-lt"/>
                <a:cs typeface="+mn-lt"/>
              </a:rPr>
              <a:t>, </a:t>
            </a:r>
            <a:r>
              <a:rPr lang="tr-TR" sz="2300" dirty="0" err="1">
                <a:ea typeface="+mn-lt"/>
                <a:cs typeface="+mn-lt"/>
              </a:rPr>
              <a:t>Collective</a:t>
            </a:r>
            <a:r>
              <a:rPr lang="tr-TR" sz="2300" dirty="0">
                <a:ea typeface="+mn-lt"/>
                <a:cs typeface="+mn-lt"/>
              </a:rPr>
              <a:t> </a:t>
            </a:r>
            <a:r>
              <a:rPr lang="tr-TR" sz="2300" dirty="0" err="1">
                <a:ea typeface="+mn-lt"/>
                <a:cs typeface="+mn-lt"/>
              </a:rPr>
              <a:t>Companies</a:t>
            </a:r>
            <a:r>
              <a:rPr lang="tr-TR" sz="2300" dirty="0">
                <a:ea typeface="+mn-lt"/>
                <a:cs typeface="+mn-lt"/>
              </a:rPr>
              <a:t> </a:t>
            </a:r>
            <a:r>
              <a:rPr lang="tr-TR" sz="2300" dirty="0" err="1">
                <a:ea typeface="+mn-lt"/>
                <a:cs typeface="+mn-lt"/>
              </a:rPr>
              <a:t>experienced</a:t>
            </a:r>
            <a:r>
              <a:rPr lang="tr-TR" sz="2300" dirty="0">
                <a:ea typeface="+mn-lt"/>
                <a:cs typeface="+mn-lt"/>
              </a:rPr>
              <a:t> </a:t>
            </a:r>
            <a:r>
              <a:rPr lang="tr-TR" sz="2300" dirty="0" err="1">
                <a:ea typeface="+mn-lt"/>
                <a:cs typeface="+mn-lt"/>
              </a:rPr>
              <a:t>the</a:t>
            </a:r>
            <a:r>
              <a:rPr lang="tr-TR" sz="2300" dirty="0">
                <a:ea typeface="+mn-lt"/>
                <a:cs typeface="+mn-lt"/>
              </a:rPr>
              <a:t> </a:t>
            </a:r>
            <a:r>
              <a:rPr lang="tr-TR" sz="2300" dirty="0" err="1">
                <a:ea typeface="+mn-lt"/>
                <a:cs typeface="+mn-lt"/>
              </a:rPr>
              <a:t>peak</a:t>
            </a:r>
            <a:r>
              <a:rPr lang="tr-TR" sz="2300" dirty="0">
                <a:ea typeface="+mn-lt"/>
                <a:cs typeface="+mn-lt"/>
              </a:rPr>
              <a:t> of </a:t>
            </a:r>
            <a:r>
              <a:rPr lang="tr-TR" sz="2300" dirty="0" err="1">
                <a:ea typeface="+mn-lt"/>
                <a:cs typeface="+mn-lt"/>
              </a:rPr>
              <a:t>recent</a:t>
            </a:r>
            <a:r>
              <a:rPr lang="tr-TR" sz="2300" dirty="0">
                <a:ea typeface="+mn-lt"/>
                <a:cs typeface="+mn-lt"/>
              </a:rPr>
              <a:t> </a:t>
            </a:r>
            <a:r>
              <a:rPr lang="tr-TR" sz="2300" dirty="0" err="1">
                <a:ea typeface="+mn-lt"/>
                <a:cs typeface="+mn-lt"/>
              </a:rPr>
              <a:t>years.The</a:t>
            </a:r>
            <a:r>
              <a:rPr lang="tr-TR" sz="2300" dirty="0">
                <a:ea typeface="+mn-lt"/>
                <a:cs typeface="+mn-lt"/>
              </a:rPr>
              <a:t> </a:t>
            </a:r>
            <a:r>
              <a:rPr lang="tr-TR" sz="2300" dirty="0" err="1">
                <a:ea typeface="+mn-lt"/>
                <a:cs typeface="+mn-lt"/>
              </a:rPr>
              <a:t>number</a:t>
            </a:r>
            <a:r>
              <a:rPr lang="tr-TR" sz="2300" dirty="0">
                <a:ea typeface="+mn-lt"/>
                <a:cs typeface="+mn-lt"/>
              </a:rPr>
              <a:t> of </a:t>
            </a:r>
            <a:r>
              <a:rPr lang="tr-TR" sz="2300" dirty="0" err="1">
                <a:ea typeface="+mn-lt"/>
                <a:cs typeface="+mn-lt"/>
              </a:rPr>
              <a:t>companies</a:t>
            </a:r>
            <a:r>
              <a:rPr lang="tr-TR" sz="2300" dirty="0">
                <a:ea typeface="+mn-lt"/>
                <a:cs typeface="+mn-lt"/>
              </a:rPr>
              <a:t> </a:t>
            </a:r>
            <a:r>
              <a:rPr lang="tr-TR" sz="2300" dirty="0" err="1">
                <a:ea typeface="+mn-lt"/>
                <a:cs typeface="+mn-lt"/>
              </a:rPr>
              <a:t>closed</a:t>
            </a:r>
            <a:r>
              <a:rPr lang="tr-TR" sz="2300" dirty="0">
                <a:ea typeface="+mn-lt"/>
                <a:cs typeface="+mn-lt"/>
              </a:rPr>
              <a:t> in </a:t>
            </a:r>
            <a:r>
              <a:rPr lang="tr-TR" sz="2300" dirty="0" err="1">
                <a:ea typeface="+mn-lt"/>
                <a:cs typeface="+mn-lt"/>
              </a:rPr>
              <a:t>the</a:t>
            </a:r>
            <a:r>
              <a:rPr lang="tr-TR" sz="2300" dirty="0">
                <a:ea typeface="+mn-lt"/>
                <a:cs typeface="+mn-lt"/>
              </a:rPr>
              <a:t> </a:t>
            </a:r>
            <a:r>
              <a:rPr lang="tr-TR" sz="2300" dirty="0" err="1">
                <a:ea typeface="+mn-lt"/>
                <a:cs typeface="+mn-lt"/>
              </a:rPr>
              <a:t>first</a:t>
            </a:r>
            <a:r>
              <a:rPr lang="tr-TR" sz="2300" dirty="0">
                <a:ea typeface="+mn-lt"/>
                <a:cs typeface="+mn-lt"/>
              </a:rPr>
              <a:t> 10 </a:t>
            </a:r>
            <a:r>
              <a:rPr lang="tr-TR" sz="2300" dirty="0" err="1">
                <a:ea typeface="+mn-lt"/>
                <a:cs typeface="+mn-lt"/>
              </a:rPr>
              <a:t>months</a:t>
            </a:r>
            <a:r>
              <a:rPr lang="tr-TR" sz="2300" dirty="0">
                <a:ea typeface="+mn-lt"/>
                <a:cs typeface="+mn-lt"/>
              </a:rPr>
              <a:t> of 2020 </a:t>
            </a:r>
            <a:r>
              <a:rPr lang="tr-TR" sz="2300" dirty="0" err="1">
                <a:ea typeface="+mn-lt"/>
                <a:cs typeface="+mn-lt"/>
              </a:rPr>
              <a:t>increased</a:t>
            </a:r>
            <a:r>
              <a:rPr lang="tr-TR" sz="2300" dirty="0">
                <a:ea typeface="+mn-lt"/>
                <a:cs typeface="+mn-lt"/>
              </a:rPr>
              <a:t> </a:t>
            </a:r>
            <a:r>
              <a:rPr lang="tr-TR" sz="2300" dirty="0" err="1">
                <a:ea typeface="+mn-lt"/>
                <a:cs typeface="+mn-lt"/>
              </a:rPr>
              <a:t>to</a:t>
            </a:r>
            <a:r>
              <a:rPr lang="tr-TR" sz="2300" dirty="0">
                <a:ea typeface="+mn-lt"/>
                <a:cs typeface="+mn-lt"/>
              </a:rPr>
              <a:t> 11 </a:t>
            </a:r>
            <a:r>
              <a:rPr lang="tr-TR" sz="2300" dirty="0" err="1">
                <a:ea typeface="+mn-lt"/>
                <a:cs typeface="+mn-lt"/>
              </a:rPr>
              <a:t>thousand</a:t>
            </a:r>
            <a:r>
              <a:rPr lang="tr-TR" sz="2300" dirty="0">
                <a:ea typeface="+mn-lt"/>
                <a:cs typeface="+mn-lt"/>
              </a:rPr>
              <a:t> 223.</a:t>
            </a:r>
          </a:p>
          <a:p>
            <a:r>
              <a:rPr lang="tr-TR" sz="2300" dirty="0" err="1">
                <a:ea typeface="+mn-lt"/>
                <a:cs typeface="+mn-lt"/>
              </a:rPr>
              <a:t>In</a:t>
            </a:r>
            <a:r>
              <a:rPr lang="tr-TR" sz="2300" dirty="0">
                <a:ea typeface="+mn-lt"/>
                <a:cs typeface="+mn-lt"/>
              </a:rPr>
              <a:t> </a:t>
            </a:r>
            <a:r>
              <a:rPr lang="tr-TR" sz="2300" dirty="0" err="1">
                <a:ea typeface="+mn-lt"/>
                <a:cs typeface="+mn-lt"/>
              </a:rPr>
              <a:t>Graph</a:t>
            </a:r>
            <a:r>
              <a:rPr lang="tr-TR" sz="2300" dirty="0">
                <a:ea typeface="+mn-lt"/>
                <a:cs typeface="+mn-lt"/>
              </a:rPr>
              <a:t> 2.0, </a:t>
            </a:r>
            <a:r>
              <a:rPr lang="tr-TR" sz="2300" dirty="0" err="1">
                <a:ea typeface="+mn-lt"/>
                <a:cs typeface="+mn-lt"/>
              </a:rPr>
              <a:t>companies</a:t>
            </a:r>
            <a:r>
              <a:rPr lang="tr-TR" sz="2300" dirty="0">
                <a:ea typeface="+mn-lt"/>
                <a:cs typeface="+mn-lt"/>
              </a:rPr>
              <a:t> </a:t>
            </a:r>
            <a:r>
              <a:rPr lang="tr-TR" sz="2300" dirty="0" err="1">
                <a:ea typeface="+mn-lt"/>
                <a:cs typeface="+mn-lt"/>
              </a:rPr>
              <a:t>such</a:t>
            </a:r>
            <a:r>
              <a:rPr lang="tr-TR" sz="2300" dirty="0">
                <a:ea typeface="+mn-lt"/>
                <a:cs typeface="+mn-lt"/>
              </a:rPr>
              <a:t> as </a:t>
            </a:r>
            <a:r>
              <a:rPr lang="tr-TR" sz="2300" dirty="0" err="1">
                <a:ea typeface="+mn-lt"/>
                <a:cs typeface="+mn-lt"/>
              </a:rPr>
              <a:t>Anonymous</a:t>
            </a:r>
            <a:r>
              <a:rPr lang="tr-TR" sz="2300" dirty="0">
                <a:ea typeface="+mn-lt"/>
                <a:cs typeface="+mn-lt"/>
              </a:rPr>
              <a:t>, Limited, </a:t>
            </a:r>
            <a:r>
              <a:rPr lang="tr-TR" sz="2300" dirty="0" err="1">
                <a:ea typeface="+mn-lt"/>
                <a:cs typeface="+mn-lt"/>
              </a:rPr>
              <a:t>Cooperative</a:t>
            </a:r>
            <a:r>
              <a:rPr lang="tr-TR" sz="2300" dirty="0">
                <a:ea typeface="+mn-lt"/>
                <a:cs typeface="+mn-lt"/>
              </a:rPr>
              <a:t>, </a:t>
            </a:r>
            <a:r>
              <a:rPr lang="tr-TR" sz="2300" dirty="0" err="1">
                <a:ea typeface="+mn-lt"/>
                <a:cs typeface="+mn-lt"/>
              </a:rPr>
              <a:t>Commandite</a:t>
            </a:r>
            <a:r>
              <a:rPr lang="tr-TR" sz="2300" dirty="0">
                <a:ea typeface="+mn-lt"/>
                <a:cs typeface="+mn-lt"/>
              </a:rPr>
              <a:t>, </a:t>
            </a:r>
            <a:r>
              <a:rPr lang="tr-TR" sz="2300" dirty="0" err="1">
                <a:ea typeface="+mn-lt"/>
                <a:cs typeface="+mn-lt"/>
              </a:rPr>
              <a:t>Collective</a:t>
            </a:r>
            <a:r>
              <a:rPr lang="tr-TR" sz="2300" dirty="0">
                <a:ea typeface="+mn-lt"/>
                <a:cs typeface="+mn-lt"/>
              </a:rPr>
              <a:t> </a:t>
            </a:r>
            <a:r>
              <a:rPr lang="tr-TR" sz="2300" dirty="0" err="1">
                <a:ea typeface="+mn-lt"/>
                <a:cs typeface="+mn-lt"/>
              </a:rPr>
              <a:t>established</a:t>
            </a:r>
            <a:r>
              <a:rPr lang="tr-TR" sz="2300" dirty="0">
                <a:ea typeface="+mn-lt"/>
                <a:cs typeface="+mn-lt"/>
              </a:rPr>
              <a:t> </a:t>
            </a:r>
            <a:r>
              <a:rPr lang="tr-TR" sz="2300" dirty="0" err="1">
                <a:ea typeface="+mn-lt"/>
                <a:cs typeface="+mn-lt"/>
              </a:rPr>
              <a:t>new</a:t>
            </a:r>
            <a:r>
              <a:rPr lang="tr-TR" sz="2300" dirty="0">
                <a:ea typeface="+mn-lt"/>
                <a:cs typeface="+mn-lt"/>
              </a:rPr>
              <a:t> </a:t>
            </a:r>
            <a:r>
              <a:rPr lang="tr-TR" sz="2300" dirty="0" err="1">
                <a:ea typeface="+mn-lt"/>
                <a:cs typeface="+mn-lt"/>
              </a:rPr>
              <a:t>companies</a:t>
            </a:r>
            <a:r>
              <a:rPr lang="tr-TR" sz="2300" dirty="0">
                <a:ea typeface="+mn-lt"/>
                <a:cs typeface="+mn-lt"/>
              </a:rPr>
              <a:t> in </a:t>
            </a:r>
            <a:r>
              <a:rPr lang="tr-TR" sz="2300" dirty="0" err="1">
                <a:ea typeface="+mn-lt"/>
                <a:cs typeface="+mn-lt"/>
              </a:rPr>
              <a:t>January</a:t>
            </a:r>
            <a:r>
              <a:rPr lang="tr-TR" sz="2300" dirty="0">
                <a:ea typeface="+mn-lt"/>
                <a:cs typeface="+mn-lt"/>
              </a:rPr>
              <a:t> 2020 in </a:t>
            </a:r>
            <a:r>
              <a:rPr lang="tr-TR" sz="2300" dirty="0" err="1">
                <a:ea typeface="+mn-lt"/>
                <a:cs typeface="+mn-lt"/>
              </a:rPr>
              <a:t>order</a:t>
            </a:r>
            <a:r>
              <a:rPr lang="tr-TR" sz="2300" dirty="0">
                <a:ea typeface="+mn-lt"/>
                <a:cs typeface="+mn-lt"/>
              </a:rPr>
              <a:t> </a:t>
            </a:r>
            <a:r>
              <a:rPr lang="tr-TR" sz="2300" dirty="0" err="1">
                <a:ea typeface="+mn-lt"/>
                <a:cs typeface="+mn-lt"/>
              </a:rPr>
              <a:t>to</a:t>
            </a:r>
            <a:r>
              <a:rPr lang="tr-TR" sz="2300" dirty="0">
                <a:ea typeface="+mn-lt"/>
                <a:cs typeface="+mn-lt"/>
              </a:rPr>
              <a:t> </a:t>
            </a:r>
            <a:r>
              <a:rPr lang="tr-TR" sz="2300" dirty="0" err="1">
                <a:ea typeface="+mn-lt"/>
                <a:cs typeface="+mn-lt"/>
              </a:rPr>
              <a:t>seize</a:t>
            </a:r>
            <a:r>
              <a:rPr lang="tr-TR" sz="2300" dirty="0">
                <a:ea typeface="+mn-lt"/>
                <a:cs typeface="+mn-lt"/>
              </a:rPr>
              <a:t> </a:t>
            </a:r>
            <a:r>
              <a:rPr lang="tr-TR" sz="2300" dirty="0" err="1">
                <a:ea typeface="+mn-lt"/>
                <a:cs typeface="+mn-lt"/>
              </a:rPr>
              <a:t>opportunities</a:t>
            </a:r>
            <a:r>
              <a:rPr lang="tr-TR" sz="2300" dirty="0">
                <a:ea typeface="+mn-lt"/>
                <a:cs typeface="+mn-lt"/>
              </a:rPr>
              <a:t>. </a:t>
            </a:r>
            <a:r>
              <a:rPr lang="tr-TR" sz="2300" dirty="0" err="1">
                <a:ea typeface="+mn-lt"/>
                <a:cs typeface="+mn-lt"/>
              </a:rPr>
              <a:t>And</a:t>
            </a:r>
            <a:r>
              <a:rPr lang="tr-TR" sz="2300" dirty="0">
                <a:ea typeface="+mn-lt"/>
                <a:cs typeface="+mn-lt"/>
              </a:rPr>
              <a:t> it has </a:t>
            </a:r>
            <a:r>
              <a:rPr lang="tr-TR" sz="2300" dirty="0" err="1">
                <a:ea typeface="+mn-lt"/>
                <a:cs typeface="+mn-lt"/>
              </a:rPr>
              <a:t>seen</a:t>
            </a:r>
            <a:r>
              <a:rPr lang="tr-TR" sz="2300" dirty="0">
                <a:ea typeface="+mn-lt"/>
                <a:cs typeface="+mn-lt"/>
              </a:rPr>
              <a:t> </a:t>
            </a:r>
            <a:r>
              <a:rPr lang="tr-TR" sz="2300" dirty="0" err="1">
                <a:ea typeface="+mn-lt"/>
                <a:cs typeface="+mn-lt"/>
              </a:rPr>
              <a:t>the</a:t>
            </a:r>
            <a:r>
              <a:rPr lang="tr-TR" sz="2300" dirty="0">
                <a:ea typeface="+mn-lt"/>
                <a:cs typeface="+mn-lt"/>
              </a:rPr>
              <a:t> </a:t>
            </a:r>
            <a:r>
              <a:rPr lang="tr-TR" sz="2300" dirty="0" err="1">
                <a:ea typeface="+mn-lt"/>
                <a:cs typeface="+mn-lt"/>
              </a:rPr>
              <a:t>peak</a:t>
            </a:r>
            <a:r>
              <a:rPr lang="tr-TR" sz="2300" dirty="0">
                <a:ea typeface="+mn-lt"/>
                <a:cs typeface="+mn-lt"/>
              </a:rPr>
              <a:t> of </a:t>
            </a:r>
            <a:r>
              <a:rPr lang="tr-TR" sz="2300" dirty="0" err="1">
                <a:ea typeface="+mn-lt"/>
                <a:cs typeface="+mn-lt"/>
              </a:rPr>
              <a:t>recent</a:t>
            </a:r>
            <a:r>
              <a:rPr lang="tr-TR" sz="2300" dirty="0">
                <a:ea typeface="+mn-lt"/>
                <a:cs typeface="+mn-lt"/>
              </a:rPr>
              <a:t> </a:t>
            </a:r>
            <a:r>
              <a:rPr lang="tr-TR" sz="2300" dirty="0" err="1">
                <a:ea typeface="+mn-lt"/>
                <a:cs typeface="+mn-lt"/>
              </a:rPr>
              <a:t>years</a:t>
            </a:r>
            <a:r>
              <a:rPr lang="tr-TR" sz="2300" dirty="0">
                <a:ea typeface="+mn-lt"/>
                <a:cs typeface="+mn-lt"/>
              </a:rPr>
              <a:t>.</a:t>
            </a:r>
            <a:endParaRPr lang="tr-TR" dirty="0"/>
          </a:p>
          <a:p>
            <a:endParaRPr lang="tr-TR" sz="2300" dirty="0">
              <a:ea typeface="+mn-lt"/>
              <a:cs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8F6EE7FC-BA38-43AE-9958-24226CB8B70D}"/>
              </a:ext>
            </a:extLst>
          </p:cNvPr>
          <p:cNvSpPr txBox="1"/>
          <p:nvPr/>
        </p:nvSpPr>
        <p:spPr>
          <a:xfrm>
            <a:off x="4292182" y="295275"/>
            <a:ext cx="747334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500" b="1" dirty="0">
                <a:ea typeface="+mn-lt"/>
                <a:cs typeface="+mn-lt"/>
              </a:rPr>
              <a:t>Graph of business data established by years in Turkey</a:t>
            </a:r>
            <a:endParaRPr lang="tr-TR" sz="4500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8C9B100F-962B-4915-968D-CD9C45ECE0C5}"/>
              </a:ext>
            </a:extLst>
          </p:cNvPr>
          <p:cNvSpPr txBox="1"/>
          <p:nvPr/>
        </p:nvSpPr>
        <p:spPr>
          <a:xfrm>
            <a:off x="7628626" y="50982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 err="1"/>
              <a:t>Graph</a:t>
            </a:r>
            <a:r>
              <a:rPr lang="tr-TR" dirty="0"/>
              <a:t> 2.0</a:t>
            </a:r>
            <a:endParaRPr lang="tr-T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E3C76E5C-3886-4634-8C3F-9753A6126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36324"/>
              </p:ext>
            </p:extLst>
          </p:nvPr>
        </p:nvGraphicFramePr>
        <p:xfrm>
          <a:off x="704490" y="1797169"/>
          <a:ext cx="10707993" cy="3344200"/>
        </p:xfrm>
        <a:graphic>
          <a:graphicData uri="http://schemas.openxmlformats.org/drawingml/2006/table">
            <a:tbl>
              <a:tblPr firstRow="1" bandRow="1">
                <a:noFill/>
                <a:tableStyleId>{8799B23B-EC83-4686-B30A-512413B5E67A}</a:tableStyleId>
              </a:tblPr>
              <a:tblGrid>
                <a:gridCol w="1524177">
                  <a:extLst>
                    <a:ext uri="{9D8B030D-6E8A-4147-A177-3AD203B41FA5}">
                      <a16:colId xmlns:a16="http://schemas.microsoft.com/office/drawing/2014/main" val="3289340171"/>
                    </a:ext>
                  </a:extLst>
                </a:gridCol>
                <a:gridCol w="1077830">
                  <a:extLst>
                    <a:ext uri="{9D8B030D-6E8A-4147-A177-3AD203B41FA5}">
                      <a16:colId xmlns:a16="http://schemas.microsoft.com/office/drawing/2014/main" val="1138275071"/>
                    </a:ext>
                  </a:extLst>
                </a:gridCol>
                <a:gridCol w="1207476">
                  <a:extLst>
                    <a:ext uri="{9D8B030D-6E8A-4147-A177-3AD203B41FA5}">
                      <a16:colId xmlns:a16="http://schemas.microsoft.com/office/drawing/2014/main" val="3879377221"/>
                    </a:ext>
                  </a:extLst>
                </a:gridCol>
                <a:gridCol w="1581593">
                  <a:extLst>
                    <a:ext uri="{9D8B030D-6E8A-4147-A177-3AD203B41FA5}">
                      <a16:colId xmlns:a16="http://schemas.microsoft.com/office/drawing/2014/main" val="3345604554"/>
                    </a:ext>
                  </a:extLst>
                </a:gridCol>
                <a:gridCol w="1077830">
                  <a:extLst>
                    <a:ext uri="{9D8B030D-6E8A-4147-A177-3AD203B41FA5}">
                      <a16:colId xmlns:a16="http://schemas.microsoft.com/office/drawing/2014/main" val="914194624"/>
                    </a:ext>
                  </a:extLst>
                </a:gridCol>
                <a:gridCol w="1581593">
                  <a:extLst>
                    <a:ext uri="{9D8B030D-6E8A-4147-A177-3AD203B41FA5}">
                      <a16:colId xmlns:a16="http://schemas.microsoft.com/office/drawing/2014/main" val="3101002355"/>
                    </a:ext>
                  </a:extLst>
                </a:gridCol>
                <a:gridCol w="820392">
                  <a:extLst>
                    <a:ext uri="{9D8B030D-6E8A-4147-A177-3AD203B41FA5}">
                      <a16:colId xmlns:a16="http://schemas.microsoft.com/office/drawing/2014/main" val="1913020958"/>
                    </a:ext>
                  </a:extLst>
                </a:gridCol>
                <a:gridCol w="820392">
                  <a:extLst>
                    <a:ext uri="{9D8B030D-6E8A-4147-A177-3AD203B41FA5}">
                      <a16:colId xmlns:a16="http://schemas.microsoft.com/office/drawing/2014/main" val="3081018010"/>
                    </a:ext>
                  </a:extLst>
                </a:gridCol>
                <a:gridCol w="1016710">
                  <a:extLst>
                    <a:ext uri="{9D8B030D-6E8A-4147-A177-3AD203B41FA5}">
                      <a16:colId xmlns:a16="http://schemas.microsoft.com/office/drawing/2014/main" val="1811174943"/>
                    </a:ext>
                  </a:extLst>
                </a:gridCol>
              </a:tblGrid>
              <a:tr h="945290">
                <a:tc rowSpan="2"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 err="1">
                          <a:solidFill>
                            <a:srgbClr val="000000"/>
                          </a:solidFill>
                        </a:rPr>
                        <a:t>Company</a:t>
                      </a:r>
                      <a:r>
                        <a:rPr lang="tr-TR" sz="1800" b="1" cap="none" spc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r>
                        <a:rPr lang="tr-TR" sz="1800" b="1" cap="none" spc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tr-TR" sz="1800" b="1" cap="none" spc="0" dirty="0" err="1">
                          <a:solidFill>
                            <a:srgbClr val="000000"/>
                          </a:solidFill>
                        </a:rPr>
                        <a:t>Type</a:t>
                      </a:r>
                      <a:endParaRPr lang="tr-TR" sz="1800" b="1" cap="none" spc="0" dirty="0" err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884" marR="171222" marT="21110" marB="15832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tr-TR" sz="1800" b="1" cap="none" spc="0" dirty="0">
                          <a:solidFill>
                            <a:srgbClr val="000000"/>
                          </a:solidFill>
                        </a:rPr>
                        <a:t>MARCH</a:t>
                      </a:r>
                      <a:r>
                        <a:rPr lang="tr-TR" sz="1800" b="1" cap="none" spc="0" dirty="0">
                          <a:solidFill>
                            <a:srgbClr val="000000"/>
                          </a:solidFill>
                          <a:effectLst/>
                        </a:rPr>
                        <a:t> 2019​</a:t>
                      </a:r>
                    </a:p>
                  </a:txBody>
                  <a:tcPr marL="73884" marR="171222" marT="21110" marB="15832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tr-TR" sz="1700" b="1" cap="none" spc="0" dirty="0">
                          <a:solidFill>
                            <a:srgbClr val="000000"/>
                          </a:solidFill>
                        </a:rPr>
                        <a:t>FEBRUARY</a:t>
                      </a:r>
                      <a:endParaRPr lang="tr-TR" sz="1700" b="1" cap="none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tr-TR" sz="1800" b="1" cap="none" spc="0" dirty="0">
                          <a:solidFill>
                            <a:srgbClr val="000000"/>
                          </a:solidFill>
                          <a:effectLst/>
                        </a:rPr>
                        <a:t>2019​</a:t>
                      </a:r>
                    </a:p>
                  </a:txBody>
                  <a:tcPr marL="73884" marR="171222" marT="21110" marB="15832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tr-TR" sz="1800" b="1" i="0" u="none" strike="noStrike" cap="none" spc="0" noProof="0" dirty="0" err="1"/>
                        <a:t>Change</a:t>
                      </a:r>
                      <a:r>
                        <a:rPr lang="tr-TR" sz="1800" b="1" i="0" u="none" strike="noStrike" cap="none" spc="0" noProof="0" dirty="0"/>
                        <a:t> </a:t>
                      </a:r>
                      <a:r>
                        <a:rPr lang="tr-TR" sz="1800" b="1" i="0" u="none" strike="noStrike" cap="none" spc="0" noProof="0" dirty="0" err="1"/>
                        <a:t>Compared</a:t>
                      </a:r>
                      <a:r>
                        <a:rPr lang="tr-TR" sz="1800" b="1" i="0" u="none" strike="noStrike" cap="none" spc="0" noProof="0" dirty="0"/>
                        <a:t> </a:t>
                      </a:r>
                      <a:r>
                        <a:rPr lang="tr-TR" sz="1800" b="1" i="0" u="none" strike="noStrike" cap="none" spc="0" noProof="0" dirty="0" err="1"/>
                        <a:t>to</a:t>
                      </a:r>
                      <a:r>
                        <a:rPr lang="tr-TR" sz="1800" b="1" i="0" u="none" strike="noStrike" cap="none" spc="0" noProof="0" dirty="0"/>
                        <a:t> </a:t>
                      </a:r>
                      <a:r>
                        <a:rPr lang="tr-TR" sz="1800" b="1" i="0" u="none" strike="noStrike" cap="none" spc="0" noProof="0" dirty="0" err="1"/>
                        <a:t>the</a:t>
                      </a:r>
                      <a:r>
                        <a:rPr lang="tr-TR" sz="1800" b="1" i="0" u="none" strike="noStrike" cap="none" spc="0" noProof="0" dirty="0"/>
                        <a:t> </a:t>
                      </a:r>
                      <a:r>
                        <a:rPr lang="tr-TR" sz="1800" b="1" i="0" u="none" strike="noStrike" cap="none" spc="0" noProof="0" dirty="0" err="1"/>
                        <a:t>Previous</a:t>
                      </a:r>
                      <a:r>
                        <a:rPr lang="tr-TR" sz="1800" b="1" i="0" u="none" strike="noStrike" cap="none" spc="0" noProof="0" dirty="0"/>
                        <a:t> </a:t>
                      </a:r>
                      <a:r>
                        <a:rPr lang="tr-TR" sz="1800" b="1" i="0" u="none" strike="noStrike" cap="none" spc="0" noProof="0" dirty="0" err="1"/>
                        <a:t>Month</a:t>
                      </a:r>
                      <a:r>
                        <a:rPr lang="tr-TR" sz="1800" b="1" cap="none" spc="0" dirty="0">
                          <a:solidFill>
                            <a:srgbClr val="000000"/>
                          </a:solidFill>
                          <a:effectLst/>
                        </a:rPr>
                        <a:t>(%)​</a:t>
                      </a:r>
                    </a:p>
                  </a:txBody>
                  <a:tcPr marL="73884" marR="171222" marT="21110" marB="15832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tr-TR" sz="1800" b="1" cap="none" spc="0" dirty="0">
                          <a:solidFill>
                            <a:srgbClr val="000000"/>
                          </a:solidFill>
                        </a:rPr>
                        <a:t>MARCH</a:t>
                      </a:r>
                      <a:r>
                        <a:rPr lang="tr-TR" sz="1800" b="1" cap="none" spc="0" dirty="0">
                          <a:solidFill>
                            <a:srgbClr val="000000"/>
                          </a:solidFill>
                          <a:effectLst/>
                        </a:rPr>
                        <a:t> 2018​</a:t>
                      </a:r>
                    </a:p>
                  </a:txBody>
                  <a:tcPr marL="73884" marR="171222" marT="21110" marB="15832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tr-TR" sz="1800" b="1" i="0" u="none" strike="noStrike" cap="none" spc="0" noProof="0" dirty="0" err="1"/>
                        <a:t>Change</a:t>
                      </a:r>
                      <a:r>
                        <a:rPr lang="tr-TR" sz="1800" b="1" i="0" u="none" strike="noStrike" cap="none" spc="0" noProof="0" dirty="0"/>
                        <a:t> </a:t>
                      </a:r>
                      <a:r>
                        <a:rPr lang="tr-TR" sz="1800" b="1" i="0" u="none" strike="noStrike" cap="none" spc="0" noProof="0" dirty="0" err="1"/>
                        <a:t>Compared</a:t>
                      </a:r>
                      <a:r>
                        <a:rPr lang="tr-TR" sz="1800" b="1" i="0" u="none" strike="noStrike" cap="none" spc="0" noProof="0" dirty="0"/>
                        <a:t> </a:t>
                      </a:r>
                      <a:r>
                        <a:rPr lang="tr-TR" sz="1800" b="1" i="0" u="none" strike="noStrike" cap="none" spc="0" noProof="0" dirty="0" err="1"/>
                        <a:t>to</a:t>
                      </a:r>
                      <a:r>
                        <a:rPr lang="tr-TR" sz="1800" b="1" i="0" u="none" strike="noStrike" cap="none" spc="0" noProof="0" dirty="0"/>
                        <a:t> </a:t>
                      </a:r>
                      <a:r>
                        <a:rPr lang="tr-TR" sz="1800" b="1" i="0" u="none" strike="noStrike" cap="none" spc="0" noProof="0" dirty="0" err="1"/>
                        <a:t>the</a:t>
                      </a:r>
                      <a:r>
                        <a:rPr lang="tr-TR" sz="1800" b="1" i="0" u="none" strike="noStrike" cap="none" spc="0" noProof="0" dirty="0"/>
                        <a:t> </a:t>
                      </a:r>
                      <a:r>
                        <a:rPr lang="tr-TR" sz="1800" b="1" i="0" u="none" strike="noStrike" cap="none" spc="0" noProof="0" dirty="0" err="1"/>
                        <a:t>Same</a:t>
                      </a:r>
                      <a:r>
                        <a:rPr lang="tr-TR" sz="1800" b="1" i="0" u="none" strike="noStrike" cap="none" spc="0" noProof="0" dirty="0"/>
                        <a:t> </a:t>
                      </a:r>
                      <a:r>
                        <a:rPr lang="tr-TR" sz="1800" b="1" i="0" u="none" strike="noStrike" cap="none" spc="0" noProof="0" dirty="0" err="1"/>
                        <a:t>Month</a:t>
                      </a:r>
                      <a:r>
                        <a:rPr lang="tr-TR" sz="1800" b="1" i="0" u="none" strike="noStrike" cap="none" spc="0" noProof="0" dirty="0"/>
                        <a:t> of </a:t>
                      </a:r>
                      <a:r>
                        <a:rPr lang="tr-TR" sz="1800" b="1" i="0" u="none" strike="noStrike" cap="none" spc="0" noProof="0" dirty="0" err="1"/>
                        <a:t>the</a:t>
                      </a:r>
                      <a:r>
                        <a:rPr lang="tr-TR" sz="1800" b="1" i="0" u="none" strike="noStrike" cap="none" spc="0" noProof="0" dirty="0"/>
                        <a:t> </a:t>
                      </a:r>
                      <a:r>
                        <a:rPr lang="tr-TR" sz="1800" b="1" i="0" u="none" strike="noStrike" cap="none" spc="0" noProof="0" dirty="0" err="1"/>
                        <a:t>Previous</a:t>
                      </a:r>
                      <a:r>
                        <a:rPr lang="tr-TR" sz="1800" b="1" i="0" u="none" strike="noStrike" cap="none" spc="0" noProof="0" dirty="0"/>
                        <a:t> </a:t>
                      </a:r>
                      <a:r>
                        <a:rPr lang="tr-TR" sz="1800" b="1" i="0" u="none" strike="noStrike" cap="none" spc="0" noProof="0" dirty="0" err="1"/>
                        <a:t>Year</a:t>
                      </a:r>
                      <a:r>
                        <a:rPr lang="tr-TR" sz="1800" b="1" cap="none" spc="0" dirty="0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lang="tr-TR" sz="1800" b="1" cap="none" spc="0" dirty="0">
                          <a:solidFill>
                            <a:srgbClr val="000000"/>
                          </a:solidFill>
                          <a:effectLst/>
                        </a:rPr>
                        <a:t>(%)​</a:t>
                      </a:r>
                    </a:p>
                  </a:txBody>
                  <a:tcPr marL="73884" marR="171222" marT="21110" marB="15832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tr-TR" sz="1800" b="1" cap="none" spc="0" dirty="0">
                          <a:solidFill>
                            <a:srgbClr val="000000"/>
                          </a:solidFill>
                        </a:rPr>
                        <a:t>JANUARY-MARCH</a:t>
                      </a:r>
                      <a:endParaRPr lang="tr-TR" sz="1800" b="1" cap="none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tr-TR" sz="1800" b="1" cap="none" spc="0" dirty="0">
                          <a:solidFill>
                            <a:srgbClr val="000000"/>
                          </a:solidFill>
                          <a:effectLst/>
                        </a:rPr>
                        <a:t>(3 </a:t>
                      </a:r>
                      <a:r>
                        <a:rPr lang="tr-TR" sz="1800" b="1" cap="none" spc="0" dirty="0">
                          <a:solidFill>
                            <a:srgbClr val="000000"/>
                          </a:solidFill>
                        </a:rPr>
                        <a:t>MONTHLY</a:t>
                      </a:r>
                      <a:r>
                        <a:rPr lang="tr-TR" sz="1800" b="1" cap="none" spc="0" dirty="0">
                          <a:solidFill>
                            <a:srgbClr val="000000"/>
                          </a:solidFill>
                          <a:effectLst/>
                        </a:rPr>
                        <a:t>)​</a:t>
                      </a:r>
                    </a:p>
                  </a:txBody>
                  <a:tcPr marL="73884" marR="171222" marT="21110" marB="15832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14778"/>
                  </a:ext>
                </a:extLst>
              </a:tr>
              <a:tr h="798606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2018​</a:t>
                      </a:r>
                    </a:p>
                  </a:txBody>
                  <a:tcPr marL="73884" marR="171222" marT="21110" marB="158323" anchor="ctr">
                    <a:lnL w="38100" cmpd="sng">
                      <a:noFill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2019​</a:t>
                      </a: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Değişim (%)​</a:t>
                      </a: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322387"/>
                  </a:ext>
                </a:extLst>
              </a:tr>
              <a:tr h="456347">
                <a:tc>
                  <a:txBody>
                    <a:bodyPr/>
                    <a:lstStyle/>
                    <a:p>
                      <a:pPr fontAlgn="base"/>
                      <a:r>
                        <a:rPr lang="tr-TR" sz="1400" cap="none" spc="0" dirty="0" err="1">
                          <a:solidFill>
                            <a:srgbClr val="000000"/>
                          </a:solidFill>
                        </a:rPr>
                        <a:t>Company</a:t>
                      </a:r>
                      <a:endParaRPr lang="tr-TR" sz="1400" cap="none" spc="0" dirty="0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884" marR="171222" marT="21110" marB="15832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640​</a:t>
                      </a: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625​</a:t>
                      </a: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2,40​</a:t>
                      </a: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732​</a:t>
                      </a: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-12,57​</a:t>
                      </a: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3.564​</a:t>
                      </a: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3.192​</a:t>
                      </a: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-10,44​</a:t>
                      </a: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379849"/>
                  </a:ext>
                </a:extLst>
              </a:tr>
              <a:tr h="456347">
                <a:tc>
                  <a:txBody>
                    <a:bodyPr/>
                    <a:lstStyle/>
                    <a:p>
                      <a:pPr fontAlgn="base"/>
                      <a:r>
                        <a:rPr lang="tr-TR" sz="1400" cap="none" spc="0" dirty="0" err="1">
                          <a:solidFill>
                            <a:srgbClr val="000000"/>
                          </a:solidFill>
                        </a:rPr>
                        <a:t>Cooperative</a:t>
                      </a:r>
                      <a:endParaRPr lang="tr-TR" sz="1400" cap="none" spc="0" dirty="0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884" marR="171222" marT="21110" marB="15832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53​</a:t>
                      </a: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40​</a:t>
                      </a: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32,50​</a:t>
                      </a: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48​</a:t>
                      </a: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10,42​</a:t>
                      </a: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315​</a:t>
                      </a: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258​</a:t>
                      </a: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-18,10​</a:t>
                      </a: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810563"/>
                  </a:ext>
                </a:extLst>
              </a:tr>
              <a:tr h="440048">
                <a:tc>
                  <a:txBody>
                    <a:bodyPr/>
                    <a:lstStyle/>
                    <a:p>
                      <a:r>
                        <a:rPr lang="tr-TR" sz="1400" cap="none" spc="0" dirty="0">
                          <a:solidFill>
                            <a:srgbClr val="000000"/>
                          </a:solidFill>
                        </a:rPr>
                        <a:t>Real </a:t>
                      </a:r>
                      <a:r>
                        <a:rPr lang="tr-TR" sz="1400" cap="none" spc="0" dirty="0" err="1">
                          <a:solidFill>
                            <a:srgbClr val="000000"/>
                          </a:solidFill>
                        </a:rPr>
                        <a:t>Person</a:t>
                      </a:r>
                      <a:r>
                        <a:rPr lang="tr-TR" sz="1400" cap="none" spc="0" dirty="0">
                          <a:solidFill>
                            <a:srgbClr val="000000"/>
                          </a:solidFill>
                        </a:rPr>
                        <a:t> Commercial E.</a:t>
                      </a:r>
                      <a:endParaRPr lang="tr-TR" sz="1400" cap="none" spc="0" dirty="0" err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884" marR="171222" marT="21110" marB="15832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1.634​</a:t>
                      </a: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2.219​</a:t>
                      </a: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-26,36​</a:t>
                      </a: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1.282​</a:t>
                      </a: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27,46​</a:t>
                      </a: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6.043​</a:t>
                      </a: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6.840​</a:t>
                      </a: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13,19​</a:t>
                      </a: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98579"/>
                  </a:ext>
                </a:extLst>
              </a:tr>
            </a:tbl>
          </a:graphicData>
        </a:graphic>
      </p:graphicFrame>
      <p:sp>
        <p:nvSpPr>
          <p:cNvPr id="16" name="Metin kutusu 15">
            <a:extLst>
              <a:ext uri="{FF2B5EF4-FFF2-40B4-BE49-F238E27FC236}">
                <a16:creationId xmlns:a16="http://schemas.microsoft.com/office/drawing/2014/main" id="{DA03BD7C-2FFC-4C84-A752-3923B8DF70FF}"/>
              </a:ext>
            </a:extLst>
          </p:cNvPr>
          <p:cNvSpPr txBox="1"/>
          <p:nvPr/>
        </p:nvSpPr>
        <p:spPr>
          <a:xfrm>
            <a:off x="3286666" y="626853"/>
            <a:ext cx="623689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000" b="1" dirty="0" err="1">
                <a:ea typeface="+mn-lt"/>
                <a:cs typeface="+mn-lt"/>
              </a:rPr>
              <a:t>March</a:t>
            </a:r>
            <a:r>
              <a:rPr lang="tr-TR" sz="3000" b="1" dirty="0">
                <a:ea typeface="+mn-lt"/>
                <a:cs typeface="+mn-lt"/>
              </a:rPr>
              <a:t> 2019  Business Data </a:t>
            </a:r>
            <a:r>
              <a:rPr lang="tr-TR" sz="3000" b="1" dirty="0" err="1">
                <a:ea typeface="+mn-lt"/>
                <a:cs typeface="+mn-lt"/>
              </a:rPr>
              <a:t>Closed</a:t>
            </a:r>
            <a:endParaRPr lang="tr-TR" sz="3000" b="1" dirty="0" err="1"/>
          </a:p>
        </p:txBody>
      </p:sp>
    </p:spTree>
    <p:extLst>
      <p:ext uri="{BB962C8B-B14F-4D97-AF65-F5344CB8AC3E}">
        <p14:creationId xmlns:p14="http://schemas.microsoft.com/office/powerpoint/2010/main" val="132529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E3C76E5C-3886-4634-8C3F-9753A6126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906366"/>
              </p:ext>
            </p:extLst>
          </p:nvPr>
        </p:nvGraphicFramePr>
        <p:xfrm>
          <a:off x="704490" y="1797169"/>
          <a:ext cx="10707993" cy="3372051"/>
        </p:xfrm>
        <a:graphic>
          <a:graphicData uri="http://schemas.openxmlformats.org/drawingml/2006/table">
            <a:tbl>
              <a:tblPr firstRow="1" bandRow="1">
                <a:noFill/>
                <a:tableStyleId>{8799B23B-EC83-4686-B30A-512413B5E67A}</a:tableStyleId>
              </a:tblPr>
              <a:tblGrid>
                <a:gridCol w="1524177">
                  <a:extLst>
                    <a:ext uri="{9D8B030D-6E8A-4147-A177-3AD203B41FA5}">
                      <a16:colId xmlns:a16="http://schemas.microsoft.com/office/drawing/2014/main" val="3289340171"/>
                    </a:ext>
                  </a:extLst>
                </a:gridCol>
                <a:gridCol w="1077830">
                  <a:extLst>
                    <a:ext uri="{9D8B030D-6E8A-4147-A177-3AD203B41FA5}">
                      <a16:colId xmlns:a16="http://schemas.microsoft.com/office/drawing/2014/main" val="1138275071"/>
                    </a:ext>
                  </a:extLst>
                </a:gridCol>
                <a:gridCol w="1207476">
                  <a:extLst>
                    <a:ext uri="{9D8B030D-6E8A-4147-A177-3AD203B41FA5}">
                      <a16:colId xmlns:a16="http://schemas.microsoft.com/office/drawing/2014/main" val="3879377221"/>
                    </a:ext>
                  </a:extLst>
                </a:gridCol>
                <a:gridCol w="1581593">
                  <a:extLst>
                    <a:ext uri="{9D8B030D-6E8A-4147-A177-3AD203B41FA5}">
                      <a16:colId xmlns:a16="http://schemas.microsoft.com/office/drawing/2014/main" val="3345604554"/>
                    </a:ext>
                  </a:extLst>
                </a:gridCol>
                <a:gridCol w="1077830">
                  <a:extLst>
                    <a:ext uri="{9D8B030D-6E8A-4147-A177-3AD203B41FA5}">
                      <a16:colId xmlns:a16="http://schemas.microsoft.com/office/drawing/2014/main" val="914194624"/>
                    </a:ext>
                  </a:extLst>
                </a:gridCol>
                <a:gridCol w="1581593">
                  <a:extLst>
                    <a:ext uri="{9D8B030D-6E8A-4147-A177-3AD203B41FA5}">
                      <a16:colId xmlns:a16="http://schemas.microsoft.com/office/drawing/2014/main" val="3101002355"/>
                    </a:ext>
                  </a:extLst>
                </a:gridCol>
                <a:gridCol w="820392">
                  <a:extLst>
                    <a:ext uri="{9D8B030D-6E8A-4147-A177-3AD203B41FA5}">
                      <a16:colId xmlns:a16="http://schemas.microsoft.com/office/drawing/2014/main" val="1913020958"/>
                    </a:ext>
                  </a:extLst>
                </a:gridCol>
                <a:gridCol w="820392">
                  <a:extLst>
                    <a:ext uri="{9D8B030D-6E8A-4147-A177-3AD203B41FA5}">
                      <a16:colId xmlns:a16="http://schemas.microsoft.com/office/drawing/2014/main" val="3081018010"/>
                    </a:ext>
                  </a:extLst>
                </a:gridCol>
                <a:gridCol w="1016710">
                  <a:extLst>
                    <a:ext uri="{9D8B030D-6E8A-4147-A177-3AD203B41FA5}">
                      <a16:colId xmlns:a16="http://schemas.microsoft.com/office/drawing/2014/main" val="1811174943"/>
                    </a:ext>
                  </a:extLst>
                </a:gridCol>
              </a:tblGrid>
              <a:tr h="945290">
                <a:tc rowSpan="2"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 err="1">
                          <a:solidFill>
                            <a:srgbClr val="000000"/>
                          </a:solidFill>
                        </a:rPr>
                        <a:t>Company</a:t>
                      </a:r>
                      <a:r>
                        <a:rPr lang="tr-TR" sz="1800" b="1" cap="none" spc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r>
                        <a:rPr lang="tr-TR" sz="1800" b="1" cap="none" spc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tr-TR" sz="1800" b="1" cap="none" spc="0" dirty="0" err="1">
                          <a:solidFill>
                            <a:srgbClr val="000000"/>
                          </a:solidFill>
                        </a:rPr>
                        <a:t>Type</a:t>
                      </a:r>
                      <a:endParaRPr lang="tr-TR" sz="1800" b="1" cap="none" spc="0" dirty="0" err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884" marR="171222" marT="21110" marB="15832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tr-TR" sz="1800" b="1" cap="none" spc="0" dirty="0">
                          <a:solidFill>
                            <a:srgbClr val="000000"/>
                          </a:solidFill>
                        </a:rPr>
                        <a:t>MAY</a:t>
                      </a:r>
                    </a:p>
                    <a:p>
                      <a:pPr lvl="0" algn="ctr">
                        <a:buNone/>
                      </a:pPr>
                      <a:r>
                        <a:rPr lang="tr-TR" sz="1800" b="1" cap="none" spc="0" dirty="0">
                          <a:solidFill>
                            <a:srgbClr val="000000"/>
                          </a:solidFill>
                        </a:rPr>
                        <a:t> 2021</a:t>
                      </a:r>
                      <a:endParaRPr lang="tr-TR" sz="1800" b="1" cap="none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884" marR="171222" marT="21110" marB="15832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tr-TR" sz="1700" b="1" cap="none" spc="0" dirty="0">
                          <a:solidFill>
                            <a:srgbClr val="000000"/>
                          </a:solidFill>
                        </a:rPr>
                        <a:t>APRIL</a:t>
                      </a:r>
                      <a:endParaRPr lang="tr-TR" sz="1700" b="1" cap="none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tr-TR" sz="1800" b="1" cap="none" spc="0" dirty="0">
                          <a:solidFill>
                            <a:srgbClr val="000000"/>
                          </a:solidFill>
                        </a:rPr>
                        <a:t>2021</a:t>
                      </a:r>
                      <a:endParaRPr lang="tr-TR" sz="1800" b="1" cap="none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884" marR="171222" marT="21110" marB="15832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tr-TR" sz="1800" b="1" i="0" u="none" strike="noStrike" cap="none" spc="0" noProof="0" dirty="0" err="1"/>
                        <a:t>Change</a:t>
                      </a:r>
                      <a:r>
                        <a:rPr lang="tr-TR" sz="1800" b="1" i="0" u="none" strike="noStrike" cap="none" spc="0" noProof="0" dirty="0"/>
                        <a:t> </a:t>
                      </a:r>
                      <a:r>
                        <a:rPr lang="tr-TR" sz="1800" b="1" i="0" u="none" strike="noStrike" cap="none" spc="0" noProof="0" dirty="0" err="1"/>
                        <a:t>Compared</a:t>
                      </a:r>
                      <a:r>
                        <a:rPr lang="tr-TR" sz="1800" b="1" i="0" u="none" strike="noStrike" cap="none" spc="0" noProof="0" dirty="0"/>
                        <a:t> </a:t>
                      </a:r>
                      <a:r>
                        <a:rPr lang="tr-TR" sz="1800" b="1" i="0" u="none" strike="noStrike" cap="none" spc="0" noProof="0" dirty="0" err="1"/>
                        <a:t>to</a:t>
                      </a:r>
                      <a:r>
                        <a:rPr lang="tr-TR" sz="1800" b="1" i="0" u="none" strike="noStrike" cap="none" spc="0" noProof="0" dirty="0"/>
                        <a:t> </a:t>
                      </a:r>
                      <a:r>
                        <a:rPr lang="tr-TR" sz="1800" b="1" i="0" u="none" strike="noStrike" cap="none" spc="0" noProof="0" dirty="0" err="1"/>
                        <a:t>the</a:t>
                      </a:r>
                      <a:r>
                        <a:rPr lang="tr-TR" sz="1800" b="1" i="0" u="none" strike="noStrike" cap="none" spc="0" noProof="0" dirty="0"/>
                        <a:t> </a:t>
                      </a:r>
                      <a:r>
                        <a:rPr lang="tr-TR" sz="1800" b="1" i="0" u="none" strike="noStrike" cap="none" spc="0" noProof="0" dirty="0" err="1"/>
                        <a:t>Previous</a:t>
                      </a:r>
                      <a:r>
                        <a:rPr lang="tr-TR" sz="1800" b="1" i="0" u="none" strike="noStrike" cap="none" spc="0" noProof="0" dirty="0"/>
                        <a:t> </a:t>
                      </a:r>
                      <a:r>
                        <a:rPr lang="tr-TR" sz="1800" b="1" i="0" u="none" strike="noStrike" cap="none" spc="0" noProof="0" dirty="0" err="1"/>
                        <a:t>Month</a:t>
                      </a:r>
                      <a:r>
                        <a:rPr lang="tr-TR" sz="1800" b="1" cap="none" spc="0" dirty="0">
                          <a:solidFill>
                            <a:srgbClr val="000000"/>
                          </a:solidFill>
                          <a:effectLst/>
                        </a:rPr>
                        <a:t>(%)​</a:t>
                      </a:r>
                    </a:p>
                  </a:txBody>
                  <a:tcPr marL="73884" marR="171222" marT="21110" marB="15832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tr-TR" sz="1800" b="1" cap="none" spc="0" dirty="0">
                          <a:solidFill>
                            <a:srgbClr val="000000"/>
                          </a:solidFill>
                        </a:rPr>
                        <a:t>MAY</a:t>
                      </a:r>
                      <a:r>
                        <a:rPr lang="tr-TR" sz="1800" b="1" cap="none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tr-TR" sz="1800" b="1" cap="none" spc="0" dirty="0">
                          <a:solidFill>
                            <a:srgbClr val="000000"/>
                          </a:solidFill>
                        </a:rPr>
                        <a:t>2020</a:t>
                      </a:r>
                      <a:endParaRPr lang="tr-TR" sz="1800" b="1" cap="none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884" marR="171222" marT="21110" marB="15832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tr-TR" sz="1800" b="1" i="0" u="none" strike="noStrike" cap="none" spc="0" noProof="0" dirty="0" err="1"/>
                        <a:t>Change</a:t>
                      </a:r>
                      <a:r>
                        <a:rPr lang="tr-TR" sz="1800" b="1" i="0" u="none" strike="noStrike" cap="none" spc="0" noProof="0" dirty="0"/>
                        <a:t> </a:t>
                      </a:r>
                      <a:r>
                        <a:rPr lang="tr-TR" sz="1800" b="1" i="0" u="none" strike="noStrike" cap="none" spc="0" noProof="0" dirty="0" err="1"/>
                        <a:t>Compared</a:t>
                      </a:r>
                      <a:r>
                        <a:rPr lang="tr-TR" sz="1800" b="1" i="0" u="none" strike="noStrike" cap="none" spc="0" noProof="0" dirty="0"/>
                        <a:t> </a:t>
                      </a:r>
                      <a:r>
                        <a:rPr lang="tr-TR" sz="1800" b="1" i="0" u="none" strike="noStrike" cap="none" spc="0" noProof="0" dirty="0" err="1"/>
                        <a:t>to</a:t>
                      </a:r>
                      <a:r>
                        <a:rPr lang="tr-TR" sz="1800" b="1" i="0" u="none" strike="noStrike" cap="none" spc="0" noProof="0" dirty="0"/>
                        <a:t> </a:t>
                      </a:r>
                      <a:r>
                        <a:rPr lang="tr-TR" sz="1800" b="1" i="0" u="none" strike="noStrike" cap="none" spc="0" noProof="0" dirty="0" err="1"/>
                        <a:t>the</a:t>
                      </a:r>
                      <a:r>
                        <a:rPr lang="tr-TR" sz="1800" b="1" i="0" u="none" strike="noStrike" cap="none" spc="0" noProof="0" dirty="0"/>
                        <a:t> </a:t>
                      </a:r>
                      <a:r>
                        <a:rPr lang="tr-TR" sz="1800" b="1" i="0" u="none" strike="noStrike" cap="none" spc="0" noProof="0" dirty="0" err="1"/>
                        <a:t>Same</a:t>
                      </a:r>
                      <a:r>
                        <a:rPr lang="tr-TR" sz="1800" b="1" i="0" u="none" strike="noStrike" cap="none" spc="0" noProof="0" dirty="0"/>
                        <a:t> </a:t>
                      </a:r>
                      <a:r>
                        <a:rPr lang="tr-TR" sz="1800" b="1" i="0" u="none" strike="noStrike" cap="none" spc="0" noProof="0" dirty="0" err="1"/>
                        <a:t>Month</a:t>
                      </a:r>
                      <a:r>
                        <a:rPr lang="tr-TR" sz="1800" b="1" i="0" u="none" strike="noStrike" cap="none" spc="0" noProof="0" dirty="0"/>
                        <a:t> of </a:t>
                      </a:r>
                      <a:r>
                        <a:rPr lang="tr-TR" sz="1800" b="1" i="0" u="none" strike="noStrike" cap="none" spc="0" noProof="0" dirty="0" err="1"/>
                        <a:t>the</a:t>
                      </a:r>
                      <a:r>
                        <a:rPr lang="tr-TR" sz="1800" b="1" i="0" u="none" strike="noStrike" cap="none" spc="0" noProof="0" dirty="0"/>
                        <a:t> </a:t>
                      </a:r>
                      <a:r>
                        <a:rPr lang="tr-TR" sz="1800" b="1" i="0" u="none" strike="noStrike" cap="none" spc="0" noProof="0" dirty="0" err="1"/>
                        <a:t>Previous</a:t>
                      </a:r>
                      <a:r>
                        <a:rPr lang="tr-TR" sz="1800" b="1" i="0" u="none" strike="noStrike" cap="none" spc="0" noProof="0" dirty="0"/>
                        <a:t> </a:t>
                      </a:r>
                      <a:r>
                        <a:rPr lang="tr-TR" sz="1800" b="1" i="0" u="none" strike="noStrike" cap="none" spc="0" noProof="0" dirty="0" err="1"/>
                        <a:t>Year</a:t>
                      </a:r>
                      <a:r>
                        <a:rPr lang="tr-TR" sz="1800" b="1" cap="none" spc="0" dirty="0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lang="tr-TR" sz="1800" b="1" cap="none" spc="0" dirty="0">
                          <a:solidFill>
                            <a:srgbClr val="000000"/>
                          </a:solidFill>
                          <a:effectLst/>
                        </a:rPr>
                        <a:t>(%)​</a:t>
                      </a:r>
                    </a:p>
                  </a:txBody>
                  <a:tcPr marL="73884" marR="171222" marT="21110" marB="15832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tr-TR" sz="1800" b="1" cap="none" spc="0" dirty="0">
                          <a:solidFill>
                            <a:srgbClr val="000000"/>
                          </a:solidFill>
                        </a:rPr>
                        <a:t>JANUARY-MAY</a:t>
                      </a:r>
                      <a:endParaRPr lang="tr-TR" sz="1800" b="1" cap="none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tr-TR" sz="1800" b="1" cap="none" spc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tr-TR" sz="1800" b="1" cap="none" spc="0" dirty="0">
                          <a:solidFill>
                            <a:srgbClr val="000000"/>
                          </a:solidFill>
                        </a:rPr>
                        <a:t>5 MONTHLY</a:t>
                      </a:r>
                      <a:r>
                        <a:rPr lang="tr-TR" sz="1800" b="1" cap="none" spc="0" dirty="0">
                          <a:solidFill>
                            <a:srgbClr val="000000"/>
                          </a:solidFill>
                          <a:effectLst/>
                        </a:rPr>
                        <a:t>)​</a:t>
                      </a:r>
                    </a:p>
                  </a:txBody>
                  <a:tcPr marL="73884" marR="171222" marT="21110" marB="15832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14778"/>
                  </a:ext>
                </a:extLst>
              </a:tr>
              <a:tr h="907914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</a:rPr>
                        <a:t>2020</a:t>
                      </a:r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</a:p>
                  </a:txBody>
                  <a:tcPr marL="73884" marR="171222" marT="21110" marB="158323" anchor="ctr">
                    <a:lnL w="38100" cmpd="sng">
                      <a:noFill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</a:rPr>
                        <a:t>2021</a:t>
                      </a:r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Değişim (%)​</a:t>
                      </a: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322387"/>
                  </a:ext>
                </a:extLst>
              </a:tr>
              <a:tr h="456347">
                <a:tc>
                  <a:txBody>
                    <a:bodyPr/>
                    <a:lstStyle/>
                    <a:p>
                      <a:pPr fontAlgn="base"/>
                      <a:r>
                        <a:rPr lang="tr-TR" sz="1400" cap="none" spc="0" dirty="0" err="1">
                          <a:solidFill>
                            <a:srgbClr val="000000"/>
                          </a:solidFill>
                        </a:rPr>
                        <a:t>Company</a:t>
                      </a:r>
                      <a:endParaRPr lang="tr-TR" sz="1400" cap="none" spc="0" dirty="0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884" marR="171222" marT="21110" marB="15832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</a:rPr>
                        <a:t>556</a:t>
                      </a:r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</a:rPr>
                        <a:t>957</a:t>
                      </a:r>
                      <a:endParaRPr lang="tr-TR" sz="1400" cap="none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</a:rPr>
                        <a:t>-41,9</a:t>
                      </a:r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</a:rPr>
                        <a:t>513</a:t>
                      </a:r>
                      <a:endParaRPr lang="tr-TR" sz="1400" cap="none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</a:rPr>
                        <a:t>8,4</a:t>
                      </a:r>
                      <a:endParaRPr lang="tr-TR" sz="1400" cap="none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</a:rPr>
                        <a:t>4.634</a:t>
                      </a:r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</a:rPr>
                        <a:t>4.207</a:t>
                      </a:r>
                      <a:endParaRPr lang="tr-TR" sz="1400" cap="none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</a:rPr>
                        <a:t>-9.2</a:t>
                      </a:r>
                      <a:endParaRPr lang="tr-TR" sz="1400" cap="none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379849"/>
                  </a:ext>
                </a:extLst>
              </a:tr>
              <a:tr h="456347">
                <a:tc>
                  <a:txBody>
                    <a:bodyPr/>
                    <a:lstStyle/>
                    <a:p>
                      <a:pPr fontAlgn="base"/>
                      <a:r>
                        <a:rPr lang="tr-TR" sz="1400" cap="none" spc="0" dirty="0" err="1">
                          <a:solidFill>
                            <a:srgbClr val="000000"/>
                          </a:solidFill>
                        </a:rPr>
                        <a:t>Cooperative</a:t>
                      </a:r>
                      <a:endParaRPr lang="tr-TR" sz="1400" cap="none" spc="0" dirty="0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884" marR="171222" marT="21110" marB="15832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tr-TR" sz="1400" cap="none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</a:rPr>
                        <a:t>60</a:t>
                      </a:r>
                      <a:endParaRPr lang="tr-TR" sz="1400" cap="none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</a:rPr>
                        <a:t>-88.3</a:t>
                      </a:r>
                      <a:endParaRPr lang="tr-TR" sz="1400" cap="none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tr-TR" sz="1400" cap="none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</a:rPr>
                        <a:t>75.0</a:t>
                      </a:r>
                      <a:endParaRPr lang="tr-TR" sz="1400" cap="none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</a:rPr>
                        <a:t>288</a:t>
                      </a:r>
                      <a:endParaRPr lang="tr-TR" sz="1400" cap="none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</a:rPr>
                        <a:t>121</a:t>
                      </a:r>
                      <a:endParaRPr lang="tr-TR" sz="1400" cap="none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tr-TR" sz="1400" cap="none" spc="0" dirty="0">
                          <a:solidFill>
                            <a:srgbClr val="000000"/>
                          </a:solidFill>
                        </a:rPr>
                        <a:t>58</a:t>
                      </a:r>
                      <a:endParaRPr lang="tr-TR" sz="1400" cap="none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810563"/>
                  </a:ext>
                </a:extLst>
              </a:tr>
              <a:tr h="440048">
                <a:tc>
                  <a:txBody>
                    <a:bodyPr/>
                    <a:lstStyle/>
                    <a:p>
                      <a:r>
                        <a:rPr lang="tr-TR" sz="1400" cap="none" spc="0" dirty="0">
                          <a:solidFill>
                            <a:srgbClr val="000000"/>
                          </a:solidFill>
                        </a:rPr>
                        <a:t>Real </a:t>
                      </a:r>
                      <a:r>
                        <a:rPr lang="tr-TR" sz="1400" cap="none" spc="0" dirty="0" err="1">
                          <a:solidFill>
                            <a:srgbClr val="000000"/>
                          </a:solidFill>
                        </a:rPr>
                        <a:t>Person</a:t>
                      </a:r>
                      <a:r>
                        <a:rPr lang="tr-TR" sz="1400" cap="none" spc="0" dirty="0">
                          <a:solidFill>
                            <a:srgbClr val="000000"/>
                          </a:solidFill>
                        </a:rPr>
                        <a:t> Commercial E.</a:t>
                      </a:r>
                      <a:endParaRPr lang="tr-TR" sz="1400" cap="none" spc="0" dirty="0" err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884" marR="171222" marT="21110" marB="15832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</a:rPr>
                        <a:t>526</a:t>
                      </a:r>
                      <a:endParaRPr lang="tr-TR" sz="1400" cap="none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</a:rPr>
                        <a:t>1.208</a:t>
                      </a:r>
                      <a:endParaRPr lang="tr-TR" sz="1400" cap="none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</a:rPr>
                        <a:t>-56.5</a:t>
                      </a:r>
                      <a:endParaRPr lang="tr-TR" sz="1400" cap="none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</a:rPr>
                        <a:t>1.360</a:t>
                      </a:r>
                      <a:endParaRPr lang="tr-TR" sz="1400" cap="none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</a:rPr>
                        <a:t>-61.3</a:t>
                      </a:r>
                      <a:endParaRPr lang="tr-TR" sz="1400" cap="none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</a:rPr>
                        <a:t>10.510</a:t>
                      </a:r>
                      <a:endParaRPr lang="tr-TR" sz="1400" cap="none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tr-TR" sz="1400" cap="none" spc="0" dirty="0">
                          <a:solidFill>
                            <a:srgbClr val="000000"/>
                          </a:solidFill>
                        </a:rPr>
                        <a:t>9.350</a:t>
                      </a:r>
                      <a:endParaRPr lang="tr-TR" sz="1400" cap="none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 fontAlgn="base">
                        <a:buNone/>
                      </a:pPr>
                      <a:r>
                        <a:rPr lang="tr-TR" sz="1400" cap="none" spc="0" dirty="0">
                          <a:solidFill>
                            <a:srgbClr val="000000"/>
                          </a:solidFill>
                        </a:rPr>
                        <a:t>-11</a:t>
                      </a:r>
                      <a:endParaRPr lang="tr-TR" sz="1400" cap="none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3884" marR="171222" marT="21110" marB="1583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98579"/>
                  </a:ext>
                </a:extLst>
              </a:tr>
            </a:tbl>
          </a:graphicData>
        </a:graphic>
      </p:graphicFrame>
      <p:sp>
        <p:nvSpPr>
          <p:cNvPr id="16" name="Metin kutusu 15">
            <a:extLst>
              <a:ext uri="{FF2B5EF4-FFF2-40B4-BE49-F238E27FC236}">
                <a16:creationId xmlns:a16="http://schemas.microsoft.com/office/drawing/2014/main" id="{DA03BD7C-2FFC-4C84-A752-3923B8DF70FF}"/>
              </a:ext>
            </a:extLst>
          </p:cNvPr>
          <p:cNvSpPr txBox="1"/>
          <p:nvPr/>
        </p:nvSpPr>
        <p:spPr>
          <a:xfrm>
            <a:off x="3286666" y="626853"/>
            <a:ext cx="623689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000" b="1" dirty="0">
                <a:ea typeface="+mn-lt"/>
                <a:cs typeface="+mn-lt"/>
              </a:rPr>
              <a:t>May 2021 Business Data </a:t>
            </a:r>
            <a:r>
              <a:rPr lang="tr-TR" sz="3000" b="1" dirty="0" err="1">
                <a:ea typeface="+mn-lt"/>
                <a:cs typeface="+mn-lt"/>
              </a:rPr>
              <a:t>Closed</a:t>
            </a:r>
            <a:endParaRPr lang="tr-TR" sz="3000" b="1" dirty="0" err="1"/>
          </a:p>
        </p:txBody>
      </p:sp>
    </p:spTree>
    <p:extLst>
      <p:ext uri="{BB962C8B-B14F-4D97-AF65-F5344CB8AC3E}">
        <p14:creationId xmlns:p14="http://schemas.microsoft.com/office/powerpoint/2010/main" val="321101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</a:t>
            </a:r>
            <a:endParaRPr lang="tr-TR" dirty="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554123D-D2E4-4EB0-B112-FBB11D7473E7}"/>
              </a:ext>
            </a:extLst>
          </p:cNvPr>
          <p:cNvSpPr txBox="1"/>
          <p:nvPr/>
        </p:nvSpPr>
        <p:spPr>
          <a:xfrm>
            <a:off x="1257660" y="1847131"/>
            <a:ext cx="1023380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tr-TR" sz="2400" dirty="0">
              <a:cs typeface="Calibri"/>
            </a:endParaRP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92A2649A-1467-4B43-A031-6A29D708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tr-TR" sz="2600" dirty="0">
                <a:ea typeface="+mn-lt"/>
                <a:cs typeface="+mn-lt"/>
              </a:rPr>
              <a:t>•</a:t>
            </a:r>
            <a:r>
              <a:rPr lang="tr-TR" sz="2600" dirty="0" err="1">
                <a:ea typeface="+mn-lt"/>
                <a:cs typeface="+mn-lt"/>
              </a:rPr>
              <a:t>The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pandemic</a:t>
            </a:r>
            <a:r>
              <a:rPr lang="tr-TR" sz="2600" dirty="0">
                <a:ea typeface="+mn-lt"/>
                <a:cs typeface="+mn-lt"/>
              </a:rPr>
              <a:t> has </a:t>
            </a:r>
            <a:r>
              <a:rPr lang="tr-TR" sz="2600" dirty="0" err="1">
                <a:ea typeface="+mn-lt"/>
                <a:cs typeface="+mn-lt"/>
              </a:rPr>
              <a:t>caused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many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large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and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small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businesses</a:t>
            </a:r>
            <a:r>
              <a:rPr lang="tr-TR" sz="2600" dirty="0">
                <a:ea typeface="+mn-lt"/>
                <a:cs typeface="+mn-lt"/>
              </a:rPr>
              <a:t>, </a:t>
            </a:r>
            <a:r>
              <a:rPr lang="tr-TR" sz="2600" dirty="0" err="1">
                <a:ea typeface="+mn-lt"/>
                <a:cs typeface="+mn-lt"/>
              </a:rPr>
              <a:t>especially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transportation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companies</a:t>
            </a:r>
            <a:r>
              <a:rPr lang="tr-TR" sz="2600" dirty="0">
                <a:ea typeface="+mn-lt"/>
                <a:cs typeface="+mn-lt"/>
              </a:rPr>
              <a:t>, </a:t>
            </a:r>
            <a:r>
              <a:rPr lang="tr-TR" sz="2600" dirty="0" err="1">
                <a:ea typeface="+mn-lt"/>
                <a:cs typeface="+mn-lt"/>
              </a:rPr>
              <a:t>tourism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and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trade</a:t>
            </a:r>
            <a:r>
              <a:rPr lang="tr-TR" sz="2600" dirty="0">
                <a:ea typeface="+mn-lt"/>
                <a:cs typeface="+mn-lt"/>
              </a:rPr>
              <a:t>, </a:t>
            </a:r>
            <a:r>
              <a:rPr lang="tr-TR" sz="2600" dirty="0" err="1">
                <a:ea typeface="+mn-lt"/>
                <a:cs typeface="+mn-lt"/>
              </a:rPr>
              <a:t>to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lose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and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to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close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for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this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reason</a:t>
            </a:r>
            <a:r>
              <a:rPr lang="tr-TR" sz="2600" dirty="0">
                <a:ea typeface="+mn-lt"/>
                <a:cs typeface="+mn-lt"/>
              </a:rPr>
              <a:t>.</a:t>
            </a:r>
            <a:endParaRPr lang="tr-TR">
              <a:cs typeface="Calibri" panose="020F0502020204030204"/>
            </a:endParaRPr>
          </a:p>
          <a:p>
            <a:r>
              <a:rPr lang="tr-TR" sz="2600" dirty="0">
                <a:ea typeface="+mn-lt"/>
                <a:cs typeface="+mn-lt"/>
              </a:rPr>
              <a:t>•</a:t>
            </a:r>
            <a:r>
              <a:rPr lang="tr-TR" sz="2600" dirty="0" err="1">
                <a:ea typeface="+mn-lt"/>
                <a:cs typeface="+mn-lt"/>
              </a:rPr>
              <a:t>The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number</a:t>
            </a:r>
            <a:r>
              <a:rPr lang="tr-TR" sz="2600" dirty="0">
                <a:ea typeface="+mn-lt"/>
                <a:cs typeface="+mn-lt"/>
              </a:rPr>
              <a:t> of </a:t>
            </a:r>
            <a:r>
              <a:rPr lang="tr-TR" sz="2600" dirty="0" err="1">
                <a:ea typeface="+mn-lt"/>
                <a:cs typeface="+mn-lt"/>
              </a:rPr>
              <a:t>companies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closed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during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the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pandemic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period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increased</a:t>
            </a:r>
            <a:r>
              <a:rPr lang="tr-TR" sz="2600" dirty="0">
                <a:ea typeface="+mn-lt"/>
                <a:cs typeface="+mn-lt"/>
              </a:rPr>
              <a:t> </a:t>
            </a:r>
            <a:r>
              <a:rPr lang="tr-TR" sz="2600" dirty="0" err="1">
                <a:ea typeface="+mn-lt"/>
                <a:cs typeface="+mn-lt"/>
              </a:rPr>
              <a:t>by</a:t>
            </a:r>
            <a:r>
              <a:rPr lang="tr-TR" sz="2600" dirty="0">
                <a:ea typeface="+mn-lt"/>
                <a:cs typeface="+mn-lt"/>
              </a:rPr>
              <a:t> 97 </a:t>
            </a:r>
            <a:r>
              <a:rPr lang="tr-TR" sz="2600" dirty="0" err="1">
                <a:ea typeface="+mn-lt"/>
                <a:cs typeface="+mn-lt"/>
              </a:rPr>
              <a:t>percent</a:t>
            </a:r>
            <a:r>
              <a:rPr lang="tr-TR" sz="2600" dirty="0">
                <a:ea typeface="+mn-lt"/>
                <a:cs typeface="+mn-lt"/>
              </a:rPr>
              <a:t>.</a:t>
            </a:r>
            <a:endParaRPr lang="tr-T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280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is Teması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</Words>
  <Application>Microsoft Office PowerPoint</Application>
  <PresentationFormat>Geniş ekran</PresentationFormat>
  <Paragraphs>59</Paragraphs>
  <Slides>9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Retrospect</vt:lpstr>
      <vt:lpstr>BUSINESSES THAT LOST REVENUE AND SHUT DOWN WITH THE COVID-19 OUTBREAK ın turkey   </vt:lpstr>
      <vt:lpstr>INTRODUCTION</vt:lpstr>
      <vt:lpstr>Negatively impacted sectors</vt:lpstr>
      <vt:lpstr>More institutions/organizations have been closed with the pandemic</vt:lpstr>
      <vt:lpstr>Graph of business data closed by years in Turkey </vt:lpstr>
      <vt:lpstr>PowerPoint Sunusu</vt:lpstr>
      <vt:lpstr>PowerPoint Sunusu</vt:lpstr>
      <vt:lpstr>PowerPoint Sunusu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Resimli Başlık Düzeni</dc:title>
  <dc:creator/>
  <cp:lastModifiedBy/>
  <cp:revision>319</cp:revision>
  <dcterms:created xsi:type="dcterms:W3CDTF">2021-06-18T14:47:52Z</dcterms:created>
  <dcterms:modified xsi:type="dcterms:W3CDTF">2021-06-18T17:32:51Z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