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84" r:id="rId7"/>
    <p:sldId id="261" r:id="rId8"/>
    <p:sldId id="262" r:id="rId9"/>
    <p:sldId id="263" r:id="rId10"/>
    <p:sldId id="264" r:id="rId11"/>
    <p:sldId id="265" r:id="rId12"/>
    <p:sldId id="266" r:id="rId13"/>
    <p:sldId id="267" r:id="rId14"/>
    <p:sldId id="268" r:id="rId15"/>
    <p:sldId id="270" r:id="rId16"/>
    <p:sldId id="269" r:id="rId17"/>
    <p:sldId id="271" r:id="rId18"/>
    <p:sldId id="272" r:id="rId19"/>
    <p:sldId id="273" r:id="rId20"/>
    <p:sldId id="274" r:id="rId21"/>
    <p:sldId id="282" r:id="rId22"/>
    <p:sldId id="275" r:id="rId23"/>
    <p:sldId id="276" r:id="rId24"/>
    <p:sldId id="277" r:id="rId25"/>
    <p:sldId id="278" r:id="rId26"/>
    <p:sldId id="279" r:id="rId27"/>
    <p:sldId id="281" r:id="rId28"/>
    <p:sldId id="280"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23" autoAdjust="0"/>
    <p:restoredTop sz="95097" autoAdjust="0"/>
  </p:normalViewPr>
  <p:slideViewPr>
    <p:cSldViewPr snapToGrid="0">
      <p:cViewPr varScale="1">
        <p:scale>
          <a:sx n="79" d="100"/>
          <a:sy n="79" d="100"/>
        </p:scale>
        <p:origin x="100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86E5D7-D8CD-44E3-9FE0-008F1F3AF188}" type="datetimeFigureOut">
              <a:rPr lang="en-US" smtClean="0"/>
              <a:t>10/3/2024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DD452F-E52F-4489-9A18-434887F8694D}" type="slidenum">
              <a:rPr lang="en-US" smtClean="0"/>
              <a:t>‹#›</a:t>
            </a:fld>
            <a:endParaRPr lang="en-US"/>
          </a:p>
        </p:txBody>
      </p:sp>
    </p:spTree>
    <p:extLst>
      <p:ext uri="{BB962C8B-B14F-4D97-AF65-F5344CB8AC3E}">
        <p14:creationId xmlns:p14="http://schemas.microsoft.com/office/powerpoint/2010/main" val="2303915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DD452F-E52F-4489-9A18-434887F8694D}" type="slidenum">
              <a:rPr lang="en-US" smtClean="0"/>
              <a:t>2</a:t>
            </a:fld>
            <a:endParaRPr lang="en-US"/>
          </a:p>
        </p:txBody>
      </p:sp>
    </p:spTree>
    <p:extLst>
      <p:ext uri="{BB962C8B-B14F-4D97-AF65-F5344CB8AC3E}">
        <p14:creationId xmlns:p14="http://schemas.microsoft.com/office/powerpoint/2010/main" val="3724552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DD452F-E52F-4489-9A18-434887F8694D}" type="slidenum">
              <a:rPr lang="en-US" smtClean="0"/>
              <a:t>6</a:t>
            </a:fld>
            <a:endParaRPr lang="en-US"/>
          </a:p>
        </p:txBody>
      </p:sp>
    </p:spTree>
    <p:extLst>
      <p:ext uri="{BB962C8B-B14F-4D97-AF65-F5344CB8AC3E}">
        <p14:creationId xmlns:p14="http://schemas.microsoft.com/office/powerpoint/2010/main" val="3451911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DD452F-E52F-4489-9A18-434887F8694D}" type="slidenum">
              <a:rPr lang="en-US" smtClean="0"/>
              <a:t>7</a:t>
            </a:fld>
            <a:endParaRPr lang="en-US"/>
          </a:p>
        </p:txBody>
      </p:sp>
    </p:spTree>
    <p:extLst>
      <p:ext uri="{BB962C8B-B14F-4D97-AF65-F5344CB8AC3E}">
        <p14:creationId xmlns:p14="http://schemas.microsoft.com/office/powerpoint/2010/main" val="381629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DD452F-E52F-4489-9A18-434887F8694D}" type="slidenum">
              <a:rPr lang="en-US" smtClean="0"/>
              <a:t>15</a:t>
            </a:fld>
            <a:endParaRPr lang="en-US"/>
          </a:p>
        </p:txBody>
      </p:sp>
    </p:spTree>
    <p:extLst>
      <p:ext uri="{BB962C8B-B14F-4D97-AF65-F5344CB8AC3E}">
        <p14:creationId xmlns:p14="http://schemas.microsoft.com/office/powerpoint/2010/main" val="3526827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DD452F-E52F-4489-9A18-434887F8694D}" type="slidenum">
              <a:rPr lang="en-US" smtClean="0"/>
              <a:t>17</a:t>
            </a:fld>
            <a:endParaRPr lang="en-US"/>
          </a:p>
        </p:txBody>
      </p:sp>
    </p:spTree>
    <p:extLst>
      <p:ext uri="{BB962C8B-B14F-4D97-AF65-F5344CB8AC3E}">
        <p14:creationId xmlns:p14="http://schemas.microsoft.com/office/powerpoint/2010/main" val="334715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8BB9-878E-5F4A-8E54-F790976A39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692ED6-70D9-B10A-D567-332E77088D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C00E56-78B7-069B-2DD2-F472522C32E4}"/>
              </a:ext>
            </a:extLst>
          </p:cNvPr>
          <p:cNvSpPr>
            <a:spLocks noGrp="1"/>
          </p:cNvSpPr>
          <p:nvPr>
            <p:ph type="dt" sz="half" idx="10"/>
          </p:nvPr>
        </p:nvSpPr>
        <p:spPr/>
        <p:txBody>
          <a:bodyPr/>
          <a:lstStyle/>
          <a:p>
            <a:fld id="{C9DEFABC-DB8E-4A74-8C64-4659EF721613}" type="datetimeFigureOut">
              <a:rPr lang="en-US" smtClean="0"/>
              <a:t>10/3/2024</a:t>
            </a:fld>
            <a:endParaRPr lang="en-US"/>
          </a:p>
        </p:txBody>
      </p:sp>
      <p:sp>
        <p:nvSpPr>
          <p:cNvPr id="5" name="Footer Placeholder 4">
            <a:extLst>
              <a:ext uri="{FF2B5EF4-FFF2-40B4-BE49-F238E27FC236}">
                <a16:creationId xmlns:a16="http://schemas.microsoft.com/office/drawing/2014/main" id="{AAACC961-F2BC-84A0-6B25-06CDBDAAE6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CB79F-05A2-24D4-035C-D85C7E451CF2}"/>
              </a:ext>
            </a:extLst>
          </p:cNvPr>
          <p:cNvSpPr>
            <a:spLocks noGrp="1"/>
          </p:cNvSpPr>
          <p:nvPr>
            <p:ph type="sldNum" sz="quarter" idx="12"/>
          </p:nvPr>
        </p:nvSpPr>
        <p:spPr/>
        <p:txBody>
          <a:bodyPr/>
          <a:lstStyle/>
          <a:p>
            <a:fld id="{0C2CB4CB-9C46-4046-95F7-655182662F39}" type="slidenum">
              <a:rPr lang="en-US" smtClean="0"/>
              <a:t>‹#›</a:t>
            </a:fld>
            <a:endParaRPr lang="en-US"/>
          </a:p>
        </p:txBody>
      </p:sp>
    </p:spTree>
    <p:extLst>
      <p:ext uri="{BB962C8B-B14F-4D97-AF65-F5344CB8AC3E}">
        <p14:creationId xmlns:p14="http://schemas.microsoft.com/office/powerpoint/2010/main" val="184077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D6E6F-7F94-4AAB-CD4B-D19F7B9176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4C27EB-CA9A-F841-21B1-DF871C8B4B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A2968-9980-D70E-710F-7CC18047E937}"/>
              </a:ext>
            </a:extLst>
          </p:cNvPr>
          <p:cNvSpPr>
            <a:spLocks noGrp="1"/>
          </p:cNvSpPr>
          <p:nvPr>
            <p:ph type="dt" sz="half" idx="10"/>
          </p:nvPr>
        </p:nvSpPr>
        <p:spPr/>
        <p:txBody>
          <a:bodyPr/>
          <a:lstStyle/>
          <a:p>
            <a:fld id="{C9DEFABC-DB8E-4A74-8C64-4659EF721613}" type="datetimeFigureOut">
              <a:rPr lang="en-US" smtClean="0"/>
              <a:t>10/3/2024</a:t>
            </a:fld>
            <a:endParaRPr lang="en-US"/>
          </a:p>
        </p:txBody>
      </p:sp>
      <p:sp>
        <p:nvSpPr>
          <p:cNvPr id="5" name="Footer Placeholder 4">
            <a:extLst>
              <a:ext uri="{FF2B5EF4-FFF2-40B4-BE49-F238E27FC236}">
                <a16:creationId xmlns:a16="http://schemas.microsoft.com/office/drawing/2014/main" id="{9AFE0B41-FF06-FDF5-DB82-069CA11CB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F49A65-6E48-F10C-4DB1-3D4FF6EF3162}"/>
              </a:ext>
            </a:extLst>
          </p:cNvPr>
          <p:cNvSpPr>
            <a:spLocks noGrp="1"/>
          </p:cNvSpPr>
          <p:nvPr>
            <p:ph type="sldNum" sz="quarter" idx="12"/>
          </p:nvPr>
        </p:nvSpPr>
        <p:spPr/>
        <p:txBody>
          <a:bodyPr/>
          <a:lstStyle/>
          <a:p>
            <a:fld id="{0C2CB4CB-9C46-4046-95F7-655182662F39}" type="slidenum">
              <a:rPr lang="en-US" smtClean="0"/>
              <a:t>‹#›</a:t>
            </a:fld>
            <a:endParaRPr lang="en-US"/>
          </a:p>
        </p:txBody>
      </p:sp>
    </p:spTree>
    <p:extLst>
      <p:ext uri="{BB962C8B-B14F-4D97-AF65-F5344CB8AC3E}">
        <p14:creationId xmlns:p14="http://schemas.microsoft.com/office/powerpoint/2010/main" val="1237772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B2CD45-0FFA-8B49-C5B5-95619C17AF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EDE9EC-DBE5-E90A-FEFA-4F86A5E5A2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EE925-095B-9651-E8C8-22995655E1F4}"/>
              </a:ext>
            </a:extLst>
          </p:cNvPr>
          <p:cNvSpPr>
            <a:spLocks noGrp="1"/>
          </p:cNvSpPr>
          <p:nvPr>
            <p:ph type="dt" sz="half" idx="10"/>
          </p:nvPr>
        </p:nvSpPr>
        <p:spPr/>
        <p:txBody>
          <a:bodyPr/>
          <a:lstStyle/>
          <a:p>
            <a:fld id="{C9DEFABC-DB8E-4A74-8C64-4659EF721613}" type="datetimeFigureOut">
              <a:rPr lang="en-US" smtClean="0"/>
              <a:t>10/3/2024</a:t>
            </a:fld>
            <a:endParaRPr lang="en-US"/>
          </a:p>
        </p:txBody>
      </p:sp>
      <p:sp>
        <p:nvSpPr>
          <p:cNvPr id="5" name="Footer Placeholder 4">
            <a:extLst>
              <a:ext uri="{FF2B5EF4-FFF2-40B4-BE49-F238E27FC236}">
                <a16:creationId xmlns:a16="http://schemas.microsoft.com/office/drawing/2014/main" id="{F581267D-7EC4-546B-FD80-7B9C33650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FAE1B-909A-5AFD-204C-F58BFA6F41C3}"/>
              </a:ext>
            </a:extLst>
          </p:cNvPr>
          <p:cNvSpPr>
            <a:spLocks noGrp="1"/>
          </p:cNvSpPr>
          <p:nvPr>
            <p:ph type="sldNum" sz="quarter" idx="12"/>
          </p:nvPr>
        </p:nvSpPr>
        <p:spPr/>
        <p:txBody>
          <a:bodyPr/>
          <a:lstStyle/>
          <a:p>
            <a:fld id="{0C2CB4CB-9C46-4046-95F7-655182662F39}" type="slidenum">
              <a:rPr lang="en-US" smtClean="0"/>
              <a:t>‹#›</a:t>
            </a:fld>
            <a:endParaRPr lang="en-US"/>
          </a:p>
        </p:txBody>
      </p:sp>
    </p:spTree>
    <p:extLst>
      <p:ext uri="{BB962C8B-B14F-4D97-AF65-F5344CB8AC3E}">
        <p14:creationId xmlns:p14="http://schemas.microsoft.com/office/powerpoint/2010/main" val="216901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CC52-80DF-F8E9-55F1-6C79F5A474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93D401-9D46-0738-FE4B-BC658FC19E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4CD8CC-A294-9930-33AD-6C812F0AFFB8}"/>
              </a:ext>
            </a:extLst>
          </p:cNvPr>
          <p:cNvSpPr>
            <a:spLocks noGrp="1"/>
          </p:cNvSpPr>
          <p:nvPr>
            <p:ph type="dt" sz="half" idx="10"/>
          </p:nvPr>
        </p:nvSpPr>
        <p:spPr/>
        <p:txBody>
          <a:bodyPr/>
          <a:lstStyle/>
          <a:p>
            <a:fld id="{C9DEFABC-DB8E-4A74-8C64-4659EF721613}" type="datetimeFigureOut">
              <a:rPr lang="en-US" smtClean="0"/>
              <a:t>10/3/2024</a:t>
            </a:fld>
            <a:endParaRPr lang="en-US"/>
          </a:p>
        </p:txBody>
      </p:sp>
      <p:sp>
        <p:nvSpPr>
          <p:cNvPr id="5" name="Footer Placeholder 4">
            <a:extLst>
              <a:ext uri="{FF2B5EF4-FFF2-40B4-BE49-F238E27FC236}">
                <a16:creationId xmlns:a16="http://schemas.microsoft.com/office/drawing/2014/main" id="{C6C39C4A-F386-8309-BB1F-0E40DAA94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50008-8264-EB55-2F05-A736C829708F}"/>
              </a:ext>
            </a:extLst>
          </p:cNvPr>
          <p:cNvSpPr>
            <a:spLocks noGrp="1"/>
          </p:cNvSpPr>
          <p:nvPr>
            <p:ph type="sldNum" sz="quarter" idx="12"/>
          </p:nvPr>
        </p:nvSpPr>
        <p:spPr/>
        <p:txBody>
          <a:bodyPr/>
          <a:lstStyle/>
          <a:p>
            <a:fld id="{0C2CB4CB-9C46-4046-95F7-655182662F39}" type="slidenum">
              <a:rPr lang="en-US" smtClean="0"/>
              <a:t>‹#›</a:t>
            </a:fld>
            <a:endParaRPr lang="en-US"/>
          </a:p>
        </p:txBody>
      </p:sp>
    </p:spTree>
    <p:extLst>
      <p:ext uri="{BB962C8B-B14F-4D97-AF65-F5344CB8AC3E}">
        <p14:creationId xmlns:p14="http://schemas.microsoft.com/office/powerpoint/2010/main" val="1361782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6624F-4892-2C7D-D482-FED9BD8F3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B516AD-8B62-7AC9-D5D4-EF67BFF8F7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705684-4712-E97A-EDEC-3AA5E0F70F0E}"/>
              </a:ext>
            </a:extLst>
          </p:cNvPr>
          <p:cNvSpPr>
            <a:spLocks noGrp="1"/>
          </p:cNvSpPr>
          <p:nvPr>
            <p:ph type="dt" sz="half" idx="10"/>
          </p:nvPr>
        </p:nvSpPr>
        <p:spPr/>
        <p:txBody>
          <a:bodyPr/>
          <a:lstStyle/>
          <a:p>
            <a:fld id="{C9DEFABC-DB8E-4A74-8C64-4659EF721613}" type="datetimeFigureOut">
              <a:rPr lang="en-US" smtClean="0"/>
              <a:t>10/3/2024</a:t>
            </a:fld>
            <a:endParaRPr lang="en-US"/>
          </a:p>
        </p:txBody>
      </p:sp>
      <p:sp>
        <p:nvSpPr>
          <p:cNvPr id="5" name="Footer Placeholder 4">
            <a:extLst>
              <a:ext uri="{FF2B5EF4-FFF2-40B4-BE49-F238E27FC236}">
                <a16:creationId xmlns:a16="http://schemas.microsoft.com/office/drawing/2014/main" id="{2D966841-E263-5471-77C2-35630E315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020FD-02D5-E702-B5E6-DAFEE6CB1EA0}"/>
              </a:ext>
            </a:extLst>
          </p:cNvPr>
          <p:cNvSpPr>
            <a:spLocks noGrp="1"/>
          </p:cNvSpPr>
          <p:nvPr>
            <p:ph type="sldNum" sz="quarter" idx="12"/>
          </p:nvPr>
        </p:nvSpPr>
        <p:spPr/>
        <p:txBody>
          <a:bodyPr/>
          <a:lstStyle/>
          <a:p>
            <a:fld id="{0C2CB4CB-9C46-4046-95F7-655182662F39}" type="slidenum">
              <a:rPr lang="en-US" smtClean="0"/>
              <a:t>‹#›</a:t>
            </a:fld>
            <a:endParaRPr lang="en-US"/>
          </a:p>
        </p:txBody>
      </p:sp>
    </p:spTree>
    <p:extLst>
      <p:ext uri="{BB962C8B-B14F-4D97-AF65-F5344CB8AC3E}">
        <p14:creationId xmlns:p14="http://schemas.microsoft.com/office/powerpoint/2010/main" val="95269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F2498-E0BA-09E5-6B3A-A15FA63E85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6D55C4-3E52-9BEA-BEBF-6B9445E9DC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A2135D-1722-23BA-A9D0-F23965F597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320F37-5A86-39A9-2337-B0CDF9201F8F}"/>
              </a:ext>
            </a:extLst>
          </p:cNvPr>
          <p:cNvSpPr>
            <a:spLocks noGrp="1"/>
          </p:cNvSpPr>
          <p:nvPr>
            <p:ph type="dt" sz="half" idx="10"/>
          </p:nvPr>
        </p:nvSpPr>
        <p:spPr/>
        <p:txBody>
          <a:bodyPr/>
          <a:lstStyle/>
          <a:p>
            <a:fld id="{C9DEFABC-DB8E-4A74-8C64-4659EF721613}" type="datetimeFigureOut">
              <a:rPr lang="en-US" smtClean="0"/>
              <a:t>10/3/2024</a:t>
            </a:fld>
            <a:endParaRPr lang="en-US"/>
          </a:p>
        </p:txBody>
      </p:sp>
      <p:sp>
        <p:nvSpPr>
          <p:cNvPr id="6" name="Footer Placeholder 5">
            <a:extLst>
              <a:ext uri="{FF2B5EF4-FFF2-40B4-BE49-F238E27FC236}">
                <a16:creationId xmlns:a16="http://schemas.microsoft.com/office/drawing/2014/main" id="{2C2B4BD6-417A-AF24-9B35-676737B39A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A3530C-3AF2-3376-898E-3448E53BD414}"/>
              </a:ext>
            </a:extLst>
          </p:cNvPr>
          <p:cNvSpPr>
            <a:spLocks noGrp="1"/>
          </p:cNvSpPr>
          <p:nvPr>
            <p:ph type="sldNum" sz="quarter" idx="12"/>
          </p:nvPr>
        </p:nvSpPr>
        <p:spPr/>
        <p:txBody>
          <a:bodyPr/>
          <a:lstStyle/>
          <a:p>
            <a:fld id="{0C2CB4CB-9C46-4046-95F7-655182662F39}" type="slidenum">
              <a:rPr lang="en-US" smtClean="0"/>
              <a:t>‹#›</a:t>
            </a:fld>
            <a:endParaRPr lang="en-US"/>
          </a:p>
        </p:txBody>
      </p:sp>
    </p:spTree>
    <p:extLst>
      <p:ext uri="{BB962C8B-B14F-4D97-AF65-F5344CB8AC3E}">
        <p14:creationId xmlns:p14="http://schemas.microsoft.com/office/powerpoint/2010/main" val="379673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3AF64-E653-61BF-C6F7-0F68179E8B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E71E11-3E19-A2D0-BB45-ABA843A961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B0103-E5D9-0FF2-80A2-81D07D7BF8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2DA66A-97AB-8879-B5D5-5D2CBCCB7C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8BE3D9-2536-219E-865B-941B7FA96A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838E18-74C7-867E-95A3-18A6AABC3D7E}"/>
              </a:ext>
            </a:extLst>
          </p:cNvPr>
          <p:cNvSpPr>
            <a:spLocks noGrp="1"/>
          </p:cNvSpPr>
          <p:nvPr>
            <p:ph type="dt" sz="half" idx="10"/>
          </p:nvPr>
        </p:nvSpPr>
        <p:spPr/>
        <p:txBody>
          <a:bodyPr/>
          <a:lstStyle/>
          <a:p>
            <a:fld id="{C9DEFABC-DB8E-4A74-8C64-4659EF721613}" type="datetimeFigureOut">
              <a:rPr lang="en-US" smtClean="0"/>
              <a:t>10/3/2024</a:t>
            </a:fld>
            <a:endParaRPr lang="en-US"/>
          </a:p>
        </p:txBody>
      </p:sp>
      <p:sp>
        <p:nvSpPr>
          <p:cNvPr id="8" name="Footer Placeholder 7">
            <a:extLst>
              <a:ext uri="{FF2B5EF4-FFF2-40B4-BE49-F238E27FC236}">
                <a16:creationId xmlns:a16="http://schemas.microsoft.com/office/drawing/2014/main" id="{0ADB7097-2753-4CA3-FE36-50EA7A7A4D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743EA2-E500-C85F-AC15-C3DBA9B2CC84}"/>
              </a:ext>
            </a:extLst>
          </p:cNvPr>
          <p:cNvSpPr>
            <a:spLocks noGrp="1"/>
          </p:cNvSpPr>
          <p:nvPr>
            <p:ph type="sldNum" sz="quarter" idx="12"/>
          </p:nvPr>
        </p:nvSpPr>
        <p:spPr/>
        <p:txBody>
          <a:bodyPr/>
          <a:lstStyle/>
          <a:p>
            <a:fld id="{0C2CB4CB-9C46-4046-95F7-655182662F39}" type="slidenum">
              <a:rPr lang="en-US" smtClean="0"/>
              <a:t>‹#›</a:t>
            </a:fld>
            <a:endParaRPr lang="en-US"/>
          </a:p>
        </p:txBody>
      </p:sp>
    </p:spTree>
    <p:extLst>
      <p:ext uri="{BB962C8B-B14F-4D97-AF65-F5344CB8AC3E}">
        <p14:creationId xmlns:p14="http://schemas.microsoft.com/office/powerpoint/2010/main" val="574499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62BE5-ADEC-C017-63D2-9226DBF52E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18A51B-5FF0-059E-B379-95923B650FC4}"/>
              </a:ext>
            </a:extLst>
          </p:cNvPr>
          <p:cNvSpPr>
            <a:spLocks noGrp="1"/>
          </p:cNvSpPr>
          <p:nvPr>
            <p:ph type="dt" sz="half" idx="10"/>
          </p:nvPr>
        </p:nvSpPr>
        <p:spPr/>
        <p:txBody>
          <a:bodyPr/>
          <a:lstStyle/>
          <a:p>
            <a:fld id="{C9DEFABC-DB8E-4A74-8C64-4659EF721613}" type="datetimeFigureOut">
              <a:rPr lang="en-US" smtClean="0"/>
              <a:t>10/3/2024</a:t>
            </a:fld>
            <a:endParaRPr lang="en-US"/>
          </a:p>
        </p:txBody>
      </p:sp>
      <p:sp>
        <p:nvSpPr>
          <p:cNvPr id="4" name="Footer Placeholder 3">
            <a:extLst>
              <a:ext uri="{FF2B5EF4-FFF2-40B4-BE49-F238E27FC236}">
                <a16:creationId xmlns:a16="http://schemas.microsoft.com/office/drawing/2014/main" id="{52DE7D31-3D7B-DB8B-B561-3B83CC4312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55FF21-589D-6545-8BAB-41BF0698B8DF}"/>
              </a:ext>
            </a:extLst>
          </p:cNvPr>
          <p:cNvSpPr>
            <a:spLocks noGrp="1"/>
          </p:cNvSpPr>
          <p:nvPr>
            <p:ph type="sldNum" sz="quarter" idx="12"/>
          </p:nvPr>
        </p:nvSpPr>
        <p:spPr/>
        <p:txBody>
          <a:bodyPr/>
          <a:lstStyle/>
          <a:p>
            <a:fld id="{0C2CB4CB-9C46-4046-95F7-655182662F39}" type="slidenum">
              <a:rPr lang="en-US" smtClean="0"/>
              <a:t>‹#›</a:t>
            </a:fld>
            <a:endParaRPr lang="en-US"/>
          </a:p>
        </p:txBody>
      </p:sp>
    </p:spTree>
    <p:extLst>
      <p:ext uri="{BB962C8B-B14F-4D97-AF65-F5344CB8AC3E}">
        <p14:creationId xmlns:p14="http://schemas.microsoft.com/office/powerpoint/2010/main" val="331002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9B0524-0CBA-A979-8BDB-CC842A191E8B}"/>
              </a:ext>
            </a:extLst>
          </p:cNvPr>
          <p:cNvSpPr>
            <a:spLocks noGrp="1"/>
          </p:cNvSpPr>
          <p:nvPr>
            <p:ph type="dt" sz="half" idx="10"/>
          </p:nvPr>
        </p:nvSpPr>
        <p:spPr/>
        <p:txBody>
          <a:bodyPr/>
          <a:lstStyle/>
          <a:p>
            <a:fld id="{C9DEFABC-DB8E-4A74-8C64-4659EF721613}" type="datetimeFigureOut">
              <a:rPr lang="en-US" smtClean="0"/>
              <a:t>10/3/2024</a:t>
            </a:fld>
            <a:endParaRPr lang="en-US"/>
          </a:p>
        </p:txBody>
      </p:sp>
      <p:sp>
        <p:nvSpPr>
          <p:cNvPr id="3" name="Footer Placeholder 2">
            <a:extLst>
              <a:ext uri="{FF2B5EF4-FFF2-40B4-BE49-F238E27FC236}">
                <a16:creationId xmlns:a16="http://schemas.microsoft.com/office/drawing/2014/main" id="{7E06D702-939C-FED1-8AD3-2C1DDB186B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92B140-AD19-CCF5-4FD2-75F86B2900BC}"/>
              </a:ext>
            </a:extLst>
          </p:cNvPr>
          <p:cNvSpPr>
            <a:spLocks noGrp="1"/>
          </p:cNvSpPr>
          <p:nvPr>
            <p:ph type="sldNum" sz="quarter" idx="12"/>
          </p:nvPr>
        </p:nvSpPr>
        <p:spPr/>
        <p:txBody>
          <a:bodyPr/>
          <a:lstStyle/>
          <a:p>
            <a:fld id="{0C2CB4CB-9C46-4046-95F7-655182662F39}" type="slidenum">
              <a:rPr lang="en-US" smtClean="0"/>
              <a:t>‹#›</a:t>
            </a:fld>
            <a:endParaRPr lang="en-US"/>
          </a:p>
        </p:txBody>
      </p:sp>
    </p:spTree>
    <p:extLst>
      <p:ext uri="{BB962C8B-B14F-4D97-AF65-F5344CB8AC3E}">
        <p14:creationId xmlns:p14="http://schemas.microsoft.com/office/powerpoint/2010/main" val="3073719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E42E-ABD6-6697-6C10-C6709A4E0C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BE545D-9823-6982-5BAC-98A58615F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D783-270F-350C-82CA-46D2399B2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992D4A-966F-DC8E-E5D6-83EC2FE383AD}"/>
              </a:ext>
            </a:extLst>
          </p:cNvPr>
          <p:cNvSpPr>
            <a:spLocks noGrp="1"/>
          </p:cNvSpPr>
          <p:nvPr>
            <p:ph type="dt" sz="half" idx="10"/>
          </p:nvPr>
        </p:nvSpPr>
        <p:spPr/>
        <p:txBody>
          <a:bodyPr/>
          <a:lstStyle/>
          <a:p>
            <a:fld id="{C9DEFABC-DB8E-4A74-8C64-4659EF721613}" type="datetimeFigureOut">
              <a:rPr lang="en-US" smtClean="0"/>
              <a:t>10/3/2024</a:t>
            </a:fld>
            <a:endParaRPr lang="en-US"/>
          </a:p>
        </p:txBody>
      </p:sp>
      <p:sp>
        <p:nvSpPr>
          <p:cNvPr id="6" name="Footer Placeholder 5">
            <a:extLst>
              <a:ext uri="{FF2B5EF4-FFF2-40B4-BE49-F238E27FC236}">
                <a16:creationId xmlns:a16="http://schemas.microsoft.com/office/drawing/2014/main" id="{71F2D5C6-697A-F4F2-AF47-2BC9296B4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8C2F0C-D031-9D5C-A1F9-8C0BA0EFA7DE}"/>
              </a:ext>
            </a:extLst>
          </p:cNvPr>
          <p:cNvSpPr>
            <a:spLocks noGrp="1"/>
          </p:cNvSpPr>
          <p:nvPr>
            <p:ph type="sldNum" sz="quarter" idx="12"/>
          </p:nvPr>
        </p:nvSpPr>
        <p:spPr/>
        <p:txBody>
          <a:bodyPr/>
          <a:lstStyle/>
          <a:p>
            <a:fld id="{0C2CB4CB-9C46-4046-95F7-655182662F39}" type="slidenum">
              <a:rPr lang="en-US" smtClean="0"/>
              <a:t>‹#›</a:t>
            </a:fld>
            <a:endParaRPr lang="en-US"/>
          </a:p>
        </p:txBody>
      </p:sp>
    </p:spTree>
    <p:extLst>
      <p:ext uri="{BB962C8B-B14F-4D97-AF65-F5344CB8AC3E}">
        <p14:creationId xmlns:p14="http://schemas.microsoft.com/office/powerpoint/2010/main" val="2914378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A162-235F-E7EE-478D-E8DD3A4C10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45437A-282B-B00A-8D52-A739F63604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6CCD3B-B7B6-D3BC-57A6-607A5C351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C61433-E90A-053B-FEA7-29768AD85CE5}"/>
              </a:ext>
            </a:extLst>
          </p:cNvPr>
          <p:cNvSpPr>
            <a:spLocks noGrp="1"/>
          </p:cNvSpPr>
          <p:nvPr>
            <p:ph type="dt" sz="half" idx="10"/>
          </p:nvPr>
        </p:nvSpPr>
        <p:spPr/>
        <p:txBody>
          <a:bodyPr/>
          <a:lstStyle/>
          <a:p>
            <a:fld id="{C9DEFABC-DB8E-4A74-8C64-4659EF721613}" type="datetimeFigureOut">
              <a:rPr lang="en-US" smtClean="0"/>
              <a:t>10/3/2024</a:t>
            </a:fld>
            <a:endParaRPr lang="en-US"/>
          </a:p>
        </p:txBody>
      </p:sp>
      <p:sp>
        <p:nvSpPr>
          <p:cNvPr id="6" name="Footer Placeholder 5">
            <a:extLst>
              <a:ext uri="{FF2B5EF4-FFF2-40B4-BE49-F238E27FC236}">
                <a16:creationId xmlns:a16="http://schemas.microsoft.com/office/drawing/2014/main" id="{45D9C95D-1743-B423-DE23-4A20D70566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AE2D9-110D-F6B7-CAF2-309BA193B23C}"/>
              </a:ext>
            </a:extLst>
          </p:cNvPr>
          <p:cNvSpPr>
            <a:spLocks noGrp="1"/>
          </p:cNvSpPr>
          <p:nvPr>
            <p:ph type="sldNum" sz="quarter" idx="12"/>
          </p:nvPr>
        </p:nvSpPr>
        <p:spPr/>
        <p:txBody>
          <a:bodyPr/>
          <a:lstStyle/>
          <a:p>
            <a:fld id="{0C2CB4CB-9C46-4046-95F7-655182662F39}" type="slidenum">
              <a:rPr lang="en-US" smtClean="0"/>
              <a:t>‹#›</a:t>
            </a:fld>
            <a:endParaRPr lang="en-US"/>
          </a:p>
        </p:txBody>
      </p:sp>
    </p:spTree>
    <p:extLst>
      <p:ext uri="{BB962C8B-B14F-4D97-AF65-F5344CB8AC3E}">
        <p14:creationId xmlns:p14="http://schemas.microsoft.com/office/powerpoint/2010/main" val="3533867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DEE00C-919D-A9CC-9901-90C4D7024C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A18B55-6CD3-31D3-FF74-ACFA6F252E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6DEC2-201D-C00C-0056-E10033B572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DEFABC-DB8E-4A74-8C64-4659EF721613}" type="datetimeFigureOut">
              <a:rPr lang="en-US" smtClean="0"/>
              <a:t>10/3/2024</a:t>
            </a:fld>
            <a:endParaRPr lang="en-US"/>
          </a:p>
        </p:txBody>
      </p:sp>
      <p:sp>
        <p:nvSpPr>
          <p:cNvPr id="5" name="Footer Placeholder 4">
            <a:extLst>
              <a:ext uri="{FF2B5EF4-FFF2-40B4-BE49-F238E27FC236}">
                <a16:creationId xmlns:a16="http://schemas.microsoft.com/office/drawing/2014/main" id="{3653BFF4-A8F8-9AA8-9AF2-C17BF9FE17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D74E70B-2EA1-C7BF-1D47-35CBA364BC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2CB4CB-9C46-4046-95F7-655182662F39}" type="slidenum">
              <a:rPr lang="en-US" smtClean="0"/>
              <a:t>‹#›</a:t>
            </a:fld>
            <a:endParaRPr lang="en-US"/>
          </a:p>
        </p:txBody>
      </p:sp>
    </p:spTree>
    <p:extLst>
      <p:ext uri="{BB962C8B-B14F-4D97-AF65-F5344CB8AC3E}">
        <p14:creationId xmlns:p14="http://schemas.microsoft.com/office/powerpoint/2010/main" val="1239344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BFCF-0CFB-C07A-B1A5-C4FF6322C509}"/>
              </a:ext>
            </a:extLst>
          </p:cNvPr>
          <p:cNvSpPr>
            <a:spLocks noGrp="1"/>
          </p:cNvSpPr>
          <p:nvPr>
            <p:ph type="ctrTitle"/>
          </p:nvPr>
        </p:nvSpPr>
        <p:spPr/>
        <p:txBody>
          <a:bodyPr/>
          <a:lstStyle/>
          <a:p>
            <a:r>
              <a:rPr lang="en-US" dirty="0"/>
              <a:t>One-way locked users</a:t>
            </a:r>
          </a:p>
        </p:txBody>
      </p:sp>
      <p:sp>
        <p:nvSpPr>
          <p:cNvPr id="3" name="Subtitle 2">
            <a:extLst>
              <a:ext uri="{FF2B5EF4-FFF2-40B4-BE49-F238E27FC236}">
                <a16:creationId xmlns:a16="http://schemas.microsoft.com/office/drawing/2014/main" id="{C1A714F0-E327-B91F-A7AE-AB575F1CE2EC}"/>
              </a:ext>
            </a:extLst>
          </p:cNvPr>
          <p:cNvSpPr>
            <a:spLocks noGrp="1"/>
          </p:cNvSpPr>
          <p:nvPr>
            <p:ph type="subTitle" idx="1"/>
          </p:nvPr>
        </p:nvSpPr>
        <p:spPr>
          <a:xfrm>
            <a:off x="7003914" y="3657600"/>
            <a:ext cx="3664085" cy="1600200"/>
          </a:xfrm>
        </p:spPr>
        <p:txBody>
          <a:bodyPr/>
          <a:lstStyle/>
          <a:p>
            <a:r>
              <a:rPr lang="en-US" dirty="0"/>
              <a:t>3/10/2024</a:t>
            </a:r>
          </a:p>
        </p:txBody>
      </p:sp>
    </p:spTree>
    <p:extLst>
      <p:ext uri="{BB962C8B-B14F-4D97-AF65-F5344CB8AC3E}">
        <p14:creationId xmlns:p14="http://schemas.microsoft.com/office/powerpoint/2010/main" val="584084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62C9-CFEE-AFB0-EEAD-B84BCD579A97}"/>
              </a:ext>
            </a:extLst>
          </p:cNvPr>
          <p:cNvSpPr>
            <a:spLocks noGrp="1"/>
          </p:cNvSpPr>
          <p:nvPr>
            <p:ph type="title"/>
          </p:nvPr>
        </p:nvSpPr>
        <p:spPr/>
        <p:txBody>
          <a:bodyPr/>
          <a:lstStyle/>
          <a:p>
            <a:r>
              <a:rPr lang="vi-VN" dirty="0"/>
              <a:t>II. Tiền xử lý </a:t>
            </a:r>
            <a:endParaRPr lang="en-US" dirty="0"/>
          </a:p>
        </p:txBody>
      </p:sp>
      <p:sp>
        <p:nvSpPr>
          <p:cNvPr id="3" name="Content Placeholder 2">
            <a:extLst>
              <a:ext uri="{FF2B5EF4-FFF2-40B4-BE49-F238E27FC236}">
                <a16:creationId xmlns:a16="http://schemas.microsoft.com/office/drawing/2014/main" id="{18318CC5-B1D1-CC41-6F40-0026CFB6566B}"/>
              </a:ext>
            </a:extLst>
          </p:cNvPr>
          <p:cNvSpPr>
            <a:spLocks noGrp="1"/>
          </p:cNvSpPr>
          <p:nvPr>
            <p:ph idx="1"/>
          </p:nvPr>
        </p:nvSpPr>
        <p:spPr/>
        <p:txBody>
          <a:bodyPr/>
          <a:lstStyle/>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Loại bỏ các thuê bao bị quá nhiều missing value ở các cột numerical</a:t>
            </a: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Ta có phương án  khác drop các thuê bao khi bị missing value.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Ta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có</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tiêu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chí</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drop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theo</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hàng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lvl="1">
              <a:lnSpc>
                <a:spcPct val="107000"/>
              </a:lnSpc>
              <a:spcAft>
                <a:spcPts val="800"/>
              </a:spcAft>
              <a:buSzPts val="1000"/>
              <a:buFont typeface="Wingdings" panose="05000000000000000000" pitchFamily="2" charset="2"/>
              <a:buChar char="q"/>
              <a:tabLst>
                <a:tab pos="457200" algn="l"/>
              </a:tabLs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Nếu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không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đủ</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thông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tin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để</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mô</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tả</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hay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phán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đoán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một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mẫu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(missing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trên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80%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số</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cột</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 Ví dụ: Người dùng này có 13/15 cột bị missing values thì bỏ đi người dùng này. Ta chấp nhận ngưỡng 80% vì trong dataset có những user chỉ mới bắt đầu sử dụng dịch vụ và được ghi nhận ở tháng thứ 5, tức khi đó 12/15 cột bị missing value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Sau khi loại bỏ, ta còn 330857 mẫu thuê bao.</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940435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62C9-CFEE-AFB0-EEAD-B84BCD579A97}"/>
              </a:ext>
            </a:extLst>
          </p:cNvPr>
          <p:cNvSpPr>
            <a:spLocks noGrp="1"/>
          </p:cNvSpPr>
          <p:nvPr>
            <p:ph type="title"/>
          </p:nvPr>
        </p:nvSpPr>
        <p:spPr/>
        <p:txBody>
          <a:bodyPr/>
          <a:lstStyle/>
          <a:p>
            <a:r>
              <a:rPr lang="vi-VN" dirty="0"/>
              <a:t>II. Tiền xử lý </a:t>
            </a:r>
            <a:endParaRPr lang="en-US" dirty="0"/>
          </a:p>
        </p:txBody>
      </p:sp>
      <p:sp>
        <p:nvSpPr>
          <p:cNvPr id="3" name="Content Placeholder 2">
            <a:extLst>
              <a:ext uri="{FF2B5EF4-FFF2-40B4-BE49-F238E27FC236}">
                <a16:creationId xmlns:a16="http://schemas.microsoft.com/office/drawing/2014/main" id="{18318CC5-B1D1-CC41-6F40-0026CFB6566B}"/>
              </a:ext>
            </a:extLst>
          </p:cNvPr>
          <p:cNvSpPr>
            <a:spLocks noGrp="1"/>
          </p:cNvSpPr>
          <p:nvPr>
            <p:ph idx="1"/>
          </p:nvPr>
        </p:nvSpPr>
        <p:spPr/>
        <p:txBody>
          <a:bodyPr/>
          <a:lstStyle/>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Thay thế các missing value với giá trị Max của các cột ngay_goi_tong_dai_gan_nhat, ngay_dang_ky_goi_gan_nhat, ngay_nap_tien_gan_nhat</a:t>
            </a: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Max values thể hiện xu hướng ít gắn bó trong ngữ cảnh này, thời gian càng dài chứng tỏ thuê bao không có nhiều quan tâm đến gói/tổng đài/nạp tiền. Phương án này giúp cho ta khi visualize phân biệt được tương quan giữa các thuê bao bị khóa và mở khóa theo sự tương tác gần đây nhất với dịch vụ.</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16722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62C9-CFEE-AFB0-EEAD-B84BCD579A97}"/>
              </a:ext>
            </a:extLst>
          </p:cNvPr>
          <p:cNvSpPr>
            <a:spLocks noGrp="1"/>
          </p:cNvSpPr>
          <p:nvPr>
            <p:ph type="title"/>
          </p:nvPr>
        </p:nvSpPr>
        <p:spPr/>
        <p:txBody>
          <a:bodyPr/>
          <a:lstStyle/>
          <a:p>
            <a:r>
              <a:rPr lang="vi-VN" dirty="0"/>
              <a:t>II. Tiền xử lý </a:t>
            </a:r>
            <a:endParaRPr lang="en-US" dirty="0"/>
          </a:p>
        </p:txBody>
      </p:sp>
      <p:sp>
        <p:nvSpPr>
          <p:cNvPr id="3" name="Content Placeholder 2">
            <a:extLst>
              <a:ext uri="{FF2B5EF4-FFF2-40B4-BE49-F238E27FC236}">
                <a16:creationId xmlns:a16="http://schemas.microsoft.com/office/drawing/2014/main" id="{18318CC5-B1D1-CC41-6F40-0026CFB6566B}"/>
              </a:ext>
            </a:extLst>
          </p:cNvPr>
          <p:cNvSpPr>
            <a:spLocks noGrp="1"/>
          </p:cNvSpPr>
          <p:nvPr>
            <p:ph idx="1"/>
          </p:nvPr>
        </p:nvSpPr>
        <p:spPr/>
        <p:txBody>
          <a:bodyPr/>
          <a:lstStyle/>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Thay thế các missing value với giá trị Max của các cột ngay_goi_tong_dai_gan_nhat, ngay_dang_ky_goi_gan_nhat, ngay_nap_tien_gan_nhat</a:t>
            </a: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Max values thể hiện xu hướng ít gắn bó trong ngữ cảnh này, thời gian càng dài chứng tỏ thuê bao không có nhiều quan tâm đến gói/tổng đài/nạp tiền. Phương án này giúp cho ta khi visualize phân biệt được tương quan giữa các thuê bao bị khóa và mở khóa theo sự tương tác gần đây nhất với dịch vụ.</a:t>
            </a:r>
          </a:p>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Scale lại apru</a:t>
            </a: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Vì apru có đơn vị là đồng, khi visualize sẽ gặp phải ngoại lai nhiều làm cho biểu đồ bị thưa ra và nhỏ đi. Ta cần scale lại để việc visualize được tốt hơn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124020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62C9-CFEE-AFB0-EEAD-B84BCD579A97}"/>
              </a:ext>
            </a:extLst>
          </p:cNvPr>
          <p:cNvSpPr>
            <a:spLocks noGrp="1"/>
          </p:cNvSpPr>
          <p:nvPr>
            <p:ph type="title"/>
          </p:nvPr>
        </p:nvSpPr>
        <p:spPr>
          <a:xfrm>
            <a:off x="838200" y="365125"/>
            <a:ext cx="10515600" cy="980199"/>
          </a:xfrm>
        </p:spPr>
        <p:txBody>
          <a:bodyPr/>
          <a:lstStyle/>
          <a:p>
            <a:r>
              <a:rPr lang="vi-VN" dirty="0"/>
              <a:t>III. EDA</a:t>
            </a:r>
            <a:endParaRPr lang="en-US" dirty="0"/>
          </a:p>
        </p:txBody>
      </p:sp>
      <p:sp>
        <p:nvSpPr>
          <p:cNvPr id="3" name="Content Placeholder 2">
            <a:extLst>
              <a:ext uri="{FF2B5EF4-FFF2-40B4-BE49-F238E27FC236}">
                <a16:creationId xmlns:a16="http://schemas.microsoft.com/office/drawing/2014/main" id="{18318CC5-B1D1-CC41-6F40-0026CFB6566B}"/>
              </a:ext>
            </a:extLst>
          </p:cNvPr>
          <p:cNvSpPr>
            <a:spLocks noGrp="1"/>
          </p:cNvSpPr>
          <p:nvPr>
            <p:ph idx="1"/>
          </p:nvPr>
        </p:nvSpPr>
        <p:spPr>
          <a:xfrm>
            <a:off x="838200" y="1208690"/>
            <a:ext cx="10515600" cy="4968273"/>
          </a:xfrm>
        </p:spPr>
        <p:txBody>
          <a:bodyPr/>
          <a:lstStyle/>
          <a:p>
            <a:pPr>
              <a:lnSpc>
                <a:spcPct val="107000"/>
              </a:lnSpc>
              <a:spcBef>
                <a:spcPts val="800"/>
              </a:spcBef>
              <a:spcAft>
                <a:spcPts val="400"/>
              </a:spcAft>
            </a:pPr>
            <a:r>
              <a:rPr lang="vi-VN" sz="1800" dirty="0">
                <a:effectLst/>
                <a:latin typeface="Aptos" panose="020B0004020202020204" pitchFamily="34" charset="0"/>
                <a:ea typeface="Aptos" panose="020B0004020202020204" pitchFamily="34" charset="0"/>
                <a:cs typeface="Times New Roman" panose="02020603050405020304" pitchFamily="18" charset="0"/>
              </a:rPr>
              <a:t>Doanh thu chủ yếu ở 2 nhóm: </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Ta thấy rằng doanh thu chủ yếu tập trung ở mức 50 nghìn, 100 nghìn, và nhiều nhất 150 nghìn. Trong đó, ở nhóm được mở khóa thì số lượng ở 3 mốc này tập trung nhiều hơn so với nhóm không được mở khóa.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800"/>
              </a:spcBef>
              <a:spcAft>
                <a:spcPts val="4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graphicFrame>
        <p:nvGraphicFramePr>
          <p:cNvPr id="5" name="Table 4">
            <a:extLst>
              <a:ext uri="{FF2B5EF4-FFF2-40B4-BE49-F238E27FC236}">
                <a16:creationId xmlns:a16="http://schemas.microsoft.com/office/drawing/2014/main" id="{B1B9C1E1-9632-FF6A-411D-4AD948292078}"/>
              </a:ext>
            </a:extLst>
          </p:cNvPr>
          <p:cNvGraphicFramePr>
            <a:graphicFrameLocks noGrp="1"/>
          </p:cNvGraphicFramePr>
          <p:nvPr>
            <p:extLst>
              <p:ext uri="{D42A27DB-BD31-4B8C-83A1-F6EECF244321}">
                <p14:modId xmlns:p14="http://schemas.microsoft.com/office/powerpoint/2010/main" val="1043158270"/>
              </p:ext>
            </p:extLst>
          </p:nvPr>
        </p:nvGraphicFramePr>
        <p:xfrm>
          <a:off x="0" y="2343806"/>
          <a:ext cx="12191999" cy="4514194"/>
        </p:xfrm>
        <a:graphic>
          <a:graphicData uri="http://schemas.openxmlformats.org/drawingml/2006/table">
            <a:tbl>
              <a:tblPr firstRow="1" bandRow="1">
                <a:tableStyleId>{5940675A-B579-460E-94D1-54222C63F5DA}</a:tableStyleId>
              </a:tblPr>
              <a:tblGrid>
                <a:gridCol w="12191999">
                  <a:extLst>
                    <a:ext uri="{9D8B030D-6E8A-4147-A177-3AD203B41FA5}">
                      <a16:colId xmlns:a16="http://schemas.microsoft.com/office/drawing/2014/main" val="610164632"/>
                    </a:ext>
                  </a:extLst>
                </a:gridCol>
              </a:tblGrid>
              <a:tr h="224153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63390837"/>
                  </a:ext>
                </a:extLst>
              </a:tr>
              <a:tr h="227266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89999985"/>
                  </a:ext>
                </a:extLst>
              </a:tr>
            </a:tbl>
          </a:graphicData>
        </a:graphic>
      </p:graphicFrame>
      <p:pic>
        <p:nvPicPr>
          <p:cNvPr id="6" name="Picture 5">
            <a:extLst>
              <a:ext uri="{FF2B5EF4-FFF2-40B4-BE49-F238E27FC236}">
                <a16:creationId xmlns:a16="http://schemas.microsoft.com/office/drawing/2014/main" id="{3594754C-5EB5-8BAD-E80A-53232F7E27E6}"/>
              </a:ext>
            </a:extLst>
          </p:cNvPr>
          <p:cNvPicPr>
            <a:picLocks noChangeAspect="1"/>
          </p:cNvPicPr>
          <p:nvPr/>
        </p:nvPicPr>
        <p:blipFill>
          <a:blip r:embed="rId2"/>
          <a:stretch>
            <a:fillRect/>
          </a:stretch>
        </p:blipFill>
        <p:spPr>
          <a:xfrm>
            <a:off x="114287" y="2343806"/>
            <a:ext cx="11963424" cy="2175642"/>
          </a:xfrm>
          <a:prstGeom prst="rect">
            <a:avLst/>
          </a:prstGeom>
        </p:spPr>
      </p:pic>
      <p:pic>
        <p:nvPicPr>
          <p:cNvPr id="7" name="Picture 6">
            <a:extLst>
              <a:ext uri="{FF2B5EF4-FFF2-40B4-BE49-F238E27FC236}">
                <a16:creationId xmlns:a16="http://schemas.microsoft.com/office/drawing/2014/main" id="{54695E13-240A-AC85-81E1-F3E9625F036F}"/>
              </a:ext>
            </a:extLst>
          </p:cNvPr>
          <p:cNvPicPr>
            <a:picLocks noChangeAspect="1"/>
          </p:cNvPicPr>
          <p:nvPr/>
        </p:nvPicPr>
        <p:blipFill>
          <a:blip r:embed="rId3"/>
          <a:stretch>
            <a:fillRect/>
          </a:stretch>
        </p:blipFill>
        <p:spPr>
          <a:xfrm>
            <a:off x="114287" y="4581222"/>
            <a:ext cx="11963425" cy="2276778"/>
          </a:xfrm>
          <a:prstGeom prst="rect">
            <a:avLst/>
          </a:prstGeom>
        </p:spPr>
      </p:pic>
    </p:spTree>
    <p:extLst>
      <p:ext uri="{BB962C8B-B14F-4D97-AF65-F5344CB8AC3E}">
        <p14:creationId xmlns:p14="http://schemas.microsoft.com/office/powerpoint/2010/main" val="3481216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62C9-CFEE-AFB0-EEAD-B84BCD579A97}"/>
              </a:ext>
            </a:extLst>
          </p:cNvPr>
          <p:cNvSpPr>
            <a:spLocks noGrp="1"/>
          </p:cNvSpPr>
          <p:nvPr>
            <p:ph type="title"/>
          </p:nvPr>
        </p:nvSpPr>
        <p:spPr>
          <a:xfrm>
            <a:off x="838200" y="365125"/>
            <a:ext cx="10515600" cy="980199"/>
          </a:xfrm>
        </p:spPr>
        <p:txBody>
          <a:bodyPr/>
          <a:lstStyle/>
          <a:p>
            <a:r>
              <a:rPr lang="vi-VN" dirty="0"/>
              <a:t>III. EDA</a:t>
            </a:r>
            <a:endParaRPr lang="en-US" dirty="0"/>
          </a:p>
        </p:txBody>
      </p:sp>
      <p:sp>
        <p:nvSpPr>
          <p:cNvPr id="3" name="Content Placeholder 2">
            <a:extLst>
              <a:ext uri="{FF2B5EF4-FFF2-40B4-BE49-F238E27FC236}">
                <a16:creationId xmlns:a16="http://schemas.microsoft.com/office/drawing/2014/main" id="{18318CC5-B1D1-CC41-6F40-0026CFB6566B}"/>
              </a:ext>
            </a:extLst>
          </p:cNvPr>
          <p:cNvSpPr>
            <a:spLocks noGrp="1"/>
          </p:cNvSpPr>
          <p:nvPr>
            <p:ph idx="1"/>
          </p:nvPr>
        </p:nvSpPr>
        <p:spPr>
          <a:xfrm>
            <a:off x="838200" y="1208690"/>
            <a:ext cx="10515600" cy="4968273"/>
          </a:xfrm>
        </p:spPr>
        <p:txBody>
          <a:bodyPr/>
          <a:lstStyle/>
          <a:p>
            <a:pPr>
              <a:lnSpc>
                <a:spcPct val="107000"/>
              </a:lnSpc>
              <a:spcBef>
                <a:spcPts val="800"/>
              </a:spcBef>
              <a:spcAft>
                <a:spcPts val="4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
        <p:nvSpPr>
          <p:cNvPr id="8" name="TextBox 7">
            <a:extLst>
              <a:ext uri="{FF2B5EF4-FFF2-40B4-BE49-F238E27FC236}">
                <a16:creationId xmlns:a16="http://schemas.microsoft.com/office/drawing/2014/main" id="{0BE49662-DCBC-84CD-D98D-2BE32548458F}"/>
              </a:ext>
            </a:extLst>
          </p:cNvPr>
          <p:cNvSpPr txBox="1"/>
          <p:nvPr/>
        </p:nvSpPr>
        <p:spPr>
          <a:xfrm rot="10800000" flipV="1">
            <a:off x="838201" y="1566041"/>
            <a:ext cx="10092558" cy="674928"/>
          </a:xfrm>
          <a:prstGeom prst="rect">
            <a:avLst/>
          </a:prstGeom>
          <a:noFill/>
        </p:spPr>
        <p:txBody>
          <a:bodyPr wrap="square">
            <a:spAutoFit/>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Ngoài ra, ngoại lai xảy ra rất nhiều trong các tháng, tiêu biểu là tháng thứ 5 có khách hàng có doanh thu là 8 triệu nhưng lại bị khóa thuê bao</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A1929CDF-05FF-E5A8-867C-F5EBD437AB96}"/>
              </a:ext>
            </a:extLst>
          </p:cNvPr>
          <p:cNvPicPr>
            <a:picLocks noChangeAspect="1"/>
          </p:cNvPicPr>
          <p:nvPr/>
        </p:nvPicPr>
        <p:blipFill>
          <a:blip r:embed="rId2"/>
          <a:stretch>
            <a:fillRect/>
          </a:stretch>
        </p:blipFill>
        <p:spPr>
          <a:xfrm>
            <a:off x="21965" y="2668926"/>
            <a:ext cx="12170034" cy="2700551"/>
          </a:xfrm>
          <a:prstGeom prst="rect">
            <a:avLst/>
          </a:prstGeom>
        </p:spPr>
      </p:pic>
    </p:spTree>
    <p:extLst>
      <p:ext uri="{BB962C8B-B14F-4D97-AF65-F5344CB8AC3E}">
        <p14:creationId xmlns:p14="http://schemas.microsoft.com/office/powerpoint/2010/main" val="3662641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62C9-CFEE-AFB0-EEAD-B84BCD579A97}"/>
              </a:ext>
            </a:extLst>
          </p:cNvPr>
          <p:cNvSpPr>
            <a:spLocks noGrp="1"/>
          </p:cNvSpPr>
          <p:nvPr>
            <p:ph type="title"/>
          </p:nvPr>
        </p:nvSpPr>
        <p:spPr>
          <a:xfrm>
            <a:off x="838200" y="365125"/>
            <a:ext cx="10515600" cy="980199"/>
          </a:xfrm>
        </p:spPr>
        <p:txBody>
          <a:bodyPr/>
          <a:lstStyle/>
          <a:p>
            <a:r>
              <a:rPr lang="vi-VN" dirty="0"/>
              <a:t>III. EDA</a:t>
            </a:r>
            <a:endParaRPr lang="en-US" dirty="0"/>
          </a:p>
        </p:txBody>
      </p:sp>
      <p:sp>
        <p:nvSpPr>
          <p:cNvPr id="3" name="Content Placeholder 2">
            <a:extLst>
              <a:ext uri="{FF2B5EF4-FFF2-40B4-BE49-F238E27FC236}">
                <a16:creationId xmlns:a16="http://schemas.microsoft.com/office/drawing/2014/main" id="{18318CC5-B1D1-CC41-6F40-0026CFB6566B}"/>
              </a:ext>
            </a:extLst>
          </p:cNvPr>
          <p:cNvSpPr>
            <a:spLocks noGrp="1"/>
          </p:cNvSpPr>
          <p:nvPr>
            <p:ph idx="1"/>
          </p:nvPr>
        </p:nvSpPr>
        <p:spPr>
          <a:xfrm>
            <a:off x="838200" y="1412352"/>
            <a:ext cx="10515600" cy="4764611"/>
          </a:xfrm>
        </p:spPr>
        <p:txBody>
          <a:bodyPr/>
          <a:lstStyle/>
          <a:p>
            <a:pPr>
              <a:lnSpc>
                <a:spcPct val="107000"/>
              </a:lnSpc>
              <a:spcBef>
                <a:spcPts val="800"/>
              </a:spcBef>
              <a:spcAft>
                <a:spcPts val="400"/>
              </a:spcAft>
            </a:pPr>
            <a:r>
              <a:rPr lang="vi-VN" sz="1800" dirty="0">
                <a:effectLst/>
                <a:latin typeface="Aptos" panose="020B0004020202020204" pitchFamily="34" charset="0"/>
                <a:ea typeface="Aptos" panose="020B0004020202020204" pitchFamily="34" charset="0"/>
                <a:cs typeface="Times New Roman" panose="02020603050405020304" pitchFamily="18" charset="0"/>
              </a:rPr>
              <a:t>Lượng data sử dụng của các thuê bao:  </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Phần lớn lượng dữ liệu sử dụng ít, nhóm được mở khóa thì lượng người sử dụng dữ liệu nhiều hơn ở các mốc.</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Bef>
                <a:spcPts val="800"/>
              </a:spcBef>
              <a:spcAft>
                <a:spcPts val="4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graphicFrame>
        <p:nvGraphicFramePr>
          <p:cNvPr id="5" name="Table 4">
            <a:extLst>
              <a:ext uri="{FF2B5EF4-FFF2-40B4-BE49-F238E27FC236}">
                <a16:creationId xmlns:a16="http://schemas.microsoft.com/office/drawing/2014/main" id="{B1B9C1E1-9632-FF6A-411D-4AD948292078}"/>
              </a:ext>
            </a:extLst>
          </p:cNvPr>
          <p:cNvGraphicFramePr>
            <a:graphicFrameLocks noGrp="1"/>
          </p:cNvGraphicFramePr>
          <p:nvPr/>
        </p:nvGraphicFramePr>
        <p:xfrm>
          <a:off x="0" y="2343806"/>
          <a:ext cx="12191999" cy="4514194"/>
        </p:xfrm>
        <a:graphic>
          <a:graphicData uri="http://schemas.openxmlformats.org/drawingml/2006/table">
            <a:tbl>
              <a:tblPr firstRow="1" bandRow="1">
                <a:tableStyleId>{5940675A-B579-460E-94D1-54222C63F5DA}</a:tableStyleId>
              </a:tblPr>
              <a:tblGrid>
                <a:gridCol w="12191999">
                  <a:extLst>
                    <a:ext uri="{9D8B030D-6E8A-4147-A177-3AD203B41FA5}">
                      <a16:colId xmlns:a16="http://schemas.microsoft.com/office/drawing/2014/main" val="610164632"/>
                    </a:ext>
                  </a:extLst>
                </a:gridCol>
              </a:tblGrid>
              <a:tr h="224153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63390837"/>
                  </a:ext>
                </a:extLst>
              </a:tr>
              <a:tr h="227266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89999985"/>
                  </a:ext>
                </a:extLst>
              </a:tr>
            </a:tbl>
          </a:graphicData>
        </a:graphic>
      </p:graphicFrame>
      <p:pic>
        <p:nvPicPr>
          <p:cNvPr id="8" name="Picture 7">
            <a:extLst>
              <a:ext uri="{FF2B5EF4-FFF2-40B4-BE49-F238E27FC236}">
                <a16:creationId xmlns:a16="http://schemas.microsoft.com/office/drawing/2014/main" id="{D6B8ED38-552E-C6E9-765D-534CC4A49820}"/>
              </a:ext>
            </a:extLst>
          </p:cNvPr>
          <p:cNvPicPr>
            <a:picLocks noChangeAspect="1"/>
          </p:cNvPicPr>
          <p:nvPr/>
        </p:nvPicPr>
        <p:blipFill>
          <a:blip r:embed="rId3"/>
          <a:stretch>
            <a:fillRect/>
          </a:stretch>
        </p:blipFill>
        <p:spPr>
          <a:xfrm>
            <a:off x="668" y="2276778"/>
            <a:ext cx="12077044" cy="2304444"/>
          </a:xfrm>
          <a:prstGeom prst="rect">
            <a:avLst/>
          </a:prstGeom>
        </p:spPr>
      </p:pic>
      <p:pic>
        <p:nvPicPr>
          <p:cNvPr id="9" name="Picture 8">
            <a:extLst>
              <a:ext uri="{FF2B5EF4-FFF2-40B4-BE49-F238E27FC236}">
                <a16:creationId xmlns:a16="http://schemas.microsoft.com/office/drawing/2014/main" id="{AC4C00DA-C1FF-0DB9-148A-2298F4EA9E59}"/>
              </a:ext>
            </a:extLst>
          </p:cNvPr>
          <p:cNvPicPr>
            <a:picLocks noChangeAspect="1"/>
          </p:cNvPicPr>
          <p:nvPr/>
        </p:nvPicPr>
        <p:blipFill>
          <a:blip r:embed="rId4"/>
          <a:stretch>
            <a:fillRect/>
          </a:stretch>
        </p:blipFill>
        <p:spPr>
          <a:xfrm>
            <a:off x="57477" y="4690600"/>
            <a:ext cx="12077044" cy="2167400"/>
          </a:xfrm>
          <a:prstGeom prst="rect">
            <a:avLst/>
          </a:prstGeom>
        </p:spPr>
      </p:pic>
    </p:spTree>
    <p:extLst>
      <p:ext uri="{BB962C8B-B14F-4D97-AF65-F5344CB8AC3E}">
        <p14:creationId xmlns:p14="http://schemas.microsoft.com/office/powerpoint/2010/main" val="822347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62C9-CFEE-AFB0-EEAD-B84BCD579A97}"/>
              </a:ext>
            </a:extLst>
          </p:cNvPr>
          <p:cNvSpPr>
            <a:spLocks noGrp="1"/>
          </p:cNvSpPr>
          <p:nvPr>
            <p:ph type="title"/>
          </p:nvPr>
        </p:nvSpPr>
        <p:spPr>
          <a:xfrm>
            <a:off x="838200" y="365125"/>
            <a:ext cx="10515600" cy="980199"/>
          </a:xfrm>
        </p:spPr>
        <p:txBody>
          <a:bodyPr/>
          <a:lstStyle/>
          <a:p>
            <a:r>
              <a:rPr lang="vi-VN" dirty="0"/>
              <a:t>III. EDA</a:t>
            </a:r>
            <a:endParaRPr lang="en-US" dirty="0"/>
          </a:p>
        </p:txBody>
      </p:sp>
      <p:sp>
        <p:nvSpPr>
          <p:cNvPr id="3" name="Content Placeholder 2">
            <a:extLst>
              <a:ext uri="{FF2B5EF4-FFF2-40B4-BE49-F238E27FC236}">
                <a16:creationId xmlns:a16="http://schemas.microsoft.com/office/drawing/2014/main" id="{18318CC5-B1D1-CC41-6F40-0026CFB6566B}"/>
              </a:ext>
            </a:extLst>
          </p:cNvPr>
          <p:cNvSpPr>
            <a:spLocks noGrp="1"/>
          </p:cNvSpPr>
          <p:nvPr>
            <p:ph idx="1"/>
          </p:nvPr>
        </p:nvSpPr>
        <p:spPr>
          <a:xfrm>
            <a:off x="838200" y="1208690"/>
            <a:ext cx="10515600" cy="4968273"/>
          </a:xfrm>
        </p:spPr>
        <p:txBody>
          <a:bodyPr/>
          <a:lstStyle/>
          <a:p>
            <a:pPr>
              <a:lnSpc>
                <a:spcPct val="107000"/>
              </a:lnSpc>
              <a:spcBef>
                <a:spcPts val="800"/>
              </a:spcBef>
              <a:spcAft>
                <a:spcPts val="4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
        <p:nvSpPr>
          <p:cNvPr id="8" name="TextBox 7">
            <a:extLst>
              <a:ext uri="{FF2B5EF4-FFF2-40B4-BE49-F238E27FC236}">
                <a16:creationId xmlns:a16="http://schemas.microsoft.com/office/drawing/2014/main" id="{0BE49662-DCBC-84CD-D98D-2BE32548458F}"/>
              </a:ext>
            </a:extLst>
          </p:cNvPr>
          <p:cNvSpPr txBox="1"/>
          <p:nvPr/>
        </p:nvSpPr>
        <p:spPr>
          <a:xfrm rot="10800000" flipV="1">
            <a:off x="838201" y="1417859"/>
            <a:ext cx="10092558" cy="971292"/>
          </a:xfrm>
          <a:prstGeom prst="rect">
            <a:avLst/>
          </a:prstGeom>
          <a:noFill/>
        </p:spPr>
        <p:txBody>
          <a:bodyPr wrap="square">
            <a:spAutoFit/>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Ngoài ra, ngoại lai cũng xuất hiện nhiều, cá biệt có thuê bao dù lợi nhuận trong 2 tháng tương đương nhau nhưng lượng data trong 2 tháng lại chênh lệch rất nhiều (8kGb), điều này có thể là do sai sót khi nhập liệu. Khi phán đoán cho mô hình cần xử lý thêm.</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81B1D42D-513B-0C25-F023-FF9BACE25B96}"/>
              </a:ext>
            </a:extLst>
          </p:cNvPr>
          <p:cNvGraphicFramePr>
            <a:graphicFrameLocks noGrp="1"/>
          </p:cNvGraphicFramePr>
          <p:nvPr>
            <p:extLst>
              <p:ext uri="{D42A27DB-BD31-4B8C-83A1-F6EECF244321}">
                <p14:modId xmlns:p14="http://schemas.microsoft.com/office/powerpoint/2010/main" val="4131047436"/>
              </p:ext>
            </p:extLst>
          </p:nvPr>
        </p:nvGraphicFramePr>
        <p:xfrm>
          <a:off x="0" y="2389152"/>
          <a:ext cx="12192000" cy="4468848"/>
        </p:xfrm>
        <a:graphic>
          <a:graphicData uri="http://schemas.openxmlformats.org/drawingml/2006/table">
            <a:tbl>
              <a:tblPr firstRow="1" bandRow="1">
                <a:tableStyleId>{5940675A-B579-460E-94D1-54222C63F5DA}</a:tableStyleId>
              </a:tblPr>
              <a:tblGrid>
                <a:gridCol w="12192000">
                  <a:extLst>
                    <a:ext uri="{9D8B030D-6E8A-4147-A177-3AD203B41FA5}">
                      <a16:colId xmlns:a16="http://schemas.microsoft.com/office/drawing/2014/main" val="1871121666"/>
                    </a:ext>
                  </a:extLst>
                </a:gridCol>
              </a:tblGrid>
              <a:tr h="223442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80633393"/>
                  </a:ext>
                </a:extLst>
              </a:tr>
              <a:tr h="223442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08221682"/>
                  </a:ext>
                </a:extLst>
              </a:tr>
            </a:tbl>
          </a:graphicData>
        </a:graphic>
      </p:graphicFrame>
      <p:pic>
        <p:nvPicPr>
          <p:cNvPr id="6" name="Picture 5">
            <a:extLst>
              <a:ext uri="{FF2B5EF4-FFF2-40B4-BE49-F238E27FC236}">
                <a16:creationId xmlns:a16="http://schemas.microsoft.com/office/drawing/2014/main" id="{11990E24-E93A-F633-B003-9607AC41C9B5}"/>
              </a:ext>
            </a:extLst>
          </p:cNvPr>
          <p:cNvPicPr>
            <a:picLocks noChangeAspect="1"/>
          </p:cNvPicPr>
          <p:nvPr/>
        </p:nvPicPr>
        <p:blipFill>
          <a:blip r:embed="rId2"/>
          <a:stretch>
            <a:fillRect/>
          </a:stretch>
        </p:blipFill>
        <p:spPr>
          <a:xfrm>
            <a:off x="0" y="2389152"/>
            <a:ext cx="12097407" cy="2079697"/>
          </a:xfrm>
          <a:prstGeom prst="rect">
            <a:avLst/>
          </a:prstGeom>
        </p:spPr>
      </p:pic>
      <p:pic>
        <p:nvPicPr>
          <p:cNvPr id="7" name="Picture 6">
            <a:extLst>
              <a:ext uri="{FF2B5EF4-FFF2-40B4-BE49-F238E27FC236}">
                <a16:creationId xmlns:a16="http://schemas.microsoft.com/office/drawing/2014/main" id="{535AFEBB-3CB6-FCCD-1C27-F034C501A09A}"/>
              </a:ext>
            </a:extLst>
          </p:cNvPr>
          <p:cNvPicPr>
            <a:picLocks noChangeAspect="1"/>
          </p:cNvPicPr>
          <p:nvPr/>
        </p:nvPicPr>
        <p:blipFill>
          <a:blip r:embed="rId3"/>
          <a:stretch>
            <a:fillRect/>
          </a:stretch>
        </p:blipFill>
        <p:spPr>
          <a:xfrm>
            <a:off x="0" y="4666593"/>
            <a:ext cx="12097407" cy="2183166"/>
          </a:xfrm>
          <a:prstGeom prst="rect">
            <a:avLst/>
          </a:prstGeom>
        </p:spPr>
      </p:pic>
    </p:spTree>
    <p:extLst>
      <p:ext uri="{BB962C8B-B14F-4D97-AF65-F5344CB8AC3E}">
        <p14:creationId xmlns:p14="http://schemas.microsoft.com/office/powerpoint/2010/main" val="4207682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62C9-CFEE-AFB0-EEAD-B84BCD579A97}"/>
              </a:ext>
            </a:extLst>
          </p:cNvPr>
          <p:cNvSpPr>
            <a:spLocks noGrp="1"/>
          </p:cNvSpPr>
          <p:nvPr>
            <p:ph type="title"/>
          </p:nvPr>
        </p:nvSpPr>
        <p:spPr>
          <a:xfrm>
            <a:off x="838200" y="365125"/>
            <a:ext cx="10515600" cy="980199"/>
          </a:xfrm>
        </p:spPr>
        <p:txBody>
          <a:bodyPr/>
          <a:lstStyle/>
          <a:p>
            <a:r>
              <a:rPr lang="vi-VN" dirty="0"/>
              <a:t>III. EDA</a:t>
            </a:r>
            <a:endParaRPr lang="en-US" dirty="0"/>
          </a:p>
        </p:txBody>
      </p:sp>
      <p:sp>
        <p:nvSpPr>
          <p:cNvPr id="3" name="Content Placeholder 2">
            <a:extLst>
              <a:ext uri="{FF2B5EF4-FFF2-40B4-BE49-F238E27FC236}">
                <a16:creationId xmlns:a16="http://schemas.microsoft.com/office/drawing/2014/main" id="{18318CC5-B1D1-CC41-6F40-0026CFB6566B}"/>
              </a:ext>
            </a:extLst>
          </p:cNvPr>
          <p:cNvSpPr>
            <a:spLocks noGrp="1"/>
          </p:cNvSpPr>
          <p:nvPr>
            <p:ph idx="1"/>
          </p:nvPr>
        </p:nvSpPr>
        <p:spPr>
          <a:xfrm>
            <a:off x="838200" y="1412352"/>
            <a:ext cx="10515600" cy="4764611"/>
          </a:xfrm>
        </p:spPr>
        <p:txBody>
          <a:bodyPr/>
          <a:lstStyle/>
          <a:p>
            <a:pPr>
              <a:lnSpc>
                <a:spcPct val="107000"/>
              </a:lnSpc>
              <a:spcBef>
                <a:spcPts val="800"/>
              </a:spcBef>
              <a:spcAft>
                <a:spcPts val="400"/>
              </a:spcAft>
            </a:pPr>
            <a:r>
              <a:rPr lang="vi-VN" sz="1800" dirty="0">
                <a:effectLst/>
                <a:latin typeface="Aptos" panose="020B0004020202020204" pitchFamily="34" charset="0"/>
                <a:ea typeface="Aptos" panose="020B0004020202020204" pitchFamily="34" charset="0"/>
                <a:cs typeface="Times New Roman" panose="02020603050405020304" pitchFamily="18" charset="0"/>
              </a:rPr>
              <a:t>Số lượng cuộc gọi:  </a:t>
            </a:r>
            <a:r>
              <a:rPr lang="vi-VN" sz="1800" dirty="0">
                <a:latin typeface="Aptos" panose="020B0004020202020204" pitchFamily="34" charset="0"/>
                <a:ea typeface="Aptos" panose="020B0004020202020204" pitchFamily="34" charset="0"/>
                <a:cs typeface="Times New Roman" panose="02020603050405020304" pitchFamily="18" charset="0"/>
              </a:rPr>
              <a:t>2 nhóm có sự khác biệt rõ ở số lượng cuộc gọi sử dụng, nhóm được mở khóa thuê bao có lượng cuộc gọi dày và nhiều hơn ở các mốc. Ở 2 nhóm, &lt;75% là 250 cuộc gọi trở xuống (trừ tháng thứ 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graphicFrame>
        <p:nvGraphicFramePr>
          <p:cNvPr id="5" name="Table 4">
            <a:extLst>
              <a:ext uri="{FF2B5EF4-FFF2-40B4-BE49-F238E27FC236}">
                <a16:creationId xmlns:a16="http://schemas.microsoft.com/office/drawing/2014/main" id="{B1B9C1E1-9632-FF6A-411D-4AD948292078}"/>
              </a:ext>
            </a:extLst>
          </p:cNvPr>
          <p:cNvGraphicFramePr>
            <a:graphicFrameLocks noGrp="1"/>
          </p:cNvGraphicFramePr>
          <p:nvPr/>
        </p:nvGraphicFramePr>
        <p:xfrm>
          <a:off x="0" y="2343806"/>
          <a:ext cx="12191999" cy="4514194"/>
        </p:xfrm>
        <a:graphic>
          <a:graphicData uri="http://schemas.openxmlformats.org/drawingml/2006/table">
            <a:tbl>
              <a:tblPr firstRow="1" bandRow="1">
                <a:tableStyleId>{5940675A-B579-460E-94D1-54222C63F5DA}</a:tableStyleId>
              </a:tblPr>
              <a:tblGrid>
                <a:gridCol w="12191999">
                  <a:extLst>
                    <a:ext uri="{9D8B030D-6E8A-4147-A177-3AD203B41FA5}">
                      <a16:colId xmlns:a16="http://schemas.microsoft.com/office/drawing/2014/main" val="610164632"/>
                    </a:ext>
                  </a:extLst>
                </a:gridCol>
              </a:tblGrid>
              <a:tr h="224153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63390837"/>
                  </a:ext>
                </a:extLst>
              </a:tr>
              <a:tr h="227266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89999985"/>
                  </a:ext>
                </a:extLst>
              </a:tr>
            </a:tbl>
          </a:graphicData>
        </a:graphic>
      </p:graphicFrame>
      <p:graphicFrame>
        <p:nvGraphicFramePr>
          <p:cNvPr id="4" name="Table 3">
            <a:extLst>
              <a:ext uri="{FF2B5EF4-FFF2-40B4-BE49-F238E27FC236}">
                <a16:creationId xmlns:a16="http://schemas.microsoft.com/office/drawing/2014/main" id="{6B8A0B90-01C0-64AA-67EB-FCB017E8B16C}"/>
              </a:ext>
            </a:extLst>
          </p:cNvPr>
          <p:cNvGraphicFramePr>
            <a:graphicFrameLocks noGrp="1"/>
          </p:cNvGraphicFramePr>
          <p:nvPr>
            <p:extLst>
              <p:ext uri="{D42A27DB-BD31-4B8C-83A1-F6EECF244321}">
                <p14:modId xmlns:p14="http://schemas.microsoft.com/office/powerpoint/2010/main" val="22273545"/>
              </p:ext>
            </p:extLst>
          </p:nvPr>
        </p:nvGraphicFramePr>
        <p:xfrm>
          <a:off x="1" y="2276778"/>
          <a:ext cx="12191998" cy="4581222"/>
        </p:xfrm>
        <a:graphic>
          <a:graphicData uri="http://schemas.openxmlformats.org/drawingml/2006/table">
            <a:tbl>
              <a:tblPr firstRow="1" bandRow="1">
                <a:tableStyleId>{5940675A-B579-460E-94D1-54222C63F5DA}</a:tableStyleId>
              </a:tblPr>
              <a:tblGrid>
                <a:gridCol w="12191998">
                  <a:extLst>
                    <a:ext uri="{9D8B030D-6E8A-4147-A177-3AD203B41FA5}">
                      <a16:colId xmlns:a16="http://schemas.microsoft.com/office/drawing/2014/main" val="3505138898"/>
                    </a:ext>
                  </a:extLst>
                </a:gridCol>
              </a:tblGrid>
              <a:tr h="2736395">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38245038"/>
                  </a:ext>
                </a:extLst>
              </a:tr>
              <a:tr h="1844827">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3554220"/>
                  </a:ext>
                </a:extLst>
              </a:tr>
            </a:tbl>
          </a:graphicData>
        </a:graphic>
      </p:graphicFrame>
      <p:pic>
        <p:nvPicPr>
          <p:cNvPr id="6" name="Picture 5">
            <a:extLst>
              <a:ext uri="{FF2B5EF4-FFF2-40B4-BE49-F238E27FC236}">
                <a16:creationId xmlns:a16="http://schemas.microsoft.com/office/drawing/2014/main" id="{AC0195E3-5D4C-50BD-9738-214276B65DC7}"/>
              </a:ext>
            </a:extLst>
          </p:cNvPr>
          <p:cNvPicPr>
            <a:picLocks noChangeAspect="1"/>
          </p:cNvPicPr>
          <p:nvPr/>
        </p:nvPicPr>
        <p:blipFill>
          <a:blip r:embed="rId3"/>
          <a:stretch>
            <a:fillRect/>
          </a:stretch>
        </p:blipFill>
        <p:spPr>
          <a:xfrm>
            <a:off x="-1" y="2343806"/>
            <a:ext cx="12192001" cy="2123091"/>
          </a:xfrm>
          <a:prstGeom prst="rect">
            <a:avLst/>
          </a:prstGeom>
        </p:spPr>
      </p:pic>
      <p:pic>
        <p:nvPicPr>
          <p:cNvPr id="7" name="Picture 6">
            <a:extLst>
              <a:ext uri="{FF2B5EF4-FFF2-40B4-BE49-F238E27FC236}">
                <a16:creationId xmlns:a16="http://schemas.microsoft.com/office/drawing/2014/main" id="{66C1A2B7-0BB2-CFEA-6E06-D7D686D9844C}"/>
              </a:ext>
            </a:extLst>
          </p:cNvPr>
          <p:cNvPicPr>
            <a:picLocks noChangeAspect="1"/>
          </p:cNvPicPr>
          <p:nvPr/>
        </p:nvPicPr>
        <p:blipFill>
          <a:blip r:embed="rId4"/>
          <a:stretch>
            <a:fillRect/>
          </a:stretch>
        </p:blipFill>
        <p:spPr>
          <a:xfrm>
            <a:off x="-1" y="4656083"/>
            <a:ext cx="12191999" cy="2201917"/>
          </a:xfrm>
          <a:prstGeom prst="rect">
            <a:avLst/>
          </a:prstGeom>
        </p:spPr>
      </p:pic>
    </p:spTree>
    <p:extLst>
      <p:ext uri="{BB962C8B-B14F-4D97-AF65-F5344CB8AC3E}">
        <p14:creationId xmlns:p14="http://schemas.microsoft.com/office/powerpoint/2010/main" val="955706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2EFF-5578-0703-39F7-8A335707DBD4}"/>
              </a:ext>
            </a:extLst>
          </p:cNvPr>
          <p:cNvSpPr>
            <a:spLocks noGrp="1"/>
          </p:cNvSpPr>
          <p:nvPr>
            <p:ph type="title"/>
          </p:nvPr>
        </p:nvSpPr>
        <p:spPr/>
        <p:txBody>
          <a:bodyPr/>
          <a:lstStyle/>
          <a:p>
            <a:r>
              <a:rPr lang="vi-VN" dirty="0"/>
              <a:t>III. EDA</a:t>
            </a:r>
            <a:endParaRPr lang="en-US" dirty="0"/>
          </a:p>
        </p:txBody>
      </p:sp>
      <p:sp>
        <p:nvSpPr>
          <p:cNvPr id="3" name="Content Placeholder 2">
            <a:extLst>
              <a:ext uri="{FF2B5EF4-FFF2-40B4-BE49-F238E27FC236}">
                <a16:creationId xmlns:a16="http://schemas.microsoft.com/office/drawing/2014/main" id="{280A3289-491F-8BD5-EAFB-CD0F44E5290F}"/>
              </a:ext>
            </a:extLst>
          </p:cNvPr>
          <p:cNvSpPr>
            <a:spLocks noGrp="1"/>
          </p:cNvSpPr>
          <p:nvPr>
            <p:ph idx="1"/>
          </p:nvPr>
        </p:nvSpPr>
        <p:spPr/>
        <p:txBody>
          <a:bodyPr/>
          <a:lstStyle/>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Xem xét tương quan giữa các cặp data, arpu và call</a:t>
            </a: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Các đặc trưng này không có sự tương quan mạnh với nhau ở  nhóm thuê bao được mở khóa (tương tự với nhóm không được mở). Dù cho lợi nhuận cao nhưng số lượng cuộc gọi lại không có nhiều ảnh hưởng, hay dữ liệu dử dụng. Ngoài ra, có một số trường hợp ngoại lai đặc biệt cần lưu ý như lượng data =0 nhưng số lượng cuộc gọi lại rất nhiều.</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34DA07F3-AD34-E1CA-20E6-AE26843D38E0}"/>
              </a:ext>
            </a:extLst>
          </p:cNvPr>
          <p:cNvGraphicFramePr>
            <a:graphicFrameLocks noGrp="1"/>
          </p:cNvGraphicFramePr>
          <p:nvPr>
            <p:extLst>
              <p:ext uri="{D42A27DB-BD31-4B8C-83A1-F6EECF244321}">
                <p14:modId xmlns:p14="http://schemas.microsoft.com/office/powerpoint/2010/main" val="792636092"/>
              </p:ext>
            </p:extLst>
          </p:nvPr>
        </p:nvGraphicFramePr>
        <p:xfrm>
          <a:off x="0" y="3728024"/>
          <a:ext cx="12192000" cy="3129975"/>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2488555553"/>
                    </a:ext>
                  </a:extLst>
                </a:gridCol>
                <a:gridCol w="6096000">
                  <a:extLst>
                    <a:ext uri="{9D8B030D-6E8A-4147-A177-3AD203B41FA5}">
                      <a16:colId xmlns:a16="http://schemas.microsoft.com/office/drawing/2014/main" val="105633293"/>
                    </a:ext>
                  </a:extLst>
                </a:gridCol>
              </a:tblGrid>
              <a:tr h="3129975">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3046114"/>
                  </a:ext>
                </a:extLst>
              </a:tr>
            </a:tbl>
          </a:graphicData>
        </a:graphic>
      </p:graphicFrame>
      <p:pic>
        <p:nvPicPr>
          <p:cNvPr id="5" name="Picture 4">
            <a:extLst>
              <a:ext uri="{FF2B5EF4-FFF2-40B4-BE49-F238E27FC236}">
                <a16:creationId xmlns:a16="http://schemas.microsoft.com/office/drawing/2014/main" id="{95DCD233-0931-82DD-2E07-6D230C669368}"/>
              </a:ext>
            </a:extLst>
          </p:cNvPr>
          <p:cNvPicPr>
            <a:picLocks noChangeAspect="1"/>
          </p:cNvPicPr>
          <p:nvPr/>
        </p:nvPicPr>
        <p:blipFill>
          <a:blip r:embed="rId2"/>
          <a:stretch>
            <a:fillRect/>
          </a:stretch>
        </p:blipFill>
        <p:spPr>
          <a:xfrm>
            <a:off x="0" y="3728024"/>
            <a:ext cx="6096000" cy="2998182"/>
          </a:xfrm>
          <a:prstGeom prst="rect">
            <a:avLst/>
          </a:prstGeom>
        </p:spPr>
      </p:pic>
      <p:pic>
        <p:nvPicPr>
          <p:cNvPr id="6" name="Picture 5">
            <a:extLst>
              <a:ext uri="{FF2B5EF4-FFF2-40B4-BE49-F238E27FC236}">
                <a16:creationId xmlns:a16="http://schemas.microsoft.com/office/drawing/2014/main" id="{E3708099-19C6-25A0-C998-FD67125EA72F}"/>
              </a:ext>
            </a:extLst>
          </p:cNvPr>
          <p:cNvPicPr>
            <a:picLocks noChangeAspect="1"/>
          </p:cNvPicPr>
          <p:nvPr/>
        </p:nvPicPr>
        <p:blipFill>
          <a:blip r:embed="rId3"/>
          <a:stretch>
            <a:fillRect/>
          </a:stretch>
        </p:blipFill>
        <p:spPr>
          <a:xfrm>
            <a:off x="6172200" y="3636276"/>
            <a:ext cx="6019800" cy="3089930"/>
          </a:xfrm>
          <a:prstGeom prst="rect">
            <a:avLst/>
          </a:prstGeom>
        </p:spPr>
      </p:pic>
    </p:spTree>
    <p:extLst>
      <p:ext uri="{BB962C8B-B14F-4D97-AF65-F5344CB8AC3E}">
        <p14:creationId xmlns:p14="http://schemas.microsoft.com/office/powerpoint/2010/main" val="453444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2EFF-5578-0703-39F7-8A335707DBD4}"/>
              </a:ext>
            </a:extLst>
          </p:cNvPr>
          <p:cNvSpPr>
            <a:spLocks noGrp="1"/>
          </p:cNvSpPr>
          <p:nvPr>
            <p:ph type="title"/>
          </p:nvPr>
        </p:nvSpPr>
        <p:spPr/>
        <p:txBody>
          <a:bodyPr/>
          <a:lstStyle/>
          <a:p>
            <a:r>
              <a:rPr lang="vi-VN" dirty="0"/>
              <a:t>III. EDA</a:t>
            </a:r>
            <a:endParaRPr lang="en-US" dirty="0"/>
          </a:p>
        </p:txBody>
      </p:sp>
      <p:sp>
        <p:nvSpPr>
          <p:cNvPr id="3" name="Content Placeholder 2">
            <a:extLst>
              <a:ext uri="{FF2B5EF4-FFF2-40B4-BE49-F238E27FC236}">
                <a16:creationId xmlns:a16="http://schemas.microsoft.com/office/drawing/2014/main" id="{280A3289-491F-8BD5-EAFB-CD0F44E5290F}"/>
              </a:ext>
            </a:extLst>
          </p:cNvPr>
          <p:cNvSpPr>
            <a:spLocks noGrp="1"/>
          </p:cNvSpPr>
          <p:nvPr>
            <p:ph idx="1"/>
          </p:nvPr>
        </p:nvSpPr>
        <p:spPr>
          <a:xfrm>
            <a:off x="838200" y="1513490"/>
            <a:ext cx="10515600" cy="4663473"/>
          </a:xfrm>
        </p:spPr>
        <p:txBody>
          <a:bodyPr/>
          <a:lstStyle/>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Việc đăng ký gói của khách hàng</a:t>
            </a: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Có 704 gói được cung cấp. Trong đó MI_BIGHM_4GBN vàMI_BIGKM_2GBN được dùng nhiều nhất</a:t>
            </a: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Đối với 2 nhóm thuê bao thì có phản ánh xu hướng ở trên các gói: đăng ký gói có tương quan đến việc mở khóa thuê bao. Tuy nhiên, vì phần lớn gói nào cũng có xu hướng như vậy nên ta không thể trích chọn hết các gói (hơn 700 gói) là những đặc trưng của mô hình.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34DA07F3-AD34-E1CA-20E6-AE26843D38E0}"/>
              </a:ext>
            </a:extLst>
          </p:cNvPr>
          <p:cNvGraphicFramePr>
            <a:graphicFrameLocks noGrp="1"/>
          </p:cNvGraphicFramePr>
          <p:nvPr/>
        </p:nvGraphicFramePr>
        <p:xfrm>
          <a:off x="0" y="3728024"/>
          <a:ext cx="12192000" cy="3129975"/>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2488555553"/>
                    </a:ext>
                  </a:extLst>
                </a:gridCol>
                <a:gridCol w="6096000">
                  <a:extLst>
                    <a:ext uri="{9D8B030D-6E8A-4147-A177-3AD203B41FA5}">
                      <a16:colId xmlns:a16="http://schemas.microsoft.com/office/drawing/2014/main" val="105633293"/>
                    </a:ext>
                  </a:extLst>
                </a:gridCol>
              </a:tblGrid>
              <a:tr h="3129975">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3046114"/>
                  </a:ext>
                </a:extLst>
              </a:tr>
            </a:tbl>
          </a:graphicData>
        </a:graphic>
      </p:graphicFrame>
      <p:pic>
        <p:nvPicPr>
          <p:cNvPr id="7" name="Picture 6">
            <a:extLst>
              <a:ext uri="{FF2B5EF4-FFF2-40B4-BE49-F238E27FC236}">
                <a16:creationId xmlns:a16="http://schemas.microsoft.com/office/drawing/2014/main" id="{9B039550-44F8-58D1-4BF4-C0321493BA3C}"/>
              </a:ext>
            </a:extLst>
          </p:cNvPr>
          <p:cNvPicPr>
            <a:picLocks noChangeAspect="1"/>
          </p:cNvPicPr>
          <p:nvPr/>
        </p:nvPicPr>
        <p:blipFill>
          <a:blip r:embed="rId2"/>
          <a:stretch>
            <a:fillRect/>
          </a:stretch>
        </p:blipFill>
        <p:spPr>
          <a:xfrm>
            <a:off x="76201" y="3719195"/>
            <a:ext cx="5943600" cy="2773680"/>
          </a:xfrm>
          <a:prstGeom prst="rect">
            <a:avLst/>
          </a:prstGeom>
        </p:spPr>
      </p:pic>
      <p:pic>
        <p:nvPicPr>
          <p:cNvPr id="8" name="Picture 7">
            <a:extLst>
              <a:ext uri="{FF2B5EF4-FFF2-40B4-BE49-F238E27FC236}">
                <a16:creationId xmlns:a16="http://schemas.microsoft.com/office/drawing/2014/main" id="{7315B952-3FB3-DA0E-301A-439DFD4B875D}"/>
              </a:ext>
            </a:extLst>
          </p:cNvPr>
          <p:cNvPicPr>
            <a:picLocks noChangeAspect="1"/>
          </p:cNvPicPr>
          <p:nvPr/>
        </p:nvPicPr>
        <p:blipFill>
          <a:blip r:embed="rId3"/>
          <a:stretch>
            <a:fillRect/>
          </a:stretch>
        </p:blipFill>
        <p:spPr>
          <a:xfrm>
            <a:off x="6206360" y="3728024"/>
            <a:ext cx="5943600" cy="2811780"/>
          </a:xfrm>
          <a:prstGeom prst="rect">
            <a:avLst/>
          </a:prstGeom>
        </p:spPr>
      </p:pic>
    </p:spTree>
    <p:extLst>
      <p:ext uri="{BB962C8B-B14F-4D97-AF65-F5344CB8AC3E}">
        <p14:creationId xmlns:p14="http://schemas.microsoft.com/office/powerpoint/2010/main" val="3599350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1F18-0283-B5E9-55E3-00F0390A8DCA}"/>
              </a:ext>
            </a:extLst>
          </p:cNvPr>
          <p:cNvSpPr>
            <a:spLocks noGrp="1"/>
          </p:cNvSpPr>
          <p:nvPr>
            <p:ph type="title"/>
          </p:nvPr>
        </p:nvSpPr>
        <p:spPr/>
        <p:txBody>
          <a:bodyPr/>
          <a:lstStyle/>
          <a:p>
            <a:r>
              <a:rPr lang="en-US" dirty="0"/>
              <a:t>I. </a:t>
            </a:r>
            <a:r>
              <a:rPr lang="vi-VN" dirty="0"/>
              <a:t>Xây dựng bài toán – Mô tả</a:t>
            </a:r>
            <a:endParaRPr lang="en-US" dirty="0"/>
          </a:p>
        </p:txBody>
      </p:sp>
      <p:sp>
        <p:nvSpPr>
          <p:cNvPr id="3" name="Content Placeholder 2">
            <a:extLst>
              <a:ext uri="{FF2B5EF4-FFF2-40B4-BE49-F238E27FC236}">
                <a16:creationId xmlns:a16="http://schemas.microsoft.com/office/drawing/2014/main" id="{99C34222-567C-A115-24F0-95AE517CB193}"/>
              </a:ext>
            </a:extLst>
          </p:cNvPr>
          <p:cNvSpPr>
            <a:spLocks noGrp="1"/>
          </p:cNvSpPr>
          <p:nvPr>
            <p:ph idx="1"/>
          </p:nvPr>
        </p:nvSpPr>
        <p:spPr/>
        <p:txBody>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Dự đoán việc mở khóa thuê bao cho nhóm khách hàng tiềm năng bị khóa SIM.</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Vì một vài lí do nào đó (chủ quan &amp; khách quan), mà khách hàng bị khóa thuê bao 1 chiều, nhưng trong số đó lại có khách hàng tiềm năng sinh lợi. Do đó, ta quyết định nên hay không mở (phân loại 2 nhãn). Những khách hàng tiềm năng được mở khóa sẽ có giá trị kinh doanh hơn để đảm bảo không rời bỏ dịch vụ (như sự hỗ trợ mở khóa, giải đáp, cung cấp dịch vụ phù hợp).</a:t>
            </a:r>
          </a:p>
          <a:p>
            <a:pPr>
              <a:lnSpc>
                <a:spcPct val="107000"/>
              </a:lnSpc>
              <a:spcAft>
                <a:spcPts val="800"/>
              </a:spcAft>
            </a:pPr>
            <a:r>
              <a:rPr lang="vi-VN" sz="1800" kern="100" dirty="0">
                <a:latin typeface="Aptos" panose="020B0004020202020204" pitchFamily="34" charset="0"/>
                <a:ea typeface="Aptos" panose="020B0004020202020204" pitchFamily="34" charset="0"/>
                <a:cs typeface="Times New Roman" panose="02020603050405020304" pitchFamily="18" charset="0"/>
              </a:rPr>
              <a:t>Phạm vi thời gian trong Dataset</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 1/9/2021 đến 14/10/2021.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310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2EFF-5578-0703-39F7-8A335707DBD4}"/>
              </a:ext>
            </a:extLst>
          </p:cNvPr>
          <p:cNvSpPr>
            <a:spLocks noGrp="1"/>
          </p:cNvSpPr>
          <p:nvPr>
            <p:ph type="title"/>
          </p:nvPr>
        </p:nvSpPr>
        <p:spPr/>
        <p:txBody>
          <a:bodyPr/>
          <a:lstStyle/>
          <a:p>
            <a:r>
              <a:rPr lang="vi-VN" dirty="0"/>
              <a:t>III. EDA</a:t>
            </a:r>
            <a:endParaRPr lang="en-US" dirty="0"/>
          </a:p>
        </p:txBody>
      </p:sp>
      <p:sp>
        <p:nvSpPr>
          <p:cNvPr id="3" name="Content Placeholder 2">
            <a:extLst>
              <a:ext uri="{FF2B5EF4-FFF2-40B4-BE49-F238E27FC236}">
                <a16:creationId xmlns:a16="http://schemas.microsoft.com/office/drawing/2014/main" id="{280A3289-491F-8BD5-EAFB-CD0F44E5290F}"/>
              </a:ext>
            </a:extLst>
          </p:cNvPr>
          <p:cNvSpPr>
            <a:spLocks noGrp="1"/>
          </p:cNvSpPr>
          <p:nvPr>
            <p:ph sz="half" idx="1"/>
          </p:nvPr>
        </p:nvSpPr>
        <p:spPr>
          <a:xfrm>
            <a:off x="430924" y="1418897"/>
            <a:ext cx="5588876" cy="4758066"/>
          </a:xfrm>
        </p:spPr>
        <p:txBody>
          <a:bodyPr/>
          <a:lstStyle/>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Tương quan giữa ngày đăng ký gói gần nhất, ngày nạp tiền gần nhất đến từng nhãn</a:t>
            </a: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Do đã fill với max value, ta thấy rằng phần lớn khách hàng được mở khóa thuê bao thì có xu hướng đăng ký gói gần với hiện tại hơn, và ngược lại, phần lớn nhóm không mở khóa thì ít đăng ký gói (ở ngữ cảnh này là đã đăng ký gói từ rất lâu rồi).</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9" name="Content Placeholder 8">
            <a:extLst>
              <a:ext uri="{FF2B5EF4-FFF2-40B4-BE49-F238E27FC236}">
                <a16:creationId xmlns:a16="http://schemas.microsoft.com/office/drawing/2014/main" id="{D7FF166C-1EF4-C7D1-F658-BC2E0BF70E46}"/>
              </a:ext>
            </a:extLst>
          </p:cNvPr>
          <p:cNvSpPr>
            <a:spLocks noGrp="1"/>
          </p:cNvSpPr>
          <p:nvPr>
            <p:ph sz="half" idx="2"/>
          </p:nvPr>
        </p:nvSpPr>
        <p:spPr>
          <a:xfrm>
            <a:off x="6172200" y="2217683"/>
            <a:ext cx="5181600" cy="3959280"/>
          </a:xfrm>
        </p:spPr>
        <p:txBody>
          <a:bodyPr/>
          <a:lstStyle/>
          <a:p>
            <a:pPr marL="0" indent="0">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Đối với ngày nạp tiền gần nhất, ở 2 nhóm không thể hiện sự khác biệt, nên ta có thể loại bỏ trong mô hình về sau (và thực tế là để tránh data leakage do ta phán đoán được mối liên hệ giữa ngày nạp tiền gần nhất và nhãn của mô hình). </a:t>
            </a:r>
            <a:endParaRPr lang="en-US" dirty="0"/>
          </a:p>
        </p:txBody>
      </p:sp>
      <p:graphicFrame>
        <p:nvGraphicFramePr>
          <p:cNvPr id="4" name="Table 3">
            <a:extLst>
              <a:ext uri="{FF2B5EF4-FFF2-40B4-BE49-F238E27FC236}">
                <a16:creationId xmlns:a16="http://schemas.microsoft.com/office/drawing/2014/main" id="{34DA07F3-AD34-E1CA-20E6-AE26843D38E0}"/>
              </a:ext>
            </a:extLst>
          </p:cNvPr>
          <p:cNvGraphicFramePr>
            <a:graphicFrameLocks noGrp="1"/>
          </p:cNvGraphicFramePr>
          <p:nvPr/>
        </p:nvGraphicFramePr>
        <p:xfrm>
          <a:off x="0" y="3728024"/>
          <a:ext cx="12192000" cy="3129975"/>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2488555553"/>
                    </a:ext>
                  </a:extLst>
                </a:gridCol>
                <a:gridCol w="6096000">
                  <a:extLst>
                    <a:ext uri="{9D8B030D-6E8A-4147-A177-3AD203B41FA5}">
                      <a16:colId xmlns:a16="http://schemas.microsoft.com/office/drawing/2014/main" val="105633293"/>
                    </a:ext>
                  </a:extLst>
                </a:gridCol>
              </a:tblGrid>
              <a:tr h="3129975">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3046114"/>
                  </a:ext>
                </a:extLst>
              </a:tr>
            </a:tbl>
          </a:graphicData>
        </a:graphic>
      </p:graphicFrame>
      <p:pic>
        <p:nvPicPr>
          <p:cNvPr id="5" name="Picture 4">
            <a:extLst>
              <a:ext uri="{FF2B5EF4-FFF2-40B4-BE49-F238E27FC236}">
                <a16:creationId xmlns:a16="http://schemas.microsoft.com/office/drawing/2014/main" id="{F68591CB-EF98-3D2E-453A-BCC523B2AB65}"/>
              </a:ext>
            </a:extLst>
          </p:cNvPr>
          <p:cNvPicPr>
            <a:picLocks noChangeAspect="1"/>
          </p:cNvPicPr>
          <p:nvPr/>
        </p:nvPicPr>
        <p:blipFill>
          <a:blip r:embed="rId2"/>
          <a:stretch>
            <a:fillRect/>
          </a:stretch>
        </p:blipFill>
        <p:spPr>
          <a:xfrm>
            <a:off x="0" y="3728024"/>
            <a:ext cx="6172200" cy="3129975"/>
          </a:xfrm>
          <a:prstGeom prst="rect">
            <a:avLst/>
          </a:prstGeom>
        </p:spPr>
      </p:pic>
      <p:pic>
        <p:nvPicPr>
          <p:cNvPr id="10" name="Picture 9">
            <a:extLst>
              <a:ext uri="{FF2B5EF4-FFF2-40B4-BE49-F238E27FC236}">
                <a16:creationId xmlns:a16="http://schemas.microsoft.com/office/drawing/2014/main" id="{CDCFAAA0-CF93-9FC6-C5F0-ECCF5476C953}"/>
              </a:ext>
            </a:extLst>
          </p:cNvPr>
          <p:cNvPicPr>
            <a:picLocks noChangeAspect="1"/>
          </p:cNvPicPr>
          <p:nvPr/>
        </p:nvPicPr>
        <p:blipFill>
          <a:blip r:embed="rId3"/>
          <a:stretch>
            <a:fillRect/>
          </a:stretch>
        </p:blipFill>
        <p:spPr>
          <a:xfrm>
            <a:off x="6172200" y="3862705"/>
            <a:ext cx="6019800" cy="2995294"/>
          </a:xfrm>
          <a:prstGeom prst="rect">
            <a:avLst/>
          </a:prstGeom>
        </p:spPr>
      </p:pic>
    </p:spTree>
    <p:extLst>
      <p:ext uri="{BB962C8B-B14F-4D97-AF65-F5344CB8AC3E}">
        <p14:creationId xmlns:p14="http://schemas.microsoft.com/office/powerpoint/2010/main" val="4081366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1C5F-4A16-C38E-3820-7244161496DC}"/>
              </a:ext>
            </a:extLst>
          </p:cNvPr>
          <p:cNvSpPr>
            <a:spLocks noGrp="1"/>
          </p:cNvSpPr>
          <p:nvPr>
            <p:ph type="title"/>
          </p:nvPr>
        </p:nvSpPr>
        <p:spPr/>
        <p:txBody>
          <a:bodyPr/>
          <a:lstStyle/>
          <a:p>
            <a:r>
              <a:rPr lang="vi-VN" dirty="0"/>
              <a:t>III. EDA</a:t>
            </a:r>
            <a:endParaRPr lang="en-US" dirty="0"/>
          </a:p>
        </p:txBody>
      </p:sp>
      <p:sp>
        <p:nvSpPr>
          <p:cNvPr id="6" name="Content Placeholder 5">
            <a:extLst>
              <a:ext uri="{FF2B5EF4-FFF2-40B4-BE49-F238E27FC236}">
                <a16:creationId xmlns:a16="http://schemas.microsoft.com/office/drawing/2014/main" id="{C72E0474-BA3B-E419-9E0C-351574A9DC4D}"/>
              </a:ext>
            </a:extLst>
          </p:cNvPr>
          <p:cNvSpPr>
            <a:spLocks noGrp="1"/>
          </p:cNvSpPr>
          <p:nvPr>
            <p:ph sz="half" idx="1"/>
          </p:nvPr>
        </p:nvSpPr>
        <p:spPr>
          <a:xfrm>
            <a:off x="683172" y="1825625"/>
            <a:ext cx="5336628" cy="4351338"/>
          </a:xfrm>
        </p:spPr>
        <p:txBody>
          <a:bodyPr/>
          <a:lstStyle/>
          <a:p>
            <a:r>
              <a:rPr lang="vi-VN" sz="1800" kern="100" dirty="0">
                <a:effectLst/>
                <a:latin typeface="Aptos" panose="020B0004020202020204" pitchFamily="34" charset="0"/>
                <a:ea typeface="Aptos" panose="020B0004020202020204" pitchFamily="34" charset="0"/>
                <a:cs typeface="Times New Roman" panose="02020603050405020304" pitchFamily="18" charset="0"/>
              </a:rPr>
              <a:t>Tương tự, ta không thấy sự khác biệt ở 2 nhóm thuê bao đối với đặc trưng ngày gọi tổng đài </a:t>
            </a:r>
            <a:r>
              <a:rPr lang="vi-VN" sz="1800" kern="100">
                <a:effectLst/>
                <a:latin typeface="Aptos" panose="020B0004020202020204" pitchFamily="34" charset="0"/>
                <a:ea typeface="Aptos" panose="020B0004020202020204" pitchFamily="34" charset="0"/>
                <a:cs typeface="Times New Roman" panose="02020603050405020304" pitchFamily="18" charset="0"/>
              </a:rPr>
              <a:t>gần nhất dù có dấu hiệu không đáng kể ở nhóm thuê bao được mở khóa thì gần đây có gọi qua tổng đài</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
        <p:nvSpPr>
          <p:cNvPr id="7" name="Content Placeholder 6">
            <a:extLst>
              <a:ext uri="{FF2B5EF4-FFF2-40B4-BE49-F238E27FC236}">
                <a16:creationId xmlns:a16="http://schemas.microsoft.com/office/drawing/2014/main" id="{D829B3DE-5EEF-DD9C-049D-A647E04DB24F}"/>
              </a:ext>
            </a:extLst>
          </p:cNvPr>
          <p:cNvSpPr>
            <a:spLocks noGrp="1"/>
          </p:cNvSpPr>
          <p:nvPr>
            <p:ph sz="half" idx="2"/>
          </p:nvPr>
        </p:nvSpPr>
        <p:spPr>
          <a:xfrm>
            <a:off x="6705600" y="1825625"/>
            <a:ext cx="4648200" cy="4351338"/>
          </a:xfrm>
        </p:spPr>
        <p:txBody>
          <a:bodyPr/>
          <a:lstStyle/>
          <a:p>
            <a:pPr marL="0" indent="0">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Vậy các đặc trưng hầu hết sẽ được giữ lại trừ danh sách gói đăng ký và ngày nạp tiền gần nhất và ngày gọi tổng đài gần nhất.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id="{F24D6819-1B21-7019-3400-3287756A0746}"/>
              </a:ext>
            </a:extLst>
          </p:cNvPr>
          <p:cNvPicPr>
            <a:picLocks noChangeAspect="1"/>
          </p:cNvPicPr>
          <p:nvPr/>
        </p:nvPicPr>
        <p:blipFill>
          <a:blip r:embed="rId2"/>
          <a:stretch>
            <a:fillRect/>
          </a:stretch>
        </p:blipFill>
        <p:spPr>
          <a:xfrm>
            <a:off x="582010" y="3061037"/>
            <a:ext cx="5538951" cy="3431838"/>
          </a:xfrm>
          <a:prstGeom prst="rect">
            <a:avLst/>
          </a:prstGeom>
        </p:spPr>
      </p:pic>
    </p:spTree>
    <p:extLst>
      <p:ext uri="{BB962C8B-B14F-4D97-AF65-F5344CB8AC3E}">
        <p14:creationId xmlns:p14="http://schemas.microsoft.com/office/powerpoint/2010/main" val="3102906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1A1D-B047-46CC-D63E-B3C1DF810042}"/>
              </a:ext>
            </a:extLst>
          </p:cNvPr>
          <p:cNvSpPr>
            <a:spLocks noGrp="1"/>
          </p:cNvSpPr>
          <p:nvPr>
            <p:ph type="title"/>
          </p:nvPr>
        </p:nvSpPr>
        <p:spPr/>
        <p:txBody>
          <a:bodyPr/>
          <a:lstStyle/>
          <a:p>
            <a:r>
              <a:rPr lang="vi-VN" dirty="0"/>
              <a:t>IV. Huấn luyện và đánh giá mô hình</a:t>
            </a:r>
            <a:endParaRPr lang="en-US" dirty="0"/>
          </a:p>
        </p:txBody>
      </p:sp>
      <p:sp>
        <p:nvSpPr>
          <p:cNvPr id="5" name="Content Placeholder 4">
            <a:extLst>
              <a:ext uri="{FF2B5EF4-FFF2-40B4-BE49-F238E27FC236}">
                <a16:creationId xmlns:a16="http://schemas.microsoft.com/office/drawing/2014/main" id="{D45D5927-7E4D-9DE0-468D-A4EE96AD78FA}"/>
              </a:ext>
            </a:extLst>
          </p:cNvPr>
          <p:cNvSpPr>
            <a:spLocks noGrp="1"/>
          </p:cNvSpPr>
          <p:nvPr>
            <p:ph idx="1"/>
          </p:nvPr>
        </p:nvSpPr>
        <p:spPr/>
        <p:txBody>
          <a:bodyPr/>
          <a:lstStyle/>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Xử lý ngoại lai</a:t>
            </a: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Ta đã nhận thấy những ngoại lai đáng ngại ở bước EDA trên. Ta sẽ sử dụng capping method để thay thế những giá trị ngoại lai bằng giá trị giới hạn (tứ phân vị thứ 3 Q3). </a:t>
            </a:r>
          </a:p>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Filling với không, và median ở các cột Arpu, call, data</a:t>
            </a: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Ta có các đặc trưng về ARPU, Data, Call của 5 tháng gần nhất tính tới ngày bị khóa. Do đó, những nan values xuất hiện trong này có thể là việc thuê bao bị khóa nên hệ thống không ghi nhận cụ thể. Do đó, khi huấn luyện, ta sẽ fill bằng 0. Ngoài ra, ta sẽ thử cách fill bằng median do đặc trưng phân phối của dữ liệu (bị right-skew).</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Với 2 phương pháp filling bằng không và bằng median thì kết quả mang lại ở phương pháp median tốt hơn trên các mô hình.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48141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1A1D-B047-46CC-D63E-B3C1DF810042}"/>
              </a:ext>
            </a:extLst>
          </p:cNvPr>
          <p:cNvSpPr>
            <a:spLocks noGrp="1"/>
          </p:cNvSpPr>
          <p:nvPr>
            <p:ph type="title"/>
          </p:nvPr>
        </p:nvSpPr>
        <p:spPr/>
        <p:txBody>
          <a:bodyPr/>
          <a:lstStyle/>
          <a:p>
            <a:r>
              <a:rPr lang="vi-VN" dirty="0"/>
              <a:t>IV. Huấn luyện và đánh giá mô hình</a:t>
            </a:r>
            <a:endParaRPr lang="en-US" dirty="0"/>
          </a:p>
        </p:txBody>
      </p:sp>
      <p:sp>
        <p:nvSpPr>
          <p:cNvPr id="5" name="Content Placeholder 4">
            <a:extLst>
              <a:ext uri="{FF2B5EF4-FFF2-40B4-BE49-F238E27FC236}">
                <a16:creationId xmlns:a16="http://schemas.microsoft.com/office/drawing/2014/main" id="{D45D5927-7E4D-9DE0-468D-A4EE96AD78FA}"/>
              </a:ext>
            </a:extLst>
          </p:cNvPr>
          <p:cNvSpPr>
            <a:spLocks noGrp="1"/>
          </p:cNvSpPr>
          <p:nvPr>
            <p:ph idx="1"/>
          </p:nvPr>
        </p:nvSpPr>
        <p:spPr>
          <a:xfrm>
            <a:off x="838200" y="1330585"/>
            <a:ext cx="10515600" cy="4846378"/>
          </a:xfrm>
        </p:spPr>
        <p:txBody>
          <a:bodyPr/>
          <a:lstStyle/>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Kiểm tra tương quan đặc trưng</a:t>
            </a:r>
          </a:p>
          <a:p>
            <a:pPr marL="0" indent="0">
              <a:lnSpc>
                <a:spcPct val="107000"/>
              </a:lnSpc>
              <a:spcBef>
                <a:spcPts val="800"/>
              </a:spcBef>
              <a:spcAft>
                <a:spcPts val="4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3" name="Picture 2" descr="A screenshot of a computer screen&#10;&#10;Description automatically generated">
            <a:extLst>
              <a:ext uri="{FF2B5EF4-FFF2-40B4-BE49-F238E27FC236}">
                <a16:creationId xmlns:a16="http://schemas.microsoft.com/office/drawing/2014/main" id="{FA0D9900-FE4E-9D28-AD36-18E364D026F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690687"/>
            <a:ext cx="8502869" cy="5167313"/>
          </a:xfrm>
          <a:prstGeom prst="rect">
            <a:avLst/>
          </a:prstGeom>
          <a:noFill/>
          <a:ln>
            <a:noFill/>
          </a:ln>
        </p:spPr>
      </p:pic>
      <p:sp>
        <p:nvSpPr>
          <p:cNvPr id="6" name="TextBox 5">
            <a:extLst>
              <a:ext uri="{FF2B5EF4-FFF2-40B4-BE49-F238E27FC236}">
                <a16:creationId xmlns:a16="http://schemas.microsoft.com/office/drawing/2014/main" id="{A70C0FEC-8B31-AA43-541E-C4BEB7BE9E29}"/>
              </a:ext>
            </a:extLst>
          </p:cNvPr>
          <p:cNvSpPr txBox="1"/>
          <p:nvPr/>
        </p:nvSpPr>
        <p:spPr>
          <a:xfrm>
            <a:off x="8765627" y="1958007"/>
            <a:ext cx="2858814" cy="2156744"/>
          </a:xfrm>
          <a:prstGeom prst="rect">
            <a:avLst/>
          </a:prstGeom>
          <a:noFill/>
        </p:spPr>
        <p:txBody>
          <a:bodyPr wrap="square">
            <a:spAutoFit/>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Để ý đã từng đăng ký gói và ngày đăng ký gói gần nhất có tương quan = -1, điều này thực tế không đúng với thực tế đã biết, ta sẽ cần thử nghiệm để bỏ đi cột nào.</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25151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1A1D-B047-46CC-D63E-B3C1DF810042}"/>
              </a:ext>
            </a:extLst>
          </p:cNvPr>
          <p:cNvSpPr>
            <a:spLocks noGrp="1"/>
          </p:cNvSpPr>
          <p:nvPr>
            <p:ph type="title"/>
          </p:nvPr>
        </p:nvSpPr>
        <p:spPr/>
        <p:txBody>
          <a:bodyPr/>
          <a:lstStyle/>
          <a:p>
            <a:r>
              <a:rPr lang="vi-VN" dirty="0"/>
              <a:t>IV. Huấn luyện và đánh giá mô hình</a:t>
            </a:r>
            <a:endParaRPr lang="en-US" dirty="0"/>
          </a:p>
        </p:txBody>
      </p:sp>
      <p:sp>
        <p:nvSpPr>
          <p:cNvPr id="5" name="Content Placeholder 4">
            <a:extLst>
              <a:ext uri="{FF2B5EF4-FFF2-40B4-BE49-F238E27FC236}">
                <a16:creationId xmlns:a16="http://schemas.microsoft.com/office/drawing/2014/main" id="{D45D5927-7E4D-9DE0-468D-A4EE96AD78FA}"/>
              </a:ext>
            </a:extLst>
          </p:cNvPr>
          <p:cNvSpPr>
            <a:spLocks noGrp="1"/>
          </p:cNvSpPr>
          <p:nvPr>
            <p:ph idx="1"/>
          </p:nvPr>
        </p:nvSpPr>
        <p:spPr>
          <a:xfrm>
            <a:off x="838200" y="1765737"/>
            <a:ext cx="10515600" cy="4411225"/>
          </a:xfrm>
        </p:spPr>
        <p:txBody>
          <a:bodyPr/>
          <a:lstStyle/>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Huấn luyện với XGBOOST và RF</a:t>
            </a:r>
          </a:p>
          <a:p>
            <a:pPr marL="0" indent="0">
              <a:lnSpc>
                <a:spcPct val="107000"/>
              </a:lnSpc>
              <a:spcBef>
                <a:spcPts val="800"/>
              </a:spcBef>
              <a:spcAft>
                <a:spcPts val="4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Random forest cho kết quả tốt nhất trên các độ đo mong muốn như f1 và auc-roc.</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800"/>
              </a:spcBef>
              <a:spcAft>
                <a:spcPts val="400"/>
              </a:spcAft>
            </a:pP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800"/>
              </a:spcBef>
              <a:spcAft>
                <a:spcPts val="4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graphicFrame>
        <p:nvGraphicFramePr>
          <p:cNvPr id="7" name="Table 6">
            <a:extLst>
              <a:ext uri="{FF2B5EF4-FFF2-40B4-BE49-F238E27FC236}">
                <a16:creationId xmlns:a16="http://schemas.microsoft.com/office/drawing/2014/main" id="{143546DB-301B-FA50-3093-9978CF60EC20}"/>
              </a:ext>
            </a:extLst>
          </p:cNvPr>
          <p:cNvGraphicFramePr>
            <a:graphicFrameLocks noGrp="1"/>
          </p:cNvGraphicFramePr>
          <p:nvPr>
            <p:extLst>
              <p:ext uri="{D42A27DB-BD31-4B8C-83A1-F6EECF244321}">
                <p14:modId xmlns:p14="http://schemas.microsoft.com/office/powerpoint/2010/main" val="4146097308"/>
              </p:ext>
            </p:extLst>
          </p:nvPr>
        </p:nvGraphicFramePr>
        <p:xfrm>
          <a:off x="7883" y="3016469"/>
          <a:ext cx="12192000" cy="2385848"/>
        </p:xfrm>
        <a:graphic>
          <a:graphicData uri="http://schemas.openxmlformats.org/drawingml/2006/table">
            <a:tbl>
              <a:tblPr firstRow="1" firstCol="1" bandRow="1">
                <a:tableStyleId>{00A15C55-8517-42AA-B614-E9B94910E393}</a:tableStyleId>
              </a:tblPr>
              <a:tblGrid>
                <a:gridCol w="2031565">
                  <a:extLst>
                    <a:ext uri="{9D8B030D-6E8A-4147-A177-3AD203B41FA5}">
                      <a16:colId xmlns:a16="http://schemas.microsoft.com/office/drawing/2014/main" val="3803278436"/>
                    </a:ext>
                  </a:extLst>
                </a:gridCol>
                <a:gridCol w="2031565">
                  <a:extLst>
                    <a:ext uri="{9D8B030D-6E8A-4147-A177-3AD203B41FA5}">
                      <a16:colId xmlns:a16="http://schemas.microsoft.com/office/drawing/2014/main" val="2029928889"/>
                    </a:ext>
                  </a:extLst>
                </a:gridCol>
                <a:gridCol w="2031565">
                  <a:extLst>
                    <a:ext uri="{9D8B030D-6E8A-4147-A177-3AD203B41FA5}">
                      <a16:colId xmlns:a16="http://schemas.microsoft.com/office/drawing/2014/main" val="1356998998"/>
                    </a:ext>
                  </a:extLst>
                </a:gridCol>
                <a:gridCol w="2031565">
                  <a:extLst>
                    <a:ext uri="{9D8B030D-6E8A-4147-A177-3AD203B41FA5}">
                      <a16:colId xmlns:a16="http://schemas.microsoft.com/office/drawing/2014/main" val="1234974434"/>
                    </a:ext>
                  </a:extLst>
                </a:gridCol>
                <a:gridCol w="2032870">
                  <a:extLst>
                    <a:ext uri="{9D8B030D-6E8A-4147-A177-3AD203B41FA5}">
                      <a16:colId xmlns:a16="http://schemas.microsoft.com/office/drawing/2014/main" val="1685058065"/>
                    </a:ext>
                  </a:extLst>
                </a:gridCol>
                <a:gridCol w="2032870">
                  <a:extLst>
                    <a:ext uri="{9D8B030D-6E8A-4147-A177-3AD203B41FA5}">
                      <a16:colId xmlns:a16="http://schemas.microsoft.com/office/drawing/2014/main" val="1647375385"/>
                    </a:ext>
                  </a:extLst>
                </a:gridCol>
              </a:tblGrid>
              <a:tr h="780207">
                <a:tc>
                  <a:txBody>
                    <a:bodyPr/>
                    <a:lstStyle/>
                    <a:p>
                      <a:pPr>
                        <a:lnSpc>
                          <a:spcPct val="107000"/>
                        </a:lnSpc>
                        <a:spcAft>
                          <a:spcPts val="800"/>
                        </a:spcAft>
                      </a:pPr>
                      <a:r>
                        <a:rPr lang="vi-VN"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rPr>
                        <a:t>Accuracy</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rPr>
                        <a:t>Recall</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rPr>
                        <a:t>Precision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b="1" kern="100" dirty="0">
                          <a:solidFill>
                            <a:schemeClr val="accent2">
                              <a:lumMod val="75000"/>
                            </a:schemeClr>
                          </a:solidFill>
                          <a:effectLst/>
                        </a:rPr>
                        <a:t>F1</a:t>
                      </a:r>
                      <a:endParaRPr lang="en-US" sz="1600" b="1" kern="100" dirty="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lumMod val="20000"/>
                        <a:lumOff val="80000"/>
                      </a:schemeClr>
                    </a:solidFill>
                  </a:tcPr>
                </a:tc>
                <a:tc>
                  <a:txBody>
                    <a:bodyPr/>
                    <a:lstStyle/>
                    <a:p>
                      <a:pPr>
                        <a:lnSpc>
                          <a:spcPct val="107000"/>
                        </a:lnSpc>
                        <a:spcAft>
                          <a:spcPts val="800"/>
                        </a:spcAft>
                      </a:pPr>
                      <a:r>
                        <a:rPr lang="vi-VN" sz="1600" b="1" kern="100">
                          <a:solidFill>
                            <a:schemeClr val="accent2">
                              <a:lumMod val="75000"/>
                            </a:schemeClr>
                          </a:solidFill>
                          <a:effectLst/>
                        </a:rPr>
                        <a:t>AUC-ROC</a:t>
                      </a:r>
                      <a:endParaRPr lang="en-US" sz="1600" b="1" kern="10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lumMod val="20000"/>
                        <a:lumOff val="80000"/>
                      </a:schemeClr>
                    </a:solidFill>
                  </a:tcPr>
                </a:tc>
                <a:extLst>
                  <a:ext uri="{0D108BD9-81ED-4DB2-BD59-A6C34878D82A}">
                    <a16:rowId xmlns:a16="http://schemas.microsoft.com/office/drawing/2014/main" val="2195242436"/>
                  </a:ext>
                </a:extLst>
              </a:tr>
              <a:tr h="901161">
                <a:tc>
                  <a:txBody>
                    <a:bodyPr/>
                    <a:lstStyle/>
                    <a:p>
                      <a:pPr>
                        <a:lnSpc>
                          <a:spcPct val="107000"/>
                        </a:lnSpc>
                        <a:spcAft>
                          <a:spcPts val="800"/>
                        </a:spcAft>
                      </a:pPr>
                      <a:r>
                        <a:rPr lang="vi-VN" sz="1600" kern="100">
                          <a:effectLst/>
                        </a:rPr>
                        <a:t>Random forest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dirty="0">
                          <a:effectLst/>
                        </a:rPr>
                        <a:t>0.7984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rPr>
                        <a:t>0.8060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dirty="0">
                          <a:effectLst/>
                        </a:rPr>
                        <a:t>0.8843</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b="1" kern="100" dirty="0">
                          <a:solidFill>
                            <a:schemeClr val="accent2">
                              <a:lumMod val="75000"/>
                            </a:schemeClr>
                          </a:solidFill>
                          <a:effectLst/>
                        </a:rPr>
                        <a:t>0.8433</a:t>
                      </a:r>
                      <a:endParaRPr lang="en-US" sz="1600" b="1" kern="100" dirty="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lumMod val="20000"/>
                        <a:lumOff val="80000"/>
                      </a:schemeClr>
                    </a:solidFill>
                  </a:tcPr>
                </a:tc>
                <a:tc>
                  <a:txBody>
                    <a:bodyPr/>
                    <a:lstStyle/>
                    <a:p>
                      <a:pPr>
                        <a:lnSpc>
                          <a:spcPct val="107000"/>
                        </a:lnSpc>
                        <a:spcAft>
                          <a:spcPts val="800"/>
                        </a:spcAft>
                      </a:pPr>
                      <a:r>
                        <a:rPr lang="vi-VN" sz="1600" b="1" kern="100" dirty="0">
                          <a:solidFill>
                            <a:schemeClr val="accent2">
                              <a:lumMod val="75000"/>
                            </a:schemeClr>
                          </a:solidFill>
                          <a:effectLst/>
                        </a:rPr>
                        <a:t>0.7731</a:t>
                      </a:r>
                      <a:endParaRPr lang="en-US" sz="1600" b="1" kern="100" dirty="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lumMod val="20000"/>
                        <a:lumOff val="80000"/>
                      </a:schemeClr>
                    </a:solidFill>
                  </a:tcPr>
                </a:tc>
                <a:extLst>
                  <a:ext uri="{0D108BD9-81ED-4DB2-BD59-A6C34878D82A}">
                    <a16:rowId xmlns:a16="http://schemas.microsoft.com/office/drawing/2014/main" val="2087523385"/>
                  </a:ext>
                </a:extLst>
              </a:tr>
              <a:tr h="704480">
                <a:tc>
                  <a:txBody>
                    <a:bodyPr/>
                    <a:lstStyle/>
                    <a:p>
                      <a:pPr>
                        <a:lnSpc>
                          <a:spcPct val="107000"/>
                        </a:lnSpc>
                        <a:spcAft>
                          <a:spcPts val="800"/>
                        </a:spcAft>
                      </a:pPr>
                      <a:r>
                        <a:rPr lang="vi-VN" sz="1600" kern="100" dirty="0">
                          <a:effectLst/>
                        </a:rPr>
                        <a:t>XGBOOST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rPr>
                        <a:t>0.7955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rPr>
                        <a:t>0.8089</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rPr>
                        <a:t>0.8729</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rPr>
                        <a:t>0.8397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lumMod val="20000"/>
                        <a:lumOff val="80000"/>
                      </a:schemeClr>
                    </a:solidFill>
                  </a:tcPr>
                </a:tc>
                <a:tc>
                  <a:txBody>
                    <a:bodyPr/>
                    <a:lstStyle/>
                    <a:p>
                      <a:pPr>
                        <a:lnSpc>
                          <a:spcPct val="107000"/>
                        </a:lnSpc>
                        <a:spcAft>
                          <a:spcPts val="800"/>
                        </a:spcAft>
                      </a:pPr>
                      <a:r>
                        <a:rPr lang="vi-VN" sz="1600" kern="100" dirty="0">
                          <a:effectLst/>
                        </a:rPr>
                        <a:t>0.7727</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lumMod val="20000"/>
                        <a:lumOff val="80000"/>
                      </a:schemeClr>
                    </a:solidFill>
                  </a:tcPr>
                </a:tc>
                <a:extLst>
                  <a:ext uri="{0D108BD9-81ED-4DB2-BD59-A6C34878D82A}">
                    <a16:rowId xmlns:a16="http://schemas.microsoft.com/office/drawing/2014/main" val="2988963454"/>
                  </a:ext>
                </a:extLst>
              </a:tr>
            </a:tbl>
          </a:graphicData>
        </a:graphic>
      </p:graphicFrame>
    </p:spTree>
    <p:extLst>
      <p:ext uri="{BB962C8B-B14F-4D97-AF65-F5344CB8AC3E}">
        <p14:creationId xmlns:p14="http://schemas.microsoft.com/office/powerpoint/2010/main" val="58583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1A1D-B047-46CC-D63E-B3C1DF810042}"/>
              </a:ext>
            </a:extLst>
          </p:cNvPr>
          <p:cNvSpPr>
            <a:spLocks noGrp="1"/>
          </p:cNvSpPr>
          <p:nvPr>
            <p:ph type="title"/>
          </p:nvPr>
        </p:nvSpPr>
        <p:spPr/>
        <p:txBody>
          <a:bodyPr/>
          <a:lstStyle/>
          <a:p>
            <a:r>
              <a:rPr lang="vi-VN" dirty="0"/>
              <a:t>IV. Huấn luyện và đánh giá mô hình</a:t>
            </a:r>
            <a:endParaRPr lang="en-US" dirty="0"/>
          </a:p>
        </p:txBody>
      </p:sp>
      <p:sp>
        <p:nvSpPr>
          <p:cNvPr id="5" name="Content Placeholder 4">
            <a:extLst>
              <a:ext uri="{FF2B5EF4-FFF2-40B4-BE49-F238E27FC236}">
                <a16:creationId xmlns:a16="http://schemas.microsoft.com/office/drawing/2014/main" id="{D45D5927-7E4D-9DE0-468D-A4EE96AD78FA}"/>
              </a:ext>
            </a:extLst>
          </p:cNvPr>
          <p:cNvSpPr>
            <a:spLocks noGrp="1"/>
          </p:cNvSpPr>
          <p:nvPr>
            <p:ph idx="1"/>
          </p:nvPr>
        </p:nvSpPr>
        <p:spPr>
          <a:xfrm>
            <a:off x="838200" y="1765737"/>
            <a:ext cx="10515600" cy="4411225"/>
          </a:xfrm>
        </p:spPr>
        <p:txBody>
          <a:bodyPr/>
          <a:lstStyle/>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Huấn luyện với XGBOOST và RF</a:t>
            </a:r>
          </a:p>
          <a:p>
            <a:pPr>
              <a:lnSpc>
                <a:spcPct val="107000"/>
              </a:lnSpc>
              <a:spcBef>
                <a:spcPts val="800"/>
              </a:spcBef>
              <a:spcAft>
                <a:spcPts val="400"/>
              </a:spcAft>
            </a:pPr>
            <a:endParaRPr lang="vi-VN" sz="1800" b="1" kern="100" dirty="0">
              <a:solidFill>
                <a:srgbClr val="0F4761"/>
              </a:solidFill>
              <a:latin typeface="Aptos" panose="020B0004020202020204" pitchFamily="34" charset="0"/>
              <a:ea typeface="Times New Roman" panose="02020603050405020304" pitchFamily="18" charset="0"/>
              <a:cs typeface="Times New Roman" panose="02020603050405020304" pitchFamily="18" charset="0"/>
            </a:endParaRPr>
          </a:p>
          <a:p>
            <a:pPr>
              <a:lnSpc>
                <a:spcPct val="107000"/>
              </a:lnSpc>
              <a:spcBef>
                <a:spcPts val="800"/>
              </a:spcBef>
              <a:spcAft>
                <a:spcPts val="400"/>
              </a:spcAft>
            </a:pPr>
            <a:endPar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800"/>
              </a:spcBef>
              <a:spcAft>
                <a:spcPts val="400"/>
              </a:spcAft>
              <a:buNone/>
            </a:pPr>
            <a:endPar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Tunning</a:t>
            </a:r>
          </a:p>
          <a:p>
            <a:pPr marL="0" indent="0">
              <a:lnSpc>
                <a:spcPct val="107000"/>
              </a:lnSpc>
              <a:spcBef>
                <a:spcPts val="800"/>
              </a:spcBef>
              <a:spcAft>
                <a:spcPts val="400"/>
              </a:spcAft>
              <a:buNone/>
            </a:pP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800"/>
              </a:spcBef>
              <a:spcAft>
                <a:spcPts val="4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graphicFrame>
        <p:nvGraphicFramePr>
          <p:cNvPr id="7" name="Table 6">
            <a:extLst>
              <a:ext uri="{FF2B5EF4-FFF2-40B4-BE49-F238E27FC236}">
                <a16:creationId xmlns:a16="http://schemas.microsoft.com/office/drawing/2014/main" id="{143546DB-301B-FA50-3093-9978CF60EC20}"/>
              </a:ext>
            </a:extLst>
          </p:cNvPr>
          <p:cNvGraphicFramePr>
            <a:graphicFrameLocks noGrp="1"/>
          </p:cNvGraphicFramePr>
          <p:nvPr>
            <p:extLst>
              <p:ext uri="{D42A27DB-BD31-4B8C-83A1-F6EECF244321}">
                <p14:modId xmlns:p14="http://schemas.microsoft.com/office/powerpoint/2010/main" val="171938258"/>
              </p:ext>
            </p:extLst>
          </p:nvPr>
        </p:nvGraphicFramePr>
        <p:xfrm>
          <a:off x="0" y="2141483"/>
          <a:ext cx="12192000" cy="1295214"/>
        </p:xfrm>
        <a:graphic>
          <a:graphicData uri="http://schemas.openxmlformats.org/drawingml/2006/table">
            <a:tbl>
              <a:tblPr firstRow="1" firstCol="1" bandRow="1">
                <a:tableStyleId>{00A15C55-8517-42AA-B614-E9B94910E393}</a:tableStyleId>
              </a:tblPr>
              <a:tblGrid>
                <a:gridCol w="2031565">
                  <a:extLst>
                    <a:ext uri="{9D8B030D-6E8A-4147-A177-3AD203B41FA5}">
                      <a16:colId xmlns:a16="http://schemas.microsoft.com/office/drawing/2014/main" val="3803278436"/>
                    </a:ext>
                  </a:extLst>
                </a:gridCol>
                <a:gridCol w="2031565">
                  <a:extLst>
                    <a:ext uri="{9D8B030D-6E8A-4147-A177-3AD203B41FA5}">
                      <a16:colId xmlns:a16="http://schemas.microsoft.com/office/drawing/2014/main" val="2029928889"/>
                    </a:ext>
                  </a:extLst>
                </a:gridCol>
                <a:gridCol w="2031565">
                  <a:extLst>
                    <a:ext uri="{9D8B030D-6E8A-4147-A177-3AD203B41FA5}">
                      <a16:colId xmlns:a16="http://schemas.microsoft.com/office/drawing/2014/main" val="1356998998"/>
                    </a:ext>
                  </a:extLst>
                </a:gridCol>
                <a:gridCol w="2031565">
                  <a:extLst>
                    <a:ext uri="{9D8B030D-6E8A-4147-A177-3AD203B41FA5}">
                      <a16:colId xmlns:a16="http://schemas.microsoft.com/office/drawing/2014/main" val="1234974434"/>
                    </a:ext>
                  </a:extLst>
                </a:gridCol>
                <a:gridCol w="2032870">
                  <a:extLst>
                    <a:ext uri="{9D8B030D-6E8A-4147-A177-3AD203B41FA5}">
                      <a16:colId xmlns:a16="http://schemas.microsoft.com/office/drawing/2014/main" val="1685058065"/>
                    </a:ext>
                  </a:extLst>
                </a:gridCol>
                <a:gridCol w="2032870">
                  <a:extLst>
                    <a:ext uri="{9D8B030D-6E8A-4147-A177-3AD203B41FA5}">
                      <a16:colId xmlns:a16="http://schemas.microsoft.com/office/drawing/2014/main" val="1647375385"/>
                    </a:ext>
                  </a:extLst>
                </a:gridCol>
              </a:tblGrid>
              <a:tr h="475593">
                <a:tc>
                  <a:txBody>
                    <a:bodyPr/>
                    <a:lstStyle/>
                    <a:p>
                      <a:pPr>
                        <a:lnSpc>
                          <a:spcPct val="107000"/>
                        </a:lnSpc>
                        <a:spcAft>
                          <a:spcPts val="800"/>
                        </a:spcAft>
                      </a:pPr>
                      <a:r>
                        <a:rPr lang="vi-VN" sz="1800" kern="100">
                          <a:effectLst/>
                          <a:latin typeface="Aptos" panose="020B0004020202020204" pitchFamily="34"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Accuracy</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Recall</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Precision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b="1" kern="100" dirty="0">
                          <a:solidFill>
                            <a:schemeClr val="accent2">
                              <a:lumMod val="75000"/>
                            </a:schemeClr>
                          </a:solidFill>
                          <a:effectLst/>
                          <a:latin typeface="Aptos" panose="020B0004020202020204" pitchFamily="34" charset="0"/>
                        </a:rPr>
                        <a:t>F1</a:t>
                      </a:r>
                      <a:endParaRPr lang="en-US" sz="1800" b="1" kern="100" dirty="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lumMod val="20000"/>
                        <a:lumOff val="80000"/>
                      </a:schemeClr>
                    </a:solidFill>
                  </a:tcPr>
                </a:tc>
                <a:tc>
                  <a:txBody>
                    <a:bodyPr/>
                    <a:lstStyle/>
                    <a:p>
                      <a:pPr>
                        <a:lnSpc>
                          <a:spcPct val="107000"/>
                        </a:lnSpc>
                        <a:spcAft>
                          <a:spcPts val="800"/>
                        </a:spcAft>
                      </a:pPr>
                      <a:r>
                        <a:rPr lang="vi-VN" sz="1800" b="1" kern="100">
                          <a:solidFill>
                            <a:schemeClr val="accent2">
                              <a:lumMod val="75000"/>
                            </a:schemeClr>
                          </a:solidFill>
                          <a:effectLst/>
                          <a:latin typeface="Aptos" panose="020B0004020202020204" pitchFamily="34" charset="0"/>
                        </a:rPr>
                        <a:t>AUC-ROC</a:t>
                      </a:r>
                      <a:endParaRPr lang="en-US" sz="1800" b="1" kern="10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lumMod val="20000"/>
                        <a:lumOff val="80000"/>
                      </a:schemeClr>
                    </a:solidFill>
                  </a:tcPr>
                </a:tc>
                <a:extLst>
                  <a:ext uri="{0D108BD9-81ED-4DB2-BD59-A6C34878D82A}">
                    <a16:rowId xmlns:a16="http://schemas.microsoft.com/office/drawing/2014/main" val="2195242436"/>
                  </a:ext>
                </a:extLst>
              </a:tr>
              <a:tr h="399393">
                <a:tc>
                  <a:txBody>
                    <a:bodyPr/>
                    <a:lstStyle/>
                    <a:p>
                      <a:pPr>
                        <a:lnSpc>
                          <a:spcPct val="107000"/>
                        </a:lnSpc>
                        <a:spcAft>
                          <a:spcPts val="800"/>
                        </a:spcAft>
                      </a:pPr>
                      <a:r>
                        <a:rPr lang="vi-VN" sz="1800" kern="100">
                          <a:effectLst/>
                          <a:latin typeface="Aptos" panose="020B0004020202020204" pitchFamily="34" charset="0"/>
                        </a:rPr>
                        <a:t>Random forest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latin typeface="Aptos" panose="020B0004020202020204" pitchFamily="34" charset="0"/>
                        </a:rPr>
                        <a:t>0.7984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0.8060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latin typeface="Aptos" panose="020B0004020202020204" pitchFamily="34" charset="0"/>
                        </a:rPr>
                        <a:t>0.8843</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b="1" kern="100" dirty="0">
                          <a:solidFill>
                            <a:schemeClr val="accent2">
                              <a:lumMod val="75000"/>
                            </a:schemeClr>
                          </a:solidFill>
                          <a:effectLst/>
                          <a:latin typeface="Aptos" panose="020B0004020202020204" pitchFamily="34" charset="0"/>
                        </a:rPr>
                        <a:t>0.8433</a:t>
                      </a:r>
                      <a:endParaRPr lang="en-US" sz="1800" b="1" kern="100" dirty="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lumMod val="20000"/>
                        <a:lumOff val="80000"/>
                      </a:schemeClr>
                    </a:solidFill>
                  </a:tcPr>
                </a:tc>
                <a:tc>
                  <a:txBody>
                    <a:bodyPr/>
                    <a:lstStyle/>
                    <a:p>
                      <a:pPr>
                        <a:lnSpc>
                          <a:spcPct val="107000"/>
                        </a:lnSpc>
                        <a:spcAft>
                          <a:spcPts val="800"/>
                        </a:spcAft>
                      </a:pPr>
                      <a:r>
                        <a:rPr lang="vi-VN" sz="1800" b="1" kern="100" dirty="0">
                          <a:solidFill>
                            <a:schemeClr val="accent2">
                              <a:lumMod val="75000"/>
                            </a:schemeClr>
                          </a:solidFill>
                          <a:effectLst/>
                          <a:latin typeface="Aptos" panose="020B0004020202020204" pitchFamily="34" charset="0"/>
                        </a:rPr>
                        <a:t>0.7731</a:t>
                      </a:r>
                      <a:endParaRPr lang="en-US" sz="1800" b="1" kern="100" dirty="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lumMod val="20000"/>
                        <a:lumOff val="80000"/>
                      </a:schemeClr>
                    </a:solidFill>
                  </a:tcPr>
                </a:tc>
                <a:extLst>
                  <a:ext uri="{0D108BD9-81ED-4DB2-BD59-A6C34878D82A}">
                    <a16:rowId xmlns:a16="http://schemas.microsoft.com/office/drawing/2014/main" val="2087523385"/>
                  </a:ext>
                </a:extLst>
              </a:tr>
              <a:tr h="420228">
                <a:tc>
                  <a:txBody>
                    <a:bodyPr/>
                    <a:lstStyle/>
                    <a:p>
                      <a:pPr>
                        <a:lnSpc>
                          <a:spcPct val="107000"/>
                        </a:lnSpc>
                        <a:spcAft>
                          <a:spcPts val="800"/>
                        </a:spcAft>
                      </a:pPr>
                      <a:r>
                        <a:rPr lang="vi-VN" sz="1800" kern="100" dirty="0">
                          <a:effectLst/>
                          <a:latin typeface="Aptos" panose="020B0004020202020204" pitchFamily="34" charset="0"/>
                        </a:rPr>
                        <a:t>XGBOOST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latin typeface="Aptos" panose="020B0004020202020204" pitchFamily="34" charset="0"/>
                        </a:rPr>
                        <a:t>0.7955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0.8089</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0.8729</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0.8397</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lumMod val="20000"/>
                        <a:lumOff val="80000"/>
                      </a:schemeClr>
                    </a:solidFill>
                  </a:tcPr>
                </a:tc>
                <a:tc>
                  <a:txBody>
                    <a:bodyPr/>
                    <a:lstStyle/>
                    <a:p>
                      <a:pPr>
                        <a:lnSpc>
                          <a:spcPct val="107000"/>
                        </a:lnSpc>
                        <a:spcAft>
                          <a:spcPts val="800"/>
                        </a:spcAft>
                      </a:pPr>
                      <a:r>
                        <a:rPr lang="vi-VN" sz="1800" kern="100" dirty="0">
                          <a:effectLst/>
                          <a:latin typeface="Aptos" panose="020B0004020202020204" pitchFamily="34" charset="0"/>
                        </a:rPr>
                        <a:t>0.7727</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lumMod val="20000"/>
                        <a:lumOff val="80000"/>
                      </a:schemeClr>
                    </a:solidFill>
                  </a:tcPr>
                </a:tc>
                <a:extLst>
                  <a:ext uri="{0D108BD9-81ED-4DB2-BD59-A6C34878D82A}">
                    <a16:rowId xmlns:a16="http://schemas.microsoft.com/office/drawing/2014/main" val="2988963454"/>
                  </a:ext>
                </a:extLst>
              </a:tr>
            </a:tbl>
          </a:graphicData>
        </a:graphic>
      </p:graphicFrame>
      <p:graphicFrame>
        <p:nvGraphicFramePr>
          <p:cNvPr id="6" name="Table 5">
            <a:extLst>
              <a:ext uri="{FF2B5EF4-FFF2-40B4-BE49-F238E27FC236}">
                <a16:creationId xmlns:a16="http://schemas.microsoft.com/office/drawing/2014/main" id="{D3427BC1-9775-4BC4-976A-5DFF9AD6EECE}"/>
              </a:ext>
            </a:extLst>
          </p:cNvPr>
          <p:cNvGraphicFramePr>
            <a:graphicFrameLocks noGrp="1"/>
          </p:cNvGraphicFramePr>
          <p:nvPr>
            <p:extLst>
              <p:ext uri="{D42A27DB-BD31-4B8C-83A1-F6EECF244321}">
                <p14:modId xmlns:p14="http://schemas.microsoft.com/office/powerpoint/2010/main" val="3457875225"/>
              </p:ext>
            </p:extLst>
          </p:nvPr>
        </p:nvGraphicFramePr>
        <p:xfrm>
          <a:off x="0" y="4284033"/>
          <a:ext cx="12192002" cy="1170836"/>
        </p:xfrm>
        <a:graphic>
          <a:graphicData uri="http://schemas.openxmlformats.org/drawingml/2006/table">
            <a:tbl>
              <a:tblPr firstRow="1" firstCol="1" bandRow="1">
                <a:tableStyleId>{00A15C55-8517-42AA-B614-E9B94910E393}</a:tableStyleId>
              </a:tblPr>
              <a:tblGrid>
                <a:gridCol w="2031566">
                  <a:extLst>
                    <a:ext uri="{9D8B030D-6E8A-4147-A177-3AD203B41FA5}">
                      <a16:colId xmlns:a16="http://schemas.microsoft.com/office/drawing/2014/main" val="2001795507"/>
                    </a:ext>
                  </a:extLst>
                </a:gridCol>
                <a:gridCol w="2031566">
                  <a:extLst>
                    <a:ext uri="{9D8B030D-6E8A-4147-A177-3AD203B41FA5}">
                      <a16:colId xmlns:a16="http://schemas.microsoft.com/office/drawing/2014/main" val="1438655790"/>
                    </a:ext>
                  </a:extLst>
                </a:gridCol>
                <a:gridCol w="2031566">
                  <a:extLst>
                    <a:ext uri="{9D8B030D-6E8A-4147-A177-3AD203B41FA5}">
                      <a16:colId xmlns:a16="http://schemas.microsoft.com/office/drawing/2014/main" val="3434950846"/>
                    </a:ext>
                  </a:extLst>
                </a:gridCol>
                <a:gridCol w="2031566">
                  <a:extLst>
                    <a:ext uri="{9D8B030D-6E8A-4147-A177-3AD203B41FA5}">
                      <a16:colId xmlns:a16="http://schemas.microsoft.com/office/drawing/2014/main" val="1085263220"/>
                    </a:ext>
                  </a:extLst>
                </a:gridCol>
                <a:gridCol w="2032869">
                  <a:extLst>
                    <a:ext uri="{9D8B030D-6E8A-4147-A177-3AD203B41FA5}">
                      <a16:colId xmlns:a16="http://schemas.microsoft.com/office/drawing/2014/main" val="1705637023"/>
                    </a:ext>
                  </a:extLst>
                </a:gridCol>
                <a:gridCol w="2032869">
                  <a:extLst>
                    <a:ext uri="{9D8B030D-6E8A-4147-A177-3AD203B41FA5}">
                      <a16:colId xmlns:a16="http://schemas.microsoft.com/office/drawing/2014/main" val="796982614"/>
                    </a:ext>
                  </a:extLst>
                </a:gridCol>
              </a:tblGrid>
              <a:tr h="384542">
                <a:tc>
                  <a:txBody>
                    <a:bodyPr/>
                    <a:lstStyle/>
                    <a:p>
                      <a:pPr>
                        <a:lnSpc>
                          <a:spcPct val="107000"/>
                        </a:lnSpc>
                        <a:spcAft>
                          <a:spcPts val="800"/>
                        </a:spcAft>
                      </a:pPr>
                      <a:r>
                        <a:rPr lang="vi-VN" sz="1800" kern="100">
                          <a:effectLst/>
                          <a:latin typeface="Aptos" panose="020B0004020202020204" pitchFamily="34"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Accuracy</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Recall</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Precision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b="1" kern="100">
                          <a:solidFill>
                            <a:schemeClr val="accent2">
                              <a:lumMod val="75000"/>
                            </a:schemeClr>
                          </a:solidFill>
                          <a:effectLst/>
                          <a:latin typeface="Aptos" panose="020B0004020202020204" pitchFamily="34" charset="0"/>
                        </a:rPr>
                        <a:t>F1</a:t>
                      </a:r>
                      <a:endParaRPr lang="en-US" sz="1800" b="1" kern="10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lumMod val="20000"/>
                        <a:lumOff val="80000"/>
                      </a:schemeClr>
                    </a:solidFill>
                  </a:tcPr>
                </a:tc>
                <a:tc>
                  <a:txBody>
                    <a:bodyPr/>
                    <a:lstStyle/>
                    <a:p>
                      <a:pPr>
                        <a:lnSpc>
                          <a:spcPct val="107000"/>
                        </a:lnSpc>
                        <a:spcAft>
                          <a:spcPts val="800"/>
                        </a:spcAft>
                      </a:pPr>
                      <a:r>
                        <a:rPr lang="vi-VN" sz="1800" b="1" kern="100">
                          <a:solidFill>
                            <a:schemeClr val="accent2">
                              <a:lumMod val="75000"/>
                            </a:schemeClr>
                          </a:solidFill>
                          <a:effectLst/>
                          <a:latin typeface="Aptos" panose="020B0004020202020204" pitchFamily="34" charset="0"/>
                        </a:rPr>
                        <a:t>AUC-ROC</a:t>
                      </a:r>
                      <a:endParaRPr lang="en-US" sz="1800" b="1" kern="10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lumMod val="20000"/>
                        <a:lumOff val="80000"/>
                      </a:schemeClr>
                    </a:solidFill>
                  </a:tcPr>
                </a:tc>
                <a:extLst>
                  <a:ext uri="{0D108BD9-81ED-4DB2-BD59-A6C34878D82A}">
                    <a16:rowId xmlns:a16="http://schemas.microsoft.com/office/drawing/2014/main" val="3719927116"/>
                  </a:ext>
                </a:extLst>
              </a:tr>
              <a:tr h="786294">
                <a:tc>
                  <a:txBody>
                    <a:bodyPr/>
                    <a:lstStyle/>
                    <a:p>
                      <a:pPr>
                        <a:lnSpc>
                          <a:spcPct val="107000"/>
                        </a:lnSpc>
                        <a:spcAft>
                          <a:spcPts val="800"/>
                        </a:spcAft>
                      </a:pPr>
                      <a:r>
                        <a:rPr lang="vi-VN" sz="1800" kern="100">
                          <a:effectLst/>
                          <a:latin typeface="Aptos" panose="020B0004020202020204" pitchFamily="34" charset="0"/>
                        </a:rPr>
                        <a:t>Random forest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0.8013</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0.8073</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0.8882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b="1" kern="100">
                          <a:solidFill>
                            <a:schemeClr val="accent2">
                              <a:lumMod val="75000"/>
                            </a:schemeClr>
                          </a:solidFill>
                          <a:effectLst/>
                          <a:latin typeface="Aptos" panose="020B0004020202020204" pitchFamily="34" charset="0"/>
                        </a:rPr>
                        <a:t>0.8458</a:t>
                      </a:r>
                      <a:endParaRPr lang="en-US" sz="1800" b="1" kern="10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lumMod val="20000"/>
                        <a:lumOff val="80000"/>
                      </a:schemeClr>
                    </a:solidFill>
                  </a:tcPr>
                </a:tc>
                <a:tc>
                  <a:txBody>
                    <a:bodyPr/>
                    <a:lstStyle/>
                    <a:p>
                      <a:pPr>
                        <a:lnSpc>
                          <a:spcPct val="107000"/>
                        </a:lnSpc>
                        <a:spcAft>
                          <a:spcPts val="800"/>
                        </a:spcAft>
                      </a:pPr>
                      <a:r>
                        <a:rPr lang="vi-VN" sz="1800" b="1" kern="100" dirty="0">
                          <a:solidFill>
                            <a:schemeClr val="accent2">
                              <a:lumMod val="75000"/>
                            </a:schemeClr>
                          </a:solidFill>
                          <a:effectLst/>
                          <a:latin typeface="Aptos" panose="020B0004020202020204" pitchFamily="34" charset="0"/>
                        </a:rPr>
                        <a:t>0.7757</a:t>
                      </a:r>
                      <a:endParaRPr lang="en-US" sz="1800" b="1" kern="100" dirty="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lumMod val="20000"/>
                        <a:lumOff val="80000"/>
                      </a:schemeClr>
                    </a:solidFill>
                  </a:tcPr>
                </a:tc>
                <a:extLst>
                  <a:ext uri="{0D108BD9-81ED-4DB2-BD59-A6C34878D82A}">
                    <a16:rowId xmlns:a16="http://schemas.microsoft.com/office/drawing/2014/main" val="4228035041"/>
                  </a:ext>
                </a:extLst>
              </a:tr>
            </a:tbl>
          </a:graphicData>
        </a:graphic>
      </p:graphicFrame>
    </p:spTree>
    <p:extLst>
      <p:ext uri="{BB962C8B-B14F-4D97-AF65-F5344CB8AC3E}">
        <p14:creationId xmlns:p14="http://schemas.microsoft.com/office/powerpoint/2010/main" val="1441072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1A1D-B047-46CC-D63E-B3C1DF810042}"/>
              </a:ext>
            </a:extLst>
          </p:cNvPr>
          <p:cNvSpPr>
            <a:spLocks noGrp="1"/>
          </p:cNvSpPr>
          <p:nvPr>
            <p:ph type="title"/>
          </p:nvPr>
        </p:nvSpPr>
        <p:spPr/>
        <p:txBody>
          <a:bodyPr/>
          <a:lstStyle/>
          <a:p>
            <a:r>
              <a:rPr lang="vi-VN" dirty="0"/>
              <a:t>V. Phân tích lỗi</a:t>
            </a:r>
            <a:endParaRPr lang="en-US" dirty="0"/>
          </a:p>
        </p:txBody>
      </p:sp>
      <p:sp>
        <p:nvSpPr>
          <p:cNvPr id="5" name="Content Placeholder 4">
            <a:extLst>
              <a:ext uri="{FF2B5EF4-FFF2-40B4-BE49-F238E27FC236}">
                <a16:creationId xmlns:a16="http://schemas.microsoft.com/office/drawing/2014/main" id="{D45D5927-7E4D-9DE0-468D-A4EE96AD78FA}"/>
              </a:ext>
            </a:extLst>
          </p:cNvPr>
          <p:cNvSpPr>
            <a:spLocks noGrp="1"/>
          </p:cNvSpPr>
          <p:nvPr>
            <p:ph idx="1"/>
          </p:nvPr>
        </p:nvSpPr>
        <p:spPr>
          <a:xfrm>
            <a:off x="838200" y="1408387"/>
            <a:ext cx="10515600" cy="4768576"/>
          </a:xfrm>
        </p:spPr>
        <p:txBody>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Ta so sánh  độ quan trọng đặc trưng của mô hình đã huấn luyện với trung bình độ quan trọng đặc trưng trên các mẫu bị sai (false negative, tức thực tế cần mở khóa thuê bao nhưng mô hình dự đoán là vẫn khóa). Có 7392 mẫu ghi nhận.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800"/>
              </a:spcBef>
              <a:spcAft>
                <a:spcPts val="400"/>
              </a:spcAft>
            </a:pPr>
            <a:endParaRPr lang="vi-VN" sz="1800" b="1" kern="100" dirty="0">
              <a:solidFill>
                <a:srgbClr val="0F4761"/>
              </a:solidFill>
              <a:latin typeface="Aptos" panose="020B0004020202020204" pitchFamily="34" charset="0"/>
              <a:ea typeface="Times New Roman" panose="02020603050405020304" pitchFamily="18" charset="0"/>
              <a:cs typeface="Times New Roman" panose="02020603050405020304" pitchFamily="18" charset="0"/>
            </a:endParaRPr>
          </a:p>
          <a:p>
            <a:pPr>
              <a:lnSpc>
                <a:spcPct val="107000"/>
              </a:lnSpc>
              <a:spcBef>
                <a:spcPts val="800"/>
              </a:spcBef>
              <a:spcAft>
                <a:spcPts val="400"/>
              </a:spcAft>
            </a:pPr>
            <a:endPar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800"/>
              </a:spcBef>
              <a:spcAft>
                <a:spcPts val="400"/>
              </a:spcAft>
              <a:buNone/>
            </a:pP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800"/>
              </a:spcBef>
              <a:spcAft>
                <a:spcPts val="4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48950844-0D05-9F6B-77D4-C4158A2EFE62}"/>
              </a:ext>
            </a:extLst>
          </p:cNvPr>
          <p:cNvPicPr>
            <a:picLocks noChangeAspect="1"/>
          </p:cNvPicPr>
          <p:nvPr/>
        </p:nvPicPr>
        <p:blipFill>
          <a:blip r:embed="rId2"/>
          <a:stretch>
            <a:fillRect/>
          </a:stretch>
        </p:blipFill>
        <p:spPr>
          <a:xfrm>
            <a:off x="1124607" y="2522482"/>
            <a:ext cx="6978868" cy="4335517"/>
          </a:xfrm>
          <a:prstGeom prst="rect">
            <a:avLst/>
          </a:prstGeom>
        </p:spPr>
      </p:pic>
      <p:sp>
        <p:nvSpPr>
          <p:cNvPr id="8" name="TextBox 7">
            <a:extLst>
              <a:ext uri="{FF2B5EF4-FFF2-40B4-BE49-F238E27FC236}">
                <a16:creationId xmlns:a16="http://schemas.microsoft.com/office/drawing/2014/main" id="{3BCDA6B3-60BC-5B33-A18D-666D0A6CF94A}"/>
              </a:ext>
            </a:extLst>
          </p:cNvPr>
          <p:cNvSpPr txBox="1"/>
          <p:nvPr/>
        </p:nvSpPr>
        <p:spPr>
          <a:xfrm>
            <a:off x="8292662" y="3003635"/>
            <a:ext cx="3468414" cy="1860381"/>
          </a:xfrm>
          <a:prstGeom prst="rect">
            <a:avLst/>
          </a:prstGeom>
          <a:noFill/>
        </p:spPr>
        <p:txBody>
          <a:bodyPr wrap="square">
            <a:spAutoFit/>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Như vậy, trên các mẫu bị sai là do ngày đăng ký gói gần nhất chiếm ưu thế hơn các đặc trưng còn lại. Kết hợp với thông tin đã biết từ heatmap, ta sẽ thử drop đi cột này và huấn luyện lại.</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752553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1A1D-B047-46CC-D63E-B3C1DF810042}"/>
              </a:ext>
            </a:extLst>
          </p:cNvPr>
          <p:cNvSpPr>
            <a:spLocks noGrp="1"/>
          </p:cNvSpPr>
          <p:nvPr>
            <p:ph type="title"/>
          </p:nvPr>
        </p:nvSpPr>
        <p:spPr/>
        <p:txBody>
          <a:bodyPr/>
          <a:lstStyle/>
          <a:p>
            <a:r>
              <a:rPr lang="vi-VN" dirty="0"/>
              <a:t>V. Phân tích lỗi</a:t>
            </a:r>
            <a:endParaRPr lang="en-US" dirty="0"/>
          </a:p>
        </p:txBody>
      </p:sp>
      <p:sp>
        <p:nvSpPr>
          <p:cNvPr id="5" name="Content Placeholder 4">
            <a:extLst>
              <a:ext uri="{FF2B5EF4-FFF2-40B4-BE49-F238E27FC236}">
                <a16:creationId xmlns:a16="http://schemas.microsoft.com/office/drawing/2014/main" id="{D45D5927-7E4D-9DE0-468D-A4EE96AD78FA}"/>
              </a:ext>
            </a:extLst>
          </p:cNvPr>
          <p:cNvSpPr>
            <a:spLocks noGrp="1"/>
          </p:cNvSpPr>
          <p:nvPr>
            <p:ph idx="1"/>
          </p:nvPr>
        </p:nvSpPr>
        <p:spPr>
          <a:xfrm>
            <a:off x="838200" y="1408387"/>
            <a:ext cx="10515600" cy="4768576"/>
          </a:xfrm>
        </p:spPr>
        <p:txBody>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Ngoài ra các đặc trưng arpu cũng có sai lệch đáng kể. Ta sẽ xem xét phân phối của các mẫu bị sai (false negative) này với phân phối của 2 nhóm thuê bao. </a:t>
            </a:r>
            <a:r>
              <a:rPr lang="vi-VN" sz="1800" dirty="0">
                <a:effectLst/>
                <a:latin typeface="Aptos" panose="020B0004020202020204" pitchFamily="34" charset="0"/>
                <a:ea typeface="Aptos" panose="020B0004020202020204" pitchFamily="34" charset="0"/>
                <a:cs typeface="Times New Roman" panose="02020603050405020304" pitchFamily="18" charset="0"/>
              </a:rPr>
              <a:t>Như vậy, trường hợp false postive phần lớn là thuê bao có sinh lời ít.</a:t>
            </a:r>
            <a:endParaRPr lang="vi-VN" sz="1800" b="1" kern="100" dirty="0">
              <a:solidFill>
                <a:srgbClr val="0F4761"/>
              </a:solidFill>
              <a:latin typeface="Aptos" panose="020B0004020202020204" pitchFamily="34" charset="0"/>
              <a:ea typeface="Times New Roman" panose="02020603050405020304" pitchFamily="18" charset="0"/>
              <a:cs typeface="Times New Roman" panose="02020603050405020304" pitchFamily="18" charset="0"/>
            </a:endParaRPr>
          </a:p>
          <a:p>
            <a:pPr>
              <a:lnSpc>
                <a:spcPct val="107000"/>
              </a:lnSpc>
              <a:spcBef>
                <a:spcPts val="800"/>
              </a:spcBef>
              <a:spcAft>
                <a:spcPts val="400"/>
              </a:spcAft>
            </a:pPr>
            <a:endPar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800"/>
              </a:spcBef>
              <a:spcAft>
                <a:spcPts val="400"/>
              </a:spcAft>
              <a:buNone/>
            </a:pP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800"/>
              </a:spcBef>
              <a:spcAft>
                <a:spcPts val="4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graphicFrame>
        <p:nvGraphicFramePr>
          <p:cNvPr id="6" name="Table 5">
            <a:extLst>
              <a:ext uri="{FF2B5EF4-FFF2-40B4-BE49-F238E27FC236}">
                <a16:creationId xmlns:a16="http://schemas.microsoft.com/office/drawing/2014/main" id="{3B01A702-E324-D590-956B-223960EE22D2}"/>
              </a:ext>
            </a:extLst>
          </p:cNvPr>
          <p:cNvGraphicFramePr>
            <a:graphicFrameLocks noGrp="1"/>
          </p:cNvGraphicFramePr>
          <p:nvPr>
            <p:extLst>
              <p:ext uri="{D42A27DB-BD31-4B8C-83A1-F6EECF244321}">
                <p14:modId xmlns:p14="http://schemas.microsoft.com/office/powerpoint/2010/main" val="817422137"/>
              </p:ext>
            </p:extLst>
          </p:nvPr>
        </p:nvGraphicFramePr>
        <p:xfrm>
          <a:off x="1" y="2645923"/>
          <a:ext cx="12192000" cy="3823976"/>
        </p:xfrm>
        <a:graphic>
          <a:graphicData uri="http://schemas.openxmlformats.org/drawingml/2006/table">
            <a:tbl>
              <a:tblPr firstRow="1" bandRow="1">
                <a:tableStyleId>{17292A2E-F333-43FB-9621-5CBBE7FDCDCB}</a:tableStyleId>
              </a:tblPr>
              <a:tblGrid>
                <a:gridCol w="3962399">
                  <a:extLst>
                    <a:ext uri="{9D8B030D-6E8A-4147-A177-3AD203B41FA5}">
                      <a16:colId xmlns:a16="http://schemas.microsoft.com/office/drawing/2014/main" val="959580405"/>
                    </a:ext>
                  </a:extLst>
                </a:gridCol>
                <a:gridCol w="4165601">
                  <a:extLst>
                    <a:ext uri="{9D8B030D-6E8A-4147-A177-3AD203B41FA5}">
                      <a16:colId xmlns:a16="http://schemas.microsoft.com/office/drawing/2014/main" val="235832294"/>
                    </a:ext>
                  </a:extLst>
                </a:gridCol>
                <a:gridCol w="4064000">
                  <a:extLst>
                    <a:ext uri="{9D8B030D-6E8A-4147-A177-3AD203B41FA5}">
                      <a16:colId xmlns:a16="http://schemas.microsoft.com/office/drawing/2014/main" val="1055662377"/>
                    </a:ext>
                  </a:extLst>
                </a:gridCol>
              </a:tblGrid>
              <a:tr h="628068">
                <a:tc>
                  <a:txBody>
                    <a:bodyPr/>
                    <a:lstStyle/>
                    <a:p>
                      <a:pPr algn="ctr"/>
                      <a:r>
                        <a:rPr lang="vi-VN" sz="1800" b="1" kern="1200" dirty="0">
                          <a:solidFill>
                            <a:schemeClr val="lt1"/>
                          </a:solidFill>
                          <a:effectLst/>
                        </a:rPr>
                        <a:t>Dự đoán sai (Label=1, Predict=0)</a:t>
                      </a:r>
                      <a:endParaRPr lang="en-US" dirty="0"/>
                    </a:p>
                  </a:txBody>
                  <a:tcPr/>
                </a:tc>
                <a:tc>
                  <a:txBody>
                    <a:bodyPr/>
                    <a:lstStyle/>
                    <a:p>
                      <a:pPr algn="ctr"/>
                      <a:r>
                        <a:rPr lang="vi-VN" sz="1800" b="1" kern="1200" dirty="0">
                          <a:solidFill>
                            <a:schemeClr val="lt1"/>
                          </a:solidFill>
                          <a:effectLst/>
                        </a:rPr>
                        <a:t>Label=1</a:t>
                      </a:r>
                      <a:endParaRPr lang="en-US" dirty="0"/>
                    </a:p>
                  </a:txBody>
                  <a:tcPr/>
                </a:tc>
                <a:tc>
                  <a:txBody>
                    <a:bodyPr/>
                    <a:lstStyle/>
                    <a:p>
                      <a:pPr algn="ctr"/>
                      <a:r>
                        <a:rPr lang="vi-VN" sz="1800" b="1" kern="1200" dirty="0">
                          <a:solidFill>
                            <a:schemeClr val="lt1"/>
                          </a:solidFill>
                          <a:effectLst/>
                        </a:rPr>
                        <a:t>Label=0</a:t>
                      </a:r>
                      <a:endParaRPr lang="en-US" dirty="0"/>
                    </a:p>
                  </a:txBody>
                  <a:tcPr/>
                </a:tc>
                <a:extLst>
                  <a:ext uri="{0D108BD9-81ED-4DB2-BD59-A6C34878D82A}">
                    <a16:rowId xmlns:a16="http://schemas.microsoft.com/office/drawing/2014/main" val="498419272"/>
                  </a:ext>
                </a:extLst>
              </a:tr>
              <a:tr h="3195908">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09275244"/>
                  </a:ext>
                </a:extLst>
              </a:tr>
            </a:tbl>
          </a:graphicData>
        </a:graphic>
      </p:graphicFrame>
      <p:pic>
        <p:nvPicPr>
          <p:cNvPr id="7" name="Picture 6">
            <a:extLst>
              <a:ext uri="{FF2B5EF4-FFF2-40B4-BE49-F238E27FC236}">
                <a16:creationId xmlns:a16="http://schemas.microsoft.com/office/drawing/2014/main" id="{EF456B71-61D7-158A-E266-2CA7E731C2ED}"/>
              </a:ext>
            </a:extLst>
          </p:cNvPr>
          <p:cNvPicPr>
            <a:picLocks noChangeAspect="1"/>
          </p:cNvPicPr>
          <p:nvPr/>
        </p:nvPicPr>
        <p:blipFill>
          <a:blip r:embed="rId2"/>
          <a:stretch>
            <a:fillRect/>
          </a:stretch>
        </p:blipFill>
        <p:spPr>
          <a:xfrm>
            <a:off x="0" y="3701201"/>
            <a:ext cx="3840114" cy="2671188"/>
          </a:xfrm>
          <a:prstGeom prst="rect">
            <a:avLst/>
          </a:prstGeom>
        </p:spPr>
      </p:pic>
      <p:pic>
        <p:nvPicPr>
          <p:cNvPr id="9" name="Picture 8">
            <a:extLst>
              <a:ext uri="{FF2B5EF4-FFF2-40B4-BE49-F238E27FC236}">
                <a16:creationId xmlns:a16="http://schemas.microsoft.com/office/drawing/2014/main" id="{CAAF4458-358B-2B60-2BD9-8E133CB7F2D9}"/>
              </a:ext>
            </a:extLst>
          </p:cNvPr>
          <p:cNvPicPr>
            <a:picLocks noChangeAspect="1"/>
          </p:cNvPicPr>
          <p:nvPr/>
        </p:nvPicPr>
        <p:blipFill>
          <a:blip r:embed="rId3"/>
          <a:stretch>
            <a:fillRect/>
          </a:stretch>
        </p:blipFill>
        <p:spPr>
          <a:xfrm>
            <a:off x="4031789" y="3679832"/>
            <a:ext cx="4004441" cy="2713926"/>
          </a:xfrm>
          <a:prstGeom prst="rect">
            <a:avLst/>
          </a:prstGeom>
        </p:spPr>
      </p:pic>
      <p:pic>
        <p:nvPicPr>
          <p:cNvPr id="10" name="Picture 9">
            <a:extLst>
              <a:ext uri="{FF2B5EF4-FFF2-40B4-BE49-F238E27FC236}">
                <a16:creationId xmlns:a16="http://schemas.microsoft.com/office/drawing/2014/main" id="{DD833E36-A2FD-7A93-20D9-D187557A55C6}"/>
              </a:ext>
            </a:extLst>
          </p:cNvPr>
          <p:cNvPicPr>
            <a:picLocks noChangeAspect="1"/>
          </p:cNvPicPr>
          <p:nvPr/>
        </p:nvPicPr>
        <p:blipFill>
          <a:blip r:embed="rId4"/>
          <a:stretch>
            <a:fillRect/>
          </a:stretch>
        </p:blipFill>
        <p:spPr>
          <a:xfrm>
            <a:off x="8227905" y="3701201"/>
            <a:ext cx="4099970" cy="2713926"/>
          </a:xfrm>
          <a:prstGeom prst="rect">
            <a:avLst/>
          </a:prstGeom>
        </p:spPr>
      </p:pic>
    </p:spTree>
    <p:extLst>
      <p:ext uri="{BB962C8B-B14F-4D97-AF65-F5344CB8AC3E}">
        <p14:creationId xmlns:p14="http://schemas.microsoft.com/office/powerpoint/2010/main" val="2828644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1A1D-B047-46CC-D63E-B3C1DF810042}"/>
              </a:ext>
            </a:extLst>
          </p:cNvPr>
          <p:cNvSpPr>
            <a:spLocks noGrp="1"/>
          </p:cNvSpPr>
          <p:nvPr>
            <p:ph type="title"/>
          </p:nvPr>
        </p:nvSpPr>
        <p:spPr/>
        <p:txBody>
          <a:bodyPr/>
          <a:lstStyle/>
          <a:p>
            <a:r>
              <a:rPr lang="vi-VN" dirty="0"/>
              <a:t>V. Phân tích lỗi</a:t>
            </a:r>
            <a:endParaRPr lang="en-US" dirty="0"/>
          </a:p>
        </p:txBody>
      </p:sp>
      <p:sp>
        <p:nvSpPr>
          <p:cNvPr id="5" name="Content Placeholder 4">
            <a:extLst>
              <a:ext uri="{FF2B5EF4-FFF2-40B4-BE49-F238E27FC236}">
                <a16:creationId xmlns:a16="http://schemas.microsoft.com/office/drawing/2014/main" id="{D45D5927-7E4D-9DE0-468D-A4EE96AD78FA}"/>
              </a:ext>
            </a:extLst>
          </p:cNvPr>
          <p:cNvSpPr>
            <a:spLocks noGrp="1"/>
          </p:cNvSpPr>
          <p:nvPr>
            <p:ph idx="1"/>
          </p:nvPr>
        </p:nvSpPr>
        <p:spPr>
          <a:xfrm>
            <a:off x="838200" y="1408387"/>
            <a:ext cx="10515600" cy="4768576"/>
          </a:xfrm>
        </p:spPr>
        <p:txBody>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Ta so sánh  độ quan trọng đặc trưng của mô hình đã huấn luyện với trung bình độ quan trọng đặc trưng trên các mẫu bị sai (false positive, tức thực tế không cần mở khóa thuê bao nhưng mô hình dự đoán là mở khóa). Có 13111 mẫu ghi nhận. </a:t>
            </a:r>
            <a:r>
              <a:rPr lang="vi-VN" sz="1800" kern="100" dirty="0">
                <a:latin typeface="Aptos" panose="020B0004020202020204" pitchFamily="34" charset="0"/>
                <a:ea typeface="Aptos" panose="020B0004020202020204" pitchFamily="34" charset="0"/>
                <a:cs typeface="Times New Roman" panose="02020603050405020304" pitchFamily="18" charset="0"/>
              </a:rPr>
              <a:t>M</a:t>
            </a:r>
            <a:r>
              <a:rPr lang="vi-VN" sz="1800" dirty="0">
                <a:effectLst/>
                <a:latin typeface="Aptos" panose="020B0004020202020204" pitchFamily="34" charset="0"/>
                <a:ea typeface="Aptos" panose="020B0004020202020204" pitchFamily="34" charset="0"/>
                <a:cs typeface="Times New Roman" panose="02020603050405020304" pitchFamily="18" charset="0"/>
              </a:rPr>
              <a:t>ô hình cho rằng nhóm này sinh lời tốt nên dự đoán là mở khóa.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800"/>
              </a:spcBef>
              <a:spcAft>
                <a:spcPts val="400"/>
              </a:spcAft>
            </a:pPr>
            <a:endParaRPr lang="vi-VN" sz="1800" b="1" kern="100" dirty="0">
              <a:solidFill>
                <a:srgbClr val="0F4761"/>
              </a:solidFill>
              <a:latin typeface="Aptos" panose="020B0004020202020204" pitchFamily="34" charset="0"/>
              <a:ea typeface="Times New Roman" panose="02020603050405020304" pitchFamily="18" charset="0"/>
              <a:cs typeface="Times New Roman" panose="02020603050405020304" pitchFamily="18" charset="0"/>
            </a:endParaRPr>
          </a:p>
          <a:p>
            <a:pPr>
              <a:lnSpc>
                <a:spcPct val="107000"/>
              </a:lnSpc>
              <a:spcBef>
                <a:spcPts val="800"/>
              </a:spcBef>
              <a:spcAft>
                <a:spcPts val="400"/>
              </a:spcAft>
            </a:pPr>
            <a:endPar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800"/>
              </a:spcBef>
              <a:spcAft>
                <a:spcPts val="400"/>
              </a:spcAft>
              <a:buNone/>
            </a:pP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800"/>
              </a:spcBef>
              <a:spcAft>
                <a:spcPts val="4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graphicFrame>
        <p:nvGraphicFramePr>
          <p:cNvPr id="6" name="Table 5">
            <a:extLst>
              <a:ext uri="{FF2B5EF4-FFF2-40B4-BE49-F238E27FC236}">
                <a16:creationId xmlns:a16="http://schemas.microsoft.com/office/drawing/2014/main" id="{3B01A702-E324-D590-956B-223960EE22D2}"/>
              </a:ext>
            </a:extLst>
          </p:cNvPr>
          <p:cNvGraphicFramePr>
            <a:graphicFrameLocks noGrp="1"/>
          </p:cNvGraphicFramePr>
          <p:nvPr>
            <p:extLst>
              <p:ext uri="{D42A27DB-BD31-4B8C-83A1-F6EECF244321}">
                <p14:modId xmlns:p14="http://schemas.microsoft.com/office/powerpoint/2010/main" val="2154274752"/>
              </p:ext>
            </p:extLst>
          </p:nvPr>
        </p:nvGraphicFramePr>
        <p:xfrm>
          <a:off x="1" y="2879834"/>
          <a:ext cx="12192000" cy="3597558"/>
        </p:xfrm>
        <a:graphic>
          <a:graphicData uri="http://schemas.openxmlformats.org/drawingml/2006/table">
            <a:tbl>
              <a:tblPr firstRow="1" bandRow="1">
                <a:tableStyleId>{17292A2E-F333-43FB-9621-5CBBE7FDCDCB}</a:tableStyleId>
              </a:tblPr>
              <a:tblGrid>
                <a:gridCol w="3962399">
                  <a:extLst>
                    <a:ext uri="{9D8B030D-6E8A-4147-A177-3AD203B41FA5}">
                      <a16:colId xmlns:a16="http://schemas.microsoft.com/office/drawing/2014/main" val="959580405"/>
                    </a:ext>
                  </a:extLst>
                </a:gridCol>
                <a:gridCol w="4165601">
                  <a:extLst>
                    <a:ext uri="{9D8B030D-6E8A-4147-A177-3AD203B41FA5}">
                      <a16:colId xmlns:a16="http://schemas.microsoft.com/office/drawing/2014/main" val="235832294"/>
                    </a:ext>
                  </a:extLst>
                </a:gridCol>
                <a:gridCol w="4064000">
                  <a:extLst>
                    <a:ext uri="{9D8B030D-6E8A-4147-A177-3AD203B41FA5}">
                      <a16:colId xmlns:a16="http://schemas.microsoft.com/office/drawing/2014/main" val="1055662377"/>
                    </a:ext>
                  </a:extLst>
                </a:gridCol>
              </a:tblGrid>
              <a:tr h="594424">
                <a:tc>
                  <a:txBody>
                    <a:bodyPr/>
                    <a:lstStyle/>
                    <a:p>
                      <a:pPr algn="ctr"/>
                      <a:r>
                        <a:rPr lang="vi-VN" sz="1800" b="1" kern="1200" dirty="0">
                          <a:solidFill>
                            <a:schemeClr val="lt1"/>
                          </a:solidFill>
                          <a:effectLst/>
                        </a:rPr>
                        <a:t>Dự đoán sai (Label=0, Predict=1)</a:t>
                      </a:r>
                      <a:endParaRPr lang="en-US" dirty="0"/>
                    </a:p>
                  </a:txBody>
                  <a:tcPr/>
                </a:tc>
                <a:tc>
                  <a:txBody>
                    <a:bodyPr/>
                    <a:lstStyle/>
                    <a:p>
                      <a:pPr algn="ctr"/>
                      <a:r>
                        <a:rPr lang="vi-VN" sz="1800" b="1" kern="1200" dirty="0">
                          <a:solidFill>
                            <a:schemeClr val="lt1"/>
                          </a:solidFill>
                          <a:effectLst/>
                        </a:rPr>
                        <a:t>Label=1</a:t>
                      </a:r>
                      <a:endParaRPr lang="en-US" dirty="0"/>
                    </a:p>
                  </a:txBody>
                  <a:tcPr/>
                </a:tc>
                <a:tc>
                  <a:txBody>
                    <a:bodyPr/>
                    <a:lstStyle/>
                    <a:p>
                      <a:pPr algn="ctr"/>
                      <a:r>
                        <a:rPr lang="vi-VN" sz="1800" b="1" kern="1200" dirty="0">
                          <a:solidFill>
                            <a:schemeClr val="lt1"/>
                          </a:solidFill>
                          <a:effectLst/>
                        </a:rPr>
                        <a:t>Label=0</a:t>
                      </a:r>
                      <a:endParaRPr lang="en-US" dirty="0"/>
                    </a:p>
                  </a:txBody>
                  <a:tcPr/>
                </a:tc>
                <a:extLst>
                  <a:ext uri="{0D108BD9-81ED-4DB2-BD59-A6C34878D82A}">
                    <a16:rowId xmlns:a16="http://schemas.microsoft.com/office/drawing/2014/main" val="498419272"/>
                  </a:ext>
                </a:extLst>
              </a:tr>
              <a:tr h="3003134">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09275244"/>
                  </a:ext>
                </a:extLst>
              </a:tr>
            </a:tbl>
          </a:graphicData>
        </a:graphic>
      </p:graphicFrame>
      <p:pic>
        <p:nvPicPr>
          <p:cNvPr id="10" name="Picture 9">
            <a:extLst>
              <a:ext uri="{FF2B5EF4-FFF2-40B4-BE49-F238E27FC236}">
                <a16:creationId xmlns:a16="http://schemas.microsoft.com/office/drawing/2014/main" id="{DD833E36-A2FD-7A93-20D9-D187557A55C6}"/>
              </a:ext>
            </a:extLst>
          </p:cNvPr>
          <p:cNvPicPr>
            <a:picLocks noChangeAspect="1"/>
          </p:cNvPicPr>
          <p:nvPr/>
        </p:nvPicPr>
        <p:blipFill>
          <a:blip r:embed="rId2"/>
          <a:stretch>
            <a:fillRect/>
          </a:stretch>
        </p:blipFill>
        <p:spPr>
          <a:xfrm>
            <a:off x="8174150" y="3679832"/>
            <a:ext cx="4099970" cy="2713926"/>
          </a:xfrm>
          <a:prstGeom prst="rect">
            <a:avLst/>
          </a:prstGeom>
        </p:spPr>
      </p:pic>
      <p:pic>
        <p:nvPicPr>
          <p:cNvPr id="11" name="Picture 10">
            <a:extLst>
              <a:ext uri="{FF2B5EF4-FFF2-40B4-BE49-F238E27FC236}">
                <a16:creationId xmlns:a16="http://schemas.microsoft.com/office/drawing/2014/main" id="{61563B53-2E6C-CA7D-42B4-91DBD46302A1}"/>
              </a:ext>
            </a:extLst>
          </p:cNvPr>
          <p:cNvPicPr>
            <a:picLocks noChangeAspect="1"/>
          </p:cNvPicPr>
          <p:nvPr/>
        </p:nvPicPr>
        <p:blipFill>
          <a:blip r:embed="rId3"/>
          <a:stretch>
            <a:fillRect/>
          </a:stretch>
        </p:blipFill>
        <p:spPr>
          <a:xfrm>
            <a:off x="0" y="3679832"/>
            <a:ext cx="3895915" cy="2713925"/>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847F6C7F-14E3-4866-11B0-8D4681AE3A93}"/>
              </a:ext>
            </a:extLst>
          </p:cNvPr>
          <p:cNvPicPr>
            <a:picLocks noChangeAspect="1"/>
          </p:cNvPicPr>
          <p:nvPr/>
        </p:nvPicPr>
        <p:blipFill>
          <a:blip r:embed="rId4"/>
          <a:stretch>
            <a:fillRect/>
          </a:stretch>
        </p:blipFill>
        <p:spPr>
          <a:xfrm>
            <a:off x="3978034" y="3667393"/>
            <a:ext cx="4113997" cy="2726364"/>
          </a:xfrm>
          <a:prstGeom prst="rect">
            <a:avLst/>
          </a:prstGeom>
        </p:spPr>
      </p:pic>
    </p:spTree>
    <p:extLst>
      <p:ext uri="{BB962C8B-B14F-4D97-AF65-F5344CB8AC3E}">
        <p14:creationId xmlns:p14="http://schemas.microsoft.com/office/powerpoint/2010/main" val="1767524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1A1D-B047-46CC-D63E-B3C1DF810042}"/>
              </a:ext>
            </a:extLst>
          </p:cNvPr>
          <p:cNvSpPr>
            <a:spLocks noGrp="1"/>
          </p:cNvSpPr>
          <p:nvPr>
            <p:ph type="title"/>
          </p:nvPr>
        </p:nvSpPr>
        <p:spPr/>
        <p:txBody>
          <a:bodyPr/>
          <a:lstStyle/>
          <a:p>
            <a:r>
              <a:rPr lang="vi-VN" dirty="0"/>
              <a:t>V. Phân tích lỗi</a:t>
            </a:r>
            <a:endParaRPr lang="en-US" dirty="0"/>
          </a:p>
        </p:txBody>
      </p:sp>
      <p:sp>
        <p:nvSpPr>
          <p:cNvPr id="5" name="Content Placeholder 4">
            <a:extLst>
              <a:ext uri="{FF2B5EF4-FFF2-40B4-BE49-F238E27FC236}">
                <a16:creationId xmlns:a16="http://schemas.microsoft.com/office/drawing/2014/main" id="{D45D5927-7E4D-9DE0-468D-A4EE96AD78FA}"/>
              </a:ext>
            </a:extLst>
          </p:cNvPr>
          <p:cNvSpPr>
            <a:spLocks noGrp="1"/>
          </p:cNvSpPr>
          <p:nvPr>
            <p:ph idx="1"/>
          </p:nvPr>
        </p:nvSpPr>
        <p:spPr>
          <a:xfrm>
            <a:off x="838200" y="1408387"/>
            <a:ext cx="10515600" cy="4768576"/>
          </a:xfrm>
        </p:spPr>
        <p:txBody>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Lỗi đáng kể ở th1 ở phần I. (gần ½ trong nhóm này trên tập test)</a:t>
            </a:r>
          </a:p>
          <a:p>
            <a:pPr>
              <a:lnSpc>
                <a:spcPct val="107000"/>
              </a:lnSpc>
              <a:spcAft>
                <a:spcPts val="800"/>
              </a:spcAft>
            </a:pPr>
            <a:r>
              <a:rPr lang="vi-VN" sz="1800" b="1" kern="100" dirty="0">
                <a:solidFill>
                  <a:srgbClr val="0F4761"/>
                </a:solidFill>
                <a:latin typeface="Aptos" panose="020B0004020202020204" pitchFamily="34" charset="0"/>
                <a:ea typeface="Times New Roman" panose="02020603050405020304" pitchFamily="18" charset="0"/>
                <a:cs typeface="Times New Roman" panose="02020603050405020304" pitchFamily="18" charset="0"/>
              </a:rPr>
              <a:t>Ngoài ra, khi so sánh độ quan trọng đặc trưng ở 2 nhóm phán đoán đúng và phán đoán sai: giá trị apru_2 có sự quan trọng cách biệt đáng kể. Ta để ý ở phần trước khi xử lý missing values, nhóm đặc trưng tháng thứ 2 missing ít hơn 4 tháng còn lại. Nên việc điền quá nhiều giá trị giả định như median làm mô hình phán đoán chưa tốt. (median của apru 2 thấp hơn so với apru các tháng khác =&gt; mô hình cho rằng ít có lợi nhuận)</a:t>
            </a: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Kết luận: Mô hình dự đoán khá tốt với mục tiêu tìm kiếm những thuê bao có lợi nhuận tốt để mở khóa. Thực tế, việc gán nhãn còn đơn giản, chưa xét đến trường hợp người dùng không chủ động nhắn mở thuê bao,... cần nhiều đặc trưng bổ sung hơn. Với những thuê bao sinh lời thấp, khách hàng có thể chủ động nhắn gửi để mở khóa hoặc dịch vụ dành cho họ mức ưu tiên thấp để mở khóa.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endParaRPr lang="vi-VN" sz="1800" b="1" kern="100" dirty="0">
              <a:solidFill>
                <a:srgbClr val="0F4761"/>
              </a:solidFill>
              <a:latin typeface="Aptos" panose="020B0004020202020204" pitchFamily="34" charset="0"/>
              <a:ea typeface="Times New Roman" panose="02020603050405020304" pitchFamily="18" charset="0"/>
              <a:cs typeface="Times New Roman" panose="02020603050405020304" pitchFamily="18" charset="0"/>
            </a:endParaRPr>
          </a:p>
          <a:p>
            <a:pPr>
              <a:lnSpc>
                <a:spcPct val="107000"/>
              </a:lnSpc>
              <a:spcBef>
                <a:spcPts val="800"/>
              </a:spcBef>
              <a:spcAft>
                <a:spcPts val="400"/>
              </a:spcAft>
            </a:pPr>
            <a:endPar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800"/>
              </a:spcBef>
              <a:spcAft>
                <a:spcPts val="400"/>
              </a:spcAft>
              <a:buNone/>
            </a:pP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800"/>
              </a:spcBef>
              <a:spcAft>
                <a:spcPts val="4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28865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1CFC-517D-0383-23CC-EF72D44D1D6D}"/>
              </a:ext>
            </a:extLst>
          </p:cNvPr>
          <p:cNvSpPr>
            <a:spLocks noGrp="1"/>
          </p:cNvSpPr>
          <p:nvPr>
            <p:ph type="title"/>
          </p:nvPr>
        </p:nvSpPr>
        <p:spPr/>
        <p:txBody>
          <a:bodyPr/>
          <a:lstStyle/>
          <a:p>
            <a:r>
              <a:rPr lang="vi-VN" dirty="0"/>
              <a:t>I. Xây dựng bài toán - Dataset</a:t>
            </a:r>
            <a:endParaRPr lang="en-US" dirty="0"/>
          </a:p>
        </p:txBody>
      </p:sp>
      <p:graphicFrame>
        <p:nvGraphicFramePr>
          <p:cNvPr id="4" name="Content Placeholder 3">
            <a:extLst>
              <a:ext uri="{FF2B5EF4-FFF2-40B4-BE49-F238E27FC236}">
                <a16:creationId xmlns:a16="http://schemas.microsoft.com/office/drawing/2014/main" id="{3A1754D1-D6A2-B70B-78ED-3F6E6AC1EF49}"/>
              </a:ext>
            </a:extLst>
          </p:cNvPr>
          <p:cNvGraphicFramePr>
            <a:graphicFrameLocks noGrp="1"/>
          </p:cNvGraphicFramePr>
          <p:nvPr>
            <p:ph idx="1"/>
            <p:extLst>
              <p:ext uri="{D42A27DB-BD31-4B8C-83A1-F6EECF244321}">
                <p14:modId xmlns:p14="http://schemas.microsoft.com/office/powerpoint/2010/main" val="935662501"/>
              </p:ext>
            </p:extLst>
          </p:nvPr>
        </p:nvGraphicFramePr>
        <p:xfrm>
          <a:off x="397933" y="1638687"/>
          <a:ext cx="11396134" cy="4865303"/>
        </p:xfrm>
        <a:graphic>
          <a:graphicData uri="http://schemas.openxmlformats.org/drawingml/2006/table">
            <a:tbl>
              <a:tblPr firstRow="1" firstCol="1" bandRow="1">
                <a:tableStyleId>{00A15C55-8517-42AA-B614-E9B94910E393}</a:tableStyleId>
              </a:tblPr>
              <a:tblGrid>
                <a:gridCol w="2743201">
                  <a:extLst>
                    <a:ext uri="{9D8B030D-6E8A-4147-A177-3AD203B41FA5}">
                      <a16:colId xmlns:a16="http://schemas.microsoft.com/office/drawing/2014/main" val="3727894031"/>
                    </a:ext>
                  </a:extLst>
                </a:gridCol>
                <a:gridCol w="6011333">
                  <a:extLst>
                    <a:ext uri="{9D8B030D-6E8A-4147-A177-3AD203B41FA5}">
                      <a16:colId xmlns:a16="http://schemas.microsoft.com/office/drawing/2014/main" val="3883490405"/>
                    </a:ext>
                  </a:extLst>
                </a:gridCol>
                <a:gridCol w="2641600">
                  <a:extLst>
                    <a:ext uri="{9D8B030D-6E8A-4147-A177-3AD203B41FA5}">
                      <a16:colId xmlns:a16="http://schemas.microsoft.com/office/drawing/2014/main" val="3990797864"/>
                    </a:ext>
                  </a:extLst>
                </a:gridCol>
              </a:tblGrid>
              <a:tr h="199811">
                <a:tc>
                  <a:txBody>
                    <a:bodyPr/>
                    <a:lstStyle/>
                    <a:p>
                      <a:pPr>
                        <a:lnSpc>
                          <a:spcPct val="107000"/>
                        </a:lnSpc>
                        <a:spcAft>
                          <a:spcPts val="800"/>
                        </a:spcAft>
                      </a:pPr>
                      <a:r>
                        <a:rPr lang="vi-VN" sz="1600" kern="100">
                          <a:effectLst/>
                          <a:latin typeface="Aptos" panose="020B0004020202020204" pitchFamily="34" charset="0"/>
                        </a:rPr>
                        <a:t>Thông tin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Ý nghĩa</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dirty="0">
                          <a:effectLst/>
                          <a:latin typeface="Aptos" panose="020B0004020202020204" pitchFamily="34" charset="0"/>
                        </a:rPr>
                        <a:t>Kiểu dữ liệu</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350457"/>
                  </a:ext>
                </a:extLst>
              </a:tr>
              <a:tr h="199811">
                <a:tc>
                  <a:txBody>
                    <a:bodyPr/>
                    <a:lstStyle/>
                    <a:p>
                      <a:pPr>
                        <a:lnSpc>
                          <a:spcPct val="107000"/>
                        </a:lnSpc>
                        <a:spcAft>
                          <a:spcPts val="800"/>
                        </a:spcAft>
                      </a:pPr>
                      <a:r>
                        <a:rPr lang="vi-VN" sz="1600" kern="100">
                          <a:effectLst/>
                          <a:latin typeface="Aptos" panose="020B0004020202020204" pitchFamily="34" charset="0"/>
                        </a:rPr>
                        <a:t>sdt_mahoa</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Thuê bao được mã hóa</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dirty="0">
                          <a:effectLst/>
                          <a:latin typeface="Aptos" panose="020B0004020202020204" pitchFamily="34" charset="0"/>
                        </a:rPr>
                        <a:t>Nominal</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718790"/>
                  </a:ext>
                </a:extLst>
              </a:tr>
              <a:tr h="199811">
                <a:tc>
                  <a:txBody>
                    <a:bodyPr/>
                    <a:lstStyle/>
                    <a:p>
                      <a:pPr>
                        <a:lnSpc>
                          <a:spcPct val="107000"/>
                        </a:lnSpc>
                        <a:spcAft>
                          <a:spcPts val="800"/>
                        </a:spcAft>
                      </a:pPr>
                      <a:r>
                        <a:rPr lang="vi-VN" sz="1600" kern="100">
                          <a:effectLst/>
                          <a:latin typeface="Aptos" panose="020B0004020202020204" pitchFamily="34" charset="0"/>
                        </a:rPr>
                        <a:t>ngay_khoa</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Ngày thuê bao bị khóa</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Datetime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9603511"/>
                  </a:ext>
                </a:extLst>
              </a:tr>
              <a:tr h="199811">
                <a:tc>
                  <a:txBody>
                    <a:bodyPr/>
                    <a:lstStyle/>
                    <a:p>
                      <a:pPr>
                        <a:lnSpc>
                          <a:spcPct val="107000"/>
                        </a:lnSpc>
                        <a:spcAft>
                          <a:spcPts val="800"/>
                        </a:spcAft>
                      </a:pPr>
                      <a:r>
                        <a:rPr lang="vi-VN" sz="1600" kern="100">
                          <a:effectLst/>
                          <a:latin typeface="Aptos" panose="020B0004020202020204" pitchFamily="34" charset="0"/>
                        </a:rPr>
                        <a:t>ngay_mo_date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Ngày thuê bao được mở</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Datetime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3614772"/>
                  </a:ext>
                </a:extLst>
              </a:tr>
              <a:tr h="199811">
                <a:tc>
                  <a:txBody>
                    <a:bodyPr/>
                    <a:lstStyle/>
                    <a:p>
                      <a:pPr>
                        <a:lnSpc>
                          <a:spcPct val="107000"/>
                        </a:lnSpc>
                        <a:spcAft>
                          <a:spcPts val="800"/>
                        </a:spcAft>
                      </a:pPr>
                      <a:r>
                        <a:rPr lang="vi-VN" sz="1600" kern="100">
                          <a:effectLst/>
                          <a:latin typeface="Aptos" panose="020B0004020202020204" pitchFamily="34" charset="0"/>
                        </a:rPr>
                        <a:t>ngay_mo_khoa</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Khoảng thời gian bị khóa</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Discrete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0263241"/>
                  </a:ext>
                </a:extLst>
              </a:tr>
              <a:tr h="957869">
                <a:tc>
                  <a:txBody>
                    <a:bodyPr/>
                    <a:lstStyle/>
                    <a:p>
                      <a:pPr>
                        <a:lnSpc>
                          <a:spcPct val="107000"/>
                        </a:lnSpc>
                        <a:spcAft>
                          <a:spcPts val="800"/>
                        </a:spcAft>
                      </a:pPr>
                      <a:r>
                        <a:rPr lang="vi-VN" sz="1600" kern="100">
                          <a:effectLst/>
                          <a:latin typeface="Aptos" panose="020B0004020202020204" pitchFamily="34" charset="0"/>
                        </a:rPr>
                        <a:t>ngay_nap_tien_gan_nhat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dirty="0">
                          <a:effectLst/>
                          <a:latin typeface="Aptos" panose="020B0004020202020204" pitchFamily="34" charset="0"/>
                        </a:rPr>
                        <a:t>Khoảng thời gian kể từ lúc bị khóa cho đến khi nạp tiền (từ lúc bị khóa đến lúc nạp tiền, do đó, có thể tính đến việc nạp nhiều lần)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Discrete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6807009"/>
                  </a:ext>
                </a:extLst>
              </a:tr>
              <a:tr h="378182">
                <a:tc>
                  <a:txBody>
                    <a:bodyPr/>
                    <a:lstStyle/>
                    <a:p>
                      <a:pPr>
                        <a:lnSpc>
                          <a:spcPct val="107000"/>
                        </a:lnSpc>
                        <a:spcAft>
                          <a:spcPts val="800"/>
                        </a:spcAft>
                      </a:pPr>
                      <a:r>
                        <a:rPr lang="vi-VN" sz="1600" kern="100">
                          <a:effectLst/>
                          <a:latin typeface="Aptos" panose="020B0004020202020204" pitchFamily="34" charset="0"/>
                        </a:rPr>
                        <a:t>arpu_1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Trung bình lợi nhuận của từng thuê bao tháng thứ 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Continuous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3929989"/>
                  </a:ext>
                </a:extLst>
              </a:tr>
              <a:tr h="378182">
                <a:tc>
                  <a:txBody>
                    <a:bodyPr/>
                    <a:lstStyle/>
                    <a:p>
                      <a:pPr>
                        <a:lnSpc>
                          <a:spcPct val="107000"/>
                        </a:lnSpc>
                        <a:spcAft>
                          <a:spcPts val="800"/>
                        </a:spcAft>
                      </a:pPr>
                      <a:r>
                        <a:rPr lang="vi-VN" sz="1600" kern="100">
                          <a:effectLst/>
                          <a:latin typeface="Aptos" panose="020B0004020202020204" pitchFamily="34" charset="0"/>
                        </a:rPr>
                        <a:t>arpu_2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Trung bình lợi nhuận của từng thuê bao tháng thứ 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Continuous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7418199"/>
                  </a:ext>
                </a:extLst>
              </a:tr>
              <a:tr h="378182">
                <a:tc>
                  <a:txBody>
                    <a:bodyPr/>
                    <a:lstStyle/>
                    <a:p>
                      <a:pPr>
                        <a:lnSpc>
                          <a:spcPct val="107000"/>
                        </a:lnSpc>
                        <a:spcAft>
                          <a:spcPts val="800"/>
                        </a:spcAft>
                      </a:pPr>
                      <a:r>
                        <a:rPr lang="vi-VN" sz="1600" kern="100">
                          <a:effectLst/>
                          <a:latin typeface="Aptos" panose="020B0004020202020204" pitchFamily="34" charset="0"/>
                        </a:rPr>
                        <a:t>arpu_3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dirty="0">
                          <a:effectLst/>
                          <a:latin typeface="Aptos" panose="020B0004020202020204" pitchFamily="34" charset="0"/>
                        </a:rPr>
                        <a:t>Trung bình lợi nhuận của từng thuê bao tháng thứ 3</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Continuous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2979486"/>
                  </a:ext>
                </a:extLst>
              </a:tr>
              <a:tr h="378182">
                <a:tc>
                  <a:txBody>
                    <a:bodyPr/>
                    <a:lstStyle/>
                    <a:p>
                      <a:pPr>
                        <a:lnSpc>
                          <a:spcPct val="107000"/>
                        </a:lnSpc>
                        <a:spcAft>
                          <a:spcPts val="800"/>
                        </a:spcAft>
                      </a:pPr>
                      <a:r>
                        <a:rPr lang="vi-VN" sz="1600" kern="100">
                          <a:effectLst/>
                          <a:latin typeface="Aptos" panose="020B0004020202020204" pitchFamily="34" charset="0"/>
                        </a:rPr>
                        <a:t>arpu_4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Trung bình lợi nhuận của từng thuê bao tháng thứ 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Continuous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3332457"/>
                  </a:ext>
                </a:extLst>
              </a:tr>
              <a:tr h="378182">
                <a:tc>
                  <a:txBody>
                    <a:bodyPr/>
                    <a:lstStyle/>
                    <a:p>
                      <a:pPr>
                        <a:lnSpc>
                          <a:spcPct val="107000"/>
                        </a:lnSpc>
                        <a:spcAft>
                          <a:spcPts val="800"/>
                        </a:spcAft>
                      </a:pPr>
                      <a:r>
                        <a:rPr lang="vi-VN" sz="1600" kern="100">
                          <a:effectLst/>
                          <a:latin typeface="Aptos" panose="020B0004020202020204" pitchFamily="34" charset="0"/>
                        </a:rPr>
                        <a:t>arpu_5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Trung bình lợi nhuận của từng thuê bao tháng thứ 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Continuous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1950714"/>
                  </a:ext>
                </a:extLst>
              </a:tr>
              <a:tr h="378182">
                <a:tc>
                  <a:txBody>
                    <a:bodyPr/>
                    <a:lstStyle/>
                    <a:p>
                      <a:pPr>
                        <a:lnSpc>
                          <a:spcPct val="107000"/>
                        </a:lnSpc>
                        <a:spcAft>
                          <a:spcPts val="800"/>
                        </a:spcAft>
                      </a:pPr>
                      <a:r>
                        <a:rPr lang="vi-VN" sz="1600" kern="100">
                          <a:effectLst/>
                          <a:latin typeface="Aptos" panose="020B0004020202020204" pitchFamily="34" charset="0"/>
                        </a:rPr>
                        <a:t>data_1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Lượng data sử dụng tháng thứ 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Continuous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2796965"/>
                  </a:ext>
                </a:extLst>
              </a:tr>
              <a:tr h="378182">
                <a:tc>
                  <a:txBody>
                    <a:bodyPr/>
                    <a:lstStyle/>
                    <a:p>
                      <a:pPr>
                        <a:lnSpc>
                          <a:spcPct val="107000"/>
                        </a:lnSpc>
                        <a:spcAft>
                          <a:spcPts val="800"/>
                        </a:spcAft>
                      </a:pPr>
                      <a:r>
                        <a:rPr lang="vi-VN" sz="1600" kern="100">
                          <a:effectLst/>
                          <a:latin typeface="Aptos" panose="020B0004020202020204" pitchFamily="34" charset="0"/>
                        </a:rPr>
                        <a:t>data_2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Lượng data sử dụng tháng thứ 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dirty="0">
                          <a:effectLst/>
                          <a:latin typeface="Aptos" panose="020B0004020202020204" pitchFamily="34" charset="0"/>
                        </a:rPr>
                        <a:t>Continuous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3603073"/>
                  </a:ext>
                </a:extLst>
              </a:tr>
            </a:tbl>
          </a:graphicData>
        </a:graphic>
      </p:graphicFrame>
    </p:spTree>
    <p:extLst>
      <p:ext uri="{BB962C8B-B14F-4D97-AF65-F5344CB8AC3E}">
        <p14:creationId xmlns:p14="http://schemas.microsoft.com/office/powerpoint/2010/main" val="3430755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2ECE7-16D9-8C51-5E43-60A6B1E8E0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511FC2-06E6-2DB2-87F2-B20F3847B6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36365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1CFC-517D-0383-23CC-EF72D44D1D6D}"/>
              </a:ext>
            </a:extLst>
          </p:cNvPr>
          <p:cNvSpPr>
            <a:spLocks noGrp="1"/>
          </p:cNvSpPr>
          <p:nvPr>
            <p:ph type="title"/>
          </p:nvPr>
        </p:nvSpPr>
        <p:spPr/>
        <p:txBody>
          <a:bodyPr/>
          <a:lstStyle/>
          <a:p>
            <a:r>
              <a:rPr lang="vi-VN" dirty="0"/>
              <a:t>I. Xây dựng bài toán - Dataset</a:t>
            </a:r>
            <a:endParaRPr lang="en-US" dirty="0"/>
          </a:p>
        </p:txBody>
      </p:sp>
      <p:graphicFrame>
        <p:nvGraphicFramePr>
          <p:cNvPr id="4" name="Content Placeholder 3">
            <a:extLst>
              <a:ext uri="{FF2B5EF4-FFF2-40B4-BE49-F238E27FC236}">
                <a16:creationId xmlns:a16="http://schemas.microsoft.com/office/drawing/2014/main" id="{3A1754D1-D6A2-B70B-78ED-3F6E6AC1EF49}"/>
              </a:ext>
            </a:extLst>
          </p:cNvPr>
          <p:cNvGraphicFramePr>
            <a:graphicFrameLocks noGrp="1"/>
          </p:cNvGraphicFramePr>
          <p:nvPr>
            <p:ph idx="1"/>
            <p:extLst>
              <p:ext uri="{D42A27DB-BD31-4B8C-83A1-F6EECF244321}">
                <p14:modId xmlns:p14="http://schemas.microsoft.com/office/powerpoint/2010/main" val="2741764864"/>
              </p:ext>
            </p:extLst>
          </p:nvPr>
        </p:nvGraphicFramePr>
        <p:xfrm>
          <a:off x="397933" y="1638687"/>
          <a:ext cx="11396134" cy="4575806"/>
        </p:xfrm>
        <a:graphic>
          <a:graphicData uri="http://schemas.openxmlformats.org/drawingml/2006/table">
            <a:tbl>
              <a:tblPr firstRow="1" firstCol="1" bandRow="1">
                <a:tableStyleId>{00A15C55-8517-42AA-B614-E9B94910E393}</a:tableStyleId>
              </a:tblPr>
              <a:tblGrid>
                <a:gridCol w="2743201">
                  <a:extLst>
                    <a:ext uri="{9D8B030D-6E8A-4147-A177-3AD203B41FA5}">
                      <a16:colId xmlns:a16="http://schemas.microsoft.com/office/drawing/2014/main" val="3727894031"/>
                    </a:ext>
                  </a:extLst>
                </a:gridCol>
                <a:gridCol w="6011333">
                  <a:extLst>
                    <a:ext uri="{9D8B030D-6E8A-4147-A177-3AD203B41FA5}">
                      <a16:colId xmlns:a16="http://schemas.microsoft.com/office/drawing/2014/main" val="3883490405"/>
                    </a:ext>
                  </a:extLst>
                </a:gridCol>
                <a:gridCol w="2641600">
                  <a:extLst>
                    <a:ext uri="{9D8B030D-6E8A-4147-A177-3AD203B41FA5}">
                      <a16:colId xmlns:a16="http://schemas.microsoft.com/office/drawing/2014/main" val="3990797864"/>
                    </a:ext>
                  </a:extLst>
                </a:gridCol>
              </a:tblGrid>
              <a:tr h="199811">
                <a:tc>
                  <a:txBody>
                    <a:bodyPr/>
                    <a:lstStyle/>
                    <a:p>
                      <a:pPr>
                        <a:lnSpc>
                          <a:spcPct val="107000"/>
                        </a:lnSpc>
                        <a:spcAft>
                          <a:spcPts val="800"/>
                        </a:spcAft>
                      </a:pPr>
                      <a:r>
                        <a:rPr lang="vi-VN" sz="1600" kern="100">
                          <a:effectLst/>
                        </a:rPr>
                        <a:t>Thông tin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rPr>
                        <a:t>Ý nghĩa</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dirty="0">
                          <a:effectLst/>
                        </a:rPr>
                        <a:t>Kiểu dữ liệu</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350457"/>
                  </a:ext>
                </a:extLst>
              </a:tr>
              <a:tr h="199811">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data_3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Lượng data sử dụng tháng thứ 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Continuous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718790"/>
                  </a:ext>
                </a:extLst>
              </a:tr>
              <a:tr h="199811">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data_4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Lượng data sử dụng tháng thứ 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Continuous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9603511"/>
                  </a:ext>
                </a:extLst>
              </a:tr>
              <a:tr h="199811">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data_5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Lượng data sử dụng tháng thứ 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Continuous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3614772"/>
                  </a:ext>
                </a:extLst>
              </a:tr>
              <a:tr h="199811">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call_1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Số lượng cuộc gọi trong tháng thứ 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Discrete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0263241"/>
                  </a:ext>
                </a:extLst>
              </a:tr>
              <a:tr h="401053">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call_2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Số lượng cuộc gọi trong tháng thứ 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Discrete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6807009"/>
                  </a:ext>
                </a:extLst>
              </a:tr>
              <a:tr h="378182">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call_3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Số lượng cuộc gọi trong tháng thứ 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Discrete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3929989"/>
                  </a:ext>
                </a:extLst>
              </a:tr>
              <a:tr h="378182">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call_4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dirty="0">
                          <a:effectLst/>
                          <a:latin typeface="Aptos" panose="020B0004020202020204" pitchFamily="34" charset="0"/>
                          <a:ea typeface="Aptos" panose="020B0004020202020204" pitchFamily="34" charset="0"/>
                          <a:cs typeface="Times New Roman" panose="02020603050405020304" pitchFamily="18" charset="0"/>
                        </a:rPr>
                        <a:t>Số lượng cuộc gọi trong tháng thứ 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Discrete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7418199"/>
                  </a:ext>
                </a:extLst>
              </a:tr>
              <a:tr h="378182">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call_5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Số lượng cuộc gọi trong tháng thứ 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Discrete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2979486"/>
                  </a:ext>
                </a:extLst>
              </a:tr>
              <a:tr h="378182">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ngay_goi_tong_dai_gan_nhat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dirty="0">
                          <a:effectLst/>
                          <a:latin typeface="Aptos" panose="020B0004020202020204" pitchFamily="34" charset="0"/>
                          <a:ea typeface="Aptos" panose="020B0004020202020204" pitchFamily="34" charset="0"/>
                          <a:cs typeface="Times New Roman" panose="02020603050405020304" pitchFamily="18" charset="0"/>
                        </a:rPr>
                        <a:t>Ngày thuê bao gọi tổng đài gần nhất tính từ lúc bắt đầu gọi</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Discrete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3332457"/>
                  </a:ext>
                </a:extLst>
              </a:tr>
              <a:tr h="378182">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da_tung_dang_ky_goi</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Thuê bao đã từng đăng ký gói hay chưa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Nominal</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1950714"/>
                  </a:ext>
                </a:extLst>
              </a:tr>
              <a:tr h="378182">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ngay_dang_ky_goi_gan_nhat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Ngày thuê bao đăng ký gói gần nhất (kể từ lúc đăng kí gói trước đó đến lúc đăng ký gói hiện tại)</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Discrete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2796965"/>
                  </a:ext>
                </a:extLst>
              </a:tr>
              <a:tr h="378182">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danh_sach_goi_dang_ky</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Các gói mà thuê bao đã đăng ký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dirty="0">
                          <a:effectLst/>
                          <a:latin typeface="Aptos" panose="020B0004020202020204" pitchFamily="34" charset="0"/>
                          <a:ea typeface="Aptos" panose="020B0004020202020204" pitchFamily="34" charset="0"/>
                          <a:cs typeface="Times New Roman" panose="02020603050405020304" pitchFamily="18" charset="0"/>
                        </a:rPr>
                        <a:t>Nominal</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3603073"/>
                  </a:ext>
                </a:extLst>
              </a:tr>
            </a:tbl>
          </a:graphicData>
        </a:graphic>
      </p:graphicFrame>
    </p:spTree>
    <p:extLst>
      <p:ext uri="{BB962C8B-B14F-4D97-AF65-F5344CB8AC3E}">
        <p14:creationId xmlns:p14="http://schemas.microsoft.com/office/powerpoint/2010/main" val="358689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60DF3-FDD1-14FB-0678-EEEA8AADB316}"/>
              </a:ext>
            </a:extLst>
          </p:cNvPr>
          <p:cNvSpPr>
            <a:spLocks noGrp="1"/>
          </p:cNvSpPr>
          <p:nvPr>
            <p:ph type="title"/>
          </p:nvPr>
        </p:nvSpPr>
        <p:spPr/>
        <p:txBody>
          <a:bodyPr/>
          <a:lstStyle/>
          <a:p>
            <a:r>
              <a:rPr lang="vi-VN" dirty="0"/>
              <a:t>I. Xây dựng bài toán – Chọn nhãn</a:t>
            </a:r>
            <a:endParaRPr lang="en-US" dirty="0"/>
          </a:p>
        </p:txBody>
      </p:sp>
      <p:sp>
        <p:nvSpPr>
          <p:cNvPr id="3" name="Content Placeholder 2">
            <a:extLst>
              <a:ext uri="{FF2B5EF4-FFF2-40B4-BE49-F238E27FC236}">
                <a16:creationId xmlns:a16="http://schemas.microsoft.com/office/drawing/2014/main" id="{2047DE08-D0F7-8407-8E66-7F010905416D}"/>
              </a:ext>
            </a:extLst>
          </p:cNvPr>
          <p:cNvSpPr>
            <a:spLocks noGrp="1"/>
          </p:cNvSpPr>
          <p:nvPr>
            <p:ph idx="1"/>
          </p:nvPr>
        </p:nvSpPr>
        <p:spPr/>
        <p:txBody>
          <a:bodyPr/>
          <a:lstStyle/>
          <a:p>
            <a:pPr marL="0" indent="0">
              <a:lnSpc>
                <a:spcPct val="107000"/>
              </a:lnSpc>
              <a:spcBef>
                <a:spcPts val="800"/>
              </a:spcBef>
              <a:spcAft>
                <a:spcPts val="400"/>
              </a:spcAft>
              <a:buNone/>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Nhãn được lựa chọn dựa trên “ngay_mo_date”</a:t>
            </a: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ptos" panose="020B0004020202020204" pitchFamily="34" charset="0"/>
              <a:buChar char="-"/>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1: Mở, nếu “ngay_mo_date” có ghi nhận giá trị ngày mở. (Positive)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Aptos" panose="020B0004020202020204" pitchFamily="34" charset="0"/>
              <a:buChar char="-"/>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0: Không mở, nếu “ngay_mo_date” có missing value. (Negative)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Aptos" panose="020B0004020202020204" pitchFamily="34" charset="0"/>
              <a:buChar char="-"/>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Có tổng cộng 207789/336887 thuê bao được mở khóa.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ptos" panose="020B0004020202020204" pitchFamily="34" charset="0"/>
              <a:buChar char="-"/>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Những thuê bao chưa được mở khóa có thể họ chưa chủ động xin mở, hoặc nằm trong các trường hợp vi phạm.</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44417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0CCC4B3B-E975-FB10-6634-4BB83ADA944E}"/>
              </a:ext>
            </a:extLst>
          </p:cNvPr>
          <p:cNvSpPr>
            <a:spLocks noGrp="1"/>
          </p:cNvSpPr>
          <p:nvPr>
            <p:ph type="title"/>
          </p:nvPr>
        </p:nvSpPr>
        <p:spPr/>
        <p:txBody>
          <a:bodyPr/>
          <a:lstStyle/>
          <a:p>
            <a:r>
              <a:rPr lang="vi-VN" dirty="0"/>
              <a:t>I. Xây dựng bài toán – Phương án đánh giá</a:t>
            </a:r>
            <a:endParaRPr lang="en-US" dirty="0"/>
          </a:p>
        </p:txBody>
      </p:sp>
      <p:sp>
        <p:nvSpPr>
          <p:cNvPr id="3" name="Content Placeholder 2">
            <a:extLst>
              <a:ext uri="{FF2B5EF4-FFF2-40B4-BE49-F238E27FC236}">
                <a16:creationId xmlns:a16="http://schemas.microsoft.com/office/drawing/2014/main" id="{EAD0CB50-BFD2-5114-23B3-5304C03147BE}"/>
              </a:ext>
            </a:extLst>
          </p:cNvPr>
          <p:cNvSpPr>
            <a:spLocks noGrp="1"/>
          </p:cNvSpPr>
          <p:nvPr>
            <p:ph idx="1"/>
          </p:nvPr>
        </p:nvSpPr>
        <p:spPr>
          <a:xfrm>
            <a:off x="838200" y="1690689"/>
            <a:ext cx="10515600" cy="4486274"/>
          </a:xfrm>
        </p:spPr>
        <p:txBody>
          <a:bodyPr>
            <a:normAutofit lnSpcReduction="10000"/>
          </a:bodyPr>
          <a:lstStyle/>
          <a:p>
            <a:pPr marL="342900" lvl="0" indent="-342900">
              <a:lnSpc>
                <a:spcPct val="107000"/>
              </a:lnSpc>
              <a:buFont typeface="Aptos" panose="020B0004020202020204" pitchFamily="34" charset="0"/>
              <a:buChar char="-"/>
            </a:pPr>
            <a:r>
              <a:rPr lang="vi-VN" sz="1700" kern="100" dirty="0">
                <a:effectLst/>
                <a:latin typeface="Aptos" panose="020B0004020202020204" pitchFamily="34" charset="0"/>
                <a:ea typeface="Aptos" panose="020B0004020202020204" pitchFamily="34" charset="0"/>
                <a:cs typeface="Times New Roman" panose="02020603050405020304" pitchFamily="18" charset="0"/>
              </a:rPr>
              <a:t>Với cách đánh nhãn như trên sẽ có 5 nhóm cần quan tâm, trong đó lưu ý tránh sai sót đến 3 nhóm sau:</a:t>
            </a:r>
          </a:p>
          <a:p>
            <a:pPr lvl="1">
              <a:lnSpc>
                <a:spcPct val="107000"/>
              </a:lnSpc>
              <a:buFont typeface="Wingdings" panose="05000000000000000000" pitchFamily="2" charset="2"/>
              <a:buChar char="q"/>
            </a:pPr>
            <a:r>
              <a:rPr lang="vi-VN" sz="17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th1: nếu ngày mở khóa &gt;= (ngày nạp gần nhất +1): </a:t>
            </a:r>
            <a:r>
              <a:rPr lang="vi-VN" sz="1700" kern="100" dirty="0">
                <a:effectLst/>
                <a:latin typeface="Aptos" panose="020B0004020202020204" pitchFamily="34" charset="0"/>
                <a:ea typeface="Aptos" panose="020B0004020202020204" pitchFamily="34" charset="0"/>
                <a:cs typeface="Times New Roman" panose="02020603050405020304" pitchFamily="18" charset="0"/>
              </a:rPr>
              <a:t>thì đây là do thuê bao được gia hạn, nhóm khách hàng này có thể xem như gắn bó, chưa có vấn đề. (15470 thuê bao)</a:t>
            </a:r>
          </a:p>
          <a:p>
            <a:pPr lvl="1">
              <a:lnSpc>
                <a:spcPct val="107000"/>
              </a:lnSpc>
              <a:buFont typeface="Wingdings" panose="05000000000000000000" pitchFamily="2" charset="2"/>
              <a:buChar char="q"/>
            </a:pPr>
            <a:r>
              <a:rPr lang="vi-VN" sz="17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th2: nếu ko ghi nhận ngày nạp tiền</a:t>
            </a:r>
            <a:r>
              <a:rPr lang="en-US" sz="17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 </a:t>
            </a:r>
            <a:r>
              <a:rPr lang="vi-VN" sz="17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gần nhất mà thuê bao có ngày mở:</a:t>
            </a:r>
            <a:r>
              <a:rPr lang="vi-VN" sz="1700" kern="100" dirty="0">
                <a:effectLst/>
                <a:latin typeface="Aptos" panose="020B0004020202020204" pitchFamily="34" charset="0"/>
                <a:ea typeface="Aptos" panose="020B0004020202020204" pitchFamily="34" charset="0"/>
                <a:cs typeface="Times New Roman" panose="02020603050405020304" pitchFamily="18" charset="0"/>
              </a:rPr>
              <a:t> do khách hàng thao tác sai: cào sai mã thẻ nhiều lần; hành vi bất thường bị report spam nhưng đã giải quyết xong. Hoặc hệ thống lỗi ko ghi nhận. (nhiều nhất: 188420 thuê bao)</a:t>
            </a:r>
          </a:p>
          <a:p>
            <a:pPr lvl="1">
              <a:lnSpc>
                <a:spcPct val="107000"/>
              </a:lnSpc>
              <a:buFont typeface="Wingdings" panose="05000000000000000000" pitchFamily="2" charset="2"/>
              <a:buChar char="q"/>
            </a:pPr>
            <a:r>
              <a:rPr lang="vi-VN" sz="17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th3: nếu ngày mở khóa&lt; ngày nạp tiền gần nhất: </a:t>
            </a:r>
            <a:r>
              <a:rPr lang="vi-VN" sz="1700" kern="100" dirty="0">
                <a:latin typeface="Aptos" panose="020B0004020202020204" pitchFamily="34" charset="0"/>
                <a:ea typeface="Aptos" panose="020B0004020202020204" pitchFamily="34" charset="0"/>
                <a:cs typeface="Times New Roman" panose="02020603050405020304" pitchFamily="18" charset="0"/>
              </a:rPr>
              <a:t>do khách hàng có hành vi sử dụng bất thường bị report nhưng đã giải quyết xong, điều này ảnh hưởng đến trải nghiệm trong quá trình sử dụng. (2992 thuê bao)</a:t>
            </a:r>
          </a:p>
          <a:p>
            <a:pPr marL="457200" lvl="1" indent="0">
              <a:lnSpc>
                <a:spcPct val="107000"/>
              </a:lnSpc>
              <a:buNone/>
            </a:pPr>
            <a:endParaRPr lang="vi-VN" sz="1700" kern="100" dirty="0">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Aptos" panose="020B0004020202020204" pitchFamily="34" charset="0"/>
              <a:buChar char="-"/>
            </a:pPr>
            <a:r>
              <a:rPr lang="vi-VN" sz="1700" kern="100" dirty="0">
                <a:effectLst/>
                <a:latin typeface="Aptos" panose="020B0004020202020204" pitchFamily="34" charset="0"/>
                <a:ea typeface="Aptos" panose="020B0004020202020204" pitchFamily="34" charset="0"/>
                <a:cs typeface="Times New Roman" panose="02020603050405020304" pitchFamily="18" charset="0"/>
              </a:rPr>
              <a:t>True Positive: Thuê bao cần mở khóa được dự đoán mở đúng.</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Aptos" panose="020B0004020202020204" pitchFamily="34" charset="0"/>
              <a:buChar char="-"/>
            </a:pPr>
            <a:r>
              <a:rPr lang="vi-VN" sz="1700" kern="100" dirty="0">
                <a:effectLst/>
                <a:latin typeface="Aptos" panose="020B0004020202020204" pitchFamily="34" charset="0"/>
                <a:ea typeface="Aptos" panose="020B0004020202020204" pitchFamily="34" charset="0"/>
                <a:cs typeface="Times New Roman" panose="02020603050405020304" pitchFamily="18" charset="0"/>
              </a:rPr>
              <a:t>False Positive: Thuê bao không mở khóa nhưng dự đoán mở.</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Aptos" panose="020B0004020202020204" pitchFamily="34" charset="0"/>
              <a:buChar char="-"/>
            </a:pPr>
            <a:r>
              <a:rPr lang="vi-VN" sz="1700" kern="100" dirty="0">
                <a:effectLst/>
                <a:latin typeface="Aptos" panose="020B0004020202020204" pitchFamily="34" charset="0"/>
                <a:ea typeface="Aptos" panose="020B0004020202020204" pitchFamily="34" charset="0"/>
                <a:cs typeface="Times New Roman" panose="02020603050405020304" pitchFamily="18" charset="0"/>
              </a:rPr>
              <a:t>True Negative: Thuê bao không mở khóa và dự đoán không mở khóa đúng.</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ptos" panose="020B0004020202020204" pitchFamily="34" charset="0"/>
              <a:buChar char="-"/>
            </a:pPr>
            <a:r>
              <a:rPr lang="vi-VN" sz="1700" kern="100" dirty="0">
                <a:effectLst/>
                <a:latin typeface="Aptos" panose="020B0004020202020204" pitchFamily="34" charset="0"/>
                <a:ea typeface="Aptos" panose="020B0004020202020204" pitchFamily="34" charset="0"/>
                <a:cs typeface="Times New Roman" panose="02020603050405020304" pitchFamily="18" charset="0"/>
              </a:rPr>
              <a:t>False Negative: Thuê bao cần mở khóa nhưng dự đoán không mở.</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328346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0CCC4B3B-E975-FB10-6634-4BB83ADA944E}"/>
              </a:ext>
            </a:extLst>
          </p:cNvPr>
          <p:cNvSpPr>
            <a:spLocks noGrp="1"/>
          </p:cNvSpPr>
          <p:nvPr>
            <p:ph type="title"/>
          </p:nvPr>
        </p:nvSpPr>
        <p:spPr/>
        <p:txBody>
          <a:bodyPr/>
          <a:lstStyle/>
          <a:p>
            <a:r>
              <a:rPr lang="vi-VN" dirty="0"/>
              <a:t>I. Xây dựng bài toán – Phương án đánh giá</a:t>
            </a:r>
            <a:endParaRPr lang="en-US" dirty="0"/>
          </a:p>
        </p:txBody>
      </p:sp>
      <p:graphicFrame>
        <p:nvGraphicFramePr>
          <p:cNvPr id="20" name="Content Placeholder 19">
            <a:extLst>
              <a:ext uri="{FF2B5EF4-FFF2-40B4-BE49-F238E27FC236}">
                <a16:creationId xmlns:a16="http://schemas.microsoft.com/office/drawing/2014/main" id="{0C757C76-0E49-8F41-4806-E77B39B44F5E}"/>
              </a:ext>
            </a:extLst>
          </p:cNvPr>
          <p:cNvGraphicFramePr>
            <a:graphicFrameLocks noGrp="1"/>
          </p:cNvGraphicFramePr>
          <p:nvPr>
            <p:ph idx="1"/>
            <p:extLst>
              <p:ext uri="{D42A27DB-BD31-4B8C-83A1-F6EECF244321}">
                <p14:modId xmlns:p14="http://schemas.microsoft.com/office/powerpoint/2010/main" val="341967879"/>
              </p:ext>
            </p:extLst>
          </p:nvPr>
        </p:nvGraphicFramePr>
        <p:xfrm>
          <a:off x="0" y="1700606"/>
          <a:ext cx="12192001" cy="5157394"/>
        </p:xfrm>
        <a:graphic>
          <a:graphicData uri="http://schemas.openxmlformats.org/drawingml/2006/table">
            <a:tbl>
              <a:tblPr firstRow="1" firstCol="1" bandRow="1">
                <a:tableStyleId>{00A15C55-8517-42AA-B614-E9B94910E393}</a:tableStyleId>
              </a:tblPr>
              <a:tblGrid>
                <a:gridCol w="1145628">
                  <a:extLst>
                    <a:ext uri="{9D8B030D-6E8A-4147-A177-3AD203B41FA5}">
                      <a16:colId xmlns:a16="http://schemas.microsoft.com/office/drawing/2014/main" val="14867649"/>
                    </a:ext>
                  </a:extLst>
                </a:gridCol>
                <a:gridCol w="2469931">
                  <a:extLst>
                    <a:ext uri="{9D8B030D-6E8A-4147-A177-3AD203B41FA5}">
                      <a16:colId xmlns:a16="http://schemas.microsoft.com/office/drawing/2014/main" val="2918431719"/>
                    </a:ext>
                  </a:extLst>
                </a:gridCol>
                <a:gridCol w="5076496">
                  <a:extLst>
                    <a:ext uri="{9D8B030D-6E8A-4147-A177-3AD203B41FA5}">
                      <a16:colId xmlns:a16="http://schemas.microsoft.com/office/drawing/2014/main" val="278118215"/>
                    </a:ext>
                  </a:extLst>
                </a:gridCol>
                <a:gridCol w="3499946">
                  <a:extLst>
                    <a:ext uri="{9D8B030D-6E8A-4147-A177-3AD203B41FA5}">
                      <a16:colId xmlns:a16="http://schemas.microsoft.com/office/drawing/2014/main" val="3776769392"/>
                    </a:ext>
                  </a:extLst>
                </a:gridCol>
              </a:tblGrid>
              <a:tr h="271718">
                <a:tc>
                  <a:txBody>
                    <a:bodyPr/>
                    <a:lstStyle/>
                    <a:p>
                      <a:pPr>
                        <a:lnSpc>
                          <a:spcPct val="107000"/>
                        </a:lnSpc>
                        <a:spcAft>
                          <a:spcPts val="800"/>
                        </a:spcAft>
                      </a:pPr>
                      <a:r>
                        <a:rPr lang="vi-VN" sz="1400" kern="100">
                          <a:effectLst/>
                        </a:rPr>
                        <a:t>Độ đo</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tc>
                <a:tc>
                  <a:txBody>
                    <a:bodyPr/>
                    <a:lstStyle/>
                    <a:p>
                      <a:pPr>
                        <a:lnSpc>
                          <a:spcPct val="107000"/>
                        </a:lnSpc>
                        <a:spcAft>
                          <a:spcPts val="800"/>
                        </a:spcAft>
                      </a:pPr>
                      <a:r>
                        <a:rPr lang="vi-VN" sz="1400" kern="100">
                          <a:effectLst/>
                        </a:rPr>
                        <a:t>Ý nghĩa</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tc>
                <a:tc>
                  <a:txBody>
                    <a:bodyPr/>
                    <a:lstStyle/>
                    <a:p>
                      <a:pPr>
                        <a:lnSpc>
                          <a:spcPct val="107000"/>
                        </a:lnSpc>
                        <a:spcAft>
                          <a:spcPts val="800"/>
                        </a:spcAft>
                      </a:pPr>
                      <a:r>
                        <a:rPr lang="vi-VN" sz="1400" kern="100">
                          <a:effectLst/>
                        </a:rPr>
                        <a:t>Lợi ích</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tc>
                <a:tc>
                  <a:txBody>
                    <a:bodyPr/>
                    <a:lstStyle/>
                    <a:p>
                      <a:pPr>
                        <a:lnSpc>
                          <a:spcPct val="107000"/>
                        </a:lnSpc>
                        <a:spcAft>
                          <a:spcPts val="800"/>
                        </a:spcAft>
                      </a:pPr>
                      <a:r>
                        <a:rPr lang="vi-VN" sz="1400" kern="100">
                          <a:effectLst/>
                        </a:rPr>
                        <a:t>Hạn chế</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tc>
                <a:extLst>
                  <a:ext uri="{0D108BD9-81ED-4DB2-BD59-A6C34878D82A}">
                    <a16:rowId xmlns:a16="http://schemas.microsoft.com/office/drawing/2014/main" val="2414580969"/>
                  </a:ext>
                </a:extLst>
              </a:tr>
              <a:tr h="1030473">
                <a:tc>
                  <a:txBody>
                    <a:bodyPr/>
                    <a:lstStyle/>
                    <a:p>
                      <a:pPr>
                        <a:lnSpc>
                          <a:spcPct val="107000"/>
                        </a:lnSpc>
                        <a:spcAft>
                          <a:spcPts val="800"/>
                        </a:spcAft>
                      </a:pPr>
                      <a:r>
                        <a:rPr lang="vi-VN" sz="1400" kern="100">
                          <a:effectLst/>
                        </a:rPr>
                        <a:t>Accuracy</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tc>
                <a:tc>
                  <a:txBody>
                    <a:bodyPr/>
                    <a:lstStyle/>
                    <a:p>
                      <a:pPr>
                        <a:lnSpc>
                          <a:spcPct val="107000"/>
                        </a:lnSpc>
                        <a:spcAft>
                          <a:spcPts val="800"/>
                        </a:spcAft>
                      </a:pPr>
                      <a:r>
                        <a:rPr lang="vi-VN" sz="1400" kern="100">
                          <a:effectLst/>
                        </a:rPr>
                        <a:t>Kiểm tra tỉ lệ phán đoán đúng các trường hợp Negative và Positive trên tổng các mẫu dự đoán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tc>
                <a:tc>
                  <a:txBody>
                    <a:bodyPr/>
                    <a:lstStyle/>
                    <a:p>
                      <a:pPr>
                        <a:lnSpc>
                          <a:spcPct val="107000"/>
                        </a:lnSpc>
                        <a:spcAft>
                          <a:spcPts val="800"/>
                        </a:spcAft>
                      </a:pPr>
                      <a:r>
                        <a:rPr lang="vi-VN" sz="1400" kern="100" dirty="0">
                          <a:effectLst/>
                        </a:rPr>
                        <a:t>Cho thấy khả năng mô hình khi phán đoán với những trường hợp Positive và Negative là đúng và dữ liệu cần cân bằng nhãn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tc>
                <a:tc>
                  <a:txBody>
                    <a:bodyPr/>
                    <a:lstStyle/>
                    <a:p>
                      <a:pPr>
                        <a:lnSpc>
                          <a:spcPct val="107000"/>
                        </a:lnSpc>
                        <a:spcAft>
                          <a:spcPts val="800"/>
                        </a:spcAft>
                      </a:pPr>
                      <a:r>
                        <a:rPr lang="vi-VN" sz="1400" kern="100">
                          <a:effectLst/>
                        </a:rPr>
                        <a:t>Dữ liệu nhiều ở nhãn Positive nên độ đo không hiệu quả. Mặt khắc, ta không quan tâm True Negative vì phán đoán đúng không phục vụ mục tiêu bài toán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tc>
                <a:extLst>
                  <a:ext uri="{0D108BD9-81ED-4DB2-BD59-A6C34878D82A}">
                    <a16:rowId xmlns:a16="http://schemas.microsoft.com/office/drawing/2014/main" val="2970527297"/>
                  </a:ext>
                </a:extLst>
              </a:tr>
              <a:tr h="1446203">
                <a:tc>
                  <a:txBody>
                    <a:bodyPr/>
                    <a:lstStyle/>
                    <a:p>
                      <a:pPr>
                        <a:lnSpc>
                          <a:spcPct val="107000"/>
                        </a:lnSpc>
                        <a:spcAft>
                          <a:spcPts val="800"/>
                        </a:spcAft>
                      </a:pPr>
                      <a:r>
                        <a:rPr lang="vi-VN" sz="1400" kern="100">
                          <a:effectLst/>
                        </a:rPr>
                        <a:t>Recall</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tc>
                <a:tc>
                  <a:txBody>
                    <a:bodyPr/>
                    <a:lstStyle/>
                    <a:p>
                      <a:pPr>
                        <a:lnSpc>
                          <a:spcPct val="107000"/>
                        </a:lnSpc>
                        <a:spcAft>
                          <a:spcPts val="800"/>
                        </a:spcAft>
                      </a:pPr>
                      <a:r>
                        <a:rPr lang="vi-VN" sz="1400" kern="100">
                          <a:effectLst/>
                        </a:rPr>
                        <a:t>Kiểm tra tỉ lệ đoán đúng các trường hợp Positive trên tổng các Positive thực tế.</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tc>
                <a:tc>
                  <a:txBody>
                    <a:bodyPr/>
                    <a:lstStyle/>
                    <a:p>
                      <a:pPr>
                        <a:lnSpc>
                          <a:spcPct val="107000"/>
                        </a:lnSpc>
                        <a:spcAft>
                          <a:spcPts val="800"/>
                        </a:spcAft>
                      </a:pPr>
                      <a:r>
                        <a:rPr lang="vi-VN" sz="1400" kern="100">
                          <a:effectLst/>
                        </a:rPr>
                        <a:t>Cực tiểu hóa false negative. Tránh tình trạng những khách hàng tiềm năng bị khóa dịch vụ gây ra sự rời bỏ =&gt; giảm doanh thu. Chi phí cho các trường hợp false neagtive là cao</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tc>
                <a:tc>
                  <a:txBody>
                    <a:bodyPr/>
                    <a:lstStyle/>
                    <a:p>
                      <a:pPr>
                        <a:lnSpc>
                          <a:spcPct val="107000"/>
                        </a:lnSpc>
                        <a:spcAft>
                          <a:spcPts val="800"/>
                        </a:spcAft>
                      </a:pPr>
                      <a:r>
                        <a:rPr lang="vi-VN" sz="1400" kern="100" dirty="0">
                          <a:effectLst/>
                        </a:rPr>
                        <a:t>Trong trường hợp chi phí mất mát cho false negative không cao (như khách hàng gắn bó dịch vụ vì một lí do cấp thiết nào đó, ta không cần phải làm nhiều chiến dịch thuyết phục) thì việc cực tiểu hóa không quan trọng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tc>
                <a:extLst>
                  <a:ext uri="{0D108BD9-81ED-4DB2-BD59-A6C34878D82A}">
                    <a16:rowId xmlns:a16="http://schemas.microsoft.com/office/drawing/2014/main" val="537133192"/>
                  </a:ext>
                </a:extLst>
              </a:tr>
              <a:tr h="1238339">
                <a:tc>
                  <a:txBody>
                    <a:bodyPr/>
                    <a:lstStyle/>
                    <a:p>
                      <a:pPr>
                        <a:lnSpc>
                          <a:spcPct val="107000"/>
                        </a:lnSpc>
                        <a:spcAft>
                          <a:spcPts val="800"/>
                        </a:spcAft>
                      </a:pPr>
                      <a:r>
                        <a:rPr lang="vi-VN" sz="1400" kern="100">
                          <a:effectLst/>
                        </a:rPr>
                        <a:t>Precision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tc>
                <a:tc>
                  <a:txBody>
                    <a:bodyPr/>
                    <a:lstStyle/>
                    <a:p>
                      <a:pPr>
                        <a:lnSpc>
                          <a:spcPct val="107000"/>
                        </a:lnSpc>
                        <a:spcAft>
                          <a:spcPts val="800"/>
                        </a:spcAft>
                      </a:pPr>
                      <a:r>
                        <a:rPr lang="vi-VN" sz="1400" kern="100">
                          <a:effectLst/>
                        </a:rPr>
                        <a:t>Kiểm tra tỉ lệ đoán đúng các trường hợp Positive trên tổng các phán đoán Positive của mô hình</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tc>
                <a:tc>
                  <a:txBody>
                    <a:bodyPr/>
                    <a:lstStyle/>
                    <a:p>
                      <a:pPr>
                        <a:lnSpc>
                          <a:spcPct val="107000"/>
                        </a:lnSpc>
                        <a:spcAft>
                          <a:spcPts val="800"/>
                        </a:spcAft>
                      </a:pPr>
                      <a:r>
                        <a:rPr lang="vi-VN" sz="1400" kern="100" dirty="0">
                          <a:effectLst/>
                        </a:rPr>
                        <a:t>Cực tiểu hóa false positive. Tránh tình trạng các thuê bao Negative đó không sinh lời nhưng lại làm ảnh hưởng đến các thuê bao khác, làm ảnh hưởng uy tín dịch vụ nói chung. Ngoài ra, việc support cho các trường hợp này không lớn. Chi phí bỏ ra để khắc phục cho false positive là cao</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tc>
                <a:tc>
                  <a:txBody>
                    <a:bodyPr/>
                    <a:lstStyle/>
                    <a:p>
                      <a:pPr>
                        <a:lnSpc>
                          <a:spcPct val="107000"/>
                        </a:lnSpc>
                        <a:spcAft>
                          <a:spcPts val="800"/>
                        </a:spcAft>
                      </a:pPr>
                      <a:r>
                        <a:rPr lang="vi-VN" sz="1400" kern="100">
                          <a:effectLst/>
                        </a:rPr>
                        <a:t>Trong trường hợp chi phí do false positive là thấp (dễ có cách thức hạn chế việc làm phiền, spam)</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tc>
                <a:extLst>
                  <a:ext uri="{0D108BD9-81ED-4DB2-BD59-A6C34878D82A}">
                    <a16:rowId xmlns:a16="http://schemas.microsoft.com/office/drawing/2014/main" val="709406220"/>
                  </a:ext>
                </a:extLst>
              </a:tr>
              <a:tr h="466237">
                <a:tc>
                  <a:txBody>
                    <a:bodyPr/>
                    <a:lstStyle/>
                    <a:p>
                      <a:pPr>
                        <a:lnSpc>
                          <a:spcPct val="107000"/>
                        </a:lnSpc>
                        <a:spcAft>
                          <a:spcPts val="800"/>
                        </a:spcAft>
                      </a:pPr>
                      <a:r>
                        <a:rPr lang="vi-VN" sz="1400" kern="100">
                          <a:solidFill>
                            <a:schemeClr val="accent2">
                              <a:lumMod val="75000"/>
                            </a:schemeClr>
                          </a:solidFill>
                          <a:effectLst/>
                        </a:rPr>
                        <a:t>F1</a:t>
                      </a:r>
                      <a:endParaRPr lang="en-US" sz="1400" kern="10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solidFill>
                      <a:schemeClr val="accent6">
                        <a:lumMod val="20000"/>
                        <a:lumOff val="80000"/>
                      </a:schemeClr>
                    </a:solidFill>
                  </a:tcPr>
                </a:tc>
                <a:tc>
                  <a:txBody>
                    <a:bodyPr/>
                    <a:lstStyle/>
                    <a:p>
                      <a:pPr>
                        <a:lnSpc>
                          <a:spcPct val="107000"/>
                        </a:lnSpc>
                        <a:spcAft>
                          <a:spcPts val="800"/>
                        </a:spcAft>
                      </a:pPr>
                      <a:r>
                        <a:rPr lang="vi-VN" sz="1400" b="1" kern="100">
                          <a:solidFill>
                            <a:schemeClr val="accent2">
                              <a:lumMod val="75000"/>
                            </a:schemeClr>
                          </a:solidFill>
                          <a:effectLst/>
                        </a:rPr>
                        <a:t>Cân bằng Precision và Recall</a:t>
                      </a:r>
                      <a:endParaRPr lang="en-US" sz="1400" b="1" kern="10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solidFill>
                      <a:schemeClr val="accent6">
                        <a:lumMod val="20000"/>
                        <a:lumOff val="80000"/>
                      </a:schemeClr>
                    </a:solidFill>
                  </a:tcPr>
                </a:tc>
                <a:tc>
                  <a:txBody>
                    <a:bodyPr/>
                    <a:lstStyle/>
                    <a:p>
                      <a:pPr>
                        <a:lnSpc>
                          <a:spcPct val="107000"/>
                        </a:lnSpc>
                        <a:spcAft>
                          <a:spcPts val="800"/>
                        </a:spcAft>
                      </a:pPr>
                      <a:r>
                        <a:rPr lang="vi-VN" sz="1400" b="1" kern="100">
                          <a:solidFill>
                            <a:schemeClr val="accent2">
                              <a:lumMod val="75000"/>
                            </a:schemeClr>
                          </a:solidFill>
                          <a:effectLst/>
                        </a:rPr>
                        <a:t> </a:t>
                      </a:r>
                      <a:endParaRPr lang="en-US" sz="1400" b="1" kern="10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solidFill>
                      <a:schemeClr val="accent6">
                        <a:lumMod val="20000"/>
                        <a:lumOff val="80000"/>
                      </a:schemeClr>
                    </a:solidFill>
                  </a:tcPr>
                </a:tc>
                <a:tc>
                  <a:txBody>
                    <a:bodyPr/>
                    <a:lstStyle/>
                    <a:p>
                      <a:pPr>
                        <a:lnSpc>
                          <a:spcPct val="107000"/>
                        </a:lnSpc>
                        <a:spcAft>
                          <a:spcPts val="800"/>
                        </a:spcAft>
                      </a:pPr>
                      <a:r>
                        <a:rPr lang="vi-VN" sz="1400" kern="100">
                          <a:effectLst/>
                        </a:rPr>
                        <a:t> </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solidFill>
                      <a:schemeClr val="accent6">
                        <a:lumMod val="20000"/>
                        <a:lumOff val="80000"/>
                      </a:schemeClr>
                    </a:solidFill>
                  </a:tcPr>
                </a:tc>
                <a:extLst>
                  <a:ext uri="{0D108BD9-81ED-4DB2-BD59-A6C34878D82A}">
                    <a16:rowId xmlns:a16="http://schemas.microsoft.com/office/drawing/2014/main" val="3122958164"/>
                  </a:ext>
                </a:extLst>
              </a:tr>
              <a:tr h="704424">
                <a:tc>
                  <a:txBody>
                    <a:bodyPr/>
                    <a:lstStyle/>
                    <a:p>
                      <a:pPr>
                        <a:lnSpc>
                          <a:spcPct val="107000"/>
                        </a:lnSpc>
                        <a:spcAft>
                          <a:spcPts val="800"/>
                        </a:spcAft>
                      </a:pPr>
                      <a:r>
                        <a:rPr lang="vi-VN" sz="1400" kern="100" dirty="0">
                          <a:solidFill>
                            <a:schemeClr val="accent2">
                              <a:lumMod val="75000"/>
                            </a:schemeClr>
                          </a:solidFill>
                          <a:effectLst/>
                        </a:rPr>
                        <a:t>AUC ROC</a:t>
                      </a:r>
                      <a:endParaRPr lang="en-US" sz="1400" kern="100" dirty="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solidFill>
                      <a:schemeClr val="accent6">
                        <a:lumMod val="20000"/>
                        <a:lumOff val="80000"/>
                      </a:schemeClr>
                    </a:solidFill>
                  </a:tcPr>
                </a:tc>
                <a:tc>
                  <a:txBody>
                    <a:bodyPr/>
                    <a:lstStyle/>
                    <a:p>
                      <a:pPr>
                        <a:lnSpc>
                          <a:spcPct val="107000"/>
                        </a:lnSpc>
                        <a:spcAft>
                          <a:spcPts val="800"/>
                        </a:spcAft>
                      </a:pPr>
                      <a:r>
                        <a:rPr lang="vi-VN" sz="1400" b="1" kern="100">
                          <a:solidFill>
                            <a:schemeClr val="accent2">
                              <a:lumMod val="75000"/>
                            </a:schemeClr>
                          </a:solidFill>
                          <a:effectLst/>
                        </a:rPr>
                        <a:t>Kiểm tra khả năng phán đoán của mô hình ở các ngưỡng khác nhau</a:t>
                      </a:r>
                      <a:endParaRPr lang="en-US" sz="1400" b="1" kern="10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solidFill>
                      <a:schemeClr val="accent6">
                        <a:lumMod val="20000"/>
                        <a:lumOff val="80000"/>
                      </a:schemeClr>
                    </a:solidFill>
                  </a:tcPr>
                </a:tc>
                <a:tc>
                  <a:txBody>
                    <a:bodyPr/>
                    <a:lstStyle/>
                    <a:p>
                      <a:pPr>
                        <a:lnSpc>
                          <a:spcPct val="107000"/>
                        </a:lnSpc>
                        <a:spcAft>
                          <a:spcPts val="800"/>
                        </a:spcAft>
                      </a:pPr>
                      <a:r>
                        <a:rPr lang="vi-VN" sz="1400" b="1" kern="100" dirty="0">
                          <a:solidFill>
                            <a:schemeClr val="accent2">
                              <a:lumMod val="75000"/>
                            </a:schemeClr>
                          </a:solidFill>
                          <a:effectLst/>
                        </a:rPr>
                        <a:t>Càng cao thì việc mô hình phán đoán được Recall cao và FPR thấp. Như vậy, AUC ROC giúp ta tối ưu cả True Positive, False Negative và false Postive</a:t>
                      </a:r>
                      <a:endParaRPr lang="en-US" sz="1400" b="1" kern="100" dirty="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solidFill>
                      <a:schemeClr val="accent6">
                        <a:lumMod val="20000"/>
                        <a:lumOff val="80000"/>
                      </a:schemeClr>
                    </a:solidFill>
                  </a:tcPr>
                </a:tc>
                <a:tc>
                  <a:txBody>
                    <a:bodyPr/>
                    <a:lstStyle/>
                    <a:p>
                      <a:pPr>
                        <a:lnSpc>
                          <a:spcPct val="107000"/>
                        </a:lnSpc>
                        <a:spcAft>
                          <a:spcPts val="800"/>
                        </a:spcAft>
                      </a:pPr>
                      <a:r>
                        <a:rPr lang="vi-VN" sz="1400" kern="100" dirty="0">
                          <a:effectLst/>
                        </a:rPr>
                        <a:t>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985" marR="37985" marT="0" marB="0">
                    <a:solidFill>
                      <a:schemeClr val="accent6">
                        <a:lumMod val="20000"/>
                        <a:lumOff val="80000"/>
                      </a:schemeClr>
                    </a:solidFill>
                  </a:tcPr>
                </a:tc>
                <a:extLst>
                  <a:ext uri="{0D108BD9-81ED-4DB2-BD59-A6C34878D82A}">
                    <a16:rowId xmlns:a16="http://schemas.microsoft.com/office/drawing/2014/main" val="3644040412"/>
                  </a:ext>
                </a:extLst>
              </a:tr>
            </a:tbl>
          </a:graphicData>
        </a:graphic>
      </p:graphicFrame>
    </p:spTree>
    <p:extLst>
      <p:ext uri="{BB962C8B-B14F-4D97-AF65-F5344CB8AC3E}">
        <p14:creationId xmlns:p14="http://schemas.microsoft.com/office/powerpoint/2010/main" val="1593055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62C9-CFEE-AFB0-EEAD-B84BCD579A97}"/>
              </a:ext>
            </a:extLst>
          </p:cNvPr>
          <p:cNvSpPr>
            <a:spLocks noGrp="1"/>
          </p:cNvSpPr>
          <p:nvPr>
            <p:ph type="title"/>
          </p:nvPr>
        </p:nvSpPr>
        <p:spPr/>
        <p:txBody>
          <a:bodyPr/>
          <a:lstStyle/>
          <a:p>
            <a:r>
              <a:rPr lang="vi-VN" dirty="0"/>
              <a:t>II. Tiền xử lý </a:t>
            </a:r>
            <a:endParaRPr lang="en-US" dirty="0"/>
          </a:p>
        </p:txBody>
      </p:sp>
      <p:sp>
        <p:nvSpPr>
          <p:cNvPr id="3" name="Content Placeholder 2">
            <a:extLst>
              <a:ext uri="{FF2B5EF4-FFF2-40B4-BE49-F238E27FC236}">
                <a16:creationId xmlns:a16="http://schemas.microsoft.com/office/drawing/2014/main" id="{18318CC5-B1D1-CC41-6F40-0026CFB6566B}"/>
              </a:ext>
            </a:extLst>
          </p:cNvPr>
          <p:cNvSpPr>
            <a:spLocks noGrp="1"/>
          </p:cNvSpPr>
          <p:nvPr>
            <p:ph idx="1"/>
          </p:nvPr>
        </p:nvSpPr>
        <p:spPr/>
        <p:txBody>
          <a:bodyPr/>
          <a:lstStyle/>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Kiểm tra duplicate để tránh nhiễu </a:t>
            </a: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Ta thấy có 6172 mẫu thuê bao bị trùng lặp, song khi quan sát nhận thấy rằng thời gian bị khóa và mở khóa là khác nhau (những giá trị trong các cột còn lại là như nhau). </a:t>
            </a: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Ta lý giải là do thuê bao này gặp sự cố khi nhập sai mã thẻ nhiều lần và do đó ta sẽ loại bỏ những duplicate này vì nó gây ra nhiễu khi phán đoán với cùng một mẫu (thuê bao). </a:t>
            </a: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Vậy thực tế ta có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333642</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 thuê bao.</a:t>
            </a:r>
          </a:p>
          <a:p>
            <a:pPr marL="0" indent="0">
              <a:lnSpc>
                <a:spcPct val="107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55968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62C9-CFEE-AFB0-EEAD-B84BCD579A97}"/>
              </a:ext>
            </a:extLst>
          </p:cNvPr>
          <p:cNvSpPr>
            <a:spLocks noGrp="1"/>
          </p:cNvSpPr>
          <p:nvPr>
            <p:ph type="title"/>
          </p:nvPr>
        </p:nvSpPr>
        <p:spPr/>
        <p:txBody>
          <a:bodyPr/>
          <a:lstStyle/>
          <a:p>
            <a:r>
              <a:rPr lang="vi-VN" dirty="0"/>
              <a:t>II. Tiền xử lý </a:t>
            </a:r>
            <a:endParaRPr lang="en-US" dirty="0"/>
          </a:p>
        </p:txBody>
      </p:sp>
      <p:sp>
        <p:nvSpPr>
          <p:cNvPr id="3" name="Content Placeholder 2">
            <a:extLst>
              <a:ext uri="{FF2B5EF4-FFF2-40B4-BE49-F238E27FC236}">
                <a16:creationId xmlns:a16="http://schemas.microsoft.com/office/drawing/2014/main" id="{18318CC5-B1D1-CC41-6F40-0026CFB6566B}"/>
              </a:ext>
            </a:extLst>
          </p:cNvPr>
          <p:cNvSpPr>
            <a:spLocks noGrp="1"/>
          </p:cNvSpPr>
          <p:nvPr>
            <p:ph idx="1"/>
          </p:nvPr>
        </p:nvSpPr>
        <p:spPr/>
        <p:txBody>
          <a:bodyPr/>
          <a:lstStyle/>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Loại bỏ các thuê bao bị quá nhiều missing value ở các cột numerical</a:t>
            </a: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Phương án drop theo cột không khả thi vì missing rate trên các cột sau rất nhiều, do đó có thể làm mất mát thông tin. Ngoài ra, đây là những cột quan trọng thể hiện tiềm năng lợi nhuận của các thuê bao cho mô hình phán đoán, nên ta cần giữ.</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7B081DB1-BC07-8DD9-7787-0BB24B3D2A1D}"/>
              </a:ext>
            </a:extLst>
          </p:cNvPr>
          <p:cNvGraphicFramePr>
            <a:graphicFrameLocks noGrp="1"/>
          </p:cNvGraphicFramePr>
          <p:nvPr>
            <p:extLst>
              <p:ext uri="{D42A27DB-BD31-4B8C-83A1-F6EECF244321}">
                <p14:modId xmlns:p14="http://schemas.microsoft.com/office/powerpoint/2010/main" val="3464173878"/>
              </p:ext>
            </p:extLst>
          </p:nvPr>
        </p:nvGraphicFramePr>
        <p:xfrm>
          <a:off x="641131" y="3376518"/>
          <a:ext cx="10712670" cy="3481481"/>
        </p:xfrm>
        <a:graphic>
          <a:graphicData uri="http://schemas.openxmlformats.org/drawingml/2006/table">
            <a:tbl>
              <a:tblPr firstRow="1" firstCol="1" bandRow="1">
                <a:tableStyleId>{5940675A-B579-460E-94D1-54222C63F5DA}</a:tableStyleId>
              </a:tblPr>
              <a:tblGrid>
                <a:gridCol w="5356335">
                  <a:extLst>
                    <a:ext uri="{9D8B030D-6E8A-4147-A177-3AD203B41FA5}">
                      <a16:colId xmlns:a16="http://schemas.microsoft.com/office/drawing/2014/main" val="1385172628"/>
                    </a:ext>
                  </a:extLst>
                </a:gridCol>
                <a:gridCol w="5356335">
                  <a:extLst>
                    <a:ext uri="{9D8B030D-6E8A-4147-A177-3AD203B41FA5}">
                      <a16:colId xmlns:a16="http://schemas.microsoft.com/office/drawing/2014/main" val="3958084107"/>
                    </a:ext>
                  </a:extLst>
                </a:gridCol>
              </a:tblGrid>
              <a:tr h="3481481">
                <a:tc>
                  <a:txBody>
                    <a:bodyPr/>
                    <a:lstStyle/>
                    <a:p>
                      <a:pPr>
                        <a:lnSpc>
                          <a:spcPct val="107000"/>
                        </a:lnSpc>
                        <a:spcAft>
                          <a:spcPts val="800"/>
                        </a:spcAft>
                      </a:pPr>
                      <a:endParaRPr lang="vi-V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07000"/>
                        </a:lnSpc>
                        <a:spcAft>
                          <a:spcPts val="800"/>
                        </a:spcAft>
                      </a:pPr>
                      <a:endParaRPr lang="vi-VN" sz="1600" kern="100" dirty="0">
                        <a:effectLst/>
                        <a:latin typeface="Aptos" panose="020B0004020202020204" pitchFamily="34" charset="0"/>
                        <a:cs typeface="Aparajita" panose="020B0502040204020203" pitchFamily="18" charset="0"/>
                      </a:endParaRPr>
                    </a:p>
                    <a:p>
                      <a:pPr>
                        <a:lnSpc>
                          <a:spcPct val="107000"/>
                        </a:lnSpc>
                        <a:spcAft>
                          <a:spcPts val="800"/>
                        </a:spcAft>
                      </a:pPr>
                      <a:r>
                        <a:rPr lang="vi-VN" sz="1600" kern="100" dirty="0">
                          <a:effectLst/>
                          <a:latin typeface="Aptos" panose="020B0004020202020204" pitchFamily="34" charset="0"/>
                          <a:cs typeface="Aparajita" panose="020B0502040204020203" pitchFamily="18" charset="0"/>
                        </a:rPr>
                        <a:t>Như hình bên, ta thấy có 71370 thuê bao bị missing value ở tháng thứ 1 (apru, call, data). Missing value xảy ra tương đồng theo các tháng ở 3 cột apru, data, call. Do đó, nếu thuê bao bị missing value ở apru_2 thì call_2 và data_2 cũng bị missing values và tương tự cho các tháng khác</a:t>
                      </a:r>
                      <a:endParaRPr lang="en-US" sz="1600" kern="100" dirty="0">
                        <a:effectLst/>
                        <a:latin typeface="Aptos" panose="020B0004020202020204" pitchFamily="34" charset="0"/>
                        <a:ea typeface="Aptos" panose="020B0004020202020204" pitchFamily="34" charset="0"/>
                        <a:cs typeface="Aparajita" panose="020B0502040204020203"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54220261"/>
                  </a:ext>
                </a:extLst>
              </a:tr>
            </a:tbl>
          </a:graphicData>
        </a:graphic>
      </p:graphicFrame>
      <p:pic>
        <p:nvPicPr>
          <p:cNvPr id="5" name="Picture 4">
            <a:extLst>
              <a:ext uri="{FF2B5EF4-FFF2-40B4-BE49-F238E27FC236}">
                <a16:creationId xmlns:a16="http://schemas.microsoft.com/office/drawing/2014/main" id="{AE2EF5D9-F533-7AE9-C473-E7E0C7746665}"/>
              </a:ext>
            </a:extLst>
          </p:cNvPr>
          <p:cNvPicPr>
            <a:picLocks noChangeAspect="1"/>
          </p:cNvPicPr>
          <p:nvPr/>
        </p:nvPicPr>
        <p:blipFill>
          <a:blip r:embed="rId2"/>
          <a:stretch>
            <a:fillRect/>
          </a:stretch>
        </p:blipFill>
        <p:spPr>
          <a:xfrm>
            <a:off x="1587062" y="3376518"/>
            <a:ext cx="3548291" cy="3379325"/>
          </a:xfrm>
          <a:prstGeom prst="rect">
            <a:avLst/>
          </a:prstGeom>
        </p:spPr>
      </p:pic>
    </p:spTree>
    <p:extLst>
      <p:ext uri="{BB962C8B-B14F-4D97-AF65-F5344CB8AC3E}">
        <p14:creationId xmlns:p14="http://schemas.microsoft.com/office/powerpoint/2010/main" val="1191716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1257</TotalTime>
  <Words>3434</Words>
  <Application>Microsoft Office PowerPoint</Application>
  <PresentationFormat>Widescreen</PresentationFormat>
  <Paragraphs>275</Paragraphs>
  <Slides>30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Aptos</vt:lpstr>
      <vt:lpstr>Aptos Display</vt:lpstr>
      <vt:lpstr>Arial</vt:lpstr>
      <vt:lpstr>Wingdings</vt:lpstr>
      <vt:lpstr>Office Theme</vt:lpstr>
      <vt:lpstr>One-way locked users</vt:lpstr>
      <vt:lpstr>I. Xây dựng bài toán – Mô tả</vt:lpstr>
      <vt:lpstr>I. Xây dựng bài toán - Dataset</vt:lpstr>
      <vt:lpstr>I. Xây dựng bài toán - Dataset</vt:lpstr>
      <vt:lpstr>I. Xây dựng bài toán – Chọn nhãn</vt:lpstr>
      <vt:lpstr>I. Xây dựng bài toán – Phương án đánh giá</vt:lpstr>
      <vt:lpstr>I. Xây dựng bài toán – Phương án đánh giá</vt:lpstr>
      <vt:lpstr>II. Tiền xử lý </vt:lpstr>
      <vt:lpstr>II. Tiền xử lý </vt:lpstr>
      <vt:lpstr>II. Tiền xử lý </vt:lpstr>
      <vt:lpstr>II. Tiền xử lý </vt:lpstr>
      <vt:lpstr>II. Tiền xử lý </vt:lpstr>
      <vt:lpstr>III. EDA</vt:lpstr>
      <vt:lpstr>III. EDA</vt:lpstr>
      <vt:lpstr>III. EDA</vt:lpstr>
      <vt:lpstr>III. EDA</vt:lpstr>
      <vt:lpstr>III. EDA</vt:lpstr>
      <vt:lpstr>III. EDA</vt:lpstr>
      <vt:lpstr>III. EDA</vt:lpstr>
      <vt:lpstr>III. EDA</vt:lpstr>
      <vt:lpstr>III. EDA</vt:lpstr>
      <vt:lpstr>IV. Huấn luyện và đánh giá mô hình</vt:lpstr>
      <vt:lpstr>IV. Huấn luyện và đánh giá mô hình</vt:lpstr>
      <vt:lpstr>IV. Huấn luyện và đánh giá mô hình</vt:lpstr>
      <vt:lpstr>IV. Huấn luyện và đánh giá mô hình</vt:lpstr>
      <vt:lpstr>V. Phân tích lỗi</vt:lpstr>
      <vt:lpstr>V. Phân tích lỗi</vt:lpstr>
      <vt:lpstr>V. Phân tích lỗi</vt:lpstr>
      <vt:lpstr>V. Phân tích lỗi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Tran Nguyen Anh Tuan 20200565</dc:creator>
  <cp:lastModifiedBy>Tran Nguyen Anh Tuan 20200565</cp:lastModifiedBy>
  <cp:revision>7</cp:revision>
  <dcterms:created xsi:type="dcterms:W3CDTF">2024-10-01T01:31:27Z</dcterms:created>
  <dcterms:modified xsi:type="dcterms:W3CDTF">2024-10-03T09:59:59Z</dcterms:modified>
</cp:coreProperties>
</file>