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3" r:id="rId9"/>
    <p:sldId id="260" r:id="rId10"/>
    <p:sldId id="265" r:id="rId11"/>
    <p:sldId id="267" r:id="rId12"/>
    <p:sldId id="268" r:id="rId13"/>
    <p:sldId id="269" r:id="rId14"/>
    <p:sldId id="270" r:id="rId15"/>
    <p:sldId id="271" r:id="rId16"/>
    <p:sldId id="272" r:id="rId17"/>
    <p:sldId id="274" r:id="rId18"/>
    <p:sldId id="273" r:id="rId19"/>
    <p:sldId id="266"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EE8D3-F8B4-997F-DD14-C535AC5D254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3C4AA1-EC5C-43D6-ADB9-236D5200D1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C543F6F-7160-F596-9996-59507C17DC80}"/>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5" name="Footer Placeholder 4">
            <a:extLst>
              <a:ext uri="{FF2B5EF4-FFF2-40B4-BE49-F238E27FC236}">
                <a16:creationId xmlns:a16="http://schemas.microsoft.com/office/drawing/2014/main" id="{A639EA71-C74F-EBF1-3573-65B46C146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C2E1E0-8EAD-4317-F1C4-272C70FA0786}"/>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1798705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05E4C-5C95-E50F-55E2-3A07912E6A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D5B9921-4DA5-15B0-FD98-A3F85BF2EB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3D5A3D-604F-979C-BBE6-EB8ECB9019B7}"/>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5" name="Footer Placeholder 4">
            <a:extLst>
              <a:ext uri="{FF2B5EF4-FFF2-40B4-BE49-F238E27FC236}">
                <a16:creationId xmlns:a16="http://schemas.microsoft.com/office/drawing/2014/main" id="{AF34405F-6299-5EC0-0CA9-237A16BD0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6CD35-D292-2440-5237-79245ECDE249}"/>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2763352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4965BF-BF9B-69BE-EF3A-E485007666B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F80781-15B3-C442-C214-87F668BE64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C32FA5-C251-0735-7A95-912D9E2DF1CF}"/>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5" name="Footer Placeholder 4">
            <a:extLst>
              <a:ext uri="{FF2B5EF4-FFF2-40B4-BE49-F238E27FC236}">
                <a16:creationId xmlns:a16="http://schemas.microsoft.com/office/drawing/2014/main" id="{22111B47-3981-58AD-050E-8C2372E84B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444922-9E35-1B3A-7D09-E4A225E00B1B}"/>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3332115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6ADC7-92D4-E124-826A-15D28069C1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5A1CEF-5AA0-4F04-C87D-42AC8A3012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4EED11-CB8E-F760-0A3A-F82D097144F0}"/>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5" name="Footer Placeholder 4">
            <a:extLst>
              <a:ext uri="{FF2B5EF4-FFF2-40B4-BE49-F238E27FC236}">
                <a16:creationId xmlns:a16="http://schemas.microsoft.com/office/drawing/2014/main" id="{91B1C54D-D1CD-B2BD-40F1-4C15B6ACF3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260A9-B226-8112-A146-7ED45A3B8D3E}"/>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80101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668A1-B513-BB74-078A-CF671DDBEC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FCE44C6-77BE-5DC0-F1AD-F61CD04A61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B0FC59-9598-BA44-6166-2F8631F4958E}"/>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5" name="Footer Placeholder 4">
            <a:extLst>
              <a:ext uri="{FF2B5EF4-FFF2-40B4-BE49-F238E27FC236}">
                <a16:creationId xmlns:a16="http://schemas.microsoft.com/office/drawing/2014/main" id="{73F87313-7514-F9CD-27F9-F0DAA6E24E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2F6739-D593-35BF-970C-9C199DB4C8AF}"/>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10789991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9426A-EEA7-5A19-B9E7-8DA4AFD81BE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084F29-0449-3BC6-D89F-EA598AB8D7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7904AFA-2303-17AD-19A5-05869F85D1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48E1FEA-ED77-A855-03C1-52CA33E9623F}"/>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6" name="Footer Placeholder 5">
            <a:extLst>
              <a:ext uri="{FF2B5EF4-FFF2-40B4-BE49-F238E27FC236}">
                <a16:creationId xmlns:a16="http://schemas.microsoft.com/office/drawing/2014/main" id="{7A7EC50E-6715-EAE6-8E44-3358FE8785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9D935F-A913-1E9F-5F20-5531B551F4A4}"/>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1521865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0B6A-5895-8991-1B28-C43C26E9DBE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A4AA86D-FD7D-5318-A41A-1B52776024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E68F64-3B4A-7C3A-33D1-561D990ED8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B69E87-B073-2C77-44CF-E5FE771647E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133C587-5C96-B840-6A4A-8C8F3776B5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4F83880-9C40-9756-E4BC-C468DD1AADA0}"/>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8" name="Footer Placeholder 7">
            <a:extLst>
              <a:ext uri="{FF2B5EF4-FFF2-40B4-BE49-F238E27FC236}">
                <a16:creationId xmlns:a16="http://schemas.microsoft.com/office/drawing/2014/main" id="{EBD9B71D-5D18-6093-BB77-34EE14E15F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43DB6-1BE5-D272-2FAC-ABB9ED0B8386}"/>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412373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04433-B551-6FD7-E211-56D8644DA3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CBCE569-E9BB-A350-53D6-D6CD870D2671}"/>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4" name="Footer Placeholder 3">
            <a:extLst>
              <a:ext uri="{FF2B5EF4-FFF2-40B4-BE49-F238E27FC236}">
                <a16:creationId xmlns:a16="http://schemas.microsoft.com/office/drawing/2014/main" id="{306750B8-0FE8-D9D7-2503-A1C5F9127DA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80D821-4AEC-7179-03BF-DDA162945B4A}"/>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32127344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929CF0-15FB-EB34-6A3D-E9F30B2470D5}"/>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3" name="Footer Placeholder 2">
            <a:extLst>
              <a:ext uri="{FF2B5EF4-FFF2-40B4-BE49-F238E27FC236}">
                <a16:creationId xmlns:a16="http://schemas.microsoft.com/office/drawing/2014/main" id="{5411F12F-2904-D216-B09E-B1A060FFC07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E56DE7E-1EE6-D615-1E77-AFF552884DC4}"/>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54449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B447B-C7B2-9379-1A40-B839E9FA27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11C3FC-0D0A-3AA7-D9E6-CC4F6E37EB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0ED95F-3DAE-297F-4E7C-C9868816B80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CBE367-A549-5E5F-BD7B-6F53A91FA119}"/>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6" name="Footer Placeholder 5">
            <a:extLst>
              <a:ext uri="{FF2B5EF4-FFF2-40B4-BE49-F238E27FC236}">
                <a16:creationId xmlns:a16="http://schemas.microsoft.com/office/drawing/2014/main" id="{1AE74A8E-134A-DFC7-4C14-713D75B46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4647C7-C34D-5412-9C2B-06D9DA412938}"/>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1223446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34F3E-9813-4BE3-4B02-89237323802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6307B7A-CA8C-93E1-95FB-7A77F88B0D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BC681B-D8E6-7C9E-DA80-4D056E445F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EC8735-3479-CA66-0D95-978C32611F29}"/>
              </a:ext>
            </a:extLst>
          </p:cNvPr>
          <p:cNvSpPr>
            <a:spLocks noGrp="1"/>
          </p:cNvSpPr>
          <p:nvPr>
            <p:ph type="dt" sz="half" idx="10"/>
          </p:nvPr>
        </p:nvSpPr>
        <p:spPr/>
        <p:txBody>
          <a:bodyPr/>
          <a:lstStyle/>
          <a:p>
            <a:fld id="{AE75E617-F3A5-4CA7-84DE-608029282AA6}" type="datetimeFigureOut">
              <a:rPr lang="en-US" smtClean="0"/>
              <a:t>10/29/2024</a:t>
            </a:fld>
            <a:endParaRPr lang="en-US"/>
          </a:p>
        </p:txBody>
      </p:sp>
      <p:sp>
        <p:nvSpPr>
          <p:cNvPr id="6" name="Footer Placeholder 5">
            <a:extLst>
              <a:ext uri="{FF2B5EF4-FFF2-40B4-BE49-F238E27FC236}">
                <a16:creationId xmlns:a16="http://schemas.microsoft.com/office/drawing/2014/main" id="{32145250-DEF2-4EE9-17EC-FB4F569777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A2EAC48-194D-BFE4-5191-697793202CA3}"/>
              </a:ext>
            </a:extLst>
          </p:cNvPr>
          <p:cNvSpPr>
            <a:spLocks noGrp="1"/>
          </p:cNvSpPr>
          <p:nvPr>
            <p:ph type="sldNum" sz="quarter" idx="12"/>
          </p:nvPr>
        </p:nvSpPr>
        <p:spPr/>
        <p:txBody>
          <a:bodyPr/>
          <a:lstStyle/>
          <a:p>
            <a:fld id="{8B6D4321-AEDC-4FEA-BDFD-9404F7792149}" type="slidenum">
              <a:rPr lang="en-US" smtClean="0"/>
              <a:t>‹#›</a:t>
            </a:fld>
            <a:endParaRPr lang="en-US"/>
          </a:p>
        </p:txBody>
      </p:sp>
    </p:spTree>
    <p:extLst>
      <p:ext uri="{BB962C8B-B14F-4D97-AF65-F5344CB8AC3E}">
        <p14:creationId xmlns:p14="http://schemas.microsoft.com/office/powerpoint/2010/main" val="2998493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441A6C-D045-008B-4AF2-8AFA53E01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8332A2-B51D-D2FB-3656-8A545AB6BB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DA6A4-5018-9524-8990-47BEB74B89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75E617-F3A5-4CA7-84DE-608029282AA6}" type="datetimeFigureOut">
              <a:rPr lang="en-US" smtClean="0"/>
              <a:t>10/29/2024</a:t>
            </a:fld>
            <a:endParaRPr lang="en-US"/>
          </a:p>
        </p:txBody>
      </p:sp>
      <p:sp>
        <p:nvSpPr>
          <p:cNvPr id="5" name="Footer Placeholder 4">
            <a:extLst>
              <a:ext uri="{FF2B5EF4-FFF2-40B4-BE49-F238E27FC236}">
                <a16:creationId xmlns:a16="http://schemas.microsoft.com/office/drawing/2014/main" id="{0B4724A7-785C-FB18-C5A1-A3870B5E0C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C98FE0D-DA31-96B4-D76E-672AD177EB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B6D4321-AEDC-4FEA-BDFD-9404F7792149}" type="slidenum">
              <a:rPr lang="en-US" smtClean="0"/>
              <a:t>‹#›</a:t>
            </a:fld>
            <a:endParaRPr lang="en-US"/>
          </a:p>
        </p:txBody>
      </p:sp>
    </p:spTree>
    <p:extLst>
      <p:ext uri="{BB962C8B-B14F-4D97-AF65-F5344CB8AC3E}">
        <p14:creationId xmlns:p14="http://schemas.microsoft.com/office/powerpoint/2010/main" val="182900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87EB7-06BB-4337-2FDD-241B54ADBAB1}"/>
              </a:ext>
            </a:extLst>
          </p:cNvPr>
          <p:cNvSpPr>
            <a:spLocks noGrp="1"/>
          </p:cNvSpPr>
          <p:nvPr>
            <p:ph type="ctrTitle"/>
          </p:nvPr>
        </p:nvSpPr>
        <p:spPr/>
        <p:txBody>
          <a:bodyPr/>
          <a:lstStyle/>
          <a:p>
            <a:r>
              <a:rPr lang="en-US" dirty="0"/>
              <a:t>One-way-locked (Analysis)</a:t>
            </a:r>
          </a:p>
        </p:txBody>
      </p:sp>
      <p:sp>
        <p:nvSpPr>
          <p:cNvPr id="3" name="Subtitle 2">
            <a:extLst>
              <a:ext uri="{FF2B5EF4-FFF2-40B4-BE49-F238E27FC236}">
                <a16:creationId xmlns:a16="http://schemas.microsoft.com/office/drawing/2014/main" id="{E7BF1C84-FB8E-6854-C01F-EB78E66111B0}"/>
              </a:ext>
            </a:extLst>
          </p:cNvPr>
          <p:cNvSpPr>
            <a:spLocks noGrp="1"/>
          </p:cNvSpPr>
          <p:nvPr>
            <p:ph type="subTitle" idx="1"/>
          </p:nvPr>
        </p:nvSpPr>
        <p:spPr/>
        <p:txBody>
          <a:bodyPr/>
          <a:lstStyle/>
          <a:p>
            <a:r>
              <a:rPr lang="en-US" dirty="0"/>
              <a:t>28/10/2024</a:t>
            </a:r>
          </a:p>
        </p:txBody>
      </p:sp>
    </p:spTree>
    <p:extLst>
      <p:ext uri="{BB962C8B-B14F-4D97-AF65-F5344CB8AC3E}">
        <p14:creationId xmlns:p14="http://schemas.microsoft.com/office/powerpoint/2010/main" val="270221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1ED7-8A58-19D4-94BC-8209EC2D3B28}"/>
              </a:ext>
            </a:extLst>
          </p:cNvPr>
          <p:cNvSpPr>
            <a:spLocks noGrp="1"/>
          </p:cNvSpPr>
          <p:nvPr>
            <p:ph type="title"/>
          </p:nvPr>
        </p:nvSpPr>
        <p:spPr/>
        <p:txBody>
          <a:bodyPr/>
          <a:lstStyle/>
          <a:p>
            <a:r>
              <a:rPr lang="vi-VN" dirty="0"/>
              <a:t>3. Phân tích thông tin liên quan về gói</a:t>
            </a:r>
            <a:endParaRPr lang="en-US" dirty="0"/>
          </a:p>
        </p:txBody>
      </p:sp>
      <p:pic>
        <p:nvPicPr>
          <p:cNvPr id="13" name="Content Placeholder 12">
            <a:extLst>
              <a:ext uri="{FF2B5EF4-FFF2-40B4-BE49-F238E27FC236}">
                <a16:creationId xmlns:a16="http://schemas.microsoft.com/office/drawing/2014/main" id="{A1CB102A-360D-AA34-F055-DC003209F122}"/>
              </a:ext>
            </a:extLst>
          </p:cNvPr>
          <p:cNvPicPr>
            <a:picLocks noGrp="1" noChangeAspect="1"/>
          </p:cNvPicPr>
          <p:nvPr>
            <p:ph sz="half" idx="1"/>
          </p:nvPr>
        </p:nvPicPr>
        <p:blipFill>
          <a:blip r:embed="rId2"/>
          <a:stretch>
            <a:fillRect/>
          </a:stretch>
        </p:blipFill>
        <p:spPr>
          <a:xfrm>
            <a:off x="838200" y="1685824"/>
            <a:ext cx="5181600" cy="3306051"/>
          </a:xfrm>
        </p:spPr>
      </p:pic>
      <p:pic>
        <p:nvPicPr>
          <p:cNvPr id="15" name="Content Placeholder 14">
            <a:extLst>
              <a:ext uri="{FF2B5EF4-FFF2-40B4-BE49-F238E27FC236}">
                <a16:creationId xmlns:a16="http://schemas.microsoft.com/office/drawing/2014/main" id="{DC80B0E4-317B-8BB8-89FE-1EF0904E2CF2}"/>
              </a:ext>
            </a:extLst>
          </p:cNvPr>
          <p:cNvPicPr>
            <a:picLocks noGrp="1" noChangeAspect="1"/>
          </p:cNvPicPr>
          <p:nvPr>
            <p:ph sz="half" idx="2"/>
          </p:nvPr>
        </p:nvPicPr>
        <p:blipFill>
          <a:blip r:embed="rId3"/>
          <a:stretch>
            <a:fillRect/>
          </a:stretch>
        </p:blipFill>
        <p:spPr>
          <a:xfrm>
            <a:off x="6172200" y="1718454"/>
            <a:ext cx="5181600" cy="3273421"/>
          </a:xfrm>
        </p:spPr>
      </p:pic>
      <p:sp>
        <p:nvSpPr>
          <p:cNvPr id="16" name="TextBox 15">
            <a:extLst>
              <a:ext uri="{FF2B5EF4-FFF2-40B4-BE49-F238E27FC236}">
                <a16:creationId xmlns:a16="http://schemas.microsoft.com/office/drawing/2014/main" id="{B9F0B5CC-3BDC-FAFD-09FD-CB14A1D23A27}"/>
              </a:ext>
            </a:extLst>
          </p:cNvPr>
          <p:cNvSpPr txBox="1"/>
          <p:nvPr/>
        </p:nvSpPr>
        <p:spPr>
          <a:xfrm>
            <a:off x="1923962" y="5541805"/>
            <a:ext cx="8789586" cy="369332"/>
          </a:xfrm>
          <a:prstGeom prst="rect">
            <a:avLst/>
          </a:prstGeom>
          <a:noFill/>
        </p:spPr>
        <p:txBody>
          <a:bodyPr wrap="none" rtlCol="0">
            <a:spAutoFit/>
          </a:bodyPr>
          <a:lstStyle/>
          <a:p>
            <a:r>
              <a:rPr lang="vi-VN" dirty="0"/>
              <a:t>Phân phối cho thấy ngày gần nhất đăng ký gói không có sự khác biệt giữa hai nhóm.</a:t>
            </a:r>
            <a:endParaRPr lang="en-US" dirty="0"/>
          </a:p>
        </p:txBody>
      </p:sp>
    </p:spTree>
    <p:extLst>
      <p:ext uri="{BB962C8B-B14F-4D97-AF65-F5344CB8AC3E}">
        <p14:creationId xmlns:p14="http://schemas.microsoft.com/office/powerpoint/2010/main" val="1652592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89C46-6085-4209-2648-BF61995A61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7EF293-F9B2-AB9B-ACC3-DF2C3B8BD380}"/>
              </a:ext>
            </a:extLst>
          </p:cNvPr>
          <p:cNvSpPr>
            <a:spLocks noGrp="1"/>
          </p:cNvSpPr>
          <p:nvPr>
            <p:ph type="title"/>
          </p:nvPr>
        </p:nvSpPr>
        <p:spPr/>
        <p:txBody>
          <a:bodyPr/>
          <a:lstStyle/>
          <a:p>
            <a:r>
              <a:rPr lang="vi-VN" dirty="0"/>
              <a:t>3. Phân tích thông tin liên quan về gói</a:t>
            </a:r>
            <a:endParaRPr lang="en-US" dirty="0"/>
          </a:p>
        </p:txBody>
      </p:sp>
      <p:pic>
        <p:nvPicPr>
          <p:cNvPr id="9" name="Content Placeholder 8">
            <a:extLst>
              <a:ext uri="{FF2B5EF4-FFF2-40B4-BE49-F238E27FC236}">
                <a16:creationId xmlns:a16="http://schemas.microsoft.com/office/drawing/2014/main" id="{075B7E95-ABA2-1B47-6C03-753899A53862}"/>
              </a:ext>
            </a:extLst>
          </p:cNvPr>
          <p:cNvPicPr>
            <a:picLocks noGrp="1" noChangeAspect="1"/>
          </p:cNvPicPr>
          <p:nvPr>
            <p:ph idx="1"/>
          </p:nvPr>
        </p:nvPicPr>
        <p:blipFill>
          <a:blip r:embed="rId2"/>
          <a:stretch>
            <a:fillRect/>
          </a:stretch>
        </p:blipFill>
        <p:spPr>
          <a:xfrm>
            <a:off x="1" y="1690688"/>
            <a:ext cx="8560340" cy="4351338"/>
          </a:xfrm>
        </p:spPr>
      </p:pic>
      <p:sp>
        <p:nvSpPr>
          <p:cNvPr id="10" name="TextBox 9">
            <a:extLst>
              <a:ext uri="{FF2B5EF4-FFF2-40B4-BE49-F238E27FC236}">
                <a16:creationId xmlns:a16="http://schemas.microsoft.com/office/drawing/2014/main" id="{EED40718-16B3-6924-9FD4-D27DFE7E55BD}"/>
              </a:ext>
            </a:extLst>
          </p:cNvPr>
          <p:cNvSpPr txBox="1"/>
          <p:nvPr/>
        </p:nvSpPr>
        <p:spPr>
          <a:xfrm>
            <a:off x="8975035" y="2519463"/>
            <a:ext cx="2731167" cy="2585323"/>
          </a:xfrm>
          <a:prstGeom prst="rect">
            <a:avLst/>
          </a:prstGeom>
          <a:noFill/>
        </p:spPr>
        <p:txBody>
          <a:bodyPr wrap="square" rtlCol="0">
            <a:spAutoFit/>
          </a:bodyPr>
          <a:lstStyle/>
          <a:p>
            <a:r>
              <a:rPr lang="vi-VN" dirty="0"/>
              <a:t>Hai gói có lượng người dùng nhiều là: MI_BIGKM_4GBN và MI_BIGKM_2GBN.</a:t>
            </a:r>
          </a:p>
          <a:p>
            <a:endParaRPr lang="vi-VN" dirty="0"/>
          </a:p>
          <a:p>
            <a:r>
              <a:rPr lang="vi-VN" dirty="0"/>
              <a:t>Và lượng gói MI có tận 315 loại (vì mã gói MI là </a:t>
            </a:r>
            <a:r>
              <a:rPr lang="vi-VN" b="1" i="0" dirty="0">
                <a:solidFill>
                  <a:srgbClr val="151011"/>
                </a:solidFill>
                <a:effectLst/>
                <a:latin typeface="Hel"/>
              </a:rPr>
              <a:t>thuê bao di động thông thường)</a:t>
            </a:r>
            <a:endParaRPr lang="en-US" dirty="0"/>
          </a:p>
        </p:txBody>
      </p:sp>
    </p:spTree>
    <p:extLst>
      <p:ext uri="{BB962C8B-B14F-4D97-AF65-F5344CB8AC3E}">
        <p14:creationId xmlns:p14="http://schemas.microsoft.com/office/powerpoint/2010/main" val="175260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4B2AB-4B27-D039-B7A0-057D214542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C3C7A-8077-B0B3-9A66-F14E17DA50E6}"/>
              </a:ext>
            </a:extLst>
          </p:cNvPr>
          <p:cNvSpPr>
            <a:spLocks noGrp="1"/>
          </p:cNvSpPr>
          <p:nvPr>
            <p:ph type="title"/>
          </p:nvPr>
        </p:nvSpPr>
        <p:spPr/>
        <p:txBody>
          <a:bodyPr/>
          <a:lstStyle/>
          <a:p>
            <a:r>
              <a:rPr lang="vi-VN" dirty="0"/>
              <a:t>3. Phân tích thông tin liên quan về gói</a:t>
            </a:r>
            <a:endParaRPr lang="en-US" dirty="0"/>
          </a:p>
        </p:txBody>
      </p:sp>
      <p:pic>
        <p:nvPicPr>
          <p:cNvPr id="6" name="Content Placeholder 5">
            <a:extLst>
              <a:ext uri="{FF2B5EF4-FFF2-40B4-BE49-F238E27FC236}">
                <a16:creationId xmlns:a16="http://schemas.microsoft.com/office/drawing/2014/main" id="{8304AFC8-7303-11F4-FB81-C8E0758D3772}"/>
              </a:ext>
            </a:extLst>
          </p:cNvPr>
          <p:cNvPicPr>
            <a:picLocks noGrp="1" noChangeAspect="1"/>
          </p:cNvPicPr>
          <p:nvPr>
            <p:ph idx="1"/>
          </p:nvPr>
        </p:nvPicPr>
        <p:blipFill>
          <a:blip r:embed="rId2"/>
          <a:stretch>
            <a:fillRect/>
          </a:stretch>
        </p:blipFill>
        <p:spPr>
          <a:xfrm>
            <a:off x="838200" y="2041987"/>
            <a:ext cx="10515600" cy="3529507"/>
          </a:xfrm>
        </p:spPr>
      </p:pic>
      <p:sp>
        <p:nvSpPr>
          <p:cNvPr id="7" name="TextBox 6">
            <a:extLst>
              <a:ext uri="{FF2B5EF4-FFF2-40B4-BE49-F238E27FC236}">
                <a16:creationId xmlns:a16="http://schemas.microsoft.com/office/drawing/2014/main" id="{8670B43C-9F92-A5F0-EA0F-7D53EE75D4A6}"/>
              </a:ext>
            </a:extLst>
          </p:cNvPr>
          <p:cNvSpPr txBox="1"/>
          <p:nvPr/>
        </p:nvSpPr>
        <p:spPr>
          <a:xfrm>
            <a:off x="1673157" y="5885234"/>
            <a:ext cx="7545655" cy="646331"/>
          </a:xfrm>
          <a:prstGeom prst="rect">
            <a:avLst/>
          </a:prstGeom>
          <a:noFill/>
        </p:spPr>
        <p:txBody>
          <a:bodyPr wrap="none" rtlCol="0">
            <a:spAutoFit/>
          </a:bodyPr>
          <a:lstStyle/>
          <a:p>
            <a:r>
              <a:rPr lang="vi-VN" dirty="0"/>
              <a:t>Xét về data sử dụng, 2GBN/4GBN kỳ vọng 1 tháng dùng 60GB/120GB. </a:t>
            </a:r>
          </a:p>
          <a:p>
            <a:r>
              <a:rPr lang="vi-VN" dirty="0"/>
              <a:t>Nhưng thực tế ít hơn chỉ bằng 1/10. </a:t>
            </a:r>
            <a:endParaRPr lang="en-US" dirty="0"/>
          </a:p>
        </p:txBody>
      </p:sp>
    </p:spTree>
    <p:extLst>
      <p:ext uri="{BB962C8B-B14F-4D97-AF65-F5344CB8AC3E}">
        <p14:creationId xmlns:p14="http://schemas.microsoft.com/office/powerpoint/2010/main" val="1315601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76335-A9C4-FD43-7F4A-56E665BCF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9B014D-BB07-26FD-5CFA-4ED7767AEB94}"/>
              </a:ext>
            </a:extLst>
          </p:cNvPr>
          <p:cNvSpPr>
            <a:spLocks noGrp="1"/>
          </p:cNvSpPr>
          <p:nvPr>
            <p:ph type="title"/>
          </p:nvPr>
        </p:nvSpPr>
        <p:spPr/>
        <p:txBody>
          <a:bodyPr/>
          <a:lstStyle/>
          <a:p>
            <a:r>
              <a:rPr lang="vi-VN" dirty="0"/>
              <a:t>3. Phân tích thông tin liên quan về gói</a:t>
            </a:r>
            <a:endParaRPr lang="en-US" dirty="0"/>
          </a:p>
        </p:txBody>
      </p:sp>
      <p:sp>
        <p:nvSpPr>
          <p:cNvPr id="7" name="TextBox 6">
            <a:extLst>
              <a:ext uri="{FF2B5EF4-FFF2-40B4-BE49-F238E27FC236}">
                <a16:creationId xmlns:a16="http://schemas.microsoft.com/office/drawing/2014/main" id="{FD4183D3-2DB8-3DC3-83BE-A586AFC9A81E}"/>
              </a:ext>
            </a:extLst>
          </p:cNvPr>
          <p:cNvSpPr txBox="1"/>
          <p:nvPr/>
        </p:nvSpPr>
        <p:spPr>
          <a:xfrm>
            <a:off x="6207516" y="3856859"/>
            <a:ext cx="5750292" cy="646331"/>
          </a:xfrm>
          <a:prstGeom prst="rect">
            <a:avLst/>
          </a:prstGeom>
          <a:noFill/>
        </p:spPr>
        <p:txBody>
          <a:bodyPr wrap="none" rtlCol="0">
            <a:spAutoFit/>
          </a:bodyPr>
          <a:lstStyle/>
          <a:p>
            <a:r>
              <a:rPr lang="vi-VN" dirty="0"/>
              <a:t>Gói 2GBN với số lượng lớn ở khúc doanh thu 50-150k</a:t>
            </a:r>
          </a:p>
          <a:p>
            <a:r>
              <a:rPr lang="vi-VN" dirty="0"/>
              <a:t>Gói 4GBN tập trung trên 150k</a:t>
            </a:r>
            <a:endParaRPr lang="en-US" dirty="0"/>
          </a:p>
        </p:txBody>
      </p:sp>
      <p:pic>
        <p:nvPicPr>
          <p:cNvPr id="8" name="Content Placeholder 7">
            <a:extLst>
              <a:ext uri="{FF2B5EF4-FFF2-40B4-BE49-F238E27FC236}">
                <a16:creationId xmlns:a16="http://schemas.microsoft.com/office/drawing/2014/main" id="{D2BCA0BE-452E-C4F7-A37A-EE7541A8C803}"/>
              </a:ext>
            </a:extLst>
          </p:cNvPr>
          <p:cNvPicPr>
            <a:picLocks noGrp="1" noChangeAspect="1"/>
          </p:cNvPicPr>
          <p:nvPr>
            <p:ph idx="1"/>
          </p:nvPr>
        </p:nvPicPr>
        <p:blipFill>
          <a:blip r:embed="rId2"/>
          <a:stretch>
            <a:fillRect/>
          </a:stretch>
        </p:blipFill>
        <p:spPr>
          <a:xfrm>
            <a:off x="0" y="2004355"/>
            <a:ext cx="6096000" cy="4351338"/>
          </a:xfrm>
        </p:spPr>
      </p:pic>
      <p:pic>
        <p:nvPicPr>
          <p:cNvPr id="10" name="Picture 9">
            <a:extLst>
              <a:ext uri="{FF2B5EF4-FFF2-40B4-BE49-F238E27FC236}">
                <a16:creationId xmlns:a16="http://schemas.microsoft.com/office/drawing/2014/main" id="{40188DF9-4507-E276-6EE6-10D0F5424F01}"/>
              </a:ext>
            </a:extLst>
          </p:cNvPr>
          <p:cNvPicPr>
            <a:picLocks noChangeAspect="1"/>
          </p:cNvPicPr>
          <p:nvPr/>
        </p:nvPicPr>
        <p:blipFill>
          <a:blip r:embed="rId3"/>
          <a:stretch>
            <a:fillRect/>
          </a:stretch>
        </p:blipFill>
        <p:spPr>
          <a:xfrm>
            <a:off x="6096000" y="2530544"/>
            <a:ext cx="5724525" cy="809625"/>
          </a:xfrm>
          <a:prstGeom prst="rect">
            <a:avLst/>
          </a:prstGeom>
        </p:spPr>
      </p:pic>
    </p:spTree>
    <p:extLst>
      <p:ext uri="{BB962C8B-B14F-4D97-AF65-F5344CB8AC3E}">
        <p14:creationId xmlns:p14="http://schemas.microsoft.com/office/powerpoint/2010/main" val="651990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F991C-0B25-AB54-CA75-3599764D03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3BA52B-3AEB-331E-01B8-377E1ACF1F19}"/>
              </a:ext>
            </a:extLst>
          </p:cNvPr>
          <p:cNvSpPr>
            <a:spLocks noGrp="1"/>
          </p:cNvSpPr>
          <p:nvPr>
            <p:ph type="title"/>
          </p:nvPr>
        </p:nvSpPr>
        <p:spPr/>
        <p:txBody>
          <a:bodyPr/>
          <a:lstStyle/>
          <a:p>
            <a:r>
              <a:rPr lang="vi-VN" dirty="0"/>
              <a:t>3. Phân tích thông tin liên quan về gói</a:t>
            </a:r>
            <a:endParaRPr lang="en-US" dirty="0"/>
          </a:p>
        </p:txBody>
      </p:sp>
      <p:sp>
        <p:nvSpPr>
          <p:cNvPr id="4" name="Content Placeholder 3">
            <a:extLst>
              <a:ext uri="{FF2B5EF4-FFF2-40B4-BE49-F238E27FC236}">
                <a16:creationId xmlns:a16="http://schemas.microsoft.com/office/drawing/2014/main" id="{6649E36B-0F17-DE45-C297-EF192676981D}"/>
              </a:ext>
            </a:extLst>
          </p:cNvPr>
          <p:cNvSpPr>
            <a:spLocks noGrp="1"/>
          </p:cNvSpPr>
          <p:nvPr>
            <p:ph idx="1"/>
          </p:nvPr>
        </p:nvSpPr>
        <p:spPr/>
        <p:txBody>
          <a:bodyPr/>
          <a:lstStyle/>
          <a:p>
            <a:r>
              <a:rPr lang="vi-VN" dirty="0"/>
              <a:t>Xét có bao nhiêu người dùng sử dụng riêng mỗi nghe gọi:</a:t>
            </a:r>
          </a:p>
          <a:p>
            <a:pPr lvl="1"/>
            <a:r>
              <a:rPr lang="vi-VN" dirty="0"/>
              <a:t>Các gói: 'V25', 'V35', 'V50', 'V75', 'V99', 'V149', 'V249', 'V299', 'V399', 'V499', 'V100’.</a:t>
            </a:r>
          </a:p>
          <a:p>
            <a:pPr lvl="1"/>
            <a:endParaRPr lang="vi-VN" dirty="0"/>
          </a:p>
          <a:p>
            <a:pPr lvl="1"/>
            <a:endParaRPr lang="vi-VN" dirty="0"/>
          </a:p>
          <a:p>
            <a:pPr lvl="1"/>
            <a:endParaRPr lang="vi-VN" dirty="0"/>
          </a:p>
          <a:p>
            <a:pPr lvl="1"/>
            <a:endParaRPr lang="vi-VN" dirty="0"/>
          </a:p>
          <a:p>
            <a:pPr lvl="1"/>
            <a:r>
              <a:rPr lang="vi-VN" dirty="0"/>
              <a:t>Như vậy, thuê bao trong dataset phần lớn có sử dụng data cho các tác vụ khác (nên tương quan data và call không cao)</a:t>
            </a:r>
          </a:p>
          <a:p>
            <a:endParaRPr lang="vi-VN" dirty="0"/>
          </a:p>
        </p:txBody>
      </p:sp>
      <p:graphicFrame>
        <p:nvGraphicFramePr>
          <p:cNvPr id="5" name="Table 4">
            <a:extLst>
              <a:ext uri="{FF2B5EF4-FFF2-40B4-BE49-F238E27FC236}">
                <a16:creationId xmlns:a16="http://schemas.microsoft.com/office/drawing/2014/main" id="{B4674D20-6BE8-C7A5-104C-99E55BA18556}"/>
              </a:ext>
            </a:extLst>
          </p:cNvPr>
          <p:cNvGraphicFramePr>
            <a:graphicFrameLocks noGrp="1"/>
          </p:cNvGraphicFramePr>
          <p:nvPr>
            <p:extLst>
              <p:ext uri="{D42A27DB-BD31-4B8C-83A1-F6EECF244321}">
                <p14:modId xmlns:p14="http://schemas.microsoft.com/office/powerpoint/2010/main" val="2493752316"/>
              </p:ext>
            </p:extLst>
          </p:nvPr>
        </p:nvGraphicFramePr>
        <p:xfrm>
          <a:off x="2032000" y="3429000"/>
          <a:ext cx="8127999" cy="741680"/>
        </p:xfrm>
        <a:graphic>
          <a:graphicData uri="http://schemas.openxmlformats.org/drawingml/2006/table">
            <a:tbl>
              <a:tblPr firstRow="1" bandRow="1">
                <a:tableStyleId>{00A15C55-8517-42AA-B614-E9B94910E393}</a:tableStyleId>
              </a:tblPr>
              <a:tblGrid>
                <a:gridCol w="2709333">
                  <a:extLst>
                    <a:ext uri="{9D8B030D-6E8A-4147-A177-3AD203B41FA5}">
                      <a16:colId xmlns:a16="http://schemas.microsoft.com/office/drawing/2014/main" val="3566224347"/>
                    </a:ext>
                  </a:extLst>
                </a:gridCol>
                <a:gridCol w="2709333">
                  <a:extLst>
                    <a:ext uri="{9D8B030D-6E8A-4147-A177-3AD203B41FA5}">
                      <a16:colId xmlns:a16="http://schemas.microsoft.com/office/drawing/2014/main" val="698379889"/>
                    </a:ext>
                  </a:extLst>
                </a:gridCol>
                <a:gridCol w="2709333">
                  <a:extLst>
                    <a:ext uri="{9D8B030D-6E8A-4147-A177-3AD203B41FA5}">
                      <a16:colId xmlns:a16="http://schemas.microsoft.com/office/drawing/2014/main" val="1166209428"/>
                    </a:ext>
                  </a:extLst>
                </a:gridCol>
              </a:tblGrid>
              <a:tr h="370840">
                <a:tc>
                  <a:txBody>
                    <a:bodyPr/>
                    <a:lstStyle/>
                    <a:p>
                      <a:endParaRPr lang="en-US" dirty="0"/>
                    </a:p>
                  </a:txBody>
                  <a:tcPr/>
                </a:tc>
                <a:tc>
                  <a:txBody>
                    <a:bodyPr/>
                    <a:lstStyle/>
                    <a:p>
                      <a:r>
                        <a:rPr lang="vi-VN" dirty="0"/>
                        <a:t>Nghe-gọi</a:t>
                      </a:r>
                      <a:endParaRPr lang="en-US" dirty="0"/>
                    </a:p>
                  </a:txBody>
                  <a:tcPr/>
                </a:tc>
                <a:tc>
                  <a:txBody>
                    <a:bodyPr/>
                    <a:lstStyle/>
                    <a:p>
                      <a:r>
                        <a:rPr lang="vi-VN" dirty="0"/>
                        <a:t>Còn lại</a:t>
                      </a:r>
                      <a:endParaRPr lang="en-US" dirty="0"/>
                    </a:p>
                  </a:txBody>
                  <a:tcPr/>
                </a:tc>
                <a:extLst>
                  <a:ext uri="{0D108BD9-81ED-4DB2-BD59-A6C34878D82A}">
                    <a16:rowId xmlns:a16="http://schemas.microsoft.com/office/drawing/2014/main" val="580193011"/>
                  </a:ext>
                </a:extLst>
              </a:tr>
              <a:tr h="370840">
                <a:tc>
                  <a:txBody>
                    <a:bodyPr/>
                    <a:lstStyle/>
                    <a:p>
                      <a:r>
                        <a:rPr lang="vi-VN" dirty="0"/>
                        <a:t>Lượng thuê bao</a:t>
                      </a:r>
                      <a:endParaRPr lang="en-US" dirty="0"/>
                    </a:p>
                  </a:txBody>
                  <a:tcPr/>
                </a:tc>
                <a:tc>
                  <a:txBody>
                    <a:bodyPr/>
                    <a:lstStyle/>
                    <a:p>
                      <a:r>
                        <a:rPr lang="vi-VN" dirty="0"/>
                        <a:t>785</a:t>
                      </a:r>
                      <a:endParaRPr lang="en-US" dirty="0"/>
                    </a:p>
                  </a:txBody>
                  <a:tcPr/>
                </a:tc>
                <a:tc>
                  <a:txBody>
                    <a:bodyPr/>
                    <a:lstStyle/>
                    <a:p>
                      <a:r>
                        <a:rPr lang="vi-VN" dirty="0"/>
                        <a:t>249565</a:t>
                      </a:r>
                      <a:endParaRPr lang="en-US" dirty="0"/>
                    </a:p>
                  </a:txBody>
                  <a:tcPr/>
                </a:tc>
                <a:extLst>
                  <a:ext uri="{0D108BD9-81ED-4DB2-BD59-A6C34878D82A}">
                    <a16:rowId xmlns:a16="http://schemas.microsoft.com/office/drawing/2014/main" val="3183252596"/>
                  </a:ext>
                </a:extLst>
              </a:tr>
            </a:tbl>
          </a:graphicData>
        </a:graphic>
      </p:graphicFrame>
    </p:spTree>
    <p:extLst>
      <p:ext uri="{BB962C8B-B14F-4D97-AF65-F5344CB8AC3E}">
        <p14:creationId xmlns:p14="http://schemas.microsoft.com/office/powerpoint/2010/main" val="484299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81607-9D58-2C29-1809-4E280A5534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3F773D-5F45-DDC8-98EF-003C619BBE48}"/>
              </a:ext>
            </a:extLst>
          </p:cNvPr>
          <p:cNvSpPr>
            <a:spLocks noGrp="1"/>
          </p:cNvSpPr>
          <p:nvPr>
            <p:ph type="title"/>
          </p:nvPr>
        </p:nvSpPr>
        <p:spPr/>
        <p:txBody>
          <a:bodyPr/>
          <a:lstStyle/>
          <a:p>
            <a:r>
              <a:rPr lang="vi-VN" dirty="0"/>
              <a:t>3. Phân tích thông tin liên quan về gói</a:t>
            </a:r>
            <a:endParaRPr lang="en-US" dirty="0"/>
          </a:p>
        </p:txBody>
      </p:sp>
      <p:sp>
        <p:nvSpPr>
          <p:cNvPr id="4" name="Content Placeholder 3">
            <a:extLst>
              <a:ext uri="{FF2B5EF4-FFF2-40B4-BE49-F238E27FC236}">
                <a16:creationId xmlns:a16="http://schemas.microsoft.com/office/drawing/2014/main" id="{98AB51D1-71C2-6035-30F7-D84227091535}"/>
              </a:ext>
            </a:extLst>
          </p:cNvPr>
          <p:cNvSpPr>
            <a:spLocks noGrp="1"/>
          </p:cNvSpPr>
          <p:nvPr>
            <p:ph idx="1"/>
          </p:nvPr>
        </p:nvSpPr>
        <p:spPr/>
        <p:txBody>
          <a:bodyPr/>
          <a:lstStyle/>
          <a:p>
            <a:r>
              <a:rPr lang="vi-VN" dirty="0"/>
              <a:t>Xét có bao nhiêu thuê bao EzCom (chỉ sử dụng Internet và nhắn tin):</a:t>
            </a:r>
          </a:p>
          <a:p>
            <a:pPr lvl="1"/>
            <a:r>
              <a:rPr lang="vi-VN" dirty="0"/>
              <a:t>Các gói có ký tự ‘EZ’, lượng thuê bao 6907.</a:t>
            </a:r>
          </a:p>
          <a:p>
            <a:r>
              <a:rPr lang="vi-VN" dirty="0"/>
              <a:t>Lượng khóa/mở:</a:t>
            </a:r>
          </a:p>
          <a:p>
            <a:pPr marL="457200" lvl="1" indent="0">
              <a:buNone/>
            </a:pPr>
            <a:endParaRPr lang="vi-VN" dirty="0"/>
          </a:p>
          <a:p>
            <a:pPr lvl="1"/>
            <a:endParaRPr lang="vi-VN" dirty="0"/>
          </a:p>
          <a:p>
            <a:pPr lvl="1"/>
            <a:endParaRPr lang="vi-VN" dirty="0"/>
          </a:p>
          <a:p>
            <a:pPr lvl="1"/>
            <a:endParaRPr lang="vi-VN" dirty="0"/>
          </a:p>
          <a:p>
            <a:endParaRPr lang="vi-VN" dirty="0"/>
          </a:p>
        </p:txBody>
      </p:sp>
      <p:pic>
        <p:nvPicPr>
          <p:cNvPr id="6" name="Picture 5">
            <a:extLst>
              <a:ext uri="{FF2B5EF4-FFF2-40B4-BE49-F238E27FC236}">
                <a16:creationId xmlns:a16="http://schemas.microsoft.com/office/drawing/2014/main" id="{FC312365-599F-01F8-9E74-B236ABA20A1D}"/>
              </a:ext>
            </a:extLst>
          </p:cNvPr>
          <p:cNvPicPr>
            <a:picLocks noChangeAspect="1"/>
          </p:cNvPicPr>
          <p:nvPr/>
        </p:nvPicPr>
        <p:blipFill>
          <a:blip r:embed="rId2"/>
          <a:stretch>
            <a:fillRect/>
          </a:stretch>
        </p:blipFill>
        <p:spPr>
          <a:xfrm>
            <a:off x="4231533" y="3123585"/>
            <a:ext cx="4542816" cy="3734415"/>
          </a:xfrm>
          <a:prstGeom prst="rect">
            <a:avLst/>
          </a:prstGeom>
        </p:spPr>
      </p:pic>
    </p:spTree>
    <p:extLst>
      <p:ext uri="{BB962C8B-B14F-4D97-AF65-F5344CB8AC3E}">
        <p14:creationId xmlns:p14="http://schemas.microsoft.com/office/powerpoint/2010/main" val="2172536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0727F4-F891-6EED-37E3-DF99C95FC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80ED0-81DF-FEAD-73C2-1B02105861C2}"/>
              </a:ext>
            </a:extLst>
          </p:cNvPr>
          <p:cNvSpPr>
            <a:spLocks noGrp="1"/>
          </p:cNvSpPr>
          <p:nvPr>
            <p:ph type="title"/>
          </p:nvPr>
        </p:nvSpPr>
        <p:spPr/>
        <p:txBody>
          <a:bodyPr/>
          <a:lstStyle/>
          <a:p>
            <a:r>
              <a:rPr lang="vi-VN" dirty="0"/>
              <a:t>3. Phân tích thông tin liên quan về gói</a:t>
            </a:r>
            <a:endParaRPr lang="en-US" dirty="0"/>
          </a:p>
        </p:txBody>
      </p:sp>
      <p:sp>
        <p:nvSpPr>
          <p:cNvPr id="4" name="Content Placeholder 3">
            <a:extLst>
              <a:ext uri="{FF2B5EF4-FFF2-40B4-BE49-F238E27FC236}">
                <a16:creationId xmlns:a16="http://schemas.microsoft.com/office/drawing/2014/main" id="{3BF8EB65-CA88-67A3-B2A0-4648E6940A86}"/>
              </a:ext>
            </a:extLst>
          </p:cNvPr>
          <p:cNvSpPr>
            <a:spLocks noGrp="1"/>
          </p:cNvSpPr>
          <p:nvPr>
            <p:ph idx="1"/>
          </p:nvPr>
        </p:nvSpPr>
        <p:spPr/>
        <p:txBody>
          <a:bodyPr/>
          <a:lstStyle/>
          <a:p>
            <a:pPr marL="457200" lvl="1" indent="0">
              <a:buNone/>
            </a:pPr>
            <a:endParaRPr lang="vi-VN" dirty="0"/>
          </a:p>
          <a:p>
            <a:pPr lvl="1"/>
            <a:endParaRPr lang="vi-VN" dirty="0"/>
          </a:p>
          <a:p>
            <a:pPr lvl="1"/>
            <a:endParaRPr lang="vi-VN" dirty="0"/>
          </a:p>
          <a:p>
            <a:pPr lvl="1"/>
            <a:endParaRPr lang="vi-VN" dirty="0"/>
          </a:p>
          <a:p>
            <a:endParaRPr lang="vi-VN" dirty="0"/>
          </a:p>
        </p:txBody>
      </p:sp>
      <p:pic>
        <p:nvPicPr>
          <p:cNvPr id="5" name="Picture 4">
            <a:extLst>
              <a:ext uri="{FF2B5EF4-FFF2-40B4-BE49-F238E27FC236}">
                <a16:creationId xmlns:a16="http://schemas.microsoft.com/office/drawing/2014/main" id="{7F98F158-A900-9865-9092-227E0C5E560F}"/>
              </a:ext>
            </a:extLst>
          </p:cNvPr>
          <p:cNvPicPr>
            <a:picLocks noChangeAspect="1"/>
          </p:cNvPicPr>
          <p:nvPr/>
        </p:nvPicPr>
        <p:blipFill>
          <a:blip r:embed="rId2"/>
          <a:stretch>
            <a:fillRect/>
          </a:stretch>
        </p:blipFill>
        <p:spPr>
          <a:xfrm>
            <a:off x="278339" y="1498060"/>
            <a:ext cx="8596530" cy="4029826"/>
          </a:xfrm>
          <a:prstGeom prst="rect">
            <a:avLst/>
          </a:prstGeom>
        </p:spPr>
      </p:pic>
      <p:pic>
        <p:nvPicPr>
          <p:cNvPr id="8" name="Picture 7">
            <a:extLst>
              <a:ext uri="{FF2B5EF4-FFF2-40B4-BE49-F238E27FC236}">
                <a16:creationId xmlns:a16="http://schemas.microsoft.com/office/drawing/2014/main" id="{B1C714BA-9119-7968-AC79-20864AE743C6}"/>
              </a:ext>
            </a:extLst>
          </p:cNvPr>
          <p:cNvPicPr>
            <a:picLocks noChangeAspect="1"/>
          </p:cNvPicPr>
          <p:nvPr/>
        </p:nvPicPr>
        <p:blipFill>
          <a:blip r:embed="rId3"/>
          <a:stretch>
            <a:fillRect/>
          </a:stretch>
        </p:blipFill>
        <p:spPr>
          <a:xfrm>
            <a:off x="1002152" y="5767388"/>
            <a:ext cx="4895850" cy="409575"/>
          </a:xfrm>
          <a:prstGeom prst="rect">
            <a:avLst/>
          </a:prstGeom>
        </p:spPr>
      </p:pic>
      <p:sp>
        <p:nvSpPr>
          <p:cNvPr id="9" name="TextBox 8">
            <a:extLst>
              <a:ext uri="{FF2B5EF4-FFF2-40B4-BE49-F238E27FC236}">
                <a16:creationId xmlns:a16="http://schemas.microsoft.com/office/drawing/2014/main" id="{08A7B666-B473-41B3-4B23-D487E98EFF41}"/>
              </a:ext>
            </a:extLst>
          </p:cNvPr>
          <p:cNvSpPr txBox="1"/>
          <p:nvPr/>
        </p:nvSpPr>
        <p:spPr>
          <a:xfrm>
            <a:off x="6294000" y="5602843"/>
            <a:ext cx="5900974" cy="646331"/>
          </a:xfrm>
          <a:prstGeom prst="rect">
            <a:avLst/>
          </a:prstGeom>
          <a:noFill/>
        </p:spPr>
        <p:txBody>
          <a:bodyPr wrap="none" rtlCol="0">
            <a:spAutoFit/>
          </a:bodyPr>
          <a:lstStyle/>
          <a:p>
            <a:r>
              <a:rPr lang="vi-VN" dirty="0"/>
              <a:t>Có 1603 thuê bao nhưng tận 1062 thuê bao vẫn khóa.</a:t>
            </a:r>
          </a:p>
          <a:p>
            <a:r>
              <a:rPr lang="vi-VN" dirty="0"/>
              <a:t>Doanh thu trên 1 khách hàng rất thấp (Chưa tới 1 đồng)</a:t>
            </a:r>
            <a:endParaRPr lang="en-US" dirty="0"/>
          </a:p>
        </p:txBody>
      </p:sp>
    </p:spTree>
    <p:extLst>
      <p:ext uri="{BB962C8B-B14F-4D97-AF65-F5344CB8AC3E}">
        <p14:creationId xmlns:p14="http://schemas.microsoft.com/office/powerpoint/2010/main" val="3464441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F2141-53CA-FC20-BED7-8F34A10802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FE089-331E-92C3-7733-38D7B649E919}"/>
              </a:ext>
            </a:extLst>
          </p:cNvPr>
          <p:cNvSpPr>
            <a:spLocks noGrp="1"/>
          </p:cNvSpPr>
          <p:nvPr>
            <p:ph type="title"/>
          </p:nvPr>
        </p:nvSpPr>
        <p:spPr/>
        <p:txBody>
          <a:bodyPr/>
          <a:lstStyle/>
          <a:p>
            <a:r>
              <a:rPr lang="vi-VN" dirty="0"/>
              <a:t>3. Phân tích thông tin liên quan về gói</a:t>
            </a:r>
            <a:endParaRPr lang="en-US" dirty="0"/>
          </a:p>
        </p:txBody>
      </p:sp>
      <p:sp>
        <p:nvSpPr>
          <p:cNvPr id="4" name="Content Placeholder 3">
            <a:extLst>
              <a:ext uri="{FF2B5EF4-FFF2-40B4-BE49-F238E27FC236}">
                <a16:creationId xmlns:a16="http://schemas.microsoft.com/office/drawing/2014/main" id="{88A02016-D922-17E7-06BC-23FBAFD8D3B1}"/>
              </a:ext>
            </a:extLst>
          </p:cNvPr>
          <p:cNvSpPr>
            <a:spLocks noGrp="1"/>
          </p:cNvSpPr>
          <p:nvPr>
            <p:ph idx="1"/>
          </p:nvPr>
        </p:nvSpPr>
        <p:spPr/>
        <p:txBody>
          <a:bodyPr/>
          <a:lstStyle/>
          <a:p>
            <a:r>
              <a:rPr lang="vi-VN" dirty="0"/>
              <a:t>Xét có bao nhiêu thuê bao MI:</a:t>
            </a:r>
          </a:p>
          <a:p>
            <a:pPr lvl="1"/>
            <a:r>
              <a:rPr lang="vi-VN" dirty="0"/>
              <a:t>Các gói có ký tự ‘MI_’, lượng thuê bao 169675.</a:t>
            </a:r>
          </a:p>
          <a:p>
            <a:r>
              <a:rPr lang="vi-VN" dirty="0"/>
              <a:t>Lượng khóa/mở:</a:t>
            </a:r>
          </a:p>
          <a:p>
            <a:pPr marL="457200" lvl="1" indent="0">
              <a:buNone/>
            </a:pPr>
            <a:endParaRPr lang="vi-VN" dirty="0"/>
          </a:p>
          <a:p>
            <a:pPr lvl="1"/>
            <a:endParaRPr lang="vi-VN" dirty="0"/>
          </a:p>
          <a:p>
            <a:pPr lvl="1"/>
            <a:endParaRPr lang="vi-VN" dirty="0"/>
          </a:p>
          <a:p>
            <a:pPr lvl="1"/>
            <a:endParaRPr lang="vi-VN" dirty="0"/>
          </a:p>
          <a:p>
            <a:endParaRPr lang="vi-VN" dirty="0"/>
          </a:p>
        </p:txBody>
      </p:sp>
      <p:pic>
        <p:nvPicPr>
          <p:cNvPr id="5" name="Picture 4">
            <a:extLst>
              <a:ext uri="{FF2B5EF4-FFF2-40B4-BE49-F238E27FC236}">
                <a16:creationId xmlns:a16="http://schemas.microsoft.com/office/drawing/2014/main" id="{21B47A42-0590-CF62-4557-87FF75D1DDBE}"/>
              </a:ext>
            </a:extLst>
          </p:cNvPr>
          <p:cNvPicPr>
            <a:picLocks noChangeAspect="1"/>
          </p:cNvPicPr>
          <p:nvPr/>
        </p:nvPicPr>
        <p:blipFill>
          <a:blip r:embed="rId2"/>
          <a:stretch>
            <a:fillRect/>
          </a:stretch>
        </p:blipFill>
        <p:spPr>
          <a:xfrm>
            <a:off x="4036979" y="2955981"/>
            <a:ext cx="5215444" cy="3902019"/>
          </a:xfrm>
          <a:prstGeom prst="rect">
            <a:avLst/>
          </a:prstGeom>
        </p:spPr>
      </p:pic>
    </p:spTree>
    <p:extLst>
      <p:ext uri="{BB962C8B-B14F-4D97-AF65-F5344CB8AC3E}">
        <p14:creationId xmlns:p14="http://schemas.microsoft.com/office/powerpoint/2010/main" val="3146340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32092-3A9E-9347-18AB-110F32CE83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9A45E3-F7C9-4EAF-1C53-303BD4BB0CCB}"/>
              </a:ext>
            </a:extLst>
          </p:cNvPr>
          <p:cNvSpPr>
            <a:spLocks noGrp="1"/>
          </p:cNvSpPr>
          <p:nvPr>
            <p:ph type="title"/>
          </p:nvPr>
        </p:nvSpPr>
        <p:spPr/>
        <p:txBody>
          <a:bodyPr/>
          <a:lstStyle/>
          <a:p>
            <a:r>
              <a:rPr lang="vi-VN" dirty="0"/>
              <a:t>3. Phân tích thông tin liên quan về gói</a:t>
            </a:r>
            <a:endParaRPr lang="en-US" dirty="0"/>
          </a:p>
        </p:txBody>
      </p:sp>
      <p:sp>
        <p:nvSpPr>
          <p:cNvPr id="4" name="Content Placeholder 3">
            <a:extLst>
              <a:ext uri="{FF2B5EF4-FFF2-40B4-BE49-F238E27FC236}">
                <a16:creationId xmlns:a16="http://schemas.microsoft.com/office/drawing/2014/main" id="{A3D9E074-CF50-386E-DDE0-3E1C5B62B8D1}"/>
              </a:ext>
            </a:extLst>
          </p:cNvPr>
          <p:cNvSpPr>
            <a:spLocks noGrp="1"/>
          </p:cNvSpPr>
          <p:nvPr>
            <p:ph idx="1"/>
          </p:nvPr>
        </p:nvSpPr>
        <p:spPr/>
        <p:txBody>
          <a:bodyPr/>
          <a:lstStyle/>
          <a:p>
            <a:pPr marL="457200" lvl="1" indent="0">
              <a:buNone/>
            </a:pPr>
            <a:endParaRPr lang="vi-VN" dirty="0"/>
          </a:p>
          <a:p>
            <a:pPr lvl="1"/>
            <a:endParaRPr lang="vi-VN" dirty="0"/>
          </a:p>
          <a:p>
            <a:pPr lvl="1"/>
            <a:endParaRPr lang="vi-VN" dirty="0"/>
          </a:p>
          <a:p>
            <a:pPr lvl="1"/>
            <a:endParaRPr lang="vi-VN" dirty="0"/>
          </a:p>
          <a:p>
            <a:endParaRPr lang="vi-VN" dirty="0"/>
          </a:p>
        </p:txBody>
      </p:sp>
      <p:sp>
        <p:nvSpPr>
          <p:cNvPr id="3" name="Content Placeholder 2">
            <a:extLst>
              <a:ext uri="{FF2B5EF4-FFF2-40B4-BE49-F238E27FC236}">
                <a16:creationId xmlns:a16="http://schemas.microsoft.com/office/drawing/2014/main" id="{EC7EEFEF-10AD-C962-7671-DB7D8D67E91A}"/>
              </a:ext>
            </a:extLst>
          </p:cNvPr>
          <p:cNvSpPr>
            <a:spLocks noGrp="1"/>
          </p:cNvSpPr>
          <p:nvPr>
            <p:ph sz="half" idx="4294967295"/>
          </p:nvPr>
        </p:nvSpPr>
        <p:spPr>
          <a:xfrm>
            <a:off x="838200" y="1802995"/>
            <a:ext cx="10515600" cy="4351338"/>
          </a:xfrm>
        </p:spPr>
        <p:txBody>
          <a:bodyPr/>
          <a:lstStyle/>
          <a:p>
            <a:r>
              <a:rPr lang="vi-VN" dirty="0"/>
              <a:t>Vì có tận 326 gói MI_ liên quan, ta sẽ quan tâm những gói có tỉ lệ vẫn bị khóa cao và tập thuê bao lớn.</a:t>
            </a:r>
          </a:p>
          <a:p>
            <a:endParaRPr lang="en-US" dirty="0"/>
          </a:p>
        </p:txBody>
      </p:sp>
      <p:pic>
        <p:nvPicPr>
          <p:cNvPr id="11" name="Picture 10">
            <a:extLst>
              <a:ext uri="{FF2B5EF4-FFF2-40B4-BE49-F238E27FC236}">
                <a16:creationId xmlns:a16="http://schemas.microsoft.com/office/drawing/2014/main" id="{45BF5383-155C-B905-A784-CB7B19B3DF7D}"/>
              </a:ext>
            </a:extLst>
          </p:cNvPr>
          <p:cNvPicPr>
            <a:picLocks noChangeAspect="1"/>
          </p:cNvPicPr>
          <p:nvPr/>
        </p:nvPicPr>
        <p:blipFill>
          <a:blip r:embed="rId2"/>
          <a:stretch>
            <a:fillRect/>
          </a:stretch>
        </p:blipFill>
        <p:spPr>
          <a:xfrm>
            <a:off x="426497" y="2997589"/>
            <a:ext cx="6105525" cy="1962150"/>
          </a:xfrm>
          <a:prstGeom prst="rect">
            <a:avLst/>
          </a:prstGeom>
        </p:spPr>
      </p:pic>
      <p:sp>
        <p:nvSpPr>
          <p:cNvPr id="12" name="TextBox 11">
            <a:extLst>
              <a:ext uri="{FF2B5EF4-FFF2-40B4-BE49-F238E27FC236}">
                <a16:creationId xmlns:a16="http://schemas.microsoft.com/office/drawing/2014/main" id="{34BD2A69-EBF5-CAF4-8BCD-E749562FA606}"/>
              </a:ext>
            </a:extLst>
          </p:cNvPr>
          <p:cNvSpPr txBox="1"/>
          <p:nvPr/>
        </p:nvSpPr>
        <p:spPr>
          <a:xfrm>
            <a:off x="7227651" y="3501958"/>
            <a:ext cx="4309353" cy="1200329"/>
          </a:xfrm>
          <a:prstGeom prst="rect">
            <a:avLst/>
          </a:prstGeom>
          <a:noFill/>
        </p:spPr>
        <p:txBody>
          <a:bodyPr wrap="square" rtlCol="0">
            <a:spAutoFit/>
          </a:bodyPr>
          <a:lstStyle/>
          <a:p>
            <a:r>
              <a:rPr lang="vi-VN" dirty="0"/>
              <a:t>Các gói BUM có doanh thu rất thấp</a:t>
            </a:r>
          </a:p>
          <a:p>
            <a:endParaRPr lang="vi-VN" dirty="0"/>
          </a:p>
          <a:p>
            <a:r>
              <a:rPr lang="vi-VN" dirty="0"/>
              <a:t>Các gói dịch vụ đi cùng cũng có doanh thu thấp</a:t>
            </a:r>
            <a:endParaRPr lang="en-US" dirty="0"/>
          </a:p>
        </p:txBody>
      </p:sp>
    </p:spTree>
    <p:extLst>
      <p:ext uri="{BB962C8B-B14F-4D97-AF65-F5344CB8AC3E}">
        <p14:creationId xmlns:p14="http://schemas.microsoft.com/office/powerpoint/2010/main" val="404692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D06EE90-50D0-9F10-F797-52D2A16B4B11}"/>
              </a:ext>
            </a:extLst>
          </p:cNvPr>
          <p:cNvSpPr>
            <a:spLocks noGrp="1"/>
          </p:cNvSpPr>
          <p:nvPr>
            <p:ph type="title"/>
          </p:nvPr>
        </p:nvSpPr>
        <p:spPr/>
        <p:txBody>
          <a:bodyPr>
            <a:normAutofit/>
          </a:bodyPr>
          <a:lstStyle/>
          <a:p>
            <a:r>
              <a:rPr lang="vi-VN" dirty="0"/>
              <a:t>4. Phân tích một số đặc trưng cho trích chọn (Độ giảm ARPU)</a:t>
            </a:r>
            <a:endParaRPr lang="en-US" dirty="0"/>
          </a:p>
        </p:txBody>
      </p:sp>
      <p:sp>
        <p:nvSpPr>
          <p:cNvPr id="8" name="Text Placeholder 7">
            <a:extLst>
              <a:ext uri="{FF2B5EF4-FFF2-40B4-BE49-F238E27FC236}">
                <a16:creationId xmlns:a16="http://schemas.microsoft.com/office/drawing/2014/main" id="{F9ED3DED-5168-7395-6BC8-8A23F1E38AA7}"/>
              </a:ext>
            </a:extLst>
          </p:cNvPr>
          <p:cNvSpPr>
            <a:spLocks noGrp="1"/>
          </p:cNvSpPr>
          <p:nvPr>
            <p:ph type="body" idx="1"/>
          </p:nvPr>
        </p:nvSpPr>
        <p:spPr>
          <a:xfrm>
            <a:off x="836612" y="2082493"/>
            <a:ext cx="5157787" cy="823912"/>
          </a:xfrm>
        </p:spPr>
        <p:txBody>
          <a:bodyPr>
            <a:normAutofit fontScale="85000" lnSpcReduction="20000"/>
          </a:bodyPr>
          <a:lstStyle/>
          <a:p>
            <a:r>
              <a:rPr lang="vi-VN" b="0" i="0" dirty="0">
                <a:solidFill>
                  <a:srgbClr val="212121"/>
                </a:solidFill>
                <a:effectLst/>
                <a:latin typeface="Roboto" panose="02000000000000000000" pitchFamily="2" charset="0"/>
              </a:rPr>
              <a:t>Nhóm người bị khóa: Doanh thu giảm trong tháng 5. Đến tháng 6 thì tăng, sau đó không đổi ở tháng 7 và tăng nhẹ ở tháng 8.</a:t>
            </a:r>
            <a:endParaRPr lang="en-US" dirty="0"/>
          </a:p>
        </p:txBody>
      </p:sp>
      <p:pic>
        <p:nvPicPr>
          <p:cNvPr id="13" name="Content Placeholder 12">
            <a:extLst>
              <a:ext uri="{FF2B5EF4-FFF2-40B4-BE49-F238E27FC236}">
                <a16:creationId xmlns:a16="http://schemas.microsoft.com/office/drawing/2014/main" id="{E350C16F-55C1-97FB-46D4-EECB3F21E263}"/>
              </a:ext>
            </a:extLst>
          </p:cNvPr>
          <p:cNvPicPr>
            <a:picLocks noGrp="1" noChangeAspect="1"/>
          </p:cNvPicPr>
          <p:nvPr>
            <p:ph sz="half" idx="2"/>
          </p:nvPr>
        </p:nvPicPr>
        <p:blipFill>
          <a:blip r:embed="rId2"/>
          <a:stretch>
            <a:fillRect/>
          </a:stretch>
        </p:blipFill>
        <p:spPr>
          <a:xfrm>
            <a:off x="836612" y="3243288"/>
            <a:ext cx="5157787" cy="3025284"/>
          </a:xfrm>
        </p:spPr>
      </p:pic>
      <p:sp>
        <p:nvSpPr>
          <p:cNvPr id="10" name="Text Placeholder 9">
            <a:extLst>
              <a:ext uri="{FF2B5EF4-FFF2-40B4-BE49-F238E27FC236}">
                <a16:creationId xmlns:a16="http://schemas.microsoft.com/office/drawing/2014/main" id="{3BE098FA-0F22-F4EF-3BE0-097D380D7523}"/>
              </a:ext>
            </a:extLst>
          </p:cNvPr>
          <p:cNvSpPr>
            <a:spLocks noGrp="1"/>
          </p:cNvSpPr>
          <p:nvPr>
            <p:ph type="body" sz="quarter" idx="3"/>
          </p:nvPr>
        </p:nvSpPr>
        <p:spPr>
          <a:xfrm>
            <a:off x="6197603" y="1907726"/>
            <a:ext cx="5709052" cy="1057819"/>
          </a:xfrm>
        </p:spPr>
        <p:txBody>
          <a:bodyPr>
            <a:normAutofit fontScale="85000" lnSpcReduction="20000"/>
          </a:bodyPr>
          <a:lstStyle/>
          <a:p>
            <a:r>
              <a:rPr lang="vi-VN" b="0" i="0" dirty="0">
                <a:solidFill>
                  <a:srgbClr val="212121"/>
                </a:solidFill>
                <a:effectLst/>
                <a:latin typeface="Roboto" panose="02000000000000000000" pitchFamily="2" charset="0"/>
              </a:rPr>
              <a:t>Nhóm người được mở khóa: Doanh thu giảm trong tháng 5. Đến tháng 6 thì tăng, sau đó giảm ở tháng 7 và tăng nhẹ ở tháng 8. </a:t>
            </a:r>
            <a:endParaRPr lang="en-US" dirty="0"/>
          </a:p>
        </p:txBody>
      </p:sp>
      <p:pic>
        <p:nvPicPr>
          <p:cNvPr id="15" name="Content Placeholder 14">
            <a:extLst>
              <a:ext uri="{FF2B5EF4-FFF2-40B4-BE49-F238E27FC236}">
                <a16:creationId xmlns:a16="http://schemas.microsoft.com/office/drawing/2014/main" id="{F224319B-5C06-77E3-5F72-E4CF8163AC9E}"/>
              </a:ext>
            </a:extLst>
          </p:cNvPr>
          <p:cNvPicPr>
            <a:picLocks noGrp="1" noChangeAspect="1"/>
          </p:cNvPicPr>
          <p:nvPr>
            <p:ph sz="quarter" idx="4"/>
          </p:nvPr>
        </p:nvPicPr>
        <p:blipFill>
          <a:blip r:embed="rId3"/>
          <a:stretch>
            <a:fillRect/>
          </a:stretch>
        </p:blipFill>
        <p:spPr>
          <a:xfrm>
            <a:off x="6197603" y="3243288"/>
            <a:ext cx="5183188" cy="2991015"/>
          </a:xfrm>
        </p:spPr>
      </p:pic>
    </p:spTree>
    <p:extLst>
      <p:ext uri="{BB962C8B-B14F-4D97-AF65-F5344CB8AC3E}">
        <p14:creationId xmlns:p14="http://schemas.microsoft.com/office/powerpoint/2010/main" val="13846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E7A5E-181B-0D97-FBED-0C9A1016C10C}"/>
              </a:ext>
            </a:extLst>
          </p:cNvPr>
          <p:cNvSpPr>
            <a:spLocks noGrp="1"/>
          </p:cNvSpPr>
          <p:nvPr>
            <p:ph type="title"/>
          </p:nvPr>
        </p:nvSpPr>
        <p:spPr/>
        <p:txBody>
          <a:bodyPr/>
          <a:lstStyle/>
          <a:p>
            <a:r>
              <a:rPr lang="vi-VN" dirty="0"/>
              <a:t>Tổng quan phân tích</a:t>
            </a:r>
            <a:endParaRPr lang="en-US" dirty="0"/>
          </a:p>
        </p:txBody>
      </p:sp>
      <p:sp>
        <p:nvSpPr>
          <p:cNvPr id="3" name="Content Placeholder 2">
            <a:extLst>
              <a:ext uri="{FF2B5EF4-FFF2-40B4-BE49-F238E27FC236}">
                <a16:creationId xmlns:a16="http://schemas.microsoft.com/office/drawing/2014/main" id="{CB719F43-268C-AF65-1A59-71E9A81D0505}"/>
              </a:ext>
            </a:extLst>
          </p:cNvPr>
          <p:cNvSpPr>
            <a:spLocks noGrp="1"/>
          </p:cNvSpPr>
          <p:nvPr>
            <p:ph idx="1"/>
          </p:nvPr>
        </p:nvSpPr>
        <p:spPr/>
        <p:txBody>
          <a:bodyPr>
            <a:normAutofit lnSpcReduction="10000"/>
          </a:bodyPr>
          <a:lstStyle/>
          <a:p>
            <a:r>
              <a:rPr lang="vi-VN" dirty="0"/>
              <a:t>Phân tích những nhóm thuê bao rác, nuôi sim</a:t>
            </a:r>
            <a:r>
              <a:rPr lang="en-US" dirty="0"/>
              <a:t>, </a:t>
            </a:r>
            <a:r>
              <a:rPr lang="vi-VN" dirty="0"/>
              <a:t>không hoạt động từ lâu</a:t>
            </a:r>
          </a:p>
          <a:p>
            <a:pPr lvl="1"/>
            <a:r>
              <a:rPr lang="vi-VN" dirty="0"/>
              <a:t>Tính chu kỳ của việc khóa và mở khóa </a:t>
            </a:r>
          </a:p>
          <a:p>
            <a:pPr lvl="1"/>
            <a:r>
              <a:rPr lang="vi-VN" dirty="0"/>
              <a:t>Đánh giá qua arpu và tình trạng đăng ký gói</a:t>
            </a:r>
          </a:p>
          <a:p>
            <a:r>
              <a:rPr lang="vi-VN" dirty="0"/>
              <a:t>Phân tích mẫu bị duplicates</a:t>
            </a:r>
          </a:p>
          <a:p>
            <a:pPr lvl="1"/>
            <a:r>
              <a:rPr lang="vi-VN" dirty="0"/>
              <a:t>Đặc trưng về ngày_mở_khóa</a:t>
            </a:r>
          </a:p>
          <a:p>
            <a:r>
              <a:rPr lang="vi-VN" dirty="0"/>
              <a:t>Phân tích, đề xuất gói</a:t>
            </a:r>
          </a:p>
          <a:p>
            <a:pPr lvl="1"/>
            <a:r>
              <a:rPr lang="vi-VN" dirty="0"/>
              <a:t>Top các gói sử dụng nhiều, và phân bổ trên các phân nhóm ARPU</a:t>
            </a:r>
          </a:p>
          <a:p>
            <a:pPr lvl="1"/>
            <a:r>
              <a:rPr lang="vi-VN" dirty="0"/>
              <a:t>Tỉ lệ chuyển đổi data-to-call</a:t>
            </a:r>
          </a:p>
          <a:p>
            <a:r>
              <a:rPr lang="vi-VN" dirty="0"/>
              <a:t>Phân tích đặc trưng độ lệch ARPU, call, data</a:t>
            </a:r>
          </a:p>
          <a:p>
            <a:pPr lvl="1"/>
            <a:r>
              <a:rPr lang="vi-VN" dirty="0"/>
              <a:t>Xem xét xu hướng biến đổi</a:t>
            </a:r>
          </a:p>
          <a:p>
            <a:pPr marL="457200" lvl="1" indent="0">
              <a:buNone/>
            </a:pPr>
            <a:endParaRPr lang="vi-VN" dirty="0"/>
          </a:p>
        </p:txBody>
      </p:sp>
    </p:spTree>
    <p:extLst>
      <p:ext uri="{BB962C8B-B14F-4D97-AF65-F5344CB8AC3E}">
        <p14:creationId xmlns:p14="http://schemas.microsoft.com/office/powerpoint/2010/main" val="3172748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40D1A-2FAD-9C52-6E64-252B6FC210A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83EBE9-5B15-3A0E-D070-B991EA20E0D6}"/>
              </a:ext>
            </a:extLst>
          </p:cNvPr>
          <p:cNvSpPr>
            <a:spLocks noGrp="1"/>
          </p:cNvSpPr>
          <p:nvPr>
            <p:ph type="title"/>
          </p:nvPr>
        </p:nvSpPr>
        <p:spPr/>
        <p:txBody>
          <a:bodyPr>
            <a:normAutofit/>
          </a:bodyPr>
          <a:lstStyle/>
          <a:p>
            <a:r>
              <a:rPr lang="vi-VN" dirty="0"/>
              <a:t>4. Phân tích một số đặc trưng cho trích chọn (Độ giảm data)</a:t>
            </a:r>
            <a:endParaRPr lang="en-US" dirty="0"/>
          </a:p>
        </p:txBody>
      </p:sp>
      <p:sp>
        <p:nvSpPr>
          <p:cNvPr id="8" name="Text Placeholder 7">
            <a:extLst>
              <a:ext uri="{FF2B5EF4-FFF2-40B4-BE49-F238E27FC236}">
                <a16:creationId xmlns:a16="http://schemas.microsoft.com/office/drawing/2014/main" id="{0D3F94FD-F261-66A6-6E09-7DE2E19BDD99}"/>
              </a:ext>
            </a:extLst>
          </p:cNvPr>
          <p:cNvSpPr>
            <a:spLocks noGrp="1"/>
          </p:cNvSpPr>
          <p:nvPr>
            <p:ph type="body" idx="1"/>
          </p:nvPr>
        </p:nvSpPr>
        <p:spPr>
          <a:xfrm>
            <a:off x="836612" y="2082493"/>
            <a:ext cx="5157787" cy="823912"/>
          </a:xfrm>
        </p:spPr>
        <p:txBody>
          <a:bodyPr>
            <a:normAutofit fontScale="70000" lnSpcReduction="20000"/>
          </a:bodyPr>
          <a:lstStyle/>
          <a:p>
            <a:r>
              <a:rPr lang="en-US" b="0" i="0" dirty="0" err="1">
                <a:solidFill>
                  <a:srgbClr val="212121"/>
                </a:solidFill>
                <a:effectLst/>
                <a:latin typeface="Roboto" panose="02000000000000000000" pitchFamily="2" charset="0"/>
              </a:rPr>
              <a:t>Nhóm</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vẫn</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bị</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khóa</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Dữ</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liệu</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sử</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dụng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tăng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trong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tháng</a:t>
            </a:r>
            <a:r>
              <a:rPr lang="en-US" b="0" i="0" dirty="0">
                <a:solidFill>
                  <a:srgbClr val="212121"/>
                </a:solidFill>
                <a:effectLst/>
                <a:latin typeface="Roboto" panose="02000000000000000000" pitchFamily="2" charset="0"/>
              </a:rPr>
              <a:t> 5, </a:t>
            </a:r>
            <a:r>
              <a:rPr lang="en-US" b="0" i="0" dirty="0" err="1">
                <a:solidFill>
                  <a:srgbClr val="212121"/>
                </a:solidFill>
                <a:effectLst/>
                <a:latin typeface="Roboto" panose="02000000000000000000" pitchFamily="2" charset="0"/>
              </a:rPr>
              <a:t>và</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tăng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mạnh</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trong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tháng</a:t>
            </a:r>
            <a:r>
              <a:rPr lang="en-US" b="0" i="0" dirty="0">
                <a:solidFill>
                  <a:srgbClr val="212121"/>
                </a:solidFill>
                <a:effectLst/>
                <a:latin typeface="Roboto" panose="02000000000000000000" pitchFamily="2" charset="0"/>
              </a:rPr>
              <a:t> 6. </a:t>
            </a:r>
            <a:r>
              <a:rPr lang="en-US" b="0" i="0" dirty="0" err="1">
                <a:solidFill>
                  <a:srgbClr val="212121"/>
                </a:solidFill>
                <a:effectLst/>
                <a:latin typeface="Roboto" panose="02000000000000000000" pitchFamily="2" charset="0"/>
              </a:rPr>
              <a:t>Đến</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tháng</a:t>
            </a:r>
            <a:r>
              <a:rPr lang="en-US" b="0" i="0" dirty="0">
                <a:solidFill>
                  <a:srgbClr val="212121"/>
                </a:solidFill>
                <a:effectLst/>
                <a:latin typeface="Roboto" panose="02000000000000000000" pitchFamily="2" charset="0"/>
              </a:rPr>
              <a:t> 7 </a:t>
            </a:r>
            <a:r>
              <a:rPr lang="en-US" b="0" i="0" dirty="0" err="1">
                <a:solidFill>
                  <a:srgbClr val="212121"/>
                </a:solidFill>
                <a:effectLst/>
                <a:latin typeface="Roboto" panose="02000000000000000000" pitchFamily="2" charset="0"/>
              </a:rPr>
              <a:t>và</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tháng</a:t>
            </a:r>
            <a:r>
              <a:rPr lang="en-US" b="0" i="0" dirty="0">
                <a:solidFill>
                  <a:srgbClr val="212121"/>
                </a:solidFill>
                <a:effectLst/>
                <a:latin typeface="Roboto" panose="02000000000000000000" pitchFamily="2" charset="0"/>
              </a:rPr>
              <a:t> 8 </a:t>
            </a:r>
            <a:r>
              <a:rPr lang="en-US" b="0" i="0" dirty="0" err="1">
                <a:solidFill>
                  <a:srgbClr val="212121"/>
                </a:solidFill>
                <a:effectLst/>
                <a:latin typeface="Roboto" panose="02000000000000000000" pitchFamily="2" charset="0"/>
              </a:rPr>
              <a:t>thì</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giảm</a:t>
            </a:r>
            <a:r>
              <a:rPr lang="en-US" b="0" i="0" dirty="0">
                <a:solidFill>
                  <a:srgbClr val="212121"/>
                </a:solidFill>
                <a:effectLst/>
                <a:latin typeface="Roboto" panose="02000000000000000000" pitchFamily="2" charset="0"/>
              </a:rPr>
              <a:t>. Song </a:t>
            </a:r>
            <a:r>
              <a:rPr lang="en-US" b="0" i="0" dirty="0" err="1">
                <a:solidFill>
                  <a:srgbClr val="212121"/>
                </a:solidFill>
                <a:effectLst/>
                <a:latin typeface="Roboto" panose="02000000000000000000" pitchFamily="2" charset="0"/>
              </a:rPr>
              <a:t>không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đáng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kể</a:t>
            </a:r>
            <a:r>
              <a:rPr lang="en-US" b="0" i="0" dirty="0">
                <a:solidFill>
                  <a:srgbClr val="212121"/>
                </a:solidFill>
                <a:effectLst/>
                <a:latin typeface="Roboto" panose="02000000000000000000" pitchFamily="2" charset="0"/>
              </a:rPr>
              <a:t>.</a:t>
            </a:r>
            <a:endParaRPr lang="en-US" dirty="0"/>
          </a:p>
        </p:txBody>
      </p:sp>
      <p:sp>
        <p:nvSpPr>
          <p:cNvPr id="10" name="Text Placeholder 9">
            <a:extLst>
              <a:ext uri="{FF2B5EF4-FFF2-40B4-BE49-F238E27FC236}">
                <a16:creationId xmlns:a16="http://schemas.microsoft.com/office/drawing/2014/main" id="{FDC05B81-2380-D1A1-01B0-0D7AE69BA927}"/>
              </a:ext>
            </a:extLst>
          </p:cNvPr>
          <p:cNvSpPr>
            <a:spLocks noGrp="1"/>
          </p:cNvSpPr>
          <p:nvPr>
            <p:ph type="body" sz="quarter" idx="3"/>
          </p:nvPr>
        </p:nvSpPr>
        <p:spPr>
          <a:xfrm>
            <a:off x="6197603" y="1907726"/>
            <a:ext cx="5709052" cy="1057819"/>
          </a:xfrm>
        </p:spPr>
        <p:txBody>
          <a:bodyPr>
            <a:normAutofit fontScale="70000" lnSpcReduction="20000"/>
          </a:bodyPr>
          <a:lstStyle/>
          <a:p>
            <a:r>
              <a:rPr lang="vi-VN" b="0" i="0" dirty="0">
                <a:solidFill>
                  <a:srgbClr val="212121"/>
                </a:solidFill>
                <a:effectLst/>
                <a:latin typeface="Roboto" panose="02000000000000000000" pitchFamily="2" charset="0"/>
              </a:rPr>
              <a:t>Nhóm mở khóa: Dữ liệu sử dụng giảm trong tháng 5, và tăng mạnh trong tháng 6,7 và tháng 8 thì giảm. Song không đáng kể. Như vậy, 2 nhóm này khác nhau ở việc sử dụng dữ liệu ở tháng 5,6 và tháng 7 về xu hướng tăng/giảm.</a:t>
            </a:r>
            <a:endParaRPr lang="en-US" dirty="0"/>
          </a:p>
        </p:txBody>
      </p:sp>
      <p:pic>
        <p:nvPicPr>
          <p:cNvPr id="9" name="Content Placeholder 8">
            <a:extLst>
              <a:ext uri="{FF2B5EF4-FFF2-40B4-BE49-F238E27FC236}">
                <a16:creationId xmlns:a16="http://schemas.microsoft.com/office/drawing/2014/main" id="{4F9070B5-800D-5231-3562-8D98D33FC665}"/>
              </a:ext>
            </a:extLst>
          </p:cNvPr>
          <p:cNvPicPr>
            <a:picLocks noGrp="1" noChangeAspect="1"/>
          </p:cNvPicPr>
          <p:nvPr>
            <p:ph sz="quarter" idx="4"/>
          </p:nvPr>
        </p:nvPicPr>
        <p:blipFill>
          <a:blip r:embed="rId2"/>
          <a:stretch>
            <a:fillRect/>
          </a:stretch>
        </p:blipFill>
        <p:spPr>
          <a:xfrm>
            <a:off x="6197603" y="3182583"/>
            <a:ext cx="5183188" cy="3044539"/>
          </a:xfrm>
        </p:spPr>
      </p:pic>
      <p:pic>
        <p:nvPicPr>
          <p:cNvPr id="18" name="Content Placeholder 17">
            <a:extLst>
              <a:ext uri="{FF2B5EF4-FFF2-40B4-BE49-F238E27FC236}">
                <a16:creationId xmlns:a16="http://schemas.microsoft.com/office/drawing/2014/main" id="{D1CEDC84-6D9F-B820-12FD-05BFF7C562A7}"/>
              </a:ext>
            </a:extLst>
          </p:cNvPr>
          <p:cNvPicPr>
            <a:picLocks noGrp="1" noChangeAspect="1"/>
          </p:cNvPicPr>
          <p:nvPr>
            <p:ph sz="half" idx="2"/>
          </p:nvPr>
        </p:nvPicPr>
        <p:blipFill>
          <a:blip r:embed="rId3"/>
          <a:stretch>
            <a:fillRect/>
          </a:stretch>
        </p:blipFill>
        <p:spPr>
          <a:xfrm>
            <a:off x="836612" y="3178917"/>
            <a:ext cx="5157787" cy="3048205"/>
          </a:xfrm>
        </p:spPr>
      </p:pic>
    </p:spTree>
    <p:extLst>
      <p:ext uri="{BB962C8B-B14F-4D97-AF65-F5344CB8AC3E}">
        <p14:creationId xmlns:p14="http://schemas.microsoft.com/office/powerpoint/2010/main" val="25770135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9E396-160C-F8F0-20FB-0A4E8613774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25F90BE-F486-B3A8-17B0-6C01E1073A93}"/>
              </a:ext>
            </a:extLst>
          </p:cNvPr>
          <p:cNvSpPr>
            <a:spLocks noGrp="1"/>
          </p:cNvSpPr>
          <p:nvPr>
            <p:ph type="title"/>
          </p:nvPr>
        </p:nvSpPr>
        <p:spPr/>
        <p:txBody>
          <a:bodyPr>
            <a:normAutofit/>
          </a:bodyPr>
          <a:lstStyle/>
          <a:p>
            <a:r>
              <a:rPr lang="vi-VN" dirty="0"/>
              <a:t>4. Phân tích một số đặc trưng cho trích chọn (Độ giảm call)</a:t>
            </a:r>
            <a:endParaRPr lang="en-US" dirty="0"/>
          </a:p>
        </p:txBody>
      </p:sp>
      <p:sp>
        <p:nvSpPr>
          <p:cNvPr id="8" name="Text Placeholder 7">
            <a:extLst>
              <a:ext uri="{FF2B5EF4-FFF2-40B4-BE49-F238E27FC236}">
                <a16:creationId xmlns:a16="http://schemas.microsoft.com/office/drawing/2014/main" id="{2EB40985-F5F6-797B-3E44-E9DC9D80842B}"/>
              </a:ext>
            </a:extLst>
          </p:cNvPr>
          <p:cNvSpPr>
            <a:spLocks noGrp="1"/>
          </p:cNvSpPr>
          <p:nvPr>
            <p:ph type="body" idx="1"/>
          </p:nvPr>
        </p:nvSpPr>
        <p:spPr>
          <a:xfrm>
            <a:off x="836612" y="2082493"/>
            <a:ext cx="5157787" cy="823912"/>
          </a:xfrm>
        </p:spPr>
        <p:txBody>
          <a:bodyPr>
            <a:normAutofit fontScale="85000" lnSpcReduction="20000"/>
          </a:bodyPr>
          <a:lstStyle/>
          <a:p>
            <a:r>
              <a:rPr lang="en-US" b="0" i="0" dirty="0" err="1">
                <a:solidFill>
                  <a:srgbClr val="212121"/>
                </a:solidFill>
                <a:effectLst/>
                <a:latin typeface="Roboto" panose="02000000000000000000" pitchFamily="2" charset="0"/>
              </a:rPr>
              <a:t>Nhóm</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vẫn</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bị</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khóa</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nhu</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cầu</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cuộc</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gọi</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tăng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từ</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tháng</a:t>
            </a:r>
            <a:r>
              <a:rPr lang="en-US" b="0" i="0" dirty="0">
                <a:solidFill>
                  <a:srgbClr val="212121"/>
                </a:solidFill>
                <a:effectLst/>
                <a:latin typeface="Roboto" panose="02000000000000000000" pitchFamily="2" charset="0"/>
              </a:rPr>
              <a:t> 5 </a:t>
            </a:r>
            <a:r>
              <a:rPr lang="en-US" b="0" i="0" dirty="0" err="1">
                <a:solidFill>
                  <a:srgbClr val="212121"/>
                </a:solidFill>
                <a:effectLst/>
                <a:latin typeface="Roboto" panose="02000000000000000000" pitchFamily="2" charset="0"/>
              </a:rPr>
              <a:t>đến</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tháng</a:t>
            </a:r>
            <a:r>
              <a:rPr lang="en-US" b="0" i="0" dirty="0">
                <a:solidFill>
                  <a:srgbClr val="212121"/>
                </a:solidFill>
                <a:effectLst/>
                <a:latin typeface="Roboto" panose="02000000000000000000" pitchFamily="2" charset="0"/>
              </a:rPr>
              <a:t> 6 </a:t>
            </a:r>
            <a:r>
              <a:rPr lang="en-US" b="0" i="0" dirty="0" err="1">
                <a:solidFill>
                  <a:srgbClr val="212121"/>
                </a:solidFill>
                <a:effectLst/>
                <a:latin typeface="Roboto" panose="02000000000000000000" pitchFamily="2" charset="0"/>
              </a:rPr>
              <a:t>thì</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giảm</a:t>
            </a:r>
            <a:r>
              <a:rPr lang="en-US" b="0" i="0" dirty="0">
                <a:solidFill>
                  <a:srgbClr val="212121"/>
                </a:solidFill>
                <a:effectLst/>
                <a:latin typeface="Roboto" panose="02000000000000000000" pitchFamily="2" charset="0"/>
              </a:rPr>
              <a:t>, Sau </a:t>
            </a:r>
            <a:r>
              <a:rPr lang="en-US" b="0" i="0" dirty="0" err="1">
                <a:solidFill>
                  <a:srgbClr val="212121"/>
                </a:solidFill>
                <a:effectLst/>
                <a:latin typeface="Roboto" panose="02000000000000000000" pitchFamily="2" charset="0"/>
              </a:rPr>
              <a:t>đó</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tăng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nhẹ</a:t>
            </a:r>
            <a:r>
              <a:rPr lang="en-US" b="0" i="0" dirty="0">
                <a:solidFill>
                  <a:srgbClr val="212121"/>
                </a:solidFill>
                <a:effectLst/>
                <a:latin typeface="Roboto" panose="02000000000000000000" pitchFamily="2" charset="0"/>
              </a:rPr>
              <a:t> ở </a:t>
            </a:r>
            <a:r>
              <a:rPr lang="en-US" b="0" i="0" dirty="0" err="1">
                <a:solidFill>
                  <a:srgbClr val="212121"/>
                </a:solidFill>
                <a:effectLst/>
                <a:latin typeface="Roboto" panose="02000000000000000000" pitchFamily="2" charset="0"/>
              </a:rPr>
              <a:t>tháng</a:t>
            </a:r>
            <a:r>
              <a:rPr lang="en-US" b="0" i="0" dirty="0">
                <a:solidFill>
                  <a:srgbClr val="212121"/>
                </a:solidFill>
                <a:effectLst/>
                <a:latin typeface="Roboto" panose="02000000000000000000" pitchFamily="2" charset="0"/>
              </a:rPr>
              <a:t> 7 </a:t>
            </a:r>
            <a:r>
              <a:rPr lang="en-US" b="0" i="0" dirty="0" err="1">
                <a:solidFill>
                  <a:srgbClr val="212121"/>
                </a:solidFill>
                <a:effectLst/>
                <a:latin typeface="Roboto" panose="02000000000000000000" pitchFamily="2" charset="0"/>
              </a:rPr>
              <a:t>và</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tăng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mạnh</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trong</a:t>
            </a:r>
            <a:r>
              <a:rPr lang="en-US" b="0" i="0" dirty="0">
                <a:solidFill>
                  <a:srgbClr val="212121"/>
                </a:solidFill>
                <a:effectLst/>
                <a:latin typeface="Roboto" panose="02000000000000000000" pitchFamily="2" charset="0"/>
              </a:rPr>
              <a:t> </a:t>
            </a:r>
            <a:r>
              <a:rPr lang="en-US" b="0" i="0" dirty="0" err="1">
                <a:solidFill>
                  <a:srgbClr val="212121"/>
                </a:solidFill>
                <a:effectLst/>
                <a:latin typeface="Roboto" panose="02000000000000000000" pitchFamily="2" charset="0"/>
              </a:rPr>
              <a:t>tháng</a:t>
            </a:r>
            <a:r>
              <a:rPr lang="en-US" b="0" i="0" dirty="0">
                <a:solidFill>
                  <a:srgbClr val="212121"/>
                </a:solidFill>
                <a:effectLst/>
                <a:latin typeface="Roboto" panose="02000000000000000000" pitchFamily="2" charset="0"/>
              </a:rPr>
              <a:t> 8.</a:t>
            </a:r>
            <a:endParaRPr lang="en-US" dirty="0"/>
          </a:p>
        </p:txBody>
      </p:sp>
      <p:sp>
        <p:nvSpPr>
          <p:cNvPr id="10" name="Text Placeholder 9">
            <a:extLst>
              <a:ext uri="{FF2B5EF4-FFF2-40B4-BE49-F238E27FC236}">
                <a16:creationId xmlns:a16="http://schemas.microsoft.com/office/drawing/2014/main" id="{44AE86B4-2696-1BBD-B71A-AF0E637F59C9}"/>
              </a:ext>
            </a:extLst>
          </p:cNvPr>
          <p:cNvSpPr>
            <a:spLocks noGrp="1"/>
          </p:cNvSpPr>
          <p:nvPr>
            <p:ph type="body" sz="quarter" idx="3"/>
          </p:nvPr>
        </p:nvSpPr>
        <p:spPr>
          <a:xfrm>
            <a:off x="6197603" y="1907726"/>
            <a:ext cx="5709052" cy="1057819"/>
          </a:xfrm>
        </p:spPr>
        <p:txBody>
          <a:bodyPr>
            <a:normAutofit fontScale="85000" lnSpcReduction="20000"/>
          </a:bodyPr>
          <a:lstStyle/>
          <a:p>
            <a:r>
              <a:rPr lang="vi-VN" b="0" i="0" dirty="0">
                <a:solidFill>
                  <a:srgbClr val="212121"/>
                </a:solidFill>
                <a:effectLst/>
                <a:latin typeface="Roboto" panose="02000000000000000000" pitchFamily="2" charset="0"/>
              </a:rPr>
              <a:t>Nhóm mở khóa: nhu cầu cuộc gọi tăng từ tháng 5 đến tháng 6 thì giảm, Sau đó tăng nhẹ ở tháng 7 và tăng mạnh trong tháng 8.</a:t>
            </a:r>
          </a:p>
        </p:txBody>
      </p:sp>
      <p:pic>
        <p:nvPicPr>
          <p:cNvPr id="6" name="Content Placeholder 5">
            <a:extLst>
              <a:ext uri="{FF2B5EF4-FFF2-40B4-BE49-F238E27FC236}">
                <a16:creationId xmlns:a16="http://schemas.microsoft.com/office/drawing/2014/main" id="{06DCCFED-D064-6C47-3363-8525226658F1}"/>
              </a:ext>
            </a:extLst>
          </p:cNvPr>
          <p:cNvPicPr>
            <a:picLocks noGrp="1" noChangeAspect="1"/>
          </p:cNvPicPr>
          <p:nvPr>
            <p:ph sz="half" idx="2"/>
          </p:nvPr>
        </p:nvPicPr>
        <p:blipFill>
          <a:blip r:embed="rId2"/>
          <a:stretch>
            <a:fillRect/>
          </a:stretch>
        </p:blipFill>
        <p:spPr>
          <a:xfrm>
            <a:off x="836611" y="3164248"/>
            <a:ext cx="5157787" cy="3062874"/>
          </a:xfrm>
        </p:spPr>
      </p:pic>
      <p:pic>
        <p:nvPicPr>
          <p:cNvPr id="13" name="Content Placeholder 12">
            <a:extLst>
              <a:ext uri="{FF2B5EF4-FFF2-40B4-BE49-F238E27FC236}">
                <a16:creationId xmlns:a16="http://schemas.microsoft.com/office/drawing/2014/main" id="{55FACE2A-E2B0-6EDF-DE89-33D29C82FB7D}"/>
              </a:ext>
            </a:extLst>
          </p:cNvPr>
          <p:cNvPicPr>
            <a:picLocks noGrp="1" noChangeAspect="1"/>
          </p:cNvPicPr>
          <p:nvPr>
            <p:ph sz="quarter" idx="4"/>
          </p:nvPr>
        </p:nvPicPr>
        <p:blipFill>
          <a:blip r:embed="rId3"/>
          <a:stretch>
            <a:fillRect/>
          </a:stretch>
        </p:blipFill>
        <p:spPr>
          <a:xfrm>
            <a:off x="6172200" y="3182583"/>
            <a:ext cx="5183188" cy="3091150"/>
          </a:xfrm>
        </p:spPr>
      </p:pic>
    </p:spTree>
    <p:extLst>
      <p:ext uri="{BB962C8B-B14F-4D97-AF65-F5344CB8AC3E}">
        <p14:creationId xmlns:p14="http://schemas.microsoft.com/office/powerpoint/2010/main" val="2937286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77D83-D389-2BC2-8C21-A7C5EB92B8ED}"/>
              </a:ext>
            </a:extLst>
          </p:cNvPr>
          <p:cNvSpPr>
            <a:spLocks noGrp="1"/>
          </p:cNvSpPr>
          <p:nvPr>
            <p:ph type="title"/>
          </p:nvPr>
        </p:nvSpPr>
        <p:spPr/>
        <p:txBody>
          <a:bodyPr/>
          <a:lstStyle/>
          <a:p>
            <a:r>
              <a:rPr lang="vi-VN" dirty="0"/>
              <a:t>4. Phân tích một số đặc trưng cho trích chọn (Tỉ lệ chuyển đổi)</a:t>
            </a:r>
            <a:endParaRPr lang="en-US" dirty="0"/>
          </a:p>
        </p:txBody>
      </p:sp>
      <p:pic>
        <p:nvPicPr>
          <p:cNvPr id="8" name="Content Placeholder 7">
            <a:extLst>
              <a:ext uri="{FF2B5EF4-FFF2-40B4-BE49-F238E27FC236}">
                <a16:creationId xmlns:a16="http://schemas.microsoft.com/office/drawing/2014/main" id="{A86A1C92-C50E-5D99-4928-777E4B52D199}"/>
              </a:ext>
            </a:extLst>
          </p:cNvPr>
          <p:cNvPicPr>
            <a:picLocks noGrp="1" noChangeAspect="1"/>
          </p:cNvPicPr>
          <p:nvPr>
            <p:ph sz="half" idx="1"/>
          </p:nvPr>
        </p:nvPicPr>
        <p:blipFill>
          <a:blip r:embed="rId2"/>
          <a:stretch>
            <a:fillRect/>
          </a:stretch>
        </p:blipFill>
        <p:spPr>
          <a:xfrm>
            <a:off x="838200" y="2033189"/>
            <a:ext cx="5181600" cy="3936209"/>
          </a:xfrm>
        </p:spPr>
      </p:pic>
      <p:pic>
        <p:nvPicPr>
          <p:cNvPr id="10" name="Content Placeholder 9">
            <a:extLst>
              <a:ext uri="{FF2B5EF4-FFF2-40B4-BE49-F238E27FC236}">
                <a16:creationId xmlns:a16="http://schemas.microsoft.com/office/drawing/2014/main" id="{C4865F98-6D8D-5FBC-CD6E-AD4B696B67EC}"/>
              </a:ext>
            </a:extLst>
          </p:cNvPr>
          <p:cNvPicPr>
            <a:picLocks noGrp="1" noChangeAspect="1"/>
          </p:cNvPicPr>
          <p:nvPr>
            <p:ph sz="half" idx="2"/>
          </p:nvPr>
        </p:nvPicPr>
        <p:blipFill>
          <a:blip r:embed="rId3"/>
          <a:stretch>
            <a:fillRect/>
          </a:stretch>
        </p:blipFill>
        <p:spPr>
          <a:xfrm>
            <a:off x="6172200" y="2046831"/>
            <a:ext cx="5181600" cy="3908926"/>
          </a:xfrm>
        </p:spPr>
      </p:pic>
      <p:sp>
        <p:nvSpPr>
          <p:cNvPr id="11" name="TextBox 10">
            <a:extLst>
              <a:ext uri="{FF2B5EF4-FFF2-40B4-BE49-F238E27FC236}">
                <a16:creationId xmlns:a16="http://schemas.microsoft.com/office/drawing/2014/main" id="{38507258-18E8-093F-94CB-33A9A980D7BE}"/>
              </a:ext>
            </a:extLst>
          </p:cNvPr>
          <p:cNvSpPr txBox="1"/>
          <p:nvPr/>
        </p:nvSpPr>
        <p:spPr>
          <a:xfrm>
            <a:off x="3998067" y="6245157"/>
            <a:ext cx="3978613" cy="369332"/>
          </a:xfrm>
          <a:prstGeom prst="rect">
            <a:avLst/>
          </a:prstGeom>
          <a:noFill/>
        </p:spPr>
        <p:txBody>
          <a:bodyPr wrap="square" rtlCol="0">
            <a:spAutoFit/>
          </a:bodyPr>
          <a:lstStyle/>
          <a:p>
            <a:r>
              <a:rPr lang="vi-VN" dirty="0"/>
              <a:t>Không có sự khác biệt về phân phối.</a:t>
            </a:r>
            <a:endParaRPr lang="en-US" dirty="0"/>
          </a:p>
        </p:txBody>
      </p:sp>
    </p:spTree>
    <p:extLst>
      <p:ext uri="{BB962C8B-B14F-4D97-AF65-F5344CB8AC3E}">
        <p14:creationId xmlns:p14="http://schemas.microsoft.com/office/powerpoint/2010/main" val="2354183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8428477-9170-327D-F5F0-CDEF62AE738F}"/>
              </a:ext>
            </a:extLst>
          </p:cNvPr>
          <p:cNvSpPr>
            <a:spLocks noGrp="1"/>
          </p:cNvSpPr>
          <p:nvPr>
            <p:ph type="title"/>
          </p:nvPr>
        </p:nvSpPr>
        <p:spPr>
          <a:xfrm>
            <a:off x="916022" y="6452"/>
            <a:ext cx="10515600" cy="1325563"/>
          </a:xfrm>
        </p:spPr>
        <p:txBody>
          <a:bodyPr/>
          <a:lstStyle/>
          <a:p>
            <a:r>
              <a:rPr lang="vi-VN" dirty="0"/>
              <a:t>5. Các phân tích khác cho mô hình</a:t>
            </a:r>
            <a:endParaRPr lang="en-US" dirty="0"/>
          </a:p>
        </p:txBody>
      </p:sp>
      <p:sp>
        <p:nvSpPr>
          <p:cNvPr id="6" name="Content Placeholder 5">
            <a:extLst>
              <a:ext uri="{FF2B5EF4-FFF2-40B4-BE49-F238E27FC236}">
                <a16:creationId xmlns:a16="http://schemas.microsoft.com/office/drawing/2014/main" id="{C1908065-F511-CD9A-41FC-2FA001D47C1E}"/>
              </a:ext>
            </a:extLst>
          </p:cNvPr>
          <p:cNvSpPr>
            <a:spLocks noGrp="1"/>
          </p:cNvSpPr>
          <p:nvPr>
            <p:ph idx="1"/>
          </p:nvPr>
        </p:nvSpPr>
        <p:spPr>
          <a:xfrm>
            <a:off x="1003571" y="1154417"/>
            <a:ext cx="10515600" cy="4351338"/>
          </a:xfrm>
        </p:spPr>
        <p:txBody>
          <a:bodyPr/>
          <a:lstStyle/>
          <a:p>
            <a:r>
              <a:rPr lang="vi-VN" dirty="0"/>
              <a:t>Tính tuyến tính với biến mục tiêu trong bài toán dự đoán giá</a:t>
            </a:r>
          </a:p>
          <a:p>
            <a:endParaRPr lang="en-US" dirty="0"/>
          </a:p>
        </p:txBody>
      </p:sp>
      <p:pic>
        <p:nvPicPr>
          <p:cNvPr id="8" name="Picture 7" descr="A group of blue and white graphs&#10;&#10;Description automatically generated">
            <a:extLst>
              <a:ext uri="{FF2B5EF4-FFF2-40B4-BE49-F238E27FC236}">
                <a16:creationId xmlns:a16="http://schemas.microsoft.com/office/drawing/2014/main" id="{93C6471E-692D-D841-FA59-E0C4B5CF58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08570" y="1697004"/>
            <a:ext cx="6935284" cy="5154544"/>
          </a:xfrm>
          <a:prstGeom prst="rect">
            <a:avLst/>
          </a:prstGeom>
        </p:spPr>
      </p:pic>
    </p:spTree>
    <p:extLst>
      <p:ext uri="{BB962C8B-B14F-4D97-AF65-F5344CB8AC3E}">
        <p14:creationId xmlns:p14="http://schemas.microsoft.com/office/powerpoint/2010/main" val="10481109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27C74-BC66-1788-8BA2-567F7628DBD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7C47096-177D-E072-FAEC-2FFE3F222EEB}"/>
              </a:ext>
            </a:extLst>
          </p:cNvPr>
          <p:cNvSpPr>
            <a:spLocks noGrp="1"/>
          </p:cNvSpPr>
          <p:nvPr>
            <p:ph type="title"/>
          </p:nvPr>
        </p:nvSpPr>
        <p:spPr>
          <a:xfrm>
            <a:off x="916022" y="6452"/>
            <a:ext cx="10515600" cy="1325563"/>
          </a:xfrm>
        </p:spPr>
        <p:txBody>
          <a:bodyPr/>
          <a:lstStyle/>
          <a:p>
            <a:r>
              <a:rPr lang="vi-VN" dirty="0"/>
              <a:t>5. Các phân tích khác cho mô hình</a:t>
            </a:r>
            <a:endParaRPr lang="en-US" dirty="0"/>
          </a:p>
        </p:txBody>
      </p:sp>
      <p:sp>
        <p:nvSpPr>
          <p:cNvPr id="6" name="Content Placeholder 5">
            <a:extLst>
              <a:ext uri="{FF2B5EF4-FFF2-40B4-BE49-F238E27FC236}">
                <a16:creationId xmlns:a16="http://schemas.microsoft.com/office/drawing/2014/main" id="{B1C05AF7-897A-A629-47B5-617588254A5F}"/>
              </a:ext>
            </a:extLst>
          </p:cNvPr>
          <p:cNvSpPr>
            <a:spLocks noGrp="1"/>
          </p:cNvSpPr>
          <p:nvPr>
            <p:ph idx="1"/>
          </p:nvPr>
        </p:nvSpPr>
        <p:spPr>
          <a:xfrm>
            <a:off x="1013299" y="1253331"/>
            <a:ext cx="10515600" cy="4351338"/>
          </a:xfrm>
        </p:spPr>
        <p:txBody>
          <a:bodyPr/>
          <a:lstStyle/>
          <a:p>
            <a:r>
              <a:rPr lang="vi-VN" dirty="0"/>
              <a:t>Xem xét một số đặc trưng mới dựa trên PCA</a:t>
            </a:r>
          </a:p>
          <a:p>
            <a:pPr lvl="1"/>
            <a:r>
              <a:rPr lang="vi-VN" dirty="0"/>
              <a:t>Quan tâm xem những thành phần chính khác (trừ thành phần chính đầu tiên) có gợi ý gì về mối quan hệ giữa các đặc trưng mà thành phần chính đầu tiên ko bắt được.</a:t>
            </a:r>
          </a:p>
          <a:p>
            <a:pPr lvl="1"/>
            <a:endParaRPr lang="vi-VN" dirty="0"/>
          </a:p>
          <a:p>
            <a:pPr lvl="1"/>
            <a:endParaRPr lang="vi-VN" dirty="0"/>
          </a:p>
          <a:p>
            <a:pPr lvl="1"/>
            <a:endParaRPr lang="vi-VN" dirty="0"/>
          </a:p>
          <a:p>
            <a:pPr lvl="1"/>
            <a:endParaRPr lang="vi-VN" dirty="0"/>
          </a:p>
          <a:p>
            <a:pPr lvl="1"/>
            <a:r>
              <a:rPr lang="vi-VN" dirty="0"/>
              <a:t>Thành phần chính 2 gợi ý sự trái ngược giữa 2 đặc trưng mean. Ta thể hiện sự trái ngược này bằng cách lấy tích (hoặc thương) của chúng, nhưng chọn tích vì giả định arpu ~ data*call.</a:t>
            </a:r>
          </a:p>
          <a:p>
            <a:pPr lvl="1"/>
            <a:endParaRPr lang="en-US" dirty="0"/>
          </a:p>
        </p:txBody>
      </p:sp>
      <p:graphicFrame>
        <p:nvGraphicFramePr>
          <p:cNvPr id="2" name="Table 1">
            <a:extLst>
              <a:ext uri="{FF2B5EF4-FFF2-40B4-BE49-F238E27FC236}">
                <a16:creationId xmlns:a16="http://schemas.microsoft.com/office/drawing/2014/main" id="{BC224D83-8E2A-FF96-D1A7-29935BE6C9D5}"/>
              </a:ext>
            </a:extLst>
          </p:cNvPr>
          <p:cNvGraphicFramePr>
            <a:graphicFrameLocks noGrp="1"/>
          </p:cNvGraphicFramePr>
          <p:nvPr>
            <p:extLst>
              <p:ext uri="{D42A27DB-BD31-4B8C-83A1-F6EECF244321}">
                <p14:modId xmlns:p14="http://schemas.microsoft.com/office/powerpoint/2010/main" val="2156874294"/>
              </p:ext>
            </p:extLst>
          </p:nvPr>
        </p:nvGraphicFramePr>
        <p:xfrm>
          <a:off x="2109822" y="3073760"/>
          <a:ext cx="8127999" cy="111252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4093675434"/>
                    </a:ext>
                  </a:extLst>
                </a:gridCol>
                <a:gridCol w="2709333">
                  <a:extLst>
                    <a:ext uri="{9D8B030D-6E8A-4147-A177-3AD203B41FA5}">
                      <a16:colId xmlns:a16="http://schemas.microsoft.com/office/drawing/2014/main" val="1950171814"/>
                    </a:ext>
                  </a:extLst>
                </a:gridCol>
                <a:gridCol w="2709333">
                  <a:extLst>
                    <a:ext uri="{9D8B030D-6E8A-4147-A177-3AD203B41FA5}">
                      <a16:colId xmlns:a16="http://schemas.microsoft.com/office/drawing/2014/main" val="4071686829"/>
                    </a:ext>
                  </a:extLst>
                </a:gridCol>
              </a:tblGrid>
              <a:tr h="370840">
                <a:tc>
                  <a:txBody>
                    <a:bodyPr/>
                    <a:lstStyle/>
                    <a:p>
                      <a:endParaRPr lang="en-US" dirty="0"/>
                    </a:p>
                  </a:txBody>
                  <a:tcPr/>
                </a:tc>
                <a:tc>
                  <a:txBody>
                    <a:bodyPr/>
                    <a:lstStyle/>
                    <a:p>
                      <a:r>
                        <a:rPr lang="vi-VN" dirty="0"/>
                        <a:t>PC1</a:t>
                      </a:r>
                      <a:endParaRPr lang="en-US" dirty="0"/>
                    </a:p>
                  </a:txBody>
                  <a:tcPr/>
                </a:tc>
                <a:tc>
                  <a:txBody>
                    <a:bodyPr/>
                    <a:lstStyle/>
                    <a:p>
                      <a:r>
                        <a:rPr lang="vi-VN" dirty="0"/>
                        <a:t>PC2</a:t>
                      </a:r>
                      <a:endParaRPr lang="en-US" dirty="0"/>
                    </a:p>
                  </a:txBody>
                  <a:tcPr/>
                </a:tc>
                <a:extLst>
                  <a:ext uri="{0D108BD9-81ED-4DB2-BD59-A6C34878D82A}">
                    <a16:rowId xmlns:a16="http://schemas.microsoft.com/office/drawing/2014/main" val="3245569748"/>
                  </a:ext>
                </a:extLst>
              </a:tr>
              <a:tr h="370840">
                <a:tc>
                  <a:txBody>
                    <a:bodyPr/>
                    <a:lstStyle/>
                    <a:p>
                      <a:r>
                        <a:rPr lang="vi-VN" dirty="0"/>
                        <a:t>Mean_data_1234</a:t>
                      </a:r>
                      <a:endParaRPr lang="en-US" dirty="0"/>
                    </a:p>
                  </a:txBody>
                  <a:tcPr/>
                </a:tc>
                <a:tc>
                  <a:txBody>
                    <a:bodyPr/>
                    <a:lstStyle/>
                    <a:p>
                      <a:r>
                        <a:rPr lang="vi-VN" dirty="0"/>
                        <a:t>0.12363</a:t>
                      </a:r>
                      <a:endParaRPr lang="en-US" dirty="0"/>
                    </a:p>
                  </a:txBody>
                  <a:tcPr/>
                </a:tc>
                <a:tc>
                  <a:txBody>
                    <a:bodyPr/>
                    <a:lstStyle/>
                    <a:p>
                      <a:r>
                        <a:rPr lang="vi-VN" dirty="0"/>
                        <a:t>0.3972</a:t>
                      </a:r>
                      <a:endParaRPr lang="en-US" dirty="0"/>
                    </a:p>
                  </a:txBody>
                  <a:tcPr/>
                </a:tc>
                <a:extLst>
                  <a:ext uri="{0D108BD9-81ED-4DB2-BD59-A6C34878D82A}">
                    <a16:rowId xmlns:a16="http://schemas.microsoft.com/office/drawing/2014/main" val="3624759291"/>
                  </a:ext>
                </a:extLst>
              </a:tr>
              <a:tr h="370840">
                <a:tc>
                  <a:txBody>
                    <a:bodyPr/>
                    <a:lstStyle/>
                    <a:p>
                      <a:r>
                        <a:rPr lang="vi-VN" dirty="0"/>
                        <a:t>Mean_call_1234</a:t>
                      </a:r>
                      <a:endParaRPr lang="en-US" dirty="0"/>
                    </a:p>
                  </a:txBody>
                  <a:tcPr/>
                </a:tc>
                <a:tc>
                  <a:txBody>
                    <a:bodyPr/>
                    <a:lstStyle/>
                    <a:p>
                      <a:r>
                        <a:rPr lang="vi-VN" dirty="0"/>
                        <a:t>0.25879</a:t>
                      </a:r>
                      <a:endParaRPr lang="en-US" dirty="0"/>
                    </a:p>
                  </a:txBody>
                  <a:tcPr/>
                </a:tc>
                <a:tc>
                  <a:txBody>
                    <a:bodyPr/>
                    <a:lstStyle/>
                    <a:p>
                      <a:r>
                        <a:rPr lang="vi-VN" dirty="0"/>
                        <a:t>-0.1382</a:t>
                      </a:r>
                      <a:endParaRPr lang="en-US" dirty="0"/>
                    </a:p>
                  </a:txBody>
                  <a:tcPr/>
                </a:tc>
                <a:extLst>
                  <a:ext uri="{0D108BD9-81ED-4DB2-BD59-A6C34878D82A}">
                    <a16:rowId xmlns:a16="http://schemas.microsoft.com/office/drawing/2014/main" val="3765908206"/>
                  </a:ext>
                </a:extLst>
              </a:tr>
            </a:tbl>
          </a:graphicData>
        </a:graphic>
      </p:graphicFrame>
    </p:spTree>
    <p:extLst>
      <p:ext uri="{BB962C8B-B14F-4D97-AF65-F5344CB8AC3E}">
        <p14:creationId xmlns:p14="http://schemas.microsoft.com/office/powerpoint/2010/main" val="1477932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3497B-0195-CA73-3EA7-D8F510288DB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D120D34-1A27-B631-93EB-F8636D53CDEA}"/>
              </a:ext>
            </a:extLst>
          </p:cNvPr>
          <p:cNvSpPr>
            <a:spLocks noGrp="1"/>
          </p:cNvSpPr>
          <p:nvPr>
            <p:ph type="title"/>
          </p:nvPr>
        </p:nvSpPr>
        <p:spPr/>
        <p:txBody>
          <a:bodyPr/>
          <a:lstStyle/>
          <a:p>
            <a:r>
              <a:rPr lang="vi-VN" dirty="0"/>
              <a:t>5. Các phân tích khác cho mô hình</a:t>
            </a:r>
            <a:endParaRPr lang="en-US" dirty="0"/>
          </a:p>
        </p:txBody>
      </p:sp>
      <p:sp>
        <p:nvSpPr>
          <p:cNvPr id="15" name="Text Placeholder 14">
            <a:extLst>
              <a:ext uri="{FF2B5EF4-FFF2-40B4-BE49-F238E27FC236}">
                <a16:creationId xmlns:a16="http://schemas.microsoft.com/office/drawing/2014/main" id="{9C146F2A-1C20-EBD2-DAB0-4D72534A53A6}"/>
              </a:ext>
            </a:extLst>
          </p:cNvPr>
          <p:cNvSpPr>
            <a:spLocks noGrp="1"/>
          </p:cNvSpPr>
          <p:nvPr>
            <p:ph type="body" idx="1"/>
          </p:nvPr>
        </p:nvSpPr>
        <p:spPr/>
        <p:txBody>
          <a:bodyPr/>
          <a:lstStyle/>
          <a:p>
            <a:r>
              <a:rPr lang="vi-VN" dirty="0"/>
              <a:t>Cho bài toán dự đoán arpu</a:t>
            </a:r>
            <a:endParaRPr lang="en-US" dirty="0"/>
          </a:p>
        </p:txBody>
      </p:sp>
      <p:graphicFrame>
        <p:nvGraphicFramePr>
          <p:cNvPr id="13" name="Content Placeholder 12">
            <a:extLst>
              <a:ext uri="{FF2B5EF4-FFF2-40B4-BE49-F238E27FC236}">
                <a16:creationId xmlns:a16="http://schemas.microsoft.com/office/drawing/2014/main" id="{805A1D10-F721-5D50-ED3E-A1A084C9624D}"/>
              </a:ext>
            </a:extLst>
          </p:cNvPr>
          <p:cNvGraphicFramePr>
            <a:graphicFrameLocks noGrp="1"/>
          </p:cNvGraphicFramePr>
          <p:nvPr>
            <p:ph sz="half" idx="2"/>
            <p:extLst>
              <p:ext uri="{D42A27DB-BD31-4B8C-83A1-F6EECF244321}">
                <p14:modId xmlns:p14="http://schemas.microsoft.com/office/powerpoint/2010/main" val="1858392756"/>
              </p:ext>
            </p:extLst>
          </p:nvPr>
        </p:nvGraphicFramePr>
        <p:xfrm>
          <a:off x="155644" y="2505075"/>
          <a:ext cx="5841929" cy="1569625"/>
        </p:xfrm>
        <a:graphic>
          <a:graphicData uri="http://schemas.openxmlformats.org/drawingml/2006/table">
            <a:tbl>
              <a:tblPr firstRow="1" bandRow="1">
                <a:tableStyleId>{C4B1156A-380E-4F78-BDF5-A606A8083BF9}</a:tableStyleId>
              </a:tblPr>
              <a:tblGrid>
                <a:gridCol w="1818849">
                  <a:extLst>
                    <a:ext uri="{9D8B030D-6E8A-4147-A177-3AD203B41FA5}">
                      <a16:colId xmlns:a16="http://schemas.microsoft.com/office/drawing/2014/main" val="234714707"/>
                    </a:ext>
                  </a:extLst>
                </a:gridCol>
                <a:gridCol w="2075770">
                  <a:extLst>
                    <a:ext uri="{9D8B030D-6E8A-4147-A177-3AD203B41FA5}">
                      <a16:colId xmlns:a16="http://schemas.microsoft.com/office/drawing/2014/main" val="559426986"/>
                    </a:ext>
                  </a:extLst>
                </a:gridCol>
                <a:gridCol w="1947310">
                  <a:extLst>
                    <a:ext uri="{9D8B030D-6E8A-4147-A177-3AD203B41FA5}">
                      <a16:colId xmlns:a16="http://schemas.microsoft.com/office/drawing/2014/main" val="1708991631"/>
                    </a:ext>
                  </a:extLst>
                </a:gridCol>
              </a:tblGrid>
              <a:tr h="676968">
                <a:tc>
                  <a:txBody>
                    <a:bodyPr/>
                    <a:lstStyle/>
                    <a:p>
                      <a:endParaRPr lang="en-US"/>
                    </a:p>
                  </a:txBody>
                  <a:tcPr/>
                </a:tc>
                <a:tc>
                  <a:txBody>
                    <a:bodyPr/>
                    <a:lstStyle/>
                    <a:p>
                      <a:r>
                        <a:rPr lang="vi-VN" dirty="0"/>
                        <a:t>Arpu_5</a:t>
                      </a:r>
                      <a:endParaRPr lang="en-US" dirty="0"/>
                    </a:p>
                  </a:txBody>
                  <a:tcPr/>
                </a:tc>
                <a:tc>
                  <a:txBody>
                    <a:bodyPr/>
                    <a:lstStyle/>
                    <a:p>
                      <a:r>
                        <a:rPr lang="vi-VN" dirty="0"/>
                        <a:t>Mean_product</a:t>
                      </a:r>
                      <a:endParaRPr lang="en-US" dirty="0"/>
                    </a:p>
                  </a:txBody>
                  <a:tcPr/>
                </a:tc>
                <a:extLst>
                  <a:ext uri="{0D108BD9-81ED-4DB2-BD59-A6C34878D82A}">
                    <a16:rowId xmlns:a16="http://schemas.microsoft.com/office/drawing/2014/main" val="496728926"/>
                  </a:ext>
                </a:extLst>
              </a:tr>
              <a:tr h="417191">
                <a:tc>
                  <a:txBody>
                    <a:bodyPr/>
                    <a:lstStyle/>
                    <a:p>
                      <a:r>
                        <a:rPr lang="vi-VN" b="1" dirty="0"/>
                        <a:t>Arpu_5</a:t>
                      </a:r>
                      <a:endParaRPr lang="en-US" b="1" dirty="0"/>
                    </a:p>
                  </a:txBody>
                  <a:tcPr/>
                </a:tc>
                <a:tc>
                  <a:txBody>
                    <a:bodyPr/>
                    <a:lstStyle/>
                    <a:p>
                      <a:r>
                        <a:rPr lang="vi-VN" dirty="0"/>
                        <a:t>1</a:t>
                      </a:r>
                      <a:endParaRPr lang="en-US" dirty="0"/>
                    </a:p>
                  </a:txBody>
                  <a:tcPr/>
                </a:tc>
                <a:tc>
                  <a:txBody>
                    <a:bodyPr/>
                    <a:lstStyle/>
                    <a:p>
                      <a:r>
                        <a:rPr lang="vi-VN" dirty="0"/>
                        <a:t>0.29</a:t>
                      </a:r>
                      <a:endParaRPr lang="en-US" dirty="0"/>
                    </a:p>
                  </a:txBody>
                  <a:tcPr/>
                </a:tc>
                <a:extLst>
                  <a:ext uri="{0D108BD9-81ED-4DB2-BD59-A6C34878D82A}">
                    <a16:rowId xmlns:a16="http://schemas.microsoft.com/office/drawing/2014/main" val="4056437254"/>
                  </a:ext>
                </a:extLst>
              </a:tr>
              <a:tr h="475466">
                <a:tc>
                  <a:txBody>
                    <a:bodyPr/>
                    <a:lstStyle/>
                    <a:p>
                      <a:r>
                        <a:rPr lang="vi-VN" b="1" dirty="0"/>
                        <a:t>Mean_product</a:t>
                      </a:r>
                      <a:endParaRPr lang="en-US" b="1" dirty="0"/>
                    </a:p>
                  </a:txBody>
                  <a:tcPr/>
                </a:tc>
                <a:tc>
                  <a:txBody>
                    <a:bodyPr/>
                    <a:lstStyle/>
                    <a:p>
                      <a:r>
                        <a:rPr lang="vi-VN" dirty="0"/>
                        <a:t>0.29</a:t>
                      </a:r>
                      <a:endParaRPr lang="en-US" dirty="0"/>
                    </a:p>
                  </a:txBody>
                  <a:tcPr/>
                </a:tc>
                <a:tc>
                  <a:txBody>
                    <a:bodyPr/>
                    <a:lstStyle/>
                    <a:p>
                      <a:r>
                        <a:rPr lang="vi-VN" dirty="0"/>
                        <a:t>1</a:t>
                      </a:r>
                      <a:endParaRPr lang="en-US" dirty="0"/>
                    </a:p>
                  </a:txBody>
                  <a:tcPr/>
                </a:tc>
                <a:extLst>
                  <a:ext uri="{0D108BD9-81ED-4DB2-BD59-A6C34878D82A}">
                    <a16:rowId xmlns:a16="http://schemas.microsoft.com/office/drawing/2014/main" val="1193216550"/>
                  </a:ext>
                </a:extLst>
              </a:tr>
            </a:tbl>
          </a:graphicData>
        </a:graphic>
      </p:graphicFrame>
      <p:sp>
        <p:nvSpPr>
          <p:cNvPr id="16" name="Text Placeholder 15">
            <a:extLst>
              <a:ext uri="{FF2B5EF4-FFF2-40B4-BE49-F238E27FC236}">
                <a16:creationId xmlns:a16="http://schemas.microsoft.com/office/drawing/2014/main" id="{DA3C1767-75BD-D37C-3DD5-EFD40B663EF0}"/>
              </a:ext>
            </a:extLst>
          </p:cNvPr>
          <p:cNvSpPr>
            <a:spLocks noGrp="1"/>
          </p:cNvSpPr>
          <p:nvPr>
            <p:ph type="body" sz="quarter" idx="3"/>
          </p:nvPr>
        </p:nvSpPr>
        <p:spPr>
          <a:xfrm>
            <a:off x="6493213" y="1679441"/>
            <a:ext cx="5183188" cy="823912"/>
          </a:xfrm>
        </p:spPr>
        <p:txBody>
          <a:bodyPr/>
          <a:lstStyle/>
          <a:p>
            <a:r>
              <a:rPr lang="vi-VN" dirty="0"/>
              <a:t>Cho bài toán phân loại mở/khóa</a:t>
            </a:r>
            <a:endParaRPr lang="en-US" dirty="0"/>
          </a:p>
        </p:txBody>
      </p:sp>
      <p:graphicFrame>
        <p:nvGraphicFramePr>
          <p:cNvPr id="14" name="Content Placeholder 13">
            <a:extLst>
              <a:ext uri="{FF2B5EF4-FFF2-40B4-BE49-F238E27FC236}">
                <a16:creationId xmlns:a16="http://schemas.microsoft.com/office/drawing/2014/main" id="{F292EC71-B32E-88E9-5759-39327AA6FB8D}"/>
              </a:ext>
            </a:extLst>
          </p:cNvPr>
          <p:cNvGraphicFramePr>
            <a:graphicFrameLocks noGrp="1"/>
          </p:cNvGraphicFramePr>
          <p:nvPr>
            <p:ph sz="quarter" idx="4"/>
            <p:extLst>
              <p:ext uri="{D42A27DB-BD31-4B8C-83A1-F6EECF244321}">
                <p14:modId xmlns:p14="http://schemas.microsoft.com/office/powerpoint/2010/main" val="967141755"/>
              </p:ext>
            </p:extLst>
          </p:nvPr>
        </p:nvGraphicFramePr>
        <p:xfrm>
          <a:off x="6172200" y="2505075"/>
          <a:ext cx="5617722" cy="1569625"/>
        </p:xfrm>
        <a:graphic>
          <a:graphicData uri="http://schemas.openxmlformats.org/drawingml/2006/table">
            <a:tbl>
              <a:tblPr firstRow="1" bandRow="1">
                <a:tableStyleId>{C4B1156A-380E-4F78-BDF5-A606A8083BF9}</a:tableStyleId>
              </a:tblPr>
              <a:tblGrid>
                <a:gridCol w="1872574">
                  <a:extLst>
                    <a:ext uri="{9D8B030D-6E8A-4147-A177-3AD203B41FA5}">
                      <a16:colId xmlns:a16="http://schemas.microsoft.com/office/drawing/2014/main" val="2110226547"/>
                    </a:ext>
                  </a:extLst>
                </a:gridCol>
                <a:gridCol w="1872574">
                  <a:extLst>
                    <a:ext uri="{9D8B030D-6E8A-4147-A177-3AD203B41FA5}">
                      <a16:colId xmlns:a16="http://schemas.microsoft.com/office/drawing/2014/main" val="811078491"/>
                    </a:ext>
                  </a:extLst>
                </a:gridCol>
                <a:gridCol w="1872574">
                  <a:extLst>
                    <a:ext uri="{9D8B030D-6E8A-4147-A177-3AD203B41FA5}">
                      <a16:colId xmlns:a16="http://schemas.microsoft.com/office/drawing/2014/main" val="3418515888"/>
                    </a:ext>
                  </a:extLst>
                </a:gridCol>
              </a:tblGrid>
              <a:tr h="636956">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Lock_or_not</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Mean_product</a:t>
                      </a:r>
                      <a:endParaRPr lang="en-US" dirty="0"/>
                    </a:p>
                  </a:txBody>
                  <a:tcPr/>
                </a:tc>
                <a:extLst>
                  <a:ext uri="{0D108BD9-81ED-4DB2-BD59-A6C34878D82A}">
                    <a16:rowId xmlns:a16="http://schemas.microsoft.com/office/drawing/2014/main" val="4235753305"/>
                  </a:ext>
                </a:extLst>
              </a:tr>
              <a:tr h="386313">
                <a:tc>
                  <a:txBody>
                    <a:bodyPr/>
                    <a:lstStyle/>
                    <a:p>
                      <a:r>
                        <a:rPr lang="vi-VN" b="1" dirty="0"/>
                        <a:t>Lock_or_not</a:t>
                      </a:r>
                      <a:endParaRPr lang="en-US" b="1" dirty="0"/>
                    </a:p>
                  </a:txBody>
                  <a:tcPr/>
                </a:tc>
                <a:tc>
                  <a:txBody>
                    <a:bodyPr/>
                    <a:lstStyle/>
                    <a:p>
                      <a:r>
                        <a:rPr lang="vi-VN" dirty="0"/>
                        <a:t>1</a:t>
                      </a:r>
                      <a:endParaRPr lang="en-US" dirty="0"/>
                    </a:p>
                  </a:txBody>
                  <a:tcPr/>
                </a:tc>
                <a:tc>
                  <a:txBody>
                    <a:bodyPr/>
                    <a:lstStyle/>
                    <a:p>
                      <a:r>
                        <a:rPr lang="vi-VN" dirty="0"/>
                        <a:t>0.13</a:t>
                      </a:r>
                      <a:endParaRPr lang="en-US" dirty="0"/>
                    </a:p>
                  </a:txBody>
                  <a:tcPr/>
                </a:tc>
                <a:extLst>
                  <a:ext uri="{0D108BD9-81ED-4DB2-BD59-A6C34878D82A}">
                    <a16:rowId xmlns:a16="http://schemas.microsoft.com/office/drawing/2014/main" val="2379648093"/>
                  </a:ext>
                </a:extLst>
              </a:tr>
              <a:tr h="54635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b="1" dirty="0"/>
                        <a:t>Mean_product</a:t>
                      </a:r>
                      <a:endParaRPr lang="en-US" b="1" dirty="0"/>
                    </a:p>
                  </a:txBody>
                  <a:tcPr/>
                </a:tc>
                <a:tc>
                  <a:txBody>
                    <a:bodyPr/>
                    <a:lstStyle/>
                    <a:p>
                      <a:r>
                        <a:rPr lang="vi-VN" dirty="0"/>
                        <a:t>0.13</a:t>
                      </a:r>
                      <a:endParaRPr lang="en-US" dirty="0"/>
                    </a:p>
                  </a:txBody>
                  <a:tcPr/>
                </a:tc>
                <a:tc>
                  <a:txBody>
                    <a:bodyPr/>
                    <a:lstStyle/>
                    <a:p>
                      <a:r>
                        <a:rPr lang="vi-VN" dirty="0"/>
                        <a:t>1</a:t>
                      </a:r>
                      <a:endParaRPr lang="en-US" dirty="0"/>
                    </a:p>
                  </a:txBody>
                  <a:tcPr/>
                </a:tc>
                <a:extLst>
                  <a:ext uri="{0D108BD9-81ED-4DB2-BD59-A6C34878D82A}">
                    <a16:rowId xmlns:a16="http://schemas.microsoft.com/office/drawing/2014/main" val="2777018959"/>
                  </a:ext>
                </a:extLst>
              </a:tr>
            </a:tbl>
          </a:graphicData>
        </a:graphic>
      </p:graphicFrame>
      <p:pic>
        <p:nvPicPr>
          <p:cNvPr id="18" name="Picture 17">
            <a:extLst>
              <a:ext uri="{FF2B5EF4-FFF2-40B4-BE49-F238E27FC236}">
                <a16:creationId xmlns:a16="http://schemas.microsoft.com/office/drawing/2014/main" id="{B53A4457-04A3-04B2-694D-F36A7AA7EC96}"/>
              </a:ext>
            </a:extLst>
          </p:cNvPr>
          <p:cNvPicPr>
            <a:picLocks noChangeAspect="1"/>
          </p:cNvPicPr>
          <p:nvPr/>
        </p:nvPicPr>
        <p:blipFill>
          <a:blip r:embed="rId2"/>
          <a:stretch>
            <a:fillRect/>
          </a:stretch>
        </p:blipFill>
        <p:spPr>
          <a:xfrm>
            <a:off x="1731523" y="4177430"/>
            <a:ext cx="3370909" cy="2680570"/>
          </a:xfrm>
          <a:prstGeom prst="rect">
            <a:avLst/>
          </a:prstGeom>
        </p:spPr>
      </p:pic>
    </p:spTree>
    <p:extLst>
      <p:ext uri="{BB962C8B-B14F-4D97-AF65-F5344CB8AC3E}">
        <p14:creationId xmlns:p14="http://schemas.microsoft.com/office/powerpoint/2010/main" val="5382681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8E7E4F-4EC4-1E12-5EBD-C350656336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94BCC52-CBA0-B549-6C8F-A874F3D93FB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20875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8A110-2F26-B6DE-DE54-E708A7E35C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8B6CF7-3128-E267-02DB-3DA7B9132E91}"/>
              </a:ext>
            </a:extLst>
          </p:cNvPr>
          <p:cNvSpPr>
            <a:spLocks noGrp="1"/>
          </p:cNvSpPr>
          <p:nvPr>
            <p:ph type="title"/>
          </p:nvPr>
        </p:nvSpPr>
        <p:spPr/>
        <p:txBody>
          <a:bodyPr/>
          <a:lstStyle/>
          <a:p>
            <a:r>
              <a:rPr lang="vi-VN" dirty="0"/>
              <a:t>Tổng quan phân tích</a:t>
            </a:r>
            <a:endParaRPr lang="en-US" dirty="0"/>
          </a:p>
        </p:txBody>
      </p:sp>
      <p:sp>
        <p:nvSpPr>
          <p:cNvPr id="3" name="Content Placeholder 2">
            <a:extLst>
              <a:ext uri="{FF2B5EF4-FFF2-40B4-BE49-F238E27FC236}">
                <a16:creationId xmlns:a16="http://schemas.microsoft.com/office/drawing/2014/main" id="{ED5C098E-70B5-D9F6-117B-0452FEC3A466}"/>
              </a:ext>
            </a:extLst>
          </p:cNvPr>
          <p:cNvSpPr>
            <a:spLocks noGrp="1"/>
          </p:cNvSpPr>
          <p:nvPr>
            <p:ph idx="1"/>
          </p:nvPr>
        </p:nvSpPr>
        <p:spPr/>
        <p:txBody>
          <a:bodyPr>
            <a:normAutofit/>
          </a:bodyPr>
          <a:lstStyle/>
          <a:p>
            <a:r>
              <a:rPr lang="vi-VN" dirty="0"/>
              <a:t>Phân tích hành vi đăng ký gói ảnh hưởng trên 2 nhóm thuê bao</a:t>
            </a:r>
          </a:p>
          <a:p>
            <a:pPr lvl="1"/>
            <a:r>
              <a:rPr lang="vi-VN" dirty="0"/>
              <a:t>Sử dụng ngày đăng ký gói gần nhất </a:t>
            </a:r>
          </a:p>
          <a:p>
            <a:r>
              <a:rPr lang="vi-VN" dirty="0"/>
              <a:t>Phân tích về đặc trưng user</a:t>
            </a:r>
          </a:p>
          <a:p>
            <a:pPr lvl="1"/>
            <a:r>
              <a:rPr lang="vi-VN" dirty="0"/>
              <a:t>Lượng thuê bao chỉ sử dụng để gọi và phần còn lại</a:t>
            </a:r>
          </a:p>
          <a:p>
            <a:pPr lvl="1"/>
            <a:r>
              <a:rPr lang="vi-VN" dirty="0"/>
              <a:t>Lượng thuê bao ezCom, tình trạng khóa/mở khóa, gói cần lưu ý</a:t>
            </a:r>
          </a:p>
          <a:p>
            <a:pPr lvl="1"/>
            <a:r>
              <a:rPr lang="vi-VN" dirty="0"/>
              <a:t>Lượng thuê bao MI, tình trạng khóa/mở khóa, gói cần lưu ý</a:t>
            </a:r>
          </a:p>
          <a:p>
            <a:pPr marL="457200" lvl="1" indent="0">
              <a:buNone/>
            </a:pPr>
            <a:endParaRPr lang="vi-VN" dirty="0"/>
          </a:p>
        </p:txBody>
      </p:sp>
    </p:spTree>
    <p:extLst>
      <p:ext uri="{BB962C8B-B14F-4D97-AF65-F5344CB8AC3E}">
        <p14:creationId xmlns:p14="http://schemas.microsoft.com/office/powerpoint/2010/main" val="1580303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63E99-784F-3FF3-A155-9DD01F613B46}"/>
              </a:ext>
            </a:extLst>
          </p:cNvPr>
          <p:cNvSpPr>
            <a:spLocks noGrp="1"/>
          </p:cNvSpPr>
          <p:nvPr>
            <p:ph type="title"/>
          </p:nvPr>
        </p:nvSpPr>
        <p:spPr/>
        <p:txBody>
          <a:bodyPr/>
          <a:lstStyle/>
          <a:p>
            <a:r>
              <a:rPr lang="vi-VN" dirty="0"/>
              <a:t>1. Phân tích đặc trưng thuê bao nhiễu</a:t>
            </a:r>
            <a:endParaRPr lang="en-US" dirty="0"/>
          </a:p>
        </p:txBody>
      </p:sp>
      <p:pic>
        <p:nvPicPr>
          <p:cNvPr id="5" name="Content Placeholder 4">
            <a:extLst>
              <a:ext uri="{FF2B5EF4-FFF2-40B4-BE49-F238E27FC236}">
                <a16:creationId xmlns:a16="http://schemas.microsoft.com/office/drawing/2014/main" id="{54EE0590-18FA-4A71-7E9C-8021C43C323F}"/>
              </a:ext>
            </a:extLst>
          </p:cNvPr>
          <p:cNvPicPr>
            <a:picLocks noGrp="1" noChangeAspect="1"/>
          </p:cNvPicPr>
          <p:nvPr>
            <p:ph idx="1"/>
          </p:nvPr>
        </p:nvPicPr>
        <p:blipFill>
          <a:blip r:embed="rId2"/>
          <a:stretch>
            <a:fillRect/>
          </a:stretch>
        </p:blipFill>
        <p:spPr>
          <a:xfrm>
            <a:off x="0" y="1690688"/>
            <a:ext cx="7367909" cy="4351338"/>
          </a:xfrm>
        </p:spPr>
      </p:pic>
      <p:sp>
        <p:nvSpPr>
          <p:cNvPr id="7" name="TextBox 6">
            <a:extLst>
              <a:ext uri="{FF2B5EF4-FFF2-40B4-BE49-F238E27FC236}">
                <a16:creationId xmlns:a16="http://schemas.microsoft.com/office/drawing/2014/main" id="{CB5FE0D8-8AEE-CC8D-7D68-4897DAB846D3}"/>
              </a:ext>
            </a:extLst>
          </p:cNvPr>
          <p:cNvSpPr txBox="1"/>
          <p:nvPr/>
        </p:nvSpPr>
        <p:spPr>
          <a:xfrm>
            <a:off x="7755376" y="2413337"/>
            <a:ext cx="3888633" cy="2585323"/>
          </a:xfrm>
          <a:prstGeom prst="rect">
            <a:avLst/>
          </a:prstGeom>
          <a:noFill/>
        </p:spPr>
        <p:txBody>
          <a:bodyPr wrap="square">
            <a:spAutoFit/>
          </a:bodyPr>
          <a:lstStyle/>
          <a:p>
            <a:pPr marL="285750" indent="-285750">
              <a:buFont typeface="Arial" panose="020B0604020202020204" pitchFamily="34" charset="0"/>
              <a:buChar char="•"/>
            </a:pPr>
            <a:r>
              <a:rPr lang="vi-VN" b="0" i="0" dirty="0">
                <a:solidFill>
                  <a:srgbClr val="212121"/>
                </a:solidFill>
                <a:effectLst/>
                <a:latin typeface="Roboto" panose="02000000000000000000" pitchFamily="2" charset="0"/>
              </a:rPr>
              <a:t>Xu hướng khóa vào ngày thứ 6 hàng tuần. Có xu hướng lặp lại, tuy nhiên càng về cuối tháng lại có xu hướng không ổn định so với 2 tuần đầu tháng. </a:t>
            </a:r>
          </a:p>
          <a:p>
            <a:endParaRPr lang="vi-VN" dirty="0">
              <a:solidFill>
                <a:srgbClr val="212121"/>
              </a:solidFill>
              <a:latin typeface="Roboto" panose="02000000000000000000" pitchFamily="2" charset="0"/>
            </a:endParaRPr>
          </a:p>
          <a:p>
            <a:pPr marL="285750" indent="-285750">
              <a:buFont typeface="Arial" panose="020B0604020202020204" pitchFamily="34" charset="0"/>
              <a:buChar char="•"/>
            </a:pPr>
            <a:r>
              <a:rPr lang="vi-VN" b="0" i="0" dirty="0">
                <a:solidFill>
                  <a:srgbClr val="212121"/>
                </a:solidFill>
                <a:effectLst/>
                <a:latin typeface="Roboto" panose="02000000000000000000" pitchFamily="2" charset="0"/>
              </a:rPr>
              <a:t>Việc mở khóa không có xu hướng theo thời gian, tùy thuộc vào thời điểm khách hàng nạp tiền.</a:t>
            </a:r>
            <a:endParaRPr lang="en-US" dirty="0"/>
          </a:p>
        </p:txBody>
      </p:sp>
    </p:spTree>
    <p:extLst>
      <p:ext uri="{BB962C8B-B14F-4D97-AF65-F5344CB8AC3E}">
        <p14:creationId xmlns:p14="http://schemas.microsoft.com/office/powerpoint/2010/main" val="3214527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86C9F5-FEC7-D9B5-5222-4AF450A587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5409B-80AC-3F81-7D1D-7457430504B9}"/>
              </a:ext>
            </a:extLst>
          </p:cNvPr>
          <p:cNvSpPr>
            <a:spLocks noGrp="1"/>
          </p:cNvSpPr>
          <p:nvPr>
            <p:ph type="title"/>
          </p:nvPr>
        </p:nvSpPr>
        <p:spPr/>
        <p:txBody>
          <a:bodyPr/>
          <a:lstStyle/>
          <a:p>
            <a:r>
              <a:rPr lang="vi-VN" dirty="0"/>
              <a:t>1. Phân tích đặc trưng thuê bao nhiễu</a:t>
            </a:r>
            <a:endParaRPr lang="en-US" dirty="0"/>
          </a:p>
        </p:txBody>
      </p:sp>
      <p:sp>
        <p:nvSpPr>
          <p:cNvPr id="7" name="TextBox 6">
            <a:extLst>
              <a:ext uri="{FF2B5EF4-FFF2-40B4-BE49-F238E27FC236}">
                <a16:creationId xmlns:a16="http://schemas.microsoft.com/office/drawing/2014/main" id="{1F50EC88-954B-7A10-F877-9BC679B44D76}"/>
              </a:ext>
            </a:extLst>
          </p:cNvPr>
          <p:cNvSpPr txBox="1"/>
          <p:nvPr/>
        </p:nvSpPr>
        <p:spPr>
          <a:xfrm>
            <a:off x="7755376" y="2690336"/>
            <a:ext cx="3888633" cy="2308324"/>
          </a:xfrm>
          <a:prstGeom prst="rect">
            <a:avLst/>
          </a:prstGeom>
          <a:noFill/>
        </p:spPr>
        <p:txBody>
          <a:bodyPr wrap="square">
            <a:spAutoFit/>
          </a:bodyPr>
          <a:lstStyle/>
          <a:p>
            <a:pPr marL="285750" indent="-285750">
              <a:buFont typeface="Arial" panose="020B0604020202020204" pitchFamily="34" charset="0"/>
              <a:buChar char="•"/>
            </a:pPr>
            <a:r>
              <a:rPr lang="vi-VN" b="0" i="0" dirty="0">
                <a:solidFill>
                  <a:srgbClr val="212121"/>
                </a:solidFill>
                <a:effectLst/>
                <a:latin typeface="Roboto" panose="02000000000000000000" pitchFamily="2" charset="0"/>
              </a:rPr>
              <a:t>Phần lớn thuê bao đều được mở khóa tự động sau 1 ngày.</a:t>
            </a:r>
          </a:p>
          <a:p>
            <a:pPr marL="285750" indent="-285750">
              <a:buFont typeface="Arial" panose="020B0604020202020204" pitchFamily="34" charset="0"/>
              <a:buChar char="•"/>
            </a:pPr>
            <a:endParaRPr lang="vi-VN" b="0" i="0" dirty="0">
              <a:solidFill>
                <a:srgbClr val="212121"/>
              </a:solidFill>
              <a:effectLst/>
              <a:latin typeface="Roboto" panose="02000000000000000000" pitchFamily="2" charset="0"/>
            </a:endParaRPr>
          </a:p>
          <a:p>
            <a:pPr marL="285750" indent="-285750">
              <a:buFont typeface="Arial" panose="020B0604020202020204" pitchFamily="34" charset="0"/>
              <a:buChar char="•"/>
            </a:pPr>
            <a:r>
              <a:rPr lang="vi-VN" b="0" i="0" dirty="0">
                <a:solidFill>
                  <a:srgbClr val="212121"/>
                </a:solidFill>
                <a:effectLst/>
                <a:latin typeface="Roboto" panose="02000000000000000000" pitchFamily="2" charset="0"/>
              </a:rPr>
              <a:t>Những thuê bao sau 7 ngày mới mở khóa có lẽ là SIM trả sau (SIM này sẽ bị khóa 1 chiều nếu sau 7 ngày không nạp). 10 ngày cho trường hợp trả trước.</a:t>
            </a:r>
            <a:endParaRPr lang="en-US" dirty="0"/>
          </a:p>
        </p:txBody>
      </p:sp>
      <p:pic>
        <p:nvPicPr>
          <p:cNvPr id="10" name="Content Placeholder 9">
            <a:extLst>
              <a:ext uri="{FF2B5EF4-FFF2-40B4-BE49-F238E27FC236}">
                <a16:creationId xmlns:a16="http://schemas.microsoft.com/office/drawing/2014/main" id="{5119C5F8-9295-BDDD-B55E-D4EBD9408548}"/>
              </a:ext>
            </a:extLst>
          </p:cNvPr>
          <p:cNvPicPr>
            <a:picLocks noGrp="1" noChangeAspect="1"/>
          </p:cNvPicPr>
          <p:nvPr>
            <p:ph idx="1"/>
          </p:nvPr>
        </p:nvPicPr>
        <p:blipFill>
          <a:blip r:embed="rId2"/>
          <a:stretch>
            <a:fillRect/>
          </a:stretch>
        </p:blipFill>
        <p:spPr>
          <a:xfrm>
            <a:off x="547991" y="1690688"/>
            <a:ext cx="6929908" cy="4351338"/>
          </a:xfrm>
        </p:spPr>
      </p:pic>
    </p:spTree>
    <p:extLst>
      <p:ext uri="{BB962C8B-B14F-4D97-AF65-F5344CB8AC3E}">
        <p14:creationId xmlns:p14="http://schemas.microsoft.com/office/powerpoint/2010/main" val="794387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CED72-E5B9-E3C0-2F3C-1B32887174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53BFF1-42BE-6FAF-70EF-2D7F85BCE771}"/>
              </a:ext>
            </a:extLst>
          </p:cNvPr>
          <p:cNvSpPr>
            <a:spLocks noGrp="1"/>
          </p:cNvSpPr>
          <p:nvPr>
            <p:ph type="title"/>
          </p:nvPr>
        </p:nvSpPr>
        <p:spPr/>
        <p:txBody>
          <a:bodyPr/>
          <a:lstStyle/>
          <a:p>
            <a:r>
              <a:rPr lang="vi-VN" dirty="0"/>
              <a:t>1. Phân tích đặc trưng thuê bao nhiễu</a:t>
            </a:r>
            <a:endParaRPr lang="en-US" dirty="0"/>
          </a:p>
        </p:txBody>
      </p:sp>
      <p:sp>
        <p:nvSpPr>
          <p:cNvPr id="7" name="TextBox 6">
            <a:extLst>
              <a:ext uri="{FF2B5EF4-FFF2-40B4-BE49-F238E27FC236}">
                <a16:creationId xmlns:a16="http://schemas.microsoft.com/office/drawing/2014/main" id="{AFEED0DF-0CA3-3F8D-A919-F1B920343288}"/>
              </a:ext>
            </a:extLst>
          </p:cNvPr>
          <p:cNvSpPr txBox="1"/>
          <p:nvPr/>
        </p:nvSpPr>
        <p:spPr>
          <a:xfrm>
            <a:off x="7755376" y="2690336"/>
            <a:ext cx="3888633" cy="2031325"/>
          </a:xfrm>
          <a:prstGeom prst="rect">
            <a:avLst/>
          </a:prstGeom>
          <a:noFill/>
        </p:spPr>
        <p:txBody>
          <a:bodyPr wrap="square">
            <a:spAutoFit/>
          </a:bodyPr>
          <a:lstStyle/>
          <a:p>
            <a:pPr marL="285750" indent="-285750">
              <a:buFont typeface="Arial" panose="020B0604020202020204" pitchFamily="34" charset="0"/>
              <a:buChar char="•"/>
            </a:pPr>
            <a:r>
              <a:rPr lang="vi-VN" b="0" i="0" dirty="0">
                <a:solidFill>
                  <a:srgbClr val="212121"/>
                </a:solidFill>
                <a:effectLst/>
                <a:latin typeface="Roboto" panose="02000000000000000000" pitchFamily="2" charset="0"/>
              </a:rPr>
              <a:t>Như vậy, với mức phí gia hạn &lt;10 nghìn xuất hiện khá nhiều và nằm trước thời gian bị khóa 1 chiều (trong trường hợp 2 loại thuê bao trả trước là 7 ngày và trả sau là 10 ngày) là những sim được nuôi (sim rác)</a:t>
            </a:r>
            <a:endParaRPr lang="en-US" dirty="0"/>
          </a:p>
        </p:txBody>
      </p:sp>
      <p:pic>
        <p:nvPicPr>
          <p:cNvPr id="6" name="Content Placeholder 5">
            <a:extLst>
              <a:ext uri="{FF2B5EF4-FFF2-40B4-BE49-F238E27FC236}">
                <a16:creationId xmlns:a16="http://schemas.microsoft.com/office/drawing/2014/main" id="{FF0B893A-E3AE-D66B-E5AE-E22E70450AE0}"/>
              </a:ext>
            </a:extLst>
          </p:cNvPr>
          <p:cNvPicPr>
            <a:picLocks noGrp="1" noChangeAspect="1"/>
          </p:cNvPicPr>
          <p:nvPr>
            <p:ph idx="1"/>
          </p:nvPr>
        </p:nvPicPr>
        <p:blipFill>
          <a:blip r:embed="rId2"/>
          <a:stretch>
            <a:fillRect/>
          </a:stretch>
        </p:blipFill>
        <p:spPr>
          <a:xfrm>
            <a:off x="762618" y="1903446"/>
            <a:ext cx="6658968" cy="4351338"/>
          </a:xfrm>
        </p:spPr>
      </p:pic>
    </p:spTree>
    <p:extLst>
      <p:ext uri="{BB962C8B-B14F-4D97-AF65-F5344CB8AC3E}">
        <p14:creationId xmlns:p14="http://schemas.microsoft.com/office/powerpoint/2010/main" val="2732491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D0C7C-91DF-B904-AE14-8D73C7C8B1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B028B1-BDFA-7440-07B4-05C40BB76085}"/>
              </a:ext>
            </a:extLst>
          </p:cNvPr>
          <p:cNvSpPr>
            <a:spLocks noGrp="1"/>
          </p:cNvSpPr>
          <p:nvPr>
            <p:ph type="title"/>
          </p:nvPr>
        </p:nvSpPr>
        <p:spPr/>
        <p:txBody>
          <a:bodyPr/>
          <a:lstStyle/>
          <a:p>
            <a:r>
              <a:rPr lang="vi-VN" dirty="0"/>
              <a:t>1. Phân tích đặc trưng thuê bao nhiễu</a:t>
            </a:r>
            <a:endParaRPr lang="en-US" dirty="0"/>
          </a:p>
        </p:txBody>
      </p:sp>
      <p:sp>
        <p:nvSpPr>
          <p:cNvPr id="7" name="TextBox 6">
            <a:extLst>
              <a:ext uri="{FF2B5EF4-FFF2-40B4-BE49-F238E27FC236}">
                <a16:creationId xmlns:a16="http://schemas.microsoft.com/office/drawing/2014/main" id="{50B9417C-EA11-4CFB-3A5C-7FC44182EBC7}"/>
              </a:ext>
            </a:extLst>
          </p:cNvPr>
          <p:cNvSpPr txBox="1"/>
          <p:nvPr/>
        </p:nvSpPr>
        <p:spPr>
          <a:xfrm>
            <a:off x="7755376" y="2690336"/>
            <a:ext cx="3888633" cy="2031325"/>
          </a:xfrm>
          <a:prstGeom prst="rect">
            <a:avLst/>
          </a:prstGeom>
          <a:noFill/>
        </p:spPr>
        <p:txBody>
          <a:bodyPr wrap="square">
            <a:spAutoFit/>
          </a:bodyPr>
          <a:lstStyle/>
          <a:p>
            <a:pPr marL="285750" indent="-285750">
              <a:buFont typeface="Arial" panose="020B0604020202020204" pitchFamily="34" charset="0"/>
              <a:buChar char="•"/>
            </a:pPr>
            <a:r>
              <a:rPr lang="vi-VN" b="0" i="0" dirty="0">
                <a:solidFill>
                  <a:srgbClr val="212121"/>
                </a:solidFill>
                <a:effectLst/>
                <a:latin typeface="Roboto" panose="02000000000000000000" pitchFamily="2" charset="0"/>
              </a:rPr>
              <a:t>Như vậy, với mức phí gia hạn &lt;10 nghìn xuất hiện khá nhiều và nằm trước thời gian bị khóa 1 chiều (trong trường hợp 2 loại thuê bao trả trước là 7 ngày và trả sau là 10 ngày) là những sim được nuôi (sim rác)</a:t>
            </a:r>
            <a:endParaRPr lang="en-US" dirty="0"/>
          </a:p>
        </p:txBody>
      </p:sp>
      <p:sp>
        <p:nvSpPr>
          <p:cNvPr id="4" name="Content Placeholder 3">
            <a:extLst>
              <a:ext uri="{FF2B5EF4-FFF2-40B4-BE49-F238E27FC236}">
                <a16:creationId xmlns:a16="http://schemas.microsoft.com/office/drawing/2014/main" id="{AD8FD22E-5C58-6BE0-3BF5-1225DFD9C29C}"/>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50A5F698-0F8B-5C5E-A7F9-BA2B41EC64B3}"/>
              </a:ext>
            </a:extLst>
          </p:cNvPr>
          <p:cNvPicPr>
            <a:picLocks noChangeAspect="1"/>
          </p:cNvPicPr>
          <p:nvPr/>
        </p:nvPicPr>
        <p:blipFill>
          <a:blip r:embed="rId2"/>
          <a:stretch>
            <a:fillRect/>
          </a:stretch>
        </p:blipFill>
        <p:spPr>
          <a:xfrm>
            <a:off x="911353" y="1825625"/>
            <a:ext cx="6553814" cy="4346985"/>
          </a:xfrm>
          <a:prstGeom prst="rect">
            <a:avLst/>
          </a:prstGeom>
        </p:spPr>
      </p:pic>
    </p:spTree>
    <p:extLst>
      <p:ext uri="{BB962C8B-B14F-4D97-AF65-F5344CB8AC3E}">
        <p14:creationId xmlns:p14="http://schemas.microsoft.com/office/powerpoint/2010/main" val="1980797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FA227-7FFD-0B32-ADD7-9652907F9D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8E0E09-5DAC-8FAC-A44F-4BD14DBB2E9D}"/>
              </a:ext>
            </a:extLst>
          </p:cNvPr>
          <p:cNvSpPr>
            <a:spLocks noGrp="1"/>
          </p:cNvSpPr>
          <p:nvPr>
            <p:ph type="title"/>
          </p:nvPr>
        </p:nvSpPr>
        <p:spPr>
          <a:xfrm>
            <a:off x="838200" y="23408"/>
            <a:ext cx="10515600" cy="1325563"/>
          </a:xfrm>
        </p:spPr>
        <p:txBody>
          <a:bodyPr/>
          <a:lstStyle/>
          <a:p>
            <a:r>
              <a:rPr lang="vi-VN" dirty="0"/>
              <a:t>1. Phân tích đặc trưng thuê bao nhiễu</a:t>
            </a:r>
            <a:endParaRPr lang="en-US" dirty="0"/>
          </a:p>
        </p:txBody>
      </p:sp>
      <p:sp>
        <p:nvSpPr>
          <p:cNvPr id="7" name="TextBox 6">
            <a:extLst>
              <a:ext uri="{FF2B5EF4-FFF2-40B4-BE49-F238E27FC236}">
                <a16:creationId xmlns:a16="http://schemas.microsoft.com/office/drawing/2014/main" id="{E6EE76DC-CC65-E4FA-DF7D-3E3AEC4F2AB4}"/>
              </a:ext>
            </a:extLst>
          </p:cNvPr>
          <p:cNvSpPr txBox="1"/>
          <p:nvPr/>
        </p:nvSpPr>
        <p:spPr>
          <a:xfrm>
            <a:off x="6549146" y="1999673"/>
            <a:ext cx="3888633" cy="4247317"/>
          </a:xfrm>
          <a:prstGeom prst="rect">
            <a:avLst/>
          </a:prstGeom>
          <a:noFill/>
        </p:spPr>
        <p:txBody>
          <a:bodyPr wrap="square">
            <a:spAutoFit/>
          </a:bodyPr>
          <a:lstStyle/>
          <a:p>
            <a:pPr marL="285750" indent="-285750" algn="l">
              <a:buFont typeface="Arial" panose="020B0604020202020204" pitchFamily="34" charset="0"/>
              <a:buChar char="•"/>
            </a:pPr>
            <a:r>
              <a:rPr lang="vi-VN" i="0" dirty="0">
                <a:solidFill>
                  <a:srgbClr val="212121"/>
                </a:solidFill>
                <a:effectLst/>
                <a:latin typeface="Roboto" panose="02000000000000000000" pitchFamily="2" charset="0"/>
              </a:rPr>
              <a:t>Càng về cuối tháng, số lượng thuê bao được mở khóa rất ít đối với sim rác. Lượng thuê bao gia hạn sớm thì nhiều. Trong đây còn có những thuê bao ngừng hoạt động, không ghi nhận thông tin nào nữa.</a:t>
            </a:r>
          </a:p>
          <a:p>
            <a:pPr marL="285750" indent="-285750" algn="l">
              <a:buFont typeface="Arial" panose="020B0604020202020204" pitchFamily="34" charset="0"/>
              <a:buChar char="•"/>
            </a:pPr>
            <a:endParaRPr lang="vi-VN" i="0" dirty="0">
              <a:solidFill>
                <a:srgbClr val="212121"/>
              </a:solidFill>
              <a:effectLst/>
              <a:latin typeface="Roboto" panose="02000000000000000000" pitchFamily="2" charset="0"/>
            </a:endParaRPr>
          </a:p>
          <a:p>
            <a:pPr marL="285750" indent="-285750" algn="l">
              <a:buFont typeface="Arial" panose="020B0604020202020204" pitchFamily="34" charset="0"/>
              <a:buChar char="•"/>
            </a:pPr>
            <a:r>
              <a:rPr lang="vi-VN" b="0" i="0" dirty="0">
                <a:solidFill>
                  <a:srgbClr val="212121"/>
                </a:solidFill>
                <a:effectLst/>
                <a:latin typeface="Roboto" panose="02000000000000000000" pitchFamily="2" charset="0"/>
              </a:rPr>
              <a:t>Xu hướng thuê bao bị khóa tăng dần đối với những thuê bao bình thường, việc mở khóa cũng có xu hướng tăng dần.</a:t>
            </a:r>
          </a:p>
          <a:p>
            <a:pPr marL="285750" indent="-285750" algn="l">
              <a:buFont typeface="Arial" panose="020B0604020202020204" pitchFamily="34" charset="0"/>
              <a:buChar char="•"/>
            </a:pPr>
            <a:endParaRPr lang="vi-VN" b="0" i="0" dirty="0">
              <a:solidFill>
                <a:srgbClr val="212121"/>
              </a:solidFill>
              <a:effectLst/>
              <a:latin typeface="Roboto" panose="02000000000000000000" pitchFamily="2" charset="0"/>
            </a:endParaRPr>
          </a:p>
          <a:p>
            <a:pPr algn="l"/>
            <a:r>
              <a:rPr lang="vi-VN" b="0" i="0" dirty="0">
                <a:solidFill>
                  <a:srgbClr val="212121"/>
                </a:solidFill>
                <a:effectLst/>
                <a:latin typeface="Roboto" panose="02000000000000000000" pitchFamily="2" charset="0"/>
              </a:rPr>
              <a:t>Như vậy, ta có thể tiến hành loại bỏ những thuê bao này.</a:t>
            </a:r>
            <a:endParaRPr lang="en-US" dirty="0"/>
          </a:p>
        </p:txBody>
      </p:sp>
      <p:pic>
        <p:nvPicPr>
          <p:cNvPr id="10" name="Content Placeholder 9">
            <a:extLst>
              <a:ext uri="{FF2B5EF4-FFF2-40B4-BE49-F238E27FC236}">
                <a16:creationId xmlns:a16="http://schemas.microsoft.com/office/drawing/2014/main" id="{B28973F7-221D-BE54-CD4F-16A02F34D368}"/>
              </a:ext>
            </a:extLst>
          </p:cNvPr>
          <p:cNvPicPr>
            <a:picLocks noGrp="1" noChangeAspect="1"/>
          </p:cNvPicPr>
          <p:nvPr>
            <p:ph idx="1"/>
          </p:nvPr>
        </p:nvPicPr>
        <p:blipFill>
          <a:blip r:embed="rId2"/>
          <a:stretch>
            <a:fillRect/>
          </a:stretch>
        </p:blipFill>
        <p:spPr>
          <a:xfrm>
            <a:off x="874677" y="1056027"/>
            <a:ext cx="5043854" cy="2979838"/>
          </a:xfrm>
        </p:spPr>
      </p:pic>
      <p:pic>
        <p:nvPicPr>
          <p:cNvPr id="12" name="Picture 11">
            <a:extLst>
              <a:ext uri="{FF2B5EF4-FFF2-40B4-BE49-F238E27FC236}">
                <a16:creationId xmlns:a16="http://schemas.microsoft.com/office/drawing/2014/main" id="{036B5726-67D3-CAA4-A9BE-9699516D5CAB}"/>
              </a:ext>
            </a:extLst>
          </p:cNvPr>
          <p:cNvPicPr>
            <a:picLocks noChangeAspect="1"/>
          </p:cNvPicPr>
          <p:nvPr/>
        </p:nvPicPr>
        <p:blipFill>
          <a:blip r:embed="rId3"/>
          <a:stretch>
            <a:fillRect/>
          </a:stretch>
        </p:blipFill>
        <p:spPr>
          <a:xfrm>
            <a:off x="874677" y="4035865"/>
            <a:ext cx="5043854" cy="2822135"/>
          </a:xfrm>
          <a:prstGeom prst="rect">
            <a:avLst/>
          </a:prstGeom>
        </p:spPr>
      </p:pic>
    </p:spTree>
    <p:extLst>
      <p:ext uri="{BB962C8B-B14F-4D97-AF65-F5344CB8AC3E}">
        <p14:creationId xmlns:p14="http://schemas.microsoft.com/office/powerpoint/2010/main" val="111939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3C22B-B099-514E-3953-EEFC7F10752C}"/>
              </a:ext>
            </a:extLst>
          </p:cNvPr>
          <p:cNvSpPr>
            <a:spLocks noGrp="1"/>
          </p:cNvSpPr>
          <p:nvPr>
            <p:ph type="title"/>
          </p:nvPr>
        </p:nvSpPr>
        <p:spPr/>
        <p:txBody>
          <a:bodyPr/>
          <a:lstStyle/>
          <a:p>
            <a:r>
              <a:rPr lang="vi-VN" dirty="0"/>
              <a:t>2. Phân tích duplicates</a:t>
            </a:r>
            <a:endParaRPr lang="en-US" dirty="0"/>
          </a:p>
        </p:txBody>
      </p:sp>
      <p:pic>
        <p:nvPicPr>
          <p:cNvPr id="5" name="Content Placeholder 4">
            <a:extLst>
              <a:ext uri="{FF2B5EF4-FFF2-40B4-BE49-F238E27FC236}">
                <a16:creationId xmlns:a16="http://schemas.microsoft.com/office/drawing/2014/main" id="{5D485B1E-028A-49D4-C498-BCB051D68D1B}"/>
              </a:ext>
            </a:extLst>
          </p:cNvPr>
          <p:cNvPicPr>
            <a:picLocks noGrp="1" noChangeAspect="1"/>
          </p:cNvPicPr>
          <p:nvPr>
            <p:ph idx="1"/>
          </p:nvPr>
        </p:nvPicPr>
        <p:blipFill>
          <a:blip r:embed="rId2"/>
          <a:stretch>
            <a:fillRect/>
          </a:stretch>
        </p:blipFill>
        <p:spPr>
          <a:xfrm>
            <a:off x="941657" y="1690688"/>
            <a:ext cx="4238625" cy="4333875"/>
          </a:xfrm>
        </p:spPr>
      </p:pic>
      <p:sp>
        <p:nvSpPr>
          <p:cNvPr id="6" name="TextBox 5">
            <a:extLst>
              <a:ext uri="{FF2B5EF4-FFF2-40B4-BE49-F238E27FC236}">
                <a16:creationId xmlns:a16="http://schemas.microsoft.com/office/drawing/2014/main" id="{CB90EDC8-182A-3BF3-AA5F-6DB89212EE81}"/>
              </a:ext>
            </a:extLst>
          </p:cNvPr>
          <p:cNvSpPr txBox="1"/>
          <p:nvPr/>
        </p:nvSpPr>
        <p:spPr>
          <a:xfrm>
            <a:off x="6264709" y="2178995"/>
            <a:ext cx="4238625" cy="3139321"/>
          </a:xfrm>
          <a:prstGeom prst="rect">
            <a:avLst/>
          </a:prstGeom>
          <a:noFill/>
        </p:spPr>
        <p:txBody>
          <a:bodyPr wrap="square" rtlCol="0">
            <a:spAutoFit/>
          </a:bodyPr>
          <a:lstStyle/>
          <a:p>
            <a:pPr marL="285750" indent="-285750">
              <a:buFont typeface="Arial" panose="020B0604020202020204" pitchFamily="34" charset="0"/>
              <a:buChar char="•"/>
            </a:pPr>
            <a:r>
              <a:rPr lang="vi-VN" b="0" i="0" dirty="0">
                <a:solidFill>
                  <a:srgbClr val="212121"/>
                </a:solidFill>
                <a:effectLst/>
                <a:latin typeface="Roboto" panose="02000000000000000000" pitchFamily="2" charset="0"/>
              </a:rPr>
              <a:t>Hầu hết những trường hợp này là do thuê bao chưa chuẩn hóa thông tin. </a:t>
            </a:r>
          </a:p>
          <a:p>
            <a:pPr marL="285750" indent="-285750">
              <a:buFont typeface="Arial" panose="020B0604020202020204" pitchFamily="34" charset="0"/>
              <a:buChar char="•"/>
            </a:pPr>
            <a:r>
              <a:rPr lang="vi-VN" b="0" i="0" dirty="0">
                <a:solidFill>
                  <a:srgbClr val="212121"/>
                </a:solidFill>
                <a:effectLst/>
                <a:latin typeface="Roboto" panose="02000000000000000000" pitchFamily="2" charset="0"/>
              </a:rPr>
              <a:t>Theo chính sách nhà mạng, 3 ngày /1 lần người dùng có thể gia hạn thêm bằng cách nạp thêm tiền để sử dụng trong trường hợp bất khả kháng. </a:t>
            </a:r>
          </a:p>
          <a:p>
            <a:pPr marL="285750" indent="-285750">
              <a:buFont typeface="Arial" panose="020B0604020202020204" pitchFamily="34" charset="0"/>
              <a:buChar char="•"/>
            </a:pPr>
            <a:r>
              <a:rPr lang="vi-VN" b="0" i="0" dirty="0">
                <a:solidFill>
                  <a:srgbClr val="212121"/>
                </a:solidFill>
                <a:effectLst/>
                <a:latin typeface="Roboto" panose="02000000000000000000" pitchFamily="2" charset="0"/>
              </a:rPr>
              <a:t>Thông tin còn lại của khách hàng này là không đổi nên ta có thể lọc bỏ duplicate trong trường hợp không xét các trường thời gian</a:t>
            </a:r>
            <a:endParaRPr lang="en-US" dirty="0"/>
          </a:p>
        </p:txBody>
      </p:sp>
    </p:spTree>
    <p:extLst>
      <p:ext uri="{BB962C8B-B14F-4D97-AF65-F5344CB8AC3E}">
        <p14:creationId xmlns:p14="http://schemas.microsoft.com/office/powerpoint/2010/main" val="2608315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1541</TotalTime>
  <Words>1503</Words>
  <Application>Microsoft Office PowerPoint</Application>
  <PresentationFormat>Widescreen</PresentationFormat>
  <Paragraphs>143</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Aptos</vt:lpstr>
      <vt:lpstr>Aptos Display</vt:lpstr>
      <vt:lpstr>Arial</vt:lpstr>
      <vt:lpstr>Hel</vt:lpstr>
      <vt:lpstr>Roboto</vt:lpstr>
      <vt:lpstr>Office Theme</vt:lpstr>
      <vt:lpstr>One-way-locked (Analysis)</vt:lpstr>
      <vt:lpstr>Tổng quan phân tích</vt:lpstr>
      <vt:lpstr>Tổng quan phân tích</vt:lpstr>
      <vt:lpstr>1. Phân tích đặc trưng thuê bao nhiễu</vt:lpstr>
      <vt:lpstr>1. Phân tích đặc trưng thuê bao nhiễu</vt:lpstr>
      <vt:lpstr>1. Phân tích đặc trưng thuê bao nhiễu</vt:lpstr>
      <vt:lpstr>1. Phân tích đặc trưng thuê bao nhiễu</vt:lpstr>
      <vt:lpstr>1. Phân tích đặc trưng thuê bao nhiễu</vt:lpstr>
      <vt:lpstr>2. Phân tích duplicates</vt:lpstr>
      <vt:lpstr>3. Phân tích thông tin liên quan về gói</vt:lpstr>
      <vt:lpstr>3. Phân tích thông tin liên quan về gói</vt:lpstr>
      <vt:lpstr>3. Phân tích thông tin liên quan về gói</vt:lpstr>
      <vt:lpstr>3. Phân tích thông tin liên quan về gói</vt:lpstr>
      <vt:lpstr>3. Phân tích thông tin liên quan về gói</vt:lpstr>
      <vt:lpstr>3. Phân tích thông tin liên quan về gói</vt:lpstr>
      <vt:lpstr>3. Phân tích thông tin liên quan về gói</vt:lpstr>
      <vt:lpstr>3. Phân tích thông tin liên quan về gói</vt:lpstr>
      <vt:lpstr>3. Phân tích thông tin liên quan về gói</vt:lpstr>
      <vt:lpstr>4. Phân tích một số đặc trưng cho trích chọn (Độ giảm ARPU)</vt:lpstr>
      <vt:lpstr>4. Phân tích một số đặc trưng cho trích chọn (Độ giảm data)</vt:lpstr>
      <vt:lpstr>4. Phân tích một số đặc trưng cho trích chọn (Độ giảm call)</vt:lpstr>
      <vt:lpstr>4. Phân tích một số đặc trưng cho trích chọn (Tỉ lệ chuyển đổi)</vt:lpstr>
      <vt:lpstr>5. Các phân tích khác cho mô hình</vt:lpstr>
      <vt:lpstr>5. Các phân tích khác cho mô hình</vt:lpstr>
      <vt:lpstr>5. Các phân tích khác cho mô hình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Tran Nguyen Anh Tuan 20200565</dc:creator>
  <cp:lastModifiedBy>Tran Nguyen Anh Tuan 20200565</cp:lastModifiedBy>
  <cp:revision>4</cp:revision>
  <dcterms:created xsi:type="dcterms:W3CDTF">2024-10-26T20:01:58Z</dcterms:created>
  <dcterms:modified xsi:type="dcterms:W3CDTF">2024-10-29T09:27:49Z</dcterms:modified>
</cp:coreProperties>
</file>