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9" r:id="rId14"/>
    <p:sldId id="270" r:id="rId15"/>
    <p:sldId id="268" r:id="rId16"/>
    <p:sldId id="271" r:id="rId17"/>
    <p:sldId id="272" r:id="rId18"/>
    <p:sldId id="274" r:id="rId19"/>
    <p:sldId id="280" r:id="rId20"/>
    <p:sldId id="275" r:id="rId21"/>
    <p:sldId id="277" r:id="rId22"/>
    <p:sldId id="278" r:id="rId23"/>
    <p:sldId id="281" r:id="rId24"/>
    <p:sldId id="279" r:id="rId25"/>
    <p:sldId id="276" r:id="rId26"/>
    <p:sldId id="27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D19FA1-6AE6-4424-87D3-A023B0F049B0}" type="datetimeFigureOut">
              <a:rPr lang="en-US" smtClean="0"/>
              <a:t>10/10/2024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6D4D6-C7E7-427C-89E4-F6472DF9FAB9}" type="slidenum">
              <a:rPr lang="en-US" smtClean="0"/>
              <a:t>‹#›</a:t>
            </a:fld>
            <a:endParaRPr lang="en-US"/>
          </a:p>
        </p:txBody>
      </p:sp>
    </p:spTree>
    <p:extLst>
      <p:ext uri="{BB962C8B-B14F-4D97-AF65-F5344CB8AC3E}">
        <p14:creationId xmlns:p14="http://schemas.microsoft.com/office/powerpoint/2010/main" val="881233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C6D4D6-C7E7-427C-89E4-F6472DF9FAB9}" type="slidenum">
              <a:rPr lang="en-US" smtClean="0"/>
              <a:t>9</a:t>
            </a:fld>
            <a:endParaRPr lang="en-US"/>
          </a:p>
        </p:txBody>
      </p:sp>
    </p:spTree>
    <p:extLst>
      <p:ext uri="{BB962C8B-B14F-4D97-AF65-F5344CB8AC3E}">
        <p14:creationId xmlns:p14="http://schemas.microsoft.com/office/powerpoint/2010/main" val="847733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C6D4D6-C7E7-427C-89E4-F6472DF9FAB9}" type="slidenum">
              <a:rPr lang="en-US" smtClean="0"/>
              <a:t>10</a:t>
            </a:fld>
            <a:endParaRPr lang="en-US"/>
          </a:p>
        </p:txBody>
      </p:sp>
    </p:spTree>
    <p:extLst>
      <p:ext uri="{BB962C8B-B14F-4D97-AF65-F5344CB8AC3E}">
        <p14:creationId xmlns:p14="http://schemas.microsoft.com/office/powerpoint/2010/main" val="2933757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C6D4D6-C7E7-427C-89E4-F6472DF9FAB9}" type="slidenum">
              <a:rPr lang="en-US" smtClean="0"/>
              <a:t>11</a:t>
            </a:fld>
            <a:endParaRPr lang="en-US"/>
          </a:p>
        </p:txBody>
      </p:sp>
    </p:spTree>
    <p:extLst>
      <p:ext uri="{BB962C8B-B14F-4D97-AF65-F5344CB8AC3E}">
        <p14:creationId xmlns:p14="http://schemas.microsoft.com/office/powerpoint/2010/main" val="2174060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C6D4D6-C7E7-427C-89E4-F6472DF9FAB9}" type="slidenum">
              <a:rPr lang="en-US" smtClean="0"/>
              <a:t>12</a:t>
            </a:fld>
            <a:endParaRPr lang="en-US"/>
          </a:p>
        </p:txBody>
      </p:sp>
    </p:spTree>
    <p:extLst>
      <p:ext uri="{BB962C8B-B14F-4D97-AF65-F5344CB8AC3E}">
        <p14:creationId xmlns:p14="http://schemas.microsoft.com/office/powerpoint/2010/main" val="2249622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C6D4D6-C7E7-427C-89E4-F6472DF9FAB9}" type="slidenum">
              <a:rPr lang="en-US" smtClean="0"/>
              <a:t>13</a:t>
            </a:fld>
            <a:endParaRPr lang="en-US"/>
          </a:p>
        </p:txBody>
      </p:sp>
    </p:spTree>
    <p:extLst>
      <p:ext uri="{BB962C8B-B14F-4D97-AF65-F5344CB8AC3E}">
        <p14:creationId xmlns:p14="http://schemas.microsoft.com/office/powerpoint/2010/main" val="2228657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C6D4D6-C7E7-427C-89E4-F6472DF9FAB9}" type="slidenum">
              <a:rPr lang="en-US" smtClean="0"/>
              <a:t>14</a:t>
            </a:fld>
            <a:endParaRPr lang="en-US"/>
          </a:p>
        </p:txBody>
      </p:sp>
    </p:spTree>
    <p:extLst>
      <p:ext uri="{BB962C8B-B14F-4D97-AF65-F5344CB8AC3E}">
        <p14:creationId xmlns:p14="http://schemas.microsoft.com/office/powerpoint/2010/main" val="798717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B50D6-4B18-845E-195B-6BBF0BCB3A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118CFB-4D81-1061-B5E6-68AA3F0CC2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ED1670-3694-4927-B9C0-4F3A50BEFF29}"/>
              </a:ext>
            </a:extLst>
          </p:cNvPr>
          <p:cNvSpPr>
            <a:spLocks noGrp="1"/>
          </p:cNvSpPr>
          <p:nvPr>
            <p:ph type="dt" sz="half" idx="10"/>
          </p:nvPr>
        </p:nvSpPr>
        <p:spPr/>
        <p:txBody>
          <a:bodyPr/>
          <a:lstStyle/>
          <a:p>
            <a:fld id="{9F70B73A-46A9-4F77-B34F-1BEFA65442B6}" type="datetimeFigureOut">
              <a:rPr lang="en-US" smtClean="0"/>
              <a:t>10/10/2024</a:t>
            </a:fld>
            <a:endParaRPr lang="en-US"/>
          </a:p>
        </p:txBody>
      </p:sp>
      <p:sp>
        <p:nvSpPr>
          <p:cNvPr id="5" name="Footer Placeholder 4">
            <a:extLst>
              <a:ext uri="{FF2B5EF4-FFF2-40B4-BE49-F238E27FC236}">
                <a16:creationId xmlns:a16="http://schemas.microsoft.com/office/drawing/2014/main" id="{ED318FE1-08CA-8C17-BF5C-AA318F686D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3FED2-E9DE-8F8E-52F5-A27506D0D00A}"/>
              </a:ext>
            </a:extLst>
          </p:cNvPr>
          <p:cNvSpPr>
            <a:spLocks noGrp="1"/>
          </p:cNvSpPr>
          <p:nvPr>
            <p:ph type="sldNum" sz="quarter" idx="12"/>
          </p:nvPr>
        </p:nvSpPr>
        <p:spPr/>
        <p:txBody>
          <a:bodyPr/>
          <a:lstStyle/>
          <a:p>
            <a:fld id="{2248B154-04A4-4E1D-B01F-2E25CA983D8E}" type="slidenum">
              <a:rPr lang="en-US" smtClean="0"/>
              <a:t>‹#›</a:t>
            </a:fld>
            <a:endParaRPr lang="en-US"/>
          </a:p>
        </p:txBody>
      </p:sp>
    </p:spTree>
    <p:extLst>
      <p:ext uri="{BB962C8B-B14F-4D97-AF65-F5344CB8AC3E}">
        <p14:creationId xmlns:p14="http://schemas.microsoft.com/office/powerpoint/2010/main" val="597825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B6850-8490-EBC6-6D44-ACDFD124B0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D42E74-3E15-CE92-19BC-F752BFF8F1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26CA0E-0906-042A-481C-D41F3D53A5FD}"/>
              </a:ext>
            </a:extLst>
          </p:cNvPr>
          <p:cNvSpPr>
            <a:spLocks noGrp="1"/>
          </p:cNvSpPr>
          <p:nvPr>
            <p:ph type="dt" sz="half" idx="10"/>
          </p:nvPr>
        </p:nvSpPr>
        <p:spPr/>
        <p:txBody>
          <a:bodyPr/>
          <a:lstStyle/>
          <a:p>
            <a:fld id="{9F70B73A-46A9-4F77-B34F-1BEFA65442B6}" type="datetimeFigureOut">
              <a:rPr lang="en-US" smtClean="0"/>
              <a:t>10/10/2024</a:t>
            </a:fld>
            <a:endParaRPr lang="en-US"/>
          </a:p>
        </p:txBody>
      </p:sp>
      <p:sp>
        <p:nvSpPr>
          <p:cNvPr id="5" name="Footer Placeholder 4">
            <a:extLst>
              <a:ext uri="{FF2B5EF4-FFF2-40B4-BE49-F238E27FC236}">
                <a16:creationId xmlns:a16="http://schemas.microsoft.com/office/drawing/2014/main" id="{66CE7327-1F01-E5C7-3100-B1D94FAD6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306A9-5588-54A3-2B84-3F9BAD241425}"/>
              </a:ext>
            </a:extLst>
          </p:cNvPr>
          <p:cNvSpPr>
            <a:spLocks noGrp="1"/>
          </p:cNvSpPr>
          <p:nvPr>
            <p:ph type="sldNum" sz="quarter" idx="12"/>
          </p:nvPr>
        </p:nvSpPr>
        <p:spPr/>
        <p:txBody>
          <a:bodyPr/>
          <a:lstStyle/>
          <a:p>
            <a:fld id="{2248B154-04A4-4E1D-B01F-2E25CA983D8E}" type="slidenum">
              <a:rPr lang="en-US" smtClean="0"/>
              <a:t>‹#›</a:t>
            </a:fld>
            <a:endParaRPr lang="en-US"/>
          </a:p>
        </p:txBody>
      </p:sp>
    </p:spTree>
    <p:extLst>
      <p:ext uri="{BB962C8B-B14F-4D97-AF65-F5344CB8AC3E}">
        <p14:creationId xmlns:p14="http://schemas.microsoft.com/office/powerpoint/2010/main" val="128353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33C434-AD73-F553-65AF-EBB2A411DE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F332BF-87EF-2A05-9DC6-53E8C32735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EC370-6828-AC0F-8CD8-22505A16D116}"/>
              </a:ext>
            </a:extLst>
          </p:cNvPr>
          <p:cNvSpPr>
            <a:spLocks noGrp="1"/>
          </p:cNvSpPr>
          <p:nvPr>
            <p:ph type="dt" sz="half" idx="10"/>
          </p:nvPr>
        </p:nvSpPr>
        <p:spPr/>
        <p:txBody>
          <a:bodyPr/>
          <a:lstStyle/>
          <a:p>
            <a:fld id="{9F70B73A-46A9-4F77-B34F-1BEFA65442B6}" type="datetimeFigureOut">
              <a:rPr lang="en-US" smtClean="0"/>
              <a:t>10/10/2024</a:t>
            </a:fld>
            <a:endParaRPr lang="en-US"/>
          </a:p>
        </p:txBody>
      </p:sp>
      <p:sp>
        <p:nvSpPr>
          <p:cNvPr id="5" name="Footer Placeholder 4">
            <a:extLst>
              <a:ext uri="{FF2B5EF4-FFF2-40B4-BE49-F238E27FC236}">
                <a16:creationId xmlns:a16="http://schemas.microsoft.com/office/drawing/2014/main" id="{3F805EFB-BC90-368F-FDFD-BB053B5D00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8A718B-C3AF-9D1B-FCED-26176A3C388D}"/>
              </a:ext>
            </a:extLst>
          </p:cNvPr>
          <p:cNvSpPr>
            <a:spLocks noGrp="1"/>
          </p:cNvSpPr>
          <p:nvPr>
            <p:ph type="sldNum" sz="quarter" idx="12"/>
          </p:nvPr>
        </p:nvSpPr>
        <p:spPr/>
        <p:txBody>
          <a:bodyPr/>
          <a:lstStyle/>
          <a:p>
            <a:fld id="{2248B154-04A4-4E1D-B01F-2E25CA983D8E}" type="slidenum">
              <a:rPr lang="en-US" smtClean="0"/>
              <a:t>‹#›</a:t>
            </a:fld>
            <a:endParaRPr lang="en-US"/>
          </a:p>
        </p:txBody>
      </p:sp>
    </p:spTree>
    <p:extLst>
      <p:ext uri="{BB962C8B-B14F-4D97-AF65-F5344CB8AC3E}">
        <p14:creationId xmlns:p14="http://schemas.microsoft.com/office/powerpoint/2010/main" val="3464557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08088-B0EF-2389-1463-09472C77A5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93CA1F-C4E3-43D9-5BF9-A03EE3748E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A434A-8A40-FF0E-28C5-2E8AD9A32EA5}"/>
              </a:ext>
            </a:extLst>
          </p:cNvPr>
          <p:cNvSpPr>
            <a:spLocks noGrp="1"/>
          </p:cNvSpPr>
          <p:nvPr>
            <p:ph type="dt" sz="half" idx="10"/>
          </p:nvPr>
        </p:nvSpPr>
        <p:spPr/>
        <p:txBody>
          <a:bodyPr/>
          <a:lstStyle/>
          <a:p>
            <a:fld id="{9F70B73A-46A9-4F77-B34F-1BEFA65442B6}" type="datetimeFigureOut">
              <a:rPr lang="en-US" smtClean="0"/>
              <a:t>10/10/2024</a:t>
            </a:fld>
            <a:endParaRPr lang="en-US"/>
          </a:p>
        </p:txBody>
      </p:sp>
      <p:sp>
        <p:nvSpPr>
          <p:cNvPr id="5" name="Footer Placeholder 4">
            <a:extLst>
              <a:ext uri="{FF2B5EF4-FFF2-40B4-BE49-F238E27FC236}">
                <a16:creationId xmlns:a16="http://schemas.microsoft.com/office/drawing/2014/main" id="{BBEC8442-B162-CF81-9479-60C2B91A6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77681-38D5-137D-E38C-C2B25A350B9B}"/>
              </a:ext>
            </a:extLst>
          </p:cNvPr>
          <p:cNvSpPr>
            <a:spLocks noGrp="1"/>
          </p:cNvSpPr>
          <p:nvPr>
            <p:ph type="sldNum" sz="quarter" idx="12"/>
          </p:nvPr>
        </p:nvSpPr>
        <p:spPr/>
        <p:txBody>
          <a:bodyPr/>
          <a:lstStyle/>
          <a:p>
            <a:fld id="{2248B154-04A4-4E1D-B01F-2E25CA983D8E}" type="slidenum">
              <a:rPr lang="en-US" smtClean="0"/>
              <a:t>‹#›</a:t>
            </a:fld>
            <a:endParaRPr lang="en-US"/>
          </a:p>
        </p:txBody>
      </p:sp>
    </p:spTree>
    <p:extLst>
      <p:ext uri="{BB962C8B-B14F-4D97-AF65-F5344CB8AC3E}">
        <p14:creationId xmlns:p14="http://schemas.microsoft.com/office/powerpoint/2010/main" val="251809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39DE7-19FA-8950-762C-D96EF1ECA7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7452DF-675E-2C15-9C19-09EB8214DE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6A405-C658-84E8-9165-3C1C05A68CB1}"/>
              </a:ext>
            </a:extLst>
          </p:cNvPr>
          <p:cNvSpPr>
            <a:spLocks noGrp="1"/>
          </p:cNvSpPr>
          <p:nvPr>
            <p:ph type="dt" sz="half" idx="10"/>
          </p:nvPr>
        </p:nvSpPr>
        <p:spPr/>
        <p:txBody>
          <a:bodyPr/>
          <a:lstStyle/>
          <a:p>
            <a:fld id="{9F70B73A-46A9-4F77-B34F-1BEFA65442B6}" type="datetimeFigureOut">
              <a:rPr lang="en-US" smtClean="0"/>
              <a:t>10/10/2024</a:t>
            </a:fld>
            <a:endParaRPr lang="en-US"/>
          </a:p>
        </p:txBody>
      </p:sp>
      <p:sp>
        <p:nvSpPr>
          <p:cNvPr id="5" name="Footer Placeholder 4">
            <a:extLst>
              <a:ext uri="{FF2B5EF4-FFF2-40B4-BE49-F238E27FC236}">
                <a16:creationId xmlns:a16="http://schemas.microsoft.com/office/drawing/2014/main" id="{92B0721A-B305-C6CD-8D37-2CF04DE57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3108F-CA43-B73F-C8B8-8BE6581F31FD}"/>
              </a:ext>
            </a:extLst>
          </p:cNvPr>
          <p:cNvSpPr>
            <a:spLocks noGrp="1"/>
          </p:cNvSpPr>
          <p:nvPr>
            <p:ph type="sldNum" sz="quarter" idx="12"/>
          </p:nvPr>
        </p:nvSpPr>
        <p:spPr/>
        <p:txBody>
          <a:bodyPr/>
          <a:lstStyle/>
          <a:p>
            <a:fld id="{2248B154-04A4-4E1D-B01F-2E25CA983D8E}" type="slidenum">
              <a:rPr lang="en-US" smtClean="0"/>
              <a:t>‹#›</a:t>
            </a:fld>
            <a:endParaRPr lang="en-US"/>
          </a:p>
        </p:txBody>
      </p:sp>
    </p:spTree>
    <p:extLst>
      <p:ext uri="{BB962C8B-B14F-4D97-AF65-F5344CB8AC3E}">
        <p14:creationId xmlns:p14="http://schemas.microsoft.com/office/powerpoint/2010/main" val="118025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7F7A9-285D-0EB2-2D3B-E7F8DC2BCE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D34E40-93A2-E681-5C68-537A7E8113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0D398E-5B09-BD14-C01D-DDA07959D7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49EC45-2286-BA48-3C30-E23E0EAEC5B8}"/>
              </a:ext>
            </a:extLst>
          </p:cNvPr>
          <p:cNvSpPr>
            <a:spLocks noGrp="1"/>
          </p:cNvSpPr>
          <p:nvPr>
            <p:ph type="dt" sz="half" idx="10"/>
          </p:nvPr>
        </p:nvSpPr>
        <p:spPr/>
        <p:txBody>
          <a:bodyPr/>
          <a:lstStyle/>
          <a:p>
            <a:fld id="{9F70B73A-46A9-4F77-B34F-1BEFA65442B6}" type="datetimeFigureOut">
              <a:rPr lang="en-US" smtClean="0"/>
              <a:t>10/10/2024</a:t>
            </a:fld>
            <a:endParaRPr lang="en-US"/>
          </a:p>
        </p:txBody>
      </p:sp>
      <p:sp>
        <p:nvSpPr>
          <p:cNvPr id="6" name="Footer Placeholder 5">
            <a:extLst>
              <a:ext uri="{FF2B5EF4-FFF2-40B4-BE49-F238E27FC236}">
                <a16:creationId xmlns:a16="http://schemas.microsoft.com/office/drawing/2014/main" id="{495BE285-137E-19EE-7315-E13A641B0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399E4E-7288-E8E3-E8EB-ABFA006CD58E}"/>
              </a:ext>
            </a:extLst>
          </p:cNvPr>
          <p:cNvSpPr>
            <a:spLocks noGrp="1"/>
          </p:cNvSpPr>
          <p:nvPr>
            <p:ph type="sldNum" sz="quarter" idx="12"/>
          </p:nvPr>
        </p:nvSpPr>
        <p:spPr/>
        <p:txBody>
          <a:bodyPr/>
          <a:lstStyle/>
          <a:p>
            <a:fld id="{2248B154-04A4-4E1D-B01F-2E25CA983D8E}" type="slidenum">
              <a:rPr lang="en-US" smtClean="0"/>
              <a:t>‹#›</a:t>
            </a:fld>
            <a:endParaRPr lang="en-US"/>
          </a:p>
        </p:txBody>
      </p:sp>
    </p:spTree>
    <p:extLst>
      <p:ext uri="{BB962C8B-B14F-4D97-AF65-F5344CB8AC3E}">
        <p14:creationId xmlns:p14="http://schemas.microsoft.com/office/powerpoint/2010/main" val="985150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C2AEA-DDD0-F7A7-89E6-6597BA56AF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001ADF-F848-3A74-FF66-78AB52A028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228844-448B-9F5D-10C8-5CA94B82E5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0AEC13-0D7F-78CC-0691-37D8703E9E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0F0158-8A52-C599-0154-EA05EC9627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72715D-FEDD-9033-92DA-821904D60C84}"/>
              </a:ext>
            </a:extLst>
          </p:cNvPr>
          <p:cNvSpPr>
            <a:spLocks noGrp="1"/>
          </p:cNvSpPr>
          <p:nvPr>
            <p:ph type="dt" sz="half" idx="10"/>
          </p:nvPr>
        </p:nvSpPr>
        <p:spPr/>
        <p:txBody>
          <a:bodyPr/>
          <a:lstStyle/>
          <a:p>
            <a:fld id="{9F70B73A-46A9-4F77-B34F-1BEFA65442B6}" type="datetimeFigureOut">
              <a:rPr lang="en-US" smtClean="0"/>
              <a:t>10/10/2024</a:t>
            </a:fld>
            <a:endParaRPr lang="en-US"/>
          </a:p>
        </p:txBody>
      </p:sp>
      <p:sp>
        <p:nvSpPr>
          <p:cNvPr id="8" name="Footer Placeholder 7">
            <a:extLst>
              <a:ext uri="{FF2B5EF4-FFF2-40B4-BE49-F238E27FC236}">
                <a16:creationId xmlns:a16="http://schemas.microsoft.com/office/drawing/2014/main" id="{1783B6DB-3ADE-9FC3-E30D-F990D1EA85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E5F9CF-F667-C5C4-91F9-F0DB6E53C5E8}"/>
              </a:ext>
            </a:extLst>
          </p:cNvPr>
          <p:cNvSpPr>
            <a:spLocks noGrp="1"/>
          </p:cNvSpPr>
          <p:nvPr>
            <p:ph type="sldNum" sz="quarter" idx="12"/>
          </p:nvPr>
        </p:nvSpPr>
        <p:spPr/>
        <p:txBody>
          <a:bodyPr/>
          <a:lstStyle/>
          <a:p>
            <a:fld id="{2248B154-04A4-4E1D-B01F-2E25CA983D8E}" type="slidenum">
              <a:rPr lang="en-US" smtClean="0"/>
              <a:t>‹#›</a:t>
            </a:fld>
            <a:endParaRPr lang="en-US"/>
          </a:p>
        </p:txBody>
      </p:sp>
    </p:spTree>
    <p:extLst>
      <p:ext uri="{BB962C8B-B14F-4D97-AF65-F5344CB8AC3E}">
        <p14:creationId xmlns:p14="http://schemas.microsoft.com/office/powerpoint/2010/main" val="374084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67952-9CAA-D671-43E2-7446C56301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3B1866-6AB1-1C43-63BD-EC4EFB1CF9D4}"/>
              </a:ext>
            </a:extLst>
          </p:cNvPr>
          <p:cNvSpPr>
            <a:spLocks noGrp="1"/>
          </p:cNvSpPr>
          <p:nvPr>
            <p:ph type="dt" sz="half" idx="10"/>
          </p:nvPr>
        </p:nvSpPr>
        <p:spPr/>
        <p:txBody>
          <a:bodyPr/>
          <a:lstStyle/>
          <a:p>
            <a:fld id="{9F70B73A-46A9-4F77-B34F-1BEFA65442B6}" type="datetimeFigureOut">
              <a:rPr lang="en-US" smtClean="0"/>
              <a:t>10/10/2024</a:t>
            </a:fld>
            <a:endParaRPr lang="en-US"/>
          </a:p>
        </p:txBody>
      </p:sp>
      <p:sp>
        <p:nvSpPr>
          <p:cNvPr id="4" name="Footer Placeholder 3">
            <a:extLst>
              <a:ext uri="{FF2B5EF4-FFF2-40B4-BE49-F238E27FC236}">
                <a16:creationId xmlns:a16="http://schemas.microsoft.com/office/drawing/2014/main" id="{0E8651BA-71BD-EFBD-85EE-1B091A0654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C389C8-F7E7-4871-15F8-84F10F87B06B}"/>
              </a:ext>
            </a:extLst>
          </p:cNvPr>
          <p:cNvSpPr>
            <a:spLocks noGrp="1"/>
          </p:cNvSpPr>
          <p:nvPr>
            <p:ph type="sldNum" sz="quarter" idx="12"/>
          </p:nvPr>
        </p:nvSpPr>
        <p:spPr/>
        <p:txBody>
          <a:bodyPr/>
          <a:lstStyle/>
          <a:p>
            <a:fld id="{2248B154-04A4-4E1D-B01F-2E25CA983D8E}" type="slidenum">
              <a:rPr lang="en-US" smtClean="0"/>
              <a:t>‹#›</a:t>
            </a:fld>
            <a:endParaRPr lang="en-US"/>
          </a:p>
        </p:txBody>
      </p:sp>
    </p:spTree>
    <p:extLst>
      <p:ext uri="{BB962C8B-B14F-4D97-AF65-F5344CB8AC3E}">
        <p14:creationId xmlns:p14="http://schemas.microsoft.com/office/powerpoint/2010/main" val="1932386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61D2A8-2072-B7FF-A930-318E9430B8E3}"/>
              </a:ext>
            </a:extLst>
          </p:cNvPr>
          <p:cNvSpPr>
            <a:spLocks noGrp="1"/>
          </p:cNvSpPr>
          <p:nvPr>
            <p:ph type="dt" sz="half" idx="10"/>
          </p:nvPr>
        </p:nvSpPr>
        <p:spPr/>
        <p:txBody>
          <a:bodyPr/>
          <a:lstStyle/>
          <a:p>
            <a:fld id="{9F70B73A-46A9-4F77-B34F-1BEFA65442B6}" type="datetimeFigureOut">
              <a:rPr lang="en-US" smtClean="0"/>
              <a:t>10/10/2024</a:t>
            </a:fld>
            <a:endParaRPr lang="en-US"/>
          </a:p>
        </p:txBody>
      </p:sp>
      <p:sp>
        <p:nvSpPr>
          <p:cNvPr id="3" name="Footer Placeholder 2">
            <a:extLst>
              <a:ext uri="{FF2B5EF4-FFF2-40B4-BE49-F238E27FC236}">
                <a16:creationId xmlns:a16="http://schemas.microsoft.com/office/drawing/2014/main" id="{C4E70996-5859-A9B1-CE85-7C0C4F75A4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3CFB5C-38A4-AA76-5A53-7CE0D9CA5117}"/>
              </a:ext>
            </a:extLst>
          </p:cNvPr>
          <p:cNvSpPr>
            <a:spLocks noGrp="1"/>
          </p:cNvSpPr>
          <p:nvPr>
            <p:ph type="sldNum" sz="quarter" idx="12"/>
          </p:nvPr>
        </p:nvSpPr>
        <p:spPr/>
        <p:txBody>
          <a:bodyPr/>
          <a:lstStyle/>
          <a:p>
            <a:fld id="{2248B154-04A4-4E1D-B01F-2E25CA983D8E}" type="slidenum">
              <a:rPr lang="en-US" smtClean="0"/>
              <a:t>‹#›</a:t>
            </a:fld>
            <a:endParaRPr lang="en-US"/>
          </a:p>
        </p:txBody>
      </p:sp>
    </p:spTree>
    <p:extLst>
      <p:ext uri="{BB962C8B-B14F-4D97-AF65-F5344CB8AC3E}">
        <p14:creationId xmlns:p14="http://schemas.microsoft.com/office/powerpoint/2010/main" val="3023203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74BD6-E749-0DB5-B848-53FFAAF993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0F4BD3-8EDC-34D7-8D00-379CF496AE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D68816-011A-153A-34B9-C341E427AC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A77FE-280A-61B2-D2B1-8AA75C6EE2B1}"/>
              </a:ext>
            </a:extLst>
          </p:cNvPr>
          <p:cNvSpPr>
            <a:spLocks noGrp="1"/>
          </p:cNvSpPr>
          <p:nvPr>
            <p:ph type="dt" sz="half" idx="10"/>
          </p:nvPr>
        </p:nvSpPr>
        <p:spPr/>
        <p:txBody>
          <a:bodyPr/>
          <a:lstStyle/>
          <a:p>
            <a:fld id="{9F70B73A-46A9-4F77-B34F-1BEFA65442B6}" type="datetimeFigureOut">
              <a:rPr lang="en-US" smtClean="0"/>
              <a:t>10/10/2024</a:t>
            </a:fld>
            <a:endParaRPr lang="en-US"/>
          </a:p>
        </p:txBody>
      </p:sp>
      <p:sp>
        <p:nvSpPr>
          <p:cNvPr id="6" name="Footer Placeholder 5">
            <a:extLst>
              <a:ext uri="{FF2B5EF4-FFF2-40B4-BE49-F238E27FC236}">
                <a16:creationId xmlns:a16="http://schemas.microsoft.com/office/drawing/2014/main" id="{BD6655B2-4AA2-BB1E-859C-171F3B94B6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1A4C84-1D67-C593-0CF9-BE8ABDFCF82B}"/>
              </a:ext>
            </a:extLst>
          </p:cNvPr>
          <p:cNvSpPr>
            <a:spLocks noGrp="1"/>
          </p:cNvSpPr>
          <p:nvPr>
            <p:ph type="sldNum" sz="quarter" idx="12"/>
          </p:nvPr>
        </p:nvSpPr>
        <p:spPr/>
        <p:txBody>
          <a:bodyPr/>
          <a:lstStyle/>
          <a:p>
            <a:fld id="{2248B154-04A4-4E1D-B01F-2E25CA983D8E}" type="slidenum">
              <a:rPr lang="en-US" smtClean="0"/>
              <a:t>‹#›</a:t>
            </a:fld>
            <a:endParaRPr lang="en-US"/>
          </a:p>
        </p:txBody>
      </p:sp>
    </p:spTree>
    <p:extLst>
      <p:ext uri="{BB962C8B-B14F-4D97-AF65-F5344CB8AC3E}">
        <p14:creationId xmlns:p14="http://schemas.microsoft.com/office/powerpoint/2010/main" val="2762532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0A4B-3B04-FBF8-09AE-4EF7AC993D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CEE06A-2898-DDEA-2DF5-A5F33D72C6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4479A3-8840-2DB1-0A74-C21A4F3BAB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4F6AE0-E620-C507-FD16-49EC763B7618}"/>
              </a:ext>
            </a:extLst>
          </p:cNvPr>
          <p:cNvSpPr>
            <a:spLocks noGrp="1"/>
          </p:cNvSpPr>
          <p:nvPr>
            <p:ph type="dt" sz="half" idx="10"/>
          </p:nvPr>
        </p:nvSpPr>
        <p:spPr/>
        <p:txBody>
          <a:bodyPr/>
          <a:lstStyle/>
          <a:p>
            <a:fld id="{9F70B73A-46A9-4F77-B34F-1BEFA65442B6}" type="datetimeFigureOut">
              <a:rPr lang="en-US" smtClean="0"/>
              <a:t>10/10/2024</a:t>
            </a:fld>
            <a:endParaRPr lang="en-US"/>
          </a:p>
        </p:txBody>
      </p:sp>
      <p:sp>
        <p:nvSpPr>
          <p:cNvPr id="6" name="Footer Placeholder 5">
            <a:extLst>
              <a:ext uri="{FF2B5EF4-FFF2-40B4-BE49-F238E27FC236}">
                <a16:creationId xmlns:a16="http://schemas.microsoft.com/office/drawing/2014/main" id="{DC910106-7575-ECDE-62A3-0786D2CE44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EC6AAA-8A4B-53E6-1A97-5B4B3B10963B}"/>
              </a:ext>
            </a:extLst>
          </p:cNvPr>
          <p:cNvSpPr>
            <a:spLocks noGrp="1"/>
          </p:cNvSpPr>
          <p:nvPr>
            <p:ph type="sldNum" sz="quarter" idx="12"/>
          </p:nvPr>
        </p:nvSpPr>
        <p:spPr/>
        <p:txBody>
          <a:bodyPr/>
          <a:lstStyle/>
          <a:p>
            <a:fld id="{2248B154-04A4-4E1D-B01F-2E25CA983D8E}" type="slidenum">
              <a:rPr lang="en-US" smtClean="0"/>
              <a:t>‹#›</a:t>
            </a:fld>
            <a:endParaRPr lang="en-US"/>
          </a:p>
        </p:txBody>
      </p:sp>
    </p:spTree>
    <p:extLst>
      <p:ext uri="{BB962C8B-B14F-4D97-AF65-F5344CB8AC3E}">
        <p14:creationId xmlns:p14="http://schemas.microsoft.com/office/powerpoint/2010/main" val="3428311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971392-38F9-8C11-08FD-FB228BD70E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C34631-46B2-A4F4-6B43-3C146190A4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3A6CF-2C9A-FB83-EBDC-3B9A3379C4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70B73A-46A9-4F77-B34F-1BEFA65442B6}" type="datetimeFigureOut">
              <a:rPr lang="en-US" smtClean="0"/>
              <a:t>10/10/2024</a:t>
            </a:fld>
            <a:endParaRPr lang="en-US"/>
          </a:p>
        </p:txBody>
      </p:sp>
      <p:sp>
        <p:nvSpPr>
          <p:cNvPr id="5" name="Footer Placeholder 4">
            <a:extLst>
              <a:ext uri="{FF2B5EF4-FFF2-40B4-BE49-F238E27FC236}">
                <a16:creationId xmlns:a16="http://schemas.microsoft.com/office/drawing/2014/main" id="{EEA478E6-AD1D-B245-0D11-14F01C5AB4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7D5B7FA-9CCF-01FB-4E00-10DEAF56D4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248B154-04A4-4E1D-B01F-2E25CA983D8E}" type="slidenum">
              <a:rPr lang="en-US" smtClean="0"/>
              <a:t>‹#›</a:t>
            </a:fld>
            <a:endParaRPr lang="en-US"/>
          </a:p>
        </p:txBody>
      </p:sp>
    </p:spTree>
    <p:extLst>
      <p:ext uri="{BB962C8B-B14F-4D97-AF65-F5344CB8AC3E}">
        <p14:creationId xmlns:p14="http://schemas.microsoft.com/office/powerpoint/2010/main" val="2852512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A0A31-A7B3-49E5-3FA1-42AA06CF8753}"/>
              </a:ext>
            </a:extLst>
          </p:cNvPr>
          <p:cNvSpPr>
            <a:spLocks noGrp="1"/>
          </p:cNvSpPr>
          <p:nvPr>
            <p:ph type="ctrTitle"/>
          </p:nvPr>
        </p:nvSpPr>
        <p:spPr>
          <a:xfrm>
            <a:off x="1524000" y="1584325"/>
            <a:ext cx="9144000" cy="2387600"/>
          </a:xfrm>
        </p:spPr>
        <p:txBody>
          <a:bodyPr/>
          <a:lstStyle/>
          <a:p>
            <a:r>
              <a:rPr lang="vi-VN" dirty="0"/>
              <a:t>Dự đoán ARPU </a:t>
            </a:r>
            <a:br>
              <a:rPr lang="vi-VN" dirty="0"/>
            </a:br>
            <a:r>
              <a:rPr lang="vi-VN" dirty="0"/>
              <a:t>(1-way locked user dataset)</a:t>
            </a:r>
            <a:endParaRPr lang="en-US" dirty="0"/>
          </a:p>
        </p:txBody>
      </p:sp>
      <p:sp>
        <p:nvSpPr>
          <p:cNvPr id="3" name="Subtitle 2">
            <a:extLst>
              <a:ext uri="{FF2B5EF4-FFF2-40B4-BE49-F238E27FC236}">
                <a16:creationId xmlns:a16="http://schemas.microsoft.com/office/drawing/2014/main" id="{9682AE68-1A46-29AC-76C7-ACCC1230EE59}"/>
              </a:ext>
            </a:extLst>
          </p:cNvPr>
          <p:cNvSpPr>
            <a:spLocks noGrp="1"/>
          </p:cNvSpPr>
          <p:nvPr>
            <p:ph type="subTitle" idx="1"/>
          </p:nvPr>
        </p:nvSpPr>
        <p:spPr>
          <a:xfrm>
            <a:off x="1524000" y="4079875"/>
            <a:ext cx="9144000" cy="1655762"/>
          </a:xfrm>
        </p:spPr>
        <p:txBody>
          <a:bodyPr/>
          <a:lstStyle/>
          <a:p>
            <a:pPr algn="r"/>
            <a:r>
              <a:rPr lang="vi-VN" dirty="0"/>
              <a:t>9/10/2024</a:t>
            </a:r>
            <a:endParaRPr lang="en-US" dirty="0"/>
          </a:p>
        </p:txBody>
      </p:sp>
    </p:spTree>
    <p:extLst>
      <p:ext uri="{BB962C8B-B14F-4D97-AF65-F5344CB8AC3E}">
        <p14:creationId xmlns:p14="http://schemas.microsoft.com/office/powerpoint/2010/main" val="1775804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45207-ECA8-6EA6-9B3E-3F854200B562}"/>
              </a:ext>
            </a:extLst>
          </p:cNvPr>
          <p:cNvSpPr>
            <a:spLocks noGrp="1"/>
          </p:cNvSpPr>
          <p:nvPr>
            <p:ph type="title"/>
          </p:nvPr>
        </p:nvSpPr>
        <p:spPr/>
        <p:txBody>
          <a:bodyPr/>
          <a:lstStyle/>
          <a:p>
            <a:r>
              <a:rPr lang="vi-VN" dirty="0"/>
              <a:t>III. EDA – Phân phối Data</a:t>
            </a:r>
            <a:endParaRPr lang="en-US" dirty="0"/>
          </a:p>
        </p:txBody>
      </p:sp>
      <p:sp>
        <p:nvSpPr>
          <p:cNvPr id="3" name="Content Placeholder 2">
            <a:extLst>
              <a:ext uri="{FF2B5EF4-FFF2-40B4-BE49-F238E27FC236}">
                <a16:creationId xmlns:a16="http://schemas.microsoft.com/office/drawing/2014/main" id="{946B880C-0334-56E0-EC9A-B78418AB3D3B}"/>
              </a:ext>
            </a:extLst>
          </p:cNvPr>
          <p:cNvSpPr>
            <a:spLocks noGrp="1"/>
          </p:cNvSpPr>
          <p:nvPr>
            <p:ph idx="1"/>
          </p:nvPr>
        </p:nvSpPr>
        <p:spPr>
          <a:xfrm>
            <a:off x="838200" y="1304545"/>
            <a:ext cx="10515600" cy="4872418"/>
          </a:xfrm>
        </p:spPr>
        <p:txBody>
          <a:bodyPr>
            <a:normAutofit/>
          </a:bodyPr>
          <a:lstStyle/>
          <a:p>
            <a:pPr>
              <a:lnSpc>
                <a:spcPct val="107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8" name="Picture 7">
            <a:extLst>
              <a:ext uri="{FF2B5EF4-FFF2-40B4-BE49-F238E27FC236}">
                <a16:creationId xmlns:a16="http://schemas.microsoft.com/office/drawing/2014/main" id="{F15DBF26-1CA6-90EF-80DD-E278E2FDC094}"/>
              </a:ext>
            </a:extLst>
          </p:cNvPr>
          <p:cNvPicPr>
            <a:picLocks noChangeAspect="1"/>
          </p:cNvPicPr>
          <p:nvPr/>
        </p:nvPicPr>
        <p:blipFill>
          <a:blip r:embed="rId3"/>
          <a:stretch>
            <a:fillRect/>
          </a:stretch>
        </p:blipFill>
        <p:spPr>
          <a:xfrm>
            <a:off x="1" y="1690687"/>
            <a:ext cx="8642554" cy="2483107"/>
          </a:xfrm>
          <a:prstGeom prst="rect">
            <a:avLst/>
          </a:prstGeom>
        </p:spPr>
      </p:pic>
      <p:pic>
        <p:nvPicPr>
          <p:cNvPr id="9" name="Picture 8">
            <a:extLst>
              <a:ext uri="{FF2B5EF4-FFF2-40B4-BE49-F238E27FC236}">
                <a16:creationId xmlns:a16="http://schemas.microsoft.com/office/drawing/2014/main" id="{BA41E8DE-E3A4-75B1-802E-B2C6E4EDA4CE}"/>
              </a:ext>
            </a:extLst>
          </p:cNvPr>
          <p:cNvPicPr>
            <a:picLocks noChangeAspect="1"/>
          </p:cNvPicPr>
          <p:nvPr/>
        </p:nvPicPr>
        <p:blipFill>
          <a:blip r:embed="rId4"/>
          <a:stretch>
            <a:fillRect/>
          </a:stretch>
        </p:blipFill>
        <p:spPr>
          <a:xfrm>
            <a:off x="0" y="4374893"/>
            <a:ext cx="8642554" cy="2483107"/>
          </a:xfrm>
          <a:prstGeom prst="rect">
            <a:avLst/>
          </a:prstGeom>
        </p:spPr>
      </p:pic>
      <p:sp>
        <p:nvSpPr>
          <p:cNvPr id="11" name="TextBox 10">
            <a:extLst>
              <a:ext uri="{FF2B5EF4-FFF2-40B4-BE49-F238E27FC236}">
                <a16:creationId xmlns:a16="http://schemas.microsoft.com/office/drawing/2014/main" id="{F8C169A8-2154-FF0A-B720-3AA272EFD567}"/>
              </a:ext>
            </a:extLst>
          </p:cNvPr>
          <p:cNvSpPr txBox="1"/>
          <p:nvPr/>
        </p:nvSpPr>
        <p:spPr>
          <a:xfrm>
            <a:off x="9119616" y="2206626"/>
            <a:ext cx="2889504" cy="2259336"/>
          </a:xfrm>
          <a:prstGeom prst="rect">
            <a:avLst/>
          </a:prstGeom>
          <a:noFill/>
        </p:spPr>
        <p:txBody>
          <a:bodyPr wrap="square">
            <a:spAutoFit/>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Phân phối lượng dữ liệu sử dụng thường tập trung nhiều ở 0-10GB một tháng.</a:t>
            </a:r>
          </a:p>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 Lưu ý là tháng 7 lại ít ghi nhận thông tin người dùng nhất, và có ngoại lai lớn bất thường &gt;5000GB</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57406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45207-ECA8-6EA6-9B3E-3F854200B562}"/>
              </a:ext>
            </a:extLst>
          </p:cNvPr>
          <p:cNvSpPr>
            <a:spLocks noGrp="1"/>
          </p:cNvSpPr>
          <p:nvPr>
            <p:ph type="title"/>
          </p:nvPr>
        </p:nvSpPr>
        <p:spPr/>
        <p:txBody>
          <a:bodyPr/>
          <a:lstStyle/>
          <a:p>
            <a:r>
              <a:rPr lang="vi-VN" dirty="0"/>
              <a:t>III. EDA – Phân phối Call</a:t>
            </a:r>
            <a:endParaRPr lang="en-US" dirty="0"/>
          </a:p>
        </p:txBody>
      </p:sp>
      <p:sp>
        <p:nvSpPr>
          <p:cNvPr id="3" name="Content Placeholder 2">
            <a:extLst>
              <a:ext uri="{FF2B5EF4-FFF2-40B4-BE49-F238E27FC236}">
                <a16:creationId xmlns:a16="http://schemas.microsoft.com/office/drawing/2014/main" id="{946B880C-0334-56E0-EC9A-B78418AB3D3B}"/>
              </a:ext>
            </a:extLst>
          </p:cNvPr>
          <p:cNvSpPr>
            <a:spLocks noGrp="1"/>
          </p:cNvSpPr>
          <p:nvPr>
            <p:ph idx="1"/>
          </p:nvPr>
        </p:nvSpPr>
        <p:spPr>
          <a:xfrm>
            <a:off x="838200" y="1304545"/>
            <a:ext cx="10515600" cy="4872418"/>
          </a:xfrm>
        </p:spPr>
        <p:txBody>
          <a:bodyPr>
            <a:normAutofit/>
          </a:bodyPr>
          <a:lstStyle/>
          <a:p>
            <a:pPr>
              <a:lnSpc>
                <a:spcPct val="107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11" name="TextBox 10">
            <a:extLst>
              <a:ext uri="{FF2B5EF4-FFF2-40B4-BE49-F238E27FC236}">
                <a16:creationId xmlns:a16="http://schemas.microsoft.com/office/drawing/2014/main" id="{F8C169A8-2154-FF0A-B720-3AA272EFD567}"/>
              </a:ext>
            </a:extLst>
          </p:cNvPr>
          <p:cNvSpPr txBox="1"/>
          <p:nvPr/>
        </p:nvSpPr>
        <p:spPr>
          <a:xfrm>
            <a:off x="9119616" y="2206626"/>
            <a:ext cx="2889504" cy="2658292"/>
          </a:xfrm>
          <a:prstGeom prst="rect">
            <a:avLst/>
          </a:prstGeom>
          <a:noFill/>
        </p:spPr>
        <p:txBody>
          <a:bodyPr wrap="square">
            <a:spAutoFit/>
          </a:bodyPr>
          <a:lstStyle/>
          <a:p>
            <a:pPr>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vi-VN" sz="1800" kern="100" dirty="0">
                <a:effectLst/>
                <a:latin typeface="Aptos" panose="020B0004020202020204" pitchFamily="34" charset="0"/>
                <a:ea typeface="Aptos" panose="020B0004020202020204" pitchFamily="34" charset="0"/>
                <a:cs typeface="Times New Roman" panose="02020603050405020304" pitchFamily="18" charset="0"/>
              </a:rPr>
              <a:t>Phân phối về số lượng cuộc gọi qua các tháng tương đồng nhau, và ở bin thứ 2 có xu hướng tăng dần (100-200 cuộc). </a:t>
            </a:r>
          </a:p>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Phân phối right-skewed.</a:t>
            </a:r>
          </a:p>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 Giá trị ngoại lai không biến thiên nhiều như data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DC61D92-D260-5CA9-B280-58D3DAF31742}"/>
              </a:ext>
            </a:extLst>
          </p:cNvPr>
          <p:cNvPicPr>
            <a:picLocks noChangeAspect="1"/>
          </p:cNvPicPr>
          <p:nvPr/>
        </p:nvPicPr>
        <p:blipFill>
          <a:blip r:embed="rId3"/>
          <a:stretch>
            <a:fillRect/>
          </a:stretch>
        </p:blipFill>
        <p:spPr>
          <a:xfrm>
            <a:off x="0" y="1770951"/>
            <a:ext cx="8642554" cy="2695011"/>
          </a:xfrm>
          <a:prstGeom prst="rect">
            <a:avLst/>
          </a:prstGeom>
        </p:spPr>
      </p:pic>
      <p:pic>
        <p:nvPicPr>
          <p:cNvPr id="5" name="Picture 4">
            <a:extLst>
              <a:ext uri="{FF2B5EF4-FFF2-40B4-BE49-F238E27FC236}">
                <a16:creationId xmlns:a16="http://schemas.microsoft.com/office/drawing/2014/main" id="{DE06E006-5445-799F-CEB9-1FC478908C15}"/>
              </a:ext>
            </a:extLst>
          </p:cNvPr>
          <p:cNvPicPr>
            <a:picLocks noChangeAspect="1"/>
          </p:cNvPicPr>
          <p:nvPr/>
        </p:nvPicPr>
        <p:blipFill>
          <a:blip r:embed="rId4"/>
          <a:stretch>
            <a:fillRect/>
          </a:stretch>
        </p:blipFill>
        <p:spPr>
          <a:xfrm>
            <a:off x="0" y="4550410"/>
            <a:ext cx="8802624" cy="2307590"/>
          </a:xfrm>
          <a:prstGeom prst="rect">
            <a:avLst/>
          </a:prstGeom>
        </p:spPr>
      </p:pic>
    </p:spTree>
    <p:extLst>
      <p:ext uri="{BB962C8B-B14F-4D97-AF65-F5344CB8AC3E}">
        <p14:creationId xmlns:p14="http://schemas.microsoft.com/office/powerpoint/2010/main" val="357501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45207-ECA8-6EA6-9B3E-3F854200B562}"/>
              </a:ext>
            </a:extLst>
          </p:cNvPr>
          <p:cNvSpPr>
            <a:spLocks noGrp="1"/>
          </p:cNvSpPr>
          <p:nvPr>
            <p:ph type="title"/>
          </p:nvPr>
        </p:nvSpPr>
        <p:spPr/>
        <p:txBody>
          <a:bodyPr/>
          <a:lstStyle/>
          <a:p>
            <a:r>
              <a:rPr lang="vi-VN" dirty="0"/>
              <a:t>III. EDA – Ngoại lai</a:t>
            </a:r>
            <a:endParaRPr lang="en-US" dirty="0"/>
          </a:p>
        </p:txBody>
      </p:sp>
      <p:sp>
        <p:nvSpPr>
          <p:cNvPr id="3" name="Content Placeholder 2">
            <a:extLst>
              <a:ext uri="{FF2B5EF4-FFF2-40B4-BE49-F238E27FC236}">
                <a16:creationId xmlns:a16="http://schemas.microsoft.com/office/drawing/2014/main" id="{946B880C-0334-56E0-EC9A-B78418AB3D3B}"/>
              </a:ext>
            </a:extLst>
          </p:cNvPr>
          <p:cNvSpPr>
            <a:spLocks noGrp="1"/>
          </p:cNvSpPr>
          <p:nvPr>
            <p:ph idx="1"/>
          </p:nvPr>
        </p:nvSpPr>
        <p:spPr>
          <a:xfrm>
            <a:off x="838200" y="1304545"/>
            <a:ext cx="10515600" cy="4872418"/>
          </a:xfrm>
        </p:spPr>
        <p:txBody>
          <a:bodyPr>
            <a:normAutofit/>
          </a:bodyPr>
          <a:lstStyle/>
          <a:p>
            <a:pPr>
              <a:lnSpc>
                <a:spcPct val="107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A09BA060-A937-A8ED-0A77-E3B9EDEC0DC5}"/>
              </a:ext>
            </a:extLst>
          </p:cNvPr>
          <p:cNvPicPr>
            <a:picLocks noChangeAspect="1"/>
          </p:cNvPicPr>
          <p:nvPr/>
        </p:nvPicPr>
        <p:blipFill>
          <a:blip r:embed="rId3"/>
          <a:stretch>
            <a:fillRect/>
          </a:stretch>
        </p:blipFill>
        <p:spPr>
          <a:xfrm>
            <a:off x="162969" y="1447496"/>
            <a:ext cx="5943600" cy="2560320"/>
          </a:xfrm>
          <a:prstGeom prst="rect">
            <a:avLst/>
          </a:prstGeom>
        </p:spPr>
      </p:pic>
      <p:pic>
        <p:nvPicPr>
          <p:cNvPr id="7" name="Picture 6">
            <a:extLst>
              <a:ext uri="{FF2B5EF4-FFF2-40B4-BE49-F238E27FC236}">
                <a16:creationId xmlns:a16="http://schemas.microsoft.com/office/drawing/2014/main" id="{3AF6508D-7B17-9980-AED8-041284F15690}"/>
              </a:ext>
            </a:extLst>
          </p:cNvPr>
          <p:cNvPicPr>
            <a:picLocks noChangeAspect="1"/>
          </p:cNvPicPr>
          <p:nvPr/>
        </p:nvPicPr>
        <p:blipFill>
          <a:blip r:embed="rId4"/>
          <a:stretch>
            <a:fillRect/>
          </a:stretch>
        </p:blipFill>
        <p:spPr>
          <a:xfrm>
            <a:off x="6385560" y="1447496"/>
            <a:ext cx="5643471" cy="2560320"/>
          </a:xfrm>
          <a:prstGeom prst="rect">
            <a:avLst/>
          </a:prstGeom>
        </p:spPr>
      </p:pic>
      <p:pic>
        <p:nvPicPr>
          <p:cNvPr id="8" name="Picture 7">
            <a:extLst>
              <a:ext uri="{FF2B5EF4-FFF2-40B4-BE49-F238E27FC236}">
                <a16:creationId xmlns:a16="http://schemas.microsoft.com/office/drawing/2014/main" id="{8EC9E93A-DDD6-FCFF-CE55-F8E45E460FE3}"/>
              </a:ext>
            </a:extLst>
          </p:cNvPr>
          <p:cNvPicPr>
            <a:picLocks noChangeAspect="1"/>
          </p:cNvPicPr>
          <p:nvPr/>
        </p:nvPicPr>
        <p:blipFill>
          <a:blip r:embed="rId5"/>
          <a:stretch>
            <a:fillRect/>
          </a:stretch>
        </p:blipFill>
        <p:spPr>
          <a:xfrm>
            <a:off x="0" y="4150767"/>
            <a:ext cx="6096000" cy="2707233"/>
          </a:xfrm>
          <a:prstGeom prst="rect">
            <a:avLst/>
          </a:prstGeom>
        </p:spPr>
      </p:pic>
      <p:sp>
        <p:nvSpPr>
          <p:cNvPr id="10" name="TextBox 9">
            <a:extLst>
              <a:ext uri="{FF2B5EF4-FFF2-40B4-BE49-F238E27FC236}">
                <a16:creationId xmlns:a16="http://schemas.microsoft.com/office/drawing/2014/main" id="{74D9D1FE-698B-D96F-9A46-A8D441AC9DBD}"/>
              </a:ext>
            </a:extLst>
          </p:cNvPr>
          <p:cNvSpPr txBox="1"/>
          <p:nvPr/>
        </p:nvSpPr>
        <p:spPr>
          <a:xfrm>
            <a:off x="6396129" y="4829848"/>
            <a:ext cx="5247231" cy="971292"/>
          </a:xfrm>
          <a:prstGeom prst="rect">
            <a:avLst/>
          </a:prstGeom>
          <a:noFill/>
        </p:spPr>
        <p:txBody>
          <a:bodyPr wrap="square">
            <a:spAutoFit/>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Ngoại lai xuất hiện rất nhiều, và do đặc trưng phân phối right-skewed, ta sẽ thử nghiệm log norm. Ngoài ra, cũng thử nghiệm với capping.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562544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45207-ECA8-6EA6-9B3E-3F854200B562}"/>
              </a:ext>
            </a:extLst>
          </p:cNvPr>
          <p:cNvSpPr>
            <a:spLocks noGrp="1"/>
          </p:cNvSpPr>
          <p:nvPr>
            <p:ph type="title"/>
          </p:nvPr>
        </p:nvSpPr>
        <p:spPr/>
        <p:txBody>
          <a:bodyPr/>
          <a:lstStyle/>
          <a:p>
            <a:r>
              <a:rPr lang="vi-VN" dirty="0"/>
              <a:t>III. EDA – Đối với biến mục tiêu</a:t>
            </a:r>
            <a:endParaRPr lang="en-US" dirty="0"/>
          </a:p>
        </p:txBody>
      </p:sp>
      <p:sp>
        <p:nvSpPr>
          <p:cNvPr id="3" name="Content Placeholder 2">
            <a:extLst>
              <a:ext uri="{FF2B5EF4-FFF2-40B4-BE49-F238E27FC236}">
                <a16:creationId xmlns:a16="http://schemas.microsoft.com/office/drawing/2014/main" id="{946B880C-0334-56E0-EC9A-B78418AB3D3B}"/>
              </a:ext>
            </a:extLst>
          </p:cNvPr>
          <p:cNvSpPr>
            <a:spLocks noGrp="1"/>
          </p:cNvSpPr>
          <p:nvPr>
            <p:ph idx="1"/>
          </p:nvPr>
        </p:nvSpPr>
        <p:spPr>
          <a:xfrm>
            <a:off x="838200" y="1304545"/>
            <a:ext cx="10515600" cy="4872418"/>
          </a:xfrm>
        </p:spPr>
        <p:txBody>
          <a:bodyPr>
            <a:normAutofit/>
          </a:bodyPr>
          <a:lstStyle/>
          <a:p>
            <a:pPr>
              <a:lnSpc>
                <a:spcPct val="107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457F9AF8-4BCF-4FA0-D8C0-22A948EF2286}"/>
              </a:ext>
            </a:extLst>
          </p:cNvPr>
          <p:cNvPicPr>
            <a:picLocks noChangeAspect="1"/>
          </p:cNvPicPr>
          <p:nvPr/>
        </p:nvPicPr>
        <p:blipFill>
          <a:blip r:embed="rId3"/>
          <a:stretch>
            <a:fillRect/>
          </a:stretch>
        </p:blipFill>
        <p:spPr>
          <a:xfrm>
            <a:off x="754380" y="1360170"/>
            <a:ext cx="5806440" cy="3413760"/>
          </a:xfrm>
          <a:prstGeom prst="rect">
            <a:avLst/>
          </a:prstGeom>
        </p:spPr>
      </p:pic>
      <p:pic>
        <p:nvPicPr>
          <p:cNvPr id="5" name="Picture 4">
            <a:extLst>
              <a:ext uri="{FF2B5EF4-FFF2-40B4-BE49-F238E27FC236}">
                <a16:creationId xmlns:a16="http://schemas.microsoft.com/office/drawing/2014/main" id="{209D2BEB-1A48-0E98-B61B-3C9AEE85B683}"/>
              </a:ext>
            </a:extLst>
          </p:cNvPr>
          <p:cNvPicPr>
            <a:picLocks noChangeAspect="1"/>
          </p:cNvPicPr>
          <p:nvPr/>
        </p:nvPicPr>
        <p:blipFill>
          <a:blip r:embed="rId4"/>
          <a:stretch>
            <a:fillRect/>
          </a:stretch>
        </p:blipFill>
        <p:spPr>
          <a:xfrm>
            <a:off x="6996684" y="1360170"/>
            <a:ext cx="4099560" cy="4137660"/>
          </a:xfrm>
          <a:prstGeom prst="rect">
            <a:avLst/>
          </a:prstGeom>
        </p:spPr>
      </p:pic>
      <p:sp>
        <p:nvSpPr>
          <p:cNvPr id="11" name="TextBox 10">
            <a:extLst>
              <a:ext uri="{FF2B5EF4-FFF2-40B4-BE49-F238E27FC236}">
                <a16:creationId xmlns:a16="http://schemas.microsoft.com/office/drawing/2014/main" id="{759F5564-A857-67FC-93C2-0F7155FD696F}"/>
              </a:ext>
            </a:extLst>
          </p:cNvPr>
          <p:cNvSpPr txBox="1"/>
          <p:nvPr/>
        </p:nvSpPr>
        <p:spPr>
          <a:xfrm>
            <a:off x="838200" y="4976997"/>
            <a:ext cx="6096000" cy="1267655"/>
          </a:xfrm>
          <a:prstGeom prst="rect">
            <a:avLst/>
          </a:prstGeom>
          <a:noFill/>
        </p:spPr>
        <p:txBody>
          <a:bodyPr wrap="square">
            <a:spAutoFit/>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Phân phối doanh thu tháng 8 lại có tương đồng với phân phối của tháng 4, như vậy có thể có những sự kiện theo Quý ảnh hưởng đến doanh thu khách. (ta có thể cần nhiều feature của tháng 4 để dự đoán cho tháng 8)</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36694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45207-ECA8-6EA6-9B3E-3F854200B562}"/>
              </a:ext>
            </a:extLst>
          </p:cNvPr>
          <p:cNvSpPr>
            <a:spLocks noGrp="1"/>
          </p:cNvSpPr>
          <p:nvPr>
            <p:ph type="title"/>
          </p:nvPr>
        </p:nvSpPr>
        <p:spPr/>
        <p:txBody>
          <a:bodyPr/>
          <a:lstStyle/>
          <a:p>
            <a:r>
              <a:rPr lang="vi-VN" dirty="0"/>
              <a:t>III. EDA – Tương quan</a:t>
            </a:r>
            <a:endParaRPr lang="en-US" dirty="0"/>
          </a:p>
        </p:txBody>
      </p:sp>
      <p:sp>
        <p:nvSpPr>
          <p:cNvPr id="3" name="Content Placeholder 2">
            <a:extLst>
              <a:ext uri="{FF2B5EF4-FFF2-40B4-BE49-F238E27FC236}">
                <a16:creationId xmlns:a16="http://schemas.microsoft.com/office/drawing/2014/main" id="{946B880C-0334-56E0-EC9A-B78418AB3D3B}"/>
              </a:ext>
            </a:extLst>
          </p:cNvPr>
          <p:cNvSpPr>
            <a:spLocks noGrp="1"/>
          </p:cNvSpPr>
          <p:nvPr>
            <p:ph idx="1"/>
          </p:nvPr>
        </p:nvSpPr>
        <p:spPr>
          <a:xfrm>
            <a:off x="838200" y="1304545"/>
            <a:ext cx="10515600" cy="4872418"/>
          </a:xfrm>
        </p:spPr>
        <p:txBody>
          <a:bodyPr>
            <a:normAutofit/>
          </a:bodyPr>
          <a:lstStyle/>
          <a:p>
            <a:pPr>
              <a:lnSpc>
                <a:spcPct val="107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9" name="Picture 8">
            <a:extLst>
              <a:ext uri="{FF2B5EF4-FFF2-40B4-BE49-F238E27FC236}">
                <a16:creationId xmlns:a16="http://schemas.microsoft.com/office/drawing/2014/main" id="{4F383D58-102F-243D-C7C4-D97CC81C180A}"/>
              </a:ext>
            </a:extLst>
          </p:cNvPr>
          <p:cNvPicPr>
            <a:picLocks noChangeAspect="1"/>
          </p:cNvPicPr>
          <p:nvPr/>
        </p:nvPicPr>
        <p:blipFill>
          <a:blip r:embed="rId3"/>
          <a:stretch>
            <a:fillRect/>
          </a:stretch>
        </p:blipFill>
        <p:spPr>
          <a:xfrm>
            <a:off x="256031" y="1690688"/>
            <a:ext cx="8473821" cy="5119005"/>
          </a:xfrm>
          <a:prstGeom prst="rect">
            <a:avLst/>
          </a:prstGeom>
        </p:spPr>
      </p:pic>
      <p:sp>
        <p:nvSpPr>
          <p:cNvPr id="12" name="TextBox 11">
            <a:extLst>
              <a:ext uri="{FF2B5EF4-FFF2-40B4-BE49-F238E27FC236}">
                <a16:creationId xmlns:a16="http://schemas.microsoft.com/office/drawing/2014/main" id="{2501D3F6-FAA1-8A5A-2D54-67FB7F9E87F1}"/>
              </a:ext>
            </a:extLst>
          </p:cNvPr>
          <p:cNvSpPr txBox="1"/>
          <p:nvPr/>
        </p:nvSpPr>
        <p:spPr>
          <a:xfrm>
            <a:off x="8729852" y="1970852"/>
            <a:ext cx="2901316" cy="3741152"/>
          </a:xfrm>
          <a:prstGeom prst="rect">
            <a:avLst/>
          </a:prstGeom>
          <a:noFill/>
        </p:spPr>
        <p:txBody>
          <a:bodyPr wrap="square">
            <a:spAutoFit/>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Các đặc trưng về doanh thu có tương quan đáng kể đến biến mục tiêu, tiếp đến là đặc trưng về cuộc gọi và ít ảnh hưởng là đặc trưng lượng dữ liệu sử dụng.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Đặc trừng về lượng dữ liệu sử dụng đặc biệt ít tương quan đến các đặc trưng khác, có thể lưu lượng dữ liệu không ảnh hưởng đáng kể đến việc phán đoán.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79606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4862-3557-435A-E703-02AD3147A986}"/>
              </a:ext>
            </a:extLst>
          </p:cNvPr>
          <p:cNvSpPr>
            <a:spLocks noGrp="1"/>
          </p:cNvSpPr>
          <p:nvPr>
            <p:ph type="title"/>
          </p:nvPr>
        </p:nvSpPr>
        <p:spPr/>
        <p:txBody>
          <a:bodyPr/>
          <a:lstStyle/>
          <a:p>
            <a:r>
              <a:rPr lang="vi-VN" dirty="0"/>
              <a:t>IV. Huấn luyện và đánh giá</a:t>
            </a:r>
            <a:endParaRPr lang="en-US" dirty="0"/>
          </a:p>
        </p:txBody>
      </p:sp>
      <p:sp>
        <p:nvSpPr>
          <p:cNvPr id="3" name="Content Placeholder 2">
            <a:extLst>
              <a:ext uri="{FF2B5EF4-FFF2-40B4-BE49-F238E27FC236}">
                <a16:creationId xmlns:a16="http://schemas.microsoft.com/office/drawing/2014/main" id="{CE7221E9-1F31-E092-DDA1-0E472CCDBA10}"/>
              </a:ext>
            </a:extLst>
          </p:cNvPr>
          <p:cNvSpPr>
            <a:spLocks noGrp="1"/>
          </p:cNvSpPr>
          <p:nvPr>
            <p:ph idx="1"/>
          </p:nvPr>
        </p:nvSpPr>
        <p:spPr/>
        <p:txBody>
          <a:bodyPr/>
          <a:lstStyle/>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Xử lý ngoại lai</a:t>
            </a: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Sử dụng log normalization và capping method để thay thế những giá trị ngoại lai bằng giá trị giới hạn (tứ phân vị thứ 3 Q3). </a:t>
            </a:r>
          </a:p>
          <a:p>
            <a:pPr marL="0" indent="0">
              <a:lnSpc>
                <a:spcPct val="107000"/>
              </a:lnSpc>
              <a:spcAft>
                <a:spcPts val="800"/>
              </a:spcAft>
              <a:buNone/>
            </a:pPr>
            <a:r>
              <a:rPr lang="vi-VN" sz="1800" kern="100" dirty="0">
                <a:latin typeface="Aptos" panose="020B0004020202020204" pitchFamily="34" charset="0"/>
                <a:ea typeface="Aptos" panose="020B0004020202020204" pitchFamily="34" charset="0"/>
                <a:cs typeface="Times New Roman" panose="02020603050405020304" pitchFamily="18" charset="0"/>
              </a:rPr>
              <a:t>Kết quả trên mô hình XGBOOST cho thấy 2 phương pháp không khác biệt đáng kể:</a:t>
            </a:r>
            <a:endParaRPr lang="en-US" dirty="0"/>
          </a:p>
        </p:txBody>
      </p:sp>
      <p:graphicFrame>
        <p:nvGraphicFramePr>
          <p:cNvPr id="4" name="Table 3">
            <a:extLst>
              <a:ext uri="{FF2B5EF4-FFF2-40B4-BE49-F238E27FC236}">
                <a16:creationId xmlns:a16="http://schemas.microsoft.com/office/drawing/2014/main" id="{188C6A39-B779-B1B2-717D-A24422C5F308}"/>
              </a:ext>
            </a:extLst>
          </p:cNvPr>
          <p:cNvGraphicFramePr>
            <a:graphicFrameLocks noGrp="1"/>
          </p:cNvGraphicFramePr>
          <p:nvPr>
            <p:extLst>
              <p:ext uri="{D42A27DB-BD31-4B8C-83A1-F6EECF244321}">
                <p14:modId xmlns:p14="http://schemas.microsoft.com/office/powerpoint/2010/main" val="3172052475"/>
              </p:ext>
            </p:extLst>
          </p:nvPr>
        </p:nvGraphicFramePr>
        <p:xfrm>
          <a:off x="838200" y="3819795"/>
          <a:ext cx="10515600" cy="1785212"/>
        </p:xfrm>
        <a:graphic>
          <a:graphicData uri="http://schemas.openxmlformats.org/drawingml/2006/table">
            <a:tbl>
              <a:tblPr firstRow="1" firstCol="1" bandRow="1">
                <a:tableStyleId>{00A15C55-8517-42AA-B614-E9B94910E393}</a:tableStyleId>
              </a:tblPr>
              <a:tblGrid>
                <a:gridCol w="1752038">
                  <a:extLst>
                    <a:ext uri="{9D8B030D-6E8A-4147-A177-3AD203B41FA5}">
                      <a16:colId xmlns:a16="http://schemas.microsoft.com/office/drawing/2014/main" val="947525575"/>
                    </a:ext>
                  </a:extLst>
                </a:gridCol>
                <a:gridCol w="2865335">
                  <a:extLst>
                    <a:ext uri="{9D8B030D-6E8A-4147-A177-3AD203B41FA5}">
                      <a16:colId xmlns:a16="http://schemas.microsoft.com/office/drawing/2014/main" val="2895557881"/>
                    </a:ext>
                  </a:extLst>
                </a:gridCol>
                <a:gridCol w="3028394">
                  <a:extLst>
                    <a:ext uri="{9D8B030D-6E8A-4147-A177-3AD203B41FA5}">
                      <a16:colId xmlns:a16="http://schemas.microsoft.com/office/drawing/2014/main" val="2059526351"/>
                    </a:ext>
                  </a:extLst>
                </a:gridCol>
                <a:gridCol w="2869833">
                  <a:extLst>
                    <a:ext uri="{9D8B030D-6E8A-4147-A177-3AD203B41FA5}">
                      <a16:colId xmlns:a16="http://schemas.microsoft.com/office/drawing/2014/main" val="1023638287"/>
                    </a:ext>
                  </a:extLst>
                </a:gridCol>
              </a:tblGrid>
              <a:tr h="606701">
                <a:tc>
                  <a:txBody>
                    <a:bodyPr/>
                    <a:lstStyle/>
                    <a:p>
                      <a:pPr>
                        <a:lnSpc>
                          <a:spcPct val="107000"/>
                        </a:lnSpc>
                        <a:spcAft>
                          <a:spcPts val="800"/>
                        </a:spcAft>
                      </a:pPr>
                      <a:r>
                        <a:rPr lang="vi-VN" sz="1800" kern="100">
                          <a:effectLst/>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rPr>
                        <a:t>MAE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rPr>
                        <a:t>RMSE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rPr>
                        <a:t>R-square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6339003"/>
                  </a:ext>
                </a:extLst>
              </a:tr>
              <a:tr h="579287">
                <a:tc>
                  <a:txBody>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Capping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rPr>
                        <a:t>42.65</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96.85</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rPr>
                        <a:t>0.678</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0483610"/>
                  </a:ext>
                </a:extLst>
              </a:tr>
              <a:tr h="599224">
                <a:tc>
                  <a:txBody>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Có log norm</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rPr>
                        <a:t>42.61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97.04</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rPr>
                        <a:t>0.675</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8230352"/>
                  </a:ext>
                </a:extLst>
              </a:tr>
            </a:tbl>
          </a:graphicData>
        </a:graphic>
      </p:graphicFrame>
    </p:spTree>
    <p:extLst>
      <p:ext uri="{BB962C8B-B14F-4D97-AF65-F5344CB8AC3E}">
        <p14:creationId xmlns:p14="http://schemas.microsoft.com/office/powerpoint/2010/main" val="241427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4862-3557-435A-E703-02AD3147A986}"/>
              </a:ext>
            </a:extLst>
          </p:cNvPr>
          <p:cNvSpPr>
            <a:spLocks noGrp="1"/>
          </p:cNvSpPr>
          <p:nvPr>
            <p:ph type="title"/>
          </p:nvPr>
        </p:nvSpPr>
        <p:spPr/>
        <p:txBody>
          <a:bodyPr/>
          <a:lstStyle/>
          <a:p>
            <a:r>
              <a:rPr lang="vi-VN" dirty="0"/>
              <a:t>IV. Huấn luyện và đánh giá</a:t>
            </a:r>
            <a:endParaRPr lang="en-US" dirty="0"/>
          </a:p>
        </p:txBody>
      </p:sp>
      <p:sp>
        <p:nvSpPr>
          <p:cNvPr id="3" name="Content Placeholder 2">
            <a:extLst>
              <a:ext uri="{FF2B5EF4-FFF2-40B4-BE49-F238E27FC236}">
                <a16:creationId xmlns:a16="http://schemas.microsoft.com/office/drawing/2014/main" id="{CE7221E9-1F31-E092-DDA1-0E472CCDBA10}"/>
              </a:ext>
            </a:extLst>
          </p:cNvPr>
          <p:cNvSpPr>
            <a:spLocks noGrp="1"/>
          </p:cNvSpPr>
          <p:nvPr>
            <p:ph idx="1"/>
          </p:nvPr>
        </p:nvSpPr>
        <p:spPr/>
        <p:txBody>
          <a:bodyPr>
            <a:normAutofit fontScale="77500" lnSpcReduction="20000"/>
          </a:bodyPr>
          <a:lstStyle/>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Filling với không ở các cột Arpu, call, data</a:t>
            </a: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Ta có các đặc trưng về ARPU, Data, Call của 4 tháng gần nhất. Do đó, những nan values xuất hiện trong này có thể là việc thuê bao bị khóa nên hệ thống không ghi nhận cụ thể. Do đó, khi huấn luyện, ta sẽ fill bằng 0.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Bef>
                <a:spcPts val="800"/>
              </a:spcBef>
              <a:spcAft>
                <a:spcPts val="400"/>
              </a:spcAft>
              <a:buNone/>
            </a:pPr>
            <a:endPar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Feature Engineering</a:t>
            </a: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Ta sẽ bổ sung thêm một số đặc trưng categorical, có tương quan trung bình:</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decrease_arpu_123</a:t>
            </a:r>
            <a:r>
              <a:rPr lang="vi-VN" sz="1800" kern="100" dirty="0">
                <a:effectLst/>
                <a:latin typeface="Aptos" panose="020B0004020202020204" pitchFamily="34" charset="0"/>
                <a:ea typeface="Aptos" panose="020B0004020202020204" pitchFamily="34" charset="0"/>
                <a:cs typeface="Times New Roman" panose="02020603050405020304" pitchFamily="18" charset="0"/>
              </a:rPr>
              <a:t>: True nếu doanh thu tháng 7 giảm, giảm được định nghĩa nếu doanh thu tháng này nhỏ hơn trung bình 3 tháng trước</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Aptos" panose="020B0004020202020204" pitchFamily="34" charset="0"/>
              <a:buChar char="-"/>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decrease_data_123: True nếu doanh thu tháng 7 giảm, giảm được định nghĩa nếu data tháng này nhỏ hơn trung bình 3 tháng trước</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Aptos" panose="020B0004020202020204" pitchFamily="34" charset="0"/>
              <a:buChar char="-"/>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decrease_call_123: tương tự</a:t>
            </a:r>
          </a:p>
          <a:p>
            <a:pPr marL="0" lvl="0" indent="0">
              <a:lnSpc>
                <a:spcPct val="107000"/>
              </a:lnSpc>
              <a:spcAft>
                <a:spcPts val="800"/>
              </a:spcAft>
              <a:buNone/>
            </a:pPr>
            <a:r>
              <a:rPr lang="vi-VN" sz="1800" kern="100" dirty="0">
                <a:latin typeface="Aptos" panose="020B0004020202020204" pitchFamily="34" charset="0"/>
                <a:ea typeface="Aptos" panose="020B0004020202020204" pitchFamily="34" charset="0"/>
                <a:cs typeface="Times New Roman" panose="02020603050405020304" pitchFamily="18" charset="0"/>
              </a:rPr>
              <a:t>Bên cạnh đó, có thử nghiệm với các polynomial features (bình phương các đặc trưng data, call) nhưng ko hiệu quả. </a:t>
            </a:r>
          </a:p>
          <a:p>
            <a:pPr marL="0" lv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Ngoài ra, các đặc trưng về tỉ lệ chuyển đổi data-to-call không có tương quan đến arpu.</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704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4862-3557-435A-E703-02AD3147A986}"/>
              </a:ext>
            </a:extLst>
          </p:cNvPr>
          <p:cNvSpPr>
            <a:spLocks noGrp="1"/>
          </p:cNvSpPr>
          <p:nvPr>
            <p:ph type="title"/>
          </p:nvPr>
        </p:nvSpPr>
        <p:spPr/>
        <p:txBody>
          <a:bodyPr/>
          <a:lstStyle/>
          <a:p>
            <a:r>
              <a:rPr lang="vi-VN" dirty="0"/>
              <a:t>IV. Huấn luyện và đánh giá</a:t>
            </a:r>
            <a:endParaRPr lang="en-US" dirty="0"/>
          </a:p>
        </p:txBody>
      </p:sp>
      <p:sp>
        <p:nvSpPr>
          <p:cNvPr id="3" name="Content Placeholder 2">
            <a:extLst>
              <a:ext uri="{FF2B5EF4-FFF2-40B4-BE49-F238E27FC236}">
                <a16:creationId xmlns:a16="http://schemas.microsoft.com/office/drawing/2014/main" id="{CE7221E9-1F31-E092-DDA1-0E472CCDBA10}"/>
              </a:ext>
            </a:extLst>
          </p:cNvPr>
          <p:cNvSpPr>
            <a:spLocks noGrp="1"/>
          </p:cNvSpPr>
          <p:nvPr>
            <p:ph idx="1"/>
          </p:nvPr>
        </p:nvSpPr>
        <p:spPr>
          <a:xfrm>
            <a:off x="838200" y="1463040"/>
            <a:ext cx="10515600" cy="4713923"/>
          </a:xfrm>
        </p:spPr>
        <p:txBody>
          <a:bodyPr/>
          <a:lstStyle/>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Feature Engineering – tương quan</a:t>
            </a:r>
          </a:p>
          <a:p>
            <a:pPr marL="0" indent="0">
              <a:lnSpc>
                <a:spcPct val="107000"/>
              </a:lnSpc>
              <a:spcBef>
                <a:spcPts val="800"/>
              </a:spcBef>
              <a:spcAft>
                <a:spcPts val="400"/>
              </a:spcAft>
              <a:buNone/>
            </a:pP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50DCBAB4-23FB-74AE-96E1-623182B75BA5}"/>
              </a:ext>
            </a:extLst>
          </p:cNvPr>
          <p:cNvPicPr>
            <a:picLocks noChangeAspect="1"/>
          </p:cNvPicPr>
          <p:nvPr/>
        </p:nvPicPr>
        <p:blipFill>
          <a:blip r:embed="rId2"/>
          <a:stretch>
            <a:fillRect/>
          </a:stretch>
        </p:blipFill>
        <p:spPr>
          <a:xfrm>
            <a:off x="46468" y="1853184"/>
            <a:ext cx="9051063" cy="5004816"/>
          </a:xfrm>
          <a:prstGeom prst="rect">
            <a:avLst/>
          </a:prstGeom>
        </p:spPr>
      </p:pic>
      <p:sp>
        <p:nvSpPr>
          <p:cNvPr id="6" name="TextBox 5">
            <a:extLst>
              <a:ext uri="{FF2B5EF4-FFF2-40B4-BE49-F238E27FC236}">
                <a16:creationId xmlns:a16="http://schemas.microsoft.com/office/drawing/2014/main" id="{28A37DDA-BF62-EC81-BAA9-A02C75BEBA73}"/>
              </a:ext>
            </a:extLst>
          </p:cNvPr>
          <p:cNvSpPr txBox="1"/>
          <p:nvPr/>
        </p:nvSpPr>
        <p:spPr>
          <a:xfrm>
            <a:off x="8912352" y="2619672"/>
            <a:ext cx="3048000" cy="2031325"/>
          </a:xfrm>
          <a:prstGeom prst="rect">
            <a:avLst/>
          </a:prstGeom>
          <a:noFill/>
        </p:spPr>
        <p:txBody>
          <a:bodyPr wrap="square">
            <a:spAutoFit/>
          </a:bodyPr>
          <a:lstStyle/>
          <a:p>
            <a:r>
              <a:rPr lang="en-US" dirty="0" err="1">
                <a:latin typeface="Aptos" panose="020B0004020202020204" pitchFamily="34" charset="0"/>
              </a:rPr>
              <a:t>Giữ</a:t>
            </a:r>
            <a:r>
              <a:rPr lang="en-US" dirty="0">
                <a:latin typeface="Aptos" panose="020B0004020202020204" pitchFamily="34" charset="0"/>
              </a:rPr>
              <a:t> </a:t>
            </a:r>
            <a:r>
              <a:rPr lang="en-US" dirty="0" err="1">
                <a:latin typeface="Aptos" panose="020B0004020202020204" pitchFamily="34" charset="0"/>
              </a:rPr>
              <a:t>lại</a:t>
            </a:r>
            <a:r>
              <a:rPr lang="en-US" dirty="0">
                <a:latin typeface="Aptos" panose="020B0004020202020204" pitchFamily="34" charset="0"/>
              </a:rPr>
              <a:t> </a:t>
            </a:r>
            <a:r>
              <a:rPr lang="en-US" dirty="0" err="1">
                <a:latin typeface="Aptos" panose="020B0004020202020204" pitchFamily="34" charset="0"/>
              </a:rPr>
              <a:t>đặc</a:t>
            </a:r>
            <a:r>
              <a:rPr lang="en-US" dirty="0">
                <a:latin typeface="Aptos" panose="020B0004020202020204" pitchFamily="34" charset="0"/>
              </a:rPr>
              <a:t> </a:t>
            </a:r>
            <a:r>
              <a:rPr lang="en-US" dirty="0" err="1">
                <a:latin typeface="Aptos" panose="020B0004020202020204" pitchFamily="34" charset="0"/>
              </a:rPr>
              <a:t>trưng</a:t>
            </a:r>
            <a:r>
              <a:rPr lang="en-US" dirty="0">
                <a:latin typeface="Aptos" panose="020B0004020202020204" pitchFamily="34" charset="0"/>
              </a:rPr>
              <a:t> </a:t>
            </a:r>
            <a:r>
              <a:rPr lang="en-US" dirty="0" err="1">
                <a:latin typeface="Aptos" panose="020B0004020202020204" pitchFamily="34" charset="0"/>
              </a:rPr>
              <a:t>của</a:t>
            </a:r>
            <a:r>
              <a:rPr lang="en-US" dirty="0">
                <a:latin typeface="Aptos" panose="020B0004020202020204" pitchFamily="34" charset="0"/>
              </a:rPr>
              <a:t> </a:t>
            </a:r>
            <a:r>
              <a:rPr lang="en-US" dirty="0" err="1">
                <a:latin typeface="Aptos" panose="020B0004020202020204" pitchFamily="34" charset="0"/>
              </a:rPr>
              <a:t>tháng</a:t>
            </a:r>
            <a:r>
              <a:rPr lang="en-US" dirty="0">
                <a:latin typeface="Aptos" panose="020B0004020202020204" pitchFamily="34" charset="0"/>
              </a:rPr>
              <a:t> 4 </a:t>
            </a:r>
            <a:r>
              <a:rPr lang="en-US" dirty="0" err="1">
                <a:latin typeface="Aptos" panose="020B0004020202020204" pitchFamily="34" charset="0"/>
              </a:rPr>
              <a:t>và</a:t>
            </a:r>
            <a:r>
              <a:rPr lang="en-US" dirty="0">
                <a:latin typeface="Aptos" panose="020B0004020202020204" pitchFamily="34" charset="0"/>
              </a:rPr>
              <a:t> </a:t>
            </a:r>
            <a:r>
              <a:rPr lang="en-US" dirty="0" err="1">
                <a:latin typeface="Aptos" panose="020B0004020202020204" pitchFamily="34" charset="0"/>
              </a:rPr>
              <a:t>tháng</a:t>
            </a:r>
            <a:r>
              <a:rPr lang="en-US" dirty="0">
                <a:latin typeface="Aptos" panose="020B0004020202020204" pitchFamily="34" charset="0"/>
              </a:rPr>
              <a:t> 7 </a:t>
            </a:r>
            <a:r>
              <a:rPr lang="vi-VN" dirty="0">
                <a:latin typeface="Aptos" panose="020B0004020202020204" pitchFamily="34" charset="0"/>
              </a:rPr>
              <a:t>(vì có pattern theo quý và xu hướng tiêu dùng gần nhất) </a:t>
            </a:r>
          </a:p>
          <a:p>
            <a:r>
              <a:rPr lang="vi-VN" dirty="0">
                <a:latin typeface="Aptos" panose="020B0004020202020204" pitchFamily="34" charset="0"/>
              </a:rPr>
              <a:t>Kết hợp</a:t>
            </a:r>
            <a:r>
              <a:rPr lang="en-US" dirty="0">
                <a:latin typeface="Aptos" panose="020B0004020202020204" pitchFamily="34" charset="0"/>
              </a:rPr>
              <a:t> </a:t>
            </a:r>
            <a:r>
              <a:rPr lang="en-US" dirty="0" err="1">
                <a:latin typeface="Aptos" panose="020B0004020202020204" pitchFamily="34" charset="0"/>
              </a:rPr>
              <a:t>các</a:t>
            </a:r>
            <a:r>
              <a:rPr lang="en-US" dirty="0">
                <a:latin typeface="Aptos" panose="020B0004020202020204" pitchFamily="34" charset="0"/>
              </a:rPr>
              <a:t> feature </a:t>
            </a:r>
            <a:r>
              <a:rPr lang="en-US" dirty="0" err="1">
                <a:latin typeface="Aptos" panose="020B0004020202020204" pitchFamily="34" charset="0"/>
              </a:rPr>
              <a:t>được</a:t>
            </a:r>
            <a:r>
              <a:rPr lang="en-US" dirty="0">
                <a:latin typeface="Aptos" panose="020B0004020202020204" pitchFamily="34" charset="0"/>
              </a:rPr>
              <a:t> </a:t>
            </a:r>
            <a:r>
              <a:rPr lang="vi-VN" dirty="0">
                <a:latin typeface="Aptos" panose="020B0004020202020204" pitchFamily="34" charset="0"/>
              </a:rPr>
              <a:t>bổ sung</a:t>
            </a:r>
            <a:r>
              <a:rPr lang="en-US" dirty="0">
                <a:latin typeface="Aptos" panose="020B0004020202020204" pitchFamily="34" charset="0"/>
              </a:rPr>
              <a:t> </a:t>
            </a:r>
            <a:r>
              <a:rPr lang="en-US" dirty="0" err="1">
                <a:latin typeface="Aptos" panose="020B0004020202020204" pitchFamily="34" charset="0"/>
              </a:rPr>
              <a:t>cho</a:t>
            </a:r>
            <a:r>
              <a:rPr lang="en-US" dirty="0">
                <a:latin typeface="Aptos" panose="020B0004020202020204" pitchFamily="34" charset="0"/>
              </a:rPr>
              <a:t> </a:t>
            </a:r>
            <a:r>
              <a:rPr lang="en-US" dirty="0" err="1">
                <a:latin typeface="Aptos" panose="020B0004020202020204" pitchFamily="34" charset="0"/>
              </a:rPr>
              <a:t>kết</a:t>
            </a:r>
            <a:r>
              <a:rPr lang="en-US" dirty="0">
                <a:latin typeface="Aptos" panose="020B0004020202020204" pitchFamily="34" charset="0"/>
              </a:rPr>
              <a:t> </a:t>
            </a:r>
            <a:r>
              <a:rPr lang="en-US" dirty="0" err="1">
                <a:latin typeface="Aptos" panose="020B0004020202020204" pitchFamily="34" charset="0"/>
              </a:rPr>
              <a:t>quả</a:t>
            </a:r>
            <a:r>
              <a:rPr lang="en-US" dirty="0">
                <a:latin typeface="Aptos" panose="020B0004020202020204" pitchFamily="34" charset="0"/>
              </a:rPr>
              <a:t> </a:t>
            </a:r>
            <a:r>
              <a:rPr lang="en-US" dirty="0" err="1">
                <a:latin typeface="Aptos" panose="020B0004020202020204" pitchFamily="34" charset="0"/>
              </a:rPr>
              <a:t>gần</a:t>
            </a:r>
            <a:r>
              <a:rPr lang="en-US" dirty="0">
                <a:latin typeface="Aptos" panose="020B0004020202020204" pitchFamily="34" charset="0"/>
              </a:rPr>
              <a:t> </a:t>
            </a:r>
            <a:r>
              <a:rPr lang="en-US" dirty="0" err="1">
                <a:latin typeface="Aptos" panose="020B0004020202020204" pitchFamily="34" charset="0"/>
              </a:rPr>
              <a:t>tốt</a:t>
            </a:r>
            <a:r>
              <a:rPr lang="en-US" dirty="0">
                <a:latin typeface="Aptos" panose="020B0004020202020204" pitchFamily="34" charset="0"/>
              </a:rPr>
              <a:t> (so </a:t>
            </a:r>
            <a:r>
              <a:rPr lang="en-US" dirty="0" err="1">
                <a:latin typeface="Aptos" panose="020B0004020202020204" pitchFamily="34" charset="0"/>
              </a:rPr>
              <a:t>với</a:t>
            </a:r>
            <a:r>
              <a:rPr lang="en-US" dirty="0">
                <a:latin typeface="Aptos" panose="020B0004020202020204" pitchFamily="34" charset="0"/>
              </a:rPr>
              <a:t> </a:t>
            </a:r>
            <a:r>
              <a:rPr lang="en-US" dirty="0" err="1">
                <a:latin typeface="Aptos" panose="020B0004020202020204" pitchFamily="34" charset="0"/>
              </a:rPr>
              <a:t>tất</a:t>
            </a:r>
            <a:r>
              <a:rPr lang="en-US" dirty="0">
                <a:latin typeface="Aptos" panose="020B0004020202020204" pitchFamily="34" charset="0"/>
              </a:rPr>
              <a:t> </a:t>
            </a:r>
            <a:r>
              <a:rPr lang="en-US" dirty="0" err="1">
                <a:latin typeface="Aptos" panose="020B0004020202020204" pitchFamily="34" charset="0"/>
              </a:rPr>
              <a:t>cả</a:t>
            </a:r>
            <a:r>
              <a:rPr lang="en-US" dirty="0">
                <a:latin typeface="Aptos" panose="020B0004020202020204" pitchFamily="34" charset="0"/>
              </a:rPr>
              <a:t> </a:t>
            </a:r>
            <a:r>
              <a:rPr lang="en-US" dirty="0" err="1">
                <a:latin typeface="Aptos" panose="020B0004020202020204" pitchFamily="34" charset="0"/>
              </a:rPr>
              <a:t>đặc</a:t>
            </a:r>
            <a:r>
              <a:rPr lang="en-US" dirty="0">
                <a:latin typeface="Aptos" panose="020B0004020202020204" pitchFamily="34" charset="0"/>
              </a:rPr>
              <a:t> </a:t>
            </a:r>
            <a:r>
              <a:rPr lang="en-US" dirty="0" err="1">
                <a:latin typeface="Aptos" panose="020B0004020202020204" pitchFamily="34" charset="0"/>
              </a:rPr>
              <a:t>trưng</a:t>
            </a:r>
            <a:r>
              <a:rPr lang="en-US" dirty="0">
                <a:latin typeface="Aptos" panose="020B0004020202020204" pitchFamily="34" charset="0"/>
              </a:rPr>
              <a:t>)</a:t>
            </a:r>
          </a:p>
        </p:txBody>
      </p:sp>
    </p:spTree>
    <p:extLst>
      <p:ext uri="{BB962C8B-B14F-4D97-AF65-F5344CB8AC3E}">
        <p14:creationId xmlns:p14="http://schemas.microsoft.com/office/powerpoint/2010/main" val="960986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4862-3557-435A-E703-02AD3147A986}"/>
              </a:ext>
            </a:extLst>
          </p:cNvPr>
          <p:cNvSpPr>
            <a:spLocks noGrp="1"/>
          </p:cNvSpPr>
          <p:nvPr>
            <p:ph type="title"/>
          </p:nvPr>
        </p:nvSpPr>
        <p:spPr/>
        <p:txBody>
          <a:bodyPr/>
          <a:lstStyle/>
          <a:p>
            <a:r>
              <a:rPr lang="vi-VN" dirty="0"/>
              <a:t>IV. Huấn luyện và đánh giá</a:t>
            </a:r>
            <a:endParaRPr lang="en-US" dirty="0"/>
          </a:p>
        </p:txBody>
      </p:sp>
      <p:sp>
        <p:nvSpPr>
          <p:cNvPr id="3" name="Content Placeholder 2">
            <a:extLst>
              <a:ext uri="{FF2B5EF4-FFF2-40B4-BE49-F238E27FC236}">
                <a16:creationId xmlns:a16="http://schemas.microsoft.com/office/drawing/2014/main" id="{CE7221E9-1F31-E092-DDA1-0E472CCDBA10}"/>
              </a:ext>
            </a:extLst>
          </p:cNvPr>
          <p:cNvSpPr>
            <a:spLocks noGrp="1"/>
          </p:cNvSpPr>
          <p:nvPr>
            <p:ph idx="1"/>
          </p:nvPr>
        </p:nvSpPr>
        <p:spPr>
          <a:xfrm>
            <a:off x="838200" y="1463040"/>
            <a:ext cx="10515600" cy="4713923"/>
          </a:xfrm>
        </p:spPr>
        <p:txBody>
          <a:bodyPr/>
          <a:lstStyle/>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Kết quả mô hình (có log normalization):</a:t>
            </a:r>
          </a:p>
          <a:p>
            <a:pPr marL="0" indent="0">
              <a:lnSpc>
                <a:spcPct val="107000"/>
              </a:lnSpc>
              <a:spcBef>
                <a:spcPts val="800"/>
              </a:spcBef>
              <a:spcAft>
                <a:spcPts val="400"/>
              </a:spcAft>
              <a:buNone/>
            </a:pP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endParaRPr lang="vi-VN" dirty="0"/>
          </a:p>
          <a:p>
            <a:endParaRPr lang="vi-VN" dirty="0"/>
          </a:p>
          <a:p>
            <a:endParaRPr lang="vi-VN" dirty="0"/>
          </a:p>
          <a:p>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Kết quả mô hình (capping):</a:t>
            </a:r>
          </a:p>
          <a:p>
            <a:endParaRPr lang="en-US" dirty="0"/>
          </a:p>
        </p:txBody>
      </p:sp>
      <p:graphicFrame>
        <p:nvGraphicFramePr>
          <p:cNvPr id="5" name="Table 4">
            <a:extLst>
              <a:ext uri="{FF2B5EF4-FFF2-40B4-BE49-F238E27FC236}">
                <a16:creationId xmlns:a16="http://schemas.microsoft.com/office/drawing/2014/main" id="{3054A658-31BE-0593-7082-CA900D1185B3}"/>
              </a:ext>
            </a:extLst>
          </p:cNvPr>
          <p:cNvGraphicFramePr>
            <a:graphicFrameLocks noGrp="1"/>
          </p:cNvGraphicFramePr>
          <p:nvPr>
            <p:extLst>
              <p:ext uri="{D42A27DB-BD31-4B8C-83A1-F6EECF244321}">
                <p14:modId xmlns:p14="http://schemas.microsoft.com/office/powerpoint/2010/main" val="2990488694"/>
              </p:ext>
            </p:extLst>
          </p:nvPr>
        </p:nvGraphicFramePr>
        <p:xfrm>
          <a:off x="838200" y="1895997"/>
          <a:ext cx="10515600" cy="1785212"/>
        </p:xfrm>
        <a:graphic>
          <a:graphicData uri="http://schemas.openxmlformats.org/drawingml/2006/table">
            <a:tbl>
              <a:tblPr firstRow="1" firstCol="1" bandRow="1">
                <a:tableStyleId>{00A15C55-8517-42AA-B614-E9B94910E393}</a:tableStyleId>
              </a:tblPr>
              <a:tblGrid>
                <a:gridCol w="1752038">
                  <a:extLst>
                    <a:ext uri="{9D8B030D-6E8A-4147-A177-3AD203B41FA5}">
                      <a16:colId xmlns:a16="http://schemas.microsoft.com/office/drawing/2014/main" val="3593009197"/>
                    </a:ext>
                  </a:extLst>
                </a:gridCol>
                <a:gridCol w="2865335">
                  <a:extLst>
                    <a:ext uri="{9D8B030D-6E8A-4147-A177-3AD203B41FA5}">
                      <a16:colId xmlns:a16="http://schemas.microsoft.com/office/drawing/2014/main" val="72768027"/>
                    </a:ext>
                  </a:extLst>
                </a:gridCol>
                <a:gridCol w="3028394">
                  <a:extLst>
                    <a:ext uri="{9D8B030D-6E8A-4147-A177-3AD203B41FA5}">
                      <a16:colId xmlns:a16="http://schemas.microsoft.com/office/drawing/2014/main" val="608124337"/>
                    </a:ext>
                  </a:extLst>
                </a:gridCol>
                <a:gridCol w="2869833">
                  <a:extLst>
                    <a:ext uri="{9D8B030D-6E8A-4147-A177-3AD203B41FA5}">
                      <a16:colId xmlns:a16="http://schemas.microsoft.com/office/drawing/2014/main" val="2441556302"/>
                    </a:ext>
                  </a:extLst>
                </a:gridCol>
              </a:tblGrid>
              <a:tr h="606701">
                <a:tc>
                  <a:txBody>
                    <a:bodyPr/>
                    <a:lstStyle/>
                    <a:p>
                      <a:pPr>
                        <a:lnSpc>
                          <a:spcPct val="107000"/>
                        </a:lnSpc>
                        <a:spcAft>
                          <a:spcPts val="800"/>
                        </a:spcAft>
                      </a:pPr>
                      <a:r>
                        <a:rPr lang="vi-VN" sz="1800" kern="100">
                          <a:effectLst/>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rPr>
                        <a:t>MAE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rPr>
                        <a:t>RMSE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rPr>
                        <a:t>R-square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0126460"/>
                  </a:ext>
                </a:extLst>
              </a:tr>
              <a:tr h="579287">
                <a:tc>
                  <a:txBody>
                    <a:bodyPr/>
                    <a:lstStyle/>
                    <a:p>
                      <a:pPr>
                        <a:lnSpc>
                          <a:spcPct val="107000"/>
                        </a:lnSpc>
                        <a:spcAft>
                          <a:spcPts val="800"/>
                        </a:spcAft>
                      </a:pPr>
                      <a:r>
                        <a:rPr lang="vi-VN" sz="1800" kern="100">
                          <a:effectLst/>
                        </a:rPr>
                        <a:t>Random forest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rPr>
                        <a:t>44.30</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95.76</a:t>
                      </a:r>
                      <a:endPar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b="1" kern="100" dirty="0">
                          <a:solidFill>
                            <a:srgbClr val="FF0000"/>
                          </a:solidFill>
                          <a:effectLst/>
                        </a:rPr>
                        <a:t>0.684</a:t>
                      </a:r>
                      <a:endPar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5478837"/>
                  </a:ext>
                </a:extLst>
              </a:tr>
              <a:tr h="599224">
                <a:tc>
                  <a:txBody>
                    <a:bodyPr/>
                    <a:lstStyle/>
                    <a:p>
                      <a:pPr>
                        <a:lnSpc>
                          <a:spcPct val="107000"/>
                        </a:lnSpc>
                        <a:spcAft>
                          <a:spcPts val="800"/>
                        </a:spcAft>
                      </a:pPr>
                      <a:r>
                        <a:rPr lang="vi-VN" sz="1800" kern="100" dirty="0">
                          <a:effectLst/>
                        </a:rPr>
                        <a:t>XGBOOST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rPr>
                        <a:t>42.62</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97.33</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rPr>
                        <a:t>0.674</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7119611"/>
                  </a:ext>
                </a:extLst>
              </a:tr>
            </a:tbl>
          </a:graphicData>
        </a:graphic>
      </p:graphicFrame>
      <p:graphicFrame>
        <p:nvGraphicFramePr>
          <p:cNvPr id="8" name="Table 7">
            <a:extLst>
              <a:ext uri="{FF2B5EF4-FFF2-40B4-BE49-F238E27FC236}">
                <a16:creationId xmlns:a16="http://schemas.microsoft.com/office/drawing/2014/main" id="{2CE33C43-1F0C-A3EF-7B6F-C33BDAE61126}"/>
              </a:ext>
            </a:extLst>
          </p:cNvPr>
          <p:cNvGraphicFramePr>
            <a:graphicFrameLocks noGrp="1"/>
          </p:cNvGraphicFramePr>
          <p:nvPr>
            <p:extLst>
              <p:ext uri="{D42A27DB-BD31-4B8C-83A1-F6EECF244321}">
                <p14:modId xmlns:p14="http://schemas.microsoft.com/office/powerpoint/2010/main" val="302668677"/>
              </p:ext>
            </p:extLst>
          </p:nvPr>
        </p:nvGraphicFramePr>
        <p:xfrm>
          <a:off x="838200" y="4391751"/>
          <a:ext cx="10515600" cy="1785212"/>
        </p:xfrm>
        <a:graphic>
          <a:graphicData uri="http://schemas.openxmlformats.org/drawingml/2006/table">
            <a:tbl>
              <a:tblPr firstRow="1" firstCol="1" bandRow="1">
                <a:tableStyleId>{00A15C55-8517-42AA-B614-E9B94910E393}</a:tableStyleId>
              </a:tblPr>
              <a:tblGrid>
                <a:gridCol w="1752038">
                  <a:extLst>
                    <a:ext uri="{9D8B030D-6E8A-4147-A177-3AD203B41FA5}">
                      <a16:colId xmlns:a16="http://schemas.microsoft.com/office/drawing/2014/main" val="13595624"/>
                    </a:ext>
                  </a:extLst>
                </a:gridCol>
                <a:gridCol w="2865335">
                  <a:extLst>
                    <a:ext uri="{9D8B030D-6E8A-4147-A177-3AD203B41FA5}">
                      <a16:colId xmlns:a16="http://schemas.microsoft.com/office/drawing/2014/main" val="279155180"/>
                    </a:ext>
                  </a:extLst>
                </a:gridCol>
                <a:gridCol w="3028394">
                  <a:extLst>
                    <a:ext uri="{9D8B030D-6E8A-4147-A177-3AD203B41FA5}">
                      <a16:colId xmlns:a16="http://schemas.microsoft.com/office/drawing/2014/main" val="576276402"/>
                    </a:ext>
                  </a:extLst>
                </a:gridCol>
                <a:gridCol w="2869833">
                  <a:extLst>
                    <a:ext uri="{9D8B030D-6E8A-4147-A177-3AD203B41FA5}">
                      <a16:colId xmlns:a16="http://schemas.microsoft.com/office/drawing/2014/main" val="3354892191"/>
                    </a:ext>
                  </a:extLst>
                </a:gridCol>
              </a:tblGrid>
              <a:tr h="606701">
                <a:tc>
                  <a:txBody>
                    <a:bodyPr/>
                    <a:lstStyle/>
                    <a:p>
                      <a:pPr>
                        <a:lnSpc>
                          <a:spcPct val="107000"/>
                        </a:lnSpc>
                        <a:spcAft>
                          <a:spcPts val="800"/>
                        </a:spcAft>
                      </a:pPr>
                      <a:r>
                        <a:rPr lang="vi-VN" sz="1800" kern="100">
                          <a:effectLst/>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rPr>
                        <a:t>MAE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rPr>
                        <a:t>RMSE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rPr>
                        <a:t>R-square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1234639"/>
                  </a:ext>
                </a:extLst>
              </a:tr>
              <a:tr h="579287">
                <a:tc>
                  <a:txBody>
                    <a:bodyPr/>
                    <a:lstStyle/>
                    <a:p>
                      <a:pPr>
                        <a:lnSpc>
                          <a:spcPct val="107000"/>
                        </a:lnSpc>
                        <a:spcAft>
                          <a:spcPts val="800"/>
                        </a:spcAft>
                      </a:pPr>
                      <a:r>
                        <a:rPr lang="vi-VN" sz="1800" kern="100" dirty="0">
                          <a:effectLst/>
                          <a:latin typeface="Aptos" panose="020B0004020202020204" pitchFamily="34" charset="0"/>
                        </a:rPr>
                        <a:t>Random forest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latin typeface="Aptos" panose="020B0004020202020204" pitchFamily="34" charset="0"/>
                        </a:rPr>
                        <a:t>48.80</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2000" b="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119.10</a:t>
                      </a:r>
                      <a:endParaRPr lang="en-US" sz="2000" b="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2000" b="0" kern="100" dirty="0">
                          <a:solidFill>
                            <a:schemeClr val="tx1"/>
                          </a:solidFill>
                          <a:effectLst/>
                          <a:latin typeface="Aptos" panose="020B0004020202020204" pitchFamily="34" charset="0"/>
                        </a:rPr>
                        <a:t>0.51</a:t>
                      </a:r>
                      <a:endParaRPr lang="en-US" sz="2000" b="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3880944"/>
                  </a:ext>
                </a:extLst>
              </a:tr>
              <a:tr h="599224">
                <a:tc>
                  <a:txBody>
                    <a:bodyPr/>
                    <a:lstStyle/>
                    <a:p>
                      <a:pPr>
                        <a:lnSpc>
                          <a:spcPct val="107000"/>
                        </a:lnSpc>
                        <a:spcAft>
                          <a:spcPts val="800"/>
                        </a:spcAft>
                      </a:pPr>
                      <a:r>
                        <a:rPr lang="vi-VN" sz="1800" kern="100" dirty="0">
                          <a:effectLst/>
                          <a:latin typeface="Aptos" panose="020B0004020202020204" pitchFamily="34" charset="0"/>
                        </a:rPr>
                        <a:t>XGBOOST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46.10</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113.10</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latin typeface="Aptos" panose="020B0004020202020204" pitchFamily="34" charset="0"/>
                        </a:rPr>
                        <a:t>0.56</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4530048"/>
                  </a:ext>
                </a:extLst>
              </a:tr>
            </a:tbl>
          </a:graphicData>
        </a:graphic>
      </p:graphicFrame>
    </p:spTree>
    <p:extLst>
      <p:ext uri="{BB962C8B-B14F-4D97-AF65-F5344CB8AC3E}">
        <p14:creationId xmlns:p14="http://schemas.microsoft.com/office/powerpoint/2010/main" val="1759045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4862-3557-435A-E703-02AD3147A986}"/>
              </a:ext>
            </a:extLst>
          </p:cNvPr>
          <p:cNvSpPr>
            <a:spLocks noGrp="1"/>
          </p:cNvSpPr>
          <p:nvPr>
            <p:ph type="title"/>
          </p:nvPr>
        </p:nvSpPr>
        <p:spPr/>
        <p:txBody>
          <a:bodyPr/>
          <a:lstStyle/>
          <a:p>
            <a:r>
              <a:rPr lang="vi-VN" dirty="0"/>
              <a:t>IV. Huấn luyện và đánh giá</a:t>
            </a:r>
            <a:endParaRPr lang="en-US" dirty="0"/>
          </a:p>
        </p:txBody>
      </p:sp>
      <p:sp>
        <p:nvSpPr>
          <p:cNvPr id="3" name="Content Placeholder 2">
            <a:extLst>
              <a:ext uri="{FF2B5EF4-FFF2-40B4-BE49-F238E27FC236}">
                <a16:creationId xmlns:a16="http://schemas.microsoft.com/office/drawing/2014/main" id="{CE7221E9-1F31-E092-DDA1-0E472CCDBA10}"/>
              </a:ext>
            </a:extLst>
          </p:cNvPr>
          <p:cNvSpPr>
            <a:spLocks noGrp="1"/>
          </p:cNvSpPr>
          <p:nvPr>
            <p:ph idx="1"/>
          </p:nvPr>
        </p:nvSpPr>
        <p:spPr>
          <a:xfrm>
            <a:off x="838200" y="1463040"/>
            <a:ext cx="10515600" cy="4713923"/>
          </a:xfrm>
        </p:spPr>
        <p:txBody>
          <a:bodyPr/>
          <a:lstStyle/>
          <a:p>
            <a:pPr marL="0" indent="0">
              <a:lnSpc>
                <a:spcPct val="107000"/>
              </a:lnSpc>
              <a:spcBef>
                <a:spcPts val="800"/>
              </a:spcBef>
              <a:spcAft>
                <a:spcPts val="400"/>
              </a:spcAft>
              <a:buNone/>
            </a:pPr>
            <a:endParaRPr lang="vi-VN" sz="1800" b="1" kern="100" dirty="0">
              <a:solidFill>
                <a:srgbClr val="0F4761"/>
              </a:solidFill>
              <a:latin typeface="Aptos" panose="020B0004020202020204" pitchFamily="34" charset="0"/>
              <a:ea typeface="Times New Roman" panose="02020603050405020304" pitchFamily="18" charset="0"/>
              <a:cs typeface="Times New Roman" panose="02020603050405020304" pitchFamily="18" charset="0"/>
            </a:endParaRPr>
          </a:p>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Kết quả mô hình tuyến tính (có log normalization):</a:t>
            </a:r>
          </a:p>
          <a:p>
            <a:pPr marL="0" indent="0">
              <a:lnSpc>
                <a:spcPct val="107000"/>
              </a:lnSpc>
              <a:spcBef>
                <a:spcPts val="800"/>
              </a:spcBef>
              <a:spcAft>
                <a:spcPts val="400"/>
              </a:spcAft>
              <a:buNone/>
            </a:pP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endParaRPr lang="vi-VN" dirty="0"/>
          </a:p>
          <a:p>
            <a:endParaRPr lang="vi-VN" dirty="0"/>
          </a:p>
          <a:p>
            <a:endParaRPr lang="vi-VN" dirty="0"/>
          </a:p>
          <a:p>
            <a:endParaRPr lang="en-US" dirty="0"/>
          </a:p>
        </p:txBody>
      </p:sp>
      <p:graphicFrame>
        <p:nvGraphicFramePr>
          <p:cNvPr id="5" name="Table 4">
            <a:extLst>
              <a:ext uri="{FF2B5EF4-FFF2-40B4-BE49-F238E27FC236}">
                <a16:creationId xmlns:a16="http://schemas.microsoft.com/office/drawing/2014/main" id="{3054A658-31BE-0593-7082-CA900D1185B3}"/>
              </a:ext>
            </a:extLst>
          </p:cNvPr>
          <p:cNvGraphicFramePr>
            <a:graphicFrameLocks noGrp="1"/>
          </p:cNvGraphicFramePr>
          <p:nvPr>
            <p:extLst>
              <p:ext uri="{D42A27DB-BD31-4B8C-83A1-F6EECF244321}">
                <p14:modId xmlns:p14="http://schemas.microsoft.com/office/powerpoint/2010/main" val="557477582"/>
              </p:ext>
            </p:extLst>
          </p:nvPr>
        </p:nvGraphicFramePr>
        <p:xfrm>
          <a:off x="838200" y="2627783"/>
          <a:ext cx="10515600" cy="2384436"/>
        </p:xfrm>
        <a:graphic>
          <a:graphicData uri="http://schemas.openxmlformats.org/drawingml/2006/table">
            <a:tbl>
              <a:tblPr firstRow="1" firstCol="1" bandRow="1">
                <a:tableStyleId>{00A15C55-8517-42AA-B614-E9B94910E393}</a:tableStyleId>
              </a:tblPr>
              <a:tblGrid>
                <a:gridCol w="1752038">
                  <a:extLst>
                    <a:ext uri="{9D8B030D-6E8A-4147-A177-3AD203B41FA5}">
                      <a16:colId xmlns:a16="http://schemas.microsoft.com/office/drawing/2014/main" val="3593009197"/>
                    </a:ext>
                  </a:extLst>
                </a:gridCol>
                <a:gridCol w="2865335">
                  <a:extLst>
                    <a:ext uri="{9D8B030D-6E8A-4147-A177-3AD203B41FA5}">
                      <a16:colId xmlns:a16="http://schemas.microsoft.com/office/drawing/2014/main" val="72768027"/>
                    </a:ext>
                  </a:extLst>
                </a:gridCol>
                <a:gridCol w="3028394">
                  <a:extLst>
                    <a:ext uri="{9D8B030D-6E8A-4147-A177-3AD203B41FA5}">
                      <a16:colId xmlns:a16="http://schemas.microsoft.com/office/drawing/2014/main" val="608124337"/>
                    </a:ext>
                  </a:extLst>
                </a:gridCol>
                <a:gridCol w="2869833">
                  <a:extLst>
                    <a:ext uri="{9D8B030D-6E8A-4147-A177-3AD203B41FA5}">
                      <a16:colId xmlns:a16="http://schemas.microsoft.com/office/drawing/2014/main" val="2441556302"/>
                    </a:ext>
                  </a:extLst>
                </a:gridCol>
              </a:tblGrid>
              <a:tr h="606701">
                <a:tc>
                  <a:txBody>
                    <a:bodyPr/>
                    <a:lstStyle/>
                    <a:p>
                      <a:pPr>
                        <a:lnSpc>
                          <a:spcPct val="107000"/>
                        </a:lnSpc>
                        <a:spcAft>
                          <a:spcPts val="800"/>
                        </a:spcAft>
                      </a:pPr>
                      <a:r>
                        <a:rPr lang="vi-VN" sz="1800" kern="100" dirty="0">
                          <a:effectLst/>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rPr>
                        <a:t>MAE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rPr>
                        <a:t>RMSE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rPr>
                        <a:t>R-square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0126460"/>
                  </a:ext>
                </a:extLst>
              </a:tr>
              <a:tr h="579287">
                <a:tc>
                  <a:txBody>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LASSO</a:t>
                      </a:r>
                    </a:p>
                  </a:txBody>
                  <a:tcPr marL="68580" marR="68580" marT="0" marB="0"/>
                </a:tc>
                <a:tc>
                  <a:txBody>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57.24</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116.732</a:t>
                      </a:r>
                      <a:endPar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b="1" kern="100" dirty="0">
                          <a:solidFill>
                            <a:srgbClr val="FF0000"/>
                          </a:solidFill>
                          <a:effectLst/>
                        </a:rPr>
                        <a:t>0.53</a:t>
                      </a:r>
                      <a:endPar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5478837"/>
                  </a:ext>
                </a:extLst>
              </a:tr>
              <a:tr h="599224">
                <a:tc>
                  <a:txBody>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Ridge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57.29</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116.730</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rPr>
                        <a:t>0.53</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7119611"/>
                  </a:ext>
                </a:extLst>
              </a:tr>
              <a:tr h="599224">
                <a:tc>
                  <a:txBody>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ElasticNet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56.98</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116.724</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0.53</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4854951"/>
                  </a:ext>
                </a:extLst>
              </a:tr>
            </a:tbl>
          </a:graphicData>
        </a:graphic>
      </p:graphicFrame>
    </p:spTree>
    <p:extLst>
      <p:ext uri="{BB962C8B-B14F-4D97-AF65-F5344CB8AC3E}">
        <p14:creationId xmlns:p14="http://schemas.microsoft.com/office/powerpoint/2010/main" val="753261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45207-ECA8-6EA6-9B3E-3F854200B562}"/>
              </a:ext>
            </a:extLst>
          </p:cNvPr>
          <p:cNvSpPr>
            <a:spLocks noGrp="1"/>
          </p:cNvSpPr>
          <p:nvPr>
            <p:ph type="title"/>
          </p:nvPr>
        </p:nvSpPr>
        <p:spPr/>
        <p:txBody>
          <a:bodyPr/>
          <a:lstStyle/>
          <a:p>
            <a:r>
              <a:rPr lang="vi-VN" dirty="0"/>
              <a:t>I. Xây dựng bài toán</a:t>
            </a:r>
            <a:endParaRPr lang="en-US" dirty="0"/>
          </a:p>
        </p:txBody>
      </p:sp>
      <p:sp>
        <p:nvSpPr>
          <p:cNvPr id="3" name="Content Placeholder 2">
            <a:extLst>
              <a:ext uri="{FF2B5EF4-FFF2-40B4-BE49-F238E27FC236}">
                <a16:creationId xmlns:a16="http://schemas.microsoft.com/office/drawing/2014/main" id="{946B880C-0334-56E0-EC9A-B78418AB3D3B}"/>
              </a:ext>
            </a:extLst>
          </p:cNvPr>
          <p:cNvSpPr>
            <a:spLocks noGrp="1"/>
          </p:cNvSpPr>
          <p:nvPr>
            <p:ph idx="1"/>
          </p:nvPr>
        </p:nvSpPr>
        <p:spPr/>
        <p:txBody>
          <a:bodyPr>
            <a:normAutofit fontScale="92500" lnSpcReduction="10000"/>
          </a:bodyPr>
          <a:lstStyle/>
          <a:p>
            <a:pPr marL="342900" lvl="0" indent="-342900">
              <a:lnSpc>
                <a:spcPct val="107000"/>
              </a:lnSpc>
              <a:spcAft>
                <a:spcPts val="800"/>
              </a:spcAft>
              <a:buFont typeface="Aptos" panose="020B0004020202020204" pitchFamily="34" charset="0"/>
              <a:buChar char="-"/>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Dự đoán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giá</a:t>
            </a:r>
            <a:r>
              <a:rPr lang="vi-VN" sz="1800" kern="100" dirty="0">
                <a:effectLst/>
                <a:latin typeface="Aptos" panose="020B0004020202020204" pitchFamily="34" charset="0"/>
                <a:ea typeface="Aptos" panose="020B0004020202020204" pitchFamily="34" charset="0"/>
                <a:cs typeface="Times New Roman" panose="02020603050405020304" pitchFamily="18" charset="0"/>
              </a:rPr>
              <a:t> trị doanh thu arpu tháng 8 của khách hàng chi tiêu ở mức </a:t>
            </a:r>
            <a:r>
              <a:rPr lang="vi-VN" sz="1800" kern="100" dirty="0">
                <a:latin typeface="Aptos" panose="020B0004020202020204" pitchFamily="34" charset="0"/>
                <a:ea typeface="Aptos" panose="020B0004020202020204" pitchFamily="34" charset="0"/>
                <a:cs typeface="Times New Roman" panose="02020603050405020304" pitchFamily="18" charset="0"/>
              </a:rPr>
              <a:t>cao</a:t>
            </a:r>
            <a:r>
              <a:rPr lang="vi-VN"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lvl="0" indent="-342900">
              <a:lnSpc>
                <a:spcPct val="107000"/>
              </a:lnSpc>
              <a:spcAft>
                <a:spcPts val="800"/>
              </a:spcAft>
              <a:buFont typeface="Aptos" panose="020B0004020202020204" pitchFamily="34" charset="0"/>
              <a:buChar char="-"/>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Mục tiêu là sử dụng kết quả dự đoán của mô hình để phân nhóm những khách hàng doanh thu cao nhưng có xu hướng giảm tiêu dùng hoặc phân nhóm cho các ưu đãi,... Từ đó có đề xuất: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q"/>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Đối với Khách hàng có ARPU ổn định hoặc tăng: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Ưu đãi gói cao cấp: Khách hàng có ARPU cao có thể quan tâm đến các gói cao cấp (ví dụ: giới hạn dữ liệu cao hơn, cuộc gọi quốc tế hoặc các dịch vụ đi kèm như phát trực tuyến).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Khuyến mãi bổ sung: Công ty có thể cung cấp các dịch vụ bổ sung (như gói chuyển vùng quốc tế hoặc giải trí) dựa trên thói quen chi tiêu của những khách hàng này và doanh thu dự đoán trong tương lai.</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q"/>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Đối với Khách hàng có ARPU giảm đi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Khuyến khích sự tương tác: Những khách hàng được dự đoán có ARPU giảm có thể nhận được các ưu đãi như dữ liệu thưởng hoặc số phút gọi miễn phí để tăng mức độ tương tác và mức sử dụng, từ đó tăng ARPU của họ.</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73145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4862-3557-435A-E703-02AD3147A986}"/>
              </a:ext>
            </a:extLst>
          </p:cNvPr>
          <p:cNvSpPr>
            <a:spLocks noGrp="1"/>
          </p:cNvSpPr>
          <p:nvPr>
            <p:ph type="title"/>
          </p:nvPr>
        </p:nvSpPr>
        <p:spPr/>
        <p:txBody>
          <a:bodyPr/>
          <a:lstStyle/>
          <a:p>
            <a:r>
              <a:rPr lang="vi-VN" dirty="0"/>
              <a:t>IV. Huấn luyện và đánh giá</a:t>
            </a:r>
            <a:endParaRPr lang="en-US" dirty="0"/>
          </a:p>
        </p:txBody>
      </p:sp>
      <p:sp>
        <p:nvSpPr>
          <p:cNvPr id="3" name="Content Placeholder 2">
            <a:extLst>
              <a:ext uri="{FF2B5EF4-FFF2-40B4-BE49-F238E27FC236}">
                <a16:creationId xmlns:a16="http://schemas.microsoft.com/office/drawing/2014/main" id="{CE7221E9-1F31-E092-DDA1-0E472CCDBA10}"/>
              </a:ext>
            </a:extLst>
          </p:cNvPr>
          <p:cNvSpPr>
            <a:spLocks noGrp="1"/>
          </p:cNvSpPr>
          <p:nvPr>
            <p:ph idx="1"/>
          </p:nvPr>
        </p:nvSpPr>
        <p:spPr>
          <a:xfrm>
            <a:off x="838200" y="1463040"/>
            <a:ext cx="10515600" cy="4713923"/>
          </a:xfrm>
        </p:spPr>
        <p:txBody>
          <a:bodyPr/>
          <a:lstStyle/>
          <a:p>
            <a:pPr marL="0" indent="0">
              <a:lnSpc>
                <a:spcPct val="107000"/>
              </a:lnSpc>
              <a:spcBef>
                <a:spcPts val="800"/>
              </a:spcBef>
              <a:spcAft>
                <a:spcPts val="400"/>
              </a:spcAft>
              <a:buNone/>
            </a:pP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901A6A3E-573F-9A64-A319-BE2BDB2CA8D9}"/>
              </a:ext>
            </a:extLst>
          </p:cNvPr>
          <p:cNvPicPr>
            <a:picLocks noChangeAspect="1"/>
          </p:cNvPicPr>
          <p:nvPr/>
        </p:nvPicPr>
        <p:blipFill>
          <a:blip r:embed="rId2"/>
          <a:stretch>
            <a:fillRect/>
          </a:stretch>
        </p:blipFill>
        <p:spPr>
          <a:xfrm>
            <a:off x="2731008" y="1436053"/>
            <a:ext cx="6096000" cy="2705100"/>
          </a:xfrm>
          <a:prstGeom prst="rect">
            <a:avLst/>
          </a:prstGeom>
        </p:spPr>
      </p:pic>
      <p:pic>
        <p:nvPicPr>
          <p:cNvPr id="6" name="Picture 5">
            <a:extLst>
              <a:ext uri="{FF2B5EF4-FFF2-40B4-BE49-F238E27FC236}">
                <a16:creationId xmlns:a16="http://schemas.microsoft.com/office/drawing/2014/main" id="{47DC597B-FF89-58F5-FA7F-9DE2889A3BA3}"/>
              </a:ext>
            </a:extLst>
          </p:cNvPr>
          <p:cNvPicPr>
            <a:picLocks noChangeAspect="1"/>
          </p:cNvPicPr>
          <p:nvPr/>
        </p:nvPicPr>
        <p:blipFill>
          <a:blip r:embed="rId3"/>
          <a:stretch>
            <a:fillRect/>
          </a:stretch>
        </p:blipFill>
        <p:spPr>
          <a:xfrm>
            <a:off x="2865120" y="4168140"/>
            <a:ext cx="6096000" cy="2602992"/>
          </a:xfrm>
          <a:prstGeom prst="rect">
            <a:avLst/>
          </a:prstGeom>
        </p:spPr>
      </p:pic>
    </p:spTree>
    <p:extLst>
      <p:ext uri="{BB962C8B-B14F-4D97-AF65-F5344CB8AC3E}">
        <p14:creationId xmlns:p14="http://schemas.microsoft.com/office/powerpoint/2010/main" val="763797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2CA3-92B2-959A-24B6-68B7C93948B4}"/>
              </a:ext>
            </a:extLst>
          </p:cNvPr>
          <p:cNvSpPr>
            <a:spLocks noGrp="1"/>
          </p:cNvSpPr>
          <p:nvPr>
            <p:ph type="title"/>
          </p:nvPr>
        </p:nvSpPr>
        <p:spPr/>
        <p:txBody>
          <a:bodyPr/>
          <a:lstStyle/>
          <a:p>
            <a:r>
              <a:rPr lang="vi-VN" dirty="0"/>
              <a:t>V. Sử dụng kết quả cho bài toán đề xuất</a:t>
            </a:r>
            <a:endParaRPr lang="en-US" dirty="0"/>
          </a:p>
        </p:txBody>
      </p:sp>
      <p:sp>
        <p:nvSpPr>
          <p:cNvPr id="3" name="Content Placeholder 2">
            <a:extLst>
              <a:ext uri="{FF2B5EF4-FFF2-40B4-BE49-F238E27FC236}">
                <a16:creationId xmlns:a16="http://schemas.microsoft.com/office/drawing/2014/main" id="{AD73AAEC-365F-504D-8C00-970ED919AE06}"/>
              </a:ext>
            </a:extLst>
          </p:cNvPr>
          <p:cNvSpPr>
            <a:spLocks noGrp="1"/>
          </p:cNvSpPr>
          <p:nvPr>
            <p:ph idx="1"/>
          </p:nvPr>
        </p:nvSpPr>
        <p:spPr/>
        <p:txBody>
          <a:bodyPr/>
          <a:lstStyle/>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Bài toán cảnh báo doanh thu giảm từ khách hàng có mức tiêu cao</a:t>
            </a: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Aptos" panose="020B0004020202020204" pitchFamily="34" charset="0"/>
              <a:buChar char="-"/>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Ví dụ: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decrease_arpu_123</a:t>
            </a:r>
            <a:r>
              <a:rPr lang="vi-VN" sz="1800" kern="100" dirty="0">
                <a:effectLst/>
                <a:latin typeface="Aptos" panose="020B0004020202020204" pitchFamily="34" charset="0"/>
                <a:ea typeface="Aptos" panose="020B0004020202020204" pitchFamily="34" charset="0"/>
                <a:cs typeface="Times New Roman" panose="02020603050405020304" pitchFamily="18" charset="0"/>
              </a:rPr>
              <a:t>: True nếu doanh thu tháng 7 giảm, giảm được định nghĩa nếu doanh thu tháng này nhỏ hơn trung bình 3 tháng trước, ở đây là doanh thu tháng 7 nhỏ hơn trung bình doanh thu tháng 4,5,6.</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Aptos" panose="020B0004020202020204" pitchFamily="34" charset="0"/>
              <a:buChar char="-"/>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Vậy ta sẽ tính mean_arpu_234 và kiểm tra xem arpu_5 (tháng 8) có nhỏ hơn trung bình doanh thu tháng 5,6,7 hay không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Aptos" panose="020B0004020202020204" pitchFamily="34" charset="0"/>
              <a:buChar char="-"/>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Nếu có ta sẽ gắn nhãn thuê bao đó là giảm doanh thu và đưa ra cách tác động.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Giảm được gán là positive, không giảm được gán là negative. Kết quả sử dụng cho bài toán này: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FE5C9C1D-A239-2EDB-9CBD-2A2DB26D4479}"/>
              </a:ext>
            </a:extLst>
          </p:cNvPr>
          <p:cNvGraphicFramePr>
            <a:graphicFrameLocks noGrp="1"/>
          </p:cNvGraphicFramePr>
          <p:nvPr>
            <p:extLst>
              <p:ext uri="{D42A27DB-BD31-4B8C-83A1-F6EECF244321}">
                <p14:modId xmlns:p14="http://schemas.microsoft.com/office/powerpoint/2010/main" val="451305898"/>
              </p:ext>
            </p:extLst>
          </p:nvPr>
        </p:nvGraphicFramePr>
        <p:xfrm>
          <a:off x="85344" y="5079530"/>
          <a:ext cx="8071104" cy="1595588"/>
        </p:xfrm>
        <a:graphic>
          <a:graphicData uri="http://schemas.openxmlformats.org/drawingml/2006/table">
            <a:tbl>
              <a:tblPr firstRow="1" firstCol="1" bandRow="1">
                <a:tableStyleId>{00A15C55-8517-42AA-B614-E9B94910E393}</a:tableStyleId>
              </a:tblPr>
              <a:tblGrid>
                <a:gridCol w="1517615">
                  <a:extLst>
                    <a:ext uri="{9D8B030D-6E8A-4147-A177-3AD203B41FA5}">
                      <a16:colId xmlns:a16="http://schemas.microsoft.com/office/drawing/2014/main" val="2688675012"/>
                    </a:ext>
                  </a:extLst>
                </a:gridCol>
                <a:gridCol w="2223579">
                  <a:extLst>
                    <a:ext uri="{9D8B030D-6E8A-4147-A177-3AD203B41FA5}">
                      <a16:colId xmlns:a16="http://schemas.microsoft.com/office/drawing/2014/main" val="3796335492"/>
                    </a:ext>
                  </a:extLst>
                </a:gridCol>
                <a:gridCol w="2223579">
                  <a:extLst>
                    <a:ext uri="{9D8B030D-6E8A-4147-A177-3AD203B41FA5}">
                      <a16:colId xmlns:a16="http://schemas.microsoft.com/office/drawing/2014/main" val="3626868893"/>
                    </a:ext>
                  </a:extLst>
                </a:gridCol>
                <a:gridCol w="2106331">
                  <a:extLst>
                    <a:ext uri="{9D8B030D-6E8A-4147-A177-3AD203B41FA5}">
                      <a16:colId xmlns:a16="http://schemas.microsoft.com/office/drawing/2014/main" val="426854876"/>
                    </a:ext>
                  </a:extLst>
                </a:gridCol>
              </a:tblGrid>
              <a:tr h="398897">
                <a:tc gridSpan="2">
                  <a:txBody>
                    <a:bodyPr/>
                    <a:lstStyle/>
                    <a:p>
                      <a:pPr>
                        <a:lnSpc>
                          <a:spcPct val="107000"/>
                        </a:lnSpc>
                        <a:spcAft>
                          <a:spcPts val="800"/>
                        </a:spcAft>
                      </a:pPr>
                      <a:r>
                        <a:rPr lang="vi-VN" sz="1800" kern="100">
                          <a:effectLst/>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a:lnSpc>
                          <a:spcPct val="107000"/>
                        </a:lnSpc>
                        <a:spcAft>
                          <a:spcPts val="800"/>
                        </a:spcAft>
                      </a:pPr>
                      <a:r>
                        <a:rPr lang="vi-VN" sz="1800" kern="100" dirty="0">
                          <a:effectLst/>
                        </a:rPr>
                        <a:t>Thực</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435150633"/>
                  </a:ext>
                </a:extLst>
              </a:tr>
              <a:tr h="398897">
                <a:tc>
                  <a:txBody>
                    <a:bodyPr/>
                    <a:lstStyle/>
                    <a:p>
                      <a:pPr>
                        <a:lnSpc>
                          <a:spcPct val="107000"/>
                        </a:lnSpc>
                        <a:spcAft>
                          <a:spcPts val="800"/>
                        </a:spcAft>
                      </a:pPr>
                      <a:r>
                        <a:rPr lang="vi-VN" sz="1800" kern="100">
                          <a:effectLst/>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rPr>
                        <a:t>Giảm</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rPr>
                        <a:t>Không giảm</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7406721"/>
                  </a:ext>
                </a:extLst>
              </a:tr>
              <a:tr h="398897">
                <a:tc rowSpan="2">
                  <a:txBody>
                    <a:bodyPr/>
                    <a:lstStyle/>
                    <a:p>
                      <a:pPr>
                        <a:lnSpc>
                          <a:spcPct val="107000"/>
                        </a:lnSpc>
                        <a:spcAft>
                          <a:spcPts val="800"/>
                        </a:spcAft>
                      </a:pPr>
                      <a:r>
                        <a:rPr lang="vi-VN" sz="1800" kern="100">
                          <a:effectLst/>
                        </a:rPr>
                        <a:t>Predicted</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rPr>
                        <a:t>Giảm</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rPr>
                        <a:t>3291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rPr>
                        <a:t>1548</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5255258"/>
                  </a:ext>
                </a:extLst>
              </a:tr>
              <a:tr h="398897">
                <a:tc vMerge="1">
                  <a:txBody>
                    <a:bodyPr/>
                    <a:lstStyle/>
                    <a:p>
                      <a:endParaRPr lang="en-US"/>
                    </a:p>
                  </a:txBody>
                  <a:tcPr/>
                </a:tc>
                <a:tc>
                  <a:txBody>
                    <a:bodyPr/>
                    <a:lstStyle/>
                    <a:p>
                      <a:pPr>
                        <a:lnSpc>
                          <a:spcPct val="107000"/>
                        </a:lnSpc>
                        <a:spcAft>
                          <a:spcPts val="800"/>
                        </a:spcAft>
                      </a:pPr>
                      <a:r>
                        <a:rPr lang="vi-VN" sz="1800" kern="100">
                          <a:effectLst/>
                        </a:rPr>
                        <a:t>Không giảm</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rPr>
                        <a:t>7677</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rPr>
                        <a:t>12233</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8918867"/>
                  </a:ext>
                </a:extLst>
              </a:tr>
            </a:tbl>
          </a:graphicData>
        </a:graphic>
      </p:graphicFrame>
      <p:sp>
        <p:nvSpPr>
          <p:cNvPr id="6" name="TextBox 5">
            <a:extLst>
              <a:ext uri="{FF2B5EF4-FFF2-40B4-BE49-F238E27FC236}">
                <a16:creationId xmlns:a16="http://schemas.microsoft.com/office/drawing/2014/main" id="{B724CDC5-FADC-AE08-0B9F-571EE2DB74D4}"/>
              </a:ext>
            </a:extLst>
          </p:cNvPr>
          <p:cNvSpPr txBox="1"/>
          <p:nvPr/>
        </p:nvSpPr>
        <p:spPr>
          <a:xfrm>
            <a:off x="8631936" y="5249565"/>
            <a:ext cx="2586708" cy="1176476"/>
          </a:xfrm>
          <a:prstGeom prst="rect">
            <a:avLst/>
          </a:prstGeom>
          <a:noFill/>
        </p:spPr>
        <p:txBody>
          <a:bodyPr wrap="square">
            <a:spAutoFit/>
          </a:bodyPr>
          <a:lstStyle/>
          <a:p>
            <a:pPr>
              <a:lnSpc>
                <a:spcPct val="107000"/>
              </a:lnSpc>
              <a:spcAft>
                <a:spcPts val="800"/>
              </a:spcAft>
            </a:pPr>
            <a:r>
              <a:rPr lang="vi-VN" b="1" kern="100" dirty="0">
                <a:latin typeface="Aptos" panose="020B0004020202020204" pitchFamily="34" charset="0"/>
                <a:ea typeface="Aptos" panose="020B0004020202020204" pitchFamily="34" charset="0"/>
                <a:cs typeface="Times New Roman" panose="02020603050405020304" pitchFamily="18" charset="0"/>
              </a:rPr>
              <a:t>Precision</a:t>
            </a:r>
            <a:r>
              <a:rPr lang="vi-VN" sz="1800" b="1" kern="100" dirty="0">
                <a:effectLst/>
                <a:latin typeface="Aptos" panose="020B0004020202020204" pitchFamily="34" charset="0"/>
                <a:ea typeface="Aptos" panose="020B0004020202020204" pitchFamily="34" charset="0"/>
                <a:cs typeface="Times New Roman" panose="02020603050405020304" pitchFamily="18" charset="0"/>
              </a:rPr>
              <a:t>: 68%</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vi-VN" b="1" kern="100" dirty="0">
                <a:latin typeface="Aptos" panose="020B0004020202020204" pitchFamily="34" charset="0"/>
                <a:ea typeface="Aptos" panose="020B0004020202020204" pitchFamily="34" charset="0"/>
                <a:cs typeface="Times New Roman" panose="02020603050405020304" pitchFamily="18" charset="0"/>
              </a:rPr>
              <a:t>Recall</a:t>
            </a:r>
            <a:r>
              <a:rPr lang="vi-VN" sz="1800" b="1" kern="100" dirty="0">
                <a:effectLst/>
                <a:latin typeface="Aptos" panose="020B0004020202020204" pitchFamily="34" charset="0"/>
                <a:ea typeface="Aptos" panose="020B0004020202020204" pitchFamily="34" charset="0"/>
                <a:cs typeface="Times New Roman" panose="02020603050405020304" pitchFamily="18" charset="0"/>
              </a:rPr>
              <a:t>:30%</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vi-VN" sz="1800" b="1" kern="100" dirty="0">
                <a:effectLst/>
                <a:latin typeface="Aptos" panose="020B0004020202020204" pitchFamily="34" charset="0"/>
                <a:ea typeface="Aptos" panose="020B0004020202020204" pitchFamily="34" charset="0"/>
                <a:cs typeface="Times New Roman" panose="02020603050405020304" pitchFamily="18" charset="0"/>
              </a:rPr>
              <a:t>Accuracy: 62,7%</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833627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2CA3-92B2-959A-24B6-68B7C93948B4}"/>
              </a:ext>
            </a:extLst>
          </p:cNvPr>
          <p:cNvSpPr>
            <a:spLocks noGrp="1"/>
          </p:cNvSpPr>
          <p:nvPr>
            <p:ph type="title"/>
          </p:nvPr>
        </p:nvSpPr>
        <p:spPr/>
        <p:txBody>
          <a:bodyPr/>
          <a:lstStyle/>
          <a:p>
            <a:r>
              <a:rPr lang="vi-VN" dirty="0"/>
              <a:t>V. Sử dụng kết quả cho bài toán đề xuất</a:t>
            </a:r>
            <a:endParaRPr lang="en-US" dirty="0"/>
          </a:p>
        </p:txBody>
      </p:sp>
      <p:sp>
        <p:nvSpPr>
          <p:cNvPr id="3" name="Content Placeholder 2">
            <a:extLst>
              <a:ext uri="{FF2B5EF4-FFF2-40B4-BE49-F238E27FC236}">
                <a16:creationId xmlns:a16="http://schemas.microsoft.com/office/drawing/2014/main" id="{AD73AAEC-365F-504D-8C00-970ED919AE06}"/>
              </a:ext>
            </a:extLst>
          </p:cNvPr>
          <p:cNvSpPr>
            <a:spLocks noGrp="1"/>
          </p:cNvSpPr>
          <p:nvPr>
            <p:ph idx="1"/>
          </p:nvPr>
        </p:nvSpPr>
        <p:spPr/>
        <p:txBody>
          <a:bodyPr/>
          <a:lstStyle/>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Bài toán phân khúc khách hàng</a:t>
            </a: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Phân khúc các thuê bao thành từng nhóm với phân cụm Kmeans nhằm phục vụ những gói mới, ưu đãi mới phù hợp.</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Ta phân nhóm với data ban đầu trước. Sau đó ta thực hiện phân nhóm với tập test từ bài toán ban đầu. Cuối cùng, so sánh thuê bao này có được phân nhóm đúng với nhóm ở data ban đầu hay không. Kết quả như sau:</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Aptos" panose="020B0004020202020204" pitchFamily="34" charset="0"/>
              <a:buChar char="-"/>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Lượng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người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được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phân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nhóm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đúng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vi-VN" sz="1800" kern="100" dirty="0">
                <a:effectLst/>
                <a:latin typeface="Aptos" panose="020B0004020202020204" pitchFamily="34" charset="0"/>
                <a:ea typeface="Aptos" panose="020B0004020202020204" pitchFamily="34" charset="0"/>
                <a:cs typeface="Times New Roman" panose="02020603050405020304" pitchFamily="18" charset="0"/>
              </a:rPr>
              <a:t>24,</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291/</a:t>
            </a:r>
            <a:r>
              <a:rPr lang="vi-VN" sz="1800" kern="100" dirty="0">
                <a:effectLst/>
                <a:latin typeface="Aptos" panose="020B0004020202020204" pitchFamily="34" charset="0"/>
                <a:ea typeface="Aptos" panose="020B0004020202020204" pitchFamily="34" charset="0"/>
                <a:cs typeface="Times New Roman" panose="02020603050405020304" pitchFamily="18" charset="0"/>
              </a:rPr>
              <a:t>24,</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409</a:t>
            </a:r>
          </a:p>
          <a:p>
            <a:pPr marL="342900" lvl="0" indent="-342900">
              <a:lnSpc>
                <a:spcPct val="107000"/>
              </a:lnSpc>
              <a:spcAft>
                <a:spcPts val="800"/>
              </a:spcAft>
              <a:buFont typeface="Aptos" panose="020B0004020202020204" pitchFamily="34" charset="0"/>
              <a:buChar char="-"/>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Độ</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chính</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xác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99.52%</a:t>
            </a:r>
          </a:p>
          <a:p>
            <a:endParaRPr lang="en-US" dirty="0"/>
          </a:p>
        </p:txBody>
      </p:sp>
    </p:spTree>
    <p:extLst>
      <p:ext uri="{BB962C8B-B14F-4D97-AF65-F5344CB8AC3E}">
        <p14:creationId xmlns:p14="http://schemas.microsoft.com/office/powerpoint/2010/main" val="3254535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2CA3-92B2-959A-24B6-68B7C93948B4}"/>
              </a:ext>
            </a:extLst>
          </p:cNvPr>
          <p:cNvSpPr>
            <a:spLocks noGrp="1"/>
          </p:cNvSpPr>
          <p:nvPr>
            <p:ph type="title"/>
          </p:nvPr>
        </p:nvSpPr>
        <p:spPr/>
        <p:txBody>
          <a:bodyPr/>
          <a:lstStyle/>
          <a:p>
            <a:r>
              <a:rPr lang="vi-VN" dirty="0"/>
              <a:t>V. Sử dụng kết quả cho bài toán đề xuất</a:t>
            </a:r>
            <a:endParaRPr lang="en-US" dirty="0"/>
          </a:p>
        </p:txBody>
      </p:sp>
      <p:sp>
        <p:nvSpPr>
          <p:cNvPr id="3" name="Content Placeholder 2">
            <a:extLst>
              <a:ext uri="{FF2B5EF4-FFF2-40B4-BE49-F238E27FC236}">
                <a16:creationId xmlns:a16="http://schemas.microsoft.com/office/drawing/2014/main" id="{AD73AAEC-365F-504D-8C00-970ED919AE06}"/>
              </a:ext>
            </a:extLst>
          </p:cNvPr>
          <p:cNvSpPr>
            <a:spLocks noGrp="1"/>
          </p:cNvSpPr>
          <p:nvPr>
            <p:ph idx="1"/>
          </p:nvPr>
        </p:nvSpPr>
        <p:spPr>
          <a:xfrm>
            <a:off x="838200" y="1690688"/>
            <a:ext cx="10515600" cy="4351338"/>
          </a:xfrm>
        </p:spPr>
        <p:txBody>
          <a:bodyPr/>
          <a:lstStyle/>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Bài toán phân khúc khách hàng</a:t>
            </a: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1D724C2B-219A-6E5B-8EB1-D3ABDFDD6D43}"/>
              </a:ext>
            </a:extLst>
          </p:cNvPr>
          <p:cNvPicPr>
            <a:picLocks noChangeAspect="1"/>
          </p:cNvPicPr>
          <p:nvPr/>
        </p:nvPicPr>
        <p:blipFill>
          <a:blip r:embed="rId2"/>
          <a:stretch>
            <a:fillRect/>
          </a:stretch>
        </p:blipFill>
        <p:spPr>
          <a:xfrm>
            <a:off x="1659289" y="2006600"/>
            <a:ext cx="4090321" cy="4851400"/>
          </a:xfrm>
          <a:prstGeom prst="rect">
            <a:avLst/>
          </a:prstGeom>
        </p:spPr>
      </p:pic>
      <p:pic>
        <p:nvPicPr>
          <p:cNvPr id="7" name="Picture 6">
            <a:extLst>
              <a:ext uri="{FF2B5EF4-FFF2-40B4-BE49-F238E27FC236}">
                <a16:creationId xmlns:a16="http://schemas.microsoft.com/office/drawing/2014/main" id="{819EE8AA-9658-E79F-4347-580FBEDAEEF3}"/>
              </a:ext>
            </a:extLst>
          </p:cNvPr>
          <p:cNvPicPr>
            <a:picLocks noChangeAspect="1"/>
          </p:cNvPicPr>
          <p:nvPr/>
        </p:nvPicPr>
        <p:blipFill>
          <a:blip r:embed="rId3"/>
          <a:stretch>
            <a:fillRect/>
          </a:stretch>
        </p:blipFill>
        <p:spPr>
          <a:xfrm>
            <a:off x="6638865" y="1690688"/>
            <a:ext cx="3619854" cy="2359446"/>
          </a:xfrm>
          <a:prstGeom prst="rect">
            <a:avLst/>
          </a:prstGeom>
        </p:spPr>
      </p:pic>
      <p:pic>
        <p:nvPicPr>
          <p:cNvPr id="9" name="Picture 8">
            <a:extLst>
              <a:ext uri="{FF2B5EF4-FFF2-40B4-BE49-F238E27FC236}">
                <a16:creationId xmlns:a16="http://schemas.microsoft.com/office/drawing/2014/main" id="{D0508C76-F98B-00DE-C201-69DFE0D6542C}"/>
              </a:ext>
            </a:extLst>
          </p:cNvPr>
          <p:cNvPicPr>
            <a:picLocks noChangeAspect="1"/>
          </p:cNvPicPr>
          <p:nvPr/>
        </p:nvPicPr>
        <p:blipFill>
          <a:blip r:embed="rId4"/>
          <a:stretch>
            <a:fillRect/>
          </a:stretch>
        </p:blipFill>
        <p:spPr>
          <a:xfrm>
            <a:off x="6638865" y="4068477"/>
            <a:ext cx="3893846" cy="2614439"/>
          </a:xfrm>
          <a:prstGeom prst="rect">
            <a:avLst/>
          </a:prstGeom>
        </p:spPr>
      </p:pic>
    </p:spTree>
    <p:extLst>
      <p:ext uri="{BB962C8B-B14F-4D97-AF65-F5344CB8AC3E}">
        <p14:creationId xmlns:p14="http://schemas.microsoft.com/office/powerpoint/2010/main" val="510641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2CA3-92B2-959A-24B6-68B7C93948B4}"/>
              </a:ext>
            </a:extLst>
          </p:cNvPr>
          <p:cNvSpPr>
            <a:spLocks noGrp="1"/>
          </p:cNvSpPr>
          <p:nvPr>
            <p:ph type="title"/>
          </p:nvPr>
        </p:nvSpPr>
        <p:spPr/>
        <p:txBody>
          <a:bodyPr/>
          <a:lstStyle/>
          <a:p>
            <a:r>
              <a:rPr lang="vi-VN" dirty="0"/>
              <a:t>V. Sử dụng kết quả cho bài toán đề xuất</a:t>
            </a:r>
            <a:endParaRPr lang="en-US" dirty="0"/>
          </a:p>
        </p:txBody>
      </p:sp>
      <p:sp>
        <p:nvSpPr>
          <p:cNvPr id="3" name="Content Placeholder 2">
            <a:extLst>
              <a:ext uri="{FF2B5EF4-FFF2-40B4-BE49-F238E27FC236}">
                <a16:creationId xmlns:a16="http://schemas.microsoft.com/office/drawing/2014/main" id="{AD73AAEC-365F-504D-8C00-970ED919AE06}"/>
              </a:ext>
            </a:extLst>
          </p:cNvPr>
          <p:cNvSpPr>
            <a:spLocks noGrp="1"/>
          </p:cNvSpPr>
          <p:nvPr>
            <p:ph idx="1"/>
          </p:nvPr>
        </p:nvSpPr>
        <p:spPr/>
        <p:txBody>
          <a:bodyPr/>
          <a:lstStyle/>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Bài toán phân khúc khách hàng</a:t>
            </a: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buNone/>
            </a:pPr>
            <a:endParaRPr lang="en-US" dirty="0"/>
          </a:p>
        </p:txBody>
      </p:sp>
      <p:graphicFrame>
        <p:nvGraphicFramePr>
          <p:cNvPr id="4" name="Table 3">
            <a:extLst>
              <a:ext uri="{FF2B5EF4-FFF2-40B4-BE49-F238E27FC236}">
                <a16:creationId xmlns:a16="http://schemas.microsoft.com/office/drawing/2014/main" id="{6E9558ED-339D-94DF-C9CC-E0331BF6F5EF}"/>
              </a:ext>
            </a:extLst>
          </p:cNvPr>
          <p:cNvGraphicFramePr>
            <a:graphicFrameLocks noGrp="1"/>
          </p:cNvGraphicFramePr>
          <p:nvPr>
            <p:extLst>
              <p:ext uri="{D42A27DB-BD31-4B8C-83A1-F6EECF244321}">
                <p14:modId xmlns:p14="http://schemas.microsoft.com/office/powerpoint/2010/main" val="898226816"/>
              </p:ext>
            </p:extLst>
          </p:nvPr>
        </p:nvGraphicFramePr>
        <p:xfrm>
          <a:off x="1237035" y="2286002"/>
          <a:ext cx="10116765" cy="4351338"/>
        </p:xfrm>
        <a:graphic>
          <a:graphicData uri="http://schemas.openxmlformats.org/drawingml/2006/table">
            <a:tbl>
              <a:tblPr firstRow="1" firstCol="1" bandRow="1">
                <a:tableStyleId>{00A15C55-8517-42AA-B614-E9B94910E393}</a:tableStyleId>
              </a:tblPr>
              <a:tblGrid>
                <a:gridCol w="869934">
                  <a:extLst>
                    <a:ext uri="{9D8B030D-6E8A-4147-A177-3AD203B41FA5}">
                      <a16:colId xmlns:a16="http://schemas.microsoft.com/office/drawing/2014/main" val="2394835701"/>
                    </a:ext>
                  </a:extLst>
                </a:gridCol>
                <a:gridCol w="983545">
                  <a:extLst>
                    <a:ext uri="{9D8B030D-6E8A-4147-A177-3AD203B41FA5}">
                      <a16:colId xmlns:a16="http://schemas.microsoft.com/office/drawing/2014/main" val="1556929778"/>
                    </a:ext>
                  </a:extLst>
                </a:gridCol>
                <a:gridCol w="984626">
                  <a:extLst>
                    <a:ext uri="{9D8B030D-6E8A-4147-A177-3AD203B41FA5}">
                      <a16:colId xmlns:a16="http://schemas.microsoft.com/office/drawing/2014/main" val="2459530161"/>
                    </a:ext>
                  </a:extLst>
                </a:gridCol>
                <a:gridCol w="984626">
                  <a:extLst>
                    <a:ext uri="{9D8B030D-6E8A-4147-A177-3AD203B41FA5}">
                      <a16:colId xmlns:a16="http://schemas.microsoft.com/office/drawing/2014/main" val="1109739306"/>
                    </a:ext>
                  </a:extLst>
                </a:gridCol>
                <a:gridCol w="984626">
                  <a:extLst>
                    <a:ext uri="{9D8B030D-6E8A-4147-A177-3AD203B41FA5}">
                      <a16:colId xmlns:a16="http://schemas.microsoft.com/office/drawing/2014/main" val="2676175838"/>
                    </a:ext>
                  </a:extLst>
                </a:gridCol>
                <a:gridCol w="946756">
                  <a:extLst>
                    <a:ext uri="{9D8B030D-6E8A-4147-A177-3AD203B41FA5}">
                      <a16:colId xmlns:a16="http://schemas.microsoft.com/office/drawing/2014/main" val="2857183541"/>
                    </a:ext>
                  </a:extLst>
                </a:gridCol>
                <a:gridCol w="946756">
                  <a:extLst>
                    <a:ext uri="{9D8B030D-6E8A-4147-A177-3AD203B41FA5}">
                      <a16:colId xmlns:a16="http://schemas.microsoft.com/office/drawing/2014/main" val="922277689"/>
                    </a:ext>
                  </a:extLst>
                </a:gridCol>
                <a:gridCol w="946756">
                  <a:extLst>
                    <a:ext uri="{9D8B030D-6E8A-4147-A177-3AD203B41FA5}">
                      <a16:colId xmlns:a16="http://schemas.microsoft.com/office/drawing/2014/main" val="2789567065"/>
                    </a:ext>
                  </a:extLst>
                </a:gridCol>
                <a:gridCol w="946756">
                  <a:extLst>
                    <a:ext uri="{9D8B030D-6E8A-4147-A177-3AD203B41FA5}">
                      <a16:colId xmlns:a16="http://schemas.microsoft.com/office/drawing/2014/main" val="2134657528"/>
                    </a:ext>
                  </a:extLst>
                </a:gridCol>
                <a:gridCol w="1522384">
                  <a:extLst>
                    <a:ext uri="{9D8B030D-6E8A-4147-A177-3AD203B41FA5}">
                      <a16:colId xmlns:a16="http://schemas.microsoft.com/office/drawing/2014/main" val="916822371"/>
                    </a:ext>
                  </a:extLst>
                </a:gridCol>
              </a:tblGrid>
              <a:tr h="483482">
                <a:tc>
                  <a:txBody>
                    <a:bodyPr/>
                    <a:lstStyle/>
                    <a:p>
                      <a:pPr>
                        <a:lnSpc>
                          <a:spcPct val="107000"/>
                        </a:lnSpc>
                        <a:spcAft>
                          <a:spcPts val="800"/>
                        </a:spcAft>
                      </a:pPr>
                      <a:r>
                        <a:rPr lang="vi-VN" sz="1800" kern="100">
                          <a:effectLst/>
                          <a:latin typeface="Aptos" panose="020B0004020202020204" pitchFamily="34" charset="0"/>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Arpu_1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Arpu_2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Arpu_3</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latin typeface="Aptos" panose="020B0004020202020204" pitchFamily="34" charset="0"/>
                        </a:rPr>
                        <a:t>Arpu_4</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Call_1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Call_2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Call_3</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Call_4</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Pred_arpu_5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9242742"/>
                  </a:ext>
                </a:extLst>
              </a:tr>
              <a:tr h="483482">
                <a:tc>
                  <a:txBody>
                    <a:bodyPr/>
                    <a:lstStyle/>
                    <a:p>
                      <a:pPr>
                        <a:lnSpc>
                          <a:spcPct val="107000"/>
                        </a:lnSpc>
                        <a:spcAft>
                          <a:spcPts val="800"/>
                        </a:spcAft>
                      </a:pPr>
                      <a:r>
                        <a:rPr lang="vi-VN" sz="1800" kern="100">
                          <a:effectLst/>
                          <a:latin typeface="Aptos" panose="020B0004020202020204" pitchFamily="34" charset="0"/>
                        </a:rPr>
                        <a:t>Cụm</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latin typeface="Aptos" panose="020B0004020202020204" pitchFamily="34"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677192"/>
                  </a:ext>
                </a:extLst>
              </a:tr>
              <a:tr h="483482">
                <a:tc>
                  <a:txBody>
                    <a:bodyPr/>
                    <a:lstStyle/>
                    <a:p>
                      <a:pPr>
                        <a:lnSpc>
                          <a:spcPct val="107000"/>
                        </a:lnSpc>
                        <a:spcAft>
                          <a:spcPts val="800"/>
                        </a:spcAft>
                      </a:pPr>
                      <a:r>
                        <a:rPr lang="vi-VN" sz="1800" b="1" kern="100">
                          <a:solidFill>
                            <a:schemeClr val="tx1"/>
                          </a:solidFill>
                          <a:effectLst/>
                          <a:latin typeface="Aptos" panose="020B0004020202020204" pitchFamily="34" charset="0"/>
                        </a:rPr>
                        <a:t>0</a:t>
                      </a:r>
                      <a:endParaRPr lang="en-US" sz="1800" b="1"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00B050"/>
                    </a:solidFill>
                  </a:tcPr>
                </a:tc>
                <a:tc>
                  <a:txBody>
                    <a:bodyPr/>
                    <a:lstStyle/>
                    <a:p>
                      <a:pPr>
                        <a:lnSpc>
                          <a:spcPct val="107000"/>
                        </a:lnSpc>
                        <a:spcAft>
                          <a:spcPts val="800"/>
                        </a:spcAft>
                      </a:pPr>
                      <a:r>
                        <a:rPr lang="vi-VN" sz="1800" b="1" kern="100">
                          <a:solidFill>
                            <a:schemeClr val="tx1"/>
                          </a:solidFill>
                          <a:effectLst/>
                          <a:latin typeface="Aptos" panose="020B0004020202020204" pitchFamily="34" charset="0"/>
                        </a:rPr>
                        <a:t>254.7</a:t>
                      </a:r>
                      <a:endParaRPr lang="en-US" sz="1800" b="1"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00B050"/>
                    </a:solidFill>
                  </a:tcPr>
                </a:tc>
                <a:tc>
                  <a:txBody>
                    <a:bodyPr/>
                    <a:lstStyle/>
                    <a:p>
                      <a:pPr>
                        <a:lnSpc>
                          <a:spcPct val="107000"/>
                        </a:lnSpc>
                        <a:spcAft>
                          <a:spcPts val="800"/>
                        </a:spcAft>
                      </a:pPr>
                      <a:r>
                        <a:rPr lang="vi-VN" sz="1800" b="1" kern="100">
                          <a:solidFill>
                            <a:schemeClr val="tx1"/>
                          </a:solidFill>
                          <a:effectLst/>
                          <a:latin typeface="Aptos" panose="020B0004020202020204" pitchFamily="34" charset="0"/>
                        </a:rPr>
                        <a:t>247.7</a:t>
                      </a:r>
                      <a:endParaRPr lang="en-US" sz="1800" b="1"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00B050"/>
                    </a:solidFill>
                  </a:tcPr>
                </a:tc>
                <a:tc>
                  <a:txBody>
                    <a:bodyPr/>
                    <a:lstStyle/>
                    <a:p>
                      <a:pPr>
                        <a:lnSpc>
                          <a:spcPct val="107000"/>
                        </a:lnSpc>
                        <a:spcAft>
                          <a:spcPts val="800"/>
                        </a:spcAft>
                      </a:pPr>
                      <a:r>
                        <a:rPr lang="vi-VN" sz="1800" b="1" kern="100">
                          <a:solidFill>
                            <a:schemeClr val="tx1"/>
                          </a:solidFill>
                          <a:effectLst/>
                          <a:latin typeface="Aptos" panose="020B0004020202020204" pitchFamily="34" charset="0"/>
                        </a:rPr>
                        <a:t>262.3</a:t>
                      </a:r>
                      <a:endParaRPr lang="en-US" sz="1800" b="1"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00B050"/>
                    </a:solidFill>
                  </a:tcPr>
                </a:tc>
                <a:tc>
                  <a:txBody>
                    <a:bodyPr/>
                    <a:lstStyle/>
                    <a:p>
                      <a:pPr>
                        <a:lnSpc>
                          <a:spcPct val="107000"/>
                        </a:lnSpc>
                        <a:spcAft>
                          <a:spcPts val="800"/>
                        </a:spcAft>
                      </a:pPr>
                      <a:r>
                        <a:rPr lang="vi-VN" sz="1800" b="1" kern="100">
                          <a:solidFill>
                            <a:schemeClr val="tx1"/>
                          </a:solidFill>
                          <a:effectLst/>
                          <a:latin typeface="Aptos" panose="020B0004020202020204" pitchFamily="34" charset="0"/>
                        </a:rPr>
                        <a:t>272.5</a:t>
                      </a:r>
                      <a:endParaRPr lang="en-US" sz="1800" b="1"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00B050"/>
                    </a:solidFill>
                  </a:tcPr>
                </a:tc>
                <a:tc>
                  <a:txBody>
                    <a:bodyPr/>
                    <a:lstStyle/>
                    <a:p>
                      <a:pPr>
                        <a:lnSpc>
                          <a:spcPct val="107000"/>
                        </a:lnSpc>
                        <a:spcAft>
                          <a:spcPts val="800"/>
                        </a:spcAft>
                      </a:pPr>
                      <a:r>
                        <a:rPr lang="vi-VN" sz="1800" b="1" kern="100">
                          <a:solidFill>
                            <a:schemeClr val="tx1"/>
                          </a:solidFill>
                          <a:effectLst/>
                          <a:latin typeface="Aptos" panose="020B0004020202020204" pitchFamily="34" charset="0"/>
                        </a:rPr>
                        <a:t>110.0</a:t>
                      </a:r>
                      <a:endParaRPr lang="en-US" sz="1800" b="1"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00B050"/>
                    </a:solidFill>
                  </a:tcPr>
                </a:tc>
                <a:tc>
                  <a:txBody>
                    <a:bodyPr/>
                    <a:lstStyle/>
                    <a:p>
                      <a:pPr>
                        <a:lnSpc>
                          <a:spcPct val="107000"/>
                        </a:lnSpc>
                        <a:spcAft>
                          <a:spcPts val="800"/>
                        </a:spcAft>
                      </a:pPr>
                      <a:r>
                        <a:rPr lang="vi-VN" sz="1800" b="1" kern="100">
                          <a:solidFill>
                            <a:schemeClr val="tx1"/>
                          </a:solidFill>
                          <a:effectLst/>
                          <a:latin typeface="Aptos" panose="020B0004020202020204" pitchFamily="34" charset="0"/>
                        </a:rPr>
                        <a:t>136.1</a:t>
                      </a:r>
                      <a:endParaRPr lang="en-US" sz="1800" b="1"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00B050"/>
                    </a:solidFill>
                  </a:tcPr>
                </a:tc>
                <a:tc>
                  <a:txBody>
                    <a:bodyPr/>
                    <a:lstStyle/>
                    <a:p>
                      <a:pPr>
                        <a:lnSpc>
                          <a:spcPct val="107000"/>
                        </a:lnSpc>
                        <a:spcAft>
                          <a:spcPts val="800"/>
                        </a:spcAft>
                      </a:pPr>
                      <a:r>
                        <a:rPr lang="vi-VN" sz="1800" b="1" kern="100">
                          <a:solidFill>
                            <a:schemeClr val="tx1"/>
                          </a:solidFill>
                          <a:effectLst/>
                          <a:latin typeface="Aptos" panose="020B0004020202020204" pitchFamily="34" charset="0"/>
                        </a:rPr>
                        <a:t>145.2</a:t>
                      </a:r>
                      <a:endParaRPr lang="en-US" sz="1800" b="1"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00B050"/>
                    </a:solidFill>
                  </a:tcPr>
                </a:tc>
                <a:tc>
                  <a:txBody>
                    <a:bodyPr/>
                    <a:lstStyle/>
                    <a:p>
                      <a:pPr>
                        <a:lnSpc>
                          <a:spcPct val="107000"/>
                        </a:lnSpc>
                        <a:spcAft>
                          <a:spcPts val="800"/>
                        </a:spcAft>
                      </a:pPr>
                      <a:r>
                        <a:rPr lang="vi-VN" sz="1800" b="1" kern="100">
                          <a:solidFill>
                            <a:schemeClr val="tx1"/>
                          </a:solidFill>
                          <a:effectLst/>
                          <a:latin typeface="Aptos" panose="020B0004020202020204" pitchFamily="34" charset="0"/>
                        </a:rPr>
                        <a:t>165.0</a:t>
                      </a:r>
                      <a:endParaRPr lang="en-US" sz="1800" b="1"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00B050"/>
                    </a:solidFill>
                  </a:tcPr>
                </a:tc>
                <a:tc>
                  <a:txBody>
                    <a:bodyPr/>
                    <a:lstStyle/>
                    <a:p>
                      <a:pPr>
                        <a:lnSpc>
                          <a:spcPct val="107000"/>
                        </a:lnSpc>
                        <a:spcAft>
                          <a:spcPts val="800"/>
                        </a:spcAft>
                      </a:pPr>
                      <a:r>
                        <a:rPr lang="vi-VN" sz="1800" b="1" kern="100" dirty="0">
                          <a:solidFill>
                            <a:schemeClr val="tx1"/>
                          </a:solidFill>
                          <a:effectLst/>
                          <a:latin typeface="Aptos" panose="020B0004020202020204" pitchFamily="34" charset="0"/>
                        </a:rPr>
                        <a:t>274.2</a:t>
                      </a:r>
                      <a:endParaRPr lang="en-US" sz="18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val="2883993553"/>
                  </a:ext>
                </a:extLst>
              </a:tr>
              <a:tr h="483482">
                <a:tc>
                  <a:txBody>
                    <a:bodyPr/>
                    <a:lstStyle/>
                    <a:p>
                      <a:pPr>
                        <a:lnSpc>
                          <a:spcPct val="107000"/>
                        </a:lnSpc>
                        <a:spcAft>
                          <a:spcPts val="800"/>
                        </a:spcAft>
                      </a:pPr>
                      <a:r>
                        <a:rPr lang="vi-VN" sz="1800" kern="100">
                          <a:effectLst/>
                          <a:latin typeface="Aptos" panose="020B0004020202020204" pitchFamily="34" charset="0"/>
                        </a:rPr>
                        <a:t>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167.6</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157.2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155.1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143.6</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77.13</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87.64</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89.63</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95.85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dirty="0">
                          <a:effectLst/>
                          <a:latin typeface="Aptos" panose="020B0004020202020204" pitchFamily="34" charset="0"/>
                        </a:rPr>
                        <a:t>154.0</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3044650"/>
                  </a:ext>
                </a:extLst>
              </a:tr>
              <a:tr h="483482">
                <a:tc>
                  <a:txBody>
                    <a:bodyPr/>
                    <a:lstStyle/>
                    <a:p>
                      <a:pPr>
                        <a:lnSpc>
                          <a:spcPct val="107000"/>
                        </a:lnSpc>
                        <a:spcAft>
                          <a:spcPts val="800"/>
                        </a:spcAft>
                      </a:pPr>
                      <a:r>
                        <a:rPr lang="vi-VN" sz="1800" b="1" kern="100">
                          <a:solidFill>
                            <a:srgbClr val="FF0000"/>
                          </a:solidFill>
                          <a:effectLst/>
                          <a:latin typeface="Aptos" panose="020B0004020202020204" pitchFamily="34" charset="0"/>
                        </a:rPr>
                        <a:t>2</a:t>
                      </a:r>
                      <a:endParaRPr lang="en-US" sz="1800" b="1" kern="10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a:txBody>
                    <a:bodyPr/>
                    <a:lstStyle/>
                    <a:p>
                      <a:pPr>
                        <a:lnSpc>
                          <a:spcPct val="107000"/>
                        </a:lnSpc>
                        <a:spcAft>
                          <a:spcPts val="800"/>
                        </a:spcAft>
                      </a:pPr>
                      <a:r>
                        <a:rPr lang="vi-VN" sz="1800" b="1" kern="100">
                          <a:solidFill>
                            <a:srgbClr val="FF0000"/>
                          </a:solidFill>
                          <a:effectLst/>
                          <a:latin typeface="Aptos" panose="020B0004020202020204" pitchFamily="34" charset="0"/>
                        </a:rPr>
                        <a:t>375.8</a:t>
                      </a:r>
                      <a:endParaRPr lang="en-US" sz="1800" b="1" kern="10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a:txBody>
                    <a:bodyPr/>
                    <a:lstStyle/>
                    <a:p>
                      <a:pPr>
                        <a:lnSpc>
                          <a:spcPct val="107000"/>
                        </a:lnSpc>
                        <a:spcAft>
                          <a:spcPts val="800"/>
                        </a:spcAft>
                      </a:pPr>
                      <a:r>
                        <a:rPr lang="vi-VN" sz="1800" b="1" kern="100">
                          <a:solidFill>
                            <a:srgbClr val="FF0000"/>
                          </a:solidFill>
                          <a:effectLst/>
                          <a:latin typeface="Aptos" panose="020B0004020202020204" pitchFamily="34" charset="0"/>
                        </a:rPr>
                        <a:t>367.6</a:t>
                      </a:r>
                      <a:endParaRPr lang="en-US" sz="1800" b="1" kern="10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a:txBody>
                    <a:bodyPr/>
                    <a:lstStyle/>
                    <a:p>
                      <a:pPr>
                        <a:lnSpc>
                          <a:spcPct val="107000"/>
                        </a:lnSpc>
                        <a:spcAft>
                          <a:spcPts val="800"/>
                        </a:spcAft>
                      </a:pPr>
                      <a:r>
                        <a:rPr lang="vi-VN" sz="1800" b="1" kern="100">
                          <a:solidFill>
                            <a:srgbClr val="FF0000"/>
                          </a:solidFill>
                          <a:effectLst/>
                          <a:latin typeface="Aptos" panose="020B0004020202020204" pitchFamily="34" charset="0"/>
                        </a:rPr>
                        <a:t>387.3</a:t>
                      </a:r>
                      <a:endParaRPr lang="en-US" sz="1800" b="1" kern="10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a:txBody>
                    <a:bodyPr/>
                    <a:lstStyle/>
                    <a:p>
                      <a:pPr>
                        <a:lnSpc>
                          <a:spcPct val="107000"/>
                        </a:lnSpc>
                        <a:spcAft>
                          <a:spcPts val="800"/>
                        </a:spcAft>
                      </a:pPr>
                      <a:r>
                        <a:rPr lang="vi-VN" sz="1800" b="1" kern="100" dirty="0">
                          <a:solidFill>
                            <a:srgbClr val="FF0000"/>
                          </a:solidFill>
                          <a:effectLst/>
                          <a:latin typeface="Aptos" panose="020B0004020202020204" pitchFamily="34" charset="0"/>
                        </a:rPr>
                        <a:t>390.3</a:t>
                      </a:r>
                      <a:endPar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a:txBody>
                    <a:bodyPr/>
                    <a:lstStyle/>
                    <a:p>
                      <a:pPr>
                        <a:lnSpc>
                          <a:spcPct val="107000"/>
                        </a:lnSpc>
                        <a:spcAft>
                          <a:spcPts val="800"/>
                        </a:spcAft>
                      </a:pPr>
                      <a:r>
                        <a:rPr lang="vi-VN" sz="1800" b="1" kern="100">
                          <a:solidFill>
                            <a:srgbClr val="FF0000"/>
                          </a:solidFill>
                          <a:effectLst/>
                          <a:latin typeface="Aptos" panose="020B0004020202020204" pitchFamily="34" charset="0"/>
                        </a:rPr>
                        <a:t>139.0</a:t>
                      </a:r>
                      <a:endParaRPr lang="en-US" sz="1800" b="1" kern="10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a:txBody>
                    <a:bodyPr/>
                    <a:lstStyle/>
                    <a:p>
                      <a:pPr>
                        <a:lnSpc>
                          <a:spcPct val="107000"/>
                        </a:lnSpc>
                        <a:spcAft>
                          <a:spcPts val="800"/>
                        </a:spcAft>
                      </a:pPr>
                      <a:r>
                        <a:rPr lang="vi-VN" sz="1800" b="1" kern="100">
                          <a:solidFill>
                            <a:srgbClr val="FF0000"/>
                          </a:solidFill>
                          <a:effectLst/>
                          <a:latin typeface="Aptos" panose="020B0004020202020204" pitchFamily="34" charset="0"/>
                        </a:rPr>
                        <a:t>181.6</a:t>
                      </a:r>
                      <a:endParaRPr lang="en-US" sz="1800" b="1" kern="10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a:txBody>
                    <a:bodyPr/>
                    <a:lstStyle/>
                    <a:p>
                      <a:pPr>
                        <a:lnSpc>
                          <a:spcPct val="107000"/>
                        </a:lnSpc>
                        <a:spcAft>
                          <a:spcPts val="800"/>
                        </a:spcAft>
                      </a:pPr>
                      <a:r>
                        <a:rPr lang="vi-VN" sz="1800" b="1" kern="100" dirty="0">
                          <a:solidFill>
                            <a:srgbClr val="FF0000"/>
                          </a:solidFill>
                          <a:effectLst/>
                          <a:latin typeface="Aptos" panose="020B0004020202020204" pitchFamily="34" charset="0"/>
                        </a:rPr>
                        <a:t>200.3</a:t>
                      </a:r>
                      <a:endPar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a:txBody>
                    <a:bodyPr/>
                    <a:lstStyle/>
                    <a:p>
                      <a:pPr>
                        <a:lnSpc>
                          <a:spcPct val="107000"/>
                        </a:lnSpc>
                        <a:spcAft>
                          <a:spcPts val="800"/>
                        </a:spcAft>
                      </a:pPr>
                      <a:r>
                        <a:rPr lang="vi-VN" sz="1800" b="1" kern="100">
                          <a:solidFill>
                            <a:srgbClr val="FF0000"/>
                          </a:solidFill>
                          <a:effectLst/>
                          <a:latin typeface="Aptos" panose="020B0004020202020204" pitchFamily="34" charset="0"/>
                        </a:rPr>
                        <a:t>232.7</a:t>
                      </a:r>
                      <a:endParaRPr lang="en-US" sz="1800" b="1" kern="10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a:txBody>
                    <a:bodyPr/>
                    <a:lstStyle/>
                    <a:p>
                      <a:pPr>
                        <a:lnSpc>
                          <a:spcPct val="107000"/>
                        </a:lnSpc>
                        <a:spcAft>
                          <a:spcPts val="800"/>
                        </a:spcAft>
                      </a:pPr>
                      <a:r>
                        <a:rPr lang="vi-VN" sz="1800" b="1" kern="100">
                          <a:solidFill>
                            <a:srgbClr val="FF0000"/>
                          </a:solidFill>
                          <a:effectLst/>
                          <a:latin typeface="Aptos" panose="020B0004020202020204" pitchFamily="34" charset="0"/>
                        </a:rPr>
                        <a:t>643.2</a:t>
                      </a:r>
                      <a:endParaRPr lang="en-US" sz="1800" b="1" kern="10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extLst>
                  <a:ext uri="{0D108BD9-81ED-4DB2-BD59-A6C34878D82A}">
                    <a16:rowId xmlns:a16="http://schemas.microsoft.com/office/drawing/2014/main" val="86382141"/>
                  </a:ext>
                </a:extLst>
              </a:tr>
              <a:tr h="483482">
                <a:tc>
                  <a:txBody>
                    <a:bodyPr/>
                    <a:lstStyle/>
                    <a:p>
                      <a:pPr>
                        <a:lnSpc>
                          <a:spcPct val="107000"/>
                        </a:lnSpc>
                        <a:spcAft>
                          <a:spcPts val="800"/>
                        </a:spcAft>
                      </a:pPr>
                      <a:r>
                        <a:rPr lang="vi-VN" sz="1800" b="1" kern="100">
                          <a:solidFill>
                            <a:srgbClr val="FF0000"/>
                          </a:solidFill>
                          <a:effectLst/>
                          <a:latin typeface="Aptos" panose="020B0004020202020204" pitchFamily="34" charset="0"/>
                        </a:rPr>
                        <a:t>3</a:t>
                      </a:r>
                      <a:endParaRPr lang="en-US" sz="1800" b="1" kern="10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a:txBody>
                    <a:bodyPr/>
                    <a:lstStyle/>
                    <a:p>
                      <a:pPr>
                        <a:lnSpc>
                          <a:spcPct val="107000"/>
                        </a:lnSpc>
                        <a:spcAft>
                          <a:spcPts val="800"/>
                        </a:spcAft>
                      </a:pPr>
                      <a:r>
                        <a:rPr lang="vi-VN" sz="1800" b="1" kern="100">
                          <a:solidFill>
                            <a:srgbClr val="FF0000"/>
                          </a:solidFill>
                          <a:effectLst/>
                          <a:latin typeface="Aptos" panose="020B0004020202020204" pitchFamily="34" charset="0"/>
                        </a:rPr>
                        <a:t>336.1</a:t>
                      </a:r>
                      <a:endParaRPr lang="en-US" sz="1800" b="1" kern="10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a:txBody>
                    <a:bodyPr/>
                    <a:lstStyle/>
                    <a:p>
                      <a:pPr>
                        <a:lnSpc>
                          <a:spcPct val="107000"/>
                        </a:lnSpc>
                        <a:spcAft>
                          <a:spcPts val="800"/>
                        </a:spcAft>
                      </a:pPr>
                      <a:r>
                        <a:rPr lang="vi-VN" sz="1800" b="1" kern="100">
                          <a:solidFill>
                            <a:srgbClr val="FF0000"/>
                          </a:solidFill>
                          <a:effectLst/>
                          <a:latin typeface="Aptos" panose="020B0004020202020204" pitchFamily="34" charset="0"/>
                        </a:rPr>
                        <a:t>333.1</a:t>
                      </a:r>
                      <a:endParaRPr lang="en-US" sz="1800" b="1" kern="10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a:txBody>
                    <a:bodyPr/>
                    <a:lstStyle/>
                    <a:p>
                      <a:pPr>
                        <a:lnSpc>
                          <a:spcPct val="107000"/>
                        </a:lnSpc>
                        <a:spcAft>
                          <a:spcPts val="800"/>
                        </a:spcAft>
                      </a:pPr>
                      <a:r>
                        <a:rPr lang="vi-VN" sz="1800" b="1" kern="100">
                          <a:solidFill>
                            <a:srgbClr val="FF0000"/>
                          </a:solidFill>
                          <a:effectLst/>
                          <a:latin typeface="Aptos" panose="020B0004020202020204" pitchFamily="34" charset="0"/>
                        </a:rPr>
                        <a:t>371.3</a:t>
                      </a:r>
                      <a:endParaRPr lang="en-US" sz="1800" b="1" kern="10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a:txBody>
                    <a:bodyPr/>
                    <a:lstStyle/>
                    <a:p>
                      <a:pPr>
                        <a:lnSpc>
                          <a:spcPct val="107000"/>
                        </a:lnSpc>
                        <a:spcAft>
                          <a:spcPts val="800"/>
                        </a:spcAft>
                      </a:pPr>
                      <a:r>
                        <a:rPr lang="vi-VN" sz="1800" b="1" kern="100">
                          <a:solidFill>
                            <a:srgbClr val="FF0000"/>
                          </a:solidFill>
                          <a:effectLst/>
                          <a:latin typeface="Aptos" panose="020B0004020202020204" pitchFamily="34" charset="0"/>
                        </a:rPr>
                        <a:t>389.7</a:t>
                      </a:r>
                      <a:endParaRPr lang="en-US" sz="1800" b="1" kern="10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a:txBody>
                    <a:bodyPr/>
                    <a:lstStyle/>
                    <a:p>
                      <a:pPr>
                        <a:lnSpc>
                          <a:spcPct val="107000"/>
                        </a:lnSpc>
                        <a:spcAft>
                          <a:spcPts val="800"/>
                        </a:spcAft>
                      </a:pPr>
                      <a:r>
                        <a:rPr lang="vi-VN" sz="1800" b="1" kern="100" dirty="0">
                          <a:solidFill>
                            <a:srgbClr val="FF0000"/>
                          </a:solidFill>
                          <a:effectLst/>
                          <a:latin typeface="Aptos" panose="020B0004020202020204" pitchFamily="34" charset="0"/>
                        </a:rPr>
                        <a:t>117.3</a:t>
                      </a:r>
                      <a:endPar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a:txBody>
                    <a:bodyPr/>
                    <a:lstStyle/>
                    <a:p>
                      <a:pPr>
                        <a:lnSpc>
                          <a:spcPct val="107000"/>
                        </a:lnSpc>
                        <a:spcAft>
                          <a:spcPts val="800"/>
                        </a:spcAft>
                      </a:pPr>
                      <a:r>
                        <a:rPr lang="vi-VN" sz="1800" b="1" kern="100">
                          <a:solidFill>
                            <a:srgbClr val="FF0000"/>
                          </a:solidFill>
                          <a:effectLst/>
                          <a:latin typeface="Aptos" panose="020B0004020202020204" pitchFamily="34" charset="0"/>
                        </a:rPr>
                        <a:t>156.2</a:t>
                      </a:r>
                      <a:endParaRPr lang="en-US" sz="1800" b="1" kern="10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a:txBody>
                    <a:bodyPr/>
                    <a:lstStyle/>
                    <a:p>
                      <a:pPr>
                        <a:lnSpc>
                          <a:spcPct val="107000"/>
                        </a:lnSpc>
                        <a:spcAft>
                          <a:spcPts val="800"/>
                        </a:spcAft>
                      </a:pPr>
                      <a:r>
                        <a:rPr lang="vi-VN" sz="1800" b="1" kern="100">
                          <a:solidFill>
                            <a:srgbClr val="FF0000"/>
                          </a:solidFill>
                          <a:effectLst/>
                          <a:latin typeface="Aptos" panose="020B0004020202020204" pitchFamily="34" charset="0"/>
                        </a:rPr>
                        <a:t>174.4</a:t>
                      </a:r>
                      <a:endParaRPr lang="en-US" sz="1800" b="1" kern="10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a:txBody>
                    <a:bodyPr/>
                    <a:lstStyle/>
                    <a:p>
                      <a:pPr>
                        <a:lnSpc>
                          <a:spcPct val="107000"/>
                        </a:lnSpc>
                        <a:spcAft>
                          <a:spcPts val="800"/>
                        </a:spcAft>
                      </a:pPr>
                      <a:r>
                        <a:rPr lang="vi-VN" sz="1800" b="1" kern="100">
                          <a:solidFill>
                            <a:srgbClr val="FF0000"/>
                          </a:solidFill>
                          <a:effectLst/>
                          <a:latin typeface="Aptos" panose="020B0004020202020204" pitchFamily="34" charset="0"/>
                        </a:rPr>
                        <a:t>203.9</a:t>
                      </a:r>
                      <a:endParaRPr lang="en-US" sz="1800" b="1" kern="10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a:txBody>
                    <a:bodyPr/>
                    <a:lstStyle/>
                    <a:p>
                      <a:pPr>
                        <a:lnSpc>
                          <a:spcPct val="107000"/>
                        </a:lnSpc>
                        <a:spcAft>
                          <a:spcPts val="800"/>
                        </a:spcAft>
                      </a:pPr>
                      <a:r>
                        <a:rPr lang="vi-VN" sz="1800" b="1" kern="100" dirty="0">
                          <a:solidFill>
                            <a:srgbClr val="FF0000"/>
                          </a:solidFill>
                          <a:effectLst/>
                          <a:latin typeface="Aptos" panose="020B0004020202020204" pitchFamily="34" charset="0"/>
                        </a:rPr>
                        <a:t>482.5</a:t>
                      </a:r>
                      <a:endPar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extLst>
                  <a:ext uri="{0D108BD9-81ED-4DB2-BD59-A6C34878D82A}">
                    <a16:rowId xmlns:a16="http://schemas.microsoft.com/office/drawing/2014/main" val="563705774"/>
                  </a:ext>
                </a:extLst>
              </a:tr>
              <a:tr h="483482">
                <a:tc>
                  <a:txBody>
                    <a:bodyPr/>
                    <a:lstStyle/>
                    <a:p>
                      <a:pPr>
                        <a:lnSpc>
                          <a:spcPct val="107000"/>
                        </a:lnSpc>
                        <a:spcAft>
                          <a:spcPts val="800"/>
                        </a:spcAft>
                      </a:pPr>
                      <a:r>
                        <a:rPr lang="vi-VN" sz="1800" kern="100">
                          <a:effectLst/>
                          <a:latin typeface="Aptos" panose="020B0004020202020204" pitchFamily="34" charset="0"/>
                        </a:rPr>
                        <a:t>4</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kern="100">
                          <a:effectLst/>
                          <a:latin typeface="Aptos" panose="020B0004020202020204" pitchFamily="34" charset="0"/>
                        </a:rPr>
                        <a:t>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kern="100">
                          <a:effectLst/>
                          <a:latin typeface="Aptos" panose="020B0004020202020204" pitchFamily="34" charset="0"/>
                        </a:rPr>
                        <a:t>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kern="100">
                          <a:effectLst/>
                          <a:latin typeface="Aptos" panose="020B0004020202020204" pitchFamily="34" charset="0"/>
                        </a:rPr>
                        <a:t>387</a:t>
                      </a:r>
                      <a:r>
                        <a:rPr lang="vi-VN" sz="1800" kern="100">
                          <a:effectLst/>
                          <a:latin typeface="Aptos" panose="020B0004020202020204" pitchFamily="34" charset="0"/>
                        </a:rPr>
                        <a:t>.6</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kern="100">
                          <a:effectLst/>
                          <a:latin typeface="Aptos" panose="020B0004020202020204" pitchFamily="34" charset="0"/>
                        </a:rPr>
                        <a:t>390.3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kern="100">
                          <a:effectLst/>
                          <a:latin typeface="Aptos" panose="020B0004020202020204" pitchFamily="34" charset="0"/>
                        </a:rPr>
                        <a:t>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kern="100" dirty="0">
                          <a:effectLst/>
                          <a:latin typeface="Aptos" panose="020B0004020202020204" pitchFamily="34" charset="0"/>
                        </a:rPr>
                        <a:t>2501.1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8032778"/>
                  </a:ext>
                </a:extLst>
              </a:tr>
              <a:tr h="483482">
                <a:tc>
                  <a:txBody>
                    <a:bodyPr/>
                    <a:lstStyle/>
                    <a:p>
                      <a:pPr>
                        <a:lnSpc>
                          <a:spcPct val="107000"/>
                        </a:lnSpc>
                        <a:spcAft>
                          <a:spcPts val="800"/>
                        </a:spcAft>
                      </a:pPr>
                      <a:r>
                        <a:rPr lang="vi-VN" sz="1800" kern="100">
                          <a:effectLst/>
                          <a:latin typeface="Aptos" panose="020B0004020202020204" pitchFamily="34" charset="0"/>
                        </a:rPr>
                        <a:t>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kern="100">
                          <a:effectLst/>
                          <a:latin typeface="Aptos" panose="020B0004020202020204" pitchFamily="34" charset="0"/>
                        </a:rPr>
                        <a:t>205.2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kern="100">
                          <a:effectLst/>
                          <a:latin typeface="Aptos" panose="020B0004020202020204" pitchFamily="34" charset="0"/>
                        </a:rPr>
                        <a:t>194.2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kern="100">
                          <a:effectLst/>
                          <a:latin typeface="Aptos" panose="020B0004020202020204" pitchFamily="34" charset="0"/>
                        </a:rPr>
                        <a:t>201.4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kern="100">
                          <a:effectLst/>
                          <a:latin typeface="Aptos" panose="020B0004020202020204" pitchFamily="34" charset="0"/>
                        </a:rPr>
                        <a:t>197.8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kern="100">
                          <a:effectLst/>
                          <a:latin typeface="Aptos" panose="020B0004020202020204" pitchFamily="34" charset="0"/>
                        </a:rPr>
                        <a:t>96</a:t>
                      </a:r>
                      <a:r>
                        <a:rPr lang="vi-VN" sz="1800" kern="100">
                          <a:effectLst/>
                          <a:latin typeface="Aptos" panose="020B0004020202020204" pitchFamily="34" charset="0"/>
                        </a:rPr>
                        <a:t>.8</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117.4</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124.6</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138.4</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kern="100">
                          <a:effectLst/>
                          <a:latin typeface="Aptos" panose="020B0004020202020204" pitchFamily="34" charset="0"/>
                        </a:rPr>
                        <a:t>206.3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2774086"/>
                  </a:ext>
                </a:extLst>
              </a:tr>
              <a:tr h="483482">
                <a:tc>
                  <a:txBody>
                    <a:bodyPr/>
                    <a:lstStyle/>
                    <a:p>
                      <a:pPr>
                        <a:lnSpc>
                          <a:spcPct val="107000"/>
                        </a:lnSpc>
                        <a:spcAft>
                          <a:spcPts val="800"/>
                        </a:spcAft>
                      </a:pPr>
                      <a:r>
                        <a:rPr lang="vi-VN" sz="1800" kern="100">
                          <a:effectLst/>
                          <a:latin typeface="Aptos" panose="020B0004020202020204" pitchFamily="34" charset="0"/>
                        </a:rPr>
                        <a:t>6</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kern="100">
                          <a:effectLst/>
                          <a:latin typeface="Aptos" panose="020B0004020202020204" pitchFamily="34" charset="0"/>
                        </a:rPr>
                        <a:t>318.3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kern="100">
                          <a:effectLst/>
                          <a:latin typeface="Aptos" panose="020B0004020202020204" pitchFamily="34" charset="0"/>
                        </a:rPr>
                        <a:t>320.6</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kern="100">
                          <a:effectLst/>
                          <a:latin typeface="Aptos" panose="020B0004020202020204" pitchFamily="34" charset="0"/>
                        </a:rPr>
                        <a:t>337.7</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kern="100">
                          <a:effectLst/>
                          <a:latin typeface="Aptos" panose="020B0004020202020204" pitchFamily="34" charset="0"/>
                        </a:rPr>
                        <a:t>356.9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kern="100">
                          <a:effectLst/>
                          <a:latin typeface="Aptos" panose="020B0004020202020204" pitchFamily="34" charset="0"/>
                        </a:rPr>
                        <a:t>114</a:t>
                      </a:r>
                      <a:r>
                        <a:rPr lang="vi-VN" sz="1800" kern="100">
                          <a:effectLst/>
                          <a:latin typeface="Aptos" panose="020B0004020202020204" pitchFamily="34" charset="0"/>
                        </a:rPr>
                        <a:t>.2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150.1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163.5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kern="100">
                          <a:effectLst/>
                          <a:latin typeface="Aptos" panose="020B0004020202020204" pitchFamily="34" charset="0"/>
                        </a:rPr>
                        <a:t>185.9</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kern="100" dirty="0">
                          <a:effectLst/>
                          <a:latin typeface="Aptos" panose="020B0004020202020204" pitchFamily="34" charset="0"/>
                        </a:rPr>
                        <a:t>367.4</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0488258"/>
                  </a:ext>
                </a:extLst>
              </a:tr>
            </a:tbl>
          </a:graphicData>
        </a:graphic>
      </p:graphicFrame>
      <p:sp>
        <p:nvSpPr>
          <p:cNvPr id="5" name="Rectangle 1">
            <a:extLst>
              <a:ext uri="{FF2B5EF4-FFF2-40B4-BE49-F238E27FC236}">
                <a16:creationId xmlns:a16="http://schemas.microsoft.com/office/drawing/2014/main" id="{3E705A6A-A912-73C2-C4B0-A00F9F570332}"/>
              </a:ext>
            </a:extLst>
          </p:cNvPr>
          <p:cNvSpPr>
            <a:spLocks noChangeArrowheads="1"/>
          </p:cNvSpPr>
          <p:nvPr/>
        </p:nvSpPr>
        <p:spPr bwMode="auto">
          <a:xfrm>
            <a:off x="3127375" y="325085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84516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4862-3557-435A-E703-02AD3147A986}"/>
              </a:ext>
            </a:extLst>
          </p:cNvPr>
          <p:cNvSpPr>
            <a:spLocks noGrp="1"/>
          </p:cNvSpPr>
          <p:nvPr>
            <p:ph type="title"/>
          </p:nvPr>
        </p:nvSpPr>
        <p:spPr/>
        <p:txBody>
          <a:bodyPr/>
          <a:lstStyle/>
          <a:p>
            <a:r>
              <a:rPr lang="vi-VN" dirty="0"/>
              <a:t>V. Sử dụng kết quả cho bài toán đề xuất</a:t>
            </a:r>
            <a:endParaRPr lang="en-US" dirty="0"/>
          </a:p>
        </p:txBody>
      </p:sp>
      <p:sp>
        <p:nvSpPr>
          <p:cNvPr id="3" name="Content Placeholder 2">
            <a:extLst>
              <a:ext uri="{FF2B5EF4-FFF2-40B4-BE49-F238E27FC236}">
                <a16:creationId xmlns:a16="http://schemas.microsoft.com/office/drawing/2014/main" id="{CE7221E9-1F31-E092-DDA1-0E472CCDBA10}"/>
              </a:ext>
            </a:extLst>
          </p:cNvPr>
          <p:cNvSpPr>
            <a:spLocks noGrp="1"/>
          </p:cNvSpPr>
          <p:nvPr>
            <p:ph idx="1"/>
          </p:nvPr>
        </p:nvSpPr>
        <p:spPr/>
        <p:txBody>
          <a:bodyPr/>
          <a:lstStyle/>
          <a:p>
            <a:pPr marL="0" indent="0">
              <a:lnSpc>
                <a:spcPct val="107000"/>
              </a:lnSpc>
              <a:spcBef>
                <a:spcPts val="800"/>
              </a:spcBef>
              <a:spcAft>
                <a:spcPts val="400"/>
              </a:spcAft>
              <a:buNone/>
            </a:pP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endParaRPr lang="en-US" dirty="0"/>
          </a:p>
        </p:txBody>
      </p:sp>
      <p:sp>
        <p:nvSpPr>
          <p:cNvPr id="9" name="TextBox 8">
            <a:extLst>
              <a:ext uri="{FF2B5EF4-FFF2-40B4-BE49-F238E27FC236}">
                <a16:creationId xmlns:a16="http://schemas.microsoft.com/office/drawing/2014/main" id="{8ED302BE-6170-E399-B73C-7C234914F1ED}"/>
              </a:ext>
            </a:extLst>
          </p:cNvPr>
          <p:cNvSpPr txBox="1"/>
          <p:nvPr/>
        </p:nvSpPr>
        <p:spPr>
          <a:xfrm>
            <a:off x="838200" y="2024327"/>
            <a:ext cx="10515600" cy="4664482"/>
          </a:xfrm>
          <a:prstGeom prst="rect">
            <a:avLst/>
          </a:prstGeom>
          <a:noFill/>
        </p:spPr>
        <p:txBody>
          <a:bodyPr wrap="square">
            <a:spAutoFit/>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Nhóm 1: doanh thu mức thấp, được dự đoán giảm ít, và lượng cuộc gọi ít.</a:t>
            </a:r>
          </a:p>
          <a:p>
            <a:pPr>
              <a:lnSpc>
                <a:spcPct val="107000"/>
              </a:lnSpc>
              <a:spcAft>
                <a:spcPts val="800"/>
              </a:spcAft>
            </a:pPr>
            <a:r>
              <a:rPr lang="vi-VN" kern="100" dirty="0">
                <a:latin typeface="Aptos" panose="020B0004020202020204" pitchFamily="34" charset="0"/>
                <a:ea typeface="Aptos" panose="020B0004020202020204" pitchFamily="34" charset="0"/>
                <a:cs typeface="Times New Roman" panose="02020603050405020304" pitchFamily="18" charset="0"/>
              </a:rPr>
              <a:t>=&gt; Tặng thêm giờ gọi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vi-VN" sz="1800" kern="100" dirty="0">
                <a:solidFill>
                  <a:srgbClr val="4EA72E"/>
                </a:solidFill>
                <a:effectLst/>
                <a:latin typeface="Aptos" panose="020B0004020202020204" pitchFamily="34" charset="0"/>
                <a:ea typeface="Aptos" panose="020B0004020202020204" pitchFamily="34" charset="0"/>
                <a:cs typeface="Times New Roman" panose="02020603050405020304" pitchFamily="18" charset="0"/>
              </a:rPr>
              <a:t>Nhóm 2: doanh thu mức cao, được dự đoán tăng nhiều, và lượng cuộc gọi lớn.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vi-VN" sz="1800" kern="100" dirty="0">
                <a:solidFill>
                  <a:srgbClr val="4EA72E"/>
                </a:solidFill>
                <a:effectLst/>
                <a:latin typeface="Aptos" panose="020B0004020202020204" pitchFamily="34" charset="0"/>
                <a:ea typeface="Aptos" panose="020B0004020202020204" pitchFamily="34" charset="0"/>
                <a:cs typeface="Times New Roman" panose="02020603050405020304" pitchFamily="18" charset="0"/>
              </a:rPr>
              <a:t>Nhóm 3: doanh thu mức cao, được dự đoán tăng nhiều, lượng cuộc gọi lớn. Tuy nhiên kém hơn nhóm 2 1 ít.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lvl="0" indent="-285750">
              <a:lnSpc>
                <a:spcPct val="107000"/>
              </a:lnSpc>
              <a:spcAft>
                <a:spcPts val="800"/>
              </a:spcAft>
              <a:buFont typeface="Symbol" panose="05050102010706020507" pitchFamily="18" charset="2"/>
              <a:buChar char="Þ"/>
            </a:pPr>
            <a:r>
              <a:rPr lang="vi-VN" sz="1800" kern="100" dirty="0">
                <a:solidFill>
                  <a:srgbClr val="4EA72E"/>
                </a:solidFill>
                <a:effectLst/>
                <a:latin typeface="Aptos" panose="020B0004020202020204" pitchFamily="34" charset="0"/>
                <a:ea typeface="Aptos" panose="020B0004020202020204" pitchFamily="34" charset="0"/>
                <a:cs typeface="Times New Roman" panose="02020603050405020304" pitchFamily="18" charset="0"/>
              </a:rPr>
              <a:t>Ưu đãi cho các gói cước cao, gói đi kèm</a:t>
            </a:r>
          </a:p>
          <a:p>
            <a:pPr lvl="0">
              <a:lnSpc>
                <a:spcPct val="107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vi-VN" sz="1800" kern="100" dirty="0">
                <a:solidFill>
                  <a:schemeClr val="accent5">
                    <a:lumMod val="40000"/>
                    <a:lumOff val="60000"/>
                  </a:schemeClr>
                </a:solidFill>
                <a:effectLst/>
                <a:latin typeface="Aptos" panose="020B0004020202020204" pitchFamily="34" charset="0"/>
                <a:ea typeface="Aptos" panose="020B0004020202020204" pitchFamily="34" charset="0"/>
                <a:cs typeface="Times New Roman" panose="02020603050405020304" pitchFamily="18" charset="0"/>
              </a:rPr>
              <a:t>Nhóm 0: doanh thu mức trung, lượng cuộc gọi cao và doanh thu dự đoán tăng ít.</a:t>
            </a:r>
            <a:endParaRPr lang="en-US" sz="1800" kern="100" dirty="0">
              <a:solidFill>
                <a:schemeClr val="accent5">
                  <a:lumMod val="40000"/>
                  <a:lumOff val="60000"/>
                </a:schemeClr>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vi-VN" sz="1800" kern="100" dirty="0">
                <a:solidFill>
                  <a:schemeClr val="accent5">
                    <a:lumMod val="40000"/>
                    <a:lumOff val="60000"/>
                  </a:schemeClr>
                </a:solidFill>
                <a:effectLst/>
                <a:latin typeface="Aptos" panose="020B0004020202020204" pitchFamily="34" charset="0"/>
                <a:ea typeface="Aptos" panose="020B0004020202020204" pitchFamily="34" charset="0"/>
                <a:cs typeface="Times New Roman" panose="02020603050405020304" pitchFamily="18" charset="0"/>
              </a:rPr>
              <a:t>Nhóm 5: doanh thu mức trung, lượng cuộc gọi ở mức trung, được dự đoán tăng  ít.</a:t>
            </a:r>
            <a:endParaRPr lang="en-US" sz="1800" kern="100" dirty="0">
              <a:solidFill>
                <a:schemeClr val="accent5">
                  <a:lumMod val="40000"/>
                  <a:lumOff val="60000"/>
                </a:schemeClr>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vi-VN" sz="1800" kern="100" dirty="0">
                <a:solidFill>
                  <a:schemeClr val="accent5">
                    <a:lumMod val="40000"/>
                    <a:lumOff val="60000"/>
                  </a:schemeClr>
                </a:solidFill>
                <a:effectLst/>
                <a:latin typeface="Aptos" panose="020B0004020202020204" pitchFamily="34" charset="0"/>
                <a:ea typeface="Aptos" panose="020B0004020202020204" pitchFamily="34" charset="0"/>
                <a:cs typeface="Times New Roman" panose="02020603050405020304" pitchFamily="18" charset="0"/>
              </a:rPr>
              <a:t>Nhóm 6: doanh thu mức cao, lượng cuộc gọi ở mức trung, doanh thu được dự đoán tăng ít.</a:t>
            </a:r>
          </a:p>
          <a:p>
            <a:pPr marL="285750" indent="-285750">
              <a:lnSpc>
                <a:spcPct val="107000"/>
              </a:lnSpc>
              <a:spcAft>
                <a:spcPts val="800"/>
              </a:spcAft>
              <a:buFont typeface="Symbol" panose="05050102010706020507" pitchFamily="18" charset="2"/>
              <a:buChar char="Þ"/>
            </a:pPr>
            <a:r>
              <a:rPr lang="vi-VN" sz="1800" kern="100" dirty="0">
                <a:solidFill>
                  <a:schemeClr val="accent5">
                    <a:lumMod val="40000"/>
                    <a:lumOff val="60000"/>
                  </a:schemeClr>
                </a:solidFill>
                <a:effectLst/>
                <a:latin typeface="Aptos" panose="020B0004020202020204" pitchFamily="34" charset="0"/>
                <a:ea typeface="Aptos" panose="020B0004020202020204" pitchFamily="34" charset="0"/>
                <a:cs typeface="Times New Roman" panose="02020603050405020304" pitchFamily="18" charset="0"/>
              </a:rPr>
              <a:t>Ổn định</a:t>
            </a:r>
          </a:p>
          <a:p>
            <a:pPr>
              <a:lnSpc>
                <a:spcPct val="107000"/>
              </a:lnSpc>
              <a:spcAft>
                <a:spcPts val="800"/>
              </a:spcAft>
            </a:pPr>
            <a:endParaRPr lang="en-US" sz="1800" kern="100" dirty="0">
              <a:solidFill>
                <a:schemeClr val="accent5">
                  <a:lumMod val="40000"/>
                  <a:lumOff val="6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213544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87B13-4B80-7230-646B-28218FB4DE4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3ADA33A-F92B-BC57-971E-8BE8EC05EF8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9171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1CFC-517D-0383-23CC-EF72D44D1D6D}"/>
              </a:ext>
            </a:extLst>
          </p:cNvPr>
          <p:cNvSpPr>
            <a:spLocks noGrp="1"/>
          </p:cNvSpPr>
          <p:nvPr>
            <p:ph type="title"/>
          </p:nvPr>
        </p:nvSpPr>
        <p:spPr/>
        <p:txBody>
          <a:bodyPr/>
          <a:lstStyle/>
          <a:p>
            <a:r>
              <a:rPr lang="vi-VN" dirty="0"/>
              <a:t>I. Xây dựng bài toán - Dataset</a:t>
            </a:r>
            <a:endParaRPr lang="en-US" dirty="0"/>
          </a:p>
        </p:txBody>
      </p:sp>
      <p:graphicFrame>
        <p:nvGraphicFramePr>
          <p:cNvPr id="4" name="Content Placeholder 3">
            <a:extLst>
              <a:ext uri="{FF2B5EF4-FFF2-40B4-BE49-F238E27FC236}">
                <a16:creationId xmlns:a16="http://schemas.microsoft.com/office/drawing/2014/main" id="{3A1754D1-D6A2-B70B-78ED-3F6E6AC1EF49}"/>
              </a:ext>
            </a:extLst>
          </p:cNvPr>
          <p:cNvGraphicFramePr>
            <a:graphicFrameLocks noGrp="1"/>
          </p:cNvGraphicFramePr>
          <p:nvPr>
            <p:ph idx="1"/>
            <p:extLst>
              <p:ext uri="{D42A27DB-BD31-4B8C-83A1-F6EECF244321}">
                <p14:modId xmlns:p14="http://schemas.microsoft.com/office/powerpoint/2010/main" val="2161348694"/>
              </p:ext>
            </p:extLst>
          </p:nvPr>
        </p:nvGraphicFramePr>
        <p:xfrm>
          <a:off x="397933" y="1638687"/>
          <a:ext cx="11396134" cy="4865303"/>
        </p:xfrm>
        <a:graphic>
          <a:graphicData uri="http://schemas.openxmlformats.org/drawingml/2006/table">
            <a:tbl>
              <a:tblPr firstRow="1" firstCol="1" bandRow="1">
                <a:tableStyleId>{00A15C55-8517-42AA-B614-E9B94910E393}</a:tableStyleId>
              </a:tblPr>
              <a:tblGrid>
                <a:gridCol w="2743201">
                  <a:extLst>
                    <a:ext uri="{9D8B030D-6E8A-4147-A177-3AD203B41FA5}">
                      <a16:colId xmlns:a16="http://schemas.microsoft.com/office/drawing/2014/main" val="3727894031"/>
                    </a:ext>
                  </a:extLst>
                </a:gridCol>
                <a:gridCol w="6011333">
                  <a:extLst>
                    <a:ext uri="{9D8B030D-6E8A-4147-A177-3AD203B41FA5}">
                      <a16:colId xmlns:a16="http://schemas.microsoft.com/office/drawing/2014/main" val="3883490405"/>
                    </a:ext>
                  </a:extLst>
                </a:gridCol>
                <a:gridCol w="2641600">
                  <a:extLst>
                    <a:ext uri="{9D8B030D-6E8A-4147-A177-3AD203B41FA5}">
                      <a16:colId xmlns:a16="http://schemas.microsoft.com/office/drawing/2014/main" val="3990797864"/>
                    </a:ext>
                  </a:extLst>
                </a:gridCol>
              </a:tblGrid>
              <a:tr h="199811">
                <a:tc>
                  <a:txBody>
                    <a:bodyPr/>
                    <a:lstStyle/>
                    <a:p>
                      <a:pPr>
                        <a:lnSpc>
                          <a:spcPct val="107000"/>
                        </a:lnSpc>
                        <a:spcAft>
                          <a:spcPts val="800"/>
                        </a:spcAft>
                      </a:pPr>
                      <a:r>
                        <a:rPr lang="vi-VN" sz="1600" kern="100">
                          <a:effectLst/>
                          <a:latin typeface="Aptos" panose="020B0004020202020204" pitchFamily="34" charset="0"/>
                        </a:rPr>
                        <a:t>Thông tin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Ý nghĩa</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dirty="0">
                          <a:effectLst/>
                          <a:latin typeface="Aptos" panose="020B0004020202020204" pitchFamily="34" charset="0"/>
                        </a:rPr>
                        <a:t>Kiểu dữ liệu</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350457"/>
                  </a:ext>
                </a:extLst>
              </a:tr>
              <a:tr h="199811">
                <a:tc>
                  <a:txBody>
                    <a:bodyPr/>
                    <a:lstStyle/>
                    <a:p>
                      <a:pPr>
                        <a:lnSpc>
                          <a:spcPct val="107000"/>
                        </a:lnSpc>
                        <a:spcAft>
                          <a:spcPts val="800"/>
                        </a:spcAft>
                      </a:pPr>
                      <a:r>
                        <a:rPr lang="vi-VN" sz="1600" kern="100">
                          <a:effectLst/>
                          <a:latin typeface="Aptos" panose="020B0004020202020204" pitchFamily="34" charset="0"/>
                        </a:rPr>
                        <a:t>sdt_mahoa</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nSpc>
                          <a:spcPct val="107000"/>
                        </a:lnSpc>
                        <a:spcAft>
                          <a:spcPts val="800"/>
                        </a:spcAft>
                      </a:pPr>
                      <a:r>
                        <a:rPr lang="vi-VN" sz="1600" kern="100">
                          <a:effectLst/>
                          <a:latin typeface="Aptos" panose="020B0004020202020204" pitchFamily="34" charset="0"/>
                        </a:rPr>
                        <a:t>Thuê bao được mã hóa</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nSpc>
                          <a:spcPct val="107000"/>
                        </a:lnSpc>
                        <a:spcAft>
                          <a:spcPts val="800"/>
                        </a:spcAft>
                      </a:pPr>
                      <a:r>
                        <a:rPr lang="vi-VN" sz="1600" kern="100" dirty="0">
                          <a:effectLst/>
                          <a:latin typeface="Aptos" panose="020B0004020202020204" pitchFamily="34" charset="0"/>
                        </a:rPr>
                        <a:t>Nominal</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265718790"/>
                  </a:ext>
                </a:extLst>
              </a:tr>
              <a:tr h="199811">
                <a:tc>
                  <a:txBody>
                    <a:bodyPr/>
                    <a:lstStyle/>
                    <a:p>
                      <a:pPr>
                        <a:lnSpc>
                          <a:spcPct val="107000"/>
                        </a:lnSpc>
                        <a:spcAft>
                          <a:spcPts val="800"/>
                        </a:spcAft>
                      </a:pPr>
                      <a:r>
                        <a:rPr lang="vi-VN" sz="1600" kern="100">
                          <a:effectLst/>
                          <a:latin typeface="Aptos" panose="020B0004020202020204" pitchFamily="34" charset="0"/>
                        </a:rPr>
                        <a:t>ngay_khoa</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Ngày thuê bao bị khóa</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Datetime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9603511"/>
                  </a:ext>
                </a:extLst>
              </a:tr>
              <a:tr h="199811">
                <a:tc>
                  <a:txBody>
                    <a:bodyPr/>
                    <a:lstStyle/>
                    <a:p>
                      <a:pPr>
                        <a:lnSpc>
                          <a:spcPct val="107000"/>
                        </a:lnSpc>
                        <a:spcAft>
                          <a:spcPts val="800"/>
                        </a:spcAft>
                      </a:pPr>
                      <a:r>
                        <a:rPr lang="vi-VN" sz="1600" kern="100">
                          <a:effectLst/>
                          <a:latin typeface="Aptos" panose="020B0004020202020204" pitchFamily="34" charset="0"/>
                        </a:rPr>
                        <a:t>ngay_mo_date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Ngày thuê bao được mở</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Datetime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3614772"/>
                  </a:ext>
                </a:extLst>
              </a:tr>
              <a:tr h="199811">
                <a:tc>
                  <a:txBody>
                    <a:bodyPr/>
                    <a:lstStyle/>
                    <a:p>
                      <a:pPr>
                        <a:lnSpc>
                          <a:spcPct val="107000"/>
                        </a:lnSpc>
                        <a:spcAft>
                          <a:spcPts val="800"/>
                        </a:spcAft>
                      </a:pPr>
                      <a:r>
                        <a:rPr lang="vi-VN" sz="1600" kern="100">
                          <a:effectLst/>
                          <a:latin typeface="Aptos" panose="020B0004020202020204" pitchFamily="34" charset="0"/>
                        </a:rPr>
                        <a:t>ngay_mo_khoa</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Khoảng thời gian bị khóa</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rPr>
                        <a:t>Discrete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0263241"/>
                  </a:ext>
                </a:extLst>
              </a:tr>
              <a:tr h="957869">
                <a:tc>
                  <a:txBody>
                    <a:bodyPr/>
                    <a:lstStyle/>
                    <a:p>
                      <a:pPr>
                        <a:lnSpc>
                          <a:spcPct val="107000"/>
                        </a:lnSpc>
                        <a:spcAft>
                          <a:spcPts val="800"/>
                        </a:spcAft>
                      </a:pPr>
                      <a:r>
                        <a:rPr lang="vi-VN" sz="1600" kern="100">
                          <a:effectLst/>
                          <a:latin typeface="Aptos" panose="020B0004020202020204" pitchFamily="34" charset="0"/>
                        </a:rPr>
                        <a:t>ngay_nap_tien_gan_nhat</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dirty="0">
                          <a:effectLst/>
                          <a:latin typeface="Aptos" panose="020B0004020202020204" pitchFamily="34" charset="0"/>
                        </a:rPr>
                        <a:t>Khoảng thời gian kể từ lúc bị khóa cho đến khi nạp tiền (từ lúc bị khóa đến lúc nạp tiền, do đó, có thể tính đến việc nạp nhiều lần)</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dirty="0">
                          <a:effectLst/>
                          <a:latin typeface="Aptos" panose="020B0004020202020204" pitchFamily="34" charset="0"/>
                        </a:rPr>
                        <a:t>Discrete</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6807009"/>
                  </a:ext>
                </a:extLst>
              </a:tr>
              <a:tr h="378182">
                <a:tc>
                  <a:txBody>
                    <a:bodyPr/>
                    <a:lstStyle/>
                    <a:p>
                      <a:pPr>
                        <a:lnSpc>
                          <a:spcPct val="107000"/>
                        </a:lnSpc>
                        <a:spcAft>
                          <a:spcPts val="800"/>
                        </a:spcAft>
                      </a:pPr>
                      <a:r>
                        <a:rPr lang="vi-VN" sz="1600" kern="100">
                          <a:effectLst/>
                          <a:latin typeface="Aptos" panose="020B0004020202020204" pitchFamily="34" charset="0"/>
                        </a:rPr>
                        <a:t>arpu_1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nSpc>
                          <a:spcPct val="107000"/>
                        </a:lnSpc>
                        <a:spcAft>
                          <a:spcPts val="800"/>
                        </a:spcAft>
                      </a:pPr>
                      <a:r>
                        <a:rPr lang="vi-VN" sz="1600" kern="100">
                          <a:effectLst/>
                          <a:latin typeface="Aptos" panose="020B0004020202020204" pitchFamily="34" charset="0"/>
                        </a:rPr>
                        <a:t>Trung bình lợi nhuận của từng thuê bao tháng thứ 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nSpc>
                          <a:spcPct val="107000"/>
                        </a:lnSpc>
                        <a:spcAft>
                          <a:spcPts val="800"/>
                        </a:spcAft>
                      </a:pPr>
                      <a:r>
                        <a:rPr lang="vi-VN" sz="1600" kern="100">
                          <a:effectLst/>
                          <a:latin typeface="Aptos" panose="020B0004020202020204" pitchFamily="34" charset="0"/>
                        </a:rPr>
                        <a:t>Continuous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3853929989"/>
                  </a:ext>
                </a:extLst>
              </a:tr>
              <a:tr h="378182">
                <a:tc>
                  <a:txBody>
                    <a:bodyPr/>
                    <a:lstStyle/>
                    <a:p>
                      <a:pPr>
                        <a:lnSpc>
                          <a:spcPct val="107000"/>
                        </a:lnSpc>
                        <a:spcAft>
                          <a:spcPts val="800"/>
                        </a:spcAft>
                      </a:pPr>
                      <a:r>
                        <a:rPr lang="vi-VN" sz="1600" kern="100">
                          <a:effectLst/>
                          <a:latin typeface="Aptos" panose="020B0004020202020204" pitchFamily="34" charset="0"/>
                        </a:rPr>
                        <a:t>arpu_2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nSpc>
                          <a:spcPct val="107000"/>
                        </a:lnSpc>
                        <a:spcAft>
                          <a:spcPts val="800"/>
                        </a:spcAft>
                      </a:pPr>
                      <a:r>
                        <a:rPr lang="vi-VN" sz="1600" kern="100">
                          <a:effectLst/>
                          <a:latin typeface="Aptos" panose="020B0004020202020204" pitchFamily="34" charset="0"/>
                        </a:rPr>
                        <a:t>Trung bình lợi nhuận của từng thuê bao tháng thứ 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nSpc>
                          <a:spcPct val="107000"/>
                        </a:lnSpc>
                        <a:spcAft>
                          <a:spcPts val="800"/>
                        </a:spcAft>
                      </a:pPr>
                      <a:r>
                        <a:rPr lang="vi-VN" sz="1600" kern="100">
                          <a:effectLst/>
                          <a:latin typeface="Aptos" panose="020B0004020202020204" pitchFamily="34" charset="0"/>
                        </a:rPr>
                        <a:t>Continuous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3307418199"/>
                  </a:ext>
                </a:extLst>
              </a:tr>
              <a:tr h="378182">
                <a:tc>
                  <a:txBody>
                    <a:bodyPr/>
                    <a:lstStyle/>
                    <a:p>
                      <a:pPr>
                        <a:lnSpc>
                          <a:spcPct val="107000"/>
                        </a:lnSpc>
                        <a:spcAft>
                          <a:spcPts val="800"/>
                        </a:spcAft>
                      </a:pPr>
                      <a:r>
                        <a:rPr lang="vi-VN" sz="1600" kern="100">
                          <a:effectLst/>
                          <a:latin typeface="Aptos" panose="020B0004020202020204" pitchFamily="34" charset="0"/>
                        </a:rPr>
                        <a:t>arpu_3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nSpc>
                          <a:spcPct val="107000"/>
                        </a:lnSpc>
                        <a:spcAft>
                          <a:spcPts val="800"/>
                        </a:spcAft>
                      </a:pPr>
                      <a:r>
                        <a:rPr lang="vi-VN" sz="1600" kern="100" dirty="0">
                          <a:effectLst/>
                          <a:latin typeface="Aptos" panose="020B0004020202020204" pitchFamily="34" charset="0"/>
                        </a:rPr>
                        <a:t>Trung bình lợi nhuận của từng thuê bao tháng thứ 3</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nSpc>
                          <a:spcPct val="107000"/>
                        </a:lnSpc>
                        <a:spcAft>
                          <a:spcPts val="800"/>
                        </a:spcAft>
                      </a:pPr>
                      <a:r>
                        <a:rPr lang="vi-VN" sz="1600" kern="100">
                          <a:effectLst/>
                          <a:latin typeface="Aptos" panose="020B0004020202020204" pitchFamily="34" charset="0"/>
                        </a:rPr>
                        <a:t>Continuous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1792979486"/>
                  </a:ext>
                </a:extLst>
              </a:tr>
              <a:tr h="378182">
                <a:tc>
                  <a:txBody>
                    <a:bodyPr/>
                    <a:lstStyle/>
                    <a:p>
                      <a:pPr>
                        <a:lnSpc>
                          <a:spcPct val="107000"/>
                        </a:lnSpc>
                        <a:spcAft>
                          <a:spcPts val="800"/>
                        </a:spcAft>
                      </a:pPr>
                      <a:r>
                        <a:rPr lang="vi-VN" sz="1600" kern="100">
                          <a:effectLst/>
                          <a:latin typeface="Aptos" panose="020B0004020202020204" pitchFamily="34" charset="0"/>
                        </a:rPr>
                        <a:t>arpu_4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nSpc>
                          <a:spcPct val="107000"/>
                        </a:lnSpc>
                        <a:spcAft>
                          <a:spcPts val="800"/>
                        </a:spcAft>
                      </a:pPr>
                      <a:r>
                        <a:rPr lang="vi-VN" sz="1600" kern="100">
                          <a:effectLst/>
                          <a:latin typeface="Aptos" panose="020B0004020202020204" pitchFamily="34" charset="0"/>
                        </a:rPr>
                        <a:t>Trung bình lợi nhuận của từng thuê bao tháng thứ 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nSpc>
                          <a:spcPct val="107000"/>
                        </a:lnSpc>
                        <a:spcAft>
                          <a:spcPts val="800"/>
                        </a:spcAft>
                      </a:pPr>
                      <a:r>
                        <a:rPr lang="vi-VN" sz="1600" kern="100">
                          <a:effectLst/>
                          <a:latin typeface="Aptos" panose="020B0004020202020204" pitchFamily="34" charset="0"/>
                        </a:rPr>
                        <a:t>Continuous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1053332457"/>
                  </a:ext>
                </a:extLst>
              </a:tr>
              <a:tr h="378182">
                <a:tc>
                  <a:txBody>
                    <a:bodyPr/>
                    <a:lstStyle/>
                    <a:p>
                      <a:pPr>
                        <a:lnSpc>
                          <a:spcPct val="107000"/>
                        </a:lnSpc>
                        <a:spcAft>
                          <a:spcPts val="800"/>
                        </a:spcAft>
                      </a:pPr>
                      <a:r>
                        <a:rPr lang="vi-VN" sz="1600" b="1" kern="100">
                          <a:solidFill>
                            <a:schemeClr val="bg1"/>
                          </a:solidFill>
                          <a:effectLst/>
                          <a:latin typeface="Aptos" panose="020B0004020202020204" pitchFamily="34" charset="0"/>
                        </a:rPr>
                        <a:t>arpu_5</a:t>
                      </a:r>
                      <a:endParaRPr lang="en-US" sz="1600" b="1"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vi-VN" sz="1600" b="1" kern="100">
                          <a:solidFill>
                            <a:schemeClr val="bg1"/>
                          </a:solidFill>
                          <a:effectLst/>
                          <a:latin typeface="Aptos" panose="020B0004020202020204" pitchFamily="34" charset="0"/>
                        </a:rPr>
                        <a:t>Trung bình lợi nhuận của từng thuê bao tháng thứ 5</a:t>
                      </a:r>
                      <a:endParaRPr lang="en-US" sz="1600" b="1"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vi-VN" sz="1600" b="1" kern="100" dirty="0">
                          <a:solidFill>
                            <a:schemeClr val="bg1"/>
                          </a:solidFill>
                          <a:effectLst/>
                          <a:latin typeface="Aptos" panose="020B0004020202020204" pitchFamily="34" charset="0"/>
                        </a:rPr>
                        <a:t>Continuous</a:t>
                      </a:r>
                      <a:endParaRPr lang="en-US" sz="16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solidFill>
                  </a:tcPr>
                </a:tc>
                <a:extLst>
                  <a:ext uri="{0D108BD9-81ED-4DB2-BD59-A6C34878D82A}">
                    <a16:rowId xmlns:a16="http://schemas.microsoft.com/office/drawing/2014/main" val="1681950714"/>
                  </a:ext>
                </a:extLst>
              </a:tr>
              <a:tr h="378182">
                <a:tc>
                  <a:txBody>
                    <a:bodyPr/>
                    <a:lstStyle/>
                    <a:p>
                      <a:pPr>
                        <a:lnSpc>
                          <a:spcPct val="107000"/>
                        </a:lnSpc>
                        <a:spcAft>
                          <a:spcPts val="800"/>
                        </a:spcAft>
                      </a:pPr>
                      <a:r>
                        <a:rPr lang="vi-VN" sz="1600" kern="100">
                          <a:effectLst/>
                          <a:latin typeface="Aptos" panose="020B0004020202020204" pitchFamily="34" charset="0"/>
                        </a:rPr>
                        <a:t>data_1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nSpc>
                          <a:spcPct val="107000"/>
                        </a:lnSpc>
                        <a:spcAft>
                          <a:spcPts val="800"/>
                        </a:spcAft>
                      </a:pPr>
                      <a:r>
                        <a:rPr lang="vi-VN" sz="1600" kern="100" dirty="0">
                          <a:effectLst/>
                          <a:latin typeface="Aptos" panose="020B0004020202020204" pitchFamily="34" charset="0"/>
                        </a:rPr>
                        <a:t>Lượng data sử dụng tháng thứ 1</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nSpc>
                          <a:spcPct val="107000"/>
                        </a:lnSpc>
                        <a:spcAft>
                          <a:spcPts val="800"/>
                        </a:spcAft>
                      </a:pPr>
                      <a:r>
                        <a:rPr lang="vi-VN" sz="1600" kern="100">
                          <a:effectLst/>
                          <a:latin typeface="Aptos" panose="020B0004020202020204" pitchFamily="34" charset="0"/>
                        </a:rPr>
                        <a:t>Continuous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3132796965"/>
                  </a:ext>
                </a:extLst>
              </a:tr>
              <a:tr h="378182">
                <a:tc>
                  <a:txBody>
                    <a:bodyPr/>
                    <a:lstStyle/>
                    <a:p>
                      <a:pPr>
                        <a:lnSpc>
                          <a:spcPct val="107000"/>
                        </a:lnSpc>
                        <a:spcAft>
                          <a:spcPts val="800"/>
                        </a:spcAft>
                      </a:pPr>
                      <a:r>
                        <a:rPr lang="vi-VN" sz="1600" kern="100">
                          <a:effectLst/>
                          <a:latin typeface="Aptos" panose="020B0004020202020204" pitchFamily="34" charset="0"/>
                        </a:rPr>
                        <a:t>data_2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nSpc>
                          <a:spcPct val="107000"/>
                        </a:lnSpc>
                        <a:spcAft>
                          <a:spcPts val="800"/>
                        </a:spcAft>
                      </a:pPr>
                      <a:r>
                        <a:rPr lang="vi-VN" sz="1600" kern="100">
                          <a:effectLst/>
                          <a:latin typeface="Aptos" panose="020B0004020202020204" pitchFamily="34" charset="0"/>
                        </a:rPr>
                        <a:t>Lượng data sử dụng tháng thứ 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nSpc>
                          <a:spcPct val="107000"/>
                        </a:lnSpc>
                        <a:spcAft>
                          <a:spcPts val="800"/>
                        </a:spcAft>
                      </a:pPr>
                      <a:r>
                        <a:rPr lang="vi-VN" sz="1600" kern="100" dirty="0">
                          <a:effectLst/>
                          <a:latin typeface="Aptos" panose="020B0004020202020204" pitchFamily="34" charset="0"/>
                        </a:rPr>
                        <a:t>Continuous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823603073"/>
                  </a:ext>
                </a:extLst>
              </a:tr>
            </a:tbl>
          </a:graphicData>
        </a:graphic>
      </p:graphicFrame>
    </p:spTree>
    <p:extLst>
      <p:ext uri="{BB962C8B-B14F-4D97-AF65-F5344CB8AC3E}">
        <p14:creationId xmlns:p14="http://schemas.microsoft.com/office/powerpoint/2010/main" val="3430755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1CFC-517D-0383-23CC-EF72D44D1D6D}"/>
              </a:ext>
            </a:extLst>
          </p:cNvPr>
          <p:cNvSpPr>
            <a:spLocks noGrp="1"/>
          </p:cNvSpPr>
          <p:nvPr>
            <p:ph type="title"/>
          </p:nvPr>
        </p:nvSpPr>
        <p:spPr/>
        <p:txBody>
          <a:bodyPr/>
          <a:lstStyle/>
          <a:p>
            <a:r>
              <a:rPr lang="vi-VN" dirty="0"/>
              <a:t>I. Xây dựng bài toán - Dataset</a:t>
            </a:r>
            <a:endParaRPr lang="en-US" dirty="0"/>
          </a:p>
        </p:txBody>
      </p:sp>
      <p:graphicFrame>
        <p:nvGraphicFramePr>
          <p:cNvPr id="4" name="Content Placeholder 3">
            <a:extLst>
              <a:ext uri="{FF2B5EF4-FFF2-40B4-BE49-F238E27FC236}">
                <a16:creationId xmlns:a16="http://schemas.microsoft.com/office/drawing/2014/main" id="{3A1754D1-D6A2-B70B-78ED-3F6E6AC1EF49}"/>
              </a:ext>
            </a:extLst>
          </p:cNvPr>
          <p:cNvGraphicFramePr>
            <a:graphicFrameLocks noGrp="1"/>
          </p:cNvGraphicFramePr>
          <p:nvPr>
            <p:ph idx="1"/>
            <p:extLst>
              <p:ext uri="{D42A27DB-BD31-4B8C-83A1-F6EECF244321}">
                <p14:modId xmlns:p14="http://schemas.microsoft.com/office/powerpoint/2010/main" val="1182374081"/>
              </p:ext>
            </p:extLst>
          </p:nvPr>
        </p:nvGraphicFramePr>
        <p:xfrm>
          <a:off x="397933" y="1638687"/>
          <a:ext cx="11396134" cy="4575806"/>
        </p:xfrm>
        <a:graphic>
          <a:graphicData uri="http://schemas.openxmlformats.org/drawingml/2006/table">
            <a:tbl>
              <a:tblPr firstRow="1" firstCol="1" bandRow="1">
                <a:tableStyleId>{00A15C55-8517-42AA-B614-E9B94910E393}</a:tableStyleId>
              </a:tblPr>
              <a:tblGrid>
                <a:gridCol w="2743201">
                  <a:extLst>
                    <a:ext uri="{9D8B030D-6E8A-4147-A177-3AD203B41FA5}">
                      <a16:colId xmlns:a16="http://schemas.microsoft.com/office/drawing/2014/main" val="3727894031"/>
                    </a:ext>
                  </a:extLst>
                </a:gridCol>
                <a:gridCol w="6011333">
                  <a:extLst>
                    <a:ext uri="{9D8B030D-6E8A-4147-A177-3AD203B41FA5}">
                      <a16:colId xmlns:a16="http://schemas.microsoft.com/office/drawing/2014/main" val="3883490405"/>
                    </a:ext>
                  </a:extLst>
                </a:gridCol>
                <a:gridCol w="2641600">
                  <a:extLst>
                    <a:ext uri="{9D8B030D-6E8A-4147-A177-3AD203B41FA5}">
                      <a16:colId xmlns:a16="http://schemas.microsoft.com/office/drawing/2014/main" val="3990797864"/>
                    </a:ext>
                  </a:extLst>
                </a:gridCol>
              </a:tblGrid>
              <a:tr h="199811">
                <a:tc>
                  <a:txBody>
                    <a:bodyPr/>
                    <a:lstStyle/>
                    <a:p>
                      <a:pPr>
                        <a:lnSpc>
                          <a:spcPct val="107000"/>
                        </a:lnSpc>
                        <a:spcAft>
                          <a:spcPts val="800"/>
                        </a:spcAft>
                      </a:pPr>
                      <a:r>
                        <a:rPr lang="vi-VN" sz="1600" kern="100">
                          <a:effectLst/>
                        </a:rPr>
                        <a:t>Thông tin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rPr>
                        <a:t>Ý nghĩa</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dirty="0">
                          <a:effectLst/>
                        </a:rPr>
                        <a:t>Kiểu dữ liệu</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350457"/>
                  </a:ext>
                </a:extLst>
              </a:tr>
              <a:tr h="199811">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data_3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Lượng data sử dụng tháng thứ 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Continuous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265718790"/>
                  </a:ext>
                </a:extLst>
              </a:tr>
              <a:tr h="199811">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data_4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Lượng data sử dụng tháng thứ 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nSpc>
                          <a:spcPct val="107000"/>
                        </a:lnSpc>
                        <a:spcAft>
                          <a:spcPts val="800"/>
                        </a:spcAft>
                      </a:pPr>
                      <a:r>
                        <a:rPr lang="vi-VN" sz="1600" kern="100" dirty="0">
                          <a:effectLst/>
                          <a:latin typeface="Aptos" panose="020B0004020202020204" pitchFamily="34" charset="0"/>
                          <a:ea typeface="Aptos" panose="020B0004020202020204" pitchFamily="34" charset="0"/>
                          <a:cs typeface="Times New Roman" panose="02020603050405020304" pitchFamily="18" charset="0"/>
                        </a:rPr>
                        <a:t>Continuous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1119603511"/>
                  </a:ext>
                </a:extLst>
              </a:tr>
              <a:tr h="199811">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data_5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Lượng data sử dụng tháng thứ 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Continuous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3614772"/>
                  </a:ext>
                </a:extLst>
              </a:tr>
              <a:tr h="199811">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call_1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Số lượng cuộc gọi trong tháng thứ 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Discrete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1830263241"/>
                  </a:ext>
                </a:extLst>
              </a:tr>
              <a:tr h="401053">
                <a:tc>
                  <a:txBody>
                    <a:bodyPr/>
                    <a:lstStyle/>
                    <a:p>
                      <a:pPr>
                        <a:lnSpc>
                          <a:spcPct val="107000"/>
                        </a:lnSpc>
                        <a:spcAft>
                          <a:spcPts val="800"/>
                        </a:spcAft>
                      </a:pPr>
                      <a:r>
                        <a:rPr lang="vi-VN" sz="1600" kern="100" dirty="0">
                          <a:effectLst/>
                          <a:latin typeface="Aptos" panose="020B0004020202020204" pitchFamily="34" charset="0"/>
                          <a:ea typeface="Aptos" panose="020B0004020202020204" pitchFamily="34" charset="0"/>
                          <a:cs typeface="Times New Roman" panose="02020603050405020304" pitchFamily="18" charset="0"/>
                        </a:rPr>
                        <a:t>call_2</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Số lượng cuộc gọi trong tháng thứ 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Discrete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4196807009"/>
                  </a:ext>
                </a:extLst>
              </a:tr>
              <a:tr h="378182">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call_3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Số lượng cuộc gọi trong tháng thứ 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Discrete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3853929989"/>
                  </a:ext>
                </a:extLst>
              </a:tr>
              <a:tr h="378182">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call_4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nSpc>
                          <a:spcPct val="107000"/>
                        </a:lnSpc>
                        <a:spcAft>
                          <a:spcPts val="800"/>
                        </a:spcAft>
                      </a:pPr>
                      <a:r>
                        <a:rPr lang="vi-VN" sz="1600" kern="100" dirty="0">
                          <a:effectLst/>
                          <a:latin typeface="Aptos" panose="020B0004020202020204" pitchFamily="34" charset="0"/>
                          <a:ea typeface="Aptos" panose="020B0004020202020204" pitchFamily="34" charset="0"/>
                          <a:cs typeface="Times New Roman" panose="02020603050405020304" pitchFamily="18" charset="0"/>
                        </a:rPr>
                        <a:t>Số lượng cuộc gọi trong tháng thứ 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tc>
                  <a:txBody>
                    <a:bodyPr/>
                    <a:lstStyle/>
                    <a:p>
                      <a:pPr>
                        <a:lnSpc>
                          <a:spcPct val="107000"/>
                        </a:lnSpc>
                        <a:spcAft>
                          <a:spcPts val="800"/>
                        </a:spcAft>
                      </a:pPr>
                      <a:r>
                        <a:rPr lang="vi-VN" sz="1600" kern="100" dirty="0">
                          <a:effectLst/>
                          <a:latin typeface="Aptos" panose="020B0004020202020204" pitchFamily="34" charset="0"/>
                          <a:ea typeface="Aptos" panose="020B0004020202020204" pitchFamily="34" charset="0"/>
                          <a:cs typeface="Times New Roman" panose="02020603050405020304" pitchFamily="18" charset="0"/>
                        </a:rPr>
                        <a:t>Discrete</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3307418199"/>
                  </a:ext>
                </a:extLst>
              </a:tr>
              <a:tr h="378182">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call_5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Số lượng cuộc gọi trong tháng thứ 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dirty="0">
                          <a:effectLst/>
                          <a:latin typeface="Aptos" panose="020B0004020202020204" pitchFamily="34" charset="0"/>
                          <a:ea typeface="Aptos" panose="020B0004020202020204" pitchFamily="34" charset="0"/>
                          <a:cs typeface="Times New Roman" panose="02020603050405020304" pitchFamily="18" charset="0"/>
                        </a:rPr>
                        <a:t>Discrete</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2979486"/>
                  </a:ext>
                </a:extLst>
              </a:tr>
              <a:tr h="378182">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ngay_goi_tong_dai_gan_nhat</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dirty="0">
                          <a:effectLst/>
                          <a:latin typeface="Aptos" panose="020B0004020202020204" pitchFamily="34" charset="0"/>
                          <a:ea typeface="Aptos" panose="020B0004020202020204" pitchFamily="34" charset="0"/>
                          <a:cs typeface="Times New Roman" panose="02020603050405020304" pitchFamily="18" charset="0"/>
                        </a:rPr>
                        <a:t>Ngày thuê bao gọi tổng đài gần nhất tính từ lúc bắt đầu gọi</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Discrete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3332457"/>
                  </a:ext>
                </a:extLst>
              </a:tr>
              <a:tr h="378182">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da_tung_dang_ky_goi</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Thuê bao đã từng đăng ký gói hay chưa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Nominal</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1950714"/>
                  </a:ext>
                </a:extLst>
              </a:tr>
              <a:tr h="378182">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ngay_dang_ky_goi_gan_nhat</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Ngày thuê bao đăng ký gói gần nhất (kể từ lúc đăng kí gói trước đó đến lúc đăng ký gói hiện tại)</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Discrete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2796965"/>
                  </a:ext>
                </a:extLst>
              </a:tr>
              <a:tr h="378182">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danh_sach_goi_dang_ky</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a:effectLst/>
                          <a:latin typeface="Aptos" panose="020B0004020202020204" pitchFamily="34" charset="0"/>
                          <a:ea typeface="Aptos" panose="020B0004020202020204" pitchFamily="34" charset="0"/>
                          <a:cs typeface="Times New Roman" panose="02020603050405020304" pitchFamily="18" charset="0"/>
                        </a:rPr>
                        <a:t>Các gói mà thuê bao đã đăng ký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600" kern="100" dirty="0">
                          <a:effectLst/>
                          <a:latin typeface="Aptos" panose="020B0004020202020204" pitchFamily="34" charset="0"/>
                          <a:ea typeface="Aptos" panose="020B0004020202020204" pitchFamily="34" charset="0"/>
                          <a:cs typeface="Times New Roman" panose="02020603050405020304" pitchFamily="18" charset="0"/>
                        </a:rPr>
                        <a:t>Nominal</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3603073"/>
                  </a:ext>
                </a:extLst>
              </a:tr>
            </a:tbl>
          </a:graphicData>
        </a:graphic>
      </p:graphicFrame>
    </p:spTree>
    <p:extLst>
      <p:ext uri="{BB962C8B-B14F-4D97-AF65-F5344CB8AC3E}">
        <p14:creationId xmlns:p14="http://schemas.microsoft.com/office/powerpoint/2010/main" val="3586894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45207-ECA8-6EA6-9B3E-3F854200B562}"/>
              </a:ext>
            </a:extLst>
          </p:cNvPr>
          <p:cNvSpPr>
            <a:spLocks noGrp="1"/>
          </p:cNvSpPr>
          <p:nvPr>
            <p:ph type="title"/>
          </p:nvPr>
        </p:nvSpPr>
        <p:spPr/>
        <p:txBody>
          <a:bodyPr/>
          <a:lstStyle/>
          <a:p>
            <a:r>
              <a:rPr lang="vi-VN" dirty="0"/>
              <a:t>I. Xây dựng bài toán – Phạm vi</a:t>
            </a:r>
            <a:endParaRPr lang="en-US" dirty="0"/>
          </a:p>
        </p:txBody>
      </p:sp>
      <p:sp>
        <p:nvSpPr>
          <p:cNvPr id="3" name="Content Placeholder 2">
            <a:extLst>
              <a:ext uri="{FF2B5EF4-FFF2-40B4-BE49-F238E27FC236}">
                <a16:creationId xmlns:a16="http://schemas.microsoft.com/office/drawing/2014/main" id="{946B880C-0334-56E0-EC9A-B78418AB3D3B}"/>
              </a:ext>
            </a:extLst>
          </p:cNvPr>
          <p:cNvSpPr>
            <a:spLocks noGrp="1"/>
          </p:cNvSpPr>
          <p:nvPr>
            <p:ph idx="1"/>
          </p:nvPr>
        </p:nvSpPr>
        <p:spPr>
          <a:xfrm>
            <a:off x="838200" y="2157983"/>
            <a:ext cx="10515600" cy="2194561"/>
          </a:xfrm>
        </p:spPr>
        <p:txBody>
          <a:bodyPr>
            <a:normAutofit/>
          </a:bodyPr>
          <a:lstStyle/>
          <a:p>
            <a:pPr marL="342900" lvl="0" indent="-342900">
              <a:lnSpc>
                <a:spcPct val="107000"/>
              </a:lnSpc>
              <a:buFont typeface="Aptos" panose="020B0004020202020204" pitchFamily="34" charset="0"/>
              <a:buChar char="-"/>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Thời gian: Sử dụng dữ liệu của tháng 4,5,6,7</a:t>
            </a:r>
          </a:p>
          <a:p>
            <a:pPr marL="342900" lvl="0" indent="-342900">
              <a:lnSpc>
                <a:spcPct val="107000"/>
              </a:lnSpc>
              <a:buFont typeface="Aptos" panose="020B0004020202020204" pitchFamily="34" charset="0"/>
              <a:buChar char="-"/>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Khách hàng doanh thu ở mức cao ở tháng thứ 7, trên 129 nghìn đồng. </a:t>
            </a:r>
            <a:endParaRPr lang="vi-VN" sz="1800" kern="100" dirty="0">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Aptos" panose="020B0004020202020204" pitchFamily="34" charset="0"/>
              <a:buChar char="-"/>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Biến mục tiêu: Doanh thu của tháng thứ 5 của từng khách hàng.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1013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45207-ECA8-6EA6-9B3E-3F854200B562}"/>
              </a:ext>
            </a:extLst>
          </p:cNvPr>
          <p:cNvSpPr>
            <a:spLocks noGrp="1"/>
          </p:cNvSpPr>
          <p:nvPr>
            <p:ph type="title"/>
          </p:nvPr>
        </p:nvSpPr>
        <p:spPr/>
        <p:txBody>
          <a:bodyPr/>
          <a:lstStyle/>
          <a:p>
            <a:r>
              <a:rPr lang="vi-VN" dirty="0"/>
              <a:t>I. Xây dựng bài toán - Phương án đánh giá</a:t>
            </a:r>
            <a:endParaRPr lang="en-US" dirty="0"/>
          </a:p>
        </p:txBody>
      </p:sp>
      <p:sp>
        <p:nvSpPr>
          <p:cNvPr id="3" name="Content Placeholder 2">
            <a:extLst>
              <a:ext uri="{FF2B5EF4-FFF2-40B4-BE49-F238E27FC236}">
                <a16:creationId xmlns:a16="http://schemas.microsoft.com/office/drawing/2014/main" id="{946B880C-0334-56E0-EC9A-B78418AB3D3B}"/>
              </a:ext>
            </a:extLst>
          </p:cNvPr>
          <p:cNvSpPr>
            <a:spLocks noGrp="1"/>
          </p:cNvSpPr>
          <p:nvPr>
            <p:ph idx="1"/>
          </p:nvPr>
        </p:nvSpPr>
        <p:spPr>
          <a:xfrm>
            <a:off x="838200" y="2157983"/>
            <a:ext cx="10515600" cy="4018979"/>
          </a:xfrm>
        </p:spPr>
        <p:txBody>
          <a:bodyPr>
            <a:normAutofit/>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Mô hình hồi quy dự đoán: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Aptos" panose="020B0004020202020204" pitchFamily="34" charset="0"/>
              <a:buChar char="-"/>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Sử dụng RMSE: Khả năng nhận biết được vùng giá trị doanh thu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Aptos" panose="020B0004020202020204" pitchFamily="34" charset="0"/>
              <a:buChar char="-"/>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MAE: Doanh thu dự đoán sai lệch trung bình dưới 50 nghìn đồng.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Bài toán áp dụng: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Aptos" panose="020B0004020202020204" pitchFamily="34" charset="0"/>
              <a:buChar char="-"/>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Đề</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vi-VN" sz="1800" kern="100" dirty="0">
                <a:effectLst/>
                <a:latin typeface="Aptos" panose="020B0004020202020204" pitchFamily="34" charset="0"/>
                <a:ea typeface="Aptos" panose="020B0004020202020204" pitchFamily="34" charset="0"/>
                <a:cs typeface="Times New Roman" panose="02020603050405020304" pitchFamily="18" charset="0"/>
              </a:rPr>
              <a:t>xuất 1: Cực đại hóa phát hiện số lượng thuê bao giảm doanh thu.</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Aptos" panose="020B0004020202020204" pitchFamily="34" charset="0"/>
              <a:buChar char="-"/>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Đề xuất 2: Số lượng thuê bao được phân nhóm gần đúng với phân nhóm thực</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031098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45207-ECA8-6EA6-9B3E-3F854200B562}"/>
              </a:ext>
            </a:extLst>
          </p:cNvPr>
          <p:cNvSpPr>
            <a:spLocks noGrp="1"/>
          </p:cNvSpPr>
          <p:nvPr>
            <p:ph type="title"/>
          </p:nvPr>
        </p:nvSpPr>
        <p:spPr/>
        <p:txBody>
          <a:bodyPr/>
          <a:lstStyle/>
          <a:p>
            <a:r>
              <a:rPr lang="vi-VN" dirty="0"/>
              <a:t>II. Tiền xử lý</a:t>
            </a:r>
            <a:endParaRPr lang="en-US" dirty="0"/>
          </a:p>
        </p:txBody>
      </p:sp>
      <p:sp>
        <p:nvSpPr>
          <p:cNvPr id="3" name="Content Placeholder 2">
            <a:extLst>
              <a:ext uri="{FF2B5EF4-FFF2-40B4-BE49-F238E27FC236}">
                <a16:creationId xmlns:a16="http://schemas.microsoft.com/office/drawing/2014/main" id="{946B880C-0334-56E0-EC9A-B78418AB3D3B}"/>
              </a:ext>
            </a:extLst>
          </p:cNvPr>
          <p:cNvSpPr>
            <a:spLocks noGrp="1"/>
          </p:cNvSpPr>
          <p:nvPr>
            <p:ph idx="1"/>
          </p:nvPr>
        </p:nvSpPr>
        <p:spPr>
          <a:xfrm>
            <a:off x="838200" y="2157983"/>
            <a:ext cx="10515600" cy="4018979"/>
          </a:xfrm>
        </p:spPr>
        <p:txBody>
          <a:bodyPr>
            <a:normAutofit/>
          </a:bodyPr>
          <a:lstStyle/>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 Lọc các thuê bao nằm ở mức cao trở lên và đảm bảo điều kiện ít nhất 1 tháng hoạt động</a:t>
            </a: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Vì cần quan tâm đến dự báo doanh thu khách hàng trong tháng 8, ta phải biết thông tin hoạt động của người dúng trước đó trong vòng 4 tháng trở lại và có ít nhất 1 tháng hoạt động.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Ngoài ra, vì mục tiêu bài toán quan tâm đến người dùng có doanh thu cao, tức là trên 129 nghìn đồng.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Sau khi lọc, ta thu được 123,741 thuê bao.</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9696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45207-ECA8-6EA6-9B3E-3F854200B562}"/>
              </a:ext>
            </a:extLst>
          </p:cNvPr>
          <p:cNvSpPr>
            <a:spLocks noGrp="1"/>
          </p:cNvSpPr>
          <p:nvPr>
            <p:ph type="title"/>
          </p:nvPr>
        </p:nvSpPr>
        <p:spPr/>
        <p:txBody>
          <a:bodyPr/>
          <a:lstStyle/>
          <a:p>
            <a:r>
              <a:rPr lang="vi-VN" dirty="0"/>
              <a:t>II. Tiền xử lý</a:t>
            </a:r>
            <a:endParaRPr lang="en-US" dirty="0"/>
          </a:p>
        </p:txBody>
      </p:sp>
      <p:sp>
        <p:nvSpPr>
          <p:cNvPr id="3" name="Content Placeholder 2">
            <a:extLst>
              <a:ext uri="{FF2B5EF4-FFF2-40B4-BE49-F238E27FC236}">
                <a16:creationId xmlns:a16="http://schemas.microsoft.com/office/drawing/2014/main" id="{946B880C-0334-56E0-EC9A-B78418AB3D3B}"/>
              </a:ext>
            </a:extLst>
          </p:cNvPr>
          <p:cNvSpPr>
            <a:spLocks noGrp="1"/>
          </p:cNvSpPr>
          <p:nvPr>
            <p:ph idx="1"/>
          </p:nvPr>
        </p:nvSpPr>
        <p:spPr>
          <a:xfrm>
            <a:off x="838200" y="2157983"/>
            <a:ext cx="10515600" cy="4018979"/>
          </a:xfrm>
        </p:spPr>
        <p:txBody>
          <a:bodyPr>
            <a:normAutofit/>
          </a:bodyPr>
          <a:lstStyle/>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 Lọc bỏ các cột không cần thiết</a:t>
            </a: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Vì bối cảnh dữ liệu chỉ quan tâm thông tin sử dụng của 5 tháng trước đó, những thông tin sau đó có liên quan đến tháng 9 trở đi đều không phù hợp, nên ta sẽ lấy các cột arpu, data, call.</a:t>
            </a:r>
          </a:p>
          <a:p>
            <a:pPr>
              <a:lnSpc>
                <a:spcPct val="107000"/>
              </a:lnSpc>
              <a:spcBef>
                <a:spcPts val="800"/>
              </a:spcBef>
              <a:spcAft>
                <a:spcPts val="400"/>
              </a:spcAft>
            </a:pPr>
            <a:r>
              <a:rPr lang="vi-VN"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Lọc bỏ duplicate để tránh nhiễu</a:t>
            </a:r>
            <a:endParaRPr lang="en-US" sz="1800" b="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Có 3,273 thuê bao trùng nhau về giá trị trong tất cả các cột đặc trưng. Sau khi lọc, ta còn 122,042 thuê bao.</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7943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45207-ECA8-6EA6-9B3E-3F854200B562}"/>
              </a:ext>
            </a:extLst>
          </p:cNvPr>
          <p:cNvSpPr>
            <a:spLocks noGrp="1"/>
          </p:cNvSpPr>
          <p:nvPr>
            <p:ph type="title"/>
          </p:nvPr>
        </p:nvSpPr>
        <p:spPr/>
        <p:txBody>
          <a:bodyPr/>
          <a:lstStyle/>
          <a:p>
            <a:r>
              <a:rPr lang="vi-VN" dirty="0"/>
              <a:t>III. EDA – Phân phối ARPU</a:t>
            </a:r>
            <a:endParaRPr lang="en-US" dirty="0"/>
          </a:p>
        </p:txBody>
      </p:sp>
      <p:sp>
        <p:nvSpPr>
          <p:cNvPr id="3" name="Content Placeholder 2">
            <a:extLst>
              <a:ext uri="{FF2B5EF4-FFF2-40B4-BE49-F238E27FC236}">
                <a16:creationId xmlns:a16="http://schemas.microsoft.com/office/drawing/2014/main" id="{946B880C-0334-56E0-EC9A-B78418AB3D3B}"/>
              </a:ext>
            </a:extLst>
          </p:cNvPr>
          <p:cNvSpPr>
            <a:spLocks noGrp="1"/>
          </p:cNvSpPr>
          <p:nvPr>
            <p:ph idx="1"/>
          </p:nvPr>
        </p:nvSpPr>
        <p:spPr>
          <a:xfrm>
            <a:off x="838200" y="1304545"/>
            <a:ext cx="10515600" cy="4872418"/>
          </a:xfrm>
        </p:spPr>
        <p:txBody>
          <a:bodyPr>
            <a:normAutofit/>
          </a:bodyPr>
          <a:lstStyle/>
          <a:p>
            <a:pPr>
              <a:lnSpc>
                <a:spcPct val="107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1DE8283A-AA98-FE74-5D47-34132AA27EE7}"/>
              </a:ext>
            </a:extLst>
          </p:cNvPr>
          <p:cNvPicPr>
            <a:picLocks noChangeAspect="1"/>
          </p:cNvPicPr>
          <p:nvPr/>
        </p:nvPicPr>
        <p:blipFill>
          <a:blip r:embed="rId3"/>
          <a:stretch>
            <a:fillRect/>
          </a:stretch>
        </p:blipFill>
        <p:spPr>
          <a:xfrm>
            <a:off x="0" y="1897795"/>
            <a:ext cx="9596283" cy="2526721"/>
          </a:xfrm>
          <a:prstGeom prst="rect">
            <a:avLst/>
          </a:prstGeom>
        </p:spPr>
      </p:pic>
      <p:pic>
        <p:nvPicPr>
          <p:cNvPr id="5" name="Picture 4">
            <a:extLst>
              <a:ext uri="{FF2B5EF4-FFF2-40B4-BE49-F238E27FC236}">
                <a16:creationId xmlns:a16="http://schemas.microsoft.com/office/drawing/2014/main" id="{3CA119F1-2836-E99E-5409-02B676C6F7F4}"/>
              </a:ext>
            </a:extLst>
          </p:cNvPr>
          <p:cNvPicPr>
            <a:picLocks noChangeAspect="1"/>
          </p:cNvPicPr>
          <p:nvPr/>
        </p:nvPicPr>
        <p:blipFill>
          <a:blip r:embed="rId4"/>
          <a:stretch>
            <a:fillRect/>
          </a:stretch>
        </p:blipFill>
        <p:spPr>
          <a:xfrm>
            <a:off x="0" y="4424516"/>
            <a:ext cx="9596283" cy="2433484"/>
          </a:xfrm>
          <a:prstGeom prst="rect">
            <a:avLst/>
          </a:prstGeom>
        </p:spPr>
      </p:pic>
      <p:sp>
        <p:nvSpPr>
          <p:cNvPr id="7" name="TextBox 6">
            <a:extLst>
              <a:ext uri="{FF2B5EF4-FFF2-40B4-BE49-F238E27FC236}">
                <a16:creationId xmlns:a16="http://schemas.microsoft.com/office/drawing/2014/main" id="{55D9320D-1187-B382-3030-2E5557629BE9}"/>
              </a:ext>
            </a:extLst>
          </p:cNvPr>
          <p:cNvSpPr txBox="1"/>
          <p:nvPr/>
        </p:nvSpPr>
        <p:spPr>
          <a:xfrm>
            <a:off x="9802368" y="1948731"/>
            <a:ext cx="2206752" cy="3251018"/>
          </a:xfrm>
          <a:prstGeom prst="rect">
            <a:avLst/>
          </a:prstGeom>
          <a:noFill/>
        </p:spPr>
        <p:txBody>
          <a:bodyPr wrap="square">
            <a:spAutoFit/>
          </a:bodyPr>
          <a:lstStyle/>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Doanh thu người dùng tập trung nhiều ở mức 200-250 nghìn đồng. </a:t>
            </a:r>
          </a:p>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Phân phối right-skewed. </a:t>
            </a:r>
          </a:p>
          <a:p>
            <a:pPr>
              <a:lnSpc>
                <a:spcPct val="107000"/>
              </a:lnSpc>
              <a:spcAft>
                <a:spcPts val="800"/>
              </a:spcAft>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Doanh thu có xu hướng tăng và ổn định dần về phân phối.</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3694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987</TotalTime>
  <Words>2315</Words>
  <Application>Microsoft Office PowerPoint</Application>
  <PresentationFormat>Widescreen</PresentationFormat>
  <Paragraphs>353</Paragraphs>
  <Slides>26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Aptos Display</vt:lpstr>
      <vt:lpstr>Arial</vt:lpstr>
      <vt:lpstr>Symbol</vt:lpstr>
      <vt:lpstr>Wingdings</vt:lpstr>
      <vt:lpstr>Office Theme</vt:lpstr>
      <vt:lpstr>Dự đoán ARPU  (1-way locked user dataset)</vt:lpstr>
      <vt:lpstr>I. Xây dựng bài toán</vt:lpstr>
      <vt:lpstr>I. Xây dựng bài toán - Dataset</vt:lpstr>
      <vt:lpstr>I. Xây dựng bài toán - Dataset</vt:lpstr>
      <vt:lpstr>I. Xây dựng bài toán – Phạm vi</vt:lpstr>
      <vt:lpstr>I. Xây dựng bài toán - Phương án đánh giá</vt:lpstr>
      <vt:lpstr>II. Tiền xử lý</vt:lpstr>
      <vt:lpstr>II. Tiền xử lý</vt:lpstr>
      <vt:lpstr>III. EDA – Phân phối ARPU</vt:lpstr>
      <vt:lpstr>III. EDA – Phân phối Data</vt:lpstr>
      <vt:lpstr>III. EDA – Phân phối Call</vt:lpstr>
      <vt:lpstr>III. EDA – Ngoại lai</vt:lpstr>
      <vt:lpstr>III. EDA – Đối với biến mục tiêu</vt:lpstr>
      <vt:lpstr>III. EDA – Tương quan</vt:lpstr>
      <vt:lpstr>IV. Huấn luyện và đánh giá</vt:lpstr>
      <vt:lpstr>IV. Huấn luyện và đánh giá</vt:lpstr>
      <vt:lpstr>IV. Huấn luyện và đánh giá</vt:lpstr>
      <vt:lpstr>IV. Huấn luyện và đánh giá</vt:lpstr>
      <vt:lpstr>IV. Huấn luyện và đánh giá</vt:lpstr>
      <vt:lpstr>IV. Huấn luyện và đánh giá</vt:lpstr>
      <vt:lpstr>V. Sử dụng kết quả cho bài toán đề xuất</vt:lpstr>
      <vt:lpstr>V. Sử dụng kết quả cho bài toán đề xuất</vt:lpstr>
      <vt:lpstr>V. Sử dụng kết quả cho bài toán đề xuất</vt:lpstr>
      <vt:lpstr>V. Sử dụng kết quả cho bài toán đề xuất</vt:lpstr>
      <vt:lpstr>V. Sử dụng kết quả cho bài toán đề xuất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Tran Nguyen Anh Tuan 20200565</dc:creator>
  <cp:lastModifiedBy>Tran Nguyen Anh Tuan 20200565</cp:lastModifiedBy>
  <cp:revision>7</cp:revision>
  <dcterms:created xsi:type="dcterms:W3CDTF">2024-10-08T03:53:15Z</dcterms:created>
  <dcterms:modified xsi:type="dcterms:W3CDTF">2024-10-10T09:56:32Z</dcterms:modified>
</cp:coreProperties>
</file>