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304" r:id="rId8"/>
    <p:sldId id="262" r:id="rId9"/>
    <p:sldId id="263" r:id="rId10"/>
    <p:sldId id="294" r:id="rId11"/>
    <p:sldId id="265" r:id="rId12"/>
    <p:sldId id="267" r:id="rId13"/>
    <p:sldId id="274" r:id="rId14"/>
    <p:sldId id="268" r:id="rId15"/>
    <p:sldId id="271" r:id="rId16"/>
    <p:sldId id="272" r:id="rId17"/>
    <p:sldId id="275" r:id="rId18"/>
    <p:sldId id="270" r:id="rId19"/>
    <p:sldId id="295" r:id="rId20"/>
    <p:sldId id="276" r:id="rId21"/>
    <p:sldId id="277" r:id="rId22"/>
    <p:sldId id="278" r:id="rId23"/>
    <p:sldId id="280" r:id="rId24"/>
    <p:sldId id="281" r:id="rId25"/>
    <p:sldId id="282" r:id="rId26"/>
    <p:sldId id="298" r:id="rId27"/>
    <p:sldId id="283" r:id="rId28"/>
    <p:sldId id="284" r:id="rId29"/>
    <p:sldId id="285" r:id="rId30"/>
    <p:sldId id="286" r:id="rId31"/>
    <p:sldId id="287" r:id="rId32"/>
    <p:sldId id="299" r:id="rId33"/>
    <p:sldId id="300" r:id="rId34"/>
    <p:sldId id="301" r:id="rId35"/>
    <p:sldId id="302" r:id="rId36"/>
    <p:sldId id="288" r:id="rId37"/>
    <p:sldId id="303" r:id="rId38"/>
    <p:sldId id="289" r:id="rId39"/>
    <p:sldId id="290" r:id="rId40"/>
    <p:sldId id="292"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2A06-4B1D-A036-29BD-3CF32E0EAC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D79702-E63B-16A7-6E95-EED89FF80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25062-937D-3F98-FB59-A61B6F8B68E8}"/>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5" name="Footer Placeholder 4">
            <a:extLst>
              <a:ext uri="{FF2B5EF4-FFF2-40B4-BE49-F238E27FC236}">
                <a16:creationId xmlns:a16="http://schemas.microsoft.com/office/drawing/2014/main" id="{E95493FE-9872-5837-94E9-05D82D82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83F78-7638-61A0-DD30-A2DD53B715DE}"/>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24025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04CA-6696-00A5-B881-0200D21401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F62C7-CF39-2641-3DC8-38F18571F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E8239-A2A6-A71F-084A-C73C3BF9A082}"/>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5" name="Footer Placeholder 4">
            <a:extLst>
              <a:ext uri="{FF2B5EF4-FFF2-40B4-BE49-F238E27FC236}">
                <a16:creationId xmlns:a16="http://schemas.microsoft.com/office/drawing/2014/main" id="{11A1FC21-3206-5B19-4C3B-826DF6DEC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67355-1F1C-BC22-7864-257220B76484}"/>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396650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D4D2F-648C-2032-4F6C-7830B86CC8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3E67A-F232-009F-430A-40CBED6D00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9C932-D770-1215-18EB-01290931D180}"/>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5" name="Footer Placeholder 4">
            <a:extLst>
              <a:ext uri="{FF2B5EF4-FFF2-40B4-BE49-F238E27FC236}">
                <a16:creationId xmlns:a16="http://schemas.microsoft.com/office/drawing/2014/main" id="{C3D868BB-4551-F600-4AD9-7E06FD30A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D9B0-BF1F-9470-1303-F43CACDAB20E}"/>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222678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BF28-2D37-DE48-C39A-D383560BB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A96C0B-5ABC-51F2-6B05-6ECF59D0A7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DC43D-1D8A-63C7-9FC5-01F3C15747BA}"/>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5" name="Footer Placeholder 4">
            <a:extLst>
              <a:ext uri="{FF2B5EF4-FFF2-40B4-BE49-F238E27FC236}">
                <a16:creationId xmlns:a16="http://schemas.microsoft.com/office/drawing/2014/main" id="{433BD835-398A-9F98-EDDC-1EDD7283E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5A29D-CF32-544A-1D33-B882D71D1FFB}"/>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404592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B42D-A94E-34CE-5D03-E7C8A03CE8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162B36-A5C0-71E2-A9C0-0F5BA20E7B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181BB4-A1EB-03CE-3D2B-FA0952B641F6}"/>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5" name="Footer Placeholder 4">
            <a:extLst>
              <a:ext uri="{FF2B5EF4-FFF2-40B4-BE49-F238E27FC236}">
                <a16:creationId xmlns:a16="http://schemas.microsoft.com/office/drawing/2014/main" id="{BAC170D4-452D-A982-7EC2-AB867DEE4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AD37C-5E16-5034-4373-D805C4E69FF4}"/>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206429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01B9-C561-CCD0-51E6-5B71699FA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39826-3915-017B-8F44-199C2B4120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0EC292-790F-E648-D4D1-5F6E6162C6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524C9E-9D5C-8F52-690C-F18C0C1B53F7}"/>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6" name="Footer Placeholder 5">
            <a:extLst>
              <a:ext uri="{FF2B5EF4-FFF2-40B4-BE49-F238E27FC236}">
                <a16:creationId xmlns:a16="http://schemas.microsoft.com/office/drawing/2014/main" id="{6BD021D8-F2D0-1CE7-DC73-0080D4D7A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07741-E6B1-BA76-F115-A2352635FF7A}"/>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61080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2D70-4DE1-E440-2381-9B5D0A6E4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AC8E20-9956-CF96-A70B-AA78526D2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7DA6-7662-9DCA-0CB8-F8C5CDD0AA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5B8DB-07C0-96E7-5771-1F52B3C9F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C40AC-05B5-4849-21E2-0A899546EF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020837-5152-9054-8625-F2C142F83DE2}"/>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8" name="Footer Placeholder 7">
            <a:extLst>
              <a:ext uri="{FF2B5EF4-FFF2-40B4-BE49-F238E27FC236}">
                <a16:creationId xmlns:a16="http://schemas.microsoft.com/office/drawing/2014/main" id="{79686999-B9BF-3A79-F4B3-DC939FA7BB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0C55C2-F398-42DB-57B8-E2EC4881C28C}"/>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330834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420F-1223-21B9-4CCB-FBA3674A9B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320DBE-5A66-5FA1-F932-E5FA1D7CC4EE}"/>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4" name="Footer Placeholder 3">
            <a:extLst>
              <a:ext uri="{FF2B5EF4-FFF2-40B4-BE49-F238E27FC236}">
                <a16:creationId xmlns:a16="http://schemas.microsoft.com/office/drawing/2014/main" id="{B3B684AB-BC27-8CF5-211C-6A2505AA49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49C81-C9D2-DA9E-2DDC-AAFFF650DA62}"/>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300121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EA9D9-5308-DBC5-1AE0-FEFF47234C5E}"/>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3" name="Footer Placeholder 2">
            <a:extLst>
              <a:ext uri="{FF2B5EF4-FFF2-40B4-BE49-F238E27FC236}">
                <a16:creationId xmlns:a16="http://schemas.microsoft.com/office/drawing/2014/main" id="{384BC0E3-9EBD-CE71-DBEE-41E1B5D9E4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35C48D-817E-E12A-0774-641C425987E7}"/>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405628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3B0E-7F92-2768-522C-063E55CC1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DAC324-50FD-1780-F055-D889D4F3E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FA31C6-011B-C713-AD21-5D1234CF6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A9BE4-2834-1334-3D1F-ED477056C07F}"/>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6" name="Footer Placeholder 5">
            <a:extLst>
              <a:ext uri="{FF2B5EF4-FFF2-40B4-BE49-F238E27FC236}">
                <a16:creationId xmlns:a16="http://schemas.microsoft.com/office/drawing/2014/main" id="{3B33BDF7-383E-CB21-630F-FE958A9488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BABB3-36FA-FEA8-358B-E25248D4BE87}"/>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165512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4F45-8A36-371A-F351-DA0925F5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BF44DE-E53B-0AC6-CA06-999C75B8B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616126-150B-8F07-F5F8-7BD5EF503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0CB29-B740-E127-B870-1EEE0E28AF9C}"/>
              </a:ext>
            </a:extLst>
          </p:cNvPr>
          <p:cNvSpPr>
            <a:spLocks noGrp="1"/>
          </p:cNvSpPr>
          <p:nvPr>
            <p:ph type="dt" sz="half" idx="10"/>
          </p:nvPr>
        </p:nvSpPr>
        <p:spPr/>
        <p:txBody>
          <a:bodyPr/>
          <a:lstStyle/>
          <a:p>
            <a:fld id="{DAAC15FF-1566-4BF6-A3F7-186774D92B5A}" type="datetimeFigureOut">
              <a:rPr lang="en-US" smtClean="0"/>
              <a:t>11/15/2024</a:t>
            </a:fld>
            <a:endParaRPr lang="en-US"/>
          </a:p>
        </p:txBody>
      </p:sp>
      <p:sp>
        <p:nvSpPr>
          <p:cNvPr id="6" name="Footer Placeholder 5">
            <a:extLst>
              <a:ext uri="{FF2B5EF4-FFF2-40B4-BE49-F238E27FC236}">
                <a16:creationId xmlns:a16="http://schemas.microsoft.com/office/drawing/2014/main" id="{8D57CE74-86DD-CF4B-6144-AFAC7D38C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65D91-0BE6-1A44-8E56-784AFE5F46F3}"/>
              </a:ext>
            </a:extLst>
          </p:cNvPr>
          <p:cNvSpPr>
            <a:spLocks noGrp="1"/>
          </p:cNvSpPr>
          <p:nvPr>
            <p:ph type="sldNum" sz="quarter" idx="12"/>
          </p:nvPr>
        </p:nvSpPr>
        <p:spPr/>
        <p:txBody>
          <a:bodyPr/>
          <a:lstStyle/>
          <a:p>
            <a:fld id="{9CA84BA2-30E8-44AC-B012-9524CCAA914F}" type="slidenum">
              <a:rPr lang="en-US" smtClean="0"/>
              <a:t>‹#›</a:t>
            </a:fld>
            <a:endParaRPr lang="en-US"/>
          </a:p>
        </p:txBody>
      </p:sp>
    </p:spTree>
    <p:extLst>
      <p:ext uri="{BB962C8B-B14F-4D97-AF65-F5344CB8AC3E}">
        <p14:creationId xmlns:p14="http://schemas.microsoft.com/office/powerpoint/2010/main" val="346081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592043-3816-8A97-EDD9-16E891B2E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A950B1-A4A5-3453-68DA-A51E4AD0A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11410-52DC-BBF0-AFF8-3D8D0FF81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AC15FF-1566-4BF6-A3F7-186774D92B5A}" type="datetimeFigureOut">
              <a:rPr lang="en-US" smtClean="0"/>
              <a:t>11/15/2024</a:t>
            </a:fld>
            <a:endParaRPr lang="en-US"/>
          </a:p>
        </p:txBody>
      </p:sp>
      <p:sp>
        <p:nvSpPr>
          <p:cNvPr id="5" name="Footer Placeholder 4">
            <a:extLst>
              <a:ext uri="{FF2B5EF4-FFF2-40B4-BE49-F238E27FC236}">
                <a16:creationId xmlns:a16="http://schemas.microsoft.com/office/drawing/2014/main" id="{83D8D7EA-1150-8508-9526-C1CF888A8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B9BE86-AC03-1BB2-2FEF-AC475908C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A84BA2-30E8-44AC-B012-9524CCAA914F}" type="slidenum">
              <a:rPr lang="en-US" smtClean="0"/>
              <a:t>‹#›</a:t>
            </a:fld>
            <a:endParaRPr lang="en-US"/>
          </a:p>
        </p:txBody>
      </p:sp>
    </p:spTree>
    <p:extLst>
      <p:ext uri="{BB962C8B-B14F-4D97-AF65-F5344CB8AC3E}">
        <p14:creationId xmlns:p14="http://schemas.microsoft.com/office/powerpoint/2010/main" val="362132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8D01-E429-612C-E9E5-08B4ABC4F21B}"/>
              </a:ext>
            </a:extLst>
          </p:cNvPr>
          <p:cNvSpPr>
            <a:spLocks noGrp="1"/>
          </p:cNvSpPr>
          <p:nvPr>
            <p:ph type="ctrTitle"/>
          </p:nvPr>
        </p:nvSpPr>
        <p:spPr/>
        <p:txBody>
          <a:bodyPr/>
          <a:lstStyle/>
          <a:p>
            <a:r>
              <a:rPr lang="vi-VN" dirty="0"/>
              <a:t>EDA dự đoán mua gói</a:t>
            </a:r>
            <a:endParaRPr lang="en-US" dirty="0"/>
          </a:p>
        </p:txBody>
      </p:sp>
      <p:sp>
        <p:nvSpPr>
          <p:cNvPr id="3" name="Subtitle 2">
            <a:extLst>
              <a:ext uri="{FF2B5EF4-FFF2-40B4-BE49-F238E27FC236}">
                <a16:creationId xmlns:a16="http://schemas.microsoft.com/office/drawing/2014/main" id="{E65F06F3-0E4A-F07A-B5CE-2B6537CC3673}"/>
              </a:ext>
            </a:extLst>
          </p:cNvPr>
          <p:cNvSpPr>
            <a:spLocks noGrp="1"/>
          </p:cNvSpPr>
          <p:nvPr>
            <p:ph type="subTitle" idx="1"/>
          </p:nvPr>
        </p:nvSpPr>
        <p:spPr>
          <a:xfrm>
            <a:off x="7072008" y="3602038"/>
            <a:ext cx="3595991" cy="1655762"/>
          </a:xfrm>
        </p:spPr>
        <p:txBody>
          <a:bodyPr/>
          <a:lstStyle/>
          <a:p>
            <a:r>
              <a:rPr lang="vi-VN"/>
              <a:t>15/11/2024</a:t>
            </a:r>
            <a:endParaRPr lang="en-US" dirty="0"/>
          </a:p>
        </p:txBody>
      </p:sp>
    </p:spTree>
    <p:extLst>
      <p:ext uri="{BB962C8B-B14F-4D97-AF65-F5344CB8AC3E}">
        <p14:creationId xmlns:p14="http://schemas.microsoft.com/office/powerpoint/2010/main" val="69807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A9CBF-2827-FE0E-D21F-7F26985D5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B6285-094C-2084-DFFC-5688394C5285}"/>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C33B76ED-9ED2-7BF3-B977-9197338DD02A}"/>
              </a:ext>
            </a:extLst>
          </p:cNvPr>
          <p:cNvSpPr>
            <a:spLocks noGrp="1"/>
          </p:cNvSpPr>
          <p:nvPr>
            <p:ph idx="1"/>
          </p:nvPr>
        </p:nvSpPr>
        <p:spPr>
          <a:xfrm>
            <a:off x="838200" y="1690688"/>
            <a:ext cx="10515600" cy="4486275"/>
          </a:xfrm>
        </p:spPr>
        <p:txBody>
          <a:bodyPr>
            <a:normAutofit/>
          </a:bodyPr>
          <a:lstStyle/>
          <a:p>
            <a:r>
              <a:rPr lang="en-US" b="0" dirty="0">
                <a:solidFill>
                  <a:srgbClr val="A31515"/>
                </a:solidFill>
                <a:effectLst/>
                <a:latin typeface="Courier New" panose="02070309020205020404" pitchFamily="49" charset="0"/>
              </a:rPr>
              <a:t>interval_</a:t>
            </a:r>
            <a:r>
              <a:rPr lang="vi-VN" b="0" dirty="0">
                <a:solidFill>
                  <a:srgbClr val="A31515"/>
                </a:solidFill>
                <a:effectLst/>
                <a:latin typeface="Courier New" panose="02070309020205020404" pitchFamily="49" charset="0"/>
              </a:rPr>
              <a:t>tolock: </a:t>
            </a:r>
            <a:r>
              <a:rPr lang="vi-VN" b="0" dirty="0">
                <a:effectLst/>
              </a:rPr>
              <a:t>các tứ phân vị không khác nhau đáng kể với 2 nhóm</a:t>
            </a:r>
            <a:endParaRPr lang="en-US" b="0" dirty="0">
              <a:effectLst/>
            </a:endParaRPr>
          </a:p>
          <a:p>
            <a:endParaRPr lang="en-US" b="0" dirty="0">
              <a:solidFill>
                <a:srgbClr val="000000"/>
              </a:solidFill>
              <a:effectLst/>
              <a:latin typeface="Courier New" panose="02070309020205020404" pitchFamily="49" charset="0"/>
            </a:endParaRPr>
          </a:p>
        </p:txBody>
      </p:sp>
      <p:sp>
        <p:nvSpPr>
          <p:cNvPr id="12" name="TextBox 11">
            <a:extLst>
              <a:ext uri="{FF2B5EF4-FFF2-40B4-BE49-F238E27FC236}">
                <a16:creationId xmlns:a16="http://schemas.microsoft.com/office/drawing/2014/main" id="{93062AB1-C14F-C2C9-58F6-18D11C5927D9}"/>
              </a:ext>
            </a:extLst>
          </p:cNvPr>
          <p:cNvSpPr txBox="1"/>
          <p:nvPr/>
        </p:nvSpPr>
        <p:spPr>
          <a:xfrm>
            <a:off x="7048764" y="5769008"/>
            <a:ext cx="1696402" cy="369332"/>
          </a:xfrm>
          <a:prstGeom prst="rect">
            <a:avLst/>
          </a:prstGeom>
          <a:noFill/>
        </p:spPr>
        <p:txBody>
          <a:bodyPr wrap="square" rtlCol="0">
            <a:spAutoFit/>
          </a:bodyPr>
          <a:lstStyle/>
          <a:p>
            <a:r>
              <a:rPr lang="vi-VN" dirty="0"/>
              <a:t>PP nhóm mua</a:t>
            </a:r>
            <a:endParaRPr lang="en-US" dirty="0"/>
          </a:p>
        </p:txBody>
      </p:sp>
      <p:sp>
        <p:nvSpPr>
          <p:cNvPr id="14" name="TextBox 13">
            <a:extLst>
              <a:ext uri="{FF2B5EF4-FFF2-40B4-BE49-F238E27FC236}">
                <a16:creationId xmlns:a16="http://schemas.microsoft.com/office/drawing/2014/main" id="{D27C033F-BFDF-6EBC-BF97-B1B540890C55}"/>
              </a:ext>
            </a:extLst>
          </p:cNvPr>
          <p:cNvSpPr txBox="1"/>
          <p:nvPr/>
        </p:nvSpPr>
        <p:spPr>
          <a:xfrm>
            <a:off x="9116396" y="5769008"/>
            <a:ext cx="2760224" cy="369332"/>
          </a:xfrm>
          <a:prstGeom prst="rect">
            <a:avLst/>
          </a:prstGeom>
          <a:noFill/>
        </p:spPr>
        <p:txBody>
          <a:bodyPr wrap="square">
            <a:spAutoFit/>
          </a:bodyPr>
          <a:lstStyle/>
          <a:p>
            <a:r>
              <a:rPr lang="vi-VN" dirty="0"/>
              <a:t>PP nhóm không mua</a:t>
            </a:r>
            <a:endParaRPr lang="en-US" dirty="0"/>
          </a:p>
        </p:txBody>
      </p:sp>
      <p:pic>
        <p:nvPicPr>
          <p:cNvPr id="6" name="Picture 5">
            <a:extLst>
              <a:ext uri="{FF2B5EF4-FFF2-40B4-BE49-F238E27FC236}">
                <a16:creationId xmlns:a16="http://schemas.microsoft.com/office/drawing/2014/main" id="{E72A1F3C-2FA3-D45F-8D6B-B08B0F90927D}"/>
              </a:ext>
            </a:extLst>
          </p:cNvPr>
          <p:cNvPicPr>
            <a:picLocks noChangeAspect="1"/>
          </p:cNvPicPr>
          <p:nvPr/>
        </p:nvPicPr>
        <p:blipFill>
          <a:blip r:embed="rId2"/>
          <a:stretch>
            <a:fillRect/>
          </a:stretch>
        </p:blipFill>
        <p:spPr>
          <a:xfrm>
            <a:off x="0" y="2825783"/>
            <a:ext cx="6525944" cy="3312557"/>
          </a:xfrm>
          <a:prstGeom prst="rect">
            <a:avLst/>
          </a:prstGeom>
        </p:spPr>
      </p:pic>
      <p:pic>
        <p:nvPicPr>
          <p:cNvPr id="8" name="Picture 7">
            <a:extLst>
              <a:ext uri="{FF2B5EF4-FFF2-40B4-BE49-F238E27FC236}">
                <a16:creationId xmlns:a16="http://schemas.microsoft.com/office/drawing/2014/main" id="{079D5D5C-4F3B-B0E7-5C52-5BC434D1ECC6}"/>
              </a:ext>
            </a:extLst>
          </p:cNvPr>
          <p:cNvPicPr>
            <a:picLocks noChangeAspect="1"/>
          </p:cNvPicPr>
          <p:nvPr/>
        </p:nvPicPr>
        <p:blipFill>
          <a:blip r:embed="rId3"/>
          <a:stretch>
            <a:fillRect/>
          </a:stretch>
        </p:blipFill>
        <p:spPr>
          <a:xfrm>
            <a:off x="6825322" y="2825783"/>
            <a:ext cx="2114550" cy="2847975"/>
          </a:xfrm>
          <a:prstGeom prst="rect">
            <a:avLst/>
          </a:prstGeom>
        </p:spPr>
      </p:pic>
      <p:pic>
        <p:nvPicPr>
          <p:cNvPr id="13" name="Picture 12">
            <a:extLst>
              <a:ext uri="{FF2B5EF4-FFF2-40B4-BE49-F238E27FC236}">
                <a16:creationId xmlns:a16="http://schemas.microsoft.com/office/drawing/2014/main" id="{94DCAA6D-588A-A818-E58A-E24866AF8387}"/>
              </a:ext>
            </a:extLst>
          </p:cNvPr>
          <p:cNvPicPr>
            <a:picLocks noChangeAspect="1"/>
          </p:cNvPicPr>
          <p:nvPr/>
        </p:nvPicPr>
        <p:blipFill>
          <a:blip r:embed="rId4"/>
          <a:stretch>
            <a:fillRect/>
          </a:stretch>
        </p:blipFill>
        <p:spPr>
          <a:xfrm>
            <a:off x="9267825" y="2825783"/>
            <a:ext cx="2085975" cy="2838450"/>
          </a:xfrm>
          <a:prstGeom prst="rect">
            <a:avLst/>
          </a:prstGeom>
        </p:spPr>
      </p:pic>
    </p:spTree>
    <p:extLst>
      <p:ext uri="{BB962C8B-B14F-4D97-AF65-F5344CB8AC3E}">
        <p14:creationId xmlns:p14="http://schemas.microsoft.com/office/powerpoint/2010/main" val="80340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010CD-FBD4-C956-9B27-0B39A686AA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5FF103-F906-6B11-EDC4-169DBA961E80}"/>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9DD278A2-B0B1-DFA6-EE75-923BCFC76D64}"/>
              </a:ext>
            </a:extLst>
          </p:cNvPr>
          <p:cNvSpPr>
            <a:spLocks noGrp="1"/>
          </p:cNvSpPr>
          <p:nvPr>
            <p:ph sz="half" idx="1"/>
          </p:nvPr>
        </p:nvSpPr>
        <p:spPr/>
        <p:txBody>
          <a:bodyPr>
            <a:normAutofit/>
          </a:bodyPr>
          <a:lstStyle/>
          <a:p>
            <a:r>
              <a:rPr lang="vi-VN" b="0" dirty="0">
                <a:solidFill>
                  <a:srgbClr val="000000"/>
                </a:solidFill>
                <a:effectLst/>
              </a:rPr>
              <a:t>Về thông tin người dùng</a:t>
            </a:r>
          </a:p>
          <a:p>
            <a:pPr lvl="1"/>
            <a:r>
              <a:rPr lang="vi-VN" b="0" dirty="0">
                <a:solidFill>
                  <a:srgbClr val="000000"/>
                </a:solidFill>
                <a:effectLst/>
              </a:rPr>
              <a:t>Giới tính: phần lớn trong 2 nhóm đều thể hiện việc không mua gói. Thuê bao nam có số lượng người không mua nhiều hơn.   </a:t>
            </a:r>
          </a:p>
          <a:p>
            <a:pPr lvl="1"/>
            <a:endParaRPr lang="en-US" b="0" dirty="0">
              <a:solidFill>
                <a:srgbClr val="000000"/>
              </a:solidFill>
              <a:effectLst/>
            </a:endParaRPr>
          </a:p>
          <a:p>
            <a:pPr lvl="1"/>
            <a:endParaRPr lang="en-US" b="0" dirty="0">
              <a:solidFill>
                <a:srgbClr val="000000"/>
              </a:solidFill>
              <a:effectLst/>
              <a:latin typeface="Courier New" panose="02070309020205020404" pitchFamily="49" charset="0"/>
            </a:endParaRPr>
          </a:p>
          <a:p>
            <a:pPr lvl="1"/>
            <a:endParaRPr lang="vi-VN" dirty="0"/>
          </a:p>
          <a:p>
            <a:pPr lvl="1"/>
            <a:endParaRPr lang="en-US" dirty="0"/>
          </a:p>
        </p:txBody>
      </p:sp>
      <p:sp>
        <p:nvSpPr>
          <p:cNvPr id="6" name="Content Placeholder 5">
            <a:extLst>
              <a:ext uri="{FF2B5EF4-FFF2-40B4-BE49-F238E27FC236}">
                <a16:creationId xmlns:a16="http://schemas.microsoft.com/office/drawing/2014/main" id="{1E3E9242-2A5A-9060-CD37-D5FC9DE1D217}"/>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8653DE5C-EF3E-73A4-E897-3927118877A0}"/>
              </a:ext>
            </a:extLst>
          </p:cNvPr>
          <p:cNvPicPr>
            <a:picLocks noChangeAspect="1"/>
          </p:cNvPicPr>
          <p:nvPr/>
        </p:nvPicPr>
        <p:blipFill>
          <a:blip r:embed="rId2"/>
          <a:stretch>
            <a:fillRect/>
          </a:stretch>
        </p:blipFill>
        <p:spPr>
          <a:xfrm>
            <a:off x="5865779" y="2353968"/>
            <a:ext cx="5645791" cy="4138907"/>
          </a:xfrm>
          <a:prstGeom prst="rect">
            <a:avLst/>
          </a:prstGeom>
        </p:spPr>
      </p:pic>
    </p:spTree>
    <p:extLst>
      <p:ext uri="{BB962C8B-B14F-4D97-AF65-F5344CB8AC3E}">
        <p14:creationId xmlns:p14="http://schemas.microsoft.com/office/powerpoint/2010/main" val="41564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A861F-3978-50D9-9DD9-56F756141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B94BB-BFA4-4E37-D007-C67EA1256400}"/>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9192EE4E-0A67-D381-AB20-723F26B65111}"/>
              </a:ext>
            </a:extLst>
          </p:cNvPr>
          <p:cNvSpPr>
            <a:spLocks noGrp="1"/>
          </p:cNvSpPr>
          <p:nvPr>
            <p:ph idx="1"/>
          </p:nvPr>
        </p:nvSpPr>
        <p:spPr/>
        <p:txBody>
          <a:bodyPr>
            <a:normAutofit/>
          </a:bodyPr>
          <a:lstStyle/>
          <a:p>
            <a:pPr marL="0" indent="0">
              <a:buNone/>
            </a:pPr>
            <a:r>
              <a:rPr lang="vi-VN" sz="1600" b="0" dirty="0">
                <a:solidFill>
                  <a:srgbClr val="000000"/>
                </a:solidFill>
                <a:effectLst/>
                <a:ea typeface="Roboto" panose="02000000000000000000" pitchFamily="2" charset="0"/>
                <a:cs typeface="Roboto" panose="02000000000000000000" pitchFamily="2" charset="0"/>
              </a:rPr>
              <a:t>Về thông tin người dùng</a:t>
            </a:r>
          </a:p>
          <a:p>
            <a:r>
              <a:rPr lang="vi-VN" sz="1600" b="0" dirty="0">
                <a:solidFill>
                  <a:srgbClr val="000000"/>
                </a:solidFill>
                <a:effectLst/>
                <a:ea typeface="Roboto" panose="02000000000000000000" pitchFamily="2" charset="0"/>
                <a:cs typeface="Roboto" panose="02000000000000000000" pitchFamily="2" charset="0"/>
              </a:rPr>
              <a:t>Tuổi</a:t>
            </a:r>
          </a:p>
          <a:p>
            <a:pPr lvl="1"/>
            <a:r>
              <a:rPr lang="vi-VN" sz="1600" dirty="0">
                <a:solidFill>
                  <a:srgbClr val="000000"/>
                </a:solidFill>
                <a:ea typeface="Roboto" panose="02000000000000000000" pitchFamily="2" charset="0"/>
                <a:cs typeface="Roboto" panose="02000000000000000000" pitchFamily="2" charset="0"/>
              </a:rPr>
              <a:t>Ghi nhận một số giá trị = 2024, có thể là người dùng mới đăng ký trong năm 2024.</a:t>
            </a:r>
          </a:p>
          <a:p>
            <a:pPr lvl="1"/>
            <a:r>
              <a:rPr lang="vi-VN" sz="1600" dirty="0">
                <a:solidFill>
                  <a:srgbClr val="000000"/>
                </a:solidFill>
                <a:ea typeface="Roboto" panose="02000000000000000000" pitchFamily="2" charset="0"/>
                <a:cs typeface="Roboto" panose="02000000000000000000" pitchFamily="2" charset="0"/>
              </a:rPr>
              <a:t>Điền với mean với một số outliers (949, 1065,...)</a:t>
            </a:r>
          </a:p>
          <a:p>
            <a:pPr lvl="1"/>
            <a:r>
              <a:rPr lang="vi-VN" sz="1600" dirty="0">
                <a:solidFill>
                  <a:srgbClr val="000000"/>
                </a:solidFill>
                <a:ea typeface="Roboto" panose="02000000000000000000" pitchFamily="2" charset="0"/>
                <a:cs typeface="Roboto" panose="02000000000000000000" pitchFamily="2" charset="0"/>
              </a:rPr>
              <a:t>Phân phối tuổi của 2 nhóm khác nhau, do đó có ảnh hưởng đến nhãn</a:t>
            </a:r>
          </a:p>
          <a:p>
            <a:pPr marL="457200" lvl="1" indent="0">
              <a:buNone/>
            </a:pPr>
            <a:endParaRPr lang="en-US" sz="1400" b="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lvl="1"/>
            <a:endParaRPr lang="vi-VN" sz="1400" b="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sz="1400" b="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lvl="1"/>
            <a:endParaRPr lang="vi-VN" sz="1400" dirty="0">
              <a:latin typeface="Roboto" panose="02000000000000000000" pitchFamily="2" charset="0"/>
              <a:ea typeface="Roboto" panose="02000000000000000000" pitchFamily="2" charset="0"/>
              <a:cs typeface="Roboto" panose="02000000000000000000" pitchFamily="2" charset="0"/>
            </a:endParaRPr>
          </a:p>
          <a:p>
            <a:pPr lvl="1"/>
            <a:endParaRPr lang="en-US" sz="14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23D7609E-2F56-67E3-11BB-64C9A86768D2}"/>
              </a:ext>
            </a:extLst>
          </p:cNvPr>
          <p:cNvPicPr>
            <a:picLocks noChangeAspect="1"/>
          </p:cNvPicPr>
          <p:nvPr/>
        </p:nvPicPr>
        <p:blipFill>
          <a:blip r:embed="rId2"/>
          <a:stretch>
            <a:fillRect/>
          </a:stretch>
        </p:blipFill>
        <p:spPr>
          <a:xfrm>
            <a:off x="1102360" y="3547917"/>
            <a:ext cx="9814560" cy="3217333"/>
          </a:xfrm>
          <a:prstGeom prst="rect">
            <a:avLst/>
          </a:prstGeom>
        </p:spPr>
      </p:pic>
    </p:spTree>
    <p:extLst>
      <p:ext uri="{BB962C8B-B14F-4D97-AF65-F5344CB8AC3E}">
        <p14:creationId xmlns:p14="http://schemas.microsoft.com/office/powerpoint/2010/main" val="298102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5214E-0AC9-CD01-AA3B-19B377BF6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BB87B-34CA-C607-28D8-2E760D4BFE38}"/>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50D5E860-601E-CAF9-281C-AAF86025E07D}"/>
              </a:ext>
            </a:extLst>
          </p:cNvPr>
          <p:cNvSpPr>
            <a:spLocks noGrp="1"/>
          </p:cNvSpPr>
          <p:nvPr>
            <p:ph idx="1"/>
          </p:nvPr>
        </p:nvSpPr>
        <p:spPr/>
        <p:txBody>
          <a:bodyPr>
            <a:normAutofit/>
          </a:bodyPr>
          <a:lstStyle/>
          <a:p>
            <a:pPr marL="0" indent="0">
              <a:buNone/>
            </a:pPr>
            <a:r>
              <a:rPr lang="vi-VN" sz="1800" b="0" dirty="0">
                <a:solidFill>
                  <a:srgbClr val="000000"/>
                </a:solidFill>
                <a:effectLst/>
                <a:ea typeface="Roboto" panose="02000000000000000000" pitchFamily="2" charset="0"/>
                <a:cs typeface="Roboto" panose="02000000000000000000" pitchFamily="2" charset="0"/>
              </a:rPr>
              <a:t>Về đặc trưng liên quan đến tiền:</a:t>
            </a:r>
          </a:p>
          <a:p>
            <a:pPr marL="0" indent="0">
              <a:buNone/>
            </a:pPr>
            <a:r>
              <a:rPr lang="vi-VN" sz="1800" b="0" dirty="0">
                <a:solidFill>
                  <a:srgbClr val="000000"/>
                </a:solidFill>
                <a:effectLst/>
                <a:ea typeface="Roboto" panose="02000000000000000000" pitchFamily="2" charset="0"/>
                <a:cs typeface="Roboto" panose="02000000000000000000" pitchFamily="2" charset="0"/>
              </a:rPr>
              <a:t>TKC_T:</a:t>
            </a:r>
          </a:p>
          <a:p>
            <a:pPr lvl="1"/>
            <a:r>
              <a:rPr lang="vi-VN" sz="1800" b="0" dirty="0">
                <a:solidFill>
                  <a:srgbClr val="000000"/>
                </a:solidFill>
                <a:effectLst/>
                <a:ea typeface="Roboto" panose="02000000000000000000" pitchFamily="2" charset="0"/>
                <a:cs typeface="Roboto" panose="02000000000000000000" pitchFamily="2" charset="0"/>
              </a:rPr>
              <a:t>Số tiền trong TKC tháng 9 phần lớn dưới 50 nghìn. Có xuất hiện giá trị âm, chứng tỏ có dư nợ (3 thuê bao, và họ không mua gói).</a:t>
            </a:r>
          </a:p>
          <a:p>
            <a:pPr marL="0" indent="0">
              <a:buNone/>
            </a:pPr>
            <a:endParaRPr lang="en-US" sz="1400" b="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lvl="1"/>
            <a:endParaRPr lang="vi-VN" sz="1400" dirty="0">
              <a:latin typeface="Roboto" panose="02000000000000000000" pitchFamily="2" charset="0"/>
              <a:ea typeface="Roboto" panose="02000000000000000000" pitchFamily="2" charset="0"/>
              <a:cs typeface="Roboto" panose="02000000000000000000" pitchFamily="2" charset="0"/>
            </a:endParaRPr>
          </a:p>
          <a:p>
            <a:pPr lvl="1"/>
            <a:endParaRPr lang="en-US" sz="14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1E9B0768-08B5-1F02-1FA4-ED6632746994}"/>
              </a:ext>
            </a:extLst>
          </p:cNvPr>
          <p:cNvPicPr>
            <a:picLocks noChangeAspect="1"/>
          </p:cNvPicPr>
          <p:nvPr/>
        </p:nvPicPr>
        <p:blipFill>
          <a:blip r:embed="rId2"/>
          <a:stretch>
            <a:fillRect/>
          </a:stretch>
        </p:blipFill>
        <p:spPr>
          <a:xfrm>
            <a:off x="128859" y="3135851"/>
            <a:ext cx="6637506" cy="3689664"/>
          </a:xfrm>
          <a:prstGeom prst="rect">
            <a:avLst/>
          </a:prstGeom>
        </p:spPr>
      </p:pic>
      <p:pic>
        <p:nvPicPr>
          <p:cNvPr id="7" name="Picture 6">
            <a:extLst>
              <a:ext uri="{FF2B5EF4-FFF2-40B4-BE49-F238E27FC236}">
                <a16:creationId xmlns:a16="http://schemas.microsoft.com/office/drawing/2014/main" id="{805019E9-B0DE-7365-60AC-DF2255618E7E}"/>
              </a:ext>
            </a:extLst>
          </p:cNvPr>
          <p:cNvPicPr>
            <a:picLocks noChangeAspect="1"/>
          </p:cNvPicPr>
          <p:nvPr/>
        </p:nvPicPr>
        <p:blipFill>
          <a:blip r:embed="rId3"/>
          <a:stretch>
            <a:fillRect/>
          </a:stretch>
        </p:blipFill>
        <p:spPr>
          <a:xfrm>
            <a:off x="7316821" y="3135852"/>
            <a:ext cx="1499614" cy="2564557"/>
          </a:xfrm>
          <a:prstGeom prst="rect">
            <a:avLst/>
          </a:prstGeom>
        </p:spPr>
      </p:pic>
      <p:pic>
        <p:nvPicPr>
          <p:cNvPr id="9" name="Picture 8">
            <a:extLst>
              <a:ext uri="{FF2B5EF4-FFF2-40B4-BE49-F238E27FC236}">
                <a16:creationId xmlns:a16="http://schemas.microsoft.com/office/drawing/2014/main" id="{45CC4AD6-58CE-0DAA-D832-F1F2D8A10CC5}"/>
              </a:ext>
            </a:extLst>
          </p:cNvPr>
          <p:cNvPicPr>
            <a:picLocks noChangeAspect="1"/>
          </p:cNvPicPr>
          <p:nvPr/>
        </p:nvPicPr>
        <p:blipFill>
          <a:blip r:embed="rId4"/>
          <a:stretch>
            <a:fillRect/>
          </a:stretch>
        </p:blipFill>
        <p:spPr>
          <a:xfrm>
            <a:off x="9356455" y="3135851"/>
            <a:ext cx="1655256" cy="2553205"/>
          </a:xfrm>
          <a:prstGeom prst="rect">
            <a:avLst/>
          </a:prstGeom>
        </p:spPr>
      </p:pic>
      <p:sp>
        <p:nvSpPr>
          <p:cNvPr id="10" name="TextBox 9">
            <a:extLst>
              <a:ext uri="{FF2B5EF4-FFF2-40B4-BE49-F238E27FC236}">
                <a16:creationId xmlns:a16="http://schemas.microsoft.com/office/drawing/2014/main" id="{8E265119-9E93-93EC-DD86-DD2B6B6BC334}"/>
              </a:ext>
            </a:extLst>
          </p:cNvPr>
          <p:cNvSpPr txBox="1"/>
          <p:nvPr/>
        </p:nvSpPr>
        <p:spPr>
          <a:xfrm>
            <a:off x="7475706" y="5807631"/>
            <a:ext cx="1313180" cy="369332"/>
          </a:xfrm>
          <a:prstGeom prst="rect">
            <a:avLst/>
          </a:prstGeom>
          <a:noFill/>
        </p:spPr>
        <p:txBody>
          <a:bodyPr wrap="none" rtlCol="0">
            <a:spAutoFit/>
          </a:bodyPr>
          <a:lstStyle/>
          <a:p>
            <a:r>
              <a:rPr lang="vi-VN" dirty="0"/>
              <a:t>Nhóm mua</a:t>
            </a:r>
            <a:endParaRPr lang="en-US" dirty="0"/>
          </a:p>
        </p:txBody>
      </p:sp>
      <p:sp>
        <p:nvSpPr>
          <p:cNvPr id="11" name="TextBox 10">
            <a:extLst>
              <a:ext uri="{FF2B5EF4-FFF2-40B4-BE49-F238E27FC236}">
                <a16:creationId xmlns:a16="http://schemas.microsoft.com/office/drawing/2014/main" id="{72E95B93-E616-B329-6963-C9858EE935A1}"/>
              </a:ext>
            </a:extLst>
          </p:cNvPr>
          <p:cNvSpPr txBox="1"/>
          <p:nvPr/>
        </p:nvSpPr>
        <p:spPr>
          <a:xfrm>
            <a:off x="9181244" y="5807631"/>
            <a:ext cx="2005677" cy="369332"/>
          </a:xfrm>
          <a:prstGeom prst="rect">
            <a:avLst/>
          </a:prstGeom>
          <a:noFill/>
        </p:spPr>
        <p:txBody>
          <a:bodyPr wrap="none" rtlCol="0">
            <a:spAutoFit/>
          </a:bodyPr>
          <a:lstStyle/>
          <a:p>
            <a:r>
              <a:rPr lang="vi-VN" dirty="0"/>
              <a:t>Nhóm không mua</a:t>
            </a:r>
            <a:endParaRPr lang="en-US" dirty="0"/>
          </a:p>
        </p:txBody>
      </p:sp>
    </p:spTree>
    <p:extLst>
      <p:ext uri="{BB962C8B-B14F-4D97-AF65-F5344CB8AC3E}">
        <p14:creationId xmlns:p14="http://schemas.microsoft.com/office/powerpoint/2010/main" val="152440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AAC6D-DD75-A2EF-EB53-53EA1C212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A6A988-08CD-5597-72D9-F2F86829B5A3}"/>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843EE9C1-B133-2596-5AC3-E9FF39464DD3}"/>
              </a:ext>
            </a:extLst>
          </p:cNvPr>
          <p:cNvSpPr>
            <a:spLocks noGrp="1"/>
          </p:cNvSpPr>
          <p:nvPr>
            <p:ph idx="1"/>
          </p:nvPr>
        </p:nvSpPr>
        <p:spPr/>
        <p:txBody>
          <a:bodyPr>
            <a:normAutofit/>
          </a:bodyPr>
          <a:lstStyle/>
          <a:p>
            <a:pPr marL="0" indent="0">
              <a:buNone/>
            </a:pPr>
            <a:r>
              <a:rPr lang="vi-VN" sz="1600" b="0" dirty="0">
                <a:solidFill>
                  <a:srgbClr val="000000"/>
                </a:solidFill>
                <a:effectLst/>
                <a:ea typeface="Roboto" panose="02000000000000000000" pitchFamily="2" charset="0"/>
                <a:cs typeface="Roboto" panose="02000000000000000000" pitchFamily="2" charset="0"/>
              </a:rPr>
              <a:t>Về đặc trưng liên quan đến tiền:</a:t>
            </a:r>
          </a:p>
          <a:p>
            <a:pPr marL="0" indent="0">
              <a:buNone/>
            </a:pPr>
            <a:r>
              <a:rPr lang="vi-VN" sz="1600" b="0" dirty="0">
                <a:solidFill>
                  <a:srgbClr val="000000"/>
                </a:solidFill>
                <a:effectLst/>
                <a:ea typeface="Roboto" panose="02000000000000000000" pitchFamily="2" charset="0"/>
                <a:cs typeface="Roboto" panose="02000000000000000000" pitchFamily="2" charset="0"/>
              </a:rPr>
              <a:t>TKC_DATA_T:</a:t>
            </a:r>
          </a:p>
          <a:p>
            <a:pPr lvl="1"/>
            <a:r>
              <a:rPr lang="vi-VN" sz="1600" b="0" dirty="0">
                <a:solidFill>
                  <a:srgbClr val="000000"/>
                </a:solidFill>
                <a:effectLst/>
                <a:ea typeface="Roboto" panose="02000000000000000000" pitchFamily="2" charset="0"/>
                <a:cs typeface="Roboto" panose="02000000000000000000" pitchFamily="2" charset="0"/>
              </a:rPr>
              <a:t>Số tiền trong TKC cho DATA tháng 9 ở hai nhóm ít và không có sự khác biệt giữa hai nhóm</a:t>
            </a:r>
            <a:endParaRPr lang="en-US" sz="1600" b="0" dirty="0">
              <a:solidFill>
                <a:srgbClr val="000000"/>
              </a:solidFill>
              <a:effectLst/>
              <a:ea typeface="Roboto" panose="02000000000000000000" pitchFamily="2" charset="0"/>
              <a:cs typeface="Roboto" panose="02000000000000000000" pitchFamily="2" charset="0"/>
            </a:endParaRPr>
          </a:p>
          <a:p>
            <a:pPr lvl="1"/>
            <a:endParaRPr lang="vi-VN" sz="1400" b="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sz="1400" b="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lvl="1"/>
            <a:endParaRPr lang="vi-VN" sz="1400" dirty="0">
              <a:latin typeface="Roboto" panose="02000000000000000000" pitchFamily="2" charset="0"/>
              <a:ea typeface="Roboto" panose="02000000000000000000" pitchFamily="2" charset="0"/>
              <a:cs typeface="Roboto" panose="02000000000000000000" pitchFamily="2" charset="0"/>
            </a:endParaRPr>
          </a:p>
          <a:p>
            <a:pPr lvl="1"/>
            <a:endParaRPr lang="en-US" sz="14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A205C210-FD1B-71A4-2D5F-07198EC62907}"/>
              </a:ext>
            </a:extLst>
          </p:cNvPr>
          <p:cNvPicPr>
            <a:picLocks noChangeAspect="1"/>
          </p:cNvPicPr>
          <p:nvPr/>
        </p:nvPicPr>
        <p:blipFill>
          <a:blip r:embed="rId2"/>
          <a:stretch>
            <a:fillRect/>
          </a:stretch>
        </p:blipFill>
        <p:spPr>
          <a:xfrm>
            <a:off x="0" y="2870518"/>
            <a:ext cx="6194229" cy="3622357"/>
          </a:xfrm>
          <a:prstGeom prst="rect">
            <a:avLst/>
          </a:prstGeom>
        </p:spPr>
      </p:pic>
      <p:pic>
        <p:nvPicPr>
          <p:cNvPr id="6" name="Picture 5">
            <a:extLst>
              <a:ext uri="{FF2B5EF4-FFF2-40B4-BE49-F238E27FC236}">
                <a16:creationId xmlns:a16="http://schemas.microsoft.com/office/drawing/2014/main" id="{3F1FDD01-CCA1-9914-2FD6-955FEAC06BA4}"/>
              </a:ext>
            </a:extLst>
          </p:cNvPr>
          <p:cNvPicPr>
            <a:picLocks noChangeAspect="1"/>
          </p:cNvPicPr>
          <p:nvPr/>
        </p:nvPicPr>
        <p:blipFill>
          <a:blip r:embed="rId3"/>
          <a:stretch>
            <a:fillRect/>
          </a:stretch>
        </p:blipFill>
        <p:spPr>
          <a:xfrm>
            <a:off x="9289854" y="2924019"/>
            <a:ext cx="1693110" cy="2711264"/>
          </a:xfrm>
          <a:prstGeom prst="rect">
            <a:avLst/>
          </a:prstGeom>
        </p:spPr>
      </p:pic>
      <p:pic>
        <p:nvPicPr>
          <p:cNvPr id="8" name="Picture 7">
            <a:extLst>
              <a:ext uri="{FF2B5EF4-FFF2-40B4-BE49-F238E27FC236}">
                <a16:creationId xmlns:a16="http://schemas.microsoft.com/office/drawing/2014/main" id="{D6D2A45E-FE6D-45AB-A6A0-6329A737560A}"/>
              </a:ext>
            </a:extLst>
          </p:cNvPr>
          <p:cNvPicPr>
            <a:picLocks noChangeAspect="1"/>
          </p:cNvPicPr>
          <p:nvPr/>
        </p:nvPicPr>
        <p:blipFill>
          <a:blip r:embed="rId4"/>
          <a:stretch>
            <a:fillRect/>
          </a:stretch>
        </p:blipFill>
        <p:spPr>
          <a:xfrm>
            <a:off x="7032429" y="2967792"/>
            <a:ext cx="1741585" cy="2667491"/>
          </a:xfrm>
          <a:prstGeom prst="rect">
            <a:avLst/>
          </a:prstGeom>
        </p:spPr>
      </p:pic>
      <p:sp>
        <p:nvSpPr>
          <p:cNvPr id="9" name="TextBox 8">
            <a:extLst>
              <a:ext uri="{FF2B5EF4-FFF2-40B4-BE49-F238E27FC236}">
                <a16:creationId xmlns:a16="http://schemas.microsoft.com/office/drawing/2014/main" id="{BAB484A1-C7F0-38B4-CE9A-D2D13C768764}"/>
              </a:ext>
            </a:extLst>
          </p:cNvPr>
          <p:cNvSpPr txBox="1"/>
          <p:nvPr/>
        </p:nvSpPr>
        <p:spPr>
          <a:xfrm>
            <a:off x="7247106" y="5807631"/>
            <a:ext cx="1313180" cy="369332"/>
          </a:xfrm>
          <a:prstGeom prst="rect">
            <a:avLst/>
          </a:prstGeom>
          <a:noFill/>
        </p:spPr>
        <p:txBody>
          <a:bodyPr wrap="none" rtlCol="0">
            <a:spAutoFit/>
          </a:bodyPr>
          <a:lstStyle/>
          <a:p>
            <a:r>
              <a:rPr lang="vi-VN" dirty="0"/>
              <a:t>Nhóm mua</a:t>
            </a:r>
            <a:endParaRPr lang="en-US" dirty="0"/>
          </a:p>
        </p:txBody>
      </p:sp>
      <p:sp>
        <p:nvSpPr>
          <p:cNvPr id="12" name="TextBox 11">
            <a:extLst>
              <a:ext uri="{FF2B5EF4-FFF2-40B4-BE49-F238E27FC236}">
                <a16:creationId xmlns:a16="http://schemas.microsoft.com/office/drawing/2014/main" id="{0E4C2EFF-DFB7-9FCF-3CBF-D8AF9E0274CC}"/>
              </a:ext>
            </a:extLst>
          </p:cNvPr>
          <p:cNvSpPr txBox="1"/>
          <p:nvPr/>
        </p:nvSpPr>
        <p:spPr>
          <a:xfrm>
            <a:off x="9133570" y="5807631"/>
            <a:ext cx="2005677" cy="369332"/>
          </a:xfrm>
          <a:prstGeom prst="rect">
            <a:avLst/>
          </a:prstGeom>
          <a:noFill/>
        </p:spPr>
        <p:txBody>
          <a:bodyPr wrap="none" rtlCol="0">
            <a:spAutoFit/>
          </a:bodyPr>
          <a:lstStyle/>
          <a:p>
            <a:r>
              <a:rPr lang="vi-VN" dirty="0"/>
              <a:t>Nhóm không mua</a:t>
            </a:r>
            <a:endParaRPr lang="en-US" dirty="0"/>
          </a:p>
        </p:txBody>
      </p:sp>
    </p:spTree>
    <p:extLst>
      <p:ext uri="{BB962C8B-B14F-4D97-AF65-F5344CB8AC3E}">
        <p14:creationId xmlns:p14="http://schemas.microsoft.com/office/powerpoint/2010/main" val="79800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9B08A-9504-8288-525D-EC13DFE7B9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FF06F-B336-36C4-F97D-BBECEA9447BF}"/>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3DB20B90-0611-3F7D-F170-E906304AB702}"/>
              </a:ext>
            </a:extLst>
          </p:cNvPr>
          <p:cNvSpPr>
            <a:spLocks noGrp="1"/>
          </p:cNvSpPr>
          <p:nvPr>
            <p:ph idx="1"/>
          </p:nvPr>
        </p:nvSpPr>
        <p:spPr/>
        <p:txBody>
          <a:bodyPr>
            <a:normAutofit/>
          </a:bodyPr>
          <a:lstStyle/>
          <a:p>
            <a:pPr marL="0" indent="0">
              <a:buNone/>
            </a:pPr>
            <a:r>
              <a:rPr lang="vi-VN" sz="1600" b="0" dirty="0">
                <a:solidFill>
                  <a:srgbClr val="000000"/>
                </a:solidFill>
                <a:effectLst/>
                <a:ea typeface="Roboto" panose="02000000000000000000" pitchFamily="2" charset="0"/>
                <a:cs typeface="Roboto" panose="02000000000000000000" pitchFamily="2" charset="0"/>
              </a:rPr>
              <a:t>Về đặc trưng liên quan đến tiền:</a:t>
            </a:r>
          </a:p>
          <a:p>
            <a:pPr marL="0" indent="0">
              <a:buNone/>
            </a:pPr>
            <a:r>
              <a:rPr lang="vi-VN" sz="1600" b="0" dirty="0">
                <a:solidFill>
                  <a:srgbClr val="000000"/>
                </a:solidFill>
                <a:effectLst/>
                <a:ea typeface="Roboto" panose="02000000000000000000" pitchFamily="2" charset="0"/>
                <a:cs typeface="Roboto" panose="02000000000000000000" pitchFamily="2" charset="0"/>
              </a:rPr>
              <a:t>TKC_</a:t>
            </a:r>
            <a:r>
              <a:rPr lang="vi-VN" sz="1600" dirty="0">
                <a:solidFill>
                  <a:srgbClr val="000000"/>
                </a:solidFill>
                <a:ea typeface="Roboto" panose="02000000000000000000" pitchFamily="2" charset="0"/>
                <a:cs typeface="Roboto" panose="02000000000000000000" pitchFamily="2" charset="0"/>
              </a:rPr>
              <a:t>SMS</a:t>
            </a:r>
            <a:r>
              <a:rPr lang="vi-VN" sz="1600" b="0" dirty="0">
                <a:solidFill>
                  <a:srgbClr val="000000"/>
                </a:solidFill>
                <a:effectLst/>
                <a:ea typeface="Roboto" panose="02000000000000000000" pitchFamily="2" charset="0"/>
                <a:cs typeface="Roboto" panose="02000000000000000000" pitchFamily="2" charset="0"/>
              </a:rPr>
              <a:t>_T:</a:t>
            </a:r>
          </a:p>
          <a:p>
            <a:pPr lvl="1"/>
            <a:r>
              <a:rPr lang="vi-VN" sz="1600" b="0" dirty="0">
                <a:solidFill>
                  <a:srgbClr val="000000"/>
                </a:solidFill>
                <a:effectLst/>
                <a:ea typeface="Roboto" panose="02000000000000000000" pitchFamily="2" charset="0"/>
                <a:cs typeface="Roboto" panose="02000000000000000000" pitchFamily="2" charset="0"/>
              </a:rPr>
              <a:t>Số tiền trong TKC cho SMS tháng 9 gần như bằng 0. </a:t>
            </a:r>
            <a:endParaRPr lang="en-US" sz="1600" b="0" dirty="0">
              <a:solidFill>
                <a:srgbClr val="000000"/>
              </a:solidFill>
              <a:effectLst/>
              <a:ea typeface="Roboto" panose="02000000000000000000" pitchFamily="2" charset="0"/>
              <a:cs typeface="Roboto" panose="02000000000000000000" pitchFamily="2" charset="0"/>
            </a:endParaRPr>
          </a:p>
          <a:p>
            <a:pPr lvl="1"/>
            <a:endParaRPr lang="vi-VN" sz="1400" b="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sz="1400" b="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lvl="1"/>
            <a:endParaRPr lang="vi-VN" sz="1400" dirty="0">
              <a:latin typeface="Roboto" panose="02000000000000000000" pitchFamily="2" charset="0"/>
              <a:ea typeface="Roboto" panose="02000000000000000000" pitchFamily="2" charset="0"/>
              <a:cs typeface="Roboto" panose="02000000000000000000" pitchFamily="2" charset="0"/>
            </a:endParaRPr>
          </a:p>
          <a:p>
            <a:pPr lvl="1"/>
            <a:endParaRPr lang="en-US" sz="14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CAE2F611-4156-BA22-1333-5CD75E06B0B7}"/>
              </a:ext>
            </a:extLst>
          </p:cNvPr>
          <p:cNvPicPr>
            <a:picLocks noChangeAspect="1"/>
          </p:cNvPicPr>
          <p:nvPr/>
        </p:nvPicPr>
        <p:blipFill>
          <a:blip r:embed="rId2"/>
          <a:stretch>
            <a:fillRect/>
          </a:stretch>
        </p:blipFill>
        <p:spPr>
          <a:xfrm>
            <a:off x="838200" y="2827055"/>
            <a:ext cx="7424737" cy="3911414"/>
          </a:xfrm>
          <a:prstGeom prst="rect">
            <a:avLst/>
          </a:prstGeom>
        </p:spPr>
      </p:pic>
      <p:pic>
        <p:nvPicPr>
          <p:cNvPr id="8" name="Picture 7">
            <a:extLst>
              <a:ext uri="{FF2B5EF4-FFF2-40B4-BE49-F238E27FC236}">
                <a16:creationId xmlns:a16="http://schemas.microsoft.com/office/drawing/2014/main" id="{CC334B60-3EC6-281E-CBFE-A5973F77E203}"/>
              </a:ext>
            </a:extLst>
          </p:cNvPr>
          <p:cNvPicPr>
            <a:picLocks noChangeAspect="1"/>
          </p:cNvPicPr>
          <p:nvPr/>
        </p:nvPicPr>
        <p:blipFill>
          <a:blip r:embed="rId3"/>
          <a:stretch>
            <a:fillRect/>
          </a:stretch>
        </p:blipFill>
        <p:spPr>
          <a:xfrm>
            <a:off x="8997315" y="2998152"/>
            <a:ext cx="2000250" cy="3076575"/>
          </a:xfrm>
          <a:prstGeom prst="rect">
            <a:avLst/>
          </a:prstGeom>
        </p:spPr>
      </p:pic>
    </p:spTree>
    <p:extLst>
      <p:ext uri="{BB962C8B-B14F-4D97-AF65-F5344CB8AC3E}">
        <p14:creationId xmlns:p14="http://schemas.microsoft.com/office/powerpoint/2010/main" val="356717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1F8C7-F3C2-7C64-37C0-7C9B359B37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794A77-FFCE-48E7-E34E-7158E8DF7CFF}"/>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2D6F1831-8FF7-C3F4-F7E8-A8B3DA02A144}"/>
              </a:ext>
            </a:extLst>
          </p:cNvPr>
          <p:cNvSpPr>
            <a:spLocks noGrp="1"/>
          </p:cNvSpPr>
          <p:nvPr>
            <p:ph idx="1"/>
          </p:nvPr>
        </p:nvSpPr>
        <p:spPr/>
        <p:txBody>
          <a:bodyPr>
            <a:normAutofit/>
          </a:bodyPr>
          <a:lstStyle/>
          <a:p>
            <a:pPr marL="0" indent="0">
              <a:buNone/>
            </a:pPr>
            <a:r>
              <a:rPr lang="vi-VN" sz="1600" b="0" dirty="0">
                <a:solidFill>
                  <a:srgbClr val="000000"/>
                </a:solidFill>
                <a:effectLst/>
                <a:ea typeface="Roboto" panose="02000000000000000000" pitchFamily="2" charset="0"/>
                <a:cs typeface="Roboto" panose="02000000000000000000" pitchFamily="2" charset="0"/>
              </a:rPr>
              <a:t>Về đặc trưng liên quan đến tiền:</a:t>
            </a:r>
          </a:p>
          <a:p>
            <a:pPr marL="0" indent="0">
              <a:buNone/>
            </a:pPr>
            <a:r>
              <a:rPr lang="vi-VN" sz="1600" b="0" dirty="0">
                <a:solidFill>
                  <a:srgbClr val="000000"/>
                </a:solidFill>
                <a:effectLst/>
                <a:ea typeface="Roboto" panose="02000000000000000000" pitchFamily="2" charset="0"/>
                <a:cs typeface="Roboto" panose="02000000000000000000" pitchFamily="2" charset="0"/>
              </a:rPr>
              <a:t>TKC_THOAI_T:</a:t>
            </a:r>
          </a:p>
          <a:p>
            <a:pPr lvl="1"/>
            <a:r>
              <a:rPr lang="vi-VN" sz="1600" b="0" dirty="0">
                <a:solidFill>
                  <a:srgbClr val="000000"/>
                </a:solidFill>
                <a:effectLst/>
                <a:ea typeface="Roboto" panose="02000000000000000000" pitchFamily="2" charset="0"/>
                <a:cs typeface="Roboto" panose="02000000000000000000" pitchFamily="2" charset="0"/>
              </a:rPr>
              <a:t>Số tiền trong TKC cho </a:t>
            </a:r>
            <a:r>
              <a:rPr lang="vi-VN" sz="1600" dirty="0">
                <a:solidFill>
                  <a:srgbClr val="000000"/>
                </a:solidFill>
                <a:ea typeface="Roboto" panose="02000000000000000000" pitchFamily="2" charset="0"/>
                <a:cs typeface="Roboto" panose="02000000000000000000" pitchFamily="2" charset="0"/>
              </a:rPr>
              <a:t>liên lạc thoại </a:t>
            </a:r>
            <a:r>
              <a:rPr lang="vi-VN" sz="1600" b="0" dirty="0">
                <a:solidFill>
                  <a:srgbClr val="000000"/>
                </a:solidFill>
                <a:effectLst/>
                <a:ea typeface="Roboto" panose="02000000000000000000" pitchFamily="2" charset="0"/>
                <a:cs typeface="Roboto" panose="02000000000000000000" pitchFamily="2" charset="0"/>
              </a:rPr>
              <a:t>tháng 9 tập trung ở (0,15 nghìn). Nhóm mua có giá trị ít hơn.</a:t>
            </a:r>
            <a:endParaRPr lang="en-US" sz="1600" b="0" dirty="0">
              <a:solidFill>
                <a:srgbClr val="000000"/>
              </a:solidFill>
              <a:effectLst/>
              <a:ea typeface="Roboto" panose="02000000000000000000" pitchFamily="2" charset="0"/>
              <a:cs typeface="Roboto" panose="02000000000000000000" pitchFamily="2" charset="0"/>
            </a:endParaRPr>
          </a:p>
          <a:p>
            <a:pPr lvl="1"/>
            <a:endParaRPr lang="vi-VN" sz="1400" dirty="0">
              <a:latin typeface="Roboto" panose="02000000000000000000" pitchFamily="2" charset="0"/>
              <a:ea typeface="Roboto" panose="02000000000000000000" pitchFamily="2" charset="0"/>
              <a:cs typeface="Roboto" panose="02000000000000000000" pitchFamily="2" charset="0"/>
            </a:endParaRPr>
          </a:p>
          <a:p>
            <a:pPr lvl="1"/>
            <a:endParaRPr lang="en-US" sz="1400" dirty="0">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56C06AB6-951F-C95A-C92C-0DA5A529114B}"/>
              </a:ext>
            </a:extLst>
          </p:cNvPr>
          <p:cNvPicPr>
            <a:picLocks noChangeAspect="1"/>
          </p:cNvPicPr>
          <p:nvPr/>
        </p:nvPicPr>
        <p:blipFill>
          <a:blip r:embed="rId2"/>
          <a:stretch>
            <a:fillRect/>
          </a:stretch>
        </p:blipFill>
        <p:spPr>
          <a:xfrm>
            <a:off x="0" y="2916376"/>
            <a:ext cx="6517532" cy="3576499"/>
          </a:xfrm>
          <a:prstGeom prst="rect">
            <a:avLst/>
          </a:prstGeom>
        </p:spPr>
      </p:pic>
      <p:pic>
        <p:nvPicPr>
          <p:cNvPr id="7" name="Picture 6">
            <a:extLst>
              <a:ext uri="{FF2B5EF4-FFF2-40B4-BE49-F238E27FC236}">
                <a16:creationId xmlns:a16="http://schemas.microsoft.com/office/drawing/2014/main" id="{0BE6F585-3F96-6BAD-A351-70C9C228B2A3}"/>
              </a:ext>
            </a:extLst>
          </p:cNvPr>
          <p:cNvPicPr>
            <a:picLocks noChangeAspect="1"/>
          </p:cNvPicPr>
          <p:nvPr/>
        </p:nvPicPr>
        <p:blipFill>
          <a:blip r:embed="rId3"/>
          <a:stretch>
            <a:fillRect/>
          </a:stretch>
        </p:blipFill>
        <p:spPr>
          <a:xfrm>
            <a:off x="7501913" y="3090436"/>
            <a:ext cx="1525356" cy="2528038"/>
          </a:xfrm>
          <a:prstGeom prst="rect">
            <a:avLst/>
          </a:prstGeom>
        </p:spPr>
      </p:pic>
      <p:pic>
        <p:nvPicPr>
          <p:cNvPr id="9" name="Picture 8">
            <a:extLst>
              <a:ext uri="{FF2B5EF4-FFF2-40B4-BE49-F238E27FC236}">
                <a16:creationId xmlns:a16="http://schemas.microsoft.com/office/drawing/2014/main" id="{E96A3B9B-B130-0C2C-E956-37F11B4F8395}"/>
              </a:ext>
            </a:extLst>
          </p:cNvPr>
          <p:cNvPicPr>
            <a:picLocks noChangeAspect="1"/>
          </p:cNvPicPr>
          <p:nvPr/>
        </p:nvPicPr>
        <p:blipFill>
          <a:blip r:embed="rId4"/>
          <a:stretch>
            <a:fillRect/>
          </a:stretch>
        </p:blipFill>
        <p:spPr>
          <a:xfrm>
            <a:off x="9521250" y="3046967"/>
            <a:ext cx="1666303" cy="2666085"/>
          </a:xfrm>
          <a:prstGeom prst="rect">
            <a:avLst/>
          </a:prstGeom>
        </p:spPr>
      </p:pic>
      <p:sp>
        <p:nvSpPr>
          <p:cNvPr id="10" name="TextBox 9">
            <a:extLst>
              <a:ext uri="{FF2B5EF4-FFF2-40B4-BE49-F238E27FC236}">
                <a16:creationId xmlns:a16="http://schemas.microsoft.com/office/drawing/2014/main" id="{A4F2CD4B-01A3-C82A-BE65-2FE715302BE1}"/>
              </a:ext>
            </a:extLst>
          </p:cNvPr>
          <p:cNvSpPr txBox="1"/>
          <p:nvPr/>
        </p:nvSpPr>
        <p:spPr>
          <a:xfrm>
            <a:off x="7608001" y="5713052"/>
            <a:ext cx="1313180" cy="369332"/>
          </a:xfrm>
          <a:prstGeom prst="rect">
            <a:avLst/>
          </a:prstGeom>
          <a:noFill/>
        </p:spPr>
        <p:txBody>
          <a:bodyPr wrap="none" rtlCol="0">
            <a:spAutoFit/>
          </a:bodyPr>
          <a:lstStyle/>
          <a:p>
            <a:r>
              <a:rPr lang="vi-VN" dirty="0"/>
              <a:t>Nhóm mua</a:t>
            </a:r>
            <a:endParaRPr lang="en-US" dirty="0"/>
          </a:p>
        </p:txBody>
      </p:sp>
      <p:sp>
        <p:nvSpPr>
          <p:cNvPr id="11" name="TextBox 10">
            <a:extLst>
              <a:ext uri="{FF2B5EF4-FFF2-40B4-BE49-F238E27FC236}">
                <a16:creationId xmlns:a16="http://schemas.microsoft.com/office/drawing/2014/main" id="{0E07078F-A585-1E33-E18E-D28BB9E97E51}"/>
              </a:ext>
            </a:extLst>
          </p:cNvPr>
          <p:cNvSpPr txBox="1"/>
          <p:nvPr/>
        </p:nvSpPr>
        <p:spPr>
          <a:xfrm>
            <a:off x="9322008" y="5713052"/>
            <a:ext cx="2005677" cy="369332"/>
          </a:xfrm>
          <a:prstGeom prst="rect">
            <a:avLst/>
          </a:prstGeom>
          <a:noFill/>
        </p:spPr>
        <p:txBody>
          <a:bodyPr wrap="none" rtlCol="0">
            <a:spAutoFit/>
          </a:bodyPr>
          <a:lstStyle/>
          <a:p>
            <a:r>
              <a:rPr lang="vi-VN" dirty="0"/>
              <a:t>Nhóm không mua</a:t>
            </a:r>
            <a:endParaRPr lang="en-US" dirty="0"/>
          </a:p>
        </p:txBody>
      </p:sp>
    </p:spTree>
    <p:extLst>
      <p:ext uri="{BB962C8B-B14F-4D97-AF65-F5344CB8AC3E}">
        <p14:creationId xmlns:p14="http://schemas.microsoft.com/office/powerpoint/2010/main" val="131164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5783E-4042-C996-57D7-6B5117FD4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DA531-D66C-D262-8992-A0CC5A577949}"/>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A80FC81E-FAD0-CDE3-1C06-DB9FFD23129D}"/>
              </a:ext>
            </a:extLst>
          </p:cNvPr>
          <p:cNvSpPr>
            <a:spLocks noGrp="1"/>
          </p:cNvSpPr>
          <p:nvPr>
            <p:ph idx="1"/>
          </p:nvPr>
        </p:nvSpPr>
        <p:spPr/>
        <p:txBody>
          <a:bodyPr>
            <a:normAutofit/>
          </a:bodyPr>
          <a:lstStyle/>
          <a:p>
            <a:pPr marL="0" indent="0">
              <a:buNone/>
            </a:pPr>
            <a:r>
              <a:rPr lang="vi-VN" sz="1600" b="0" dirty="0">
                <a:solidFill>
                  <a:srgbClr val="000000"/>
                </a:solidFill>
                <a:effectLst/>
                <a:ea typeface="Roboto" panose="02000000000000000000" pitchFamily="2" charset="0"/>
                <a:cs typeface="Roboto" panose="02000000000000000000" pitchFamily="2" charset="0"/>
              </a:rPr>
              <a:t>Về đặc trưng liên quan đến tiền:</a:t>
            </a:r>
          </a:p>
          <a:p>
            <a:pPr marL="0" indent="0">
              <a:buNone/>
            </a:pPr>
            <a:r>
              <a:rPr lang="vi-VN" sz="1600" b="0" dirty="0">
                <a:solidFill>
                  <a:srgbClr val="000000"/>
                </a:solidFill>
                <a:effectLst/>
                <a:ea typeface="Roboto" panose="02000000000000000000" pitchFamily="2" charset="0"/>
                <a:cs typeface="Roboto" panose="02000000000000000000" pitchFamily="2" charset="0"/>
              </a:rPr>
              <a:t>Số tiền mà người dùng phải trả thêm (vượt quá số tiền trong TKC_THOAI) khi liên lạc nội và ngoại mạng: Có 18.773 thuê bao. Phần trả thêm rất nhỏ, hầu như không đáng kể. Tương tự với các t7,t8.</a:t>
            </a:r>
            <a:endParaRPr lang="en-US" sz="1600" b="0" dirty="0">
              <a:solidFill>
                <a:srgbClr val="000000"/>
              </a:solidFill>
              <a:effectLst/>
              <a:ea typeface="Roboto" panose="02000000000000000000" pitchFamily="2" charset="0"/>
              <a:cs typeface="Roboto" panose="02000000000000000000" pitchFamily="2" charset="0"/>
            </a:endParaRPr>
          </a:p>
          <a:p>
            <a:pPr lvl="1"/>
            <a:endParaRPr lang="vi-VN" sz="1400" dirty="0">
              <a:latin typeface="Roboto" panose="02000000000000000000" pitchFamily="2" charset="0"/>
              <a:ea typeface="Roboto" panose="02000000000000000000" pitchFamily="2" charset="0"/>
              <a:cs typeface="Roboto" panose="02000000000000000000" pitchFamily="2" charset="0"/>
            </a:endParaRPr>
          </a:p>
          <a:p>
            <a:pPr lvl="1"/>
            <a:endParaRPr lang="en-US" sz="14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0555D242-0CCA-33EA-313E-7976E36FC42C}"/>
              </a:ext>
            </a:extLst>
          </p:cNvPr>
          <p:cNvPicPr>
            <a:picLocks noChangeAspect="1"/>
          </p:cNvPicPr>
          <p:nvPr/>
        </p:nvPicPr>
        <p:blipFill>
          <a:blip r:embed="rId2"/>
          <a:stretch>
            <a:fillRect/>
          </a:stretch>
        </p:blipFill>
        <p:spPr>
          <a:xfrm>
            <a:off x="5573240" y="3060111"/>
            <a:ext cx="4394376" cy="3155284"/>
          </a:xfrm>
          <a:prstGeom prst="rect">
            <a:avLst/>
          </a:prstGeom>
        </p:spPr>
      </p:pic>
      <p:pic>
        <p:nvPicPr>
          <p:cNvPr id="10" name="Picture 9">
            <a:extLst>
              <a:ext uri="{FF2B5EF4-FFF2-40B4-BE49-F238E27FC236}">
                <a16:creationId xmlns:a16="http://schemas.microsoft.com/office/drawing/2014/main" id="{0C17F1C8-ECAA-5BB8-A666-F14752906E07}"/>
              </a:ext>
            </a:extLst>
          </p:cNvPr>
          <p:cNvPicPr>
            <a:picLocks noChangeAspect="1"/>
          </p:cNvPicPr>
          <p:nvPr/>
        </p:nvPicPr>
        <p:blipFill>
          <a:blip r:embed="rId3"/>
          <a:stretch>
            <a:fillRect/>
          </a:stretch>
        </p:blipFill>
        <p:spPr>
          <a:xfrm>
            <a:off x="2589978" y="3185943"/>
            <a:ext cx="1597078" cy="2635737"/>
          </a:xfrm>
          <a:prstGeom prst="rect">
            <a:avLst/>
          </a:prstGeom>
        </p:spPr>
      </p:pic>
    </p:spTree>
    <p:extLst>
      <p:ext uri="{BB962C8B-B14F-4D97-AF65-F5344CB8AC3E}">
        <p14:creationId xmlns:p14="http://schemas.microsoft.com/office/powerpoint/2010/main" val="129692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32C5-22FD-AC58-9FC5-F83CBCB42A28}"/>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C2EB724F-25DA-E552-A5D0-4FB9FAE62877}"/>
              </a:ext>
            </a:extLst>
          </p:cNvPr>
          <p:cNvSpPr>
            <a:spLocks noGrp="1"/>
          </p:cNvSpPr>
          <p:nvPr>
            <p:ph idx="1"/>
          </p:nvPr>
        </p:nvSpPr>
        <p:spPr/>
        <p:txBody>
          <a:bodyPr/>
          <a:lstStyle/>
          <a:p>
            <a:pPr marL="0" indent="0">
              <a:buNone/>
            </a:pPr>
            <a:r>
              <a:rPr lang="vi-VN" dirty="0"/>
              <a:t>Đặc trưng về lưu lượng </a:t>
            </a:r>
          </a:p>
          <a:p>
            <a:r>
              <a:rPr lang="vi-VN" dirty="0"/>
              <a:t>Lưu lượng data tháng 9 ghi nhận khá nhỏ trên các thuê bao.</a:t>
            </a:r>
          </a:p>
          <a:p>
            <a:pPr marL="0" indent="0">
              <a:buNone/>
            </a:pPr>
            <a:endParaRPr lang="en-US" dirty="0"/>
          </a:p>
        </p:txBody>
      </p:sp>
      <p:pic>
        <p:nvPicPr>
          <p:cNvPr id="5" name="Picture 4">
            <a:extLst>
              <a:ext uri="{FF2B5EF4-FFF2-40B4-BE49-F238E27FC236}">
                <a16:creationId xmlns:a16="http://schemas.microsoft.com/office/drawing/2014/main" id="{2F45756D-2816-2D5F-D5AE-3D54E61F838B}"/>
              </a:ext>
            </a:extLst>
          </p:cNvPr>
          <p:cNvPicPr>
            <a:picLocks noChangeAspect="1"/>
          </p:cNvPicPr>
          <p:nvPr/>
        </p:nvPicPr>
        <p:blipFill>
          <a:blip r:embed="rId2"/>
          <a:stretch>
            <a:fillRect/>
          </a:stretch>
        </p:blipFill>
        <p:spPr>
          <a:xfrm>
            <a:off x="688934" y="2940231"/>
            <a:ext cx="7075251" cy="3698970"/>
          </a:xfrm>
          <a:prstGeom prst="rect">
            <a:avLst/>
          </a:prstGeom>
        </p:spPr>
      </p:pic>
      <p:pic>
        <p:nvPicPr>
          <p:cNvPr id="7" name="Picture 6">
            <a:extLst>
              <a:ext uri="{FF2B5EF4-FFF2-40B4-BE49-F238E27FC236}">
                <a16:creationId xmlns:a16="http://schemas.microsoft.com/office/drawing/2014/main" id="{D9AE4D73-B904-04DE-CFCD-FDE37F777970}"/>
              </a:ext>
            </a:extLst>
          </p:cNvPr>
          <p:cNvPicPr>
            <a:picLocks noChangeAspect="1"/>
          </p:cNvPicPr>
          <p:nvPr/>
        </p:nvPicPr>
        <p:blipFill>
          <a:blip r:embed="rId3"/>
          <a:stretch>
            <a:fillRect/>
          </a:stretch>
        </p:blipFill>
        <p:spPr>
          <a:xfrm>
            <a:off x="8639830" y="2965631"/>
            <a:ext cx="1838325" cy="2971800"/>
          </a:xfrm>
          <a:prstGeom prst="rect">
            <a:avLst/>
          </a:prstGeom>
        </p:spPr>
      </p:pic>
    </p:spTree>
    <p:extLst>
      <p:ext uri="{BB962C8B-B14F-4D97-AF65-F5344CB8AC3E}">
        <p14:creationId xmlns:p14="http://schemas.microsoft.com/office/powerpoint/2010/main" val="134062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A1DC8-5CEE-0ADF-4FD8-C2EF84974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AC7CEF-566B-28DE-19E0-4846D93F39C8}"/>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059F404C-537F-35C9-54FA-A2932D41CB4F}"/>
              </a:ext>
            </a:extLst>
          </p:cNvPr>
          <p:cNvSpPr>
            <a:spLocks noGrp="1"/>
          </p:cNvSpPr>
          <p:nvPr>
            <p:ph idx="1"/>
          </p:nvPr>
        </p:nvSpPr>
        <p:spPr/>
        <p:txBody>
          <a:bodyPr/>
          <a:lstStyle/>
          <a:p>
            <a:pPr marL="0" indent="0">
              <a:buNone/>
            </a:pPr>
            <a:r>
              <a:rPr lang="vi-VN" dirty="0"/>
              <a:t>Đặc trưng về lưu lượng: So sánh thống kê lưu lượng data các tháng ở 2 nhóm. Tháng 7,8 có sự phân biệt lớn giữa 2 nhóm.</a:t>
            </a:r>
          </a:p>
        </p:txBody>
      </p:sp>
      <p:pic>
        <p:nvPicPr>
          <p:cNvPr id="5" name="Picture 4">
            <a:extLst>
              <a:ext uri="{FF2B5EF4-FFF2-40B4-BE49-F238E27FC236}">
                <a16:creationId xmlns:a16="http://schemas.microsoft.com/office/drawing/2014/main" id="{84FE8365-2684-056E-50FD-978875D30386}"/>
              </a:ext>
            </a:extLst>
          </p:cNvPr>
          <p:cNvPicPr>
            <a:picLocks noChangeAspect="1"/>
          </p:cNvPicPr>
          <p:nvPr/>
        </p:nvPicPr>
        <p:blipFill>
          <a:blip r:embed="rId2"/>
          <a:stretch>
            <a:fillRect/>
          </a:stretch>
        </p:blipFill>
        <p:spPr>
          <a:xfrm>
            <a:off x="0" y="2851517"/>
            <a:ext cx="1838325" cy="2847975"/>
          </a:xfrm>
          <a:prstGeom prst="rect">
            <a:avLst/>
          </a:prstGeom>
        </p:spPr>
      </p:pic>
      <p:sp>
        <p:nvSpPr>
          <p:cNvPr id="6" name="TextBox 5">
            <a:extLst>
              <a:ext uri="{FF2B5EF4-FFF2-40B4-BE49-F238E27FC236}">
                <a16:creationId xmlns:a16="http://schemas.microsoft.com/office/drawing/2014/main" id="{A5BEA571-4F81-4362-ED7F-F49EBB5A5661}"/>
              </a:ext>
            </a:extLst>
          </p:cNvPr>
          <p:cNvSpPr txBox="1"/>
          <p:nvPr/>
        </p:nvSpPr>
        <p:spPr>
          <a:xfrm>
            <a:off x="88361" y="5847428"/>
            <a:ext cx="1642437" cy="369332"/>
          </a:xfrm>
          <a:prstGeom prst="rect">
            <a:avLst/>
          </a:prstGeom>
          <a:noFill/>
        </p:spPr>
        <p:txBody>
          <a:bodyPr wrap="none" rtlCol="0">
            <a:spAutoFit/>
          </a:bodyPr>
          <a:lstStyle/>
          <a:p>
            <a:r>
              <a:rPr lang="vi-VN" dirty="0"/>
              <a:t>Nhóm mua T7</a:t>
            </a:r>
            <a:endParaRPr lang="en-US" dirty="0"/>
          </a:p>
        </p:txBody>
      </p:sp>
      <p:pic>
        <p:nvPicPr>
          <p:cNvPr id="8" name="Picture 7">
            <a:extLst>
              <a:ext uri="{FF2B5EF4-FFF2-40B4-BE49-F238E27FC236}">
                <a16:creationId xmlns:a16="http://schemas.microsoft.com/office/drawing/2014/main" id="{64AFF65B-2ECD-E522-C1DE-CABDF6BD15F2}"/>
              </a:ext>
            </a:extLst>
          </p:cNvPr>
          <p:cNvPicPr>
            <a:picLocks noChangeAspect="1"/>
          </p:cNvPicPr>
          <p:nvPr/>
        </p:nvPicPr>
        <p:blipFill>
          <a:blip r:embed="rId3"/>
          <a:stretch>
            <a:fillRect/>
          </a:stretch>
        </p:blipFill>
        <p:spPr>
          <a:xfrm>
            <a:off x="1970066" y="2833742"/>
            <a:ext cx="1914525" cy="2847975"/>
          </a:xfrm>
          <a:prstGeom prst="rect">
            <a:avLst/>
          </a:prstGeom>
        </p:spPr>
      </p:pic>
      <p:sp>
        <p:nvSpPr>
          <p:cNvPr id="10" name="TextBox 9">
            <a:extLst>
              <a:ext uri="{FF2B5EF4-FFF2-40B4-BE49-F238E27FC236}">
                <a16:creationId xmlns:a16="http://schemas.microsoft.com/office/drawing/2014/main" id="{4216F343-2DD0-1C96-18CC-5DBA0CEF06B3}"/>
              </a:ext>
            </a:extLst>
          </p:cNvPr>
          <p:cNvSpPr txBox="1"/>
          <p:nvPr/>
        </p:nvSpPr>
        <p:spPr>
          <a:xfrm>
            <a:off x="1838325" y="5827530"/>
            <a:ext cx="2332106" cy="369332"/>
          </a:xfrm>
          <a:prstGeom prst="rect">
            <a:avLst/>
          </a:prstGeom>
          <a:noFill/>
        </p:spPr>
        <p:txBody>
          <a:bodyPr wrap="square">
            <a:spAutoFit/>
          </a:bodyPr>
          <a:lstStyle/>
          <a:p>
            <a:r>
              <a:rPr lang="vi-VN" dirty="0"/>
              <a:t>Nhóm không mua T7</a:t>
            </a:r>
            <a:endParaRPr lang="en-US" dirty="0"/>
          </a:p>
        </p:txBody>
      </p:sp>
      <p:pic>
        <p:nvPicPr>
          <p:cNvPr id="12" name="Picture 11">
            <a:extLst>
              <a:ext uri="{FF2B5EF4-FFF2-40B4-BE49-F238E27FC236}">
                <a16:creationId xmlns:a16="http://schemas.microsoft.com/office/drawing/2014/main" id="{DE68B28D-C7C1-8E1B-EC99-677EAF5CCE3C}"/>
              </a:ext>
            </a:extLst>
          </p:cNvPr>
          <p:cNvPicPr>
            <a:picLocks noChangeAspect="1"/>
          </p:cNvPicPr>
          <p:nvPr/>
        </p:nvPicPr>
        <p:blipFill>
          <a:blip r:embed="rId4"/>
          <a:stretch>
            <a:fillRect/>
          </a:stretch>
        </p:blipFill>
        <p:spPr>
          <a:xfrm>
            <a:off x="4170431" y="2893667"/>
            <a:ext cx="1828800" cy="2828925"/>
          </a:xfrm>
          <a:prstGeom prst="rect">
            <a:avLst/>
          </a:prstGeom>
        </p:spPr>
      </p:pic>
      <p:sp>
        <p:nvSpPr>
          <p:cNvPr id="14" name="TextBox 13">
            <a:extLst>
              <a:ext uri="{FF2B5EF4-FFF2-40B4-BE49-F238E27FC236}">
                <a16:creationId xmlns:a16="http://schemas.microsoft.com/office/drawing/2014/main" id="{68CF0772-FA55-9A19-F319-26C6368C1D99}"/>
              </a:ext>
            </a:extLst>
          </p:cNvPr>
          <p:cNvSpPr txBox="1"/>
          <p:nvPr/>
        </p:nvSpPr>
        <p:spPr>
          <a:xfrm>
            <a:off x="4277958" y="5827530"/>
            <a:ext cx="1642437" cy="369332"/>
          </a:xfrm>
          <a:prstGeom prst="rect">
            <a:avLst/>
          </a:prstGeom>
          <a:noFill/>
        </p:spPr>
        <p:txBody>
          <a:bodyPr wrap="square">
            <a:spAutoFit/>
          </a:bodyPr>
          <a:lstStyle/>
          <a:p>
            <a:r>
              <a:rPr lang="vi-VN" dirty="0"/>
              <a:t>Nhóm mua T8</a:t>
            </a:r>
            <a:endParaRPr lang="en-US" dirty="0"/>
          </a:p>
        </p:txBody>
      </p:sp>
      <p:pic>
        <p:nvPicPr>
          <p:cNvPr id="16" name="Picture 15">
            <a:extLst>
              <a:ext uri="{FF2B5EF4-FFF2-40B4-BE49-F238E27FC236}">
                <a16:creationId xmlns:a16="http://schemas.microsoft.com/office/drawing/2014/main" id="{82282187-A547-11B2-FA62-EAAF1F853C46}"/>
              </a:ext>
            </a:extLst>
          </p:cNvPr>
          <p:cNvPicPr>
            <a:picLocks noChangeAspect="1"/>
          </p:cNvPicPr>
          <p:nvPr/>
        </p:nvPicPr>
        <p:blipFill>
          <a:blip r:embed="rId5"/>
          <a:stretch>
            <a:fillRect/>
          </a:stretch>
        </p:blipFill>
        <p:spPr>
          <a:xfrm>
            <a:off x="6096000" y="2893667"/>
            <a:ext cx="1905000" cy="2752725"/>
          </a:xfrm>
          <a:prstGeom prst="rect">
            <a:avLst/>
          </a:prstGeom>
        </p:spPr>
      </p:pic>
      <p:sp>
        <p:nvSpPr>
          <p:cNvPr id="18" name="TextBox 17">
            <a:extLst>
              <a:ext uri="{FF2B5EF4-FFF2-40B4-BE49-F238E27FC236}">
                <a16:creationId xmlns:a16="http://schemas.microsoft.com/office/drawing/2014/main" id="{91AC6BC0-C954-04AE-DB42-9F82587D83C8}"/>
              </a:ext>
            </a:extLst>
          </p:cNvPr>
          <p:cNvSpPr txBox="1"/>
          <p:nvPr/>
        </p:nvSpPr>
        <p:spPr>
          <a:xfrm>
            <a:off x="5920395" y="5827530"/>
            <a:ext cx="2332106" cy="369332"/>
          </a:xfrm>
          <a:prstGeom prst="rect">
            <a:avLst/>
          </a:prstGeom>
          <a:noFill/>
        </p:spPr>
        <p:txBody>
          <a:bodyPr wrap="square">
            <a:spAutoFit/>
          </a:bodyPr>
          <a:lstStyle/>
          <a:p>
            <a:r>
              <a:rPr lang="vi-VN" dirty="0"/>
              <a:t>Nhóm không mua T8</a:t>
            </a:r>
            <a:endParaRPr lang="en-US" dirty="0"/>
          </a:p>
        </p:txBody>
      </p:sp>
      <p:pic>
        <p:nvPicPr>
          <p:cNvPr id="20" name="Picture 19">
            <a:extLst>
              <a:ext uri="{FF2B5EF4-FFF2-40B4-BE49-F238E27FC236}">
                <a16:creationId xmlns:a16="http://schemas.microsoft.com/office/drawing/2014/main" id="{7F8BBD95-901F-A034-5B37-3A20B4833BF4}"/>
              </a:ext>
            </a:extLst>
          </p:cNvPr>
          <p:cNvPicPr>
            <a:picLocks noChangeAspect="1"/>
          </p:cNvPicPr>
          <p:nvPr/>
        </p:nvPicPr>
        <p:blipFill>
          <a:blip r:embed="rId6"/>
          <a:stretch>
            <a:fillRect/>
          </a:stretch>
        </p:blipFill>
        <p:spPr>
          <a:xfrm>
            <a:off x="10076646" y="2824216"/>
            <a:ext cx="1924050" cy="2867025"/>
          </a:xfrm>
          <a:prstGeom prst="rect">
            <a:avLst/>
          </a:prstGeom>
        </p:spPr>
      </p:pic>
      <p:pic>
        <p:nvPicPr>
          <p:cNvPr id="22" name="Picture 21">
            <a:extLst>
              <a:ext uri="{FF2B5EF4-FFF2-40B4-BE49-F238E27FC236}">
                <a16:creationId xmlns:a16="http://schemas.microsoft.com/office/drawing/2014/main" id="{7A9A3FF3-7EB8-9F94-C62D-814CC7E47420}"/>
              </a:ext>
            </a:extLst>
          </p:cNvPr>
          <p:cNvPicPr>
            <a:picLocks noChangeAspect="1"/>
          </p:cNvPicPr>
          <p:nvPr/>
        </p:nvPicPr>
        <p:blipFill>
          <a:blip r:embed="rId7"/>
          <a:stretch>
            <a:fillRect/>
          </a:stretch>
        </p:blipFill>
        <p:spPr>
          <a:xfrm>
            <a:off x="8221684" y="2880092"/>
            <a:ext cx="1838325" cy="2819400"/>
          </a:xfrm>
          <a:prstGeom prst="rect">
            <a:avLst/>
          </a:prstGeom>
        </p:spPr>
      </p:pic>
      <p:sp>
        <p:nvSpPr>
          <p:cNvPr id="24" name="TextBox 23">
            <a:extLst>
              <a:ext uri="{FF2B5EF4-FFF2-40B4-BE49-F238E27FC236}">
                <a16:creationId xmlns:a16="http://schemas.microsoft.com/office/drawing/2014/main" id="{28714B03-768C-0A23-03D7-5214C69116E3}"/>
              </a:ext>
            </a:extLst>
          </p:cNvPr>
          <p:cNvSpPr txBox="1"/>
          <p:nvPr/>
        </p:nvSpPr>
        <p:spPr>
          <a:xfrm>
            <a:off x="8362886" y="5817581"/>
            <a:ext cx="1697123" cy="369332"/>
          </a:xfrm>
          <a:prstGeom prst="rect">
            <a:avLst/>
          </a:prstGeom>
          <a:noFill/>
        </p:spPr>
        <p:txBody>
          <a:bodyPr wrap="square">
            <a:spAutoFit/>
          </a:bodyPr>
          <a:lstStyle/>
          <a:p>
            <a:r>
              <a:rPr lang="vi-VN" dirty="0"/>
              <a:t>Nhóm mua T9</a:t>
            </a:r>
            <a:endParaRPr lang="en-US" dirty="0"/>
          </a:p>
        </p:txBody>
      </p:sp>
      <p:sp>
        <p:nvSpPr>
          <p:cNvPr id="26" name="TextBox 25">
            <a:extLst>
              <a:ext uri="{FF2B5EF4-FFF2-40B4-BE49-F238E27FC236}">
                <a16:creationId xmlns:a16="http://schemas.microsoft.com/office/drawing/2014/main" id="{0024D4A3-D612-DC8D-80D6-F7A6CB13068B}"/>
              </a:ext>
            </a:extLst>
          </p:cNvPr>
          <p:cNvSpPr txBox="1"/>
          <p:nvPr/>
        </p:nvSpPr>
        <p:spPr>
          <a:xfrm>
            <a:off x="9944151" y="5827530"/>
            <a:ext cx="2409774" cy="369332"/>
          </a:xfrm>
          <a:prstGeom prst="rect">
            <a:avLst/>
          </a:prstGeom>
          <a:noFill/>
        </p:spPr>
        <p:txBody>
          <a:bodyPr wrap="square">
            <a:spAutoFit/>
          </a:bodyPr>
          <a:lstStyle/>
          <a:p>
            <a:r>
              <a:rPr lang="vi-VN" dirty="0"/>
              <a:t>Nhóm không mua T9</a:t>
            </a:r>
            <a:endParaRPr lang="en-US" dirty="0"/>
          </a:p>
        </p:txBody>
      </p:sp>
      <p:cxnSp>
        <p:nvCxnSpPr>
          <p:cNvPr id="28" name="Straight Connector 27">
            <a:extLst>
              <a:ext uri="{FF2B5EF4-FFF2-40B4-BE49-F238E27FC236}">
                <a16:creationId xmlns:a16="http://schemas.microsoft.com/office/drawing/2014/main" id="{3BC03CA8-5928-5AA9-56DB-F608C5A67B56}"/>
              </a:ext>
            </a:extLst>
          </p:cNvPr>
          <p:cNvCxnSpPr/>
          <p:nvPr/>
        </p:nvCxnSpPr>
        <p:spPr>
          <a:xfrm>
            <a:off x="4027251" y="2645923"/>
            <a:ext cx="0" cy="3000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614FBC71-09BA-5845-DACF-15680AF19356}"/>
              </a:ext>
            </a:extLst>
          </p:cNvPr>
          <p:cNvCxnSpPr/>
          <p:nvPr/>
        </p:nvCxnSpPr>
        <p:spPr>
          <a:xfrm>
            <a:off x="8090170" y="2645922"/>
            <a:ext cx="0" cy="300046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4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4E80-5746-9BB6-3832-BC594A70C621}"/>
              </a:ext>
            </a:extLst>
          </p:cNvPr>
          <p:cNvSpPr>
            <a:spLocks noGrp="1"/>
          </p:cNvSpPr>
          <p:nvPr>
            <p:ph type="title"/>
          </p:nvPr>
        </p:nvSpPr>
        <p:spPr/>
        <p:txBody>
          <a:bodyPr/>
          <a:lstStyle/>
          <a:p>
            <a:r>
              <a:rPr lang="vi-VN" dirty="0"/>
              <a:t>1. Tiền xử lý dữ liệu</a:t>
            </a:r>
            <a:endParaRPr lang="en-US" dirty="0"/>
          </a:p>
        </p:txBody>
      </p:sp>
      <p:sp>
        <p:nvSpPr>
          <p:cNvPr id="3" name="Content Placeholder 2">
            <a:extLst>
              <a:ext uri="{FF2B5EF4-FFF2-40B4-BE49-F238E27FC236}">
                <a16:creationId xmlns:a16="http://schemas.microsoft.com/office/drawing/2014/main" id="{724E5B6B-F755-221F-9FD9-6D60CF08D561}"/>
              </a:ext>
            </a:extLst>
          </p:cNvPr>
          <p:cNvSpPr>
            <a:spLocks noGrp="1"/>
          </p:cNvSpPr>
          <p:nvPr>
            <p:ph idx="1"/>
          </p:nvPr>
        </p:nvSpPr>
        <p:spPr/>
        <p:txBody>
          <a:bodyPr>
            <a:normAutofit/>
          </a:bodyPr>
          <a:lstStyle/>
          <a:p>
            <a:pPr marL="0" indent="0">
              <a:buNone/>
            </a:pPr>
            <a:r>
              <a:rPr lang="vi-VN" dirty="0"/>
              <a:t>Xem xét ngày kích hoạt gần nhất của các thuê bao</a:t>
            </a:r>
          </a:p>
          <a:p>
            <a:pPr algn="l">
              <a:spcAft>
                <a:spcPts val="450"/>
              </a:spcAft>
            </a:pPr>
            <a:r>
              <a:rPr lang="vi-VN" b="0" i="0" dirty="0">
                <a:solidFill>
                  <a:srgbClr val="1F1F1F"/>
                </a:solidFill>
                <a:effectLst/>
                <a:latin typeface="Roboto" panose="02000000000000000000" pitchFamily="2" charset="0"/>
              </a:rPr>
              <a:t>Với những thuê bao không ghi nhận ACTVTN_DT:</a:t>
            </a:r>
          </a:p>
          <a:p>
            <a:pPr lvl="1">
              <a:spcAft>
                <a:spcPts val="450"/>
              </a:spcAft>
            </a:pPr>
            <a:r>
              <a:rPr lang="vi-VN" b="0" i="0" dirty="0">
                <a:solidFill>
                  <a:srgbClr val="1F1F1F"/>
                </a:solidFill>
                <a:effectLst/>
                <a:latin typeface="Roboto" panose="02000000000000000000" pitchFamily="2" charset="0"/>
              </a:rPr>
              <a:t>Nếu có ghi nhận thông tin ngày sinh, tuổi thì đây là những thuê bao chưa được hệ thống xóa dữ liệu người sở hữu cũ. Hệ thống chỉ ghi nhận trạng thái, và một số cập nhật tương ứng.</a:t>
            </a:r>
          </a:p>
          <a:p>
            <a:pPr lvl="1">
              <a:spcAft>
                <a:spcPts val="450"/>
              </a:spcAft>
            </a:pPr>
            <a:r>
              <a:rPr lang="vi-VN" b="0" i="0" dirty="0">
                <a:solidFill>
                  <a:srgbClr val="1F1F1F"/>
                </a:solidFill>
                <a:effectLst/>
                <a:latin typeface="Roboto" panose="02000000000000000000" pitchFamily="2" charset="0"/>
              </a:rPr>
              <a:t>Nếu không ghi nhận ngày sinh, tuổi,... thì đây là những SIM mới chưa được kích hoạt hoặc đã bị xóa dữ liệu cũ.</a:t>
            </a:r>
          </a:p>
        </p:txBody>
      </p:sp>
    </p:spTree>
    <p:extLst>
      <p:ext uri="{BB962C8B-B14F-4D97-AF65-F5344CB8AC3E}">
        <p14:creationId xmlns:p14="http://schemas.microsoft.com/office/powerpoint/2010/main" val="2531369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9EFD-2709-AAAC-88E2-31B623B54B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F6CDC2-F36B-23BC-5718-053AAE2CD99A}"/>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4FA70E93-8AFA-BD63-01B3-06BB152AF940}"/>
              </a:ext>
            </a:extLst>
          </p:cNvPr>
          <p:cNvSpPr>
            <a:spLocks noGrp="1"/>
          </p:cNvSpPr>
          <p:nvPr>
            <p:ph idx="1"/>
          </p:nvPr>
        </p:nvSpPr>
        <p:spPr/>
        <p:txBody>
          <a:bodyPr>
            <a:normAutofit/>
          </a:bodyPr>
          <a:lstStyle/>
          <a:p>
            <a:pPr marL="0" indent="0">
              <a:buNone/>
            </a:pPr>
            <a:r>
              <a:rPr lang="vi-VN" sz="1600" dirty="0"/>
              <a:t>Đặc trưng về lưu lượng </a:t>
            </a:r>
          </a:p>
          <a:p>
            <a:r>
              <a:rPr lang="vi-VN" sz="1600" dirty="0"/>
              <a:t>Lưu lượng SMS khả dụng theo nhãn có phân phối tương tự nhau. </a:t>
            </a:r>
          </a:p>
          <a:p>
            <a:r>
              <a:rPr lang="vi-VN" sz="1600" dirty="0"/>
              <a:t>Lượng thuê bao với lượng dư = 0 chiếm nhiều hơn so LL SMS khả dụng =0.</a:t>
            </a:r>
          </a:p>
          <a:p>
            <a:pPr marL="0" indent="0">
              <a:buNone/>
            </a:pPr>
            <a:endParaRPr lang="en-US" sz="1600" dirty="0"/>
          </a:p>
        </p:txBody>
      </p:sp>
      <p:pic>
        <p:nvPicPr>
          <p:cNvPr id="5" name="Picture 4">
            <a:extLst>
              <a:ext uri="{FF2B5EF4-FFF2-40B4-BE49-F238E27FC236}">
                <a16:creationId xmlns:a16="http://schemas.microsoft.com/office/drawing/2014/main" id="{3B5D9899-9B9D-5C55-4AD5-9AFD62D374E0}"/>
              </a:ext>
            </a:extLst>
          </p:cNvPr>
          <p:cNvPicPr>
            <a:picLocks noChangeAspect="1"/>
          </p:cNvPicPr>
          <p:nvPr/>
        </p:nvPicPr>
        <p:blipFill>
          <a:blip r:embed="rId2"/>
          <a:stretch>
            <a:fillRect/>
          </a:stretch>
        </p:blipFill>
        <p:spPr>
          <a:xfrm>
            <a:off x="1" y="3381450"/>
            <a:ext cx="5841999" cy="3354630"/>
          </a:xfrm>
          <a:prstGeom prst="rect">
            <a:avLst/>
          </a:prstGeom>
        </p:spPr>
      </p:pic>
      <p:pic>
        <p:nvPicPr>
          <p:cNvPr id="7" name="Picture 6">
            <a:extLst>
              <a:ext uri="{FF2B5EF4-FFF2-40B4-BE49-F238E27FC236}">
                <a16:creationId xmlns:a16="http://schemas.microsoft.com/office/drawing/2014/main" id="{AD7446B0-B69C-725F-9DB5-0D4C71360A7A}"/>
              </a:ext>
            </a:extLst>
          </p:cNvPr>
          <p:cNvPicPr>
            <a:picLocks noChangeAspect="1"/>
          </p:cNvPicPr>
          <p:nvPr/>
        </p:nvPicPr>
        <p:blipFill>
          <a:blip r:embed="rId3"/>
          <a:stretch>
            <a:fillRect/>
          </a:stretch>
        </p:blipFill>
        <p:spPr>
          <a:xfrm>
            <a:off x="6350000" y="3381450"/>
            <a:ext cx="5841999" cy="3354630"/>
          </a:xfrm>
          <a:prstGeom prst="rect">
            <a:avLst/>
          </a:prstGeom>
        </p:spPr>
      </p:pic>
    </p:spTree>
    <p:extLst>
      <p:ext uri="{BB962C8B-B14F-4D97-AF65-F5344CB8AC3E}">
        <p14:creationId xmlns:p14="http://schemas.microsoft.com/office/powerpoint/2010/main" val="323966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74F70-DE53-F3F9-E750-5BB6BC879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8AE10-93EC-AB6A-63D5-090B7EF531F2}"/>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C77E4F38-D323-E4D5-F6F7-A786DB647C9F}"/>
              </a:ext>
            </a:extLst>
          </p:cNvPr>
          <p:cNvSpPr>
            <a:spLocks noGrp="1"/>
          </p:cNvSpPr>
          <p:nvPr>
            <p:ph idx="1"/>
          </p:nvPr>
        </p:nvSpPr>
        <p:spPr/>
        <p:txBody>
          <a:bodyPr/>
          <a:lstStyle/>
          <a:p>
            <a:pPr marL="0" indent="0">
              <a:buNone/>
            </a:pPr>
            <a:r>
              <a:rPr lang="vi-VN" dirty="0"/>
              <a:t>Đặc trưng về lưu lượng </a:t>
            </a:r>
          </a:p>
          <a:p>
            <a:r>
              <a:rPr lang="vi-VN" dirty="0"/>
              <a:t>Lưu lượng </a:t>
            </a:r>
            <a:r>
              <a:rPr lang="vi-VN"/>
              <a:t>thoại dư, gần như có sự đồng nhất giữa 2 nhóm.</a:t>
            </a:r>
            <a:endParaRPr lang="en-US" dirty="0"/>
          </a:p>
        </p:txBody>
      </p:sp>
      <p:pic>
        <p:nvPicPr>
          <p:cNvPr id="6" name="Picture 5">
            <a:extLst>
              <a:ext uri="{FF2B5EF4-FFF2-40B4-BE49-F238E27FC236}">
                <a16:creationId xmlns:a16="http://schemas.microsoft.com/office/drawing/2014/main" id="{5CF73877-A0D7-4970-1612-41334E94B61D}"/>
              </a:ext>
            </a:extLst>
          </p:cNvPr>
          <p:cNvPicPr>
            <a:picLocks noChangeAspect="1"/>
          </p:cNvPicPr>
          <p:nvPr/>
        </p:nvPicPr>
        <p:blipFill>
          <a:blip r:embed="rId2"/>
          <a:stretch>
            <a:fillRect/>
          </a:stretch>
        </p:blipFill>
        <p:spPr>
          <a:xfrm>
            <a:off x="2249035" y="2891836"/>
            <a:ext cx="7254240" cy="3792546"/>
          </a:xfrm>
          <a:prstGeom prst="rect">
            <a:avLst/>
          </a:prstGeom>
        </p:spPr>
      </p:pic>
    </p:spTree>
    <p:extLst>
      <p:ext uri="{BB962C8B-B14F-4D97-AF65-F5344CB8AC3E}">
        <p14:creationId xmlns:p14="http://schemas.microsoft.com/office/powerpoint/2010/main" val="238016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31438-BB6F-A7F0-4085-CD67D3AA0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D47CC6-C56A-FF3C-7EAD-F9E68A39E7CA}"/>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8644B5D3-EDC4-6C2F-031E-873CEFC3E4AD}"/>
              </a:ext>
            </a:extLst>
          </p:cNvPr>
          <p:cNvSpPr>
            <a:spLocks noGrp="1"/>
          </p:cNvSpPr>
          <p:nvPr>
            <p:ph idx="1"/>
          </p:nvPr>
        </p:nvSpPr>
        <p:spPr/>
        <p:txBody>
          <a:bodyPr>
            <a:normAutofit/>
          </a:bodyPr>
          <a:lstStyle/>
          <a:p>
            <a:pPr marL="0" indent="0">
              <a:buNone/>
            </a:pPr>
            <a:r>
              <a:rPr lang="vi-VN" sz="2400" dirty="0"/>
              <a:t>Độ giảm mức nạp thẻ từ tháng 8 đến tháng 9: Phần lớn độ giảm nhỏ, hoặc không thay đổi, thể hiện mức tiền nạp tương đối ổn định</a:t>
            </a:r>
            <a:endParaRPr lang="en-US" sz="2400" dirty="0"/>
          </a:p>
        </p:txBody>
      </p:sp>
      <p:pic>
        <p:nvPicPr>
          <p:cNvPr id="5" name="Picture 4">
            <a:extLst>
              <a:ext uri="{FF2B5EF4-FFF2-40B4-BE49-F238E27FC236}">
                <a16:creationId xmlns:a16="http://schemas.microsoft.com/office/drawing/2014/main" id="{BAA88C91-42C8-57A1-1DB8-2030C4C6A7E4}"/>
              </a:ext>
            </a:extLst>
          </p:cNvPr>
          <p:cNvPicPr>
            <a:picLocks noChangeAspect="1"/>
          </p:cNvPicPr>
          <p:nvPr/>
        </p:nvPicPr>
        <p:blipFill>
          <a:blip r:embed="rId2"/>
          <a:stretch>
            <a:fillRect/>
          </a:stretch>
        </p:blipFill>
        <p:spPr>
          <a:xfrm>
            <a:off x="0" y="2713147"/>
            <a:ext cx="6828817" cy="3925643"/>
          </a:xfrm>
          <a:prstGeom prst="rect">
            <a:avLst/>
          </a:prstGeom>
        </p:spPr>
      </p:pic>
      <p:pic>
        <p:nvPicPr>
          <p:cNvPr id="6" name="Picture 5">
            <a:extLst>
              <a:ext uri="{FF2B5EF4-FFF2-40B4-BE49-F238E27FC236}">
                <a16:creationId xmlns:a16="http://schemas.microsoft.com/office/drawing/2014/main" id="{20D6626F-B62C-65CA-7EAE-C19CEE139B4B}"/>
              </a:ext>
            </a:extLst>
          </p:cNvPr>
          <p:cNvPicPr>
            <a:picLocks noChangeAspect="1"/>
          </p:cNvPicPr>
          <p:nvPr/>
        </p:nvPicPr>
        <p:blipFill>
          <a:blip r:embed="rId3"/>
          <a:stretch>
            <a:fillRect/>
          </a:stretch>
        </p:blipFill>
        <p:spPr>
          <a:xfrm>
            <a:off x="6907955" y="2955790"/>
            <a:ext cx="2527875" cy="3067050"/>
          </a:xfrm>
          <a:prstGeom prst="rect">
            <a:avLst/>
          </a:prstGeom>
        </p:spPr>
      </p:pic>
      <p:pic>
        <p:nvPicPr>
          <p:cNvPr id="10" name="Picture 9">
            <a:extLst>
              <a:ext uri="{FF2B5EF4-FFF2-40B4-BE49-F238E27FC236}">
                <a16:creationId xmlns:a16="http://schemas.microsoft.com/office/drawing/2014/main" id="{82BCAD3E-3CA5-2A0C-0224-003C13CD9380}"/>
              </a:ext>
            </a:extLst>
          </p:cNvPr>
          <p:cNvPicPr>
            <a:picLocks noChangeAspect="1"/>
          </p:cNvPicPr>
          <p:nvPr/>
        </p:nvPicPr>
        <p:blipFill>
          <a:blip r:embed="rId4"/>
          <a:stretch>
            <a:fillRect/>
          </a:stretch>
        </p:blipFill>
        <p:spPr>
          <a:xfrm>
            <a:off x="9704151" y="2941502"/>
            <a:ext cx="2400300" cy="3095625"/>
          </a:xfrm>
          <a:prstGeom prst="rect">
            <a:avLst/>
          </a:prstGeom>
        </p:spPr>
      </p:pic>
      <p:sp>
        <p:nvSpPr>
          <p:cNvPr id="11" name="TextBox 10">
            <a:extLst>
              <a:ext uri="{FF2B5EF4-FFF2-40B4-BE49-F238E27FC236}">
                <a16:creationId xmlns:a16="http://schemas.microsoft.com/office/drawing/2014/main" id="{C6B8DCAF-BCE7-03D2-BCDF-DD87022571B2}"/>
              </a:ext>
            </a:extLst>
          </p:cNvPr>
          <p:cNvSpPr txBox="1"/>
          <p:nvPr/>
        </p:nvSpPr>
        <p:spPr>
          <a:xfrm>
            <a:off x="7609894" y="6200944"/>
            <a:ext cx="1313180" cy="369332"/>
          </a:xfrm>
          <a:prstGeom prst="rect">
            <a:avLst/>
          </a:prstGeom>
          <a:noFill/>
        </p:spPr>
        <p:txBody>
          <a:bodyPr wrap="none" rtlCol="0">
            <a:spAutoFit/>
          </a:bodyPr>
          <a:lstStyle/>
          <a:p>
            <a:r>
              <a:rPr lang="vi-VN" dirty="0"/>
              <a:t>Nhóm mua</a:t>
            </a:r>
            <a:endParaRPr lang="en-US" dirty="0"/>
          </a:p>
        </p:txBody>
      </p:sp>
      <p:sp>
        <p:nvSpPr>
          <p:cNvPr id="12" name="TextBox 11">
            <a:extLst>
              <a:ext uri="{FF2B5EF4-FFF2-40B4-BE49-F238E27FC236}">
                <a16:creationId xmlns:a16="http://schemas.microsoft.com/office/drawing/2014/main" id="{9DCEA857-D8B3-82F3-7C97-571DBB073D70}"/>
              </a:ext>
            </a:extLst>
          </p:cNvPr>
          <p:cNvSpPr txBox="1"/>
          <p:nvPr/>
        </p:nvSpPr>
        <p:spPr>
          <a:xfrm>
            <a:off x="9884112" y="6147524"/>
            <a:ext cx="2040377" cy="369332"/>
          </a:xfrm>
          <a:prstGeom prst="rect">
            <a:avLst/>
          </a:prstGeom>
          <a:noFill/>
        </p:spPr>
        <p:txBody>
          <a:bodyPr wrap="square">
            <a:spAutoFit/>
          </a:bodyPr>
          <a:lstStyle/>
          <a:p>
            <a:r>
              <a:rPr lang="vi-VN" dirty="0"/>
              <a:t>Nhóm không mua</a:t>
            </a:r>
            <a:endParaRPr lang="en-US" dirty="0"/>
          </a:p>
        </p:txBody>
      </p:sp>
    </p:spTree>
    <p:extLst>
      <p:ext uri="{BB962C8B-B14F-4D97-AF65-F5344CB8AC3E}">
        <p14:creationId xmlns:p14="http://schemas.microsoft.com/office/powerpoint/2010/main" val="2425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58240-33EC-0B44-4537-09B703804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9F1AA-E42C-BB8B-AF57-C7751DB16C5D}"/>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D3D4D141-98D8-AC08-9D52-824374AF87B3}"/>
              </a:ext>
            </a:extLst>
          </p:cNvPr>
          <p:cNvSpPr>
            <a:spLocks noGrp="1"/>
          </p:cNvSpPr>
          <p:nvPr>
            <p:ph idx="1"/>
          </p:nvPr>
        </p:nvSpPr>
        <p:spPr/>
        <p:txBody>
          <a:bodyPr>
            <a:normAutofit/>
          </a:bodyPr>
          <a:lstStyle/>
          <a:p>
            <a:pPr marL="0" indent="0">
              <a:buNone/>
            </a:pPr>
            <a:r>
              <a:rPr lang="vi-VN" sz="2400" dirty="0"/>
              <a:t>Độ giảm Số tiền TKC sử dụng DATA từ tháng 8 đến tháng 9: Nhìn chung thuê bao 2 nhóm ghi nhận sự giảm, nhóm mua có độ giảm lớn hơn. Nhóm không mua thì ngược lại, cho thấy tiêu dùng ổn định (dù không mua gói) ở nhóm này.</a:t>
            </a:r>
            <a:endParaRPr lang="en-US" sz="2400" dirty="0"/>
          </a:p>
        </p:txBody>
      </p:sp>
      <p:pic>
        <p:nvPicPr>
          <p:cNvPr id="6" name="Picture 5">
            <a:extLst>
              <a:ext uri="{FF2B5EF4-FFF2-40B4-BE49-F238E27FC236}">
                <a16:creationId xmlns:a16="http://schemas.microsoft.com/office/drawing/2014/main" id="{0E0632D2-0FEE-1BAE-500D-3B9A58807BB4}"/>
              </a:ext>
            </a:extLst>
          </p:cNvPr>
          <p:cNvPicPr>
            <a:picLocks noChangeAspect="1"/>
          </p:cNvPicPr>
          <p:nvPr/>
        </p:nvPicPr>
        <p:blipFill>
          <a:blip r:embed="rId2"/>
          <a:stretch>
            <a:fillRect/>
          </a:stretch>
        </p:blipFill>
        <p:spPr>
          <a:xfrm>
            <a:off x="153518" y="3429000"/>
            <a:ext cx="6007512" cy="3429000"/>
          </a:xfrm>
          <a:prstGeom prst="rect">
            <a:avLst/>
          </a:prstGeom>
        </p:spPr>
      </p:pic>
      <p:pic>
        <p:nvPicPr>
          <p:cNvPr id="5" name="Picture 4">
            <a:extLst>
              <a:ext uri="{FF2B5EF4-FFF2-40B4-BE49-F238E27FC236}">
                <a16:creationId xmlns:a16="http://schemas.microsoft.com/office/drawing/2014/main" id="{5D2F0CA2-7E28-5019-1CFB-9CAB462731D8}"/>
              </a:ext>
            </a:extLst>
          </p:cNvPr>
          <p:cNvPicPr>
            <a:picLocks noChangeAspect="1"/>
          </p:cNvPicPr>
          <p:nvPr/>
        </p:nvPicPr>
        <p:blipFill>
          <a:blip r:embed="rId3"/>
          <a:stretch>
            <a:fillRect/>
          </a:stretch>
        </p:blipFill>
        <p:spPr>
          <a:xfrm>
            <a:off x="6687602" y="3545443"/>
            <a:ext cx="2371624" cy="2943225"/>
          </a:xfrm>
          <a:prstGeom prst="rect">
            <a:avLst/>
          </a:prstGeom>
        </p:spPr>
      </p:pic>
      <p:pic>
        <p:nvPicPr>
          <p:cNvPr id="8" name="Picture 7">
            <a:extLst>
              <a:ext uri="{FF2B5EF4-FFF2-40B4-BE49-F238E27FC236}">
                <a16:creationId xmlns:a16="http://schemas.microsoft.com/office/drawing/2014/main" id="{787F03FD-AA7D-0BD4-FA5E-462EE8AB1186}"/>
              </a:ext>
            </a:extLst>
          </p:cNvPr>
          <p:cNvPicPr>
            <a:picLocks noChangeAspect="1"/>
          </p:cNvPicPr>
          <p:nvPr/>
        </p:nvPicPr>
        <p:blipFill>
          <a:blip r:embed="rId4"/>
          <a:stretch>
            <a:fillRect/>
          </a:stretch>
        </p:blipFill>
        <p:spPr>
          <a:xfrm>
            <a:off x="9585798" y="3429000"/>
            <a:ext cx="2371624" cy="3057525"/>
          </a:xfrm>
          <a:prstGeom prst="rect">
            <a:avLst/>
          </a:prstGeom>
        </p:spPr>
      </p:pic>
      <p:sp>
        <p:nvSpPr>
          <p:cNvPr id="9" name="TextBox 8">
            <a:extLst>
              <a:ext uri="{FF2B5EF4-FFF2-40B4-BE49-F238E27FC236}">
                <a16:creationId xmlns:a16="http://schemas.microsoft.com/office/drawing/2014/main" id="{DC4BC26F-077F-F881-D3E3-41639085DE83}"/>
              </a:ext>
            </a:extLst>
          </p:cNvPr>
          <p:cNvSpPr txBox="1"/>
          <p:nvPr/>
        </p:nvSpPr>
        <p:spPr>
          <a:xfrm>
            <a:off x="7299635" y="6488668"/>
            <a:ext cx="1313180" cy="369332"/>
          </a:xfrm>
          <a:prstGeom prst="rect">
            <a:avLst/>
          </a:prstGeom>
          <a:noFill/>
        </p:spPr>
        <p:txBody>
          <a:bodyPr wrap="none" rtlCol="0">
            <a:spAutoFit/>
          </a:bodyPr>
          <a:lstStyle/>
          <a:p>
            <a:r>
              <a:rPr lang="vi-VN" dirty="0"/>
              <a:t>Nhóm mua</a:t>
            </a:r>
            <a:endParaRPr lang="en-US" dirty="0"/>
          </a:p>
        </p:txBody>
      </p:sp>
      <p:sp>
        <p:nvSpPr>
          <p:cNvPr id="10" name="TextBox 9">
            <a:extLst>
              <a:ext uri="{FF2B5EF4-FFF2-40B4-BE49-F238E27FC236}">
                <a16:creationId xmlns:a16="http://schemas.microsoft.com/office/drawing/2014/main" id="{505B469C-93AE-3C94-EFD6-363476DBF4B7}"/>
              </a:ext>
            </a:extLst>
          </p:cNvPr>
          <p:cNvSpPr txBox="1"/>
          <p:nvPr/>
        </p:nvSpPr>
        <p:spPr>
          <a:xfrm>
            <a:off x="9751420" y="6488668"/>
            <a:ext cx="2040377" cy="369332"/>
          </a:xfrm>
          <a:prstGeom prst="rect">
            <a:avLst/>
          </a:prstGeom>
          <a:noFill/>
        </p:spPr>
        <p:txBody>
          <a:bodyPr wrap="square">
            <a:spAutoFit/>
          </a:bodyPr>
          <a:lstStyle/>
          <a:p>
            <a:r>
              <a:rPr lang="vi-VN" dirty="0"/>
              <a:t>Nhóm không mua</a:t>
            </a:r>
            <a:endParaRPr lang="en-US" dirty="0"/>
          </a:p>
        </p:txBody>
      </p:sp>
    </p:spTree>
    <p:extLst>
      <p:ext uri="{BB962C8B-B14F-4D97-AF65-F5344CB8AC3E}">
        <p14:creationId xmlns:p14="http://schemas.microsoft.com/office/powerpoint/2010/main" val="379013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369E6-8002-1ED6-9720-09F6DA589A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B64D2-87D2-142B-D721-8DF009ADC9FF}"/>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F1FAC52E-E0C5-03DA-4E02-CCB7CBCFA90E}"/>
              </a:ext>
            </a:extLst>
          </p:cNvPr>
          <p:cNvSpPr>
            <a:spLocks noGrp="1"/>
          </p:cNvSpPr>
          <p:nvPr>
            <p:ph idx="1"/>
          </p:nvPr>
        </p:nvSpPr>
        <p:spPr/>
        <p:txBody>
          <a:bodyPr>
            <a:normAutofit/>
          </a:bodyPr>
          <a:lstStyle/>
          <a:p>
            <a:pPr marL="0" indent="0">
              <a:buNone/>
            </a:pPr>
            <a:r>
              <a:rPr lang="vi-VN" sz="2000" b="0" i="0" dirty="0">
                <a:solidFill>
                  <a:srgbClr val="1F1F1F"/>
                </a:solidFill>
                <a:effectLst/>
                <a:latin typeface="Roboto" panose="02000000000000000000" pitchFamily="2" charset="0"/>
              </a:rPr>
              <a:t>Số tiền trên một đơn vị DATA tháng 9: dựa trên các phân vị, nhóm mua có giá trị này cao hơn.</a:t>
            </a:r>
            <a:endParaRPr lang="en-US" sz="2000" dirty="0"/>
          </a:p>
        </p:txBody>
      </p:sp>
      <p:pic>
        <p:nvPicPr>
          <p:cNvPr id="5" name="Picture 4">
            <a:extLst>
              <a:ext uri="{FF2B5EF4-FFF2-40B4-BE49-F238E27FC236}">
                <a16:creationId xmlns:a16="http://schemas.microsoft.com/office/drawing/2014/main" id="{732C3B5B-2982-2247-C44D-BD01E9DC96D4}"/>
              </a:ext>
            </a:extLst>
          </p:cNvPr>
          <p:cNvPicPr>
            <a:picLocks noChangeAspect="1"/>
          </p:cNvPicPr>
          <p:nvPr/>
        </p:nvPicPr>
        <p:blipFill>
          <a:blip r:embed="rId2"/>
          <a:stretch>
            <a:fillRect/>
          </a:stretch>
        </p:blipFill>
        <p:spPr>
          <a:xfrm>
            <a:off x="0" y="2567942"/>
            <a:ext cx="5875508" cy="3492229"/>
          </a:xfrm>
          <a:prstGeom prst="rect">
            <a:avLst/>
          </a:prstGeom>
        </p:spPr>
      </p:pic>
      <p:pic>
        <p:nvPicPr>
          <p:cNvPr id="6" name="Picture 5">
            <a:extLst>
              <a:ext uri="{FF2B5EF4-FFF2-40B4-BE49-F238E27FC236}">
                <a16:creationId xmlns:a16="http://schemas.microsoft.com/office/drawing/2014/main" id="{7D5BE14F-5BBF-9025-8993-A55D35066674}"/>
              </a:ext>
            </a:extLst>
          </p:cNvPr>
          <p:cNvPicPr>
            <a:picLocks noChangeAspect="1"/>
          </p:cNvPicPr>
          <p:nvPr/>
        </p:nvPicPr>
        <p:blipFill>
          <a:blip r:embed="rId3"/>
          <a:stretch>
            <a:fillRect/>
          </a:stretch>
        </p:blipFill>
        <p:spPr>
          <a:xfrm>
            <a:off x="6490275" y="2739787"/>
            <a:ext cx="2371725" cy="3000375"/>
          </a:xfrm>
          <a:prstGeom prst="rect">
            <a:avLst/>
          </a:prstGeom>
        </p:spPr>
      </p:pic>
      <p:sp>
        <p:nvSpPr>
          <p:cNvPr id="7" name="TextBox 6">
            <a:extLst>
              <a:ext uri="{FF2B5EF4-FFF2-40B4-BE49-F238E27FC236}">
                <a16:creationId xmlns:a16="http://schemas.microsoft.com/office/drawing/2014/main" id="{A8AF4543-CD39-F010-4561-A3ACA151A4C5}"/>
              </a:ext>
            </a:extLst>
          </p:cNvPr>
          <p:cNvSpPr txBox="1"/>
          <p:nvPr/>
        </p:nvSpPr>
        <p:spPr>
          <a:xfrm>
            <a:off x="7006576" y="5807631"/>
            <a:ext cx="1313180" cy="369332"/>
          </a:xfrm>
          <a:prstGeom prst="rect">
            <a:avLst/>
          </a:prstGeom>
          <a:noFill/>
        </p:spPr>
        <p:txBody>
          <a:bodyPr wrap="none" rtlCol="0">
            <a:spAutoFit/>
          </a:bodyPr>
          <a:lstStyle/>
          <a:p>
            <a:r>
              <a:rPr lang="vi-VN" dirty="0"/>
              <a:t>Nhóm mua</a:t>
            </a:r>
            <a:endParaRPr lang="en-US" dirty="0"/>
          </a:p>
        </p:txBody>
      </p:sp>
      <p:pic>
        <p:nvPicPr>
          <p:cNvPr id="9" name="Picture 8">
            <a:extLst>
              <a:ext uri="{FF2B5EF4-FFF2-40B4-BE49-F238E27FC236}">
                <a16:creationId xmlns:a16="http://schemas.microsoft.com/office/drawing/2014/main" id="{A0F27B8B-B940-8679-F872-78F4AE5B4BAF}"/>
              </a:ext>
            </a:extLst>
          </p:cNvPr>
          <p:cNvPicPr>
            <a:picLocks noChangeAspect="1"/>
          </p:cNvPicPr>
          <p:nvPr/>
        </p:nvPicPr>
        <p:blipFill>
          <a:blip r:embed="rId4"/>
          <a:stretch>
            <a:fillRect/>
          </a:stretch>
        </p:blipFill>
        <p:spPr>
          <a:xfrm>
            <a:off x="9384672" y="2759631"/>
            <a:ext cx="2324100" cy="3048000"/>
          </a:xfrm>
          <a:prstGeom prst="rect">
            <a:avLst/>
          </a:prstGeom>
        </p:spPr>
      </p:pic>
      <p:sp>
        <p:nvSpPr>
          <p:cNvPr id="11" name="TextBox 10">
            <a:extLst>
              <a:ext uri="{FF2B5EF4-FFF2-40B4-BE49-F238E27FC236}">
                <a16:creationId xmlns:a16="http://schemas.microsoft.com/office/drawing/2014/main" id="{4A688B29-0345-DDDB-B3FD-21BC7783FE06}"/>
              </a:ext>
            </a:extLst>
          </p:cNvPr>
          <p:cNvSpPr txBox="1"/>
          <p:nvPr/>
        </p:nvSpPr>
        <p:spPr>
          <a:xfrm>
            <a:off x="9526533" y="5857112"/>
            <a:ext cx="2040377" cy="369332"/>
          </a:xfrm>
          <a:prstGeom prst="rect">
            <a:avLst/>
          </a:prstGeom>
          <a:noFill/>
        </p:spPr>
        <p:txBody>
          <a:bodyPr wrap="square">
            <a:spAutoFit/>
          </a:bodyPr>
          <a:lstStyle/>
          <a:p>
            <a:r>
              <a:rPr lang="vi-VN" dirty="0"/>
              <a:t>Nhóm không mua</a:t>
            </a:r>
            <a:endParaRPr lang="en-US" dirty="0"/>
          </a:p>
        </p:txBody>
      </p:sp>
    </p:spTree>
    <p:extLst>
      <p:ext uri="{BB962C8B-B14F-4D97-AF65-F5344CB8AC3E}">
        <p14:creationId xmlns:p14="http://schemas.microsoft.com/office/powerpoint/2010/main" val="2330568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28B52-C66B-1466-0796-3708BB775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DA9DC-29D3-14A5-92E2-0A30E6392AE0}"/>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1D8B2E50-D6FB-68B6-B639-6F36A49075F1}"/>
              </a:ext>
            </a:extLst>
          </p:cNvPr>
          <p:cNvSpPr>
            <a:spLocks noGrp="1"/>
          </p:cNvSpPr>
          <p:nvPr>
            <p:ph idx="1"/>
          </p:nvPr>
        </p:nvSpPr>
        <p:spPr/>
        <p:txBody>
          <a:bodyPr/>
          <a:lstStyle/>
          <a:p>
            <a:pPr marL="0" indent="0">
              <a:buNone/>
            </a:pPr>
            <a:r>
              <a:rPr lang="vi-VN" b="0" i="0" dirty="0">
                <a:solidFill>
                  <a:srgbClr val="1F1F1F"/>
                </a:solidFill>
                <a:effectLst/>
                <a:latin typeface="Roboto" panose="02000000000000000000" pitchFamily="2" charset="0"/>
              </a:rPr>
              <a:t>Số dư sau khi nạp và sử dụng tháng 9: </a:t>
            </a:r>
            <a:r>
              <a:rPr lang="vi-VN" dirty="0">
                <a:solidFill>
                  <a:srgbClr val="1F1F1F"/>
                </a:solidFill>
                <a:latin typeface="Roboto" panose="02000000000000000000" pitchFamily="2" charset="0"/>
              </a:rPr>
              <a:t>ở nhóm không mua cho thấy nhiều thuê bao có số dư âm do nhu cầu phát sinh.</a:t>
            </a:r>
            <a:endParaRPr lang="en-US" dirty="0"/>
          </a:p>
        </p:txBody>
      </p:sp>
      <p:pic>
        <p:nvPicPr>
          <p:cNvPr id="6" name="Picture 5">
            <a:extLst>
              <a:ext uri="{FF2B5EF4-FFF2-40B4-BE49-F238E27FC236}">
                <a16:creationId xmlns:a16="http://schemas.microsoft.com/office/drawing/2014/main" id="{4DA30DEF-2834-C454-62AC-CAAE2F811C80}"/>
              </a:ext>
            </a:extLst>
          </p:cNvPr>
          <p:cNvPicPr>
            <a:picLocks noChangeAspect="1"/>
          </p:cNvPicPr>
          <p:nvPr/>
        </p:nvPicPr>
        <p:blipFill>
          <a:blip r:embed="rId2"/>
          <a:stretch>
            <a:fillRect/>
          </a:stretch>
        </p:blipFill>
        <p:spPr>
          <a:xfrm>
            <a:off x="156724" y="2869659"/>
            <a:ext cx="5939276" cy="3832698"/>
          </a:xfrm>
          <a:prstGeom prst="rect">
            <a:avLst/>
          </a:prstGeom>
        </p:spPr>
      </p:pic>
      <p:pic>
        <p:nvPicPr>
          <p:cNvPr id="5" name="Picture 4">
            <a:extLst>
              <a:ext uri="{FF2B5EF4-FFF2-40B4-BE49-F238E27FC236}">
                <a16:creationId xmlns:a16="http://schemas.microsoft.com/office/drawing/2014/main" id="{E67C11AF-91C7-834B-FB18-492F9674E4AF}"/>
              </a:ext>
            </a:extLst>
          </p:cNvPr>
          <p:cNvPicPr>
            <a:picLocks noChangeAspect="1"/>
          </p:cNvPicPr>
          <p:nvPr/>
        </p:nvPicPr>
        <p:blipFill>
          <a:blip r:embed="rId3"/>
          <a:stretch>
            <a:fillRect/>
          </a:stretch>
        </p:blipFill>
        <p:spPr>
          <a:xfrm>
            <a:off x="6518849" y="3148013"/>
            <a:ext cx="1800225" cy="3028950"/>
          </a:xfrm>
          <a:prstGeom prst="rect">
            <a:avLst/>
          </a:prstGeom>
        </p:spPr>
      </p:pic>
      <p:pic>
        <p:nvPicPr>
          <p:cNvPr id="8" name="Picture 7">
            <a:extLst>
              <a:ext uri="{FF2B5EF4-FFF2-40B4-BE49-F238E27FC236}">
                <a16:creationId xmlns:a16="http://schemas.microsoft.com/office/drawing/2014/main" id="{EB1ECACB-862D-C7D3-166B-058C22A85AE5}"/>
              </a:ext>
            </a:extLst>
          </p:cNvPr>
          <p:cNvPicPr>
            <a:picLocks noChangeAspect="1"/>
          </p:cNvPicPr>
          <p:nvPr/>
        </p:nvPicPr>
        <p:blipFill>
          <a:blip r:embed="rId4"/>
          <a:stretch>
            <a:fillRect/>
          </a:stretch>
        </p:blipFill>
        <p:spPr>
          <a:xfrm>
            <a:off x="9097692" y="3148013"/>
            <a:ext cx="1895475" cy="2962275"/>
          </a:xfrm>
          <a:prstGeom prst="rect">
            <a:avLst/>
          </a:prstGeom>
        </p:spPr>
      </p:pic>
      <p:sp>
        <p:nvSpPr>
          <p:cNvPr id="9" name="TextBox 8">
            <a:extLst>
              <a:ext uri="{FF2B5EF4-FFF2-40B4-BE49-F238E27FC236}">
                <a16:creationId xmlns:a16="http://schemas.microsoft.com/office/drawing/2014/main" id="{181DB1B5-72E2-4FCC-D284-DF95C5E17B42}"/>
              </a:ext>
            </a:extLst>
          </p:cNvPr>
          <p:cNvSpPr txBox="1"/>
          <p:nvPr/>
        </p:nvSpPr>
        <p:spPr>
          <a:xfrm>
            <a:off x="6777476" y="6254994"/>
            <a:ext cx="1313180" cy="369332"/>
          </a:xfrm>
          <a:prstGeom prst="rect">
            <a:avLst/>
          </a:prstGeom>
          <a:noFill/>
        </p:spPr>
        <p:txBody>
          <a:bodyPr wrap="none" rtlCol="0">
            <a:spAutoFit/>
          </a:bodyPr>
          <a:lstStyle/>
          <a:p>
            <a:r>
              <a:rPr lang="vi-VN" dirty="0"/>
              <a:t>Nhóm mua</a:t>
            </a:r>
            <a:endParaRPr lang="en-US" dirty="0"/>
          </a:p>
        </p:txBody>
      </p:sp>
      <p:sp>
        <p:nvSpPr>
          <p:cNvPr id="10" name="TextBox 9">
            <a:extLst>
              <a:ext uri="{FF2B5EF4-FFF2-40B4-BE49-F238E27FC236}">
                <a16:creationId xmlns:a16="http://schemas.microsoft.com/office/drawing/2014/main" id="{A1D1581A-DEF7-A6AF-0BA7-432BC57F82A5}"/>
              </a:ext>
            </a:extLst>
          </p:cNvPr>
          <p:cNvSpPr txBox="1"/>
          <p:nvPr/>
        </p:nvSpPr>
        <p:spPr>
          <a:xfrm>
            <a:off x="9097692" y="6254994"/>
            <a:ext cx="2005677" cy="369332"/>
          </a:xfrm>
          <a:prstGeom prst="rect">
            <a:avLst/>
          </a:prstGeom>
          <a:noFill/>
        </p:spPr>
        <p:txBody>
          <a:bodyPr wrap="none" rtlCol="0">
            <a:spAutoFit/>
          </a:bodyPr>
          <a:lstStyle/>
          <a:p>
            <a:r>
              <a:rPr lang="vi-VN" dirty="0"/>
              <a:t>Nhóm không mua</a:t>
            </a:r>
            <a:endParaRPr lang="en-US" dirty="0"/>
          </a:p>
        </p:txBody>
      </p:sp>
    </p:spTree>
    <p:extLst>
      <p:ext uri="{BB962C8B-B14F-4D97-AF65-F5344CB8AC3E}">
        <p14:creationId xmlns:p14="http://schemas.microsoft.com/office/powerpoint/2010/main" val="199976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1165D-AB4D-74BA-7DAD-A205B5896B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4CDE8-8ACB-D50C-9318-FA715EFF8ADC}"/>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CE15FD8A-C7D9-0443-0DB0-902A1698AE8A}"/>
              </a:ext>
            </a:extLst>
          </p:cNvPr>
          <p:cNvSpPr>
            <a:spLocks noGrp="1"/>
          </p:cNvSpPr>
          <p:nvPr>
            <p:ph idx="1"/>
          </p:nvPr>
        </p:nvSpPr>
        <p:spPr>
          <a:xfrm>
            <a:off x="838200" y="1566153"/>
            <a:ext cx="10515600" cy="4610810"/>
          </a:xfrm>
        </p:spPr>
        <p:txBody>
          <a:bodyPr/>
          <a:lstStyle/>
          <a:p>
            <a:pPr marL="0" indent="0">
              <a:buNone/>
            </a:pPr>
            <a:r>
              <a:rPr lang="vi-VN" dirty="0"/>
              <a:t>Nhóm mua có số dư tăng dần theo tháng, ngược lại, nhóm không mua thì số dư giảm.</a:t>
            </a:r>
          </a:p>
        </p:txBody>
      </p:sp>
      <p:sp>
        <p:nvSpPr>
          <p:cNvPr id="6" name="TextBox 5">
            <a:extLst>
              <a:ext uri="{FF2B5EF4-FFF2-40B4-BE49-F238E27FC236}">
                <a16:creationId xmlns:a16="http://schemas.microsoft.com/office/drawing/2014/main" id="{BA602818-0599-DCF3-D26A-49555DB40D30}"/>
              </a:ext>
            </a:extLst>
          </p:cNvPr>
          <p:cNvSpPr txBox="1"/>
          <p:nvPr/>
        </p:nvSpPr>
        <p:spPr>
          <a:xfrm>
            <a:off x="88361" y="5847428"/>
            <a:ext cx="1642437" cy="369332"/>
          </a:xfrm>
          <a:prstGeom prst="rect">
            <a:avLst/>
          </a:prstGeom>
          <a:noFill/>
        </p:spPr>
        <p:txBody>
          <a:bodyPr wrap="none" rtlCol="0">
            <a:spAutoFit/>
          </a:bodyPr>
          <a:lstStyle/>
          <a:p>
            <a:r>
              <a:rPr lang="vi-VN" dirty="0"/>
              <a:t>Nhóm mua T7</a:t>
            </a:r>
            <a:endParaRPr lang="en-US" dirty="0"/>
          </a:p>
        </p:txBody>
      </p:sp>
      <p:sp>
        <p:nvSpPr>
          <p:cNvPr id="10" name="TextBox 9">
            <a:extLst>
              <a:ext uri="{FF2B5EF4-FFF2-40B4-BE49-F238E27FC236}">
                <a16:creationId xmlns:a16="http://schemas.microsoft.com/office/drawing/2014/main" id="{B8C85F0F-C15C-E424-651D-9A75C29E5EED}"/>
              </a:ext>
            </a:extLst>
          </p:cNvPr>
          <p:cNvSpPr txBox="1"/>
          <p:nvPr/>
        </p:nvSpPr>
        <p:spPr>
          <a:xfrm>
            <a:off x="1838325" y="5827530"/>
            <a:ext cx="2332106" cy="369332"/>
          </a:xfrm>
          <a:prstGeom prst="rect">
            <a:avLst/>
          </a:prstGeom>
          <a:noFill/>
        </p:spPr>
        <p:txBody>
          <a:bodyPr wrap="square">
            <a:spAutoFit/>
          </a:bodyPr>
          <a:lstStyle/>
          <a:p>
            <a:r>
              <a:rPr lang="vi-VN" dirty="0"/>
              <a:t>Nhóm không mua T7</a:t>
            </a:r>
            <a:endParaRPr lang="en-US" dirty="0"/>
          </a:p>
        </p:txBody>
      </p:sp>
      <p:sp>
        <p:nvSpPr>
          <p:cNvPr id="14" name="TextBox 13">
            <a:extLst>
              <a:ext uri="{FF2B5EF4-FFF2-40B4-BE49-F238E27FC236}">
                <a16:creationId xmlns:a16="http://schemas.microsoft.com/office/drawing/2014/main" id="{9B3D5B7E-3DDB-507F-1ECD-FD300A803390}"/>
              </a:ext>
            </a:extLst>
          </p:cNvPr>
          <p:cNvSpPr txBox="1"/>
          <p:nvPr/>
        </p:nvSpPr>
        <p:spPr>
          <a:xfrm>
            <a:off x="4277958" y="5827530"/>
            <a:ext cx="1642437" cy="369332"/>
          </a:xfrm>
          <a:prstGeom prst="rect">
            <a:avLst/>
          </a:prstGeom>
          <a:noFill/>
        </p:spPr>
        <p:txBody>
          <a:bodyPr wrap="square">
            <a:spAutoFit/>
          </a:bodyPr>
          <a:lstStyle/>
          <a:p>
            <a:r>
              <a:rPr lang="vi-VN" dirty="0"/>
              <a:t>Nhóm mua T8</a:t>
            </a:r>
            <a:endParaRPr lang="en-US" dirty="0"/>
          </a:p>
        </p:txBody>
      </p:sp>
      <p:sp>
        <p:nvSpPr>
          <p:cNvPr id="18" name="TextBox 17">
            <a:extLst>
              <a:ext uri="{FF2B5EF4-FFF2-40B4-BE49-F238E27FC236}">
                <a16:creationId xmlns:a16="http://schemas.microsoft.com/office/drawing/2014/main" id="{CCA9D406-AA20-BA62-E0B5-42BE93D0F715}"/>
              </a:ext>
            </a:extLst>
          </p:cNvPr>
          <p:cNvSpPr txBox="1"/>
          <p:nvPr/>
        </p:nvSpPr>
        <p:spPr>
          <a:xfrm>
            <a:off x="5920395" y="5827530"/>
            <a:ext cx="2332106" cy="369332"/>
          </a:xfrm>
          <a:prstGeom prst="rect">
            <a:avLst/>
          </a:prstGeom>
          <a:noFill/>
        </p:spPr>
        <p:txBody>
          <a:bodyPr wrap="square">
            <a:spAutoFit/>
          </a:bodyPr>
          <a:lstStyle/>
          <a:p>
            <a:r>
              <a:rPr lang="vi-VN" dirty="0"/>
              <a:t>Nhóm không mua T8</a:t>
            </a:r>
            <a:endParaRPr lang="en-US" dirty="0"/>
          </a:p>
        </p:txBody>
      </p:sp>
      <p:sp>
        <p:nvSpPr>
          <p:cNvPr id="24" name="TextBox 23">
            <a:extLst>
              <a:ext uri="{FF2B5EF4-FFF2-40B4-BE49-F238E27FC236}">
                <a16:creationId xmlns:a16="http://schemas.microsoft.com/office/drawing/2014/main" id="{C6D94A51-3A6B-21B6-6924-B9A4C4D29598}"/>
              </a:ext>
            </a:extLst>
          </p:cNvPr>
          <p:cNvSpPr txBox="1"/>
          <p:nvPr/>
        </p:nvSpPr>
        <p:spPr>
          <a:xfrm>
            <a:off x="8362886" y="5817581"/>
            <a:ext cx="1697123" cy="369332"/>
          </a:xfrm>
          <a:prstGeom prst="rect">
            <a:avLst/>
          </a:prstGeom>
          <a:noFill/>
        </p:spPr>
        <p:txBody>
          <a:bodyPr wrap="square">
            <a:spAutoFit/>
          </a:bodyPr>
          <a:lstStyle/>
          <a:p>
            <a:r>
              <a:rPr lang="vi-VN" dirty="0"/>
              <a:t>Nhóm mua T9</a:t>
            </a:r>
            <a:endParaRPr lang="en-US" dirty="0"/>
          </a:p>
        </p:txBody>
      </p:sp>
      <p:sp>
        <p:nvSpPr>
          <p:cNvPr id="26" name="TextBox 25">
            <a:extLst>
              <a:ext uri="{FF2B5EF4-FFF2-40B4-BE49-F238E27FC236}">
                <a16:creationId xmlns:a16="http://schemas.microsoft.com/office/drawing/2014/main" id="{5DEF9492-07D9-C205-7C9D-6878187F2634}"/>
              </a:ext>
            </a:extLst>
          </p:cNvPr>
          <p:cNvSpPr txBox="1"/>
          <p:nvPr/>
        </p:nvSpPr>
        <p:spPr>
          <a:xfrm>
            <a:off x="9944151" y="5827530"/>
            <a:ext cx="2409774" cy="369332"/>
          </a:xfrm>
          <a:prstGeom prst="rect">
            <a:avLst/>
          </a:prstGeom>
          <a:noFill/>
        </p:spPr>
        <p:txBody>
          <a:bodyPr wrap="square">
            <a:spAutoFit/>
          </a:bodyPr>
          <a:lstStyle/>
          <a:p>
            <a:r>
              <a:rPr lang="vi-VN" dirty="0"/>
              <a:t>Nhóm không mua T9</a:t>
            </a:r>
            <a:endParaRPr lang="en-US" dirty="0"/>
          </a:p>
        </p:txBody>
      </p:sp>
      <p:cxnSp>
        <p:nvCxnSpPr>
          <p:cNvPr id="28" name="Straight Connector 27">
            <a:extLst>
              <a:ext uri="{FF2B5EF4-FFF2-40B4-BE49-F238E27FC236}">
                <a16:creationId xmlns:a16="http://schemas.microsoft.com/office/drawing/2014/main" id="{E4532DF0-CAC4-C1AE-2ED8-7D6EAE37FBAD}"/>
              </a:ext>
            </a:extLst>
          </p:cNvPr>
          <p:cNvCxnSpPr/>
          <p:nvPr/>
        </p:nvCxnSpPr>
        <p:spPr>
          <a:xfrm>
            <a:off x="4027251" y="2645923"/>
            <a:ext cx="0" cy="3000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F6C1054-7604-42AA-04F6-154C1F373ED3}"/>
              </a:ext>
            </a:extLst>
          </p:cNvPr>
          <p:cNvCxnSpPr/>
          <p:nvPr/>
        </p:nvCxnSpPr>
        <p:spPr>
          <a:xfrm>
            <a:off x="8090170" y="2645922"/>
            <a:ext cx="0" cy="3000469"/>
          </a:xfrm>
          <a:prstGeom prst="line">
            <a:avLst/>
          </a:prstGeom>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0758CC99-F133-235E-EC55-910109A030D0}"/>
              </a:ext>
            </a:extLst>
          </p:cNvPr>
          <p:cNvPicPr>
            <a:picLocks noChangeAspect="1"/>
          </p:cNvPicPr>
          <p:nvPr/>
        </p:nvPicPr>
        <p:blipFill>
          <a:blip r:embed="rId2"/>
          <a:stretch>
            <a:fillRect/>
          </a:stretch>
        </p:blipFill>
        <p:spPr>
          <a:xfrm>
            <a:off x="8291714" y="2670542"/>
            <a:ext cx="1800225" cy="3028950"/>
          </a:xfrm>
          <a:prstGeom prst="rect">
            <a:avLst/>
          </a:prstGeom>
        </p:spPr>
      </p:pic>
      <p:pic>
        <p:nvPicPr>
          <p:cNvPr id="7" name="Picture 6">
            <a:extLst>
              <a:ext uri="{FF2B5EF4-FFF2-40B4-BE49-F238E27FC236}">
                <a16:creationId xmlns:a16="http://schemas.microsoft.com/office/drawing/2014/main" id="{E127B084-FCBB-11A7-71D5-8D424C6C5030}"/>
              </a:ext>
            </a:extLst>
          </p:cNvPr>
          <p:cNvPicPr>
            <a:picLocks noChangeAspect="1"/>
          </p:cNvPicPr>
          <p:nvPr/>
        </p:nvPicPr>
        <p:blipFill>
          <a:blip r:embed="rId3"/>
          <a:stretch>
            <a:fillRect/>
          </a:stretch>
        </p:blipFill>
        <p:spPr>
          <a:xfrm>
            <a:off x="10257614" y="2645922"/>
            <a:ext cx="1895475" cy="2962275"/>
          </a:xfrm>
          <a:prstGeom prst="rect">
            <a:avLst/>
          </a:prstGeom>
        </p:spPr>
      </p:pic>
      <p:pic>
        <p:nvPicPr>
          <p:cNvPr id="11" name="Picture 10">
            <a:extLst>
              <a:ext uri="{FF2B5EF4-FFF2-40B4-BE49-F238E27FC236}">
                <a16:creationId xmlns:a16="http://schemas.microsoft.com/office/drawing/2014/main" id="{FCDE9329-2173-9D1B-4425-9D733DF64332}"/>
              </a:ext>
            </a:extLst>
          </p:cNvPr>
          <p:cNvPicPr>
            <a:picLocks noChangeAspect="1"/>
          </p:cNvPicPr>
          <p:nvPr/>
        </p:nvPicPr>
        <p:blipFill>
          <a:blip r:embed="rId4"/>
          <a:stretch>
            <a:fillRect/>
          </a:stretch>
        </p:blipFill>
        <p:spPr>
          <a:xfrm>
            <a:off x="5994519" y="2711268"/>
            <a:ext cx="1847850" cy="2981325"/>
          </a:xfrm>
          <a:prstGeom prst="rect">
            <a:avLst/>
          </a:prstGeom>
        </p:spPr>
      </p:pic>
      <p:pic>
        <p:nvPicPr>
          <p:cNvPr id="15" name="Picture 14">
            <a:extLst>
              <a:ext uri="{FF2B5EF4-FFF2-40B4-BE49-F238E27FC236}">
                <a16:creationId xmlns:a16="http://schemas.microsoft.com/office/drawing/2014/main" id="{3B594038-A8E2-8373-1D67-F131BF0FA332}"/>
              </a:ext>
            </a:extLst>
          </p:cNvPr>
          <p:cNvPicPr>
            <a:picLocks noChangeAspect="1"/>
          </p:cNvPicPr>
          <p:nvPr/>
        </p:nvPicPr>
        <p:blipFill>
          <a:blip r:embed="rId5"/>
          <a:stretch>
            <a:fillRect/>
          </a:stretch>
        </p:blipFill>
        <p:spPr>
          <a:xfrm>
            <a:off x="4118689" y="2693641"/>
            <a:ext cx="1762125" cy="2952750"/>
          </a:xfrm>
          <a:prstGeom prst="rect">
            <a:avLst/>
          </a:prstGeom>
        </p:spPr>
      </p:pic>
      <p:pic>
        <p:nvPicPr>
          <p:cNvPr id="27" name="Picture 26">
            <a:extLst>
              <a:ext uri="{FF2B5EF4-FFF2-40B4-BE49-F238E27FC236}">
                <a16:creationId xmlns:a16="http://schemas.microsoft.com/office/drawing/2014/main" id="{7406D7F2-7145-2079-ACE6-89731C63FA63}"/>
              </a:ext>
            </a:extLst>
          </p:cNvPr>
          <p:cNvPicPr>
            <a:picLocks noChangeAspect="1"/>
          </p:cNvPicPr>
          <p:nvPr/>
        </p:nvPicPr>
        <p:blipFill>
          <a:blip r:embed="rId6"/>
          <a:stretch>
            <a:fillRect/>
          </a:stretch>
        </p:blipFill>
        <p:spPr>
          <a:xfrm>
            <a:off x="2044533" y="2693547"/>
            <a:ext cx="1781175" cy="2914650"/>
          </a:xfrm>
          <a:prstGeom prst="rect">
            <a:avLst/>
          </a:prstGeom>
        </p:spPr>
      </p:pic>
      <p:pic>
        <p:nvPicPr>
          <p:cNvPr id="31" name="Picture 30">
            <a:extLst>
              <a:ext uri="{FF2B5EF4-FFF2-40B4-BE49-F238E27FC236}">
                <a16:creationId xmlns:a16="http://schemas.microsoft.com/office/drawing/2014/main" id="{03449E65-E113-C8DE-DDFA-F6E4522CCC1D}"/>
              </a:ext>
            </a:extLst>
          </p:cNvPr>
          <p:cNvPicPr>
            <a:picLocks noChangeAspect="1"/>
          </p:cNvPicPr>
          <p:nvPr/>
        </p:nvPicPr>
        <p:blipFill>
          <a:blip r:embed="rId7"/>
          <a:stretch>
            <a:fillRect/>
          </a:stretch>
        </p:blipFill>
        <p:spPr>
          <a:xfrm>
            <a:off x="86903" y="2655541"/>
            <a:ext cx="1790700" cy="3028950"/>
          </a:xfrm>
          <a:prstGeom prst="rect">
            <a:avLst/>
          </a:prstGeom>
        </p:spPr>
      </p:pic>
    </p:spTree>
    <p:extLst>
      <p:ext uri="{BB962C8B-B14F-4D97-AF65-F5344CB8AC3E}">
        <p14:creationId xmlns:p14="http://schemas.microsoft.com/office/powerpoint/2010/main" val="4229815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F37C6-7BBD-8728-BB9B-246FCAB2F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282E2-5D42-72A2-6204-8FABB504E85C}"/>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7943CA32-6D69-2F56-2BE8-16A0946E62A5}"/>
              </a:ext>
            </a:extLst>
          </p:cNvPr>
          <p:cNvSpPr>
            <a:spLocks noGrp="1"/>
          </p:cNvSpPr>
          <p:nvPr>
            <p:ph idx="1"/>
          </p:nvPr>
        </p:nvSpPr>
        <p:spPr/>
        <p:txBody>
          <a:bodyPr/>
          <a:lstStyle/>
          <a:p>
            <a:pPr marL="0" indent="0">
              <a:buNone/>
            </a:pPr>
            <a:r>
              <a:rPr lang="vi-VN" dirty="0"/>
              <a:t>Tương quan: Số dư tháng 8 càng lớn thì độ giảm mức nạp thẻ giữa tháng 8 và 9 càng cao.</a:t>
            </a:r>
          </a:p>
          <a:p>
            <a:pPr marL="0" indent="0">
              <a:buNone/>
            </a:pPr>
            <a:endParaRPr lang="en-US" dirty="0"/>
          </a:p>
        </p:txBody>
      </p:sp>
      <p:pic>
        <p:nvPicPr>
          <p:cNvPr id="6" name="Picture 5">
            <a:extLst>
              <a:ext uri="{FF2B5EF4-FFF2-40B4-BE49-F238E27FC236}">
                <a16:creationId xmlns:a16="http://schemas.microsoft.com/office/drawing/2014/main" id="{D16F3CBA-30C1-840A-C6A7-EE655A892F62}"/>
              </a:ext>
            </a:extLst>
          </p:cNvPr>
          <p:cNvPicPr>
            <a:picLocks noChangeAspect="1"/>
          </p:cNvPicPr>
          <p:nvPr/>
        </p:nvPicPr>
        <p:blipFill>
          <a:blip r:embed="rId2"/>
          <a:stretch>
            <a:fillRect/>
          </a:stretch>
        </p:blipFill>
        <p:spPr>
          <a:xfrm>
            <a:off x="2794000" y="2697854"/>
            <a:ext cx="6373454" cy="3924081"/>
          </a:xfrm>
          <a:prstGeom prst="rect">
            <a:avLst/>
          </a:prstGeom>
        </p:spPr>
      </p:pic>
    </p:spTree>
    <p:extLst>
      <p:ext uri="{BB962C8B-B14F-4D97-AF65-F5344CB8AC3E}">
        <p14:creationId xmlns:p14="http://schemas.microsoft.com/office/powerpoint/2010/main" val="1747771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4F91F-B265-9862-B87F-4803C7149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17BFC-2D61-CE3E-E31A-9249BE16AE77}"/>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5B968093-355C-953A-1951-5552360352AB}"/>
              </a:ext>
            </a:extLst>
          </p:cNvPr>
          <p:cNvSpPr>
            <a:spLocks noGrp="1"/>
          </p:cNvSpPr>
          <p:nvPr>
            <p:ph idx="1"/>
          </p:nvPr>
        </p:nvSpPr>
        <p:spPr>
          <a:xfrm>
            <a:off x="838200" y="1564640"/>
            <a:ext cx="10515600" cy="4612323"/>
          </a:xfrm>
        </p:spPr>
        <p:txBody>
          <a:bodyPr/>
          <a:lstStyle/>
          <a:p>
            <a:pPr marL="0" indent="0" algn="l">
              <a:buNone/>
            </a:pPr>
            <a:r>
              <a:rPr lang="vi-VN" b="0" i="0" dirty="0">
                <a:solidFill>
                  <a:srgbClr val="1F1F1F"/>
                </a:solidFill>
                <a:effectLst/>
                <a:latin typeface="Roboto" panose="02000000000000000000" pitchFamily="2" charset="0"/>
              </a:rPr>
              <a:t>Tương quan: Độ giảm số lần nạp thẻ giữa t7-t6 càng cao thì độ giảm mức tiền nạp t7-t8 càng giảm. (số lần nạp càng nhiều giữa t6-t7 thì số tiền nạp t7-78 càng tăng)</a:t>
            </a:r>
          </a:p>
          <a:p>
            <a:pPr marL="0" indent="0">
              <a:buNone/>
            </a:pPr>
            <a:endParaRPr lang="en-US" dirty="0"/>
          </a:p>
        </p:txBody>
      </p:sp>
      <p:pic>
        <p:nvPicPr>
          <p:cNvPr id="5" name="Picture 4">
            <a:extLst>
              <a:ext uri="{FF2B5EF4-FFF2-40B4-BE49-F238E27FC236}">
                <a16:creationId xmlns:a16="http://schemas.microsoft.com/office/drawing/2014/main" id="{6AA02389-8D5D-E0CE-9F68-96C34CEDD7AC}"/>
              </a:ext>
            </a:extLst>
          </p:cNvPr>
          <p:cNvPicPr>
            <a:picLocks noChangeAspect="1"/>
          </p:cNvPicPr>
          <p:nvPr/>
        </p:nvPicPr>
        <p:blipFill>
          <a:blip r:embed="rId2"/>
          <a:stretch>
            <a:fillRect/>
          </a:stretch>
        </p:blipFill>
        <p:spPr>
          <a:xfrm>
            <a:off x="3252946" y="3026523"/>
            <a:ext cx="5686107" cy="3532392"/>
          </a:xfrm>
          <a:prstGeom prst="rect">
            <a:avLst/>
          </a:prstGeom>
        </p:spPr>
      </p:pic>
    </p:spTree>
    <p:extLst>
      <p:ext uri="{BB962C8B-B14F-4D97-AF65-F5344CB8AC3E}">
        <p14:creationId xmlns:p14="http://schemas.microsoft.com/office/powerpoint/2010/main" val="3482218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D36AE-A6D2-8139-4AD7-8FDA2862B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4F7A1-8607-CC43-D13B-104DBA3C32A1}"/>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A13ED19A-469E-1E83-E660-08B5C0D8673C}"/>
              </a:ext>
            </a:extLst>
          </p:cNvPr>
          <p:cNvSpPr>
            <a:spLocks noGrp="1"/>
          </p:cNvSpPr>
          <p:nvPr>
            <p:ph sz="half" idx="1"/>
          </p:nvPr>
        </p:nvSpPr>
        <p:spPr/>
        <p:txBody>
          <a:bodyPr/>
          <a:lstStyle/>
          <a:p>
            <a:pPr marL="0" indent="0" algn="l">
              <a:buNone/>
            </a:pPr>
            <a:r>
              <a:rPr lang="vi-VN" b="0" i="0" dirty="0">
                <a:solidFill>
                  <a:srgbClr val="1F1F1F"/>
                </a:solidFill>
                <a:effectLst/>
                <a:latin typeface="Roboto" panose="02000000000000000000" pitchFamily="2" charset="0"/>
              </a:rPr>
              <a:t>Tương quan: số cuộc gọi càng tăng giữa t8-t7 thì lưu lượng cuộc gọi giữa tháng t8-t9 sử dụng càng lớn.</a:t>
            </a:r>
          </a:p>
          <a:p>
            <a:pPr marL="0" indent="0">
              <a:buNone/>
            </a:pPr>
            <a:endParaRPr lang="en-US" dirty="0"/>
          </a:p>
        </p:txBody>
      </p:sp>
      <p:sp>
        <p:nvSpPr>
          <p:cNvPr id="11" name="Content Placeholder 10">
            <a:extLst>
              <a:ext uri="{FF2B5EF4-FFF2-40B4-BE49-F238E27FC236}">
                <a16:creationId xmlns:a16="http://schemas.microsoft.com/office/drawing/2014/main" id="{7CBC7560-32EE-59D2-AB70-2621C6A74C83}"/>
              </a:ext>
            </a:extLst>
          </p:cNvPr>
          <p:cNvSpPr>
            <a:spLocks noGrp="1"/>
          </p:cNvSpPr>
          <p:nvPr>
            <p:ph sz="half" idx="2"/>
          </p:nvPr>
        </p:nvSpPr>
        <p:spPr/>
        <p:txBody>
          <a:bodyPr/>
          <a:lstStyle/>
          <a:p>
            <a:r>
              <a:rPr lang="vi-VN" dirty="0"/>
              <a:t>Gần như không có tương quan giữa: sự giảm lượng cuộc gọi với độ giảm lưu lượng thoại t7-t8</a:t>
            </a:r>
          </a:p>
          <a:p>
            <a:pPr marL="0" indent="0">
              <a:buNone/>
            </a:pPr>
            <a:endParaRPr lang="en-US" dirty="0"/>
          </a:p>
        </p:txBody>
      </p:sp>
      <p:pic>
        <p:nvPicPr>
          <p:cNvPr id="5" name="Picture 4">
            <a:extLst>
              <a:ext uri="{FF2B5EF4-FFF2-40B4-BE49-F238E27FC236}">
                <a16:creationId xmlns:a16="http://schemas.microsoft.com/office/drawing/2014/main" id="{66F0408E-18EA-993C-AFE6-9BE22790FF54}"/>
              </a:ext>
            </a:extLst>
          </p:cNvPr>
          <p:cNvPicPr>
            <a:picLocks noChangeAspect="1"/>
          </p:cNvPicPr>
          <p:nvPr/>
        </p:nvPicPr>
        <p:blipFill>
          <a:blip r:embed="rId2"/>
          <a:stretch>
            <a:fillRect/>
          </a:stretch>
        </p:blipFill>
        <p:spPr>
          <a:xfrm>
            <a:off x="575858" y="3429000"/>
            <a:ext cx="5175224" cy="3170592"/>
          </a:xfrm>
          <a:prstGeom prst="rect">
            <a:avLst/>
          </a:prstGeom>
        </p:spPr>
      </p:pic>
      <p:pic>
        <p:nvPicPr>
          <p:cNvPr id="7" name="Picture 6">
            <a:extLst>
              <a:ext uri="{FF2B5EF4-FFF2-40B4-BE49-F238E27FC236}">
                <a16:creationId xmlns:a16="http://schemas.microsoft.com/office/drawing/2014/main" id="{C1C8D982-2FB4-BDEC-3C1E-9FD9A95A041B}"/>
              </a:ext>
            </a:extLst>
          </p:cNvPr>
          <p:cNvPicPr>
            <a:picLocks noChangeAspect="1"/>
          </p:cNvPicPr>
          <p:nvPr/>
        </p:nvPicPr>
        <p:blipFill>
          <a:blip r:embed="rId3"/>
          <a:stretch>
            <a:fillRect/>
          </a:stretch>
        </p:blipFill>
        <p:spPr>
          <a:xfrm>
            <a:off x="6282142" y="3429000"/>
            <a:ext cx="4944658" cy="3109806"/>
          </a:xfrm>
          <a:prstGeom prst="rect">
            <a:avLst/>
          </a:prstGeom>
        </p:spPr>
      </p:pic>
    </p:spTree>
    <p:extLst>
      <p:ext uri="{BB962C8B-B14F-4D97-AF65-F5344CB8AC3E}">
        <p14:creationId xmlns:p14="http://schemas.microsoft.com/office/powerpoint/2010/main" val="94558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0A675-5A73-F355-5802-C54B68BAC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0841C-B4E3-6D47-BEDE-7670BBF5C0E9}"/>
              </a:ext>
            </a:extLst>
          </p:cNvPr>
          <p:cNvSpPr>
            <a:spLocks noGrp="1"/>
          </p:cNvSpPr>
          <p:nvPr>
            <p:ph type="title"/>
          </p:nvPr>
        </p:nvSpPr>
        <p:spPr/>
        <p:txBody>
          <a:bodyPr/>
          <a:lstStyle/>
          <a:p>
            <a:r>
              <a:rPr lang="vi-VN" dirty="0"/>
              <a:t>1. Tiền xử lý dữ liệu</a:t>
            </a:r>
            <a:endParaRPr lang="en-US" dirty="0"/>
          </a:p>
        </p:txBody>
      </p:sp>
      <p:sp>
        <p:nvSpPr>
          <p:cNvPr id="3" name="Content Placeholder 2">
            <a:extLst>
              <a:ext uri="{FF2B5EF4-FFF2-40B4-BE49-F238E27FC236}">
                <a16:creationId xmlns:a16="http://schemas.microsoft.com/office/drawing/2014/main" id="{A390A813-1B91-371E-4963-CCDCFB046AFC}"/>
              </a:ext>
            </a:extLst>
          </p:cNvPr>
          <p:cNvSpPr>
            <a:spLocks noGrp="1"/>
          </p:cNvSpPr>
          <p:nvPr>
            <p:ph idx="1"/>
          </p:nvPr>
        </p:nvSpPr>
        <p:spPr/>
        <p:txBody>
          <a:bodyPr>
            <a:normAutofit/>
          </a:bodyPr>
          <a:lstStyle/>
          <a:p>
            <a:pPr marL="0" indent="0">
              <a:buNone/>
            </a:pPr>
            <a:r>
              <a:rPr lang="vi-VN" dirty="0"/>
              <a:t>Xem xét ngày kích hoạt gần nhất của các thuê bao</a:t>
            </a:r>
          </a:p>
          <a:p>
            <a:pPr algn="l">
              <a:spcAft>
                <a:spcPts val="450"/>
              </a:spcAft>
            </a:pPr>
            <a:r>
              <a:rPr lang="vi-VN" b="0" i="0" dirty="0">
                <a:solidFill>
                  <a:srgbClr val="1F1F1F"/>
                </a:solidFill>
                <a:effectLst/>
                <a:latin typeface="Roboto" panose="02000000000000000000" pitchFamily="2" charset="0"/>
              </a:rPr>
              <a:t>Với những thuê bao không ghi nhận ACTVTN_DT:</a:t>
            </a:r>
          </a:p>
          <a:p>
            <a:pPr lvl="1">
              <a:spcAft>
                <a:spcPts val="450"/>
              </a:spcAft>
            </a:pPr>
            <a:r>
              <a:rPr lang="vi-VN" b="1" i="0" dirty="0">
                <a:solidFill>
                  <a:srgbClr val="1F1F1F"/>
                </a:solidFill>
                <a:effectLst/>
                <a:latin typeface="Roboto" panose="02000000000000000000" pitchFamily="2" charset="0"/>
              </a:rPr>
              <a:t>Trường hợp này mà thuê bao được đánh nhãn là mua gói </a:t>
            </a:r>
            <a:r>
              <a:rPr lang="vi-VN" b="0" i="0" dirty="0">
                <a:solidFill>
                  <a:srgbClr val="1F1F1F"/>
                </a:solidFill>
                <a:effectLst/>
                <a:latin typeface="Roboto" panose="02000000000000000000" pitchFamily="2" charset="0"/>
              </a:rPr>
              <a:t>phần lớn ghi nhận TKC trong tháng T ở giá trị 42194.44 đồng và sử dụng cho Data.</a:t>
            </a:r>
          </a:p>
          <a:p>
            <a:pPr lvl="1">
              <a:spcAft>
                <a:spcPts val="450"/>
              </a:spcAft>
            </a:pPr>
            <a:r>
              <a:rPr lang="vi-VN" b="0" i="0" dirty="0">
                <a:solidFill>
                  <a:srgbClr val="1F1F1F"/>
                </a:solidFill>
                <a:effectLst/>
                <a:latin typeface="Roboto" panose="02000000000000000000" pitchFamily="2" charset="0"/>
              </a:rPr>
              <a:t>Vì thông tin trong trường hợp này có tính đồng nhất nên thể hiện một nghiệp vụ nào đó do NV tập đoàn kiểm soát nên ta có thể loại bỏ cho dự đoán (ngoài ra số lượng nhỏ 10 thuê bao).</a:t>
            </a:r>
          </a:p>
          <a:p>
            <a:pPr lvl="1">
              <a:spcAft>
                <a:spcPts val="450"/>
              </a:spcAft>
            </a:pPr>
            <a:r>
              <a:rPr lang="vi-VN" b="0" i="0" dirty="0">
                <a:solidFill>
                  <a:srgbClr val="1F1F1F"/>
                </a:solidFill>
                <a:effectLst/>
                <a:latin typeface="Roboto" panose="02000000000000000000" pitchFamily="2" charset="0"/>
              </a:rPr>
              <a:t>Những SIM chưa kích hoạt, không có ngày kích hoạt lần đầu thường không đăng kí gói. Ta có thể loại trừ chúng vì dễ dự đoán được.</a:t>
            </a:r>
          </a:p>
        </p:txBody>
      </p:sp>
    </p:spTree>
    <p:extLst>
      <p:ext uri="{BB962C8B-B14F-4D97-AF65-F5344CB8AC3E}">
        <p14:creationId xmlns:p14="http://schemas.microsoft.com/office/powerpoint/2010/main" val="2925492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7F9BF-426D-A5BE-E6D8-21FF1E7C6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BB80C-DC67-23E1-1927-DFA42ACC3487}"/>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DCDA3DDF-0E8E-8C5F-8DFD-518267150B38}"/>
              </a:ext>
            </a:extLst>
          </p:cNvPr>
          <p:cNvSpPr>
            <a:spLocks noGrp="1"/>
          </p:cNvSpPr>
          <p:nvPr>
            <p:ph idx="1"/>
          </p:nvPr>
        </p:nvSpPr>
        <p:spPr/>
        <p:txBody>
          <a:bodyPr/>
          <a:lstStyle/>
          <a:p>
            <a:pPr marL="0" indent="0" algn="l">
              <a:buNone/>
            </a:pPr>
            <a:r>
              <a:rPr lang="vi-VN" b="0" i="0" dirty="0">
                <a:solidFill>
                  <a:srgbClr val="1F1F1F"/>
                </a:solidFill>
                <a:effectLst/>
                <a:latin typeface="Roboto" panose="02000000000000000000" pitchFamily="2" charset="0"/>
              </a:rPr>
              <a:t>Tương quan: số cuộc gọi càng tăng giữa t6-t7 thì lưu lượng cuộc gọi giữa tháng t8-t7 sử dụng càng lớn.</a:t>
            </a:r>
          </a:p>
          <a:p>
            <a:pPr marL="0" indent="0">
              <a:buNone/>
            </a:pPr>
            <a:endParaRPr lang="en-US" dirty="0"/>
          </a:p>
        </p:txBody>
      </p:sp>
      <p:pic>
        <p:nvPicPr>
          <p:cNvPr id="5" name="Picture 4">
            <a:extLst>
              <a:ext uri="{FF2B5EF4-FFF2-40B4-BE49-F238E27FC236}">
                <a16:creationId xmlns:a16="http://schemas.microsoft.com/office/drawing/2014/main" id="{3196A492-AD3A-3A8A-7F46-F674EF05C344}"/>
              </a:ext>
            </a:extLst>
          </p:cNvPr>
          <p:cNvPicPr>
            <a:picLocks noChangeAspect="1"/>
          </p:cNvPicPr>
          <p:nvPr/>
        </p:nvPicPr>
        <p:blipFill>
          <a:blip r:embed="rId2"/>
          <a:stretch>
            <a:fillRect/>
          </a:stretch>
        </p:blipFill>
        <p:spPr>
          <a:xfrm>
            <a:off x="3403600" y="2735893"/>
            <a:ext cx="5795327" cy="3576007"/>
          </a:xfrm>
          <a:prstGeom prst="rect">
            <a:avLst/>
          </a:prstGeom>
        </p:spPr>
      </p:pic>
    </p:spTree>
    <p:extLst>
      <p:ext uri="{BB962C8B-B14F-4D97-AF65-F5344CB8AC3E}">
        <p14:creationId xmlns:p14="http://schemas.microsoft.com/office/powerpoint/2010/main" val="2117852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EDCE5-BCBC-1F4B-798B-C80EC9A0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D711E-5C23-FA77-77BF-B233075C81B3}"/>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8CA6B7D4-E16A-3A64-0045-1DCA1112C744}"/>
              </a:ext>
            </a:extLst>
          </p:cNvPr>
          <p:cNvSpPr>
            <a:spLocks noGrp="1"/>
          </p:cNvSpPr>
          <p:nvPr>
            <p:ph idx="1"/>
          </p:nvPr>
        </p:nvSpPr>
        <p:spPr/>
        <p:txBody>
          <a:bodyPr/>
          <a:lstStyle/>
          <a:p>
            <a:pPr marL="0" indent="0" algn="l">
              <a:buNone/>
            </a:pPr>
            <a:r>
              <a:rPr lang="vi-VN" b="0" i="0" dirty="0">
                <a:solidFill>
                  <a:srgbClr val="1F1F1F"/>
                </a:solidFill>
                <a:effectLst/>
                <a:latin typeface="Roboto" panose="02000000000000000000" pitchFamily="2" charset="0"/>
              </a:rPr>
              <a:t>Tương quan các trường trong tương lai:</a:t>
            </a:r>
            <a:endParaRPr lang="en-US" dirty="0"/>
          </a:p>
        </p:txBody>
      </p:sp>
      <p:pic>
        <p:nvPicPr>
          <p:cNvPr id="6" name="Picture 5">
            <a:extLst>
              <a:ext uri="{FF2B5EF4-FFF2-40B4-BE49-F238E27FC236}">
                <a16:creationId xmlns:a16="http://schemas.microsoft.com/office/drawing/2014/main" id="{B94CFD1B-2290-A0A0-E0C0-D78574611115}"/>
              </a:ext>
            </a:extLst>
          </p:cNvPr>
          <p:cNvPicPr>
            <a:picLocks noChangeAspect="1"/>
          </p:cNvPicPr>
          <p:nvPr/>
        </p:nvPicPr>
        <p:blipFill>
          <a:blip r:embed="rId2"/>
          <a:stretch>
            <a:fillRect/>
          </a:stretch>
        </p:blipFill>
        <p:spPr>
          <a:xfrm>
            <a:off x="505837" y="2450631"/>
            <a:ext cx="6682903" cy="4366163"/>
          </a:xfrm>
          <a:prstGeom prst="rect">
            <a:avLst/>
          </a:prstGeom>
        </p:spPr>
      </p:pic>
      <p:sp>
        <p:nvSpPr>
          <p:cNvPr id="7" name="TextBox 6">
            <a:extLst>
              <a:ext uri="{FF2B5EF4-FFF2-40B4-BE49-F238E27FC236}">
                <a16:creationId xmlns:a16="http://schemas.microsoft.com/office/drawing/2014/main" id="{3C8FE27B-4CC4-80CA-23A6-977D443595FE}"/>
              </a:ext>
            </a:extLst>
          </p:cNvPr>
          <p:cNvSpPr txBox="1"/>
          <p:nvPr/>
        </p:nvSpPr>
        <p:spPr>
          <a:xfrm>
            <a:off x="7325139" y="2879387"/>
            <a:ext cx="3617844" cy="1754326"/>
          </a:xfrm>
          <a:prstGeom prst="rect">
            <a:avLst/>
          </a:prstGeom>
          <a:noFill/>
        </p:spPr>
        <p:txBody>
          <a:bodyPr wrap="square" rtlCol="0">
            <a:spAutoFit/>
          </a:bodyPr>
          <a:lstStyle/>
          <a:p>
            <a:pPr marL="285750" indent="-285750">
              <a:buFontTx/>
              <a:buChar char="-"/>
            </a:pPr>
            <a:r>
              <a:rPr lang="vi-VN" dirty="0"/>
              <a:t>Chu kỳ gói càng cao thì giá trị lợi nhuận càng lớn</a:t>
            </a:r>
          </a:p>
          <a:p>
            <a:pPr marL="285750" indent="-285750">
              <a:buFontTx/>
              <a:buChar char="-"/>
            </a:pPr>
            <a:r>
              <a:rPr lang="vi-VN" dirty="0"/>
              <a:t>Số lượng gói càng nhiều cũng tương quan với giá trị doanh thu, nhưng không bằng chu ỳ gói</a:t>
            </a:r>
            <a:endParaRPr lang="en-US" dirty="0"/>
          </a:p>
        </p:txBody>
      </p:sp>
    </p:spTree>
    <p:extLst>
      <p:ext uri="{BB962C8B-B14F-4D97-AF65-F5344CB8AC3E}">
        <p14:creationId xmlns:p14="http://schemas.microsoft.com/office/powerpoint/2010/main" val="2910122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17119-0764-8591-87AD-6107A9087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37BD8-7394-25CF-4FD6-61710A43397D}"/>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7B038215-17C9-3127-3760-AAF332C0A6A2}"/>
              </a:ext>
            </a:extLst>
          </p:cNvPr>
          <p:cNvSpPr>
            <a:spLocks noGrp="1"/>
          </p:cNvSpPr>
          <p:nvPr>
            <p:ph idx="1"/>
          </p:nvPr>
        </p:nvSpPr>
        <p:spPr/>
        <p:txBody>
          <a:bodyPr/>
          <a:lstStyle/>
          <a:p>
            <a:pPr marL="0" indent="0" algn="l">
              <a:buNone/>
            </a:pPr>
            <a:r>
              <a:rPr lang="vi-VN" b="0" i="0" dirty="0">
                <a:solidFill>
                  <a:srgbClr val="1F1F1F"/>
                </a:solidFill>
                <a:effectLst/>
                <a:latin typeface="Roboto" panose="02000000000000000000" pitchFamily="2" charset="0"/>
              </a:rPr>
              <a:t>Tương quan các trường trong tương lai:</a:t>
            </a:r>
            <a:endParaRPr lang="en-US" dirty="0"/>
          </a:p>
        </p:txBody>
      </p:sp>
      <p:sp>
        <p:nvSpPr>
          <p:cNvPr id="7" name="TextBox 6">
            <a:extLst>
              <a:ext uri="{FF2B5EF4-FFF2-40B4-BE49-F238E27FC236}">
                <a16:creationId xmlns:a16="http://schemas.microsoft.com/office/drawing/2014/main" id="{C0CF0F43-E3B4-C71F-F4C5-FDF9B0AB6D00}"/>
              </a:ext>
            </a:extLst>
          </p:cNvPr>
          <p:cNvSpPr txBox="1"/>
          <p:nvPr/>
        </p:nvSpPr>
        <p:spPr>
          <a:xfrm>
            <a:off x="7325139" y="2879387"/>
            <a:ext cx="3617844" cy="1754326"/>
          </a:xfrm>
          <a:prstGeom prst="rect">
            <a:avLst/>
          </a:prstGeom>
          <a:noFill/>
        </p:spPr>
        <p:txBody>
          <a:bodyPr wrap="square" rtlCol="0">
            <a:spAutoFit/>
          </a:bodyPr>
          <a:lstStyle/>
          <a:p>
            <a:pPr marL="285750" indent="-285750">
              <a:buFontTx/>
              <a:buChar char="-"/>
            </a:pPr>
            <a:r>
              <a:rPr lang="vi-VN" dirty="0"/>
              <a:t>Số lượng gói mà người dùng đăng ký có tương quan thuận với số tiền mà họ đã dùng trong TKC để sử dụng dữ liệu.</a:t>
            </a:r>
          </a:p>
          <a:p>
            <a:r>
              <a:rPr lang="vi-VN" dirty="0"/>
              <a:t>(Số lượng gói càng nhiều thì số tkc_data sẽ lớn)</a:t>
            </a:r>
          </a:p>
        </p:txBody>
      </p:sp>
      <p:pic>
        <p:nvPicPr>
          <p:cNvPr id="9" name="Picture 8">
            <a:extLst>
              <a:ext uri="{FF2B5EF4-FFF2-40B4-BE49-F238E27FC236}">
                <a16:creationId xmlns:a16="http://schemas.microsoft.com/office/drawing/2014/main" id="{C7718A9B-361F-B4B2-C317-4377D8D4ACC8}"/>
              </a:ext>
            </a:extLst>
          </p:cNvPr>
          <p:cNvPicPr>
            <a:picLocks noChangeAspect="1"/>
          </p:cNvPicPr>
          <p:nvPr/>
        </p:nvPicPr>
        <p:blipFill>
          <a:blip r:embed="rId2"/>
          <a:stretch>
            <a:fillRect/>
          </a:stretch>
        </p:blipFill>
        <p:spPr>
          <a:xfrm>
            <a:off x="266801" y="2335821"/>
            <a:ext cx="6518199" cy="4142463"/>
          </a:xfrm>
          <a:prstGeom prst="rect">
            <a:avLst/>
          </a:prstGeom>
        </p:spPr>
      </p:pic>
    </p:spTree>
    <p:extLst>
      <p:ext uri="{BB962C8B-B14F-4D97-AF65-F5344CB8AC3E}">
        <p14:creationId xmlns:p14="http://schemas.microsoft.com/office/powerpoint/2010/main" val="422897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BD155-87BE-D32F-71F1-DCC07D20B8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C53C3-7978-B45B-E706-9BE09BB79DF1}"/>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F1D5B88F-6089-89C9-FE0B-43B07F9DB08D}"/>
              </a:ext>
            </a:extLst>
          </p:cNvPr>
          <p:cNvSpPr>
            <a:spLocks noGrp="1"/>
          </p:cNvSpPr>
          <p:nvPr>
            <p:ph idx="1"/>
          </p:nvPr>
        </p:nvSpPr>
        <p:spPr/>
        <p:txBody>
          <a:bodyPr/>
          <a:lstStyle/>
          <a:p>
            <a:pPr marL="0" indent="0" algn="l">
              <a:buNone/>
            </a:pPr>
            <a:r>
              <a:rPr lang="vi-VN" b="0" i="0" dirty="0">
                <a:solidFill>
                  <a:srgbClr val="1F1F1F"/>
                </a:solidFill>
                <a:effectLst/>
                <a:latin typeface="Roboto" panose="02000000000000000000" pitchFamily="2" charset="0"/>
              </a:rPr>
              <a:t>Tình trạng hoạt động của thuê bao:</a:t>
            </a:r>
          </a:p>
          <a:p>
            <a:r>
              <a:rPr lang="vi-VN" dirty="0">
                <a:solidFill>
                  <a:srgbClr val="1F1F1F"/>
                </a:solidFill>
                <a:latin typeface="Roboto" panose="02000000000000000000" pitchFamily="2" charset="0"/>
              </a:rPr>
              <a:t>Nếu không ghi nhận thông tin như TKC, TKKM, LL của tháng, thì thuê bao đó không hoạt động.</a:t>
            </a:r>
          </a:p>
          <a:p>
            <a:pPr marL="0" indent="0">
              <a:buNone/>
            </a:pPr>
            <a:endParaRPr lang="en-US" dirty="0"/>
          </a:p>
        </p:txBody>
      </p:sp>
      <p:pic>
        <p:nvPicPr>
          <p:cNvPr id="5" name="Picture 4">
            <a:extLst>
              <a:ext uri="{FF2B5EF4-FFF2-40B4-BE49-F238E27FC236}">
                <a16:creationId xmlns:a16="http://schemas.microsoft.com/office/drawing/2014/main" id="{976E82DE-E101-1F16-59D9-83A767C6C79F}"/>
              </a:ext>
            </a:extLst>
          </p:cNvPr>
          <p:cNvPicPr>
            <a:picLocks noChangeAspect="1"/>
          </p:cNvPicPr>
          <p:nvPr/>
        </p:nvPicPr>
        <p:blipFill>
          <a:blip r:embed="rId2"/>
          <a:stretch>
            <a:fillRect/>
          </a:stretch>
        </p:blipFill>
        <p:spPr>
          <a:xfrm>
            <a:off x="838200" y="3171028"/>
            <a:ext cx="5997367" cy="3686972"/>
          </a:xfrm>
          <a:prstGeom prst="rect">
            <a:avLst/>
          </a:prstGeom>
        </p:spPr>
      </p:pic>
      <p:sp>
        <p:nvSpPr>
          <p:cNvPr id="6" name="TextBox 5">
            <a:extLst>
              <a:ext uri="{FF2B5EF4-FFF2-40B4-BE49-F238E27FC236}">
                <a16:creationId xmlns:a16="http://schemas.microsoft.com/office/drawing/2014/main" id="{F73B6C09-C541-DA2F-4C4A-69717F16DF2D}"/>
              </a:ext>
            </a:extLst>
          </p:cNvPr>
          <p:cNvSpPr txBox="1"/>
          <p:nvPr/>
        </p:nvSpPr>
        <p:spPr>
          <a:xfrm>
            <a:off x="7081521" y="4001294"/>
            <a:ext cx="3444240" cy="923330"/>
          </a:xfrm>
          <a:prstGeom prst="rect">
            <a:avLst/>
          </a:prstGeom>
          <a:noFill/>
        </p:spPr>
        <p:txBody>
          <a:bodyPr wrap="square" rtlCol="0">
            <a:spAutoFit/>
          </a:bodyPr>
          <a:lstStyle/>
          <a:p>
            <a:r>
              <a:rPr lang="vi-VN" dirty="0"/>
              <a:t>Lượng thuê bao ở tình trạng hoạt động tăng dần, và ngược lại</a:t>
            </a:r>
            <a:endParaRPr lang="en-US" dirty="0"/>
          </a:p>
        </p:txBody>
      </p:sp>
    </p:spTree>
    <p:extLst>
      <p:ext uri="{BB962C8B-B14F-4D97-AF65-F5344CB8AC3E}">
        <p14:creationId xmlns:p14="http://schemas.microsoft.com/office/powerpoint/2010/main" val="500209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AEC59-109A-0604-EA41-F73DB0E669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BF94F0-7E87-FEAB-DBEF-882B3A1E4A83}"/>
              </a:ext>
            </a:extLst>
          </p:cNvPr>
          <p:cNvSpPr>
            <a:spLocks noGrp="1"/>
          </p:cNvSpPr>
          <p:nvPr>
            <p:ph type="title"/>
          </p:nvPr>
        </p:nvSpPr>
        <p:spPr/>
        <p:txBody>
          <a:bodyPr/>
          <a:lstStyle/>
          <a:p>
            <a:r>
              <a:rPr lang="vi-VN" dirty="0"/>
              <a:t>2. Phân tích</a:t>
            </a:r>
            <a:endParaRPr lang="en-US" dirty="0"/>
          </a:p>
        </p:txBody>
      </p:sp>
      <p:pic>
        <p:nvPicPr>
          <p:cNvPr id="8" name="Content Placeholder 7">
            <a:extLst>
              <a:ext uri="{FF2B5EF4-FFF2-40B4-BE49-F238E27FC236}">
                <a16:creationId xmlns:a16="http://schemas.microsoft.com/office/drawing/2014/main" id="{DFE4A060-65F4-1844-03F8-B20C228B56F4}"/>
              </a:ext>
            </a:extLst>
          </p:cNvPr>
          <p:cNvPicPr>
            <a:picLocks noGrp="1" noChangeAspect="1"/>
          </p:cNvPicPr>
          <p:nvPr>
            <p:ph sz="half" idx="1"/>
          </p:nvPr>
        </p:nvPicPr>
        <p:blipFill>
          <a:blip r:embed="rId2"/>
          <a:stretch>
            <a:fillRect/>
          </a:stretch>
        </p:blipFill>
        <p:spPr>
          <a:xfrm>
            <a:off x="838200" y="2031936"/>
            <a:ext cx="5181600" cy="3938716"/>
          </a:xfrm>
        </p:spPr>
      </p:pic>
      <p:pic>
        <p:nvPicPr>
          <p:cNvPr id="10" name="Content Placeholder 9">
            <a:extLst>
              <a:ext uri="{FF2B5EF4-FFF2-40B4-BE49-F238E27FC236}">
                <a16:creationId xmlns:a16="http://schemas.microsoft.com/office/drawing/2014/main" id="{48EA9F43-1542-BB1D-C2AD-3F8AA84BB852}"/>
              </a:ext>
            </a:extLst>
          </p:cNvPr>
          <p:cNvPicPr>
            <a:picLocks noGrp="1" noChangeAspect="1"/>
          </p:cNvPicPr>
          <p:nvPr>
            <p:ph sz="half" idx="2"/>
          </p:nvPr>
        </p:nvPicPr>
        <p:blipFill>
          <a:blip r:embed="rId3"/>
          <a:stretch>
            <a:fillRect/>
          </a:stretch>
        </p:blipFill>
        <p:spPr>
          <a:xfrm>
            <a:off x="6172200" y="2031936"/>
            <a:ext cx="5303790" cy="3984086"/>
          </a:xfrm>
        </p:spPr>
      </p:pic>
      <p:sp>
        <p:nvSpPr>
          <p:cNvPr id="3" name="TextBox 2">
            <a:extLst>
              <a:ext uri="{FF2B5EF4-FFF2-40B4-BE49-F238E27FC236}">
                <a16:creationId xmlns:a16="http://schemas.microsoft.com/office/drawing/2014/main" id="{CBA45407-1111-3A3A-F918-F44CF7004A44}"/>
              </a:ext>
            </a:extLst>
          </p:cNvPr>
          <p:cNvSpPr txBox="1"/>
          <p:nvPr/>
        </p:nvSpPr>
        <p:spPr>
          <a:xfrm>
            <a:off x="2431916" y="6172604"/>
            <a:ext cx="7637668" cy="369332"/>
          </a:xfrm>
          <a:prstGeom prst="rect">
            <a:avLst/>
          </a:prstGeom>
          <a:noFill/>
        </p:spPr>
        <p:txBody>
          <a:bodyPr wrap="none" rtlCol="0">
            <a:spAutoFit/>
          </a:bodyPr>
          <a:lstStyle/>
          <a:p>
            <a:r>
              <a:rPr lang="vi-VN"/>
              <a:t>Việc mua gói chiếm số lượng đáng kể ở nhóm hoạt động liên tục 3 tháng</a:t>
            </a:r>
            <a:endParaRPr lang="en-US" dirty="0"/>
          </a:p>
        </p:txBody>
      </p:sp>
    </p:spTree>
    <p:extLst>
      <p:ext uri="{BB962C8B-B14F-4D97-AF65-F5344CB8AC3E}">
        <p14:creationId xmlns:p14="http://schemas.microsoft.com/office/powerpoint/2010/main" val="190910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7BE8B-3099-F8B9-BD6E-89603E80DC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14D045-0157-B3D7-777E-B2BAADD18B99}"/>
              </a:ext>
            </a:extLst>
          </p:cNvPr>
          <p:cNvSpPr>
            <a:spLocks noGrp="1"/>
          </p:cNvSpPr>
          <p:nvPr>
            <p:ph type="title"/>
          </p:nvPr>
        </p:nvSpPr>
        <p:spPr/>
        <p:txBody>
          <a:bodyPr/>
          <a:lstStyle/>
          <a:p>
            <a:r>
              <a:rPr lang="vi-VN" dirty="0"/>
              <a:t>2. Phân tích</a:t>
            </a:r>
            <a:endParaRPr lang="en-US" dirty="0"/>
          </a:p>
        </p:txBody>
      </p:sp>
      <p:pic>
        <p:nvPicPr>
          <p:cNvPr id="6" name="Content Placeholder 5">
            <a:extLst>
              <a:ext uri="{FF2B5EF4-FFF2-40B4-BE49-F238E27FC236}">
                <a16:creationId xmlns:a16="http://schemas.microsoft.com/office/drawing/2014/main" id="{EECAC9F1-E011-75FC-BFAB-15F7BED77EEA}"/>
              </a:ext>
            </a:extLst>
          </p:cNvPr>
          <p:cNvPicPr>
            <a:picLocks noGrp="1" noChangeAspect="1"/>
          </p:cNvPicPr>
          <p:nvPr>
            <p:ph sz="half" idx="1"/>
          </p:nvPr>
        </p:nvPicPr>
        <p:blipFill>
          <a:blip r:embed="rId2"/>
          <a:stretch>
            <a:fillRect/>
          </a:stretch>
        </p:blipFill>
        <p:spPr>
          <a:xfrm>
            <a:off x="756920" y="1690688"/>
            <a:ext cx="5181600" cy="3866993"/>
          </a:xfrm>
        </p:spPr>
      </p:pic>
      <p:pic>
        <p:nvPicPr>
          <p:cNvPr id="12" name="Content Placeholder 11">
            <a:extLst>
              <a:ext uri="{FF2B5EF4-FFF2-40B4-BE49-F238E27FC236}">
                <a16:creationId xmlns:a16="http://schemas.microsoft.com/office/drawing/2014/main" id="{FB1FE38A-D492-F03C-AC9D-5DD86756EFC2}"/>
              </a:ext>
            </a:extLst>
          </p:cNvPr>
          <p:cNvPicPr>
            <a:picLocks noGrp="1" noChangeAspect="1"/>
          </p:cNvPicPr>
          <p:nvPr>
            <p:ph sz="half" idx="2"/>
          </p:nvPr>
        </p:nvPicPr>
        <p:blipFill>
          <a:blip r:embed="rId3"/>
          <a:stretch>
            <a:fillRect/>
          </a:stretch>
        </p:blipFill>
        <p:spPr>
          <a:xfrm>
            <a:off x="6253482" y="1682152"/>
            <a:ext cx="5181600" cy="3875529"/>
          </a:xfrm>
        </p:spPr>
      </p:pic>
      <p:sp>
        <p:nvSpPr>
          <p:cNvPr id="13" name="TextBox 12">
            <a:extLst>
              <a:ext uri="{FF2B5EF4-FFF2-40B4-BE49-F238E27FC236}">
                <a16:creationId xmlns:a16="http://schemas.microsoft.com/office/drawing/2014/main" id="{D6DBBFFB-F34C-12CF-7528-95BC5C40A2E0}"/>
              </a:ext>
            </a:extLst>
          </p:cNvPr>
          <p:cNvSpPr txBox="1"/>
          <p:nvPr/>
        </p:nvSpPr>
        <p:spPr>
          <a:xfrm>
            <a:off x="3434080" y="5831840"/>
            <a:ext cx="6216347" cy="369332"/>
          </a:xfrm>
          <a:prstGeom prst="rect">
            <a:avLst/>
          </a:prstGeom>
          <a:noFill/>
        </p:spPr>
        <p:txBody>
          <a:bodyPr wrap="square" rtlCol="0">
            <a:spAutoFit/>
          </a:bodyPr>
          <a:lstStyle/>
          <a:p>
            <a:r>
              <a:rPr lang="vi-VN" dirty="0"/>
              <a:t>=&gt; Có thể sử dụng đặc trưng “khong_hd_thang_9”</a:t>
            </a:r>
            <a:endParaRPr lang="en-US" dirty="0"/>
          </a:p>
        </p:txBody>
      </p:sp>
    </p:spTree>
    <p:extLst>
      <p:ext uri="{BB962C8B-B14F-4D97-AF65-F5344CB8AC3E}">
        <p14:creationId xmlns:p14="http://schemas.microsoft.com/office/powerpoint/2010/main" val="2349339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25D19-60F4-CC17-F69C-5C8E505C5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23D72-A433-B1C8-C7C0-162CCFEA3D3D}"/>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DB275ECB-CEE0-50B4-DAEA-2AF8AB695749}"/>
              </a:ext>
            </a:extLst>
          </p:cNvPr>
          <p:cNvSpPr>
            <a:spLocks noGrp="1"/>
          </p:cNvSpPr>
          <p:nvPr>
            <p:ph idx="1"/>
          </p:nvPr>
        </p:nvSpPr>
        <p:spPr/>
        <p:txBody>
          <a:bodyPr/>
          <a:lstStyle/>
          <a:p>
            <a:pPr marL="0" indent="0" algn="l">
              <a:buNone/>
            </a:pPr>
            <a:r>
              <a:rPr lang="vi-VN" dirty="0"/>
              <a:t>Kiểm tra đặc trưng thuê bao HVC tháng 9 về mức tiền tiêu, và số tháng hoạt động liên tiếp</a:t>
            </a:r>
            <a:endParaRPr lang="en-US" dirty="0"/>
          </a:p>
        </p:txBody>
      </p:sp>
      <p:pic>
        <p:nvPicPr>
          <p:cNvPr id="8" name="Picture 7">
            <a:extLst>
              <a:ext uri="{FF2B5EF4-FFF2-40B4-BE49-F238E27FC236}">
                <a16:creationId xmlns:a16="http://schemas.microsoft.com/office/drawing/2014/main" id="{C8E498FE-D8C2-1D23-F950-F076ADFB2CCE}"/>
              </a:ext>
            </a:extLst>
          </p:cNvPr>
          <p:cNvPicPr>
            <a:picLocks noChangeAspect="1"/>
          </p:cNvPicPr>
          <p:nvPr/>
        </p:nvPicPr>
        <p:blipFill>
          <a:blip r:embed="rId2"/>
          <a:stretch>
            <a:fillRect/>
          </a:stretch>
        </p:blipFill>
        <p:spPr>
          <a:xfrm>
            <a:off x="200025" y="2709227"/>
            <a:ext cx="1428750" cy="2333625"/>
          </a:xfrm>
          <a:prstGeom prst="rect">
            <a:avLst/>
          </a:prstGeom>
        </p:spPr>
      </p:pic>
      <p:pic>
        <p:nvPicPr>
          <p:cNvPr id="10" name="Picture 9">
            <a:extLst>
              <a:ext uri="{FF2B5EF4-FFF2-40B4-BE49-F238E27FC236}">
                <a16:creationId xmlns:a16="http://schemas.microsoft.com/office/drawing/2014/main" id="{913A9240-40E3-B3A4-B192-22951BB83756}"/>
              </a:ext>
            </a:extLst>
          </p:cNvPr>
          <p:cNvPicPr>
            <a:picLocks noChangeAspect="1"/>
          </p:cNvPicPr>
          <p:nvPr/>
        </p:nvPicPr>
        <p:blipFill>
          <a:blip r:embed="rId3"/>
          <a:stretch>
            <a:fillRect/>
          </a:stretch>
        </p:blipFill>
        <p:spPr>
          <a:xfrm>
            <a:off x="1721485" y="2771457"/>
            <a:ext cx="1352550" cy="2276475"/>
          </a:xfrm>
          <a:prstGeom prst="rect">
            <a:avLst/>
          </a:prstGeom>
        </p:spPr>
      </p:pic>
      <p:pic>
        <p:nvPicPr>
          <p:cNvPr id="12" name="Picture 11">
            <a:extLst>
              <a:ext uri="{FF2B5EF4-FFF2-40B4-BE49-F238E27FC236}">
                <a16:creationId xmlns:a16="http://schemas.microsoft.com/office/drawing/2014/main" id="{0641836C-6680-8D9B-64FF-064E3B9C924E}"/>
              </a:ext>
            </a:extLst>
          </p:cNvPr>
          <p:cNvPicPr>
            <a:picLocks noChangeAspect="1"/>
          </p:cNvPicPr>
          <p:nvPr/>
        </p:nvPicPr>
        <p:blipFill>
          <a:blip r:embed="rId4"/>
          <a:stretch>
            <a:fillRect/>
          </a:stretch>
        </p:blipFill>
        <p:spPr>
          <a:xfrm>
            <a:off x="3242945" y="2699701"/>
            <a:ext cx="1428750" cy="2352675"/>
          </a:xfrm>
          <a:prstGeom prst="rect">
            <a:avLst/>
          </a:prstGeom>
        </p:spPr>
      </p:pic>
      <p:sp>
        <p:nvSpPr>
          <p:cNvPr id="13" name="TextBox 12">
            <a:extLst>
              <a:ext uri="{FF2B5EF4-FFF2-40B4-BE49-F238E27FC236}">
                <a16:creationId xmlns:a16="http://schemas.microsoft.com/office/drawing/2014/main" id="{6CB0176E-B6CF-39D7-7E97-841494074579}"/>
              </a:ext>
            </a:extLst>
          </p:cNvPr>
          <p:cNvSpPr txBox="1"/>
          <p:nvPr/>
        </p:nvSpPr>
        <p:spPr>
          <a:xfrm>
            <a:off x="838200" y="5367082"/>
            <a:ext cx="3134360" cy="923330"/>
          </a:xfrm>
          <a:prstGeom prst="rect">
            <a:avLst/>
          </a:prstGeom>
          <a:noFill/>
        </p:spPr>
        <p:txBody>
          <a:bodyPr wrap="square" rtlCol="0">
            <a:spAutoFit/>
          </a:bodyPr>
          <a:lstStyle/>
          <a:p>
            <a:r>
              <a:rPr lang="vi-VN" dirty="0"/>
              <a:t>TKC trong khoảng phân vị thứ 1 và 3 là  ~ (193k – 370k)</a:t>
            </a:r>
            <a:endParaRPr lang="en-US" dirty="0"/>
          </a:p>
        </p:txBody>
      </p:sp>
      <p:pic>
        <p:nvPicPr>
          <p:cNvPr id="15" name="Picture 14">
            <a:extLst>
              <a:ext uri="{FF2B5EF4-FFF2-40B4-BE49-F238E27FC236}">
                <a16:creationId xmlns:a16="http://schemas.microsoft.com/office/drawing/2014/main" id="{00FE9852-1F69-8E8C-E704-42193ECA716D}"/>
              </a:ext>
            </a:extLst>
          </p:cNvPr>
          <p:cNvPicPr>
            <a:picLocks noChangeAspect="1"/>
          </p:cNvPicPr>
          <p:nvPr/>
        </p:nvPicPr>
        <p:blipFill>
          <a:blip r:embed="rId5"/>
          <a:stretch>
            <a:fillRect/>
          </a:stretch>
        </p:blipFill>
        <p:spPr>
          <a:xfrm>
            <a:off x="7076440" y="3322241"/>
            <a:ext cx="2354051" cy="1358106"/>
          </a:xfrm>
          <a:prstGeom prst="rect">
            <a:avLst/>
          </a:prstGeom>
        </p:spPr>
      </p:pic>
      <p:sp>
        <p:nvSpPr>
          <p:cNvPr id="16" name="TextBox 15">
            <a:extLst>
              <a:ext uri="{FF2B5EF4-FFF2-40B4-BE49-F238E27FC236}">
                <a16:creationId xmlns:a16="http://schemas.microsoft.com/office/drawing/2014/main" id="{E7A7C9F8-19BA-A65C-38F0-0A20D8758C2C}"/>
              </a:ext>
            </a:extLst>
          </p:cNvPr>
          <p:cNvSpPr txBox="1"/>
          <p:nvPr/>
        </p:nvSpPr>
        <p:spPr>
          <a:xfrm>
            <a:off x="6507480" y="5052376"/>
            <a:ext cx="4165600" cy="923330"/>
          </a:xfrm>
          <a:prstGeom prst="rect">
            <a:avLst/>
          </a:prstGeom>
          <a:noFill/>
        </p:spPr>
        <p:txBody>
          <a:bodyPr wrap="square" rtlCol="0">
            <a:spAutoFit/>
          </a:bodyPr>
          <a:lstStyle/>
          <a:p>
            <a:r>
              <a:rPr lang="vi-VN" dirty="0"/>
              <a:t>Trong 10.754 thuê bao HVC tháng 9 thì có 10.611 thuê bao hoạt động liên tục. Số còn lại không rõ</a:t>
            </a:r>
            <a:endParaRPr lang="en-US" dirty="0"/>
          </a:p>
        </p:txBody>
      </p:sp>
      <p:cxnSp>
        <p:nvCxnSpPr>
          <p:cNvPr id="18" name="Straight Connector 17">
            <a:extLst>
              <a:ext uri="{FF2B5EF4-FFF2-40B4-BE49-F238E27FC236}">
                <a16:creationId xmlns:a16="http://schemas.microsoft.com/office/drawing/2014/main" id="{EFBEC78E-A507-00DC-A3F1-6BE8720F471E}"/>
              </a:ext>
            </a:extLst>
          </p:cNvPr>
          <p:cNvCxnSpPr/>
          <p:nvPr/>
        </p:nvCxnSpPr>
        <p:spPr>
          <a:xfrm>
            <a:off x="5455920" y="2699701"/>
            <a:ext cx="0" cy="347726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103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A1231-3E75-A581-E602-61A533051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93B20-E9AA-01EB-3503-1DBA9DCC6DD7}"/>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3D4565D1-5E99-5A08-9272-3579EC76A8A6}"/>
              </a:ext>
            </a:extLst>
          </p:cNvPr>
          <p:cNvSpPr>
            <a:spLocks noGrp="1"/>
          </p:cNvSpPr>
          <p:nvPr>
            <p:ph idx="1"/>
          </p:nvPr>
        </p:nvSpPr>
        <p:spPr/>
        <p:txBody>
          <a:bodyPr/>
          <a:lstStyle/>
          <a:p>
            <a:pPr marL="0" indent="0" algn="l">
              <a:buNone/>
            </a:pPr>
            <a:r>
              <a:rPr lang="vi-VN" b="0" i="0" dirty="0">
                <a:solidFill>
                  <a:srgbClr val="1F1F1F"/>
                </a:solidFill>
                <a:effectLst/>
                <a:latin typeface="Roboto" panose="02000000000000000000" pitchFamily="2" charset="0"/>
              </a:rPr>
              <a:t>Tập HVC: Dù là HVC tháng 9 nhưng phần lớn họ không đăng ký gói (tương tự là HVC t8,t7). HVC có lẽ không ảnh hưởng đáng kể đến việc mua gói.</a:t>
            </a:r>
            <a:endParaRPr lang="en-US" dirty="0"/>
          </a:p>
        </p:txBody>
      </p:sp>
      <p:pic>
        <p:nvPicPr>
          <p:cNvPr id="5" name="Picture 4">
            <a:extLst>
              <a:ext uri="{FF2B5EF4-FFF2-40B4-BE49-F238E27FC236}">
                <a16:creationId xmlns:a16="http://schemas.microsoft.com/office/drawing/2014/main" id="{3D1789C6-F2A2-93B0-3412-6F7AE1056D41}"/>
              </a:ext>
            </a:extLst>
          </p:cNvPr>
          <p:cNvPicPr>
            <a:picLocks noChangeAspect="1"/>
          </p:cNvPicPr>
          <p:nvPr/>
        </p:nvPicPr>
        <p:blipFill>
          <a:blip r:embed="rId2"/>
          <a:stretch>
            <a:fillRect/>
          </a:stretch>
        </p:blipFill>
        <p:spPr>
          <a:xfrm>
            <a:off x="3171881" y="3186316"/>
            <a:ext cx="4839151" cy="3671684"/>
          </a:xfrm>
          <a:prstGeom prst="rect">
            <a:avLst/>
          </a:prstGeom>
        </p:spPr>
      </p:pic>
    </p:spTree>
    <p:extLst>
      <p:ext uri="{BB962C8B-B14F-4D97-AF65-F5344CB8AC3E}">
        <p14:creationId xmlns:p14="http://schemas.microsoft.com/office/powerpoint/2010/main" val="3229245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9D401-32E3-A268-6E2E-A7FB3E42C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B10BC-6602-29F0-193E-1351B6424171}"/>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D34A25E4-087E-83E3-0D90-D7E44B4431EA}"/>
              </a:ext>
            </a:extLst>
          </p:cNvPr>
          <p:cNvSpPr>
            <a:spLocks noGrp="1"/>
          </p:cNvSpPr>
          <p:nvPr>
            <p:ph idx="1"/>
          </p:nvPr>
        </p:nvSpPr>
        <p:spPr/>
        <p:txBody>
          <a:bodyPr/>
          <a:lstStyle/>
          <a:p>
            <a:pPr marL="0" indent="0" algn="l">
              <a:buNone/>
            </a:pPr>
            <a:r>
              <a:rPr lang="vi-VN" b="0" i="0" dirty="0">
                <a:solidFill>
                  <a:srgbClr val="1F1F1F"/>
                </a:solidFill>
                <a:effectLst/>
                <a:latin typeface="Roboto" panose="02000000000000000000" pitchFamily="2" charset="0"/>
              </a:rPr>
              <a:t>Tập HVC: Với thuê bao là HVC 3 tháng liền,  ta vẫn ghi nhận độ giảm mức nạp của họ</a:t>
            </a:r>
            <a:endParaRPr lang="en-US" dirty="0"/>
          </a:p>
        </p:txBody>
      </p:sp>
      <p:pic>
        <p:nvPicPr>
          <p:cNvPr id="8" name="Picture 7">
            <a:extLst>
              <a:ext uri="{FF2B5EF4-FFF2-40B4-BE49-F238E27FC236}">
                <a16:creationId xmlns:a16="http://schemas.microsoft.com/office/drawing/2014/main" id="{1D54536D-A9F6-BBCA-E8FA-A739E6C297B3}"/>
              </a:ext>
            </a:extLst>
          </p:cNvPr>
          <p:cNvPicPr>
            <a:picLocks noChangeAspect="1"/>
          </p:cNvPicPr>
          <p:nvPr/>
        </p:nvPicPr>
        <p:blipFill>
          <a:blip r:embed="rId2"/>
          <a:stretch>
            <a:fillRect/>
          </a:stretch>
        </p:blipFill>
        <p:spPr>
          <a:xfrm>
            <a:off x="7710183" y="2773474"/>
            <a:ext cx="2686050" cy="3105150"/>
          </a:xfrm>
          <a:prstGeom prst="rect">
            <a:avLst/>
          </a:prstGeom>
        </p:spPr>
      </p:pic>
      <p:pic>
        <p:nvPicPr>
          <p:cNvPr id="6" name="Picture 5">
            <a:extLst>
              <a:ext uri="{FF2B5EF4-FFF2-40B4-BE49-F238E27FC236}">
                <a16:creationId xmlns:a16="http://schemas.microsoft.com/office/drawing/2014/main" id="{8C421ABB-A0C7-BD31-324E-A4579D1B04B7}"/>
              </a:ext>
            </a:extLst>
          </p:cNvPr>
          <p:cNvPicPr>
            <a:picLocks noChangeAspect="1"/>
          </p:cNvPicPr>
          <p:nvPr/>
        </p:nvPicPr>
        <p:blipFill>
          <a:blip r:embed="rId3"/>
          <a:stretch>
            <a:fillRect/>
          </a:stretch>
        </p:blipFill>
        <p:spPr>
          <a:xfrm>
            <a:off x="513539" y="2698862"/>
            <a:ext cx="6607108" cy="3613038"/>
          </a:xfrm>
          <a:prstGeom prst="rect">
            <a:avLst/>
          </a:prstGeom>
        </p:spPr>
      </p:pic>
    </p:spTree>
    <p:extLst>
      <p:ext uri="{BB962C8B-B14F-4D97-AF65-F5344CB8AC3E}">
        <p14:creationId xmlns:p14="http://schemas.microsoft.com/office/powerpoint/2010/main" val="989135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43C38-4D6C-0049-57B2-2C5D83D4C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823DB-6733-C0F7-8A85-52CC9629B082}"/>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BE2906FF-7833-9BF1-6DB5-E553C44D428B}"/>
              </a:ext>
            </a:extLst>
          </p:cNvPr>
          <p:cNvSpPr>
            <a:spLocks noGrp="1"/>
          </p:cNvSpPr>
          <p:nvPr>
            <p:ph idx="1"/>
          </p:nvPr>
        </p:nvSpPr>
        <p:spPr/>
        <p:txBody>
          <a:bodyPr/>
          <a:lstStyle/>
          <a:p>
            <a:pPr marL="0" indent="0" algn="l">
              <a:buNone/>
            </a:pPr>
            <a:r>
              <a:rPr lang="vi-VN" b="0" i="0" dirty="0">
                <a:solidFill>
                  <a:srgbClr val="1F1F1F"/>
                </a:solidFill>
                <a:effectLst/>
                <a:latin typeface="Roboto" panose="02000000000000000000" pitchFamily="2" charset="0"/>
              </a:rPr>
              <a:t>Tập HVC: Với thuê bao là bắt đầu là HVC tháng 9,  độ giảm mức nạp của họ ít hơn, và có khi là tăng tiêu dùng</a:t>
            </a:r>
            <a:endParaRPr lang="en-US" dirty="0"/>
          </a:p>
        </p:txBody>
      </p:sp>
      <p:pic>
        <p:nvPicPr>
          <p:cNvPr id="9" name="Picture 8">
            <a:extLst>
              <a:ext uri="{FF2B5EF4-FFF2-40B4-BE49-F238E27FC236}">
                <a16:creationId xmlns:a16="http://schemas.microsoft.com/office/drawing/2014/main" id="{30A4F092-B0D6-5D62-AE88-E8639F86D4EF}"/>
              </a:ext>
            </a:extLst>
          </p:cNvPr>
          <p:cNvPicPr>
            <a:picLocks noChangeAspect="1"/>
          </p:cNvPicPr>
          <p:nvPr/>
        </p:nvPicPr>
        <p:blipFill>
          <a:blip r:embed="rId2"/>
          <a:stretch>
            <a:fillRect/>
          </a:stretch>
        </p:blipFill>
        <p:spPr>
          <a:xfrm>
            <a:off x="7649892" y="2976563"/>
            <a:ext cx="2962275" cy="3200400"/>
          </a:xfrm>
          <a:prstGeom prst="rect">
            <a:avLst/>
          </a:prstGeom>
        </p:spPr>
      </p:pic>
      <p:pic>
        <p:nvPicPr>
          <p:cNvPr id="5" name="Picture 4">
            <a:extLst>
              <a:ext uri="{FF2B5EF4-FFF2-40B4-BE49-F238E27FC236}">
                <a16:creationId xmlns:a16="http://schemas.microsoft.com/office/drawing/2014/main" id="{A9B77B0C-D375-5D73-0FD9-FBC98FCAFC43}"/>
              </a:ext>
            </a:extLst>
          </p:cNvPr>
          <p:cNvPicPr>
            <a:picLocks noChangeAspect="1"/>
          </p:cNvPicPr>
          <p:nvPr/>
        </p:nvPicPr>
        <p:blipFill>
          <a:blip r:embed="rId3"/>
          <a:stretch>
            <a:fillRect/>
          </a:stretch>
        </p:blipFill>
        <p:spPr>
          <a:xfrm>
            <a:off x="712449" y="2785109"/>
            <a:ext cx="6369287" cy="3583307"/>
          </a:xfrm>
          <a:prstGeom prst="rect">
            <a:avLst/>
          </a:prstGeom>
        </p:spPr>
      </p:pic>
    </p:spTree>
    <p:extLst>
      <p:ext uri="{BB962C8B-B14F-4D97-AF65-F5344CB8AC3E}">
        <p14:creationId xmlns:p14="http://schemas.microsoft.com/office/powerpoint/2010/main" val="423830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99A61-9896-3EF5-DD31-4D988520A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75DDC-4E19-F5DE-27FF-A02FCB643F54}"/>
              </a:ext>
            </a:extLst>
          </p:cNvPr>
          <p:cNvSpPr>
            <a:spLocks noGrp="1"/>
          </p:cNvSpPr>
          <p:nvPr>
            <p:ph type="title"/>
          </p:nvPr>
        </p:nvSpPr>
        <p:spPr/>
        <p:txBody>
          <a:bodyPr/>
          <a:lstStyle/>
          <a:p>
            <a:r>
              <a:rPr lang="vi-VN" dirty="0"/>
              <a:t>1. Tiền xử lý dữ liệu</a:t>
            </a:r>
            <a:endParaRPr lang="en-US" dirty="0"/>
          </a:p>
        </p:txBody>
      </p:sp>
      <p:sp>
        <p:nvSpPr>
          <p:cNvPr id="3" name="Content Placeholder 2">
            <a:extLst>
              <a:ext uri="{FF2B5EF4-FFF2-40B4-BE49-F238E27FC236}">
                <a16:creationId xmlns:a16="http://schemas.microsoft.com/office/drawing/2014/main" id="{2A66E47E-3F0A-D87A-8F3F-D3268EFE3C80}"/>
              </a:ext>
            </a:extLst>
          </p:cNvPr>
          <p:cNvSpPr>
            <a:spLocks noGrp="1"/>
          </p:cNvSpPr>
          <p:nvPr>
            <p:ph idx="1"/>
          </p:nvPr>
        </p:nvSpPr>
        <p:spPr/>
        <p:txBody>
          <a:bodyPr/>
          <a:lstStyle/>
          <a:p>
            <a:pPr algn="l">
              <a:spcAft>
                <a:spcPts val="450"/>
              </a:spcAft>
            </a:pPr>
            <a:r>
              <a:rPr lang="vi-VN" b="0" i="0" dirty="0">
                <a:solidFill>
                  <a:srgbClr val="1F1F1F"/>
                </a:solidFill>
                <a:effectLst/>
                <a:latin typeface="Roboto" panose="02000000000000000000" pitchFamily="2" charset="0"/>
              </a:rPr>
              <a:t>Với những thuê bao đã ghi nhận lần kích hoạt mới mất, ghi nhận “TRANG_THAI” chưa kích hoạt:</a:t>
            </a:r>
          </a:p>
          <a:p>
            <a:pPr lvl="1">
              <a:spcAft>
                <a:spcPts val="450"/>
              </a:spcAft>
            </a:pPr>
            <a:r>
              <a:rPr lang="vi-VN" b="0" i="0" dirty="0">
                <a:solidFill>
                  <a:srgbClr val="1F1F1F"/>
                </a:solidFill>
                <a:effectLst/>
                <a:latin typeface="Roboto" panose="02000000000000000000" pitchFamily="2" charset="0"/>
              </a:rPr>
              <a:t>Có thể rơi vào trường hợp hệ thống chưa xóa dữ liệu, chỉ cập nhật đi kèm</a:t>
            </a:r>
          </a:p>
          <a:p>
            <a:pPr lvl="1">
              <a:spcAft>
                <a:spcPts val="450"/>
              </a:spcAft>
            </a:pPr>
            <a:r>
              <a:rPr lang="vi-VN" dirty="0">
                <a:solidFill>
                  <a:srgbClr val="1F1F1F"/>
                </a:solidFill>
                <a:latin typeface="Roboto" panose="02000000000000000000" pitchFamily="2" charset="0"/>
              </a:rPr>
              <a:t>Phần lớn trong số này (568 thuê bao) được đánh nhãn mua gói là ghi nhận bởi hệ thống (CCOS,...), không phải xuất phát từ phía người dùng, có lẽ là từ nghiệp vụ nên bỏ qua. </a:t>
            </a:r>
            <a:endParaRPr lang="vi-VN" b="0" i="0" dirty="0">
              <a:solidFill>
                <a:srgbClr val="1F1F1F"/>
              </a:solidFill>
              <a:effectLst/>
              <a:latin typeface="Roboto" panose="02000000000000000000" pitchFamily="2" charset="0"/>
            </a:endParaRPr>
          </a:p>
          <a:p>
            <a:endParaRPr lang="en-US" dirty="0"/>
          </a:p>
        </p:txBody>
      </p:sp>
      <p:pic>
        <p:nvPicPr>
          <p:cNvPr id="5" name="Picture 4">
            <a:extLst>
              <a:ext uri="{FF2B5EF4-FFF2-40B4-BE49-F238E27FC236}">
                <a16:creationId xmlns:a16="http://schemas.microsoft.com/office/drawing/2014/main" id="{7C3F800D-4B32-395D-8421-3E10495936FA}"/>
              </a:ext>
            </a:extLst>
          </p:cNvPr>
          <p:cNvPicPr>
            <a:picLocks noChangeAspect="1"/>
          </p:cNvPicPr>
          <p:nvPr/>
        </p:nvPicPr>
        <p:blipFill>
          <a:blip r:embed="rId2"/>
          <a:stretch>
            <a:fillRect/>
          </a:stretch>
        </p:blipFill>
        <p:spPr>
          <a:xfrm>
            <a:off x="6293795" y="4280178"/>
            <a:ext cx="4898576" cy="2577822"/>
          </a:xfrm>
          <a:prstGeom prst="rect">
            <a:avLst/>
          </a:prstGeom>
        </p:spPr>
      </p:pic>
    </p:spTree>
    <p:extLst>
      <p:ext uri="{BB962C8B-B14F-4D97-AF65-F5344CB8AC3E}">
        <p14:creationId xmlns:p14="http://schemas.microsoft.com/office/powerpoint/2010/main" val="2786869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6CE1D-3B8E-B098-0A78-F1BC6CDA0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E8A57-0A10-6A50-A7B7-B539A69AC45D}"/>
              </a:ext>
            </a:extLst>
          </p:cNvPr>
          <p:cNvSpPr>
            <a:spLocks noGrp="1"/>
          </p:cNvSpPr>
          <p:nvPr>
            <p:ph type="title"/>
          </p:nvPr>
        </p:nvSpPr>
        <p:spPr/>
        <p:txBody>
          <a:bodyPr/>
          <a:lstStyle/>
          <a:p>
            <a:r>
              <a:rPr lang="vi-VN" dirty="0"/>
              <a:t>2. Phân tích</a:t>
            </a:r>
            <a:endParaRPr lang="en-US" dirty="0"/>
          </a:p>
        </p:txBody>
      </p:sp>
      <p:sp>
        <p:nvSpPr>
          <p:cNvPr id="3" name="Content Placeholder 2">
            <a:extLst>
              <a:ext uri="{FF2B5EF4-FFF2-40B4-BE49-F238E27FC236}">
                <a16:creationId xmlns:a16="http://schemas.microsoft.com/office/drawing/2014/main" id="{81BC06B0-413D-E2BD-7660-60C2C051D5D0}"/>
              </a:ext>
            </a:extLst>
          </p:cNvPr>
          <p:cNvSpPr>
            <a:spLocks noGrp="1"/>
          </p:cNvSpPr>
          <p:nvPr>
            <p:ph idx="1"/>
          </p:nvPr>
        </p:nvSpPr>
        <p:spPr/>
        <p:txBody>
          <a:bodyPr/>
          <a:lstStyle/>
          <a:p>
            <a:pPr marL="0" indent="0" algn="l">
              <a:buNone/>
            </a:pPr>
            <a:r>
              <a:rPr lang="vi-VN" b="0" i="0" dirty="0">
                <a:solidFill>
                  <a:srgbClr val="1F1F1F"/>
                </a:solidFill>
                <a:effectLst/>
                <a:latin typeface="Roboto" panose="02000000000000000000" pitchFamily="2" charset="0"/>
              </a:rPr>
              <a:t>Tập HVC: Với thuê bao </a:t>
            </a:r>
            <a:r>
              <a:rPr lang="vi-VN" dirty="0">
                <a:solidFill>
                  <a:srgbClr val="1F1F1F"/>
                </a:solidFill>
                <a:latin typeface="Roboto" panose="02000000000000000000" pitchFamily="2" charset="0"/>
              </a:rPr>
              <a:t>không còn</a:t>
            </a:r>
            <a:r>
              <a:rPr lang="en-US" b="0" i="0" dirty="0">
                <a:solidFill>
                  <a:srgbClr val="1F1F1F"/>
                </a:solidFill>
                <a:effectLst/>
                <a:latin typeface="Roboto" panose="02000000000000000000" pitchFamily="2" charset="0"/>
              </a:rPr>
              <a:t> </a:t>
            </a:r>
            <a:r>
              <a:rPr lang="vi-VN" b="0" i="0" dirty="0">
                <a:solidFill>
                  <a:srgbClr val="1F1F1F"/>
                </a:solidFill>
                <a:effectLst/>
                <a:latin typeface="Roboto" panose="02000000000000000000" pitchFamily="2" charset="0"/>
              </a:rPr>
              <a:t>là HVC tháng 9, độ giảm mức nạp </a:t>
            </a:r>
            <a:r>
              <a:rPr lang="vi-VN" dirty="0">
                <a:solidFill>
                  <a:srgbClr val="1F1F1F"/>
                </a:solidFill>
                <a:latin typeface="Roboto" panose="02000000000000000000" pitchFamily="2" charset="0"/>
              </a:rPr>
              <a:t>cao hơn.</a:t>
            </a:r>
            <a:endParaRPr lang="en-US" dirty="0"/>
          </a:p>
        </p:txBody>
      </p:sp>
      <p:pic>
        <p:nvPicPr>
          <p:cNvPr id="8" name="Picture 7">
            <a:extLst>
              <a:ext uri="{FF2B5EF4-FFF2-40B4-BE49-F238E27FC236}">
                <a16:creationId xmlns:a16="http://schemas.microsoft.com/office/drawing/2014/main" id="{DD95E6BC-F738-4A07-3DCE-0B7E6175D76F}"/>
              </a:ext>
            </a:extLst>
          </p:cNvPr>
          <p:cNvPicPr>
            <a:picLocks noChangeAspect="1"/>
          </p:cNvPicPr>
          <p:nvPr/>
        </p:nvPicPr>
        <p:blipFill>
          <a:blip r:embed="rId2"/>
          <a:stretch>
            <a:fillRect/>
          </a:stretch>
        </p:blipFill>
        <p:spPr>
          <a:xfrm>
            <a:off x="7450454" y="2745977"/>
            <a:ext cx="3461385" cy="3565923"/>
          </a:xfrm>
          <a:prstGeom prst="rect">
            <a:avLst/>
          </a:prstGeom>
        </p:spPr>
      </p:pic>
      <p:pic>
        <p:nvPicPr>
          <p:cNvPr id="11" name="Picture 10">
            <a:extLst>
              <a:ext uri="{FF2B5EF4-FFF2-40B4-BE49-F238E27FC236}">
                <a16:creationId xmlns:a16="http://schemas.microsoft.com/office/drawing/2014/main" id="{85412137-F6B9-70D4-86EF-D2181BE68734}"/>
              </a:ext>
            </a:extLst>
          </p:cNvPr>
          <p:cNvPicPr>
            <a:picLocks noChangeAspect="1"/>
          </p:cNvPicPr>
          <p:nvPr/>
        </p:nvPicPr>
        <p:blipFill>
          <a:blip r:embed="rId3"/>
          <a:stretch>
            <a:fillRect/>
          </a:stretch>
        </p:blipFill>
        <p:spPr>
          <a:xfrm>
            <a:off x="678969" y="2745977"/>
            <a:ext cx="6247125" cy="4032294"/>
          </a:xfrm>
          <a:prstGeom prst="rect">
            <a:avLst/>
          </a:prstGeom>
        </p:spPr>
      </p:pic>
    </p:spTree>
    <p:extLst>
      <p:ext uri="{BB962C8B-B14F-4D97-AF65-F5344CB8AC3E}">
        <p14:creationId xmlns:p14="http://schemas.microsoft.com/office/powerpoint/2010/main" val="2366939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38AF-2058-AC8F-FA35-88E8BE29133D}"/>
              </a:ext>
            </a:extLst>
          </p:cNvPr>
          <p:cNvSpPr>
            <a:spLocks noGrp="1"/>
          </p:cNvSpPr>
          <p:nvPr>
            <p:ph type="title"/>
          </p:nvPr>
        </p:nvSpPr>
        <p:spPr/>
        <p:txBody>
          <a:bodyPr/>
          <a:lstStyle/>
          <a:p>
            <a:r>
              <a:rPr lang="vi-VN" dirty="0"/>
              <a:t>3. Tổng kết</a:t>
            </a:r>
            <a:endParaRPr lang="en-US" dirty="0"/>
          </a:p>
        </p:txBody>
      </p:sp>
      <p:sp>
        <p:nvSpPr>
          <p:cNvPr id="3" name="Content Placeholder 2">
            <a:extLst>
              <a:ext uri="{FF2B5EF4-FFF2-40B4-BE49-F238E27FC236}">
                <a16:creationId xmlns:a16="http://schemas.microsoft.com/office/drawing/2014/main" id="{3802C062-15AB-A580-9485-019B520576FE}"/>
              </a:ext>
            </a:extLst>
          </p:cNvPr>
          <p:cNvSpPr>
            <a:spLocks noGrp="1"/>
          </p:cNvSpPr>
          <p:nvPr>
            <p:ph idx="1"/>
          </p:nvPr>
        </p:nvSpPr>
        <p:spPr/>
        <p:txBody>
          <a:bodyPr>
            <a:normAutofit fontScale="92500" lnSpcReduction="20000"/>
          </a:bodyPr>
          <a:lstStyle/>
          <a:p>
            <a:r>
              <a:rPr lang="vi-VN" dirty="0"/>
              <a:t>Với thuê bao mua gói:</a:t>
            </a:r>
          </a:p>
          <a:p>
            <a:pPr lvl="1"/>
            <a:r>
              <a:rPr lang="vi-VN" dirty="0"/>
              <a:t>Khoảng ngày kích hoạt ngắn</a:t>
            </a:r>
          </a:p>
          <a:p>
            <a:pPr lvl="1"/>
            <a:r>
              <a:rPr lang="vi-VN" dirty="0"/>
              <a:t>Độ tuổi và HVC không ảnh hưởng </a:t>
            </a:r>
          </a:p>
          <a:p>
            <a:pPr lvl="1"/>
            <a:r>
              <a:rPr lang="vi-VN" dirty="0"/>
              <a:t>Có lưu lượng data T7,T8 khác biệt đáng kể so với nhóm không mua</a:t>
            </a:r>
          </a:p>
          <a:p>
            <a:pPr lvl="1"/>
            <a:r>
              <a:rPr lang="vi-VN" dirty="0"/>
              <a:t>Số dư sau khi sử dụng cao hơn.</a:t>
            </a:r>
          </a:p>
          <a:p>
            <a:pPr lvl="1"/>
            <a:r>
              <a:rPr lang="vi-VN" dirty="0"/>
              <a:t>Độ giảm chi tiêu ghi nhận ở TKC_DATA tháng 9-8 lớn.</a:t>
            </a:r>
          </a:p>
          <a:p>
            <a:pPr lvl="1"/>
            <a:r>
              <a:rPr lang="vi-VN" dirty="0"/>
              <a:t>Trên số tiền chi trả trên 1 GB nhiều hơn</a:t>
            </a:r>
          </a:p>
          <a:p>
            <a:pPr lvl="1"/>
            <a:r>
              <a:rPr lang="vi-VN" dirty="0"/>
              <a:t>Hoạt động nhiều, đặc biệt là có hoạt động ở tháng 9</a:t>
            </a:r>
          </a:p>
          <a:p>
            <a:pPr lvl="1"/>
            <a:endParaRPr lang="vi-VN" dirty="0"/>
          </a:p>
          <a:p>
            <a:r>
              <a:rPr lang="vi-VN" dirty="0"/>
              <a:t>Tương quan:</a:t>
            </a:r>
          </a:p>
          <a:p>
            <a:pPr lvl="1"/>
            <a:r>
              <a:rPr lang="vi-VN" dirty="0"/>
              <a:t>Số gói mua tương quan với Số tiền sử dụng trong TKC_DATA</a:t>
            </a:r>
          </a:p>
          <a:p>
            <a:pPr lvl="1"/>
            <a:r>
              <a:rPr lang="vi-VN" dirty="0"/>
              <a:t>Có thể dựa trên độ giảm lượng gọi, lượng nạp thẻ của tháng trước để phán đoán độ giảm LL cuộc gọi của tháng sau</a:t>
            </a:r>
            <a:endParaRPr lang="en-US" dirty="0"/>
          </a:p>
        </p:txBody>
      </p:sp>
    </p:spTree>
    <p:extLst>
      <p:ext uri="{BB962C8B-B14F-4D97-AF65-F5344CB8AC3E}">
        <p14:creationId xmlns:p14="http://schemas.microsoft.com/office/powerpoint/2010/main" val="357623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7ED2-AD68-0087-9D41-B0C0F77E361B}"/>
              </a:ext>
            </a:extLst>
          </p:cNvPr>
          <p:cNvSpPr>
            <a:spLocks noGrp="1"/>
          </p:cNvSpPr>
          <p:nvPr>
            <p:ph type="title"/>
          </p:nvPr>
        </p:nvSpPr>
        <p:spPr/>
        <p:txBody>
          <a:bodyPr/>
          <a:lstStyle/>
          <a:p>
            <a:r>
              <a:rPr lang="vi-VN" dirty="0"/>
              <a:t>1. Tiền xử lý dữ liệu</a:t>
            </a:r>
            <a:endParaRPr lang="en-US" dirty="0"/>
          </a:p>
        </p:txBody>
      </p:sp>
      <p:sp>
        <p:nvSpPr>
          <p:cNvPr id="3" name="Content Placeholder 2">
            <a:extLst>
              <a:ext uri="{FF2B5EF4-FFF2-40B4-BE49-F238E27FC236}">
                <a16:creationId xmlns:a16="http://schemas.microsoft.com/office/drawing/2014/main" id="{356B751B-9FE4-FE46-B8C2-30737087554C}"/>
              </a:ext>
            </a:extLst>
          </p:cNvPr>
          <p:cNvSpPr>
            <a:spLocks noGrp="1"/>
          </p:cNvSpPr>
          <p:nvPr>
            <p:ph sz="half" idx="1"/>
          </p:nvPr>
        </p:nvSpPr>
        <p:spPr/>
        <p:txBody>
          <a:bodyPr>
            <a:normAutofit fontScale="25000" lnSpcReduction="20000"/>
          </a:bodyPr>
          <a:lstStyle/>
          <a:p>
            <a:pPr marL="342900" lvl="0" indent="-342900">
              <a:lnSpc>
                <a:spcPct val="107000"/>
              </a:lnSpc>
              <a:buFont typeface="Aptos" panose="020B0004020202020204" pitchFamily="34" charset="0"/>
              <a:buChar char="-"/>
            </a:pPr>
            <a:r>
              <a:rPr lang="en-US" sz="6400" kern="100" dirty="0">
                <a:effectLst/>
                <a:latin typeface="Roboto" panose="02000000000000000000" pitchFamily="2" charset="0"/>
                <a:ea typeface="Roboto" panose="02000000000000000000" pitchFamily="2" charset="0"/>
                <a:cs typeface="Roboto" panose="02000000000000000000" pitchFamily="2" charset="0"/>
              </a:rPr>
              <a:t>'</a:t>
            </a:r>
            <a:r>
              <a:rPr lang="vi-VN" sz="6400" b="1" kern="100" dirty="0">
                <a:effectLst/>
                <a:latin typeface="Roboto" panose="02000000000000000000" pitchFamily="2" charset="0"/>
                <a:ea typeface="Roboto" panose="02000000000000000000" pitchFamily="2" charset="0"/>
                <a:cs typeface="Roboto" panose="02000000000000000000" pitchFamily="2" charset="0"/>
              </a:rPr>
              <a:t>Loại bỏ một số trường không cần thiết: </a:t>
            </a:r>
          </a:p>
          <a:p>
            <a:pPr marL="0" lvl="0" indent="0">
              <a:lnSpc>
                <a:spcPct val="107000"/>
              </a:lnSpc>
              <a:buNone/>
            </a:pPr>
            <a:r>
              <a:rPr lang="vi-VN" sz="6400" b="1" kern="100" dirty="0">
                <a:effectLst/>
                <a:latin typeface="Roboto" panose="02000000000000000000" pitchFamily="2" charset="0"/>
                <a:ea typeface="Roboto" panose="02000000000000000000" pitchFamily="2" charset="0"/>
                <a:cs typeface="Roboto" panose="02000000000000000000" pitchFamily="2" charset="0"/>
              </a:rPr>
              <a:t>‘</a:t>
            </a:r>
            <a:r>
              <a:rPr lang="en-US" sz="6400" kern="100" dirty="0" err="1">
                <a:effectLst/>
                <a:latin typeface="Roboto" panose="02000000000000000000" pitchFamily="2" charset="0"/>
                <a:ea typeface="Roboto" panose="02000000000000000000" pitchFamily="2" charset="0"/>
                <a:cs typeface="Roboto" panose="02000000000000000000" pitchFamily="2" charset="0"/>
              </a:rPr>
              <a:t>min_tuoi</a:t>
            </a:r>
            <a:r>
              <a:rPr lang="en-US" sz="6400" kern="100" dirty="0">
                <a:effectLst/>
                <a:latin typeface="Roboto" panose="02000000000000000000" pitchFamily="2" charset="0"/>
                <a:ea typeface="Roboto" panose="02000000000000000000" pitchFamily="2" charset="0"/>
                <a:cs typeface="Roboto" panose="02000000000000000000" pitchFamily="2" charset="0"/>
              </a:rPr>
              <a:t>', '</a:t>
            </a:r>
            <a:r>
              <a:rPr lang="en-US" sz="6400" kern="100" dirty="0" err="1">
                <a:effectLst/>
                <a:latin typeface="Roboto" panose="02000000000000000000" pitchFamily="2" charset="0"/>
                <a:ea typeface="Roboto" panose="02000000000000000000" pitchFamily="2" charset="0"/>
                <a:cs typeface="Roboto" panose="02000000000000000000" pitchFamily="2" charset="0"/>
              </a:rPr>
              <a:t>idnumber</a:t>
            </a:r>
            <a:r>
              <a:rPr lang="en-US" sz="6400" kern="100" dirty="0">
                <a:effectLst/>
                <a:latin typeface="Roboto" panose="02000000000000000000" pitchFamily="2" charset="0"/>
                <a:ea typeface="Roboto" panose="02000000000000000000" pitchFamily="2" charset="0"/>
                <a:cs typeface="Roboto" panose="02000000000000000000" pitchFamily="2" charset="0"/>
              </a:rPr>
              <a:t>', '</a:t>
            </a:r>
            <a:r>
              <a:rPr lang="en-US" sz="6400" kern="100" dirty="0" err="1">
                <a:effectLst/>
                <a:latin typeface="Roboto" panose="02000000000000000000" pitchFamily="2" charset="0"/>
                <a:ea typeface="Roboto" panose="02000000000000000000" pitchFamily="2" charset="0"/>
                <a:cs typeface="Roboto" panose="02000000000000000000" pitchFamily="2" charset="0"/>
              </a:rPr>
              <a:t>co_goi</a:t>
            </a:r>
            <a:r>
              <a:rPr lang="en-US" sz="6400" kern="100" dirty="0">
                <a:effectLst/>
                <a:latin typeface="Roboto" panose="02000000000000000000" pitchFamily="2" charset="0"/>
                <a:ea typeface="Roboto" panose="02000000000000000000" pitchFamily="2" charset="0"/>
                <a:cs typeface="Roboto" panose="02000000000000000000" pitchFamily="2" charset="0"/>
              </a:rPr>
              <a:t>', '</a:t>
            </a:r>
            <a:r>
              <a:rPr lang="en-US" sz="6400" kern="100" dirty="0" err="1">
                <a:effectLst/>
                <a:latin typeface="Roboto" panose="02000000000000000000" pitchFamily="2" charset="0"/>
                <a:ea typeface="Roboto" panose="02000000000000000000" pitchFamily="2" charset="0"/>
                <a:cs typeface="Roboto" panose="02000000000000000000" pitchFamily="2" charset="0"/>
              </a:rPr>
              <a:t>khong_tuong_tac</a:t>
            </a:r>
            <a:r>
              <a:rPr lang="en-US" sz="6400" kern="100" dirty="0">
                <a:effectLst/>
                <a:latin typeface="Roboto" panose="02000000000000000000" pitchFamily="2" charset="0"/>
                <a:ea typeface="Roboto" panose="02000000000000000000" pitchFamily="2" charset="0"/>
                <a:cs typeface="Roboto" panose="02000000000000000000" pitchFamily="2" charset="0"/>
              </a:rPr>
              <a:t>', '</a:t>
            </a:r>
            <a:r>
              <a:rPr lang="en-US" sz="6400" kern="100" dirty="0" err="1">
                <a:effectLst/>
                <a:latin typeface="Roboto" panose="02000000000000000000" pitchFamily="2" charset="0"/>
                <a:ea typeface="Roboto" panose="02000000000000000000" pitchFamily="2" charset="0"/>
                <a:cs typeface="Roboto" panose="02000000000000000000" pitchFamily="2" charset="0"/>
              </a:rPr>
              <a:t>accalo</a:t>
            </a:r>
            <a:r>
              <a:rPr lang="en-US" sz="6400" kern="100" dirty="0">
                <a:effectLst/>
                <a:latin typeface="Roboto" panose="02000000000000000000" pitchFamily="2" charset="0"/>
                <a:ea typeface="Roboto" panose="02000000000000000000" pitchFamily="2" charset="0"/>
                <a:cs typeface="Roboto" panose="02000000000000000000" pitchFamily="2" charset="0"/>
              </a:rPr>
              <a:t>', '</a:t>
            </a:r>
            <a:r>
              <a:rPr lang="en-US" sz="6400" kern="100" dirty="0" err="1">
                <a:effectLst/>
                <a:latin typeface="Roboto" panose="02000000000000000000" pitchFamily="2" charset="0"/>
                <a:ea typeface="Roboto" panose="02000000000000000000" pitchFamily="2" charset="0"/>
                <a:cs typeface="Roboto" panose="02000000000000000000" pitchFamily="2" charset="0"/>
              </a:rPr>
              <a:t>is_onsong</a:t>
            </a:r>
            <a:r>
              <a:rPr lang="en-US" sz="6400" kern="100" dirty="0">
                <a:effectLst/>
                <a:latin typeface="Roboto" panose="02000000000000000000" pitchFamily="2" charset="0"/>
                <a:ea typeface="Roboto" panose="02000000000000000000" pitchFamily="2" charset="0"/>
                <a:cs typeface="Roboto" panose="02000000000000000000" pitchFamily="2" charset="0"/>
              </a:rPr>
              <a:t>', 'BTS_NAME'</a:t>
            </a:r>
            <a:r>
              <a:rPr lang="vi-VN" sz="6400" kern="100" dirty="0">
                <a:effectLst/>
                <a:latin typeface="Roboto" panose="02000000000000000000" pitchFamily="2" charset="0"/>
                <a:ea typeface="Roboto" panose="02000000000000000000" pitchFamily="2" charset="0"/>
                <a:cs typeface="Roboto" panose="02000000000000000000" pitchFamily="2" charset="0"/>
              </a:rPr>
              <a:t>,  </a:t>
            </a:r>
            <a:r>
              <a:rPr lang="en-US" sz="6400" kern="100" dirty="0">
                <a:effectLst/>
                <a:latin typeface="Roboto" panose="02000000000000000000" pitchFamily="2" charset="0"/>
                <a:ea typeface="Roboto" panose="02000000000000000000" pitchFamily="2" charset="0"/>
                <a:cs typeface="Roboto" panose="02000000000000000000" pitchFamily="2" charset="0"/>
              </a:rPr>
              <a:t>'</a:t>
            </a:r>
            <a:r>
              <a:rPr lang="en-US" sz="6400" kern="100" dirty="0" err="1">
                <a:effectLst/>
                <a:latin typeface="Roboto" panose="02000000000000000000" pitchFamily="2" charset="0"/>
                <a:ea typeface="Roboto" panose="02000000000000000000" pitchFamily="2" charset="0"/>
                <a:cs typeface="Roboto" panose="02000000000000000000" pitchFamily="2" charset="0"/>
              </a:rPr>
              <a:t>ngay_sinh</a:t>
            </a:r>
            <a:r>
              <a:rPr lang="en-US" sz="6400" kern="100" dirty="0">
                <a:effectLst/>
                <a:latin typeface="Roboto" panose="02000000000000000000" pitchFamily="2" charset="0"/>
                <a:ea typeface="Roboto" panose="02000000000000000000" pitchFamily="2" charset="0"/>
                <a:cs typeface="Roboto" panose="02000000000000000000" pitchFamily="2" charset="0"/>
              </a:rPr>
              <a:t>'</a:t>
            </a:r>
            <a:r>
              <a:rPr lang="vi-VN" sz="6400" kern="100" dirty="0">
                <a:effectLst/>
                <a:latin typeface="Roboto" panose="02000000000000000000" pitchFamily="2" charset="0"/>
                <a:ea typeface="Roboto" panose="02000000000000000000" pitchFamily="2" charset="0"/>
                <a:cs typeface="Roboto" panose="02000000000000000000" pitchFamily="2" charset="0"/>
              </a:rPr>
              <a:t> (vì ta đã biết tuổi đi kèm)</a:t>
            </a:r>
            <a:r>
              <a:rPr lang="en-US" sz="6400" kern="100" dirty="0">
                <a:effectLst/>
                <a:latin typeface="Roboto" panose="02000000000000000000" pitchFamily="2" charset="0"/>
                <a:ea typeface="Roboto" panose="02000000000000000000" pitchFamily="2" charset="0"/>
                <a:cs typeface="Roboto" panose="02000000000000000000" pitchFamily="2" charset="0"/>
              </a:rPr>
              <a:t>, 'uutientap4', 'PTC'</a:t>
            </a:r>
            <a:r>
              <a:rPr lang="vi-VN" sz="6400" kern="100" dirty="0">
                <a:effectLst/>
                <a:latin typeface="Roboto" panose="02000000000000000000" pitchFamily="2" charset="0"/>
                <a:ea typeface="Roboto" panose="02000000000000000000" pitchFamily="2" charset="0"/>
                <a:cs typeface="Roboto" panose="02000000000000000000" pitchFamily="2" charset="0"/>
              </a:rPr>
              <a:t>, ‘num_of_id’.</a:t>
            </a:r>
            <a:endParaRPr lang="en-US" sz="6400" kern="100"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07000"/>
              </a:lnSpc>
              <a:buFont typeface="Aptos" panose="020B0004020202020204" pitchFamily="34" charset="0"/>
              <a:buChar char="-"/>
            </a:pPr>
            <a:r>
              <a:rPr lang="vi-VN" sz="6400" b="1" kern="100" dirty="0">
                <a:effectLst/>
                <a:latin typeface="Roboto" panose="02000000000000000000" pitchFamily="2" charset="0"/>
                <a:ea typeface="Roboto" panose="02000000000000000000" pitchFamily="2" charset="0"/>
                <a:cs typeface="Roboto" panose="02000000000000000000" pitchFamily="2" charset="0"/>
              </a:rPr>
              <a:t>Đưa về đơn vị nghìn đồng với các đặc trưng vì độ lớn của giá trị: </a:t>
            </a:r>
          </a:p>
          <a:p>
            <a:pPr marL="0" lvl="0" indent="0">
              <a:lnSpc>
                <a:spcPct val="107000"/>
              </a:lnSpc>
              <a:buNone/>
            </a:pPr>
            <a:r>
              <a:rPr lang="en-US" sz="6400" kern="100" dirty="0">
                <a:effectLst/>
                <a:latin typeface="Roboto" panose="02000000000000000000" pitchFamily="2" charset="0"/>
                <a:ea typeface="Roboto" panose="02000000000000000000" pitchFamily="2" charset="0"/>
                <a:cs typeface="Roboto" panose="02000000000000000000" pitchFamily="2" charset="0"/>
              </a:rPr>
              <a:t>'NAP_THE_T','TKC_T', 'TKC_THOAI_T', 'TKC_THOAI_ONNET_T','TKC_THOAI_OFFNET_T','TKC_SMS_T', 'TKC_SMS_ONNET_T','TKC_SMS_OFFNET_T','TKC_DATA_T','TKC_KHAC_T','TKC_VAS_T’,</a:t>
            </a:r>
            <a:r>
              <a:rPr lang="vi-VN" sz="6400" kern="100" dirty="0">
                <a:effectLst/>
                <a:latin typeface="Roboto" panose="02000000000000000000" pitchFamily="2" charset="0"/>
                <a:ea typeface="Roboto" panose="02000000000000000000" pitchFamily="2" charset="0"/>
                <a:cs typeface="Roboto" panose="02000000000000000000" pitchFamily="2" charset="0"/>
              </a:rPr>
              <a:t>....</a:t>
            </a:r>
          </a:p>
          <a:p>
            <a:pPr marL="342900" indent="-342900">
              <a:lnSpc>
                <a:spcPct val="107000"/>
              </a:lnSpc>
              <a:buFont typeface="Aptos" panose="020B0004020202020204" pitchFamily="34" charset="0"/>
              <a:buChar char="-"/>
            </a:pPr>
            <a:r>
              <a:rPr lang="vi-VN" sz="6400" b="1" kern="100" dirty="0">
                <a:effectLst/>
                <a:latin typeface="Roboto" panose="02000000000000000000" pitchFamily="2" charset="0"/>
                <a:ea typeface="Roboto" panose="02000000000000000000" pitchFamily="2" charset="0"/>
                <a:cs typeface="Roboto" panose="02000000000000000000" pitchFamily="2" charset="0"/>
              </a:rPr>
              <a:t>Đưa về đơn vị GB với các đặc trưng vì độ lớn của giá trị data (đang là byte):</a:t>
            </a:r>
          </a:p>
          <a:p>
            <a:pPr marL="0" indent="0">
              <a:lnSpc>
                <a:spcPct val="107000"/>
              </a:lnSpc>
              <a:buNone/>
            </a:pPr>
            <a:r>
              <a:rPr lang="en-US" sz="6400" kern="100" dirty="0">
                <a:effectLst/>
                <a:latin typeface="Roboto" panose="02000000000000000000" pitchFamily="2" charset="0"/>
                <a:ea typeface="Roboto" panose="02000000000000000000" pitchFamily="2" charset="0"/>
                <a:cs typeface="Roboto" panose="02000000000000000000" pitchFamily="2" charset="0"/>
              </a:rPr>
              <a:t>'LL_DATA_T','LL_DATA_T_1','LL_DATA_T_2'</a:t>
            </a:r>
          </a:p>
          <a:p>
            <a:pPr marL="342900" lvl="0" indent="-342900">
              <a:lnSpc>
                <a:spcPct val="107000"/>
              </a:lnSpc>
              <a:buFont typeface="Aptos" panose="020B0004020202020204" pitchFamily="34" charset="0"/>
              <a:buChar char="-"/>
            </a:pPr>
            <a:endParaRPr lang="en-US" sz="2500" kern="100" dirty="0">
              <a:effectLst/>
              <a:latin typeface="Roboto" panose="02000000000000000000" pitchFamily="2" charset="0"/>
              <a:ea typeface="Roboto" panose="02000000000000000000" pitchFamily="2" charset="0"/>
              <a:cs typeface="Roboto" panose="02000000000000000000" pitchFamily="2" charset="0"/>
            </a:endParaRPr>
          </a:p>
          <a:p>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4" name="Content Placeholder 3">
            <a:extLst>
              <a:ext uri="{FF2B5EF4-FFF2-40B4-BE49-F238E27FC236}">
                <a16:creationId xmlns:a16="http://schemas.microsoft.com/office/drawing/2014/main" id="{EC625C1A-F17B-2F74-6132-3311F25FB712}"/>
              </a:ext>
            </a:extLst>
          </p:cNvPr>
          <p:cNvSpPr>
            <a:spLocks noGrp="1"/>
          </p:cNvSpPr>
          <p:nvPr>
            <p:ph sz="half" idx="2"/>
          </p:nvPr>
        </p:nvSpPr>
        <p:spPr/>
        <p:txBody>
          <a:bodyPr>
            <a:normAutofit fontScale="25000" lnSpcReduction="20000"/>
          </a:bodyPr>
          <a:lstStyle/>
          <a:p>
            <a:pPr marL="342900" lvl="0" indent="-342900">
              <a:lnSpc>
                <a:spcPct val="107000"/>
              </a:lnSpc>
              <a:buFont typeface="Aptos" panose="020B0004020202020204" pitchFamily="34" charset="0"/>
              <a:buChar char="-"/>
            </a:pPr>
            <a:r>
              <a:rPr lang="en-US" sz="5600" b="1" kern="100" dirty="0" err="1">
                <a:effectLst/>
                <a:latin typeface="Roboto" panose="02000000000000000000" pitchFamily="2" charset="0"/>
                <a:ea typeface="Roboto" panose="02000000000000000000" pitchFamily="2" charset="0"/>
                <a:cs typeface="Roboto" panose="02000000000000000000" pitchFamily="2" charset="0"/>
              </a:rPr>
              <a:t>Chuẩn</a:t>
            </a:r>
            <a:r>
              <a:rPr lang="vi-VN" sz="5600" b="1" kern="100" dirty="0">
                <a:effectLst/>
                <a:latin typeface="Roboto" panose="02000000000000000000" pitchFamily="2" charset="0"/>
                <a:ea typeface="Roboto" panose="02000000000000000000" pitchFamily="2" charset="0"/>
                <a:cs typeface="Roboto" panose="02000000000000000000" pitchFamily="2" charset="0"/>
              </a:rPr>
              <a:t> hóa lại giá trị của ‘gender’: </a:t>
            </a:r>
            <a:endParaRPr lang="en-US" sz="5600" b="1" kern="100" dirty="0">
              <a:effectLst/>
              <a:latin typeface="Roboto" panose="02000000000000000000" pitchFamily="2" charset="0"/>
              <a:ea typeface="Roboto" panose="02000000000000000000" pitchFamily="2" charset="0"/>
              <a:cs typeface="Roboto" panose="02000000000000000000" pitchFamily="2" charset="0"/>
            </a:endParaRPr>
          </a:p>
          <a:p>
            <a:pPr marL="457200">
              <a:lnSpc>
                <a:spcPct val="107000"/>
              </a:lnSpc>
            </a:pPr>
            <a:r>
              <a:rPr lang="vi-VN" sz="5600" kern="100" dirty="0">
                <a:effectLst/>
                <a:latin typeface="Roboto" panose="02000000000000000000" pitchFamily="2" charset="0"/>
                <a:ea typeface="Roboto" panose="02000000000000000000" pitchFamily="2" charset="0"/>
                <a:cs typeface="Roboto" panose="02000000000000000000" pitchFamily="2" charset="0"/>
              </a:rPr>
              <a:t>    </a:t>
            </a:r>
            <a:r>
              <a:rPr lang="en-US" sz="5600" kern="100" dirty="0">
                <a:effectLst/>
                <a:latin typeface="Roboto" panose="02000000000000000000" pitchFamily="2" charset="0"/>
                <a:ea typeface="Roboto" panose="02000000000000000000" pitchFamily="2" charset="0"/>
                <a:cs typeface="Roboto" panose="02000000000000000000" pitchFamily="2" charset="0"/>
              </a:rPr>
              <a:t>'male': 'male',</a:t>
            </a:r>
          </a:p>
          <a:p>
            <a:pPr marL="457200">
              <a:lnSpc>
                <a:spcPct val="107000"/>
              </a:lnSpc>
            </a:pPr>
            <a:r>
              <a:rPr lang="en-US" sz="5600" kern="100" dirty="0">
                <a:effectLst/>
                <a:latin typeface="Roboto" panose="02000000000000000000" pitchFamily="2" charset="0"/>
                <a:ea typeface="Roboto" panose="02000000000000000000" pitchFamily="2" charset="0"/>
                <a:cs typeface="Roboto" panose="02000000000000000000" pitchFamily="2" charset="0"/>
              </a:rPr>
              <a:t>    'Male': 'male',</a:t>
            </a:r>
          </a:p>
          <a:p>
            <a:pPr marL="457200">
              <a:lnSpc>
                <a:spcPct val="107000"/>
              </a:lnSpc>
            </a:pPr>
            <a:r>
              <a:rPr lang="en-US" sz="5600" kern="100" dirty="0">
                <a:effectLst/>
                <a:latin typeface="Roboto" panose="02000000000000000000" pitchFamily="2" charset="0"/>
                <a:ea typeface="Roboto" panose="02000000000000000000" pitchFamily="2" charset="0"/>
                <a:cs typeface="Roboto" panose="02000000000000000000" pitchFamily="2" charset="0"/>
              </a:rPr>
              <a:t>    '</a:t>
            </a:r>
            <a:r>
              <a:rPr lang="en-US" sz="5600" kern="100" dirty="0" err="1">
                <a:effectLst/>
                <a:latin typeface="Roboto" panose="02000000000000000000" pitchFamily="2" charset="0"/>
                <a:ea typeface="Roboto" panose="02000000000000000000" pitchFamily="2" charset="0"/>
                <a:cs typeface="Roboto" panose="02000000000000000000" pitchFamily="2" charset="0"/>
              </a:rPr>
              <a:t>nam</a:t>
            </a:r>
            <a:r>
              <a:rPr lang="en-US" sz="5600" kern="100" dirty="0">
                <a:effectLst/>
                <a:latin typeface="Roboto" panose="02000000000000000000" pitchFamily="2" charset="0"/>
                <a:ea typeface="Roboto" panose="02000000000000000000" pitchFamily="2" charset="0"/>
                <a:cs typeface="Roboto" panose="02000000000000000000" pitchFamily="2" charset="0"/>
              </a:rPr>
              <a:t>': 'male',</a:t>
            </a:r>
          </a:p>
          <a:p>
            <a:pPr marL="457200">
              <a:lnSpc>
                <a:spcPct val="107000"/>
              </a:lnSpc>
            </a:pPr>
            <a:r>
              <a:rPr lang="en-US" sz="5600" kern="100" dirty="0">
                <a:effectLst/>
                <a:latin typeface="Roboto" panose="02000000000000000000" pitchFamily="2" charset="0"/>
                <a:ea typeface="Roboto" panose="02000000000000000000" pitchFamily="2" charset="0"/>
                <a:cs typeface="Roboto" panose="02000000000000000000" pitchFamily="2" charset="0"/>
              </a:rPr>
              <a:t>    'Nam': 'male',</a:t>
            </a:r>
          </a:p>
          <a:p>
            <a:pPr marL="457200">
              <a:lnSpc>
                <a:spcPct val="107000"/>
              </a:lnSpc>
            </a:pPr>
            <a:r>
              <a:rPr lang="en-US" sz="5600" kern="100" dirty="0">
                <a:effectLst/>
                <a:latin typeface="Roboto" panose="02000000000000000000" pitchFamily="2" charset="0"/>
                <a:ea typeface="Roboto" panose="02000000000000000000" pitchFamily="2" charset="0"/>
                <a:cs typeface="Roboto" panose="02000000000000000000" pitchFamily="2" charset="0"/>
              </a:rPr>
              <a:t>    'NAM / M': 'male',</a:t>
            </a:r>
          </a:p>
          <a:p>
            <a:pPr indent="0">
              <a:lnSpc>
                <a:spcPct val="107000"/>
              </a:lnSpc>
              <a:buNone/>
            </a:pPr>
            <a:endParaRPr lang="en-US" sz="5600" kern="100" dirty="0">
              <a:effectLst/>
              <a:latin typeface="Roboto" panose="02000000000000000000" pitchFamily="2" charset="0"/>
              <a:ea typeface="Roboto" panose="02000000000000000000" pitchFamily="2" charset="0"/>
              <a:cs typeface="Roboto" panose="02000000000000000000" pitchFamily="2" charset="0"/>
            </a:endParaRPr>
          </a:p>
          <a:p>
            <a:pPr marL="457200">
              <a:lnSpc>
                <a:spcPct val="107000"/>
              </a:lnSpc>
            </a:pPr>
            <a:r>
              <a:rPr lang="en-US" sz="5600" kern="100" dirty="0">
                <a:effectLst/>
                <a:latin typeface="Roboto" panose="02000000000000000000" pitchFamily="2" charset="0"/>
                <a:ea typeface="Roboto" panose="02000000000000000000" pitchFamily="2" charset="0"/>
                <a:cs typeface="Roboto" panose="02000000000000000000" pitchFamily="2" charset="0"/>
              </a:rPr>
              <a:t>    'female': 'female',</a:t>
            </a:r>
          </a:p>
          <a:p>
            <a:pPr marL="457200">
              <a:lnSpc>
                <a:spcPct val="107000"/>
              </a:lnSpc>
            </a:pPr>
            <a:r>
              <a:rPr lang="en-US" sz="5600" kern="100" dirty="0">
                <a:effectLst/>
                <a:latin typeface="Roboto" panose="02000000000000000000" pitchFamily="2" charset="0"/>
                <a:ea typeface="Roboto" panose="02000000000000000000" pitchFamily="2" charset="0"/>
                <a:cs typeface="Roboto" panose="02000000000000000000" pitchFamily="2" charset="0"/>
              </a:rPr>
              <a:t>    'Female': 'female',</a:t>
            </a:r>
          </a:p>
          <a:p>
            <a:pPr marL="457200">
              <a:lnSpc>
                <a:spcPct val="107000"/>
              </a:lnSpc>
            </a:pPr>
            <a:r>
              <a:rPr lang="en-US" sz="5600" kern="100" dirty="0">
                <a:effectLst/>
                <a:latin typeface="Roboto" panose="02000000000000000000" pitchFamily="2" charset="0"/>
                <a:ea typeface="Roboto" panose="02000000000000000000" pitchFamily="2" charset="0"/>
                <a:cs typeface="Roboto" panose="02000000000000000000" pitchFamily="2" charset="0"/>
              </a:rPr>
              <a:t>    '</a:t>
            </a:r>
            <a:r>
              <a:rPr lang="en-US" sz="5600" kern="100" dirty="0" err="1">
                <a:effectLst/>
                <a:latin typeface="Roboto" panose="02000000000000000000" pitchFamily="2" charset="0"/>
                <a:ea typeface="Roboto" panose="02000000000000000000" pitchFamily="2" charset="0"/>
                <a:cs typeface="Roboto" panose="02000000000000000000" pitchFamily="2" charset="0"/>
              </a:rPr>
              <a:t>Nữ</a:t>
            </a:r>
            <a:r>
              <a:rPr lang="en-US" sz="5600" kern="100" dirty="0">
                <a:effectLst/>
                <a:latin typeface="Roboto" panose="02000000000000000000" pitchFamily="2" charset="0"/>
                <a:ea typeface="Roboto" panose="02000000000000000000" pitchFamily="2" charset="0"/>
                <a:cs typeface="Roboto" panose="02000000000000000000" pitchFamily="2" charset="0"/>
              </a:rPr>
              <a:t>': 'female',</a:t>
            </a:r>
          </a:p>
          <a:p>
            <a:pPr marL="457200">
              <a:lnSpc>
                <a:spcPct val="107000"/>
              </a:lnSpc>
            </a:pPr>
            <a:r>
              <a:rPr lang="en-US" sz="5600" kern="100" dirty="0">
                <a:effectLst/>
                <a:latin typeface="Roboto" panose="02000000000000000000" pitchFamily="2" charset="0"/>
                <a:ea typeface="Roboto" panose="02000000000000000000" pitchFamily="2" charset="0"/>
                <a:cs typeface="Roboto" panose="02000000000000000000" pitchFamily="2" charset="0"/>
              </a:rPr>
              <a:t>    '</a:t>
            </a:r>
            <a:r>
              <a:rPr lang="en-US" sz="5600" kern="100" dirty="0" err="1">
                <a:effectLst/>
                <a:latin typeface="Roboto" panose="02000000000000000000" pitchFamily="2" charset="0"/>
                <a:ea typeface="Roboto" panose="02000000000000000000" pitchFamily="2" charset="0"/>
                <a:cs typeface="Roboto" panose="02000000000000000000" pitchFamily="2" charset="0"/>
              </a:rPr>
              <a:t>nữ</a:t>
            </a:r>
            <a:r>
              <a:rPr lang="en-US" sz="5600" kern="100" dirty="0">
                <a:effectLst/>
                <a:latin typeface="Roboto" panose="02000000000000000000" pitchFamily="2" charset="0"/>
                <a:ea typeface="Roboto" panose="02000000000000000000" pitchFamily="2" charset="0"/>
                <a:cs typeface="Roboto" panose="02000000000000000000" pitchFamily="2" charset="0"/>
              </a:rPr>
              <a:t>': 'female',</a:t>
            </a:r>
          </a:p>
          <a:p>
            <a:pPr marL="457200">
              <a:lnSpc>
                <a:spcPct val="107000"/>
              </a:lnSpc>
            </a:pPr>
            <a:r>
              <a:rPr lang="en-US" sz="5600" kern="100" dirty="0">
                <a:effectLst/>
                <a:latin typeface="Roboto" panose="02000000000000000000" pitchFamily="2" charset="0"/>
                <a:ea typeface="Roboto" panose="02000000000000000000" pitchFamily="2" charset="0"/>
                <a:cs typeface="Roboto" panose="02000000000000000000" pitchFamily="2" charset="0"/>
              </a:rPr>
              <a:t>    'nu': 'female’,</a:t>
            </a:r>
            <a:endParaRPr lang="vi-VN" sz="5600" kern="100" dirty="0">
              <a:effectLst/>
              <a:latin typeface="Roboto" panose="02000000000000000000" pitchFamily="2" charset="0"/>
              <a:ea typeface="Roboto" panose="02000000000000000000" pitchFamily="2" charset="0"/>
              <a:cs typeface="Roboto" panose="02000000000000000000" pitchFamily="2" charset="0"/>
            </a:endParaRPr>
          </a:p>
          <a:p>
            <a:pPr indent="0">
              <a:lnSpc>
                <a:spcPct val="107000"/>
              </a:lnSpc>
              <a:buNone/>
            </a:pPr>
            <a:endParaRPr lang="en-US" sz="5600" kern="100" dirty="0">
              <a:effectLst/>
              <a:latin typeface="Roboto" panose="02000000000000000000" pitchFamily="2" charset="0"/>
              <a:ea typeface="Roboto" panose="02000000000000000000" pitchFamily="2" charset="0"/>
              <a:cs typeface="Roboto" panose="02000000000000000000" pitchFamily="2" charset="0"/>
            </a:endParaRPr>
          </a:p>
          <a:p>
            <a:pPr marL="457200">
              <a:lnSpc>
                <a:spcPct val="107000"/>
              </a:lnSpc>
              <a:spcAft>
                <a:spcPts val="800"/>
              </a:spcAft>
            </a:pPr>
            <a:r>
              <a:rPr lang="en-US" sz="5600" kern="100" dirty="0">
                <a:effectLst/>
                <a:latin typeface="Roboto" panose="02000000000000000000" pitchFamily="2" charset="0"/>
                <a:ea typeface="Roboto" panose="02000000000000000000" pitchFamily="2" charset="0"/>
                <a:cs typeface="Roboto" panose="02000000000000000000" pitchFamily="2" charset="0"/>
              </a:rPr>
              <a:t>    '-': '</a:t>
            </a:r>
            <a:r>
              <a:rPr lang="en-US" sz="5600" kern="100" dirty="0" err="1">
                <a:effectLst/>
                <a:latin typeface="Roboto" panose="02000000000000000000" pitchFamily="2" charset="0"/>
                <a:ea typeface="Roboto" panose="02000000000000000000" pitchFamily="2" charset="0"/>
                <a:cs typeface="Roboto" panose="02000000000000000000" pitchFamily="2" charset="0"/>
              </a:rPr>
              <a:t>notKnown</a:t>
            </a:r>
            <a:r>
              <a:rPr lang="en-US" sz="5600" kern="100" dirty="0">
                <a:effectLst/>
                <a:latin typeface="Roboto" panose="02000000000000000000" pitchFamily="2" charset="0"/>
                <a:ea typeface="Roboto" panose="02000000000000000000" pitchFamily="2" charset="0"/>
                <a:cs typeface="Roboto" panose="02000000000000000000" pitchFamily="2" charset="0"/>
              </a:rPr>
              <a:t>',</a:t>
            </a:r>
          </a:p>
          <a:p>
            <a:endParaRPr lang="en-US" dirty="0"/>
          </a:p>
        </p:txBody>
      </p:sp>
    </p:spTree>
    <p:extLst>
      <p:ext uri="{BB962C8B-B14F-4D97-AF65-F5344CB8AC3E}">
        <p14:creationId xmlns:p14="http://schemas.microsoft.com/office/powerpoint/2010/main" val="259541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B2F78-FA5A-C347-33BA-44AA0A065E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BC65F7-CB1F-5E93-F5EF-969944FF65C0}"/>
              </a:ext>
            </a:extLst>
          </p:cNvPr>
          <p:cNvSpPr>
            <a:spLocks noGrp="1"/>
          </p:cNvSpPr>
          <p:nvPr>
            <p:ph type="title"/>
          </p:nvPr>
        </p:nvSpPr>
        <p:spPr/>
        <p:txBody>
          <a:bodyPr/>
          <a:lstStyle/>
          <a:p>
            <a:r>
              <a:rPr lang="vi-VN" dirty="0"/>
              <a:t>1. Tiền xử lý dữ liệu</a:t>
            </a:r>
            <a:endParaRPr lang="en-US" dirty="0"/>
          </a:p>
        </p:txBody>
      </p:sp>
      <p:sp>
        <p:nvSpPr>
          <p:cNvPr id="3" name="Content Placeholder 2">
            <a:extLst>
              <a:ext uri="{FF2B5EF4-FFF2-40B4-BE49-F238E27FC236}">
                <a16:creationId xmlns:a16="http://schemas.microsoft.com/office/drawing/2014/main" id="{F5E6BB25-3EEC-18C3-299D-ABED8ABA9586}"/>
              </a:ext>
            </a:extLst>
          </p:cNvPr>
          <p:cNvSpPr>
            <a:spLocks noGrp="1"/>
          </p:cNvSpPr>
          <p:nvPr>
            <p:ph sz="half" idx="1"/>
          </p:nvPr>
        </p:nvSpPr>
        <p:spPr/>
        <p:txBody>
          <a:bodyPr>
            <a:normAutofit fontScale="92500" lnSpcReduction="20000"/>
          </a:bodyPr>
          <a:lstStyle/>
          <a:p>
            <a:pPr marL="342900" lvl="0" indent="-342900">
              <a:lnSpc>
                <a:spcPct val="107000"/>
              </a:lnSpc>
              <a:spcAft>
                <a:spcPts val="800"/>
              </a:spcAft>
              <a:buFont typeface="Aptos" panose="020B0004020202020204" pitchFamily="34" charset="0"/>
              <a:buChar char="-"/>
            </a:pPr>
            <a:r>
              <a:rPr lang="vi-VN" sz="1800" b="1" kern="100" dirty="0">
                <a:effectLst/>
                <a:latin typeface="Aptos" panose="020B0004020202020204" pitchFamily="34" charset="0"/>
                <a:ea typeface="Aptos" panose="020B0004020202020204" pitchFamily="34" charset="0"/>
                <a:cs typeface="Times New Roman" panose="02020603050405020304" pitchFamily="18" charset="0"/>
              </a:rPr>
              <a:t>Bổ sung “notKnown” cho một số trường không ghi nhận thông tin chủ thuê bao</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lv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tuoi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'gender'</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'PROVINCE_CODE', 'PBH', 'GEO_CITY_NAME', 'GEO_CNTY_NAME'</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(Chưa được dùng),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'APP_NAME'</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(Không đăng ký gói),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simslot</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(Không ghi nhận thiết bị đi kèm)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Bổ</a:t>
            </a:r>
            <a:r>
              <a:rPr lang="vi-VN" sz="1800" b="1" kern="100" dirty="0">
                <a:effectLst/>
                <a:latin typeface="Aptos" panose="020B0004020202020204" pitchFamily="34" charset="0"/>
                <a:ea typeface="Aptos" panose="020B0004020202020204" pitchFamily="34" charset="0"/>
                <a:cs typeface="Times New Roman" panose="02020603050405020304" pitchFamily="18" charset="0"/>
              </a:rPr>
              <a:t> sung “notIncluded” cho các trường:</a:t>
            </a:r>
          </a:p>
          <a:p>
            <a:pPr marL="0" lvl="0" indent="0">
              <a:lnSpc>
                <a:spcPct val="107000"/>
              </a:lnSpc>
              <a:buNone/>
            </a:pPr>
            <a:r>
              <a:rPr lang="vi-VN"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device_type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device_spam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vì SIM không kích hoạt trên các thiết bị này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vi-VN" sz="1800" b="1" kern="100" dirty="0">
                <a:effectLst/>
                <a:latin typeface="Aptos" panose="020B0004020202020204" pitchFamily="34" charset="0"/>
                <a:ea typeface="Aptos" panose="020B0004020202020204" pitchFamily="34" charset="0"/>
                <a:cs typeface="Times New Roman" panose="02020603050405020304" pitchFamily="18" charset="0"/>
              </a:rPr>
              <a:t>Điền 0 nếu không ghi nhận thông tin cho các trường :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'amount_nap_the_t6', 'voice_ngoai_mang_t6', 'voice_nm_t6', 'voice_di_ngoaimang_t6', 'voice_den_ngoaimang_t6', 'voice_di_nm_t6', 'voice_den_nm_t6', 'sum_voice_t6’,</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500" kern="100" dirty="0">
              <a:effectLst/>
              <a:latin typeface="Roboto" panose="02000000000000000000" pitchFamily="2" charset="0"/>
              <a:ea typeface="Roboto" panose="02000000000000000000" pitchFamily="2" charset="0"/>
              <a:cs typeface="Roboto" panose="02000000000000000000" pitchFamily="2" charset="0"/>
            </a:endParaRPr>
          </a:p>
          <a:p>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4" name="Content Placeholder 3">
            <a:extLst>
              <a:ext uri="{FF2B5EF4-FFF2-40B4-BE49-F238E27FC236}">
                <a16:creationId xmlns:a16="http://schemas.microsoft.com/office/drawing/2014/main" id="{633AB5AD-1A0E-E7AE-FF3A-B5CFDF8EBF51}"/>
              </a:ext>
            </a:extLst>
          </p:cNvPr>
          <p:cNvSpPr>
            <a:spLocks noGrp="1"/>
          </p:cNvSpPr>
          <p:nvPr>
            <p:ph sz="half" idx="2"/>
          </p:nvPr>
        </p:nvSpPr>
        <p:spPr/>
        <p:txBody>
          <a:bodyPr>
            <a:normAutofit fontScale="92500" lnSpcReduction="20000"/>
          </a:bodyPr>
          <a:lstStyle/>
          <a:p>
            <a:pPr marL="342900" lvl="0" indent="-342900">
              <a:lnSpc>
                <a:spcPct val="107000"/>
              </a:lnSpc>
              <a:buFont typeface="Aptos" panose="020B0004020202020204" pitchFamily="34" charset="0"/>
              <a:buChar char="-"/>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Điền</a:t>
            </a:r>
            <a:r>
              <a:rPr lang="vi-VN" sz="1800" b="1" kern="100" dirty="0">
                <a:effectLst/>
                <a:latin typeface="Aptos" panose="020B0004020202020204" pitchFamily="34" charset="0"/>
                <a:ea typeface="Aptos" panose="020B0004020202020204" pitchFamily="34" charset="0"/>
                <a:cs typeface="Times New Roman" panose="02020603050405020304" pitchFamily="18" charset="0"/>
              </a:rPr>
              <a:t> 0 nếu thuê bao không đăng ký các dịch vụ: </a:t>
            </a:r>
          </a:p>
          <a:p>
            <a:pPr marL="0" lvl="0" indent="0">
              <a:lnSpc>
                <a:spcPct val="107000"/>
              </a:lnSpc>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is_sim_bundle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is_fiber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is_tieudung_km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package_km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'package_km_t_1'</a:t>
            </a:r>
          </a:p>
          <a:p>
            <a:pPr marL="342900" lvl="0" indent="-342900">
              <a:lnSpc>
                <a:spcPct val="107000"/>
              </a:lnSpc>
              <a:buFont typeface="Aptos" panose="020B0004020202020204" pitchFamily="34" charset="0"/>
              <a:buChar char="-"/>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Ghi</a:t>
            </a:r>
            <a:r>
              <a:rPr lang="vi-VN" sz="1800" b="1" kern="100" dirty="0">
                <a:effectLst/>
                <a:latin typeface="Aptos" panose="020B0004020202020204" pitchFamily="34" charset="0"/>
                <a:ea typeface="Aptos" panose="020B0004020202020204" pitchFamily="34" charset="0"/>
                <a:cs typeface="Times New Roman" panose="02020603050405020304" pitchFamily="18" charset="0"/>
              </a:rPr>
              <a:t> nhận “notSub” nếu thuê bao không đăng ký gói ở các trường: </a:t>
            </a:r>
          </a:p>
          <a:p>
            <a:pPr marL="0" lvl="0" indent="0">
              <a:lnSpc>
                <a:spcPct val="107000"/>
              </a:lnSpc>
              <a:buNone/>
            </a:pPr>
            <a:r>
              <a:rPr lang="vi-VN" sz="1800" kern="100" dirty="0">
                <a:latin typeface="Aptos" panose="020B0004020202020204" pitchFamily="34" charset="0"/>
                <a:ea typeface="Aptos" panose="020B0004020202020204" pitchFamily="34" charset="0"/>
                <a:cs typeface="Times New Roman" panose="02020603050405020304" pitchFamily="18" charset="0"/>
              </a:rPr>
              <a:t>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RVICE_CODE', 'SERVICE_CODE_MUAGOI'</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package_homecombo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Font typeface="Aptos" panose="020B0004020202020204" pitchFamily="34" charset="0"/>
              <a:buChar char="-"/>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Điền</a:t>
            </a:r>
            <a:r>
              <a:rPr lang="vi-VN" sz="1800" b="1" kern="100" dirty="0">
                <a:effectLst/>
                <a:latin typeface="Aptos" panose="020B0004020202020204" pitchFamily="34" charset="0"/>
                <a:ea typeface="Aptos" panose="020B0004020202020204" pitchFamily="34" charset="0"/>
                <a:cs typeface="Times New Roman" panose="02020603050405020304" pitchFamily="18" charset="0"/>
              </a:rPr>
              <a:t> 0 với “P1_SONGAY” nếu không đăng ký gói ngày trong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'SERVICE_CODE’</a:t>
            </a:r>
            <a:r>
              <a:rPr lang="vi-VN" sz="1800" b="1"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nSpc>
                <a:spcPct val="107000"/>
              </a:lnSpc>
              <a:spcAft>
                <a:spcPts val="800"/>
              </a:spcAft>
              <a:buFont typeface="Aptos" panose="020B0004020202020204" pitchFamily="34" charset="0"/>
              <a:buChar char="-"/>
            </a:pPr>
            <a:r>
              <a:rPr lang="vi-VN" sz="1800" b="1" kern="100" dirty="0">
                <a:effectLst/>
                <a:latin typeface="Aptos" panose="020B0004020202020204" pitchFamily="34" charset="0"/>
                <a:ea typeface="Aptos" panose="020B0004020202020204" pitchFamily="34" charset="0"/>
                <a:cs typeface="Times New Roman" panose="02020603050405020304" pitchFamily="18" charset="0"/>
              </a:rPr>
              <a:t>Điền 0 với “P2_CHUKY” nếu không đăng ký gói trong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'SERVICE_CODE_MUAGOI'</a:t>
            </a:r>
            <a:r>
              <a:rPr lang="vi-VN" sz="1800" b="1" kern="100" dirty="0">
                <a:effectLst/>
                <a:latin typeface="Aptos" panose="020B0004020202020204" pitchFamily="34" charset="0"/>
                <a:ea typeface="Aptos" panose="020B0004020202020204" pitchFamily="34" charset="0"/>
                <a:cs typeface="Times New Roman" panose="02020603050405020304" pitchFamily="18" charset="0"/>
              </a:rPr>
              <a:t>, và 0,1 với những gói theo ngày ghi nhận trong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'SERVICE_CODE_MUAGOI'</a:t>
            </a:r>
            <a:r>
              <a:rPr lang="vi-VN"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8607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B630D-73E7-DF16-7755-309E960A5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67861-559F-9978-86AF-B4C05981A75D}"/>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D7D1506E-6AFA-4DFB-9C8C-D312818E51DA}"/>
              </a:ext>
            </a:extLst>
          </p:cNvPr>
          <p:cNvSpPr>
            <a:spLocks noGrp="1"/>
          </p:cNvSpPr>
          <p:nvPr>
            <p:ph sz="half" idx="1"/>
          </p:nvPr>
        </p:nvSpPr>
        <p:spPr>
          <a:xfrm>
            <a:off x="1206230" y="1825625"/>
            <a:ext cx="4813570" cy="4351338"/>
          </a:xfrm>
        </p:spPr>
        <p:txBody>
          <a:bodyPr>
            <a:normAutofit/>
          </a:bodyPr>
          <a:lstStyle/>
          <a:p>
            <a:pPr marL="0" indent="0">
              <a:buNone/>
            </a:pPr>
            <a:r>
              <a:rPr lang="vi-VN" b="0" dirty="0">
                <a:solidFill>
                  <a:srgbClr val="000000"/>
                </a:solidFill>
                <a:effectLst/>
              </a:rPr>
              <a:t>Nhãn:</a:t>
            </a:r>
          </a:p>
          <a:p>
            <a:pPr marL="0" indent="0">
              <a:buNone/>
            </a:pPr>
            <a:endParaRPr lang="en-US" b="0" dirty="0">
              <a:solidFill>
                <a:srgbClr val="000000"/>
              </a:solidFill>
              <a:effectLst/>
              <a:latin typeface="Courier New" panose="02070309020205020404" pitchFamily="49" charset="0"/>
            </a:endParaRPr>
          </a:p>
          <a:p>
            <a:pPr lvl="1"/>
            <a:endParaRPr lang="en-US" b="0" dirty="0">
              <a:solidFill>
                <a:srgbClr val="000000"/>
              </a:solidFill>
              <a:effectLst/>
              <a:latin typeface="Courier New" panose="02070309020205020404" pitchFamily="49" charset="0"/>
            </a:endParaRPr>
          </a:p>
          <a:p>
            <a:pPr lvl="1"/>
            <a:endParaRPr lang="vi-VN" dirty="0"/>
          </a:p>
          <a:p>
            <a:pPr lvl="1"/>
            <a:endParaRPr lang="en-US" dirty="0"/>
          </a:p>
        </p:txBody>
      </p:sp>
      <p:sp>
        <p:nvSpPr>
          <p:cNvPr id="6" name="Content Placeholder 5">
            <a:extLst>
              <a:ext uri="{FF2B5EF4-FFF2-40B4-BE49-F238E27FC236}">
                <a16:creationId xmlns:a16="http://schemas.microsoft.com/office/drawing/2014/main" id="{9DEAD45B-82D0-1E44-5EC6-79B3524EB4F6}"/>
              </a:ext>
            </a:extLst>
          </p:cNvPr>
          <p:cNvSpPr>
            <a:spLocks noGrp="1"/>
          </p:cNvSpPr>
          <p:nvPr>
            <p:ph sz="half" idx="2"/>
          </p:nvPr>
        </p:nvSpPr>
        <p:spPr>
          <a:xfrm>
            <a:off x="6172200" y="2490281"/>
            <a:ext cx="5181600" cy="3686682"/>
          </a:xfrm>
        </p:spPr>
        <p:txBody>
          <a:bodyPr>
            <a:normAutofit/>
          </a:bodyPr>
          <a:lstStyle/>
          <a:p>
            <a:r>
              <a:rPr lang="vi-VN" dirty="0"/>
              <a:t>Nếu thuê bao có đặc trưng “TRANG_THAI” == “Callce_huy” thì thuê bao này chắc chắn không mua gói (153 thuê bao)</a:t>
            </a:r>
          </a:p>
          <a:p>
            <a:r>
              <a:rPr lang="vi-VN" dirty="0"/>
              <a:t>Nhóm thuê bao này chỉ ghi nhận lưu lượng cuộc gọi đến, các thông tin tiêu dùng khác đều bằng 0</a:t>
            </a:r>
            <a:endParaRPr lang="en-US" dirty="0"/>
          </a:p>
        </p:txBody>
      </p:sp>
      <p:pic>
        <p:nvPicPr>
          <p:cNvPr id="4" name="Picture 3">
            <a:extLst>
              <a:ext uri="{FF2B5EF4-FFF2-40B4-BE49-F238E27FC236}">
                <a16:creationId xmlns:a16="http://schemas.microsoft.com/office/drawing/2014/main" id="{348F6EDA-506D-8583-4010-3E05C57D8C5A}"/>
              </a:ext>
            </a:extLst>
          </p:cNvPr>
          <p:cNvPicPr>
            <a:picLocks noChangeAspect="1"/>
          </p:cNvPicPr>
          <p:nvPr/>
        </p:nvPicPr>
        <p:blipFill>
          <a:blip r:embed="rId2"/>
          <a:stretch>
            <a:fillRect/>
          </a:stretch>
        </p:blipFill>
        <p:spPr>
          <a:xfrm>
            <a:off x="133350" y="2370813"/>
            <a:ext cx="5886450" cy="4314825"/>
          </a:xfrm>
          <a:prstGeom prst="rect">
            <a:avLst/>
          </a:prstGeom>
        </p:spPr>
      </p:pic>
    </p:spTree>
    <p:extLst>
      <p:ext uri="{BB962C8B-B14F-4D97-AF65-F5344CB8AC3E}">
        <p14:creationId xmlns:p14="http://schemas.microsoft.com/office/powerpoint/2010/main" val="308382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1EEF-AE25-DE7C-517F-6166EBC1B881}"/>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01B1EE86-2B22-A738-FD45-E8AAE4F2CA47}"/>
              </a:ext>
            </a:extLst>
          </p:cNvPr>
          <p:cNvSpPr>
            <a:spLocks noGrp="1"/>
          </p:cNvSpPr>
          <p:nvPr>
            <p:ph idx="1"/>
          </p:nvPr>
        </p:nvSpPr>
        <p:spPr/>
        <p:txBody>
          <a:bodyPr>
            <a:normAutofit lnSpcReduction="10000"/>
          </a:bodyPr>
          <a:lstStyle/>
          <a:p>
            <a:r>
              <a:rPr lang="vi-VN" dirty="0"/>
              <a:t>Các đặc trưng liên quan đến ngày: </a:t>
            </a:r>
            <a:r>
              <a:rPr lang="en-US" b="0" dirty="0">
                <a:solidFill>
                  <a:srgbClr val="A31515"/>
                </a:solidFill>
                <a:effectLst/>
                <a:latin typeface="Courier New" panose="02070309020205020404" pitchFamily="49" charset="0"/>
              </a:rPr>
              <a:t>ACTVTN_</a:t>
            </a:r>
            <a:r>
              <a:rPr lang="vi-VN" b="0" dirty="0">
                <a:solidFill>
                  <a:srgbClr val="A31515"/>
                </a:solidFill>
                <a:effectLst/>
                <a:latin typeface="Courier New" panose="02070309020205020404" pitchFamily="49" charset="0"/>
              </a:rPr>
              <a:t>DT, </a:t>
            </a:r>
            <a:r>
              <a:rPr lang="en-US" b="0" dirty="0" err="1">
                <a:solidFill>
                  <a:srgbClr val="A31515"/>
                </a:solidFill>
                <a:effectLst/>
                <a:latin typeface="Courier New" panose="02070309020205020404" pitchFamily="49" charset="0"/>
              </a:rPr>
              <a:t>super_period_expiry</a:t>
            </a:r>
            <a:r>
              <a:rPr lang="en-US" b="0" dirty="0">
                <a:solidFill>
                  <a:srgbClr val="A31515"/>
                </a:solidFill>
                <a:effectLst/>
                <a:latin typeface="Courier New" panose="02070309020205020404" pitchFamily="49" charset="0"/>
              </a:rPr>
              <a:t>_</a:t>
            </a:r>
            <a:r>
              <a:rPr lang="vi-VN" b="0" dirty="0">
                <a:solidFill>
                  <a:srgbClr val="A31515"/>
                </a:solidFill>
                <a:effectLst/>
                <a:latin typeface="Courier New" panose="02070309020205020404" pitchFamily="49" charset="0"/>
              </a:rPr>
              <a:t>date, </a:t>
            </a:r>
            <a:r>
              <a:rPr lang="en-US" b="0" dirty="0" err="1">
                <a:solidFill>
                  <a:srgbClr val="A31515"/>
                </a:solidFill>
                <a:effectLst/>
                <a:latin typeface="Courier New" panose="02070309020205020404" pitchFamily="49" charset="0"/>
              </a:rPr>
              <a:t>service_fee_expiry</a:t>
            </a:r>
            <a:r>
              <a:rPr lang="en-US" b="0" dirty="0">
                <a:solidFill>
                  <a:srgbClr val="A31515"/>
                </a:solidFill>
                <a:effectLst/>
                <a:latin typeface="Courier New" panose="02070309020205020404" pitchFamily="49" charset="0"/>
              </a:rPr>
              <a:t>_</a:t>
            </a:r>
            <a:r>
              <a:rPr lang="vi-VN" b="0" dirty="0">
                <a:solidFill>
                  <a:srgbClr val="A31515"/>
                </a:solidFill>
                <a:effectLst/>
                <a:latin typeface="Courier New" panose="02070309020205020404" pitchFamily="49" charset="0"/>
              </a:rPr>
              <a:t>date, </a:t>
            </a:r>
            <a:r>
              <a:rPr lang="en-US" b="0" dirty="0" err="1">
                <a:solidFill>
                  <a:srgbClr val="A31515"/>
                </a:solidFill>
                <a:effectLst/>
                <a:latin typeface="Courier New" panose="02070309020205020404" pitchFamily="49" charset="0"/>
              </a:rPr>
              <a:t>account_disconnection</a:t>
            </a:r>
            <a:r>
              <a:rPr lang="en-US" b="0" dirty="0">
                <a:solidFill>
                  <a:srgbClr val="A31515"/>
                </a:solidFill>
                <a:effectLst/>
                <a:latin typeface="Courier New" panose="02070309020205020404" pitchFamily="49" charset="0"/>
              </a:rPr>
              <a:t>_</a:t>
            </a:r>
            <a:r>
              <a:rPr lang="vi-VN" b="0" dirty="0">
                <a:solidFill>
                  <a:srgbClr val="A31515"/>
                </a:solidFill>
                <a:effectLst/>
                <a:latin typeface="Courier New" panose="02070309020205020404" pitchFamily="49" charset="0"/>
              </a:rPr>
              <a:t>date.</a:t>
            </a:r>
            <a:endParaRPr lang="vi-VN" dirty="0"/>
          </a:p>
          <a:p>
            <a:r>
              <a:rPr lang="vi-VN" b="1" dirty="0"/>
              <a:t>Lấy thời gian hiện tại là 1/10/2024</a:t>
            </a:r>
            <a:r>
              <a:rPr lang="vi-VN" dirty="0"/>
              <a:t>. Từ các đặc trưng trên, ta có đặc trưng mới thay thế:</a:t>
            </a:r>
          </a:p>
          <a:p>
            <a:pPr lvl="1"/>
            <a:r>
              <a:rPr lang="en-US" b="0" dirty="0">
                <a:solidFill>
                  <a:srgbClr val="A31515"/>
                </a:solidFill>
                <a:effectLst/>
                <a:latin typeface="Courier New" panose="02070309020205020404" pitchFamily="49" charset="0"/>
              </a:rPr>
              <a:t>interval_</a:t>
            </a:r>
            <a:r>
              <a:rPr lang="vi-VN" b="0" dirty="0">
                <a:solidFill>
                  <a:srgbClr val="A31515"/>
                </a:solidFill>
                <a:effectLst/>
                <a:latin typeface="Courier New" panose="02070309020205020404" pitchFamily="49" charset="0"/>
              </a:rPr>
              <a:t>tolock: </a:t>
            </a:r>
            <a:r>
              <a:rPr lang="vi-VN" b="0" dirty="0">
                <a:solidFill>
                  <a:srgbClr val="A31515"/>
                </a:solidFill>
                <a:effectLst/>
              </a:rPr>
              <a:t>khoảng thời gian cho đến lúc khóa</a:t>
            </a:r>
          </a:p>
          <a:p>
            <a:pPr lvl="1"/>
            <a:r>
              <a:rPr lang="en-US" b="0" dirty="0">
                <a:solidFill>
                  <a:srgbClr val="A31515"/>
                </a:solidFill>
                <a:effectLst/>
                <a:latin typeface="Courier New" panose="02070309020205020404" pitchFamily="49" charset="0"/>
              </a:rPr>
              <a:t>interval_</a:t>
            </a:r>
            <a:r>
              <a:rPr lang="vi-VN" b="0" dirty="0">
                <a:solidFill>
                  <a:srgbClr val="A31515"/>
                </a:solidFill>
                <a:effectLst/>
                <a:latin typeface="Courier New" panose="02070309020205020404" pitchFamily="49" charset="0"/>
              </a:rPr>
              <a:t>topay: </a:t>
            </a:r>
            <a:r>
              <a:rPr lang="vi-VN" b="0" dirty="0">
                <a:solidFill>
                  <a:srgbClr val="A31515"/>
                </a:solidFill>
                <a:effectLst/>
              </a:rPr>
              <a:t>khoảng thời gian cho đến lúc phải đóng tiền duy trì</a:t>
            </a:r>
          </a:p>
          <a:p>
            <a:pPr lvl="1"/>
            <a:r>
              <a:rPr lang="en-US" b="0" dirty="0">
                <a:solidFill>
                  <a:srgbClr val="A31515"/>
                </a:solidFill>
                <a:effectLst/>
                <a:latin typeface="Courier New" panose="02070309020205020404" pitchFamily="49" charset="0"/>
              </a:rPr>
              <a:t>interval_</a:t>
            </a:r>
            <a:r>
              <a:rPr lang="vi-VN" b="0" dirty="0">
                <a:solidFill>
                  <a:srgbClr val="A31515"/>
                </a:solidFill>
                <a:effectLst/>
                <a:latin typeface="Courier New" panose="02070309020205020404" pitchFamily="49" charset="0"/>
              </a:rPr>
              <a:t>tocancel: </a:t>
            </a:r>
            <a:r>
              <a:rPr lang="vi-VN" b="0" dirty="0">
                <a:solidFill>
                  <a:srgbClr val="A31515"/>
                </a:solidFill>
                <a:effectLst/>
              </a:rPr>
              <a:t>khoảng thời gian cho đến lúc bị hủy</a:t>
            </a:r>
          </a:p>
          <a:p>
            <a:pPr lvl="1"/>
            <a:r>
              <a:rPr lang="en-US" b="0" dirty="0">
                <a:solidFill>
                  <a:srgbClr val="A31515"/>
                </a:solidFill>
                <a:effectLst/>
                <a:latin typeface="Courier New" panose="02070309020205020404" pitchFamily="49" charset="0"/>
              </a:rPr>
              <a:t>interval_</a:t>
            </a:r>
            <a:r>
              <a:rPr lang="vi-VN" b="0" dirty="0">
                <a:solidFill>
                  <a:srgbClr val="A31515"/>
                </a:solidFill>
                <a:effectLst/>
                <a:latin typeface="Courier New" panose="02070309020205020404" pitchFamily="49" charset="0"/>
              </a:rPr>
              <a:t>activate: </a:t>
            </a:r>
            <a:r>
              <a:rPr lang="vi-VN" b="0" dirty="0">
                <a:solidFill>
                  <a:srgbClr val="A31515"/>
                </a:solidFill>
                <a:effectLst/>
              </a:rPr>
              <a:t>khoảng thời gian kể từ lúc kích hoạt SIM</a:t>
            </a:r>
            <a:endParaRPr lang="en-US" b="0" dirty="0">
              <a:solidFill>
                <a:srgbClr val="000000"/>
              </a:solidFill>
              <a:effectLst/>
            </a:endParaRPr>
          </a:p>
          <a:p>
            <a:pPr lvl="1"/>
            <a:endParaRPr lang="en-US" b="0" dirty="0">
              <a:solidFill>
                <a:srgbClr val="000000"/>
              </a:solidFill>
              <a:effectLst/>
              <a:latin typeface="Courier New" panose="02070309020205020404" pitchFamily="49" charset="0"/>
            </a:endParaRPr>
          </a:p>
          <a:p>
            <a:pPr lvl="1"/>
            <a:endParaRPr lang="en-US" b="0" dirty="0">
              <a:solidFill>
                <a:srgbClr val="000000"/>
              </a:solidFill>
              <a:effectLst/>
              <a:latin typeface="Courier New" panose="02070309020205020404" pitchFamily="49" charset="0"/>
            </a:endParaRPr>
          </a:p>
          <a:p>
            <a:pPr lvl="1"/>
            <a:endParaRPr lang="vi-VN" dirty="0"/>
          </a:p>
          <a:p>
            <a:pPr lvl="1"/>
            <a:endParaRPr lang="en-US" dirty="0"/>
          </a:p>
        </p:txBody>
      </p:sp>
    </p:spTree>
    <p:extLst>
      <p:ext uri="{BB962C8B-B14F-4D97-AF65-F5344CB8AC3E}">
        <p14:creationId xmlns:p14="http://schemas.microsoft.com/office/powerpoint/2010/main" val="307893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E7D51-ED79-C5CA-20AE-3DAD626A97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0850C-9CA5-21CC-77C5-229F38DC8CA1}"/>
              </a:ext>
            </a:extLst>
          </p:cNvPr>
          <p:cNvSpPr>
            <a:spLocks noGrp="1"/>
          </p:cNvSpPr>
          <p:nvPr>
            <p:ph type="title"/>
          </p:nvPr>
        </p:nvSpPr>
        <p:spPr/>
        <p:txBody>
          <a:bodyPr/>
          <a:lstStyle/>
          <a:p>
            <a:r>
              <a:rPr lang="vi-VN" dirty="0"/>
              <a:t>2. Phân tích</a:t>
            </a:r>
            <a:endParaRPr lang="en-US" dirty="0"/>
          </a:p>
        </p:txBody>
      </p:sp>
      <p:sp>
        <p:nvSpPr>
          <p:cNvPr id="5" name="Content Placeholder 4">
            <a:extLst>
              <a:ext uri="{FF2B5EF4-FFF2-40B4-BE49-F238E27FC236}">
                <a16:creationId xmlns:a16="http://schemas.microsoft.com/office/drawing/2014/main" id="{A11D7340-8A20-271D-7600-06ADBA65B9C2}"/>
              </a:ext>
            </a:extLst>
          </p:cNvPr>
          <p:cNvSpPr>
            <a:spLocks noGrp="1"/>
          </p:cNvSpPr>
          <p:nvPr>
            <p:ph idx="1"/>
          </p:nvPr>
        </p:nvSpPr>
        <p:spPr>
          <a:xfrm>
            <a:off x="838200" y="1690688"/>
            <a:ext cx="10515600" cy="4486275"/>
          </a:xfrm>
        </p:spPr>
        <p:txBody>
          <a:bodyPr>
            <a:normAutofit/>
          </a:bodyPr>
          <a:lstStyle/>
          <a:p>
            <a:r>
              <a:rPr lang="en-US" b="0" dirty="0">
                <a:solidFill>
                  <a:srgbClr val="A31515"/>
                </a:solidFill>
                <a:effectLst/>
                <a:latin typeface="Courier New" panose="02070309020205020404" pitchFamily="49" charset="0"/>
              </a:rPr>
              <a:t>interval_</a:t>
            </a:r>
            <a:r>
              <a:rPr lang="vi-VN" b="0" dirty="0">
                <a:solidFill>
                  <a:srgbClr val="A31515"/>
                </a:solidFill>
                <a:effectLst/>
                <a:latin typeface="Courier New" panose="02070309020205020404" pitchFamily="49" charset="0"/>
              </a:rPr>
              <a:t>activate: </a:t>
            </a:r>
            <a:r>
              <a:rPr lang="vi-VN" b="0" dirty="0">
                <a:effectLst/>
              </a:rPr>
              <a:t>nhóm mua có thời gian kích hoạt gần hơn.</a:t>
            </a:r>
          </a:p>
          <a:p>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p:txBody>
      </p:sp>
      <p:pic>
        <p:nvPicPr>
          <p:cNvPr id="4" name="Picture 3">
            <a:extLst>
              <a:ext uri="{FF2B5EF4-FFF2-40B4-BE49-F238E27FC236}">
                <a16:creationId xmlns:a16="http://schemas.microsoft.com/office/drawing/2014/main" id="{F4D00D20-2AAD-CA5C-19EB-6CBBE6B02CA0}"/>
              </a:ext>
            </a:extLst>
          </p:cNvPr>
          <p:cNvPicPr>
            <a:picLocks noChangeAspect="1"/>
          </p:cNvPicPr>
          <p:nvPr/>
        </p:nvPicPr>
        <p:blipFill>
          <a:blip r:embed="rId2"/>
          <a:stretch>
            <a:fillRect/>
          </a:stretch>
        </p:blipFill>
        <p:spPr>
          <a:xfrm>
            <a:off x="6477131" y="2648051"/>
            <a:ext cx="2371725" cy="2943225"/>
          </a:xfrm>
          <a:prstGeom prst="rect">
            <a:avLst/>
          </a:prstGeom>
        </p:spPr>
      </p:pic>
      <p:pic>
        <p:nvPicPr>
          <p:cNvPr id="9" name="Picture 8">
            <a:extLst>
              <a:ext uri="{FF2B5EF4-FFF2-40B4-BE49-F238E27FC236}">
                <a16:creationId xmlns:a16="http://schemas.microsoft.com/office/drawing/2014/main" id="{5186BC52-0B59-4E4D-4215-CB5084FC52A3}"/>
              </a:ext>
            </a:extLst>
          </p:cNvPr>
          <p:cNvPicPr>
            <a:picLocks noChangeAspect="1"/>
          </p:cNvPicPr>
          <p:nvPr/>
        </p:nvPicPr>
        <p:blipFill>
          <a:blip r:embed="rId3"/>
          <a:stretch>
            <a:fillRect/>
          </a:stretch>
        </p:blipFill>
        <p:spPr>
          <a:xfrm>
            <a:off x="9093639" y="2648051"/>
            <a:ext cx="2238375" cy="2800350"/>
          </a:xfrm>
          <a:prstGeom prst="rect">
            <a:avLst/>
          </a:prstGeom>
        </p:spPr>
      </p:pic>
      <p:pic>
        <p:nvPicPr>
          <p:cNvPr id="11" name="Picture 10">
            <a:extLst>
              <a:ext uri="{FF2B5EF4-FFF2-40B4-BE49-F238E27FC236}">
                <a16:creationId xmlns:a16="http://schemas.microsoft.com/office/drawing/2014/main" id="{216A043C-2AFA-EB47-60E3-577AFE20286F}"/>
              </a:ext>
            </a:extLst>
          </p:cNvPr>
          <p:cNvPicPr>
            <a:picLocks noChangeAspect="1"/>
          </p:cNvPicPr>
          <p:nvPr/>
        </p:nvPicPr>
        <p:blipFill>
          <a:blip r:embed="rId4"/>
          <a:stretch>
            <a:fillRect/>
          </a:stretch>
        </p:blipFill>
        <p:spPr>
          <a:xfrm>
            <a:off x="266568" y="2648051"/>
            <a:ext cx="6210563" cy="3298690"/>
          </a:xfrm>
          <a:prstGeom prst="rect">
            <a:avLst/>
          </a:prstGeom>
        </p:spPr>
      </p:pic>
      <p:sp>
        <p:nvSpPr>
          <p:cNvPr id="12" name="TextBox 11">
            <a:extLst>
              <a:ext uri="{FF2B5EF4-FFF2-40B4-BE49-F238E27FC236}">
                <a16:creationId xmlns:a16="http://schemas.microsoft.com/office/drawing/2014/main" id="{2DB45BB5-2E08-8326-0950-FF63C877D6D1}"/>
              </a:ext>
            </a:extLst>
          </p:cNvPr>
          <p:cNvSpPr txBox="1"/>
          <p:nvPr/>
        </p:nvSpPr>
        <p:spPr>
          <a:xfrm>
            <a:off x="7048764" y="5769008"/>
            <a:ext cx="1696402" cy="369332"/>
          </a:xfrm>
          <a:prstGeom prst="rect">
            <a:avLst/>
          </a:prstGeom>
          <a:noFill/>
        </p:spPr>
        <p:txBody>
          <a:bodyPr wrap="square" rtlCol="0">
            <a:spAutoFit/>
          </a:bodyPr>
          <a:lstStyle/>
          <a:p>
            <a:r>
              <a:rPr lang="vi-VN" dirty="0"/>
              <a:t>PP nhóm mua</a:t>
            </a:r>
            <a:endParaRPr lang="en-US" dirty="0"/>
          </a:p>
        </p:txBody>
      </p:sp>
      <p:sp>
        <p:nvSpPr>
          <p:cNvPr id="14" name="TextBox 13">
            <a:extLst>
              <a:ext uri="{FF2B5EF4-FFF2-40B4-BE49-F238E27FC236}">
                <a16:creationId xmlns:a16="http://schemas.microsoft.com/office/drawing/2014/main" id="{54BE5772-C7DE-4FD2-B3EC-210D2B788E31}"/>
              </a:ext>
            </a:extLst>
          </p:cNvPr>
          <p:cNvSpPr txBox="1"/>
          <p:nvPr/>
        </p:nvSpPr>
        <p:spPr>
          <a:xfrm>
            <a:off x="9116396" y="5769008"/>
            <a:ext cx="2760224" cy="369332"/>
          </a:xfrm>
          <a:prstGeom prst="rect">
            <a:avLst/>
          </a:prstGeom>
          <a:noFill/>
        </p:spPr>
        <p:txBody>
          <a:bodyPr wrap="square">
            <a:spAutoFit/>
          </a:bodyPr>
          <a:lstStyle/>
          <a:p>
            <a:r>
              <a:rPr lang="vi-VN" dirty="0"/>
              <a:t>PP nhóm không mua</a:t>
            </a:r>
            <a:endParaRPr lang="en-US" dirty="0"/>
          </a:p>
        </p:txBody>
      </p:sp>
    </p:spTree>
    <p:extLst>
      <p:ext uri="{BB962C8B-B14F-4D97-AF65-F5344CB8AC3E}">
        <p14:creationId xmlns:p14="http://schemas.microsoft.com/office/powerpoint/2010/main" val="589087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1442</TotalTime>
  <Words>2489</Words>
  <Application>Microsoft Office PowerPoint</Application>
  <PresentationFormat>Widescreen</PresentationFormat>
  <Paragraphs>209</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Aptos</vt:lpstr>
      <vt:lpstr>Aptos Display</vt:lpstr>
      <vt:lpstr>Arial</vt:lpstr>
      <vt:lpstr>Courier New</vt:lpstr>
      <vt:lpstr>Roboto</vt:lpstr>
      <vt:lpstr>Office Theme</vt:lpstr>
      <vt:lpstr>EDA dự đoán mua gói</vt:lpstr>
      <vt:lpstr>1. Tiền xử lý dữ liệu</vt:lpstr>
      <vt:lpstr>1. Tiền xử lý dữ liệu</vt:lpstr>
      <vt:lpstr>1. Tiền xử lý dữ liệu</vt:lpstr>
      <vt:lpstr>1. Tiền xử lý dữ liệu</vt:lpstr>
      <vt:lpstr>1. Tiền xử lý dữ liệu</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2. Phân tích</vt:lpstr>
      <vt:lpstr>3. 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Nguyen Anh Tuan 20200565</dc:creator>
  <cp:lastModifiedBy>Tran Nguyen Anh Tuan 20200565</cp:lastModifiedBy>
  <cp:revision>10</cp:revision>
  <dcterms:created xsi:type="dcterms:W3CDTF">2024-11-11T06:31:49Z</dcterms:created>
  <dcterms:modified xsi:type="dcterms:W3CDTF">2024-11-15T06:29:23Z</dcterms:modified>
</cp:coreProperties>
</file>