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86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5A78062-EDB7-4D67-AA3A-F2F6DEAEFD2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5E2E0F6-20AD-43FB-850B-7353855C6C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Elements of a </a:t>
            </a:r>
            <a:r>
              <a:rPr lang="en-GB" smtClean="0"/>
              <a:t>Technical DOCUMENT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>
                <a:solidFill>
                  <a:schemeClr val="accent1"/>
                </a:solidFill>
              </a:rPr>
              <a:t>STAGE I:   </a:t>
            </a:r>
            <a:br>
              <a:rPr lang="en-US" sz="3600" b="1" smtClean="0">
                <a:solidFill>
                  <a:schemeClr val="accent1"/>
                </a:solidFill>
              </a:rPr>
            </a:br>
            <a:r>
              <a:rPr lang="en-US" sz="3600" b="1" smtClean="0"/>
              <a:t>PREPARATION OF A REPORT</a:t>
            </a:r>
            <a:endParaRPr lang="en-US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b="1" smtClean="0"/>
              <a:t>1. Your Purpose</a:t>
            </a:r>
          </a:p>
          <a:p>
            <a:pPr algn="just" eaLnBrk="1" hangingPunct="1"/>
            <a:r>
              <a:rPr lang="en-US" sz="2800" smtClean="0"/>
              <a:t>Establish clearly in your mind the subject , scope and purpose of your report.  The purpose will generally be a combination of some or all of the following:-</a:t>
            </a:r>
            <a:endParaRPr lang="en-US" sz="2400" smtClean="0"/>
          </a:p>
          <a:p>
            <a:pPr lvl="2" algn="just" eaLnBrk="1" hangingPunct="1"/>
            <a:r>
              <a:rPr lang="en-US" b="1" smtClean="0"/>
              <a:t>To give information, either general or detailed </a:t>
            </a:r>
          </a:p>
          <a:p>
            <a:pPr lvl="2" algn="just" eaLnBrk="1" hangingPunct="1"/>
            <a:r>
              <a:rPr lang="en-US" b="1" smtClean="0"/>
              <a:t> To report findings;</a:t>
            </a:r>
          </a:p>
          <a:p>
            <a:pPr lvl="2" algn="just" eaLnBrk="1" hangingPunct="1"/>
            <a:r>
              <a:rPr lang="en-US" b="1" smtClean="0"/>
              <a:t>To put forward ideas;</a:t>
            </a:r>
          </a:p>
          <a:p>
            <a:pPr lvl="2" algn="just" eaLnBrk="1" hangingPunct="1"/>
            <a:r>
              <a:rPr lang="en-US" b="1" smtClean="0"/>
              <a:t>To recommend a course of action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34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PREPARATION OF A REPORT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7772400" cy="4876800"/>
          </a:xfrm>
        </p:spPr>
        <p:txBody>
          <a:bodyPr/>
          <a:lstStyle/>
          <a:p>
            <a:pPr algn="just" eaLnBrk="1" hangingPunct="1"/>
            <a:r>
              <a:rPr lang="en-US" b="1" dirty="0" smtClean="0"/>
              <a:t>Your Reader:</a:t>
            </a:r>
          </a:p>
          <a:p>
            <a:pPr lvl="1" algn="just" eaLnBrk="1" hangingPunct="1"/>
            <a:r>
              <a:rPr lang="en-US" sz="2400" b="1" dirty="0" smtClean="0"/>
              <a:t>Ask yourself:-</a:t>
            </a:r>
            <a:endParaRPr lang="en-US" sz="2400" dirty="0" smtClean="0"/>
          </a:p>
          <a:p>
            <a:pPr lvl="2" algn="just" eaLnBrk="1" hangingPunct="1"/>
            <a:r>
              <a:rPr lang="en-US" sz="2000" dirty="0" smtClean="0"/>
              <a:t>    </a:t>
            </a:r>
            <a:r>
              <a:rPr lang="en-US" sz="2600" dirty="0" smtClean="0"/>
              <a:t>a) What does my reader want to know ?</a:t>
            </a:r>
          </a:p>
          <a:p>
            <a:pPr lvl="2" algn="just" eaLnBrk="1" hangingPunct="1"/>
            <a:r>
              <a:rPr lang="en-US" sz="2600" dirty="0" smtClean="0"/>
              <a:t>     b) What does he know already ?</a:t>
            </a:r>
          </a:p>
          <a:p>
            <a:pPr lvl="2" algn="just" eaLnBrk="1" hangingPunct="1"/>
            <a:r>
              <a:rPr lang="en-US" sz="2600" dirty="0" smtClean="0"/>
              <a:t>   c) How can I graft new knowledge on to his existing knowledge ?</a:t>
            </a:r>
          </a:p>
          <a:p>
            <a:pPr lvl="2" algn="just" eaLnBrk="1" hangingPunct="1"/>
            <a:r>
              <a:rPr lang="en-US" sz="2600" dirty="0" smtClean="0"/>
              <a:t>     d) What kind of terminology will he understand ?</a:t>
            </a:r>
          </a:p>
          <a:p>
            <a:pPr lvl="2" algn="just" eaLnBrk="1" hangingPunct="1"/>
            <a:r>
              <a:rPr lang="en-US" sz="2600" dirty="0" smtClean="0"/>
              <a:t>e) How will he /she use my report ?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77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smtClean="0"/>
              <a:t>PREPARATION OF A REPORT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Your Material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/>
              <a:t>  a) Collect facts and ideas about your subject by experiment, observation, reading, conversation, interviewing etc.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mtClean="0"/>
          </a:p>
          <a:p>
            <a:pPr algn="just" eaLnBrk="1" hangingPunct="1">
              <a:buFont typeface="Wingdings" pitchFamily="2" charset="2"/>
              <a:buNone/>
            </a:pPr>
            <a:r>
              <a:rPr lang="en-US" smtClean="0"/>
              <a:t>	b) Check the facts for accuracy.</a:t>
            </a:r>
          </a:p>
          <a:p>
            <a:pPr algn="just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5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Task-1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772400" cy="4876800"/>
          </a:xfrm>
        </p:spPr>
        <p:txBody>
          <a:bodyPr/>
          <a:lstStyle/>
          <a:p>
            <a:pPr eaLnBrk="1" hangingPunct="1"/>
            <a:r>
              <a:rPr lang="en-US" smtClean="0"/>
              <a:t>You have been asked to prepare and submit a report on the reasons for declining the morale of the staff working in the interior sindh. </a:t>
            </a:r>
          </a:p>
          <a:p>
            <a:pPr eaLnBrk="1" hangingPunct="1"/>
            <a:r>
              <a:rPr lang="en-US" smtClean="0"/>
              <a:t>Write down the preparatory phase for this report??</a:t>
            </a:r>
          </a:p>
          <a:p>
            <a:pPr lvl="1" eaLnBrk="1" hangingPunct="1"/>
            <a:r>
              <a:rPr lang="en-US" smtClean="0"/>
              <a:t>You may change situation according to your work situation</a:t>
            </a:r>
          </a:p>
        </p:txBody>
      </p:sp>
    </p:spTree>
    <p:extLst>
      <p:ext uri="{BB962C8B-B14F-4D97-AF65-F5344CB8AC3E}">
        <p14:creationId xmlns:p14="http://schemas.microsoft.com/office/powerpoint/2010/main" val="1504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609600"/>
            <a:ext cx="7886700" cy="1600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STAGE II: 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3600" b="1" smtClean="0"/>
              <a:t>ARRANGEMENT OF A REPORT</a:t>
            </a:r>
            <a:r>
              <a:rPr lang="en-US" b="1" smtClean="0"/>
              <a:t/>
            </a:r>
            <a:br>
              <a:rPr lang="en-US" b="1" smtClean="0"/>
            </a:br>
            <a:endParaRPr lang="en-US" b="1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772400" cy="4876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smtClean="0"/>
              <a:t>Write down your purpose in one terse sentence.</a:t>
            </a:r>
          </a:p>
          <a:p>
            <a:pPr algn="just" eaLnBrk="1" hangingPunct="1"/>
            <a:r>
              <a:rPr lang="en-US" sz="2800" smtClean="0"/>
              <a:t>Consider your collected Facts and Ideas.</a:t>
            </a:r>
          </a:p>
          <a:p>
            <a:pPr algn="just" eaLnBrk="1" hangingPunct="1"/>
            <a:r>
              <a:rPr lang="en-US" sz="2800" smtClean="0"/>
              <a:t>Review any main division critically, and revise them if necessary. </a:t>
            </a:r>
          </a:p>
          <a:p>
            <a:pPr algn="just" eaLnBrk="1" hangingPunct="1"/>
            <a:r>
              <a:rPr lang="en-US" sz="2800" smtClean="0"/>
              <a:t>Decide the order in which you will present the main divisions. </a:t>
            </a:r>
          </a:p>
          <a:p>
            <a:pPr algn="just" eaLnBrk="1" hangingPunct="1"/>
            <a:r>
              <a:rPr lang="en-US" sz="2800" smtClean="0"/>
              <a:t> Within each division, arrange your material in an order which your reader will easily follow.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73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5725" y="188913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 </a:t>
            </a:r>
            <a:r>
              <a:rPr lang="en-US" sz="3600" b="1" smtClean="0"/>
              <a:t>ARRANGEMENT OF A REPORT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7772400" cy="5181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2800" dirty="0" smtClean="0"/>
              <a:t>Make sure your Conclusion or Recommendations square with your facts.</a:t>
            </a:r>
          </a:p>
          <a:p>
            <a:pPr algn="just" eaLnBrk="1" hangingPunct="1"/>
            <a:r>
              <a:rPr lang="en-US" sz="2800" dirty="0" smtClean="0"/>
              <a:t>Review your Title and Section Headings critically. </a:t>
            </a:r>
          </a:p>
          <a:p>
            <a:pPr algn="just" eaLnBrk="1" hangingPunct="1"/>
            <a:r>
              <a:rPr lang="en-US" sz="2800" dirty="0" smtClean="0"/>
              <a:t>Consider what use you can make of Illustrations to supplement or replace words.  </a:t>
            </a:r>
          </a:p>
          <a:p>
            <a:pPr algn="just" eaLnBrk="1" hangingPunct="1"/>
            <a:r>
              <a:rPr lang="en-US" sz="2800" dirty="0" smtClean="0"/>
              <a:t>Consider whether you can lift any Factual details out of the Main Divisions and place them in Appendices.</a:t>
            </a:r>
          </a:p>
          <a:p>
            <a:pPr algn="just" eaLnBrk="1" hangingPunct="1"/>
            <a:r>
              <a:rPr lang="en-US" sz="2800" dirty="0" smtClean="0"/>
              <a:t>Review for accuracy of language or get it reviewed for language accuracy.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4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7988" cy="1006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STAGE III: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4000" b="1" smtClean="0"/>
              <a:t>WRITING THE REPORT</a:t>
            </a:r>
            <a:endParaRPr lang="en-US" b="1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400" b="1" dirty="0" smtClean="0"/>
              <a:t>1. Report Style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dirty="0" smtClean="0"/>
              <a:t>      Decide what the tone of your text should be.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b="1" dirty="0" smtClean="0"/>
              <a:t>2. Arrangement of contents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sz="2400" b="1" dirty="0" smtClean="0"/>
              <a:t>3. Illustrations</a:t>
            </a:r>
          </a:p>
          <a:p>
            <a:pPr algn="just" eaLnBrk="1" hangingPunct="1"/>
            <a:r>
              <a:rPr lang="en-US" sz="2400" dirty="0" smtClean="0"/>
              <a:t>    Think of your illustrations as you write, so that reading matter and visual items may be closely linked. </a:t>
            </a:r>
          </a:p>
        </p:txBody>
      </p:sp>
    </p:spTree>
    <p:extLst>
      <p:ext uri="{BB962C8B-B14F-4D97-AF65-F5344CB8AC3E}">
        <p14:creationId xmlns:p14="http://schemas.microsoft.com/office/powerpoint/2010/main" val="2613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96963"/>
          </a:xfrm>
        </p:spPr>
        <p:txBody>
          <a:bodyPr/>
          <a:lstStyle/>
          <a:p>
            <a:pPr eaLnBrk="1" hangingPunct="1"/>
            <a:r>
              <a:rPr lang="en-US" sz="4000" b="1" smtClean="0"/>
              <a:t>WRITING THE REPORT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676400"/>
            <a:ext cx="7772400" cy="5181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b="1" smtClean="0"/>
              <a:t> 4. Introduction</a:t>
            </a:r>
          </a:p>
          <a:p>
            <a:pPr lvl="1" eaLnBrk="1" hangingPunct="1"/>
            <a:r>
              <a:rPr lang="en-US" smtClean="0"/>
              <a:t>The second step is a brief introduction describing the nature and scope of the problem.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b="1" smtClean="0"/>
              <a:t>5. </a:t>
            </a:r>
            <a:r>
              <a:rPr lang="en-US" sz="2800" smtClean="0"/>
              <a:t>THE MAIN SECTION OF REPORT</a:t>
            </a:r>
            <a:endParaRPr lang="en-US" b="1" smtClean="0"/>
          </a:p>
          <a:p>
            <a:pPr lvl="1" algn="just" eaLnBrk="1" hangingPunct="1"/>
            <a:r>
              <a:rPr lang="en-US" b="1" smtClean="0"/>
              <a:t>Procedure</a:t>
            </a:r>
            <a:r>
              <a:rPr lang="en-US" smtClean="0"/>
              <a:t> - what you did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b="1" smtClean="0"/>
              <a:t>Findings</a:t>
            </a:r>
            <a:r>
              <a:rPr lang="en-US" smtClean="0"/>
              <a:t> - what you have found out 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b="1" smtClean="0"/>
              <a:t>Discussion</a:t>
            </a:r>
            <a:r>
              <a:rPr lang="en-US" smtClean="0"/>
              <a:t> - relating what you have found out to what the reader already knows </a:t>
            </a:r>
          </a:p>
        </p:txBody>
      </p:sp>
    </p:spTree>
    <p:extLst>
      <p:ext uri="{BB962C8B-B14F-4D97-AF65-F5344CB8AC3E}">
        <p14:creationId xmlns:p14="http://schemas.microsoft.com/office/powerpoint/2010/main" val="1664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b="1" smtClean="0"/>
              <a:t>WRITING THE REPORT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96752"/>
            <a:ext cx="7772400" cy="53340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b="1" dirty="0" smtClean="0"/>
              <a:t>THE CONCLUSION</a:t>
            </a:r>
          </a:p>
          <a:p>
            <a:pPr algn="just" eaLnBrk="1" hangingPunct="1"/>
            <a:r>
              <a:rPr lang="en-US" dirty="0" smtClean="0"/>
              <a:t>  </a:t>
            </a:r>
            <a:r>
              <a:rPr lang="en-US" sz="2800" dirty="0" smtClean="0"/>
              <a:t>Your conclusion should do some or all of the following:-</a:t>
            </a:r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a) summarize the discussion in the main sections;</a:t>
            </a:r>
          </a:p>
          <a:p>
            <a:pPr lvl="1" algn="just" eaLnBrk="1" hangingPunct="1"/>
            <a:r>
              <a:rPr lang="en-US" sz="2400" dirty="0" smtClean="0"/>
              <a:t>b) summarize findings and inferences;</a:t>
            </a:r>
          </a:p>
          <a:p>
            <a:pPr lvl="1" algn="just" eaLnBrk="1" hangingPunct="1"/>
            <a:r>
              <a:rPr lang="en-US" sz="2400" dirty="0" smtClean="0"/>
              <a:t>c) Make recommendations based on your findings and inferences;</a:t>
            </a:r>
          </a:p>
          <a:p>
            <a:pPr lvl="1" algn="just" eaLnBrk="1" hangingPunct="1"/>
            <a:r>
              <a:rPr lang="en-US" sz="2400" dirty="0" smtClean="0"/>
              <a:t>d) State clearly what action should be taken as a result of your Recommendations, and by whom;</a:t>
            </a:r>
          </a:p>
          <a:p>
            <a:pPr lvl="1" algn="just" eaLnBrk="1" hangingPunct="1"/>
            <a:r>
              <a:rPr lang="en-US" dirty="0" smtClean="0"/>
              <a:t>e) Emphasize  finally the significance of your subject matter;</a:t>
            </a:r>
          </a:p>
          <a:p>
            <a:pPr algn="just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7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smtClean="0"/>
              <a:t>WRITING THE REPORT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endParaRPr lang="en-US" b="1" smtClean="0"/>
          </a:p>
          <a:p>
            <a:pPr algn="just" eaLnBrk="1" hangingPunct="1">
              <a:lnSpc>
                <a:spcPct val="125000"/>
              </a:lnSpc>
            </a:pPr>
            <a:r>
              <a:rPr lang="en-US" b="1" smtClean="0"/>
              <a:t>LIST OF REFERENCES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b="1" smtClean="0"/>
              <a:t>THE TABLE OF CONTENTS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b="1" smtClean="0"/>
              <a:t>Executive Summary or Outlin</a:t>
            </a:r>
            <a:r>
              <a:rPr lang="en-US" smtClean="0"/>
              <a:t>e</a:t>
            </a:r>
          </a:p>
          <a:p>
            <a:pPr eaLnBrk="1" hangingPunct="1">
              <a:lnSpc>
                <a:spcPct val="125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6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 Report?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7772400" cy="4572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 smtClean="0"/>
              <a:t>Report writing is a specialized form of written communication. Many of the rules which must be observed when writing a report are therefore, equally applicable to written communications in general</a:t>
            </a:r>
          </a:p>
        </p:txBody>
      </p:sp>
    </p:spTree>
    <p:extLst>
      <p:ext uri="{BB962C8B-B14F-4D97-AF65-F5344CB8AC3E}">
        <p14:creationId xmlns:p14="http://schemas.microsoft.com/office/powerpoint/2010/main" val="6582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 A LAST WORD ON THE REPORT WRITING TECHNIQUES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</a:pPr>
            <a:r>
              <a:rPr lang="en-US" smtClean="0"/>
              <a:t> A Paragraph should convey a single idea.  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smtClean="0"/>
              <a:t> Sentences should not be too long.  The average sentence length should not exceed 20 words.  </a:t>
            </a:r>
          </a:p>
          <a:p>
            <a:pPr algn="just" eaLnBrk="1" hangingPunct="1">
              <a:lnSpc>
                <a:spcPct val="125000"/>
              </a:lnSpc>
            </a:pPr>
            <a:r>
              <a:rPr lang="en-US" smtClean="0"/>
              <a:t> Write in Active Voice (Direct Speech). </a:t>
            </a:r>
          </a:p>
          <a:p>
            <a:pPr eaLnBrk="1" hangingPunct="1">
              <a:lnSpc>
                <a:spcPct val="125000"/>
              </a:lnSpc>
            </a:pPr>
            <a:r>
              <a:rPr lang="en-US" smtClean="0"/>
              <a:t> Eliminate Jargon. </a:t>
            </a:r>
          </a:p>
        </p:txBody>
      </p:sp>
    </p:spTree>
    <p:extLst>
      <p:ext uri="{BB962C8B-B14F-4D97-AF65-F5344CB8AC3E}">
        <p14:creationId xmlns:p14="http://schemas.microsoft.com/office/powerpoint/2010/main" val="12580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Task-2	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Now what you’ve planned earlier, write down that report on the principles discussed earlier.</a:t>
            </a:r>
          </a:p>
          <a:p>
            <a:pPr lvl="1" eaLnBrk="1" hangingPunct="1"/>
            <a:r>
              <a:rPr lang="en-US" smtClean="0"/>
              <a:t> You may leave any head that is not applicable in the present context</a:t>
            </a:r>
          </a:p>
        </p:txBody>
      </p:sp>
    </p:spTree>
    <p:extLst>
      <p:ext uri="{BB962C8B-B14F-4D97-AF65-F5344CB8AC3E}">
        <p14:creationId xmlns:p14="http://schemas.microsoft.com/office/powerpoint/2010/main" val="39583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GB" sz="66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sz="6600" smtClean="0"/>
              <a:t>Session 10</a:t>
            </a:r>
          </a:p>
        </p:txBody>
      </p:sp>
    </p:spTree>
    <p:extLst>
      <p:ext uri="{BB962C8B-B14F-4D97-AF65-F5344CB8AC3E}">
        <p14:creationId xmlns:p14="http://schemas.microsoft.com/office/powerpoint/2010/main" val="17596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STAGE IV</a:t>
            </a:r>
            <a:r>
              <a:rPr lang="en-US" b="1" smtClean="0"/>
              <a:t>: REVISION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/>
              <a:t>Make a Cursory Examination</a:t>
            </a:r>
            <a:r>
              <a:rPr lang="en-US" smtClean="0"/>
              <a:t> of your Draft as a whole. </a:t>
            </a:r>
          </a:p>
          <a:p>
            <a:pPr algn="just" eaLnBrk="1" hangingPunct="1"/>
            <a:r>
              <a:rPr lang="en-US" b="1" smtClean="0"/>
              <a:t>Consider</a:t>
            </a:r>
            <a:r>
              <a:rPr lang="en-US" smtClean="0"/>
              <a:t> the Title, Table of Contents, Introduction and Conclusion in relation to one another.</a:t>
            </a:r>
          </a:p>
          <a:p>
            <a:pPr algn="just" eaLnBrk="1" hangingPunct="1"/>
            <a:r>
              <a:rPr lang="en-US" b="1" smtClean="0"/>
              <a:t>Have you stated your subject</a:t>
            </a:r>
            <a:r>
              <a:rPr lang="en-US" smtClean="0"/>
              <a:t>, purpose and plan clearly in Introduction?</a:t>
            </a:r>
          </a:p>
          <a:p>
            <a:pPr algn="just" eaLnBrk="1" hangingPunct="1"/>
            <a:r>
              <a:rPr lang="en-US" b="1" smtClean="0"/>
              <a:t>Examine </a:t>
            </a:r>
            <a:r>
              <a:rPr lang="en-US" smtClean="0"/>
              <a:t>the Text In Detail.           </a:t>
            </a:r>
          </a:p>
        </p:txBody>
      </p:sp>
    </p:spTree>
    <p:extLst>
      <p:ext uri="{BB962C8B-B14F-4D97-AF65-F5344CB8AC3E}">
        <p14:creationId xmlns:p14="http://schemas.microsoft.com/office/powerpoint/2010/main" val="25320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REVISION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smtClean="0"/>
              <a:t>Read the Text aloud</a:t>
            </a:r>
            <a:r>
              <a:rPr lang="en-US" smtClean="0"/>
              <a:t> to yourself, or preferably to somebody else.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Check Your Illustrations</a:t>
            </a:r>
          </a:p>
          <a:p>
            <a:pPr lvl="1" algn="just" eaLnBrk="1" hangingPunct="1"/>
            <a:r>
              <a:rPr lang="en-US" smtClean="0"/>
              <a:t>Does each convey its message clearly ?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If Possible, Submit your Draft Report to a Person Qualified to give constructive criticism.  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93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sz="3200" smtClean="0"/>
              <a:t>Work in group and revise the reports of each member. Note down the problems that you noted while revising other reports.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47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Report?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772400" cy="4876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mtClean="0">
                <a:solidFill>
                  <a:schemeClr val="tx2"/>
                </a:solidFill>
              </a:rPr>
              <a:t>A Report may be defined as a document in which a given problem is examined for the purpose of conveying information, reporting findings, putting forward ideas and, sometimes, making recommendations</a:t>
            </a:r>
            <a:r>
              <a:rPr lang="en-US" smtClean="0">
                <a:solidFill>
                  <a:srgbClr val="0000FF"/>
                </a:solidFill>
              </a:rPr>
              <a:t>.</a:t>
            </a:r>
            <a:endParaRPr lang="en-US" smtClean="0"/>
          </a:p>
          <a:p>
            <a:pPr eaLnBrk="1" hangingPunct="1"/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8332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Report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On the basis of Frequency:</a:t>
            </a:r>
            <a:endParaRPr lang="en-US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dirty="0" smtClean="0"/>
              <a:t>Daily report</a:t>
            </a:r>
          </a:p>
          <a:p>
            <a:pPr lvl="1" eaLnBrk="1" hangingPunct="1"/>
            <a:r>
              <a:rPr lang="en-US" dirty="0" smtClean="0"/>
              <a:t>weekly report</a:t>
            </a:r>
          </a:p>
          <a:p>
            <a:pPr lvl="1" eaLnBrk="1" hangingPunct="1"/>
            <a:r>
              <a:rPr lang="en-US" dirty="0" smtClean="0"/>
              <a:t>Monthly or biannual report</a:t>
            </a:r>
          </a:p>
          <a:p>
            <a:pPr lvl="1" eaLnBrk="1" hangingPunct="1"/>
            <a:r>
              <a:rPr lang="en-US" dirty="0" smtClean="0"/>
              <a:t>At different stages of work</a:t>
            </a:r>
          </a:p>
          <a:p>
            <a:pPr lvl="1" eaLnBrk="1" hangingPunct="1"/>
            <a:r>
              <a:rPr lang="en-US" dirty="0" smtClean="0"/>
              <a:t>Required ones</a:t>
            </a:r>
          </a:p>
        </p:txBody>
      </p:sp>
    </p:spTree>
    <p:extLst>
      <p:ext uri="{BB962C8B-B14F-4D97-AF65-F5344CB8AC3E}">
        <p14:creationId xmlns:p14="http://schemas.microsoft.com/office/powerpoint/2010/main" val="5008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Report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On the basis of Format:</a:t>
            </a:r>
            <a:endParaRPr lang="en-US" smtClean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145000"/>
              </a:lnSpc>
            </a:pPr>
            <a:r>
              <a:rPr lang="en-US" smtClean="0"/>
              <a:t>Formal Report</a:t>
            </a:r>
          </a:p>
          <a:p>
            <a:pPr lvl="1" eaLnBrk="1" hangingPunct="1">
              <a:lnSpc>
                <a:spcPct val="145000"/>
              </a:lnSpc>
            </a:pPr>
            <a:r>
              <a:rPr lang="en-US" smtClean="0"/>
              <a:t>Informal Report</a:t>
            </a:r>
          </a:p>
          <a:p>
            <a:pPr lvl="2" eaLnBrk="1" hangingPunct="1">
              <a:lnSpc>
                <a:spcPct val="145000"/>
              </a:lnSpc>
            </a:pPr>
            <a:r>
              <a:rPr lang="en-US" b="1" smtClean="0">
                <a:solidFill>
                  <a:schemeClr val="accent2"/>
                </a:solidFill>
              </a:rPr>
              <a:t>Memo Report</a:t>
            </a:r>
          </a:p>
          <a:p>
            <a:pPr lvl="2" eaLnBrk="1" hangingPunct="1">
              <a:lnSpc>
                <a:spcPct val="145000"/>
              </a:lnSpc>
            </a:pPr>
            <a:r>
              <a:rPr lang="en-US" b="1" smtClean="0">
                <a:solidFill>
                  <a:schemeClr val="accent2"/>
                </a:solidFill>
              </a:rPr>
              <a:t>Letter Report</a:t>
            </a:r>
            <a:endParaRPr lang="en-US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145000"/>
              </a:lnSpc>
            </a:pPr>
            <a:r>
              <a:rPr lang="en-US" smtClean="0"/>
              <a:t>Performa Report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96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Report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886700" cy="4876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accent1"/>
                </a:solidFill>
              </a:rPr>
              <a:t>On the basis of Contents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Informational Report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Progress Report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Analytical Report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Justification Report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Summary Report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To-File Report</a:t>
            </a:r>
          </a:p>
        </p:txBody>
      </p:sp>
    </p:spTree>
    <p:extLst>
      <p:ext uri="{BB962C8B-B14F-4D97-AF65-F5344CB8AC3E}">
        <p14:creationId xmlns:p14="http://schemas.microsoft.com/office/powerpoint/2010/main" val="33395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1838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Structure of a Formal Report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828800"/>
            <a:ext cx="7772400" cy="5029200"/>
          </a:xfrm>
        </p:spPr>
        <p:txBody>
          <a:bodyPr/>
          <a:lstStyle/>
          <a:p>
            <a:pPr eaLnBrk="1" hangingPunct="1"/>
            <a:r>
              <a:rPr lang="en-US" smtClean="0"/>
              <a:t>Front Matter</a:t>
            </a:r>
          </a:p>
          <a:p>
            <a:pPr lvl="1" eaLnBrk="1" hangingPunct="1">
              <a:lnSpc>
                <a:spcPct val="135000"/>
              </a:lnSpc>
            </a:pPr>
            <a:r>
              <a:rPr lang="en-US" sz="2400" b="1" smtClean="0">
                <a:solidFill>
                  <a:schemeClr val="hlink"/>
                </a:solidFill>
              </a:rPr>
              <a:t>title, forwarding letter, preface, acknowledgement, table of contents, list of illustration, executive summary</a:t>
            </a:r>
            <a:endParaRPr lang="en-US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en-US" smtClean="0"/>
              <a:t>Main Body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Introduction, methodology, findings, discussion, conclusion and recommendation</a:t>
            </a:r>
          </a:p>
          <a:p>
            <a:pPr eaLnBrk="1" hangingPunct="1">
              <a:lnSpc>
                <a:spcPct val="125000"/>
              </a:lnSpc>
            </a:pPr>
            <a:r>
              <a:rPr lang="en-US" smtClean="0"/>
              <a:t>End Matter</a:t>
            </a:r>
          </a:p>
          <a:p>
            <a:pPr lvl="1" eaLnBrk="1" hangingPunct="1"/>
            <a:r>
              <a:rPr lang="en-US" sz="2400" b="1" smtClean="0">
                <a:solidFill>
                  <a:schemeClr val="hlink"/>
                </a:solidFill>
              </a:rPr>
              <a:t>Appendices, references, index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3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Short Reports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981200"/>
            <a:ext cx="7772400" cy="4876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accent1"/>
                </a:solidFill>
              </a:rPr>
              <a:t>No fixed structure but one may follow the following: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Introduction/background/reference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Methodology/procedure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Findings/observation/results/outcome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Discussion if needed.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mtClean="0"/>
              <a:t>Conclusion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324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Stages in Writing Reports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400" b="1" smtClean="0"/>
              <a:t> THE FOUR STAGE METHOD IN REPORT WRITING</a:t>
            </a:r>
          </a:p>
          <a:p>
            <a:pPr algn="just" eaLnBrk="1" hangingPunct="1"/>
            <a:endParaRPr lang="en-US" sz="2400" smtClean="0"/>
          </a:p>
          <a:p>
            <a:pPr lvl="1" algn="just" eaLnBrk="1" hangingPunct="1">
              <a:lnSpc>
                <a:spcPct val="155000"/>
              </a:lnSpc>
            </a:pPr>
            <a:r>
              <a:rPr lang="en-US" sz="2400" b="1" smtClean="0"/>
              <a:t>Stage I  :   Preparation for report</a:t>
            </a:r>
          </a:p>
          <a:p>
            <a:pPr lvl="1" algn="just" eaLnBrk="1" hangingPunct="1">
              <a:lnSpc>
                <a:spcPct val="155000"/>
              </a:lnSpc>
            </a:pPr>
            <a:r>
              <a:rPr lang="en-US" sz="2400" b="1" smtClean="0"/>
              <a:t>Stage II :  Arrangement of report</a:t>
            </a:r>
          </a:p>
          <a:p>
            <a:pPr lvl="1" algn="just" eaLnBrk="1" hangingPunct="1">
              <a:lnSpc>
                <a:spcPct val="155000"/>
              </a:lnSpc>
            </a:pPr>
            <a:r>
              <a:rPr lang="en-US" sz="2400" b="1" smtClean="0"/>
              <a:t>Stage III:  Writing of Report  </a:t>
            </a:r>
          </a:p>
          <a:p>
            <a:pPr lvl="1" algn="just" eaLnBrk="1" hangingPunct="1">
              <a:lnSpc>
                <a:spcPct val="155000"/>
              </a:lnSpc>
            </a:pPr>
            <a:r>
              <a:rPr lang="en-US" sz="2400" b="1" smtClean="0"/>
              <a:t>Stage  IV:  Revision of Report</a:t>
            </a:r>
            <a:endParaRPr lang="en-US" sz="2400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246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</TotalTime>
  <Words>967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Franklin Gothic Book</vt:lpstr>
      <vt:lpstr>Franklin Gothic Medium</vt:lpstr>
      <vt:lpstr>Symbol</vt:lpstr>
      <vt:lpstr>Wingdings</vt:lpstr>
      <vt:lpstr>Wingdings 2</vt:lpstr>
      <vt:lpstr>Trek</vt:lpstr>
      <vt:lpstr>Elements of a Technical DOCUMENT </vt:lpstr>
      <vt:lpstr>What is a Report?</vt:lpstr>
      <vt:lpstr>What is a Report?</vt:lpstr>
      <vt:lpstr>Types of Report</vt:lpstr>
      <vt:lpstr>Types of Report</vt:lpstr>
      <vt:lpstr>Types of Report</vt:lpstr>
      <vt:lpstr>Structure of a Formal Report</vt:lpstr>
      <vt:lpstr>Writing Short Reports</vt:lpstr>
      <vt:lpstr>Stages in Writing Reports</vt:lpstr>
      <vt:lpstr>STAGE I:    PREPARATION OF A REPORT</vt:lpstr>
      <vt:lpstr>PREPARATION OF A REPORT</vt:lpstr>
      <vt:lpstr>PREPARATION OF A REPORT</vt:lpstr>
      <vt:lpstr>Task-1</vt:lpstr>
      <vt:lpstr>STAGE II:   ARRANGEMENT OF A REPORT </vt:lpstr>
      <vt:lpstr>  ARRANGEMENT OF A REPORT</vt:lpstr>
      <vt:lpstr>STAGE III:  WRITING THE REPORT</vt:lpstr>
      <vt:lpstr>WRITING THE REPORT</vt:lpstr>
      <vt:lpstr>WRITING THE REPORT</vt:lpstr>
      <vt:lpstr>WRITING THE REPORT</vt:lpstr>
      <vt:lpstr> A LAST WORD ON THE REPORT WRITING TECHNIQUES</vt:lpstr>
      <vt:lpstr>Task-2 </vt:lpstr>
      <vt:lpstr>PowerPoint Presentation</vt:lpstr>
      <vt:lpstr>STAGE IV: REVISION</vt:lpstr>
      <vt:lpstr>REVISION</vt:lpstr>
      <vt:lpstr>Task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a Technical Report </dc:title>
  <dc:creator>Haier</dc:creator>
  <cp:lastModifiedBy>FARHANA SHAMS MEMON</cp:lastModifiedBy>
  <cp:revision>4</cp:revision>
  <dcterms:created xsi:type="dcterms:W3CDTF">2020-01-14T18:22:52Z</dcterms:created>
  <dcterms:modified xsi:type="dcterms:W3CDTF">2023-07-25T15:49:27Z</dcterms:modified>
</cp:coreProperties>
</file>