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5" r:id="rId3"/>
    <p:sldId id="266" r:id="rId4"/>
    <p:sldId id="267" r:id="rId5"/>
    <p:sldId id="264" r:id="rId6"/>
    <p:sldId id="257" r:id="rId7"/>
    <p:sldId id="259" r:id="rId8"/>
    <p:sldId id="260" r:id="rId9"/>
    <p:sldId id="261" r:id="rId10"/>
    <p:sldId id="262" r:id="rId11"/>
    <p:sldId id="272" r:id="rId12"/>
    <p:sldId id="273" r:id="rId13"/>
    <p:sldId id="268" r:id="rId14"/>
    <p:sldId id="269" r:id="rId15"/>
    <p:sldId id="27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4ED507-BF8C-4070-9918-1A4D975E91EF}" type="datetimeFigureOut">
              <a:rPr lang="en-US" smtClean="0"/>
              <a:t>7/25/2023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BAA29C-C8EE-4BBE-82B2-678BCD36F611}" type="slidenum">
              <a:rPr lang="en-US" smtClean="0"/>
              <a:t>‹#›</a:t>
            </a:fld>
            <a:endParaRPr lang="en-US"/>
          </a:p>
        </p:txBody>
      </p:sp>
    </p:spTree>
    <p:extLst>
      <p:ext uri="{BB962C8B-B14F-4D97-AF65-F5344CB8AC3E}">
        <p14:creationId xmlns:p14="http://schemas.microsoft.com/office/powerpoint/2010/main" val="359457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996136-3259-4628-B3C3-2C34E2F41989}" type="datetime1">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13A09E23-6C21-4D1A-92F3-3B3AB2541E2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96DE89-B0AE-48EF-9DA8-E6128AC8CC39}" type="datetime1">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09E23-6C21-4D1A-92F3-3B3AB2541E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F793AC-F6A3-4F87-A978-0BAC5A58F4DD}" type="datetime1">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09E23-6C21-4D1A-92F3-3B3AB2541E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50F4FC-9330-45D0-89F8-DEEF9888A48C}" type="datetime1">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09E23-6C21-4D1A-92F3-3B3AB2541E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B60DAF0-83C3-475E-A37A-30D67EE9492C}" type="datetime1">
              <a:rPr lang="en-US" smtClean="0"/>
              <a:t>7/25/2023</a:t>
            </a:fld>
            <a:endParaRPr lang="en-US"/>
          </a:p>
        </p:txBody>
      </p:sp>
      <p:sp>
        <p:nvSpPr>
          <p:cNvPr id="8" name="Slide Number Placeholder 7"/>
          <p:cNvSpPr>
            <a:spLocks noGrp="1"/>
          </p:cNvSpPr>
          <p:nvPr>
            <p:ph type="sldNum" sz="quarter" idx="11"/>
          </p:nvPr>
        </p:nvSpPr>
        <p:spPr/>
        <p:txBody>
          <a:bodyPr/>
          <a:lstStyle/>
          <a:p>
            <a:fld id="{13A09E23-6C21-4D1A-92F3-3B3AB2541E21}"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D15B52-859A-44F7-B2A6-0EF9E5A66629}" type="datetime1">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09E23-6C21-4D1A-92F3-3B3AB2541E2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C3C030-91D6-4351-9DF4-8A68A45A7CB1}" type="datetime1">
              <a:rPr lang="en-US" smtClean="0"/>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A09E23-6C21-4D1A-92F3-3B3AB2541E2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1B379F-1BDF-49E4-BBC8-122102E69E42}" type="datetime1">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A09E23-6C21-4D1A-92F3-3B3AB2541E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A6598-E362-4F64-A0CE-630E84638070}" type="datetime1">
              <a:rPr lang="en-US" smtClean="0"/>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A09E23-6C21-4D1A-92F3-3B3AB2541E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60DCD-5FCC-4CD0-8C82-871903E2801C}" type="datetime1">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09E23-6C21-4D1A-92F3-3B3AB2541E2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9FC928-9F9D-48B4-8F0A-F9E019B7AA3C}" type="datetime1">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3A09E23-6C21-4D1A-92F3-3B3AB2541E21}"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6BC3546-5642-47A2-A84B-E3CF9CFAB7F3}" type="datetime1">
              <a:rPr lang="en-US" smtClean="0"/>
              <a:t>7/25/2023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13A09E23-6C21-4D1A-92F3-3B3AB2541E21}"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sz="5000" dirty="0" smtClean="0"/>
              <a:t>Introduction to Technical Report Writing </a:t>
            </a:r>
            <a:endParaRPr lang="en-US" sz="5000" dirty="0"/>
          </a:p>
        </p:txBody>
      </p:sp>
      <p:sp>
        <p:nvSpPr>
          <p:cNvPr id="4" name="Date Placeholder 3"/>
          <p:cNvSpPr>
            <a:spLocks noGrp="1"/>
          </p:cNvSpPr>
          <p:nvPr>
            <p:ph type="dt" sz="half" idx="10"/>
          </p:nvPr>
        </p:nvSpPr>
        <p:spPr/>
        <p:txBody>
          <a:bodyPr/>
          <a:lstStyle/>
          <a:p>
            <a:fld id="{246C92C4-9BC3-4658-BB92-00E2F8AEAC80}" type="datetime1">
              <a:rPr lang="en-US" smtClean="0"/>
              <a:t>7/25/2023</a:t>
            </a:fld>
            <a:endParaRPr lang="en-US"/>
          </a:p>
        </p:txBody>
      </p:sp>
      <p:sp>
        <p:nvSpPr>
          <p:cNvPr id="5" name="Slide Number Placeholder 4"/>
          <p:cNvSpPr>
            <a:spLocks noGrp="1"/>
          </p:cNvSpPr>
          <p:nvPr>
            <p:ph type="sldNum" sz="quarter" idx="12"/>
          </p:nvPr>
        </p:nvSpPr>
        <p:spPr/>
        <p:txBody>
          <a:bodyPr/>
          <a:lstStyle/>
          <a:p>
            <a:fld id="{13A09E23-6C21-4D1A-92F3-3B3AB2541E21}" type="slidenum">
              <a:rPr lang="en-US" smtClean="0"/>
              <a:t>1</a:t>
            </a:fld>
            <a:endParaRPr lang="en-US"/>
          </a:p>
        </p:txBody>
      </p:sp>
    </p:spTree>
    <p:extLst>
      <p:ext uri="{BB962C8B-B14F-4D97-AF65-F5344CB8AC3E}">
        <p14:creationId xmlns:p14="http://schemas.microsoft.com/office/powerpoint/2010/main" val="21039098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420888"/>
            <a:ext cx="8229600" cy="1143000"/>
          </a:xfrm>
        </p:spPr>
        <p:txBody>
          <a:bodyPr/>
          <a:lstStyle/>
          <a:p>
            <a:pPr algn="ctr"/>
            <a:r>
              <a:rPr lang="en-GB" dirty="0" smtClean="0"/>
              <a:t>“Activity 1”</a:t>
            </a:r>
            <a:endParaRPr lang="en-US" dirty="0"/>
          </a:p>
        </p:txBody>
      </p:sp>
      <p:sp>
        <p:nvSpPr>
          <p:cNvPr id="4" name="Date Placeholder 3"/>
          <p:cNvSpPr>
            <a:spLocks noGrp="1"/>
          </p:cNvSpPr>
          <p:nvPr>
            <p:ph type="dt" sz="half" idx="10"/>
          </p:nvPr>
        </p:nvSpPr>
        <p:spPr/>
        <p:txBody>
          <a:bodyPr/>
          <a:lstStyle/>
          <a:p>
            <a:fld id="{932D3C13-3013-4EE0-97BF-184F92B6F613}" type="datetime1">
              <a:rPr lang="en-US" smtClean="0"/>
              <a:t>7/25/2023</a:t>
            </a:fld>
            <a:endParaRPr lang="en-US"/>
          </a:p>
        </p:txBody>
      </p:sp>
      <p:sp>
        <p:nvSpPr>
          <p:cNvPr id="5" name="Slide Number Placeholder 4"/>
          <p:cNvSpPr>
            <a:spLocks noGrp="1"/>
          </p:cNvSpPr>
          <p:nvPr>
            <p:ph type="sldNum" sz="quarter" idx="12"/>
          </p:nvPr>
        </p:nvSpPr>
        <p:spPr/>
        <p:txBody>
          <a:bodyPr/>
          <a:lstStyle/>
          <a:p>
            <a:fld id="{13A09E23-6C21-4D1A-92F3-3B3AB2541E21}" type="slidenum">
              <a:rPr lang="en-US" smtClean="0"/>
              <a:t>10</a:t>
            </a:fld>
            <a:endParaRPr lang="en-US"/>
          </a:p>
        </p:txBody>
      </p:sp>
    </p:spTree>
    <p:extLst>
      <p:ext uri="{BB962C8B-B14F-4D97-AF65-F5344CB8AC3E}">
        <p14:creationId xmlns:p14="http://schemas.microsoft.com/office/powerpoint/2010/main" val="900193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88640"/>
            <a:ext cx="8892479" cy="6552728"/>
          </a:xfrm>
        </p:spPr>
      </p:pic>
      <p:sp>
        <p:nvSpPr>
          <p:cNvPr id="4" name="Date Placeholder 3"/>
          <p:cNvSpPr>
            <a:spLocks noGrp="1"/>
          </p:cNvSpPr>
          <p:nvPr>
            <p:ph type="dt" sz="half" idx="10"/>
          </p:nvPr>
        </p:nvSpPr>
        <p:spPr/>
        <p:txBody>
          <a:bodyPr/>
          <a:lstStyle/>
          <a:p>
            <a:fld id="{9450F4FC-9330-45D0-89F8-DEEF9888A48C}" type="datetime1">
              <a:rPr lang="en-US" smtClean="0"/>
              <a:t>7/25/2023</a:t>
            </a:fld>
            <a:endParaRPr lang="en-US"/>
          </a:p>
        </p:txBody>
      </p:sp>
      <p:sp>
        <p:nvSpPr>
          <p:cNvPr id="5" name="Slide Number Placeholder 4"/>
          <p:cNvSpPr>
            <a:spLocks noGrp="1"/>
          </p:cNvSpPr>
          <p:nvPr>
            <p:ph type="sldNum" sz="quarter" idx="12"/>
          </p:nvPr>
        </p:nvSpPr>
        <p:spPr/>
        <p:txBody>
          <a:bodyPr/>
          <a:lstStyle/>
          <a:p>
            <a:fld id="{13A09E23-6C21-4D1A-92F3-3B3AB2541E21}" type="slidenum">
              <a:rPr lang="en-US" smtClean="0"/>
              <a:t>11</a:t>
            </a:fld>
            <a:endParaRPr lang="en-US"/>
          </a:p>
        </p:txBody>
      </p:sp>
    </p:spTree>
    <p:extLst>
      <p:ext uri="{BB962C8B-B14F-4D97-AF65-F5344CB8AC3E}">
        <p14:creationId xmlns:p14="http://schemas.microsoft.com/office/powerpoint/2010/main" val="587402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636912"/>
            <a:ext cx="5791200" cy="1371600"/>
          </a:xfrm>
        </p:spPr>
        <p:txBody>
          <a:bodyPr/>
          <a:lstStyle/>
          <a:p>
            <a:pPr algn="ctr"/>
            <a:r>
              <a:rPr lang="en-GB" dirty="0" smtClean="0"/>
              <a:t>“ACTIVITY 2”</a:t>
            </a:r>
            <a:endParaRPr lang="en-US" dirty="0"/>
          </a:p>
        </p:txBody>
      </p:sp>
      <p:sp>
        <p:nvSpPr>
          <p:cNvPr id="4" name="Date Placeholder 3"/>
          <p:cNvSpPr>
            <a:spLocks noGrp="1"/>
          </p:cNvSpPr>
          <p:nvPr>
            <p:ph type="dt" sz="half" idx="10"/>
          </p:nvPr>
        </p:nvSpPr>
        <p:spPr/>
        <p:txBody>
          <a:bodyPr/>
          <a:lstStyle/>
          <a:p>
            <a:fld id="{9450F4FC-9330-45D0-89F8-DEEF9888A48C}" type="datetime1">
              <a:rPr lang="en-US" smtClean="0"/>
              <a:t>7/25/2023</a:t>
            </a:fld>
            <a:endParaRPr lang="en-US"/>
          </a:p>
        </p:txBody>
      </p:sp>
      <p:sp>
        <p:nvSpPr>
          <p:cNvPr id="5" name="Slide Number Placeholder 4"/>
          <p:cNvSpPr>
            <a:spLocks noGrp="1"/>
          </p:cNvSpPr>
          <p:nvPr>
            <p:ph type="sldNum" sz="quarter" idx="12"/>
          </p:nvPr>
        </p:nvSpPr>
        <p:spPr/>
        <p:txBody>
          <a:bodyPr/>
          <a:lstStyle/>
          <a:p>
            <a:fld id="{13A09E23-6C21-4D1A-92F3-3B3AB2541E21}" type="slidenum">
              <a:rPr lang="en-US" smtClean="0"/>
              <a:t>12</a:t>
            </a:fld>
            <a:endParaRPr lang="en-US"/>
          </a:p>
        </p:txBody>
      </p:sp>
    </p:spTree>
    <p:extLst>
      <p:ext uri="{BB962C8B-B14F-4D97-AF65-F5344CB8AC3E}">
        <p14:creationId xmlns:p14="http://schemas.microsoft.com/office/powerpoint/2010/main" val="299649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577483"/>
          </a:xfrm>
        </p:spPr>
        <p:txBody>
          <a:bodyPr>
            <a:normAutofit/>
          </a:bodyPr>
          <a:lstStyle/>
          <a:p>
            <a:pPr marL="0" indent="0">
              <a:buNone/>
            </a:pPr>
            <a:r>
              <a:rPr lang="en-US" sz="2800" dirty="0" smtClean="0"/>
              <a:t>“Illiteracy is a problem in many of the world’s poorest countries. Even in wealthier nations like the United States, many children struggle with reading and writing. But in 19 cities across the country [United States], the volunteers of Experience Corps are helping youngsters learn to read. The volunteers, all over 50, work with students in low-income areas.” (Older Volunteers Help Children Learn to Read, Voice of America, voanews.com)</a:t>
            </a:r>
            <a:endParaRPr lang="en-US" sz="2800" dirty="0"/>
          </a:p>
        </p:txBody>
      </p:sp>
      <p:sp>
        <p:nvSpPr>
          <p:cNvPr id="4" name="Date Placeholder 3"/>
          <p:cNvSpPr>
            <a:spLocks noGrp="1"/>
          </p:cNvSpPr>
          <p:nvPr>
            <p:ph type="dt" sz="half" idx="10"/>
          </p:nvPr>
        </p:nvSpPr>
        <p:spPr/>
        <p:txBody>
          <a:bodyPr/>
          <a:lstStyle/>
          <a:p>
            <a:fld id="{ECEBAEEC-33B1-4758-AF16-DABB1B669124}" type="datetime1">
              <a:rPr lang="en-US" smtClean="0"/>
              <a:t>7/25/2023</a:t>
            </a:fld>
            <a:endParaRPr lang="en-US"/>
          </a:p>
        </p:txBody>
      </p:sp>
      <p:sp>
        <p:nvSpPr>
          <p:cNvPr id="5" name="Slide Number Placeholder 4"/>
          <p:cNvSpPr>
            <a:spLocks noGrp="1"/>
          </p:cNvSpPr>
          <p:nvPr>
            <p:ph type="sldNum" sz="quarter" idx="12"/>
          </p:nvPr>
        </p:nvSpPr>
        <p:spPr/>
        <p:txBody>
          <a:bodyPr/>
          <a:lstStyle/>
          <a:p>
            <a:fld id="{13A09E23-6C21-4D1A-92F3-3B3AB2541E21}" type="slidenum">
              <a:rPr lang="en-US" smtClean="0"/>
              <a:t>13</a:t>
            </a:fld>
            <a:endParaRPr lang="en-US"/>
          </a:p>
        </p:txBody>
      </p:sp>
    </p:spTree>
    <p:extLst>
      <p:ext uri="{BB962C8B-B14F-4D97-AF65-F5344CB8AC3E}">
        <p14:creationId xmlns:p14="http://schemas.microsoft.com/office/powerpoint/2010/main" val="16472171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Answer…</a:t>
            </a:r>
            <a:endParaRPr lang="en-US" dirty="0"/>
          </a:p>
        </p:txBody>
      </p:sp>
      <p:sp>
        <p:nvSpPr>
          <p:cNvPr id="3" name="Content Placeholder 2"/>
          <p:cNvSpPr>
            <a:spLocks noGrp="1"/>
          </p:cNvSpPr>
          <p:nvPr>
            <p:ph idx="1"/>
          </p:nvPr>
        </p:nvSpPr>
        <p:spPr/>
        <p:txBody>
          <a:bodyPr>
            <a:normAutofit/>
          </a:bodyPr>
          <a:lstStyle/>
          <a:p>
            <a:r>
              <a:rPr lang="en-US" sz="2800" dirty="0" smtClean="0"/>
              <a:t>Older Experience Corps volunteers help poor children from 19 US cities improve their literacy skills.</a:t>
            </a:r>
            <a:endParaRPr lang="en-US" sz="2800" dirty="0"/>
          </a:p>
        </p:txBody>
      </p:sp>
      <p:sp>
        <p:nvSpPr>
          <p:cNvPr id="4" name="Date Placeholder 3"/>
          <p:cNvSpPr>
            <a:spLocks noGrp="1"/>
          </p:cNvSpPr>
          <p:nvPr>
            <p:ph type="dt" sz="half" idx="10"/>
          </p:nvPr>
        </p:nvSpPr>
        <p:spPr/>
        <p:txBody>
          <a:bodyPr/>
          <a:lstStyle/>
          <a:p>
            <a:fld id="{E185E7A0-9583-40FA-832E-81FF582BAB6F}" type="datetime1">
              <a:rPr lang="en-US" smtClean="0"/>
              <a:t>7/25/2023</a:t>
            </a:fld>
            <a:endParaRPr lang="en-US"/>
          </a:p>
        </p:txBody>
      </p:sp>
      <p:sp>
        <p:nvSpPr>
          <p:cNvPr id="5" name="Slide Number Placeholder 4"/>
          <p:cNvSpPr>
            <a:spLocks noGrp="1"/>
          </p:cNvSpPr>
          <p:nvPr>
            <p:ph type="sldNum" sz="quarter" idx="12"/>
          </p:nvPr>
        </p:nvSpPr>
        <p:spPr/>
        <p:txBody>
          <a:bodyPr/>
          <a:lstStyle/>
          <a:p>
            <a:fld id="{13A09E23-6C21-4D1A-92F3-3B3AB2541E21}" type="slidenum">
              <a:rPr lang="en-US" smtClean="0"/>
              <a:t>14</a:t>
            </a:fld>
            <a:endParaRPr lang="en-US"/>
          </a:p>
        </p:txBody>
      </p:sp>
    </p:spTree>
    <p:extLst>
      <p:ext uri="{BB962C8B-B14F-4D97-AF65-F5344CB8AC3E}">
        <p14:creationId xmlns:p14="http://schemas.microsoft.com/office/powerpoint/2010/main" val="31190013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88640"/>
            <a:ext cx="5791200" cy="1371600"/>
          </a:xfrm>
        </p:spPr>
        <p:txBody>
          <a:bodyPr/>
          <a:lstStyle/>
          <a:p>
            <a:pPr algn="ctr"/>
            <a:r>
              <a:rPr lang="en-GB" dirty="0" smtClean="0"/>
              <a:t>“Activity 3”</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Your </a:t>
            </a:r>
            <a:r>
              <a:rPr lang="en-US" dirty="0"/>
              <a:t>first assignment is to write about yourself-about your own intellectual interests and passions. In particular, I would like you to address the question: What scientific or technological issues, questions or problems most deeply interest you, and how do you think those interests will shape your life?</a:t>
            </a:r>
          </a:p>
        </p:txBody>
      </p:sp>
      <p:sp>
        <p:nvSpPr>
          <p:cNvPr id="4" name="Date Placeholder 3"/>
          <p:cNvSpPr>
            <a:spLocks noGrp="1"/>
          </p:cNvSpPr>
          <p:nvPr>
            <p:ph type="dt" sz="half" idx="10"/>
          </p:nvPr>
        </p:nvSpPr>
        <p:spPr/>
        <p:txBody>
          <a:bodyPr/>
          <a:lstStyle/>
          <a:p>
            <a:fld id="{9450F4FC-9330-45D0-89F8-DEEF9888A48C}" type="datetime1">
              <a:rPr lang="en-US" smtClean="0"/>
              <a:t>7/25/2023</a:t>
            </a:fld>
            <a:endParaRPr lang="en-US"/>
          </a:p>
        </p:txBody>
      </p:sp>
      <p:sp>
        <p:nvSpPr>
          <p:cNvPr id="5" name="Slide Number Placeholder 4"/>
          <p:cNvSpPr>
            <a:spLocks noGrp="1"/>
          </p:cNvSpPr>
          <p:nvPr>
            <p:ph type="sldNum" sz="quarter" idx="12"/>
          </p:nvPr>
        </p:nvSpPr>
        <p:spPr/>
        <p:txBody>
          <a:bodyPr/>
          <a:lstStyle/>
          <a:p>
            <a:fld id="{13A09E23-6C21-4D1A-92F3-3B3AB2541E21}" type="slidenum">
              <a:rPr lang="en-US" smtClean="0"/>
              <a:t>15</a:t>
            </a:fld>
            <a:endParaRPr lang="en-US"/>
          </a:p>
        </p:txBody>
      </p:sp>
    </p:spTree>
    <p:extLst>
      <p:ext uri="{BB962C8B-B14F-4D97-AF65-F5344CB8AC3E}">
        <p14:creationId xmlns:p14="http://schemas.microsoft.com/office/powerpoint/2010/main" val="4194010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GB" sz="7200" dirty="0" smtClean="0">
                <a:solidFill>
                  <a:schemeClr val="tx2"/>
                </a:solidFill>
              </a:rPr>
              <a:t>ANY QUESTION</a:t>
            </a:r>
            <a:r>
              <a:rPr lang="en-GB" sz="5400" dirty="0" smtClean="0">
                <a:solidFill>
                  <a:schemeClr val="tx2"/>
                </a:solidFill>
              </a:rPr>
              <a:t>???</a:t>
            </a:r>
            <a:endParaRPr lang="en-US" sz="5400" dirty="0">
              <a:solidFill>
                <a:schemeClr val="tx2"/>
              </a:solidFill>
            </a:endParaRPr>
          </a:p>
        </p:txBody>
      </p:sp>
      <p:sp>
        <p:nvSpPr>
          <p:cNvPr id="4" name="Date Placeholder 3"/>
          <p:cNvSpPr>
            <a:spLocks noGrp="1"/>
          </p:cNvSpPr>
          <p:nvPr>
            <p:ph type="dt" sz="half" idx="10"/>
          </p:nvPr>
        </p:nvSpPr>
        <p:spPr/>
        <p:txBody>
          <a:bodyPr/>
          <a:lstStyle/>
          <a:p>
            <a:fld id="{9450F4FC-9330-45D0-89F8-DEEF9888A48C}" type="datetime1">
              <a:rPr lang="en-US" smtClean="0"/>
              <a:t>7/25/2023</a:t>
            </a:fld>
            <a:endParaRPr lang="en-US"/>
          </a:p>
        </p:txBody>
      </p:sp>
      <p:sp>
        <p:nvSpPr>
          <p:cNvPr id="5" name="Slide Number Placeholder 4"/>
          <p:cNvSpPr>
            <a:spLocks noGrp="1"/>
          </p:cNvSpPr>
          <p:nvPr>
            <p:ph type="sldNum" sz="quarter" idx="12"/>
          </p:nvPr>
        </p:nvSpPr>
        <p:spPr/>
        <p:txBody>
          <a:bodyPr/>
          <a:lstStyle/>
          <a:p>
            <a:fld id="{13A09E23-6C21-4D1A-92F3-3B3AB2541E21}" type="slidenum">
              <a:rPr lang="en-US" smtClean="0"/>
              <a:t>16</a:t>
            </a:fld>
            <a:endParaRPr lang="en-US"/>
          </a:p>
        </p:txBody>
      </p:sp>
    </p:spTree>
    <p:extLst>
      <p:ext uri="{BB962C8B-B14F-4D97-AF65-F5344CB8AC3E}">
        <p14:creationId xmlns:p14="http://schemas.microsoft.com/office/powerpoint/2010/main" val="85879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851104" cy="1371600"/>
          </a:xfrm>
        </p:spPr>
        <p:txBody>
          <a:bodyPr/>
          <a:lstStyle/>
          <a:p>
            <a:pPr algn="ctr"/>
            <a:r>
              <a:rPr lang="en-GB" dirty="0" smtClean="0"/>
              <a:t>Example of Free Writing</a:t>
            </a:r>
            <a:endParaRPr lang="en-US" dirty="0"/>
          </a:p>
        </p:txBody>
      </p:sp>
      <p:sp>
        <p:nvSpPr>
          <p:cNvPr id="3" name="Content Placeholder 2"/>
          <p:cNvSpPr>
            <a:spLocks noGrp="1"/>
          </p:cNvSpPr>
          <p:nvPr>
            <p:ph idx="1"/>
          </p:nvPr>
        </p:nvSpPr>
        <p:spPr>
          <a:xfrm>
            <a:off x="611560" y="2484437"/>
            <a:ext cx="7620000" cy="4373563"/>
          </a:xfrm>
        </p:spPr>
        <p:txBody>
          <a:bodyPr>
            <a:normAutofit/>
          </a:bodyPr>
          <a:lstStyle/>
          <a:p>
            <a:r>
              <a:rPr lang="en-US" sz="2800" dirty="0" smtClean="0"/>
              <a:t>The best of both worlds is nowhere. Could you ever imagine something terrible and best all at the same time. I’m talking about the guest speaker in the recent seminar I attended. Was it a seminar? </a:t>
            </a:r>
            <a:r>
              <a:rPr lang="en-US" sz="2800" dirty="0" err="1" smtClean="0"/>
              <a:t>Hmmmm</a:t>
            </a:r>
            <a:r>
              <a:rPr lang="en-US" sz="2800" dirty="0" smtClean="0"/>
              <a:t> I mean lecture. (sigh) </a:t>
            </a:r>
            <a:r>
              <a:rPr lang="en-US" sz="2800" dirty="0" err="1" smtClean="0"/>
              <a:t>Whatevah</a:t>
            </a:r>
            <a:r>
              <a:rPr lang="en-US" sz="2800" dirty="0" smtClean="0"/>
              <a:t>! Going back... The thing is, nothing can ever tell me.</a:t>
            </a:r>
            <a:endParaRPr lang="en-US" sz="2800" dirty="0"/>
          </a:p>
        </p:txBody>
      </p:sp>
      <p:sp>
        <p:nvSpPr>
          <p:cNvPr id="4" name="Date Placeholder 3"/>
          <p:cNvSpPr>
            <a:spLocks noGrp="1"/>
          </p:cNvSpPr>
          <p:nvPr>
            <p:ph type="dt" sz="half" idx="10"/>
          </p:nvPr>
        </p:nvSpPr>
        <p:spPr/>
        <p:txBody>
          <a:bodyPr/>
          <a:lstStyle/>
          <a:p>
            <a:fld id="{A5FC4A12-B546-4405-8FD8-0429EA040A69}" type="datetime1">
              <a:rPr lang="en-US" smtClean="0"/>
              <a:t>7/25/2023</a:t>
            </a:fld>
            <a:endParaRPr lang="en-US"/>
          </a:p>
        </p:txBody>
      </p:sp>
      <p:sp>
        <p:nvSpPr>
          <p:cNvPr id="5" name="Slide Number Placeholder 4"/>
          <p:cNvSpPr>
            <a:spLocks noGrp="1"/>
          </p:cNvSpPr>
          <p:nvPr>
            <p:ph type="sldNum" sz="quarter" idx="12"/>
          </p:nvPr>
        </p:nvSpPr>
        <p:spPr/>
        <p:txBody>
          <a:bodyPr/>
          <a:lstStyle/>
          <a:p>
            <a:fld id="{13A09E23-6C21-4D1A-92F3-3B3AB2541E21}" type="slidenum">
              <a:rPr lang="en-US" smtClean="0"/>
              <a:t>2</a:t>
            </a:fld>
            <a:endParaRPr lang="en-US"/>
          </a:p>
        </p:txBody>
      </p:sp>
    </p:spTree>
    <p:extLst>
      <p:ext uri="{BB962C8B-B14F-4D97-AF65-F5344CB8AC3E}">
        <p14:creationId xmlns:p14="http://schemas.microsoft.com/office/powerpoint/2010/main" val="7551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048" y="152718"/>
            <a:ext cx="5791200" cy="1371600"/>
          </a:xfrm>
        </p:spPr>
        <p:txBody>
          <a:bodyPr>
            <a:normAutofit/>
          </a:bodyPr>
          <a:lstStyle/>
          <a:p>
            <a:pPr algn="ctr"/>
            <a:r>
              <a:rPr lang="en-GB" dirty="0" smtClean="0"/>
              <a:t>Conversion to Technical Writing</a:t>
            </a:r>
            <a:endParaRPr lang="en-US" dirty="0"/>
          </a:p>
        </p:txBody>
      </p:sp>
      <p:sp>
        <p:nvSpPr>
          <p:cNvPr id="3" name="Content Placeholder 2"/>
          <p:cNvSpPr>
            <a:spLocks noGrp="1"/>
          </p:cNvSpPr>
          <p:nvPr>
            <p:ph idx="1"/>
          </p:nvPr>
        </p:nvSpPr>
        <p:spPr>
          <a:xfrm>
            <a:off x="457200" y="1752600"/>
            <a:ext cx="7620000" cy="4700736"/>
          </a:xfrm>
        </p:spPr>
        <p:txBody>
          <a:bodyPr>
            <a:normAutofit fontScale="92500" lnSpcReduction="10000"/>
          </a:bodyPr>
          <a:lstStyle/>
          <a:p>
            <a:r>
              <a:rPr lang="en-GB" sz="2600" dirty="0" smtClean="0"/>
              <a:t>Single out terms used in Paragraph i.e.,  </a:t>
            </a:r>
            <a:r>
              <a:rPr lang="en-GB" sz="2600" u="sng" dirty="0" smtClean="0"/>
              <a:t>LECTURE</a:t>
            </a:r>
            <a:r>
              <a:rPr lang="en-GB" sz="2600" dirty="0" smtClean="0"/>
              <a:t> and </a:t>
            </a:r>
            <a:r>
              <a:rPr lang="en-GB" sz="2600" u="sng" dirty="0" smtClean="0"/>
              <a:t>SEMINAR</a:t>
            </a:r>
            <a:endParaRPr lang="en-US" sz="2600" dirty="0" smtClean="0"/>
          </a:p>
          <a:p>
            <a:r>
              <a:rPr lang="en-US" sz="2600" i="1" dirty="0" smtClean="0"/>
              <a:t>“A lecture is an oral presentation intended to present information or teach people about a particular subject, for example by a university or college teacher. On the other hand, a seminar is, generally, a form of academic instruction, either at a university or offered by a commercial or professional organization. It has the function of bringing together small groups for recurring meetings, focusing each time on some particular subject, in which everyone present is requested to actively participate”.</a:t>
            </a:r>
            <a:r>
              <a:rPr lang="en-US" sz="2600" dirty="0" smtClean="0"/>
              <a:t> </a:t>
            </a:r>
            <a:endParaRPr lang="en-US" sz="2600" dirty="0"/>
          </a:p>
        </p:txBody>
      </p:sp>
      <p:sp>
        <p:nvSpPr>
          <p:cNvPr id="4" name="Date Placeholder 3"/>
          <p:cNvSpPr>
            <a:spLocks noGrp="1"/>
          </p:cNvSpPr>
          <p:nvPr>
            <p:ph type="dt" sz="half" idx="10"/>
          </p:nvPr>
        </p:nvSpPr>
        <p:spPr/>
        <p:txBody>
          <a:bodyPr/>
          <a:lstStyle/>
          <a:p>
            <a:fld id="{B68CAE14-BF26-490B-A70E-95C6D07FEF1B}" type="datetime1">
              <a:rPr lang="en-US" smtClean="0"/>
              <a:t>7/25/2023</a:t>
            </a:fld>
            <a:endParaRPr lang="en-US"/>
          </a:p>
        </p:txBody>
      </p:sp>
      <p:sp>
        <p:nvSpPr>
          <p:cNvPr id="5" name="Slide Number Placeholder 4"/>
          <p:cNvSpPr>
            <a:spLocks noGrp="1"/>
          </p:cNvSpPr>
          <p:nvPr>
            <p:ph type="sldNum" sz="quarter" idx="12"/>
          </p:nvPr>
        </p:nvSpPr>
        <p:spPr/>
        <p:txBody>
          <a:bodyPr/>
          <a:lstStyle/>
          <a:p>
            <a:fld id="{13A09E23-6C21-4D1A-92F3-3B3AB2541E21}" type="slidenum">
              <a:rPr lang="en-US" smtClean="0"/>
              <a:t>3</a:t>
            </a:fld>
            <a:endParaRPr lang="en-US"/>
          </a:p>
        </p:txBody>
      </p:sp>
    </p:spTree>
    <p:extLst>
      <p:ext uri="{BB962C8B-B14F-4D97-AF65-F5344CB8AC3E}">
        <p14:creationId xmlns:p14="http://schemas.microsoft.com/office/powerpoint/2010/main" val="4055295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560840" cy="1512168"/>
          </a:xfrm>
        </p:spPr>
        <p:txBody>
          <a:bodyPr>
            <a:noAutofit/>
          </a:bodyPr>
          <a:lstStyle/>
          <a:p>
            <a:pPr algn="ctr"/>
            <a:r>
              <a:rPr lang="en-GB" sz="2600" dirty="0" smtClean="0"/>
              <a:t>Difference between Technical and Creative Writing </a:t>
            </a:r>
            <a:r>
              <a:rPr lang="en-GB" dirty="0" smtClean="0"/>
              <a:t/>
            </a:r>
            <a:br>
              <a:rPr lang="en-GB"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2337367"/>
              </p:ext>
            </p:extLst>
          </p:nvPr>
        </p:nvGraphicFramePr>
        <p:xfrm>
          <a:off x="251520" y="1340768"/>
          <a:ext cx="8628112" cy="4606283"/>
        </p:xfrm>
        <a:graphic>
          <a:graphicData uri="http://schemas.openxmlformats.org/drawingml/2006/table">
            <a:tbl>
              <a:tblPr firstRow="1" bandRow="1">
                <a:tableStyleId>{5C22544A-7EE6-4342-B048-85BDC9FD1C3A}</a:tableStyleId>
              </a:tblPr>
              <a:tblGrid>
                <a:gridCol w="4314056"/>
                <a:gridCol w="4314056"/>
              </a:tblGrid>
              <a:tr h="311549">
                <a:tc>
                  <a:txBody>
                    <a:bodyPr/>
                    <a:lstStyle/>
                    <a:p>
                      <a:r>
                        <a:rPr lang="en-GB" dirty="0" smtClean="0"/>
                        <a:t>Creative Writing </a:t>
                      </a:r>
                      <a:endParaRPr lang="en-US" dirty="0"/>
                    </a:p>
                  </a:txBody>
                  <a:tcPr marL="84667" marR="84667"/>
                </a:tc>
                <a:tc>
                  <a:txBody>
                    <a:bodyPr/>
                    <a:lstStyle/>
                    <a:p>
                      <a:r>
                        <a:rPr lang="en-GB" dirty="0" smtClean="0"/>
                        <a:t>Technical Writing </a:t>
                      </a:r>
                    </a:p>
                  </a:txBody>
                  <a:tcPr marL="84667" marR="84667"/>
                </a:tc>
              </a:tr>
              <a:tr h="4240523">
                <a:tc>
                  <a:txBody>
                    <a:bodyPr/>
                    <a:lstStyle/>
                    <a:p>
                      <a:pPr marL="285750" indent="-285750">
                        <a:lnSpc>
                          <a:spcPct val="150000"/>
                        </a:lnSpc>
                        <a:buFontTx/>
                        <a:buChar char="-"/>
                      </a:pPr>
                      <a:r>
                        <a:rPr lang="en-US" dirty="0" smtClean="0"/>
                        <a:t>To evoke images and emotion</a:t>
                      </a:r>
                    </a:p>
                    <a:p>
                      <a:pPr marL="0" indent="0">
                        <a:lnSpc>
                          <a:spcPct val="150000"/>
                        </a:lnSpc>
                        <a:buFontTx/>
                        <a:buNone/>
                      </a:pPr>
                      <a:endParaRPr lang="en-US" dirty="0" smtClean="0"/>
                    </a:p>
                    <a:p>
                      <a:pPr marL="285750" indent="-285750">
                        <a:lnSpc>
                          <a:spcPct val="150000"/>
                        </a:lnSpc>
                        <a:buFontTx/>
                        <a:buChar char="-"/>
                      </a:pPr>
                      <a:r>
                        <a:rPr lang="en-US" dirty="0" smtClean="0"/>
                        <a:t>Descriptive words used to create setting</a:t>
                      </a:r>
                      <a:r>
                        <a:rPr lang="en-US" baseline="0" dirty="0" smtClean="0"/>
                        <a:t> and/or</a:t>
                      </a:r>
                      <a:r>
                        <a:rPr lang="en-US" dirty="0" smtClean="0"/>
                        <a:t> image </a:t>
                      </a:r>
                    </a:p>
                    <a:p>
                      <a:pPr marL="285750" indent="-285750">
                        <a:lnSpc>
                          <a:spcPct val="150000"/>
                        </a:lnSpc>
                        <a:buFontTx/>
                        <a:buChar char="-"/>
                      </a:pPr>
                      <a:r>
                        <a:rPr lang="en-US" dirty="0" smtClean="0"/>
                        <a:t>Emphasis Character and character development</a:t>
                      </a:r>
                    </a:p>
                    <a:p>
                      <a:pPr marL="285750" indent="-285750">
                        <a:lnSpc>
                          <a:spcPct val="150000"/>
                        </a:lnSpc>
                        <a:buFontTx/>
                        <a:buChar char="-"/>
                      </a:pPr>
                      <a:r>
                        <a:rPr lang="en-GB" dirty="0" smtClean="0"/>
                        <a:t>Subjective</a:t>
                      </a:r>
                      <a:r>
                        <a:rPr lang="en-GB" baseline="0" dirty="0" smtClean="0"/>
                        <a:t> </a:t>
                      </a:r>
                    </a:p>
                    <a:p>
                      <a:pPr marL="285750" indent="-285750">
                        <a:lnSpc>
                          <a:spcPct val="150000"/>
                        </a:lnSpc>
                        <a:buFontTx/>
                        <a:buChar char="-"/>
                      </a:pPr>
                      <a:r>
                        <a:rPr lang="en-GB" baseline="0" dirty="0" smtClean="0"/>
                        <a:t>Content General e.g., Novels</a:t>
                      </a:r>
                      <a:endParaRPr lang="en-US" dirty="0"/>
                    </a:p>
                  </a:txBody>
                  <a:tcPr marL="84667" marR="84667"/>
                </a:tc>
                <a:tc>
                  <a:txBody>
                    <a:bodyPr/>
                    <a:lstStyle/>
                    <a:p>
                      <a:pPr marL="285750" indent="-285750">
                        <a:lnSpc>
                          <a:spcPct val="150000"/>
                        </a:lnSpc>
                        <a:buFontTx/>
                        <a:buChar char="-"/>
                      </a:pPr>
                      <a:r>
                        <a:rPr lang="en-US" dirty="0" smtClean="0"/>
                        <a:t>To communicate facts, explain procedures, critically evaluate evidence</a:t>
                      </a:r>
                    </a:p>
                    <a:p>
                      <a:pPr marL="285750" indent="-285750">
                        <a:lnSpc>
                          <a:spcPct val="150000"/>
                        </a:lnSpc>
                        <a:buFontTx/>
                        <a:buChar char="-"/>
                      </a:pPr>
                      <a:r>
                        <a:rPr lang="en-US" dirty="0" smtClean="0"/>
                        <a:t>Conciseness encouraged and valued</a:t>
                      </a:r>
                    </a:p>
                    <a:p>
                      <a:pPr marL="285750" indent="-285750">
                        <a:lnSpc>
                          <a:spcPct val="150000"/>
                        </a:lnSpc>
                        <a:buFontTx/>
                        <a:buChar char="-"/>
                      </a:pPr>
                      <a:r>
                        <a:rPr lang="en-US" dirty="0" smtClean="0"/>
                        <a:t>Emphasis</a:t>
                      </a:r>
                      <a:r>
                        <a:rPr lang="en-US" baseline="0" dirty="0" smtClean="0"/>
                        <a:t> f</a:t>
                      </a:r>
                      <a:r>
                        <a:rPr lang="en-US" dirty="0" smtClean="0"/>
                        <a:t>acts, accuracy, precision </a:t>
                      </a:r>
                    </a:p>
                    <a:p>
                      <a:pPr marL="285750" indent="-285750">
                        <a:lnSpc>
                          <a:spcPct val="150000"/>
                        </a:lnSpc>
                        <a:buFontTx/>
                        <a:buChar char="-"/>
                      </a:pPr>
                      <a:r>
                        <a:rPr lang="en-GB" dirty="0" smtClean="0"/>
                        <a:t>Objective</a:t>
                      </a:r>
                    </a:p>
                    <a:p>
                      <a:pPr marL="285750" indent="-285750">
                        <a:lnSpc>
                          <a:spcPct val="150000"/>
                        </a:lnSpc>
                        <a:buFontTx/>
                        <a:buChar char="-"/>
                      </a:pPr>
                      <a:r>
                        <a:rPr lang="en-GB" dirty="0" smtClean="0"/>
                        <a:t>Content Specific e.g., Owners</a:t>
                      </a:r>
                      <a:r>
                        <a:rPr lang="en-GB" baseline="0" dirty="0" smtClean="0"/>
                        <a:t> Manual</a:t>
                      </a:r>
                      <a:endParaRPr lang="en-US" dirty="0" smtClean="0"/>
                    </a:p>
                    <a:p>
                      <a:pPr marL="285750" indent="-285750">
                        <a:lnSpc>
                          <a:spcPct val="150000"/>
                        </a:lnSpc>
                        <a:buFontTx/>
                        <a:buChar char="-"/>
                      </a:pPr>
                      <a:endParaRPr lang="en-US" dirty="0" smtClean="0"/>
                    </a:p>
                    <a:p>
                      <a:pPr marL="285750" indent="-285750">
                        <a:lnSpc>
                          <a:spcPct val="150000"/>
                        </a:lnSpc>
                        <a:buFontTx/>
                        <a:buChar char="-"/>
                      </a:pPr>
                      <a:endParaRPr lang="en-GB" dirty="0" smtClean="0"/>
                    </a:p>
                  </a:txBody>
                  <a:tcPr marL="84667" marR="84667"/>
                </a:tc>
              </a:tr>
            </a:tbl>
          </a:graphicData>
        </a:graphic>
      </p:graphicFrame>
      <p:sp>
        <p:nvSpPr>
          <p:cNvPr id="5" name="Date Placeholder 4"/>
          <p:cNvSpPr>
            <a:spLocks noGrp="1"/>
          </p:cNvSpPr>
          <p:nvPr>
            <p:ph type="dt" sz="half" idx="10"/>
          </p:nvPr>
        </p:nvSpPr>
        <p:spPr/>
        <p:txBody>
          <a:bodyPr/>
          <a:lstStyle/>
          <a:p>
            <a:fld id="{B23AC267-9829-4070-B783-BF195DA99145}" type="datetime1">
              <a:rPr lang="en-US" smtClean="0"/>
              <a:t>7/25/2023</a:t>
            </a:fld>
            <a:endParaRPr lang="en-US"/>
          </a:p>
        </p:txBody>
      </p:sp>
      <p:sp>
        <p:nvSpPr>
          <p:cNvPr id="6" name="Slide Number Placeholder 5"/>
          <p:cNvSpPr>
            <a:spLocks noGrp="1"/>
          </p:cNvSpPr>
          <p:nvPr>
            <p:ph type="sldNum" sz="quarter" idx="12"/>
          </p:nvPr>
        </p:nvSpPr>
        <p:spPr/>
        <p:txBody>
          <a:bodyPr/>
          <a:lstStyle/>
          <a:p>
            <a:fld id="{13A09E23-6C21-4D1A-92F3-3B3AB2541E21}" type="slidenum">
              <a:rPr lang="en-US" smtClean="0"/>
              <a:t>4</a:t>
            </a:fld>
            <a:endParaRPr lang="en-US"/>
          </a:p>
        </p:txBody>
      </p:sp>
    </p:spTree>
    <p:extLst>
      <p:ext uri="{BB962C8B-B14F-4D97-AF65-F5344CB8AC3E}">
        <p14:creationId xmlns:p14="http://schemas.microsoft.com/office/powerpoint/2010/main" val="445627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419056" cy="1371600"/>
          </a:xfrm>
        </p:spPr>
        <p:txBody>
          <a:bodyPr/>
          <a:lstStyle/>
          <a:p>
            <a:pPr algn="ctr"/>
            <a:r>
              <a:rPr lang="en-GB" dirty="0" smtClean="0"/>
              <a:t>Introduction to Technical Writing</a:t>
            </a:r>
            <a:endParaRPr lang="en-US" dirty="0"/>
          </a:p>
        </p:txBody>
      </p:sp>
      <p:sp>
        <p:nvSpPr>
          <p:cNvPr id="3" name="Content Placeholder 2"/>
          <p:cNvSpPr>
            <a:spLocks noGrp="1"/>
          </p:cNvSpPr>
          <p:nvPr>
            <p:ph idx="1"/>
          </p:nvPr>
        </p:nvSpPr>
        <p:spPr>
          <a:xfrm>
            <a:off x="457200" y="1268760"/>
            <a:ext cx="8229600" cy="4857403"/>
          </a:xfrm>
        </p:spPr>
        <p:txBody>
          <a:bodyPr>
            <a:normAutofit fontScale="92500" lnSpcReduction="10000"/>
          </a:bodyPr>
          <a:lstStyle/>
          <a:p>
            <a:endParaRPr lang="en-US" sz="2800" dirty="0" smtClean="0"/>
          </a:p>
          <a:p>
            <a:pPr marL="457200" indent="-457200">
              <a:buFont typeface="Arial" pitchFamily="34" charset="0"/>
              <a:buChar char="•"/>
            </a:pPr>
            <a:r>
              <a:rPr lang="en-US" sz="2800" dirty="0" smtClean="0"/>
              <a:t>One of the main forms of communication in engineering is the technical report. In the workplace, the report is a practical working document written by engineers for clients, managers, and other engineers. </a:t>
            </a:r>
          </a:p>
          <a:p>
            <a:endParaRPr lang="en-US" sz="2800" dirty="0" smtClean="0"/>
          </a:p>
          <a:p>
            <a:pPr marL="457200" indent="-457200">
              <a:buFont typeface="Arial" pitchFamily="34" charset="0"/>
              <a:buChar char="•"/>
            </a:pPr>
            <a:r>
              <a:rPr lang="en-GB" sz="2800" dirty="0" smtClean="0"/>
              <a:t>Primary aim is to communicate a particular piece of information for a particular purpose to a particular reader or group of readers. E.g., Product Manuals.</a:t>
            </a:r>
          </a:p>
          <a:p>
            <a:endParaRPr lang="en-US" dirty="0"/>
          </a:p>
        </p:txBody>
      </p:sp>
      <p:sp>
        <p:nvSpPr>
          <p:cNvPr id="4" name="Date Placeholder 3"/>
          <p:cNvSpPr>
            <a:spLocks noGrp="1"/>
          </p:cNvSpPr>
          <p:nvPr>
            <p:ph type="dt" sz="half" idx="10"/>
          </p:nvPr>
        </p:nvSpPr>
        <p:spPr/>
        <p:txBody>
          <a:bodyPr/>
          <a:lstStyle/>
          <a:p>
            <a:fld id="{FE22D67D-C001-4047-8098-0605AF86BA90}" type="datetime1">
              <a:rPr lang="en-US" smtClean="0"/>
              <a:t>7/25/2023</a:t>
            </a:fld>
            <a:endParaRPr lang="en-US"/>
          </a:p>
        </p:txBody>
      </p:sp>
      <p:sp>
        <p:nvSpPr>
          <p:cNvPr id="5" name="Slide Number Placeholder 4"/>
          <p:cNvSpPr>
            <a:spLocks noGrp="1"/>
          </p:cNvSpPr>
          <p:nvPr>
            <p:ph type="sldNum" sz="quarter" idx="12"/>
          </p:nvPr>
        </p:nvSpPr>
        <p:spPr/>
        <p:txBody>
          <a:bodyPr/>
          <a:lstStyle/>
          <a:p>
            <a:fld id="{13A09E23-6C21-4D1A-92F3-3B3AB2541E21}" type="slidenum">
              <a:rPr lang="en-US" smtClean="0"/>
              <a:t>5</a:t>
            </a:fld>
            <a:endParaRPr lang="en-US"/>
          </a:p>
        </p:txBody>
      </p:sp>
    </p:spTree>
    <p:extLst>
      <p:ext uri="{BB962C8B-B14F-4D97-AF65-F5344CB8AC3E}">
        <p14:creationId xmlns:p14="http://schemas.microsoft.com/office/powerpoint/2010/main" val="2070185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088" y="152718"/>
            <a:ext cx="5791200" cy="1371600"/>
          </a:xfrm>
        </p:spPr>
        <p:txBody>
          <a:bodyPr/>
          <a:lstStyle/>
          <a:p>
            <a:pPr algn="ctr"/>
            <a:r>
              <a:rPr lang="en-GB" dirty="0" smtClean="0"/>
              <a:t>Purpose of Technical Writing </a:t>
            </a:r>
            <a:endParaRPr lang="en-US" dirty="0"/>
          </a:p>
        </p:txBody>
      </p:sp>
      <p:sp>
        <p:nvSpPr>
          <p:cNvPr id="3" name="Content Placeholder 2"/>
          <p:cNvSpPr>
            <a:spLocks noGrp="1"/>
          </p:cNvSpPr>
          <p:nvPr>
            <p:ph idx="1"/>
          </p:nvPr>
        </p:nvSpPr>
        <p:spPr/>
        <p:txBody>
          <a:bodyPr>
            <a:normAutofit/>
          </a:bodyPr>
          <a:lstStyle/>
          <a:p>
            <a:pPr marL="342900" indent="-342900">
              <a:buFont typeface="Arial" pitchFamily="34" charset="0"/>
              <a:buChar char="•"/>
            </a:pPr>
            <a:r>
              <a:rPr lang="en-GB" sz="2500" dirty="0" smtClean="0"/>
              <a:t>Give information that leads to accomplishments of scientific tasks and in the making of needed decisions.</a:t>
            </a:r>
          </a:p>
          <a:p>
            <a:endParaRPr lang="en-GB" sz="2500" dirty="0" smtClean="0"/>
          </a:p>
          <a:p>
            <a:pPr marL="342900" indent="-342900">
              <a:buFont typeface="Arial" pitchFamily="34" charset="0"/>
              <a:buChar char="•"/>
            </a:pPr>
            <a:r>
              <a:rPr lang="en-GB" sz="2500" dirty="0"/>
              <a:t>T</a:t>
            </a:r>
            <a:r>
              <a:rPr lang="en-GB" sz="2500" dirty="0" smtClean="0"/>
              <a:t>he two main purposes</a:t>
            </a:r>
          </a:p>
          <a:p>
            <a:pPr lvl="1"/>
            <a:r>
              <a:rPr lang="en-GB" sz="2500" dirty="0" smtClean="0"/>
              <a:t>Analyse events and their implications</a:t>
            </a:r>
          </a:p>
          <a:p>
            <a:pPr lvl="1"/>
            <a:r>
              <a:rPr lang="en-GB" sz="2500" dirty="0" smtClean="0"/>
              <a:t>Persuade and influence the decisions</a:t>
            </a:r>
            <a:endParaRPr lang="en-GB" sz="2500" dirty="0"/>
          </a:p>
        </p:txBody>
      </p:sp>
      <p:sp>
        <p:nvSpPr>
          <p:cNvPr id="4" name="Date Placeholder 3"/>
          <p:cNvSpPr>
            <a:spLocks noGrp="1"/>
          </p:cNvSpPr>
          <p:nvPr>
            <p:ph type="dt" sz="half" idx="10"/>
          </p:nvPr>
        </p:nvSpPr>
        <p:spPr/>
        <p:txBody>
          <a:bodyPr/>
          <a:lstStyle/>
          <a:p>
            <a:fld id="{D614C71B-8012-4820-AB0F-AE74575E6FE9}" type="datetime1">
              <a:rPr lang="en-US" smtClean="0"/>
              <a:t>7/25/2023</a:t>
            </a:fld>
            <a:endParaRPr lang="en-US"/>
          </a:p>
        </p:txBody>
      </p:sp>
      <p:sp>
        <p:nvSpPr>
          <p:cNvPr id="5" name="Slide Number Placeholder 4"/>
          <p:cNvSpPr>
            <a:spLocks noGrp="1"/>
          </p:cNvSpPr>
          <p:nvPr>
            <p:ph type="sldNum" sz="quarter" idx="12"/>
          </p:nvPr>
        </p:nvSpPr>
        <p:spPr/>
        <p:txBody>
          <a:bodyPr/>
          <a:lstStyle/>
          <a:p>
            <a:fld id="{13A09E23-6C21-4D1A-92F3-3B3AB2541E21}" type="slidenum">
              <a:rPr lang="en-US" smtClean="0"/>
              <a:t>6</a:t>
            </a:fld>
            <a:endParaRPr lang="en-US"/>
          </a:p>
        </p:txBody>
      </p:sp>
    </p:spTree>
    <p:extLst>
      <p:ext uri="{BB962C8B-B14F-4D97-AF65-F5344CB8AC3E}">
        <p14:creationId xmlns:p14="http://schemas.microsoft.com/office/powerpoint/2010/main" val="245056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79096" cy="1371600"/>
          </a:xfrm>
        </p:spPr>
        <p:txBody>
          <a:bodyPr>
            <a:normAutofit/>
          </a:bodyPr>
          <a:lstStyle/>
          <a:p>
            <a:pPr algn="ctr"/>
            <a:r>
              <a:rPr lang="en-GB" dirty="0" smtClean="0"/>
              <a:t>Properties of Report Writing</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GB" sz="2600" dirty="0" smtClean="0">
                <a:solidFill>
                  <a:schemeClr val="tx2"/>
                </a:solidFill>
              </a:rPr>
              <a:t>Clarity</a:t>
            </a:r>
            <a:r>
              <a:rPr lang="en-GB" sz="2600" dirty="0" smtClean="0"/>
              <a:t>: </a:t>
            </a:r>
            <a:r>
              <a:rPr lang="en-US" sz="2600" dirty="0" smtClean="0"/>
              <a:t>Technical document must convey a single meaning that the reader can understand. Unclear Technical writing is expensive and can have cost and consequences. E.g. unclear instruction on how to operate machinery. </a:t>
            </a:r>
          </a:p>
          <a:p>
            <a:pPr marL="514350" indent="-514350">
              <a:buFont typeface="+mj-lt"/>
              <a:buAutoNum type="arabicPeriod"/>
            </a:pPr>
            <a:r>
              <a:rPr lang="en-GB" sz="2600" dirty="0" smtClean="0">
                <a:solidFill>
                  <a:schemeClr val="tx2"/>
                </a:solidFill>
              </a:rPr>
              <a:t>Accuracy</a:t>
            </a:r>
            <a:r>
              <a:rPr lang="en-GB" sz="2600" dirty="0" smtClean="0"/>
              <a:t>: The subject matter is to be crafted with utmost care and presented orderly otherwise entire document becomes questionable. E.g., </a:t>
            </a:r>
            <a:r>
              <a:rPr lang="en-US" sz="2600" dirty="0" smtClean="0"/>
              <a:t>If you mean to write 40,000 don’t write 400,000.</a:t>
            </a:r>
            <a:endParaRPr lang="en-US" sz="2600" dirty="0"/>
          </a:p>
        </p:txBody>
      </p:sp>
      <p:sp>
        <p:nvSpPr>
          <p:cNvPr id="4" name="Date Placeholder 3"/>
          <p:cNvSpPr>
            <a:spLocks noGrp="1"/>
          </p:cNvSpPr>
          <p:nvPr>
            <p:ph type="dt" sz="half" idx="10"/>
          </p:nvPr>
        </p:nvSpPr>
        <p:spPr/>
        <p:txBody>
          <a:bodyPr/>
          <a:lstStyle/>
          <a:p>
            <a:fld id="{719F9910-8F6B-4162-BB95-C3286194C05E}" type="datetime1">
              <a:rPr lang="en-US" smtClean="0"/>
              <a:t>7/25/2023</a:t>
            </a:fld>
            <a:endParaRPr lang="en-US"/>
          </a:p>
        </p:txBody>
      </p:sp>
      <p:sp>
        <p:nvSpPr>
          <p:cNvPr id="5" name="Slide Number Placeholder 4"/>
          <p:cNvSpPr>
            <a:spLocks noGrp="1"/>
          </p:cNvSpPr>
          <p:nvPr>
            <p:ph type="sldNum" sz="quarter" idx="12"/>
          </p:nvPr>
        </p:nvSpPr>
        <p:spPr/>
        <p:txBody>
          <a:bodyPr/>
          <a:lstStyle/>
          <a:p>
            <a:fld id="{13A09E23-6C21-4D1A-92F3-3B3AB2541E21}" type="slidenum">
              <a:rPr lang="en-US" smtClean="0"/>
              <a:t>7</a:t>
            </a:fld>
            <a:endParaRPr lang="en-US"/>
          </a:p>
        </p:txBody>
      </p:sp>
    </p:spTree>
    <p:extLst>
      <p:ext uri="{BB962C8B-B14F-4D97-AF65-F5344CB8AC3E}">
        <p14:creationId xmlns:p14="http://schemas.microsoft.com/office/powerpoint/2010/main" val="37255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056" y="152718"/>
            <a:ext cx="5791200" cy="1371600"/>
          </a:xfrm>
        </p:spPr>
        <p:txBody>
          <a:bodyPr>
            <a:normAutofit fontScale="90000"/>
          </a:bodyPr>
          <a:lstStyle/>
          <a:p>
            <a:pPr algn="ctr"/>
            <a:r>
              <a:rPr lang="en-GB" dirty="0"/>
              <a:t>Properties of Report </a:t>
            </a:r>
            <a:r>
              <a:rPr lang="en-GB" dirty="0" smtClean="0"/>
              <a:t>Writing(Cont)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GB" sz="2600" dirty="0" smtClean="0">
                <a:solidFill>
                  <a:schemeClr val="tx2"/>
                </a:solidFill>
              </a:rPr>
              <a:t>3.</a:t>
            </a:r>
            <a:r>
              <a:rPr lang="en-GB" sz="2600" dirty="0" smtClean="0"/>
              <a:t> </a:t>
            </a:r>
            <a:r>
              <a:rPr lang="en-US" sz="2600" dirty="0" smtClean="0">
                <a:solidFill>
                  <a:schemeClr val="tx2"/>
                </a:solidFill>
              </a:rPr>
              <a:t>Comprehensiveness</a:t>
            </a:r>
            <a:r>
              <a:rPr lang="en-US" sz="2600" dirty="0" smtClean="0"/>
              <a:t>: When writing technically, all the information should be provided, its background must be described and clear description of any process, or method of carrying out a specific work, should also be given. It also includes results, conclusions and recommendations. </a:t>
            </a:r>
          </a:p>
          <a:p>
            <a:pPr marL="0" indent="0">
              <a:buNone/>
            </a:pPr>
            <a:r>
              <a:rPr lang="en-GB" sz="2600" dirty="0" smtClean="0">
                <a:solidFill>
                  <a:schemeClr val="tx2"/>
                </a:solidFill>
              </a:rPr>
              <a:t>4. </a:t>
            </a:r>
            <a:r>
              <a:rPr lang="en-US" sz="2600" dirty="0" smtClean="0">
                <a:solidFill>
                  <a:schemeClr val="tx2"/>
                </a:solidFill>
              </a:rPr>
              <a:t>Accessibility</a:t>
            </a:r>
            <a:r>
              <a:rPr lang="en-US" sz="2600" dirty="0" smtClean="0"/>
              <a:t>: It means the ease with which the readers can locate the information they seek. To increase Accessibility, include headings and lists in the report. A table of contents, list of illustrations glossary and index are preferred. </a:t>
            </a:r>
            <a:endParaRPr lang="en-US" sz="2600" dirty="0"/>
          </a:p>
        </p:txBody>
      </p:sp>
      <p:sp>
        <p:nvSpPr>
          <p:cNvPr id="4" name="Date Placeholder 3"/>
          <p:cNvSpPr>
            <a:spLocks noGrp="1"/>
          </p:cNvSpPr>
          <p:nvPr>
            <p:ph type="dt" sz="half" idx="10"/>
          </p:nvPr>
        </p:nvSpPr>
        <p:spPr/>
        <p:txBody>
          <a:bodyPr/>
          <a:lstStyle/>
          <a:p>
            <a:fld id="{DDA03CB6-C3D3-46CB-AE10-5CE2D2461639}" type="datetime1">
              <a:rPr lang="en-US" smtClean="0"/>
              <a:t>7/25/2023</a:t>
            </a:fld>
            <a:endParaRPr lang="en-US"/>
          </a:p>
        </p:txBody>
      </p:sp>
      <p:sp>
        <p:nvSpPr>
          <p:cNvPr id="5" name="Slide Number Placeholder 4"/>
          <p:cNvSpPr>
            <a:spLocks noGrp="1"/>
          </p:cNvSpPr>
          <p:nvPr>
            <p:ph type="sldNum" sz="quarter" idx="12"/>
          </p:nvPr>
        </p:nvSpPr>
        <p:spPr/>
        <p:txBody>
          <a:bodyPr/>
          <a:lstStyle/>
          <a:p>
            <a:fld id="{13A09E23-6C21-4D1A-92F3-3B3AB2541E21}" type="slidenum">
              <a:rPr lang="en-US" smtClean="0"/>
              <a:t>8</a:t>
            </a:fld>
            <a:endParaRPr lang="en-US"/>
          </a:p>
        </p:txBody>
      </p:sp>
    </p:spTree>
    <p:extLst>
      <p:ext uri="{BB962C8B-B14F-4D97-AF65-F5344CB8AC3E}">
        <p14:creationId xmlns:p14="http://schemas.microsoft.com/office/powerpoint/2010/main" val="3983724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144" y="152718"/>
            <a:ext cx="5791200" cy="1371600"/>
          </a:xfrm>
        </p:spPr>
        <p:txBody>
          <a:bodyPr>
            <a:normAutofit fontScale="90000"/>
          </a:bodyPr>
          <a:lstStyle/>
          <a:p>
            <a:pPr algn="ctr"/>
            <a:r>
              <a:rPr lang="en-GB" dirty="0"/>
              <a:t>Properties of Report Writing(Cont)</a:t>
            </a:r>
            <a:endParaRPr lang="en-US" dirty="0"/>
          </a:p>
        </p:txBody>
      </p:sp>
      <p:sp>
        <p:nvSpPr>
          <p:cNvPr id="3" name="Content Placeholder 2"/>
          <p:cNvSpPr>
            <a:spLocks noGrp="1"/>
          </p:cNvSpPr>
          <p:nvPr>
            <p:ph idx="1"/>
          </p:nvPr>
        </p:nvSpPr>
        <p:spPr/>
        <p:txBody>
          <a:bodyPr>
            <a:normAutofit fontScale="92500"/>
          </a:bodyPr>
          <a:lstStyle/>
          <a:p>
            <a:pPr marL="0" indent="0">
              <a:buNone/>
            </a:pPr>
            <a:r>
              <a:rPr lang="en-GB" sz="2600" dirty="0" smtClean="0">
                <a:solidFill>
                  <a:schemeClr val="tx2"/>
                </a:solidFill>
              </a:rPr>
              <a:t>5. </a:t>
            </a:r>
            <a:r>
              <a:rPr lang="en-US" sz="2600" dirty="0" smtClean="0">
                <a:solidFill>
                  <a:schemeClr val="tx2"/>
                </a:solidFill>
              </a:rPr>
              <a:t>Conciseness</a:t>
            </a:r>
            <a:r>
              <a:rPr lang="en-US" sz="2600" dirty="0" smtClean="0"/>
              <a:t>: Technical writing is meant to be useful. The longer a document is, the more difficult it gets to use it. Even it takes more of the user's time.</a:t>
            </a:r>
          </a:p>
          <a:p>
            <a:pPr marL="0" indent="0">
              <a:buNone/>
            </a:pPr>
            <a:r>
              <a:rPr lang="en-GB" sz="2600" dirty="0" smtClean="0">
                <a:solidFill>
                  <a:schemeClr val="tx2"/>
                </a:solidFill>
              </a:rPr>
              <a:t>6. </a:t>
            </a:r>
            <a:r>
              <a:rPr lang="en-US" sz="2600" dirty="0" smtClean="0">
                <a:solidFill>
                  <a:schemeClr val="tx2"/>
                </a:solidFill>
              </a:rPr>
              <a:t>Correctness</a:t>
            </a:r>
            <a:r>
              <a:rPr lang="en-US" sz="2600" dirty="0" smtClean="0"/>
              <a:t>: Qualities of technical report writing also includes correctness. Good technical report must also be correct. It. Must be free from grammatical errors, punctuation mistakes, and should have appropriate format standard. If a report contains grammatical errors, the reader will doubt the accuracy of the information in the report.</a:t>
            </a:r>
            <a:endParaRPr lang="en-US" sz="2600" dirty="0"/>
          </a:p>
        </p:txBody>
      </p:sp>
      <p:sp>
        <p:nvSpPr>
          <p:cNvPr id="4" name="Date Placeholder 3"/>
          <p:cNvSpPr>
            <a:spLocks noGrp="1"/>
          </p:cNvSpPr>
          <p:nvPr>
            <p:ph type="dt" sz="half" idx="10"/>
          </p:nvPr>
        </p:nvSpPr>
        <p:spPr/>
        <p:txBody>
          <a:bodyPr/>
          <a:lstStyle/>
          <a:p>
            <a:fld id="{9C668220-D6AF-4080-A1AB-E6D3D9188696}" type="datetime1">
              <a:rPr lang="en-US" smtClean="0"/>
              <a:t>7/25/2023</a:t>
            </a:fld>
            <a:endParaRPr lang="en-US"/>
          </a:p>
        </p:txBody>
      </p:sp>
      <p:sp>
        <p:nvSpPr>
          <p:cNvPr id="5" name="Slide Number Placeholder 4"/>
          <p:cNvSpPr>
            <a:spLocks noGrp="1"/>
          </p:cNvSpPr>
          <p:nvPr>
            <p:ph type="sldNum" sz="quarter" idx="12"/>
          </p:nvPr>
        </p:nvSpPr>
        <p:spPr/>
        <p:txBody>
          <a:bodyPr/>
          <a:lstStyle/>
          <a:p>
            <a:fld id="{13A09E23-6C21-4D1A-92F3-3B3AB2541E21}" type="slidenum">
              <a:rPr lang="en-US" smtClean="0"/>
              <a:t>9</a:t>
            </a:fld>
            <a:endParaRPr lang="en-US"/>
          </a:p>
        </p:txBody>
      </p:sp>
    </p:spTree>
    <p:extLst>
      <p:ext uri="{BB962C8B-B14F-4D97-AF65-F5344CB8AC3E}">
        <p14:creationId xmlns:p14="http://schemas.microsoft.com/office/powerpoint/2010/main" val="4159082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146</TotalTime>
  <Words>816</Words>
  <Application>Microsoft Office PowerPoint</Application>
  <PresentationFormat>On-screen Show (4:3)</PresentationFormat>
  <Paragraphs>83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Black</vt:lpstr>
      <vt:lpstr>Calibri</vt:lpstr>
      <vt:lpstr>Essential</vt:lpstr>
      <vt:lpstr>Introduction to Technical Report Writing </vt:lpstr>
      <vt:lpstr>Example of Free Writing</vt:lpstr>
      <vt:lpstr>Conversion to Technical Writing</vt:lpstr>
      <vt:lpstr>Difference between Technical and Creative Writing  </vt:lpstr>
      <vt:lpstr>Introduction to Technical Writing</vt:lpstr>
      <vt:lpstr>Purpose of Technical Writing </vt:lpstr>
      <vt:lpstr>Properties of Report Writing</vt:lpstr>
      <vt:lpstr>Properties of Report Writing(Cont)</vt:lpstr>
      <vt:lpstr>Properties of Report Writing(Cont)</vt:lpstr>
      <vt:lpstr>“Activity 1”</vt:lpstr>
      <vt:lpstr>PowerPoint Presentation</vt:lpstr>
      <vt:lpstr>“ACTIVITY 2”</vt:lpstr>
      <vt:lpstr>PowerPoint Presentation</vt:lpstr>
      <vt:lpstr>Answer…</vt:lpstr>
      <vt:lpstr>“Activity 3”</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Haier</dc:creator>
  <cp:lastModifiedBy>FARHANA SHAMS MEMON</cp:lastModifiedBy>
  <cp:revision>44</cp:revision>
  <dcterms:created xsi:type="dcterms:W3CDTF">2019-10-17T16:35:21Z</dcterms:created>
  <dcterms:modified xsi:type="dcterms:W3CDTF">2023-07-25T16:06:26Z</dcterms:modified>
</cp:coreProperties>
</file>