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6" r:id="rId6"/>
    <p:sldId id="260"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F36"/>
    <a:srgbClr val="FF0066"/>
    <a:srgbClr val="333300"/>
    <a:srgbClr val="CC9900"/>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9" autoAdjust="0"/>
    <p:restoredTop sz="94660"/>
  </p:normalViewPr>
  <p:slideViewPr>
    <p:cSldViewPr snapToGrid="0">
      <p:cViewPr varScale="1">
        <p:scale>
          <a:sx n="68" d="100"/>
          <a:sy n="68" d="100"/>
        </p:scale>
        <p:origin x="9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338C7-DB9C-43DE-B0E6-C29082BA6098}" type="datetimeFigureOut">
              <a:rPr lang="en-US" smtClean="0"/>
              <a:t>11-Feb-22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A1CA9-9B48-467A-B927-B0890C615204}" type="slidenum">
              <a:rPr lang="en-US" smtClean="0"/>
              <a:t>‹#›</a:t>
            </a:fld>
            <a:endParaRPr lang="en-US"/>
          </a:p>
        </p:txBody>
      </p:sp>
    </p:spTree>
    <p:extLst>
      <p:ext uri="{BB962C8B-B14F-4D97-AF65-F5344CB8AC3E}">
        <p14:creationId xmlns:p14="http://schemas.microsoft.com/office/powerpoint/2010/main" val="241063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826A5DB-F532-4DBA-96EB-96AFCEA16D91}" type="datetime1">
              <a:rPr lang="en-US" smtClean="0"/>
              <a:t>11-Feb-22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34646466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1DF2C2-7B1A-4E72-B5F8-3D3207D13616}" type="datetime1">
              <a:rPr lang="en-US" smtClean="0"/>
              <a:t>11-Feb-22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145695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8E2324C-FA10-4DCD-A4AE-739C4612C580}" type="datetime1">
              <a:rPr lang="en-US" smtClean="0"/>
              <a:t>11-Feb-22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322493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96EAE16-48B2-4488-93AA-25B897E12E3D}" type="datetime1">
              <a:rPr lang="en-US" smtClean="0"/>
              <a:t>11-Feb-22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71210730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EC67F7-EF1D-4617-B6E7-2AC267B858C4}" type="datetime1">
              <a:rPr lang="en-US" smtClean="0"/>
              <a:t>11-Feb-22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70921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917F9E9-B257-4690-A79F-2AB1D828A5E9}" type="datetime1">
              <a:rPr lang="en-US" smtClean="0"/>
              <a:t>11-Feb-22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4219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509B376-138C-4E61-B4A8-1F6C71BE0EDF}" type="datetime1">
              <a:rPr lang="en-US" smtClean="0"/>
              <a:t>11-Feb-22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8587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0F596A7-9F63-407D-A667-2D42CE074048}" type="datetime1">
              <a:rPr lang="en-US" smtClean="0"/>
              <a:t>11-Feb-22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150692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D7788-4300-4599-9C90-A8F4F2D17051}" type="datetime1">
              <a:rPr lang="en-US" smtClean="0"/>
              <a:t>11-Feb-22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155591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A97572-FA89-41B9-B308-03DF047EF23C}" type="datetime1">
              <a:rPr lang="en-US" smtClean="0"/>
              <a:t>11-Feb-22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295315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2326FC-8006-4D58-8706-89D2B1DF4944}" type="datetime1">
              <a:rPr lang="en-US" smtClean="0"/>
              <a:t>11-Feb-22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6662-9BFF-4389-A601-5F0B3B210985}" type="slidenum">
              <a:rPr lang="en-US" smtClean="0"/>
              <a:t>‹#›</a:t>
            </a:fld>
            <a:endParaRPr lang="en-US"/>
          </a:p>
        </p:txBody>
      </p:sp>
    </p:spTree>
    <p:extLst>
      <p:ext uri="{BB962C8B-B14F-4D97-AF65-F5344CB8AC3E}">
        <p14:creationId xmlns:p14="http://schemas.microsoft.com/office/powerpoint/2010/main" val="188552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E5C99-A210-4FEB-97C3-38882D5246AC}" type="datetime1">
              <a:rPr lang="en-US" smtClean="0"/>
              <a:t>11-Feb-22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36662-9BFF-4389-A601-5F0B3B210985}" type="slidenum">
              <a:rPr lang="en-US" smtClean="0"/>
              <a:t>‹#›</a:t>
            </a:fld>
            <a:endParaRPr lang="en-US"/>
          </a:p>
        </p:txBody>
      </p:sp>
    </p:spTree>
    <p:extLst>
      <p:ext uri="{BB962C8B-B14F-4D97-AF65-F5344CB8AC3E}">
        <p14:creationId xmlns:p14="http://schemas.microsoft.com/office/powerpoint/2010/main" val="2972957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5DE351-CB7F-4DF8-9E47-CF587A052AC8}"/>
              </a:ext>
            </a:extLst>
          </p:cNvPr>
          <p:cNvSpPr>
            <a:spLocks noGrp="1"/>
          </p:cNvSpPr>
          <p:nvPr>
            <p:ph type="ctrTitle"/>
          </p:nvPr>
        </p:nvSpPr>
        <p:spPr>
          <a:xfrm>
            <a:off x="914400" y="2313306"/>
            <a:ext cx="10363200" cy="1470025"/>
          </a:xfrm>
        </p:spPr>
        <p:txBody>
          <a:bodyPr/>
          <a:lstStyle/>
          <a:p>
            <a:r>
              <a:rPr lang="en-US" b="1" dirty="0">
                <a:effectLst/>
                <a:ea typeface="Arita Buri Bold" panose="020B0604020202020204" charset="-127"/>
                <a:cs typeface="Times New Roman" panose="02020603050405020304" pitchFamily="18" charset="0"/>
              </a:rPr>
              <a:t>Smart Traffic Management System</a:t>
            </a:r>
            <a:endParaRPr lang="en-US" dirty="0"/>
          </a:p>
        </p:txBody>
      </p:sp>
    </p:spTree>
    <p:extLst>
      <p:ext uri="{BB962C8B-B14F-4D97-AF65-F5344CB8AC3E}">
        <p14:creationId xmlns:p14="http://schemas.microsoft.com/office/powerpoint/2010/main" val="302665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116281" y="1443797"/>
            <a:ext cx="563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sng" strike="noStrike" kern="0" cap="none" spc="0" normalizeH="0" baseline="0" noProof="0" dirty="0">
                <a:ln>
                  <a:noFill/>
                </a:ln>
                <a:solidFill>
                  <a:srgbClr val="FFFFFF"/>
                </a:solidFill>
                <a:effectLst/>
                <a:uLnTx/>
                <a:uFillTx/>
                <a:latin typeface="Times New Roman" panose="02020603050405020304" pitchFamily="18" charset="0"/>
              </a:rPr>
              <a:t>MOTIVATION/BACKGROUND:</a:t>
            </a:r>
          </a:p>
        </p:txBody>
      </p:sp>
      <p:sp>
        <p:nvSpPr>
          <p:cNvPr id="6" name="TextBox 5"/>
          <p:cNvSpPr txBox="1"/>
          <p:nvPr/>
        </p:nvSpPr>
        <p:spPr>
          <a:xfrm>
            <a:off x="697748" y="1964353"/>
            <a:ext cx="10813922" cy="4462760"/>
          </a:xfrm>
          <a:prstGeom prst="rect">
            <a:avLst/>
          </a:prstGeom>
          <a:noFill/>
        </p:spPr>
        <p:txBody>
          <a:bodyPr wrap="square" rtlCol="0">
            <a:spAutoFit/>
          </a:bodyPr>
          <a:lstStyle/>
          <a:p>
            <a:pPr marL="457200" indent="-457200" algn="l">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he mismanagement of traffic and consequent congestion has arisen many problems</a:t>
            </a:r>
          </a:p>
          <a:p>
            <a:pPr algn="l"/>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reduce them, the idea of Smart Traffic Signal Management System has been suggested.</a:t>
            </a:r>
          </a:p>
          <a:p>
            <a:pPr algn="l"/>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current traffic controlling system is either manual or rigid</a:t>
            </a:r>
            <a:r>
              <a:rPr lang="en-US" sz="2800" dirty="0">
                <a:latin typeface="Times New Roman" panose="02020603050405020304" pitchFamily="18" charset="0"/>
                <a:ea typeface="Calibri" panose="020F0502020204030204" pitchFamily="34" charset="0"/>
                <a:cs typeface="Times New Roman" panose="02020603050405020304" pitchFamily="18" charset="0"/>
              </a:rPr>
              <a:t> which are inefficient methods.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32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31436662-9BFF-4389-A601-5F0B3B210985}" type="slidenum">
              <a:rPr lang="en-US" smtClean="0"/>
              <a:t>2</a:t>
            </a:fld>
            <a:endParaRPr lang="en-US"/>
          </a:p>
        </p:txBody>
      </p:sp>
    </p:spTree>
    <p:extLst>
      <p:ext uri="{BB962C8B-B14F-4D97-AF65-F5344CB8AC3E}">
        <p14:creationId xmlns:p14="http://schemas.microsoft.com/office/powerpoint/2010/main" val="252831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452846" y="1358545"/>
            <a:ext cx="98565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sng" strike="noStrike" kern="0" cap="none" spc="0" normalizeH="0" baseline="0" noProof="0" dirty="0">
                <a:ln>
                  <a:noFill/>
                </a:ln>
                <a:solidFill>
                  <a:srgbClr val="FFFFFF"/>
                </a:solidFill>
                <a:effectLst/>
                <a:uLnTx/>
                <a:uFillTx/>
                <a:cs typeface="Times New Roman" panose="02020603050405020304" pitchFamily="18" charset="0"/>
              </a:rPr>
              <a:t>ABSTRACT:</a:t>
            </a:r>
            <a:endParaRPr kumimoji="0" lang="en-US" altLang="en-US" sz="2800" b="1" i="0" u="sng" strike="noStrike" kern="0" cap="none" spc="0" normalizeH="0" baseline="0" noProof="0" dirty="0">
              <a:ln>
                <a:noFill/>
              </a:ln>
              <a:solidFill>
                <a:srgbClr val="FFFFFF"/>
              </a:solidFill>
              <a:effectLst/>
              <a:uLnTx/>
              <a:uFillTx/>
              <a:latin typeface="Arial Black" pitchFamily="34" charset="0"/>
            </a:endParaRPr>
          </a:p>
        </p:txBody>
      </p:sp>
      <p:sp>
        <p:nvSpPr>
          <p:cNvPr id="4" name="Slide Number Placeholder 3"/>
          <p:cNvSpPr>
            <a:spLocks noGrp="1"/>
          </p:cNvSpPr>
          <p:nvPr>
            <p:ph type="sldNum" sz="quarter" idx="12"/>
          </p:nvPr>
        </p:nvSpPr>
        <p:spPr/>
        <p:txBody>
          <a:bodyPr/>
          <a:lstStyle/>
          <a:p>
            <a:fld id="{31436662-9BFF-4389-A601-5F0B3B210985}" type="slidenum">
              <a:rPr lang="en-US" smtClean="0"/>
              <a:t>3</a:t>
            </a:fld>
            <a:endParaRPr lang="en-US"/>
          </a:p>
        </p:txBody>
      </p:sp>
      <p:sp>
        <p:nvSpPr>
          <p:cNvPr id="2" name="TextBox 1">
            <a:extLst>
              <a:ext uri="{FF2B5EF4-FFF2-40B4-BE49-F238E27FC236}">
                <a16:creationId xmlns:a16="http://schemas.microsoft.com/office/drawing/2014/main" id="{21E94D09-ED4E-4E85-A66A-8171ABB1DE13}"/>
              </a:ext>
            </a:extLst>
          </p:cNvPr>
          <p:cNvSpPr txBox="1"/>
          <p:nvPr/>
        </p:nvSpPr>
        <p:spPr>
          <a:xfrm>
            <a:off x="452846" y="2135056"/>
            <a:ext cx="11277600"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increase in population has increased the number of vehicles. Today's traffic signals manage the traffic but are not much efficient. Congestion of traffic is a huge problem which is faced of daily basis. Primarily on 4-ways. Considering our own city Karachi, to reducing the problems, the idea of Smart Traffic Signal Management System has suggested. By creating our own data set based on images captured from within the city, the proposed project aims to make decisions for the traffic signal timings based on the vehicle densities. The </a:t>
            </a:r>
            <a:r>
              <a:rPr lang="en-US" sz="2800" b="0" i="0" dirty="0">
                <a:effectLst/>
                <a:latin typeface="Times New Roman" panose="02020603050405020304" pitchFamily="18" charset="0"/>
                <a:cs typeface="Times New Roman" panose="02020603050405020304" pitchFamily="18" charset="0"/>
              </a:rPr>
              <a:t>project would deploy on a four-way traffic signal.</a:t>
            </a:r>
          </a:p>
        </p:txBody>
      </p:sp>
    </p:spTree>
    <p:extLst>
      <p:ext uri="{BB962C8B-B14F-4D97-AF65-F5344CB8AC3E}">
        <p14:creationId xmlns:p14="http://schemas.microsoft.com/office/powerpoint/2010/main" val="193267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66265" y="897268"/>
            <a:ext cx="99010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sng" strike="noStrike" kern="0" cap="none" spc="0" normalizeH="0" baseline="0" noProof="0" dirty="0">
                <a:ln>
                  <a:noFill/>
                </a:ln>
                <a:solidFill>
                  <a:srgbClr val="FFFFFF"/>
                </a:solidFill>
                <a:effectLst/>
                <a:uLnTx/>
                <a:uFillTx/>
                <a:cs typeface="Times New Roman" panose="02020603050405020304" pitchFamily="18" charset="0"/>
              </a:rPr>
              <a:t>DESCRIPTION/METHODOLOGY:</a:t>
            </a:r>
          </a:p>
        </p:txBody>
      </p:sp>
      <p:sp>
        <p:nvSpPr>
          <p:cNvPr id="4" name="TextBox 3"/>
          <p:cNvSpPr txBox="1"/>
          <p:nvPr/>
        </p:nvSpPr>
        <p:spPr>
          <a:xfrm>
            <a:off x="6850083" y="5817742"/>
            <a:ext cx="10683834" cy="1077218"/>
          </a:xfrm>
          <a:prstGeom prst="rect">
            <a:avLst/>
          </a:prstGeom>
          <a:noFill/>
        </p:spPr>
        <p:txBody>
          <a:bodyPr wrap="square" rtlCol="0">
            <a:spAutoFit/>
          </a:bodyPr>
          <a:lstStyle/>
          <a:p>
            <a:pPr marL="457200" indent="-457200" algn="l">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32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31436662-9BFF-4389-A601-5F0B3B210985}" type="slidenum">
              <a:rPr lang="en-US" smtClean="0"/>
              <a:t>4</a:t>
            </a:fld>
            <a:endParaRPr lang="en-US"/>
          </a:p>
        </p:txBody>
      </p:sp>
      <p:sp>
        <p:nvSpPr>
          <p:cNvPr id="6" name="TextBox 5">
            <a:extLst>
              <a:ext uri="{FF2B5EF4-FFF2-40B4-BE49-F238E27FC236}">
                <a16:creationId xmlns:a16="http://schemas.microsoft.com/office/drawing/2014/main" id="{3D182C6C-AD4F-4474-9895-7F6F215FFB51}"/>
              </a:ext>
            </a:extLst>
          </p:cNvPr>
          <p:cNvSpPr txBox="1"/>
          <p:nvPr/>
        </p:nvSpPr>
        <p:spPr>
          <a:xfrm>
            <a:off x="805723" y="1460208"/>
            <a:ext cx="11222154" cy="5693866"/>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a:t>
            </a:r>
            <a:r>
              <a:rPr lang="en-US" sz="2800" b="0" i="0" dirty="0">
                <a:effectLst/>
                <a:latin typeface="Times New Roman" panose="02020603050405020304" pitchFamily="18" charset="0"/>
                <a:cs typeface="Times New Roman" panose="02020603050405020304" pitchFamily="18" charset="0"/>
              </a:rPr>
              <a:t>ystem uses video data collected of traffic from the roads of Karachi, Pakistan.</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Image framing would capture frames from the video at several fixed intervals.</a:t>
            </a:r>
          </a:p>
          <a:p>
            <a:endParaRPr lang="en-US" sz="2800" b="0" i="0" dirty="0">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For detection machine learning algorithm, YOLO is performed over the recent frame.</a:t>
            </a: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number of vehicles in the scene would be calculated.</a:t>
            </a: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Delay for the green light is set accordingly.</a:t>
            </a:r>
          </a:p>
          <a:p>
            <a:endParaRPr lang="aa-ET"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02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6610" y="1205756"/>
            <a:ext cx="3132134" cy="589023"/>
          </a:xfrm>
        </p:spPr>
        <p:txBody>
          <a:bodyPr>
            <a:normAutofit/>
          </a:bodyPr>
          <a:lstStyle/>
          <a:p>
            <a:pPr algn="l"/>
            <a:r>
              <a:rPr lang="en-US" sz="2400" b="1" u="sng" dirty="0">
                <a:latin typeface="Times New Roman" panose="02020603050405020304" pitchFamily="18" charset="0"/>
                <a:cs typeface="Times New Roman" panose="02020603050405020304" pitchFamily="18" charset="0"/>
              </a:rPr>
              <a:t>BLOCK DIAGRAM:</a:t>
            </a:r>
          </a:p>
        </p:txBody>
      </p:sp>
      <p:sp>
        <p:nvSpPr>
          <p:cNvPr id="17" name="Slide Number Placeholder 16"/>
          <p:cNvSpPr>
            <a:spLocks noGrp="1"/>
          </p:cNvSpPr>
          <p:nvPr>
            <p:ph type="sldNum" sz="quarter" idx="12"/>
          </p:nvPr>
        </p:nvSpPr>
        <p:spPr/>
        <p:txBody>
          <a:bodyPr/>
          <a:lstStyle/>
          <a:p>
            <a:fld id="{31436662-9BFF-4389-A601-5F0B3B210985}" type="slidenum">
              <a:rPr lang="en-US" smtClean="0"/>
              <a:t>5</a:t>
            </a:fld>
            <a:endParaRPr lang="en-US"/>
          </a:p>
        </p:txBody>
      </p:sp>
      <p:pic>
        <p:nvPicPr>
          <p:cNvPr id="9" name="Picture 8"/>
          <p:cNvPicPr>
            <a:picLocks noChangeAspect="1"/>
          </p:cNvPicPr>
          <p:nvPr/>
        </p:nvPicPr>
        <p:blipFill rotWithShape="1">
          <a:blip r:embed="rId2"/>
          <a:srcRect l="1894" t="6916" r="2948" b="2097"/>
          <a:stretch/>
        </p:blipFill>
        <p:spPr>
          <a:xfrm>
            <a:off x="1216610" y="1794779"/>
            <a:ext cx="9248950" cy="4931749"/>
          </a:xfrm>
          <a:prstGeom prst="rect">
            <a:avLst/>
          </a:prstGeom>
        </p:spPr>
      </p:pic>
      <p:pic>
        <p:nvPicPr>
          <p:cNvPr id="8" name="Picture 7"/>
          <p:cNvPicPr>
            <a:picLocks noChangeAspect="1"/>
          </p:cNvPicPr>
          <p:nvPr/>
        </p:nvPicPr>
        <p:blipFill>
          <a:blip r:embed="rId3"/>
          <a:stretch>
            <a:fillRect/>
          </a:stretch>
        </p:blipFill>
        <p:spPr>
          <a:xfrm>
            <a:off x="6792310" y="2517950"/>
            <a:ext cx="3673250" cy="2253240"/>
          </a:xfrm>
          <a:prstGeom prst="rect">
            <a:avLst/>
          </a:prstGeom>
        </p:spPr>
      </p:pic>
    </p:spTree>
    <p:extLst>
      <p:ext uri="{BB962C8B-B14F-4D97-AF65-F5344CB8AC3E}">
        <p14:creationId xmlns:p14="http://schemas.microsoft.com/office/powerpoint/2010/main" val="61301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9" name="Rectangle 2"/>
          <p:cNvSpPr>
            <a:spLocks noChangeArrowheads="1"/>
          </p:cNvSpPr>
          <p:nvPr/>
        </p:nvSpPr>
        <p:spPr bwMode="auto">
          <a:xfrm>
            <a:off x="458756" y="1470601"/>
            <a:ext cx="617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sng" strike="noStrike" kern="0" cap="none" spc="0" normalizeH="0" baseline="0" noProof="0" dirty="0">
                <a:ln>
                  <a:noFill/>
                </a:ln>
                <a:solidFill>
                  <a:schemeClr val="bg1"/>
                </a:solidFill>
                <a:effectLst/>
                <a:uLnTx/>
                <a:uFillTx/>
                <a:cs typeface="Times New Roman" panose="02020603050405020304" pitchFamily="18" charset="0"/>
              </a:rPr>
              <a:t>FLOW DIAGRAM:</a:t>
            </a:r>
          </a:p>
        </p:txBody>
      </p:sp>
      <p:grpSp>
        <p:nvGrpSpPr>
          <p:cNvPr id="6" name="Group 5">
            <a:extLst>
              <a:ext uri="{FF2B5EF4-FFF2-40B4-BE49-F238E27FC236}">
                <a16:creationId xmlns:a16="http://schemas.microsoft.com/office/drawing/2014/main" id="{093B9EAB-4181-49FB-BDD0-B6A61DEADB45}"/>
              </a:ext>
            </a:extLst>
          </p:cNvPr>
          <p:cNvGrpSpPr/>
          <p:nvPr/>
        </p:nvGrpSpPr>
        <p:grpSpPr>
          <a:xfrm>
            <a:off x="6507283" y="692993"/>
            <a:ext cx="3186234" cy="3025743"/>
            <a:chOff x="-164000" y="0"/>
            <a:chExt cx="2593042" cy="2630464"/>
          </a:xfrm>
        </p:grpSpPr>
        <p:cxnSp>
          <p:nvCxnSpPr>
            <p:cNvPr id="7" name="Straight Arrow Connector 6">
              <a:extLst>
                <a:ext uri="{FF2B5EF4-FFF2-40B4-BE49-F238E27FC236}">
                  <a16:creationId xmlns:a16="http://schemas.microsoft.com/office/drawing/2014/main" id="{CFAC894F-5D1D-4FAE-8AC9-AE343572E7CB}"/>
                </a:ext>
              </a:extLst>
            </p:cNvPr>
            <p:cNvCxnSpPr>
              <a:stCxn id="8" idx="2"/>
              <a:endCxn id="17" idx="0"/>
            </p:cNvCxnSpPr>
            <p:nvPr/>
          </p:nvCxnSpPr>
          <p:spPr>
            <a:xfrm flipH="1">
              <a:off x="1133474" y="1978308"/>
              <a:ext cx="5396" cy="161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6680369D-EF3A-4C34-8213-8F49F5CBC126}"/>
                </a:ext>
              </a:extLst>
            </p:cNvPr>
            <p:cNvSpPr txBox="1">
              <a:spLocks noChangeArrowheads="1"/>
            </p:cNvSpPr>
            <p:nvPr/>
          </p:nvSpPr>
          <p:spPr bwMode="auto">
            <a:xfrm>
              <a:off x="-151301" y="1608759"/>
              <a:ext cx="2580343" cy="369549"/>
            </a:xfrm>
            <a:prstGeom prst="rect">
              <a:avLst/>
            </a:prstGeom>
            <a:solidFill>
              <a:schemeClr val="accent2">
                <a:lumMod val="50000"/>
              </a:schemeClr>
            </a:solidFill>
            <a:ln w="9525">
              <a:noFill/>
              <a:miter lim="800000"/>
              <a:headEnd/>
              <a:tailEnd/>
            </a:ln>
          </p:spPr>
          <p:txBody>
            <a:bodyPr rot="0" vert="horz" wrap="square" lIns="137160" tIns="68580" rIns="137160" bIns="68580" anchor="t" anchorCtr="0">
              <a:noAutofit/>
            </a:bodyPr>
            <a:lstStyle/>
            <a:p>
              <a:pPr algn="ctr">
                <a:lnSpc>
                  <a:spcPct val="107000"/>
                </a:lnSpc>
                <a:spcAft>
                  <a:spcPts val="1200"/>
                </a:spcAft>
              </a:pPr>
              <a:r>
                <a:rPr lang="en-US" sz="1650" dirty="0">
                  <a:latin typeface="Calibri" panose="020F0502020204030204" pitchFamily="34" charset="0"/>
                  <a:ea typeface="Calibri" panose="020F0502020204030204" pitchFamily="34" charset="0"/>
                  <a:cs typeface="Times New Roman" panose="02020603050405020304" pitchFamily="18" charset="0"/>
                </a:rPr>
                <a:t>VEHICLE DETECTION</a:t>
              </a:r>
            </a:p>
          </p:txBody>
        </p:sp>
        <p:sp>
          <p:nvSpPr>
            <p:cNvPr id="11" name="Text Box 2">
              <a:extLst>
                <a:ext uri="{FF2B5EF4-FFF2-40B4-BE49-F238E27FC236}">
                  <a16:creationId xmlns:a16="http://schemas.microsoft.com/office/drawing/2014/main" id="{D4E0B2D4-3854-40BA-8B29-17817A627D58}"/>
                </a:ext>
              </a:extLst>
            </p:cNvPr>
            <p:cNvSpPr txBox="1">
              <a:spLocks noChangeArrowheads="1"/>
            </p:cNvSpPr>
            <p:nvPr/>
          </p:nvSpPr>
          <p:spPr bwMode="auto">
            <a:xfrm>
              <a:off x="-164000" y="1223630"/>
              <a:ext cx="2580344" cy="246044"/>
            </a:xfrm>
            <a:prstGeom prst="rect">
              <a:avLst/>
            </a:prstGeom>
            <a:solidFill>
              <a:schemeClr val="accent2">
                <a:lumMod val="50000"/>
              </a:schemeClr>
            </a:solidFill>
            <a:ln w="9525">
              <a:noFill/>
              <a:miter lim="800000"/>
              <a:headEnd/>
              <a:tailEnd/>
            </a:ln>
          </p:spPr>
          <p:txBody>
            <a:bodyPr rot="0" vert="horz" wrap="square" lIns="137160" tIns="68580" rIns="137160" bIns="68580" anchor="ctr" anchorCtr="0">
              <a:noAutofit/>
            </a:bodyPr>
            <a:lstStyle/>
            <a:p>
              <a:pPr algn="ctr">
                <a:lnSpc>
                  <a:spcPct val="107000"/>
                </a:lnSpc>
                <a:spcAft>
                  <a:spcPts val="1200"/>
                </a:spcAft>
              </a:pPr>
              <a:r>
                <a:rPr lang="en-US" sz="1650" dirty="0">
                  <a:latin typeface="Calibri" panose="020F0502020204030204" pitchFamily="34" charset="0"/>
                  <a:ea typeface="Calibri" panose="020F0502020204030204" pitchFamily="34" charset="0"/>
                  <a:cs typeface="Times New Roman" panose="02020603050405020304" pitchFamily="18" charset="0"/>
                </a:rPr>
                <a:t>IMAGE FRAMING</a:t>
              </a:r>
            </a:p>
          </p:txBody>
        </p:sp>
        <p:cxnSp>
          <p:nvCxnSpPr>
            <p:cNvPr id="13" name="Straight Arrow Connector 12">
              <a:extLst>
                <a:ext uri="{FF2B5EF4-FFF2-40B4-BE49-F238E27FC236}">
                  <a16:creationId xmlns:a16="http://schemas.microsoft.com/office/drawing/2014/main" id="{558468AD-3CE1-4345-A2EC-BC8FD09CBF28}"/>
                </a:ext>
              </a:extLst>
            </p:cNvPr>
            <p:cNvCxnSpPr>
              <a:stCxn id="22" idx="3"/>
              <a:endCxn id="11" idx="0"/>
            </p:cNvCxnSpPr>
            <p:nvPr/>
          </p:nvCxnSpPr>
          <p:spPr>
            <a:xfrm>
              <a:off x="1084053" y="1017172"/>
              <a:ext cx="42120" cy="20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5CA6ECB-E454-4D15-A2CC-D0CC0C9ED7D0}"/>
                </a:ext>
              </a:extLst>
            </p:cNvPr>
            <p:cNvCxnSpPr>
              <a:stCxn id="11" idx="2"/>
              <a:endCxn id="8" idx="0"/>
            </p:cNvCxnSpPr>
            <p:nvPr/>
          </p:nvCxnSpPr>
          <p:spPr>
            <a:xfrm>
              <a:off x="1126172" y="1469674"/>
              <a:ext cx="12698" cy="139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FCEFA5F0-AB3F-4634-BF7D-3332B091DDDF}"/>
                </a:ext>
              </a:extLst>
            </p:cNvPr>
            <p:cNvGrpSpPr/>
            <p:nvPr/>
          </p:nvGrpSpPr>
          <p:grpSpPr>
            <a:xfrm>
              <a:off x="390497" y="0"/>
              <a:ext cx="1471351" cy="1017172"/>
              <a:chOff x="390497" y="0"/>
              <a:chExt cx="1471351" cy="1017172"/>
            </a:xfrm>
          </p:grpSpPr>
          <p:grpSp>
            <p:nvGrpSpPr>
              <p:cNvPr id="20" name="Group 19">
                <a:extLst>
                  <a:ext uri="{FF2B5EF4-FFF2-40B4-BE49-F238E27FC236}">
                    <a16:creationId xmlns:a16="http://schemas.microsoft.com/office/drawing/2014/main" id="{7690D727-2EA5-4C22-BD59-E9586B76D8A1}"/>
                  </a:ext>
                </a:extLst>
              </p:cNvPr>
              <p:cNvGrpSpPr/>
              <p:nvPr/>
            </p:nvGrpSpPr>
            <p:grpSpPr>
              <a:xfrm>
                <a:off x="409575" y="0"/>
                <a:ext cx="1447697" cy="674637"/>
                <a:chOff x="0" y="0"/>
                <a:chExt cx="1447697" cy="674637"/>
              </a:xfrm>
            </p:grpSpPr>
            <p:grpSp>
              <p:nvGrpSpPr>
                <p:cNvPr id="24" name="Group 23">
                  <a:extLst>
                    <a:ext uri="{FF2B5EF4-FFF2-40B4-BE49-F238E27FC236}">
                      <a16:creationId xmlns:a16="http://schemas.microsoft.com/office/drawing/2014/main" id="{B362BFED-1D6C-4F71-B44B-0B126838BBFD}"/>
                    </a:ext>
                  </a:extLst>
                </p:cNvPr>
                <p:cNvGrpSpPr/>
                <p:nvPr/>
              </p:nvGrpSpPr>
              <p:grpSpPr>
                <a:xfrm>
                  <a:off x="0" y="0"/>
                  <a:ext cx="1447697" cy="404038"/>
                  <a:chOff x="0" y="0"/>
                  <a:chExt cx="1447697" cy="404038"/>
                </a:xfrm>
              </p:grpSpPr>
              <p:sp>
                <p:nvSpPr>
                  <p:cNvPr id="26" name="Oval 25">
                    <a:extLst>
                      <a:ext uri="{FF2B5EF4-FFF2-40B4-BE49-F238E27FC236}">
                        <a16:creationId xmlns:a16="http://schemas.microsoft.com/office/drawing/2014/main" id="{D2E1FD6B-EB91-4FEE-9486-33B03E567032}"/>
                      </a:ext>
                    </a:extLst>
                  </p:cNvPr>
                  <p:cNvSpPr/>
                  <p:nvPr/>
                </p:nvSpPr>
                <p:spPr>
                  <a:xfrm>
                    <a:off x="0" y="0"/>
                    <a:ext cx="1447697" cy="404038"/>
                  </a:xfrm>
                  <a:prstGeom prst="ellipse">
                    <a:avLst/>
                  </a:prstGeom>
                  <a:solidFill>
                    <a:schemeClr val="tx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7160" tIns="68580" rIns="137160" bIns="68580" numCol="1" spcCol="0" rtlCol="0" fromWordArt="0" anchor="ctr" anchorCtr="0" forceAA="0" compatLnSpc="1">
                    <a:prstTxWarp prst="textNoShape">
                      <a:avLst/>
                    </a:prstTxWarp>
                    <a:noAutofit/>
                  </a:bodyPr>
                  <a:lstStyle/>
                  <a:p>
                    <a:endParaRPr lang="en-US" sz="2700">
                      <a:solidFill>
                        <a:schemeClr val="accent1">
                          <a:lumMod val="60000"/>
                          <a:lumOff val="40000"/>
                        </a:schemeClr>
                      </a:solidFill>
                    </a:endParaRPr>
                  </a:p>
                </p:txBody>
              </p:sp>
              <p:sp>
                <p:nvSpPr>
                  <p:cNvPr id="27" name="Text Box 2">
                    <a:extLst>
                      <a:ext uri="{FF2B5EF4-FFF2-40B4-BE49-F238E27FC236}">
                        <a16:creationId xmlns:a16="http://schemas.microsoft.com/office/drawing/2014/main" id="{46E4A037-3759-4FC2-9AD3-92E33B96AD78}"/>
                      </a:ext>
                    </a:extLst>
                  </p:cNvPr>
                  <p:cNvSpPr txBox="1">
                    <a:spLocks noChangeArrowheads="1"/>
                  </p:cNvSpPr>
                  <p:nvPr/>
                </p:nvSpPr>
                <p:spPr bwMode="auto">
                  <a:xfrm>
                    <a:off x="221590" y="13906"/>
                    <a:ext cx="990015" cy="292851"/>
                  </a:xfrm>
                  <a:prstGeom prst="rect">
                    <a:avLst/>
                  </a:prstGeom>
                  <a:noFill/>
                  <a:ln w="9525">
                    <a:noFill/>
                    <a:miter lim="800000"/>
                    <a:headEnd/>
                    <a:tailEnd/>
                  </a:ln>
                </p:spPr>
                <p:txBody>
                  <a:bodyPr rot="0" vert="horz" wrap="square" lIns="137160" tIns="68580" rIns="137160" bIns="68580" anchor="t" anchorCtr="0">
                    <a:noAutofit/>
                  </a:bodyPr>
                  <a:lstStyle/>
                  <a:p>
                    <a:pPr algn="ctr">
                      <a:lnSpc>
                        <a:spcPct val="107000"/>
                      </a:lnSpc>
                      <a:spcAft>
                        <a:spcPts val="1200"/>
                      </a:spcAft>
                    </a:pPr>
                    <a:r>
                      <a:rPr lang="en-US" sz="2100" b="1" dirty="0">
                        <a:solidFill>
                          <a:schemeClr val="bg1"/>
                        </a:solidFill>
                        <a:latin typeface="Calibri" panose="020F0502020204030204" pitchFamily="34" charset="0"/>
                        <a:cs typeface="Times New Roman" panose="02020603050405020304" pitchFamily="18" charset="0"/>
                      </a:rPr>
                      <a:t>START</a:t>
                    </a:r>
                  </a:p>
                </p:txBody>
              </p:sp>
            </p:grpSp>
            <p:cxnSp>
              <p:nvCxnSpPr>
                <p:cNvPr id="25" name="Straight Arrow Connector 24">
                  <a:extLst>
                    <a:ext uri="{FF2B5EF4-FFF2-40B4-BE49-F238E27FC236}">
                      <a16:creationId xmlns:a16="http://schemas.microsoft.com/office/drawing/2014/main" id="{51308A0B-23BC-4D2F-AA25-C19C7E0716DA}"/>
                    </a:ext>
                  </a:extLst>
                </p:cNvPr>
                <p:cNvCxnSpPr/>
                <p:nvPr/>
              </p:nvCxnSpPr>
              <p:spPr>
                <a:xfrm>
                  <a:off x="723900" y="400050"/>
                  <a:ext cx="9716" cy="274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C573952-7C85-4378-A175-13C14D4B9001}"/>
                  </a:ext>
                </a:extLst>
              </p:cNvPr>
              <p:cNvGrpSpPr/>
              <p:nvPr/>
            </p:nvGrpSpPr>
            <p:grpSpPr>
              <a:xfrm>
                <a:off x="390497" y="647861"/>
                <a:ext cx="1471351" cy="369311"/>
                <a:chOff x="404778" y="-23722"/>
                <a:chExt cx="1471456" cy="369335"/>
              </a:xfrm>
            </p:grpSpPr>
            <p:sp>
              <p:nvSpPr>
                <p:cNvPr id="22" name="Parallelogram 21">
                  <a:extLst>
                    <a:ext uri="{FF2B5EF4-FFF2-40B4-BE49-F238E27FC236}">
                      <a16:creationId xmlns:a16="http://schemas.microsoft.com/office/drawing/2014/main" id="{49D83115-EE2A-46F6-8B34-9E9F1BDAA833}"/>
                    </a:ext>
                  </a:extLst>
                </p:cNvPr>
                <p:cNvSpPr/>
                <p:nvPr/>
              </p:nvSpPr>
              <p:spPr>
                <a:xfrm>
                  <a:off x="404778" y="-14358"/>
                  <a:ext cx="1471456" cy="359971"/>
                </a:xfrm>
                <a:prstGeom prst="parallelogram">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ot="0" spcFirstLastPara="0" vert="horz" wrap="square" lIns="137160" tIns="68580" rIns="137160" bIns="68580" numCol="1" spcCol="0" rtlCol="0" fromWordArt="0" anchor="ctr" anchorCtr="0" forceAA="0" compatLnSpc="1">
                  <a:prstTxWarp prst="textNoShape">
                    <a:avLst/>
                  </a:prstTxWarp>
                  <a:noAutofit/>
                </a:bodyPr>
                <a:lstStyle/>
                <a:p>
                  <a:endParaRPr lang="en-US" sz="2700" dirty="0">
                    <a:solidFill>
                      <a:schemeClr val="bg1"/>
                    </a:solidFill>
                  </a:endParaRPr>
                </a:p>
              </p:txBody>
            </p:sp>
            <p:sp>
              <p:nvSpPr>
                <p:cNvPr id="23" name="Text Box 2">
                  <a:extLst>
                    <a:ext uri="{FF2B5EF4-FFF2-40B4-BE49-F238E27FC236}">
                      <a16:creationId xmlns:a16="http://schemas.microsoft.com/office/drawing/2014/main" id="{64A26BC7-E20C-4840-838E-0BB29304B774}"/>
                    </a:ext>
                  </a:extLst>
                </p:cNvPr>
                <p:cNvSpPr txBox="1">
                  <a:spLocks noChangeArrowheads="1"/>
                </p:cNvSpPr>
                <p:nvPr/>
              </p:nvSpPr>
              <p:spPr bwMode="auto">
                <a:xfrm>
                  <a:off x="444979" y="-23722"/>
                  <a:ext cx="1417699" cy="304800"/>
                </a:xfrm>
                <a:prstGeom prst="rect">
                  <a:avLst/>
                </a:prstGeom>
                <a:noFill/>
                <a:ln w="9525">
                  <a:noFill/>
                  <a:miter lim="800000"/>
                  <a:headEnd/>
                  <a:tailEnd/>
                </a:ln>
              </p:spPr>
              <p:txBody>
                <a:bodyPr rot="0" vert="horz" wrap="square" lIns="137160" tIns="68580" rIns="137160" bIns="68580" anchor="t" anchorCtr="0">
                  <a:noAutofit/>
                </a:bodyPr>
                <a:lstStyle/>
                <a:p>
                  <a:pPr algn="ctr">
                    <a:lnSpc>
                      <a:spcPct val="107000"/>
                    </a:lnSpc>
                    <a:spcAft>
                      <a:spcPts val="12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RECORD VIDEO</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17" name="Text Box 2">
              <a:extLst>
                <a:ext uri="{FF2B5EF4-FFF2-40B4-BE49-F238E27FC236}">
                  <a16:creationId xmlns:a16="http://schemas.microsoft.com/office/drawing/2014/main" id="{EA58586D-BF52-4928-8AB9-044D0F18D6AF}"/>
                </a:ext>
              </a:extLst>
            </p:cNvPr>
            <p:cNvSpPr txBox="1">
              <a:spLocks noChangeArrowheads="1"/>
            </p:cNvSpPr>
            <p:nvPr/>
          </p:nvSpPr>
          <p:spPr bwMode="auto">
            <a:xfrm>
              <a:off x="-156698" y="2140143"/>
              <a:ext cx="2580344" cy="293864"/>
            </a:xfrm>
            <a:prstGeom prst="rect">
              <a:avLst/>
            </a:prstGeom>
            <a:solidFill>
              <a:schemeClr val="accent2">
                <a:lumMod val="50000"/>
              </a:schemeClr>
            </a:solidFill>
            <a:ln w="9525">
              <a:noFill/>
              <a:miter lim="800000"/>
              <a:headEnd/>
              <a:tailEnd/>
            </a:ln>
          </p:spPr>
          <p:txBody>
            <a:bodyPr rot="0" vert="horz" wrap="square" lIns="137160" tIns="68580" rIns="137160" bIns="68580" anchor="t" anchorCtr="0">
              <a:noAutofit/>
            </a:bodyPr>
            <a:lstStyle/>
            <a:p>
              <a:pPr algn="ctr">
                <a:lnSpc>
                  <a:spcPct val="107000"/>
                </a:lnSpc>
                <a:spcAft>
                  <a:spcPts val="1200"/>
                </a:spcAft>
              </a:pPr>
              <a:r>
                <a:rPr lang="en-US" sz="1650" dirty="0">
                  <a:latin typeface="Calibri" panose="020F0502020204030204" pitchFamily="34" charset="0"/>
                  <a:ea typeface="Calibri" panose="020F0502020204030204" pitchFamily="34" charset="0"/>
                  <a:cs typeface="Times New Roman" panose="02020603050405020304" pitchFamily="18" charset="0"/>
                </a:rPr>
                <a:t>VEHCILE COUNTING</a:t>
              </a:r>
            </a:p>
          </p:txBody>
        </p:sp>
        <p:cxnSp>
          <p:nvCxnSpPr>
            <p:cNvPr id="19" name="Straight Arrow Connector 18">
              <a:extLst>
                <a:ext uri="{FF2B5EF4-FFF2-40B4-BE49-F238E27FC236}">
                  <a16:creationId xmlns:a16="http://schemas.microsoft.com/office/drawing/2014/main" id="{F0F622AD-ED49-411B-A3EA-836918B72A2F}"/>
                </a:ext>
              </a:extLst>
            </p:cNvPr>
            <p:cNvCxnSpPr>
              <a:stCxn id="17" idx="2"/>
            </p:cNvCxnSpPr>
            <p:nvPr/>
          </p:nvCxnSpPr>
          <p:spPr>
            <a:xfrm>
              <a:off x="1133473" y="2434008"/>
              <a:ext cx="6020" cy="19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6" name="Group 95"/>
          <p:cNvGrpSpPr/>
          <p:nvPr/>
        </p:nvGrpSpPr>
        <p:grpSpPr>
          <a:xfrm>
            <a:off x="4730611" y="3681418"/>
            <a:ext cx="6995224" cy="2160956"/>
            <a:chOff x="5161635" y="4592424"/>
            <a:chExt cx="6995224" cy="2160956"/>
          </a:xfrm>
        </p:grpSpPr>
        <p:cxnSp>
          <p:nvCxnSpPr>
            <p:cNvPr id="28" name="Straight Connector 27">
              <a:extLst>
                <a:ext uri="{FF2B5EF4-FFF2-40B4-BE49-F238E27FC236}">
                  <a16:creationId xmlns:a16="http://schemas.microsoft.com/office/drawing/2014/main" id="{9FC34881-9543-4F97-84E2-A0D0242C2862}"/>
                </a:ext>
              </a:extLst>
            </p:cNvPr>
            <p:cNvCxnSpPr>
              <a:cxnSpLocks/>
            </p:cNvCxnSpPr>
            <p:nvPr/>
          </p:nvCxnSpPr>
          <p:spPr>
            <a:xfrm>
              <a:off x="5956365" y="4603296"/>
              <a:ext cx="5183104" cy="0"/>
            </a:xfrm>
            <a:prstGeom prst="line">
              <a:avLst/>
            </a:prstGeom>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48835EE-1C01-402A-98FA-5FCA59E6FFF6}"/>
                </a:ext>
              </a:extLst>
            </p:cNvPr>
            <p:cNvCxnSpPr>
              <a:cxnSpLocks/>
              <a:endCxn id="31" idx="0"/>
            </p:cNvCxnSpPr>
            <p:nvPr/>
          </p:nvCxnSpPr>
          <p:spPr>
            <a:xfrm>
              <a:off x="5956365" y="4592424"/>
              <a:ext cx="0" cy="379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8BEF489-4BE0-4A52-9C84-A003C4173920}"/>
                </a:ext>
              </a:extLst>
            </p:cNvPr>
            <p:cNvCxnSpPr>
              <a:cxnSpLocks/>
              <a:endCxn id="34" idx="0"/>
            </p:cNvCxnSpPr>
            <p:nvPr/>
          </p:nvCxnSpPr>
          <p:spPr>
            <a:xfrm>
              <a:off x="11120766" y="4592424"/>
              <a:ext cx="120682" cy="421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Diamond 30">
              <a:extLst>
                <a:ext uri="{FF2B5EF4-FFF2-40B4-BE49-F238E27FC236}">
                  <a16:creationId xmlns:a16="http://schemas.microsoft.com/office/drawing/2014/main" id="{B770E275-71DC-4D41-A025-8FB9E3622920}"/>
                </a:ext>
              </a:extLst>
            </p:cNvPr>
            <p:cNvSpPr/>
            <p:nvPr/>
          </p:nvSpPr>
          <p:spPr>
            <a:xfrm>
              <a:off x="5161635" y="4971763"/>
              <a:ext cx="1589460" cy="1060234"/>
            </a:xfrm>
            <a:prstGeom prst="diamon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7160" tIns="68580" rIns="137160" bIns="68580" numCol="1" spcCol="0" rtlCol="0" fromWordArt="0" anchor="ctr" anchorCtr="0" forceAA="0" compatLnSpc="1">
              <a:prstTxWarp prst="textNoShape">
                <a:avLst/>
              </a:prstTxWarp>
              <a:noAutofit/>
            </a:bodyPr>
            <a:lstStyle/>
            <a:p>
              <a:pPr algn="ctr">
                <a:lnSpc>
                  <a:spcPct val="107000"/>
                </a:lnSpc>
                <a:spcAft>
                  <a:spcPts val="1200"/>
                </a:spcAft>
              </a:pPr>
              <a:r>
                <a:rPr lang="en-US" sz="1650" dirty="0">
                  <a:ea typeface="Calibri" panose="020F0502020204030204" pitchFamily="34" charset="0"/>
                  <a:cs typeface="Times New Roman" panose="02020603050405020304" pitchFamily="18" charset="0"/>
                </a:rPr>
                <a:t> </a:t>
              </a:r>
            </a:p>
          </p:txBody>
        </p:sp>
        <p:sp>
          <p:nvSpPr>
            <p:cNvPr id="32" name="Diamond 31">
              <a:extLst>
                <a:ext uri="{FF2B5EF4-FFF2-40B4-BE49-F238E27FC236}">
                  <a16:creationId xmlns:a16="http://schemas.microsoft.com/office/drawing/2014/main" id="{4341702C-B4E1-4135-8307-AF701F1224AA}"/>
                </a:ext>
              </a:extLst>
            </p:cNvPr>
            <p:cNvSpPr/>
            <p:nvPr/>
          </p:nvSpPr>
          <p:spPr>
            <a:xfrm>
              <a:off x="6964051" y="4999697"/>
              <a:ext cx="1589461" cy="959301"/>
            </a:xfrm>
            <a:prstGeom prst="diamon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7160" tIns="68580" rIns="137160" bIns="68580" numCol="1" spcCol="0" rtlCol="0" fromWordArt="0" anchor="ctr" anchorCtr="0" forceAA="0" compatLnSpc="1">
              <a:prstTxWarp prst="textNoShape">
                <a:avLst/>
              </a:prstTxWarp>
              <a:noAutofit/>
            </a:bodyPr>
            <a:lstStyle/>
            <a:p>
              <a:pPr algn="ctr">
                <a:lnSpc>
                  <a:spcPct val="107000"/>
                </a:lnSpc>
                <a:spcAft>
                  <a:spcPts val="1200"/>
                </a:spcAft>
              </a:pPr>
              <a:r>
                <a:rPr lang="en-US" sz="1650">
                  <a:ea typeface="Calibri" panose="020F0502020204030204" pitchFamily="34" charset="0"/>
                  <a:cs typeface="Times New Roman" panose="02020603050405020304" pitchFamily="18" charset="0"/>
                </a:rPr>
                <a:t> </a:t>
              </a:r>
            </a:p>
          </p:txBody>
        </p:sp>
        <p:sp>
          <p:nvSpPr>
            <p:cNvPr id="33" name="Diamond 32">
              <a:extLst>
                <a:ext uri="{FF2B5EF4-FFF2-40B4-BE49-F238E27FC236}">
                  <a16:creationId xmlns:a16="http://schemas.microsoft.com/office/drawing/2014/main" id="{6A8206D5-0E87-4180-AB44-051A94D93D8A}"/>
                </a:ext>
              </a:extLst>
            </p:cNvPr>
            <p:cNvSpPr/>
            <p:nvPr/>
          </p:nvSpPr>
          <p:spPr>
            <a:xfrm>
              <a:off x="8645044" y="4959282"/>
              <a:ext cx="1589461" cy="1026805"/>
            </a:xfrm>
            <a:prstGeom prst="diamon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7160" tIns="68580" rIns="137160" bIns="68580" numCol="1" spcCol="0" rtlCol="0" fromWordArt="0" anchor="ctr" anchorCtr="0" forceAA="0" compatLnSpc="1">
              <a:prstTxWarp prst="textNoShape">
                <a:avLst/>
              </a:prstTxWarp>
              <a:noAutofit/>
            </a:bodyPr>
            <a:lstStyle/>
            <a:p>
              <a:pPr algn="ctr">
                <a:lnSpc>
                  <a:spcPct val="107000"/>
                </a:lnSpc>
                <a:spcAft>
                  <a:spcPts val="1200"/>
                </a:spcAft>
              </a:pPr>
              <a:r>
                <a:rPr lang="en-US" sz="1650" dirty="0">
                  <a:ea typeface="Calibri" panose="020F0502020204030204" pitchFamily="34" charset="0"/>
                  <a:cs typeface="Times New Roman" panose="02020603050405020304" pitchFamily="18" charset="0"/>
                </a:rPr>
                <a:t> </a:t>
              </a:r>
            </a:p>
          </p:txBody>
        </p:sp>
        <p:sp>
          <p:nvSpPr>
            <p:cNvPr id="34" name="Diamond 33">
              <a:extLst>
                <a:ext uri="{FF2B5EF4-FFF2-40B4-BE49-F238E27FC236}">
                  <a16:creationId xmlns:a16="http://schemas.microsoft.com/office/drawing/2014/main" id="{95400E57-E319-48F8-AAF3-1BA3F2ED496F}"/>
                </a:ext>
              </a:extLst>
            </p:cNvPr>
            <p:cNvSpPr/>
            <p:nvPr/>
          </p:nvSpPr>
          <p:spPr>
            <a:xfrm>
              <a:off x="10326037" y="5014053"/>
              <a:ext cx="1830822" cy="988814"/>
            </a:xfrm>
            <a:prstGeom prst="diamon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7160" tIns="68580" rIns="137160" bIns="68580" numCol="1" spcCol="0" rtlCol="0" fromWordArt="0" anchor="ctr" anchorCtr="0" forceAA="0" compatLnSpc="1">
              <a:prstTxWarp prst="textNoShape">
                <a:avLst/>
              </a:prstTxWarp>
              <a:noAutofit/>
            </a:bodyPr>
            <a:lstStyle/>
            <a:p>
              <a:pPr algn="ctr">
                <a:lnSpc>
                  <a:spcPct val="107000"/>
                </a:lnSpc>
                <a:spcAft>
                  <a:spcPts val="1200"/>
                </a:spcAft>
              </a:pPr>
              <a:r>
                <a:rPr lang="en-US" sz="1650">
                  <a:ea typeface="Calibri" panose="020F0502020204030204" pitchFamily="34" charset="0"/>
                  <a:cs typeface="Times New Roman" panose="02020603050405020304" pitchFamily="18" charset="0"/>
                </a:rPr>
                <a:t> </a:t>
              </a:r>
            </a:p>
          </p:txBody>
        </p:sp>
        <p:cxnSp>
          <p:nvCxnSpPr>
            <p:cNvPr id="35" name="Straight Arrow Connector 34">
              <a:extLst>
                <a:ext uri="{FF2B5EF4-FFF2-40B4-BE49-F238E27FC236}">
                  <a16:creationId xmlns:a16="http://schemas.microsoft.com/office/drawing/2014/main" id="{B54B18BB-BA66-4286-A6B6-313A510850D8}"/>
                </a:ext>
              </a:extLst>
            </p:cNvPr>
            <p:cNvCxnSpPr>
              <a:cxnSpLocks/>
              <a:endCxn id="32" idx="0"/>
            </p:cNvCxnSpPr>
            <p:nvPr/>
          </p:nvCxnSpPr>
          <p:spPr>
            <a:xfrm>
              <a:off x="7758782" y="4592424"/>
              <a:ext cx="0" cy="407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99D1D3B-FB3C-4410-8CB9-189C5AF37F21}"/>
                </a:ext>
              </a:extLst>
            </p:cNvPr>
            <p:cNvCxnSpPr>
              <a:cxnSpLocks/>
              <a:endCxn id="33" idx="0"/>
            </p:cNvCxnSpPr>
            <p:nvPr/>
          </p:nvCxnSpPr>
          <p:spPr>
            <a:xfrm>
              <a:off x="9439774" y="4620076"/>
              <a:ext cx="1" cy="339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F88C73C-AB0D-473B-BC98-DA94DA621841}"/>
                </a:ext>
              </a:extLst>
            </p:cNvPr>
            <p:cNvCxnSpPr>
              <a:cxnSpLocks/>
              <a:stCxn id="31" idx="2"/>
              <a:endCxn id="41" idx="0"/>
            </p:cNvCxnSpPr>
            <p:nvPr/>
          </p:nvCxnSpPr>
          <p:spPr>
            <a:xfrm>
              <a:off x="5956365" y="6031997"/>
              <a:ext cx="7848" cy="208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179C31B-37C1-44BA-8ABE-E2641361FD3A}"/>
                </a:ext>
              </a:extLst>
            </p:cNvPr>
            <p:cNvCxnSpPr>
              <a:cxnSpLocks/>
              <a:stCxn id="32" idx="2"/>
              <a:endCxn id="112" idx="0"/>
            </p:cNvCxnSpPr>
            <p:nvPr/>
          </p:nvCxnSpPr>
          <p:spPr>
            <a:xfrm>
              <a:off x="7758782" y="5958998"/>
              <a:ext cx="32596" cy="282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DE0704A-B644-47D8-AFA6-3C699C2F66FB}"/>
                </a:ext>
              </a:extLst>
            </p:cNvPr>
            <p:cNvCxnSpPr>
              <a:cxnSpLocks/>
              <a:stCxn id="33" idx="2"/>
              <a:endCxn id="111" idx="0"/>
            </p:cNvCxnSpPr>
            <p:nvPr/>
          </p:nvCxnSpPr>
          <p:spPr>
            <a:xfrm>
              <a:off x="9439775" y="5986087"/>
              <a:ext cx="29012" cy="254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EDF07CA2-73C8-470A-BBF9-CEBF35E464D7}"/>
                </a:ext>
              </a:extLst>
            </p:cNvPr>
            <p:cNvCxnSpPr>
              <a:cxnSpLocks/>
              <a:stCxn id="34" idx="2"/>
              <a:endCxn id="110" idx="0"/>
            </p:cNvCxnSpPr>
            <p:nvPr/>
          </p:nvCxnSpPr>
          <p:spPr>
            <a:xfrm flipH="1">
              <a:off x="11139469" y="6002867"/>
              <a:ext cx="101979" cy="239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 Box 2">
              <a:extLst>
                <a:ext uri="{FF2B5EF4-FFF2-40B4-BE49-F238E27FC236}">
                  <a16:creationId xmlns:a16="http://schemas.microsoft.com/office/drawing/2014/main" id="{51019DBE-28E1-4EF6-8A3F-6928F363F2DA}"/>
                </a:ext>
              </a:extLst>
            </p:cNvPr>
            <p:cNvSpPr txBox="1">
              <a:spLocks noChangeArrowheads="1"/>
            </p:cNvSpPr>
            <p:nvPr/>
          </p:nvSpPr>
          <p:spPr bwMode="auto">
            <a:xfrm>
              <a:off x="5198497" y="6240875"/>
              <a:ext cx="1531432" cy="512505"/>
            </a:xfrm>
            <a:prstGeom prst="rect">
              <a:avLst/>
            </a:prstGeom>
            <a:solidFill>
              <a:schemeClr val="accent2">
                <a:lumMod val="50000"/>
              </a:schemeClr>
            </a:solidFill>
            <a:ln w="9525">
              <a:noFill/>
              <a:miter lim="800000"/>
              <a:headEnd/>
              <a:tailEnd/>
            </a:ln>
          </p:spPr>
          <p:txBody>
            <a:bodyPr rot="0" vert="horz" wrap="square" lIns="137160" tIns="68580" rIns="137160" bIns="68580" anchor="t" anchorCtr="0">
              <a:noAutofit/>
            </a:bodyPr>
            <a:lstStyle/>
            <a:p>
              <a:pPr algn="ctr">
                <a:lnSpc>
                  <a:spcPct val="107000"/>
                </a:lnSpc>
                <a:spcAft>
                  <a:spcPts val="1200"/>
                </a:spcAft>
              </a:pPr>
              <a:r>
                <a:rPr lang="en-US" sz="1400" dirty="0">
                  <a:latin typeface="Calibri" panose="020F0502020204030204" pitchFamily="34" charset="0"/>
                  <a:ea typeface="Calibri" panose="020F0502020204030204" pitchFamily="34" charset="0"/>
                  <a:cs typeface="Times New Roman" panose="02020603050405020304" pitchFamily="18" charset="0"/>
                </a:rPr>
                <a:t>TIME FOR  GREEN </a:t>
              </a:r>
              <a:r>
                <a:rPr lang="en-US" sz="1400" b="1" dirty="0">
                  <a:latin typeface="Calibri" panose="020F0502020204030204" pitchFamily="34" charset="0"/>
                  <a:ea typeface="Calibri" panose="020F0502020204030204" pitchFamily="34" charset="0"/>
                  <a:cs typeface="Times New Roman" panose="02020603050405020304" pitchFamily="18" charset="0"/>
                </a:rPr>
                <a:t>LIGHT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101" name="TextBox 100"/>
          <p:cNvSpPr txBox="1"/>
          <p:nvPr/>
        </p:nvSpPr>
        <p:spPr>
          <a:xfrm>
            <a:off x="8276735" y="4221239"/>
            <a:ext cx="1540987" cy="523220"/>
          </a:xfrm>
          <a:prstGeom prst="rect">
            <a:avLst/>
          </a:prstGeom>
          <a:noFill/>
        </p:spPr>
        <p:txBody>
          <a:bodyPr wrap="square" rtlCol="0">
            <a:spAutoFit/>
          </a:bodyPr>
          <a:lstStyle/>
          <a:p>
            <a:pPr algn="ctr"/>
            <a:r>
              <a:rPr lang="en-US" sz="1400" b="1" dirty="0">
                <a:solidFill>
                  <a:schemeClr val="bg1"/>
                </a:solidFill>
              </a:rPr>
              <a:t>IS</a:t>
            </a:r>
          </a:p>
          <a:p>
            <a:pPr algn="ctr"/>
            <a:r>
              <a:rPr lang="en-US" sz="1400" b="1" dirty="0">
                <a:solidFill>
                  <a:schemeClr val="bg1"/>
                </a:solidFill>
              </a:rPr>
              <a:t>COUNT&lt;HIGH</a:t>
            </a:r>
          </a:p>
        </p:txBody>
      </p:sp>
      <p:sp>
        <p:nvSpPr>
          <p:cNvPr id="102" name="TextBox 101"/>
          <p:cNvSpPr txBox="1"/>
          <p:nvPr/>
        </p:nvSpPr>
        <p:spPr>
          <a:xfrm>
            <a:off x="4716370" y="4263998"/>
            <a:ext cx="1540987" cy="523220"/>
          </a:xfrm>
          <a:prstGeom prst="rect">
            <a:avLst/>
          </a:prstGeom>
          <a:noFill/>
        </p:spPr>
        <p:txBody>
          <a:bodyPr wrap="square" rtlCol="0">
            <a:spAutoFit/>
          </a:bodyPr>
          <a:lstStyle/>
          <a:p>
            <a:pPr algn="ctr"/>
            <a:r>
              <a:rPr lang="en-US" sz="1400" b="1" dirty="0">
                <a:solidFill>
                  <a:schemeClr val="bg1"/>
                </a:solidFill>
              </a:rPr>
              <a:t>IS</a:t>
            </a:r>
          </a:p>
          <a:p>
            <a:pPr algn="ctr"/>
            <a:r>
              <a:rPr lang="en-US" sz="1400" b="1" dirty="0">
                <a:solidFill>
                  <a:schemeClr val="bg1"/>
                </a:solidFill>
              </a:rPr>
              <a:t> COUNT&lt; LOW</a:t>
            </a:r>
          </a:p>
        </p:txBody>
      </p:sp>
      <p:sp>
        <p:nvSpPr>
          <p:cNvPr id="103" name="TextBox 102"/>
          <p:cNvSpPr txBox="1"/>
          <p:nvPr/>
        </p:nvSpPr>
        <p:spPr>
          <a:xfrm>
            <a:off x="10042300" y="4244227"/>
            <a:ext cx="1683535" cy="523220"/>
          </a:xfrm>
          <a:prstGeom prst="rect">
            <a:avLst/>
          </a:prstGeom>
          <a:noFill/>
        </p:spPr>
        <p:txBody>
          <a:bodyPr wrap="square" rtlCol="0">
            <a:spAutoFit/>
          </a:bodyPr>
          <a:lstStyle/>
          <a:p>
            <a:pPr algn="ctr"/>
            <a:r>
              <a:rPr lang="en-US" sz="1400" b="1" dirty="0">
                <a:solidFill>
                  <a:schemeClr val="bg1"/>
                </a:solidFill>
              </a:rPr>
              <a:t>IS</a:t>
            </a:r>
          </a:p>
          <a:p>
            <a:r>
              <a:rPr lang="en-US" sz="1400" b="1" dirty="0">
                <a:solidFill>
                  <a:schemeClr val="bg1"/>
                </a:solidFill>
              </a:rPr>
              <a:t>COUNT&lt;SUPERHIGH</a:t>
            </a:r>
          </a:p>
        </p:txBody>
      </p:sp>
      <p:sp>
        <p:nvSpPr>
          <p:cNvPr id="104" name="TextBox 103"/>
          <p:cNvSpPr txBox="1"/>
          <p:nvPr/>
        </p:nvSpPr>
        <p:spPr>
          <a:xfrm>
            <a:off x="6566554" y="4214140"/>
            <a:ext cx="1540987" cy="523220"/>
          </a:xfrm>
          <a:prstGeom prst="rect">
            <a:avLst/>
          </a:prstGeom>
          <a:noFill/>
        </p:spPr>
        <p:txBody>
          <a:bodyPr wrap="square" rtlCol="0">
            <a:spAutoFit/>
          </a:bodyPr>
          <a:lstStyle/>
          <a:p>
            <a:pPr algn="ctr"/>
            <a:r>
              <a:rPr lang="en-US" sz="1400" b="1" dirty="0">
                <a:solidFill>
                  <a:schemeClr val="bg1"/>
                </a:solidFill>
              </a:rPr>
              <a:t>IS</a:t>
            </a:r>
          </a:p>
          <a:p>
            <a:pPr algn="ctr"/>
            <a:r>
              <a:rPr lang="en-US" sz="1400" b="1" dirty="0">
                <a:solidFill>
                  <a:schemeClr val="bg1"/>
                </a:solidFill>
              </a:rPr>
              <a:t>COUNT&lt;MEDIUM</a:t>
            </a:r>
          </a:p>
        </p:txBody>
      </p:sp>
      <p:sp>
        <p:nvSpPr>
          <p:cNvPr id="110" name="Text Box 2">
            <a:extLst>
              <a:ext uri="{FF2B5EF4-FFF2-40B4-BE49-F238E27FC236}">
                <a16:creationId xmlns:a16="http://schemas.microsoft.com/office/drawing/2014/main" id="{51019DBE-28E1-4EF6-8A3F-6928F363F2DA}"/>
              </a:ext>
            </a:extLst>
          </p:cNvPr>
          <p:cNvSpPr txBox="1">
            <a:spLocks noChangeArrowheads="1"/>
          </p:cNvSpPr>
          <p:nvPr/>
        </p:nvSpPr>
        <p:spPr bwMode="auto">
          <a:xfrm>
            <a:off x="9938395" y="5331133"/>
            <a:ext cx="1540100" cy="551014"/>
          </a:xfrm>
          <a:prstGeom prst="rect">
            <a:avLst/>
          </a:prstGeom>
          <a:solidFill>
            <a:schemeClr val="accent2">
              <a:lumMod val="50000"/>
            </a:schemeClr>
          </a:solidFill>
          <a:ln w="9525">
            <a:noFill/>
            <a:miter lim="800000"/>
            <a:headEnd/>
            <a:tailEnd/>
          </a:ln>
        </p:spPr>
        <p:txBody>
          <a:bodyPr rot="0" vert="horz" wrap="square" lIns="137160" tIns="68580" rIns="137160" bIns="68580" anchor="t" anchorCtr="0">
            <a:noAutofit/>
          </a:bodyPr>
          <a:lstStyle/>
          <a:p>
            <a:pPr algn="ctr">
              <a:lnSpc>
                <a:spcPct val="107000"/>
              </a:lnSpc>
              <a:spcAft>
                <a:spcPts val="1200"/>
              </a:spcAft>
            </a:pPr>
            <a:r>
              <a:rPr lang="en-US" sz="1400" dirty="0">
                <a:latin typeface="Calibri" panose="020F0502020204030204" pitchFamily="34" charset="0"/>
                <a:ea typeface="Calibri" panose="020F0502020204030204" pitchFamily="34" charset="0"/>
                <a:cs typeface="Times New Roman" panose="02020603050405020304" pitchFamily="18" charset="0"/>
              </a:rPr>
              <a:t>TIME FOR  GREEN </a:t>
            </a:r>
            <a:r>
              <a:rPr lang="en-US" sz="1400" b="1" dirty="0">
                <a:latin typeface="Calibri" panose="020F0502020204030204" pitchFamily="34" charset="0"/>
                <a:ea typeface="Calibri" panose="020F0502020204030204" pitchFamily="34" charset="0"/>
                <a:cs typeface="Times New Roman" panose="02020603050405020304" pitchFamily="18" charset="0"/>
              </a:rPr>
              <a:t>LIGHT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1" name="Text Box 2">
            <a:extLst>
              <a:ext uri="{FF2B5EF4-FFF2-40B4-BE49-F238E27FC236}">
                <a16:creationId xmlns:a16="http://schemas.microsoft.com/office/drawing/2014/main" id="{51019DBE-28E1-4EF6-8A3F-6928F363F2DA}"/>
              </a:ext>
            </a:extLst>
          </p:cNvPr>
          <p:cNvSpPr txBox="1">
            <a:spLocks noChangeArrowheads="1"/>
          </p:cNvSpPr>
          <p:nvPr/>
        </p:nvSpPr>
        <p:spPr bwMode="auto">
          <a:xfrm>
            <a:off x="8257804" y="5329869"/>
            <a:ext cx="1559918" cy="539151"/>
          </a:xfrm>
          <a:prstGeom prst="rect">
            <a:avLst/>
          </a:prstGeom>
          <a:solidFill>
            <a:schemeClr val="accent2">
              <a:lumMod val="50000"/>
            </a:schemeClr>
          </a:solidFill>
          <a:ln w="9525">
            <a:noFill/>
            <a:miter lim="800000"/>
            <a:headEnd/>
            <a:tailEnd/>
          </a:ln>
        </p:spPr>
        <p:txBody>
          <a:bodyPr rot="0" vert="horz" wrap="square" lIns="137160" tIns="68580" rIns="137160" bIns="68580" anchor="t" anchorCtr="0">
            <a:noAutofit/>
          </a:bodyPr>
          <a:lstStyle/>
          <a:p>
            <a:pPr algn="ctr">
              <a:lnSpc>
                <a:spcPct val="107000"/>
              </a:lnSpc>
              <a:spcAft>
                <a:spcPts val="1200"/>
              </a:spcAft>
            </a:pPr>
            <a:r>
              <a:rPr lang="en-US" sz="1400" dirty="0">
                <a:latin typeface="Calibri" panose="020F0502020204030204" pitchFamily="34" charset="0"/>
                <a:ea typeface="Calibri" panose="020F0502020204030204" pitchFamily="34" charset="0"/>
                <a:cs typeface="Times New Roman" panose="02020603050405020304" pitchFamily="18" charset="0"/>
              </a:rPr>
              <a:t>TIME FOR  GREEN </a:t>
            </a:r>
            <a:r>
              <a:rPr lang="en-US" sz="1400" b="1" dirty="0">
                <a:latin typeface="Calibri" panose="020F0502020204030204" pitchFamily="34" charset="0"/>
                <a:ea typeface="Calibri" panose="020F0502020204030204" pitchFamily="34" charset="0"/>
                <a:cs typeface="Times New Roman" panose="02020603050405020304" pitchFamily="18" charset="0"/>
              </a:rPr>
              <a:t>LIGHT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2" name="Text Box 2">
            <a:extLst>
              <a:ext uri="{FF2B5EF4-FFF2-40B4-BE49-F238E27FC236}">
                <a16:creationId xmlns:a16="http://schemas.microsoft.com/office/drawing/2014/main" id="{51019DBE-28E1-4EF6-8A3F-6928F363F2DA}"/>
              </a:ext>
            </a:extLst>
          </p:cNvPr>
          <p:cNvSpPr txBox="1">
            <a:spLocks noChangeArrowheads="1"/>
          </p:cNvSpPr>
          <p:nvPr/>
        </p:nvSpPr>
        <p:spPr bwMode="auto">
          <a:xfrm>
            <a:off x="6600896" y="5330311"/>
            <a:ext cx="1518916" cy="539151"/>
          </a:xfrm>
          <a:prstGeom prst="rect">
            <a:avLst/>
          </a:prstGeom>
          <a:solidFill>
            <a:schemeClr val="accent2">
              <a:lumMod val="50000"/>
            </a:schemeClr>
          </a:solidFill>
          <a:ln w="9525">
            <a:noFill/>
            <a:miter lim="800000"/>
            <a:headEnd/>
            <a:tailEnd/>
          </a:ln>
        </p:spPr>
        <p:txBody>
          <a:bodyPr rot="0" vert="horz" wrap="square" lIns="137160" tIns="68580" rIns="137160" bIns="68580" anchor="t" anchorCtr="0">
            <a:noAutofit/>
          </a:bodyPr>
          <a:lstStyle/>
          <a:p>
            <a:pPr algn="ctr">
              <a:lnSpc>
                <a:spcPct val="107000"/>
              </a:lnSpc>
              <a:spcAft>
                <a:spcPts val="1200"/>
              </a:spcAft>
            </a:pPr>
            <a:r>
              <a:rPr lang="en-US" sz="1400" dirty="0">
                <a:latin typeface="Calibri" panose="020F0502020204030204" pitchFamily="34" charset="0"/>
                <a:ea typeface="Calibri" panose="020F0502020204030204" pitchFamily="34" charset="0"/>
                <a:cs typeface="Times New Roman" panose="02020603050405020304" pitchFamily="18" charset="0"/>
              </a:rPr>
              <a:t>TIME FOR  GREEN </a:t>
            </a:r>
            <a:r>
              <a:rPr lang="en-US" sz="1400" b="1" dirty="0">
                <a:latin typeface="Calibri" panose="020F0502020204030204" pitchFamily="34" charset="0"/>
                <a:ea typeface="Calibri" panose="020F0502020204030204" pitchFamily="34" charset="0"/>
                <a:cs typeface="Times New Roman" panose="02020603050405020304" pitchFamily="18" charset="0"/>
              </a:rPr>
              <a:t>LIGHT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3" name="Text Box 2">
            <a:extLst>
              <a:ext uri="{FF2B5EF4-FFF2-40B4-BE49-F238E27FC236}">
                <a16:creationId xmlns:a16="http://schemas.microsoft.com/office/drawing/2014/main" id="{D4E0B2D4-3854-40BA-8B29-17817A627D58}"/>
              </a:ext>
            </a:extLst>
          </p:cNvPr>
          <p:cNvSpPr txBox="1">
            <a:spLocks noChangeArrowheads="1"/>
          </p:cNvSpPr>
          <p:nvPr/>
        </p:nvSpPr>
        <p:spPr bwMode="auto">
          <a:xfrm>
            <a:off x="6935223" y="6257061"/>
            <a:ext cx="3170631" cy="283017"/>
          </a:xfrm>
          <a:prstGeom prst="rect">
            <a:avLst/>
          </a:prstGeom>
          <a:solidFill>
            <a:schemeClr val="accent2">
              <a:lumMod val="50000"/>
            </a:schemeClr>
          </a:solidFill>
          <a:ln w="9525">
            <a:noFill/>
            <a:miter lim="800000"/>
            <a:headEnd/>
            <a:tailEnd/>
          </a:ln>
        </p:spPr>
        <p:txBody>
          <a:bodyPr rot="0" vert="horz" wrap="square" lIns="137160" tIns="68580" rIns="137160" bIns="68580" anchor="ctr" anchorCtr="0">
            <a:noAutofit/>
          </a:bodyPr>
          <a:lstStyle/>
          <a:p>
            <a:pPr algn="ctr">
              <a:lnSpc>
                <a:spcPct val="107000"/>
              </a:lnSpc>
              <a:spcAft>
                <a:spcPts val="1200"/>
              </a:spcAft>
            </a:pPr>
            <a:r>
              <a:rPr lang="en-US" sz="1650" dirty="0">
                <a:latin typeface="Calibri" panose="020F0502020204030204" pitchFamily="34" charset="0"/>
                <a:ea typeface="Calibri" panose="020F0502020204030204" pitchFamily="34" charset="0"/>
                <a:cs typeface="Times New Roman" panose="02020603050405020304" pitchFamily="18" charset="0"/>
              </a:rPr>
              <a:t>REPEAT THE PROCEDURE</a:t>
            </a:r>
          </a:p>
        </p:txBody>
      </p:sp>
      <p:cxnSp>
        <p:nvCxnSpPr>
          <p:cNvPr id="151" name="Straight Connector 150"/>
          <p:cNvCxnSpPr>
            <a:stCxn id="112" idx="2"/>
          </p:cNvCxnSpPr>
          <p:nvPr/>
        </p:nvCxnSpPr>
        <p:spPr>
          <a:xfrm>
            <a:off x="7360354" y="5869462"/>
            <a:ext cx="1163601" cy="184153"/>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a:stCxn id="111" idx="2"/>
          </p:cNvCxnSpPr>
          <p:nvPr/>
        </p:nvCxnSpPr>
        <p:spPr>
          <a:xfrm flipH="1">
            <a:off x="8520539" y="5869020"/>
            <a:ext cx="517224" cy="194673"/>
          </a:xfrm>
          <a:prstGeom prst="line">
            <a:avLst/>
          </a:prstGeom>
        </p:spPr>
        <p:style>
          <a:lnRef idx="1">
            <a:schemeClr val="dk1"/>
          </a:lnRef>
          <a:fillRef idx="0">
            <a:schemeClr val="dk1"/>
          </a:fillRef>
          <a:effectRef idx="0">
            <a:schemeClr val="dk1"/>
          </a:effectRef>
          <a:fontRef idx="minor">
            <a:schemeClr val="tx1"/>
          </a:fontRef>
        </p:style>
      </p:cxnSp>
      <p:cxnSp>
        <p:nvCxnSpPr>
          <p:cNvPr id="161" name="Elbow Connector 160"/>
          <p:cNvCxnSpPr>
            <a:stCxn id="110" idx="2"/>
          </p:cNvCxnSpPr>
          <p:nvPr/>
        </p:nvCxnSpPr>
        <p:spPr>
          <a:xfrm rot="5400000">
            <a:off x="9492276" y="4860650"/>
            <a:ext cx="194673" cy="2237666"/>
          </a:xfrm>
          <a:prstGeom prst="bentConnector2">
            <a:avLst/>
          </a:prstGeom>
        </p:spPr>
        <p:style>
          <a:lnRef idx="1">
            <a:schemeClr val="dk1"/>
          </a:lnRef>
          <a:fillRef idx="0">
            <a:schemeClr val="dk1"/>
          </a:fillRef>
          <a:effectRef idx="0">
            <a:schemeClr val="dk1"/>
          </a:effectRef>
          <a:fontRef idx="minor">
            <a:schemeClr val="tx1"/>
          </a:fontRef>
        </p:style>
      </p:cxnSp>
      <p:cxnSp>
        <p:nvCxnSpPr>
          <p:cNvPr id="175" name="Elbow Connector 174"/>
          <p:cNvCxnSpPr>
            <a:stCxn id="133" idx="2"/>
            <a:endCxn id="22" idx="5"/>
          </p:cNvCxnSpPr>
          <p:nvPr/>
        </p:nvCxnSpPr>
        <p:spPr>
          <a:xfrm rot="5400000" flipH="1">
            <a:off x="5438420" y="3457960"/>
            <a:ext cx="4884081" cy="1280156"/>
          </a:xfrm>
          <a:prstGeom prst="bentConnector4">
            <a:avLst>
              <a:gd name="adj1" fmla="val -4681"/>
              <a:gd name="adj2" fmla="val 330771"/>
            </a:avLst>
          </a:prstGeom>
          <a:ln>
            <a:tailEnd type="triangle"/>
          </a:ln>
        </p:spPr>
        <p:style>
          <a:lnRef idx="1">
            <a:schemeClr val="dk1"/>
          </a:lnRef>
          <a:fillRef idx="0">
            <a:schemeClr val="dk1"/>
          </a:fillRef>
          <a:effectRef idx="0">
            <a:schemeClr val="dk1"/>
          </a:effectRef>
          <a:fontRef idx="minor">
            <a:schemeClr val="tx1"/>
          </a:fontRef>
        </p:style>
      </p:cxnSp>
      <p:cxnSp>
        <p:nvCxnSpPr>
          <p:cNvPr id="197" name="Elbow Connector 196"/>
          <p:cNvCxnSpPr>
            <a:stCxn id="41" idx="2"/>
            <a:endCxn id="133" idx="0"/>
          </p:cNvCxnSpPr>
          <p:nvPr/>
        </p:nvCxnSpPr>
        <p:spPr>
          <a:xfrm rot="16200000" flipH="1">
            <a:off x="6819521" y="4556042"/>
            <a:ext cx="414687" cy="29873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257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201783" y="1460208"/>
            <a:ext cx="617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sng" strike="noStrike" kern="0" cap="none" spc="0" normalizeH="0" baseline="0" noProof="0" dirty="0">
                <a:ln>
                  <a:noFill/>
                </a:ln>
                <a:solidFill>
                  <a:srgbClr val="FFFFFF"/>
                </a:solidFill>
                <a:effectLst/>
                <a:uLnTx/>
                <a:uFillTx/>
                <a:latin typeface="Times New Roman" panose="02020603050405020304" pitchFamily="18" charset="0"/>
              </a:rPr>
              <a:t>FEATURES:</a:t>
            </a:r>
          </a:p>
        </p:txBody>
      </p:sp>
      <p:sp>
        <p:nvSpPr>
          <p:cNvPr id="3" name="Slide Number Placeholder 2"/>
          <p:cNvSpPr>
            <a:spLocks noGrp="1"/>
          </p:cNvSpPr>
          <p:nvPr>
            <p:ph type="sldNum" sz="quarter" idx="12"/>
          </p:nvPr>
        </p:nvSpPr>
        <p:spPr/>
        <p:txBody>
          <a:bodyPr/>
          <a:lstStyle/>
          <a:p>
            <a:fld id="{31436662-9BFF-4389-A601-5F0B3B210985}" type="slidenum">
              <a:rPr lang="en-US" smtClean="0"/>
              <a:t>7</a:t>
            </a:fld>
            <a:endParaRPr lang="en-US"/>
          </a:p>
        </p:txBody>
      </p:sp>
      <p:sp>
        <p:nvSpPr>
          <p:cNvPr id="8" name="TextBox 7">
            <a:extLst>
              <a:ext uri="{FF2B5EF4-FFF2-40B4-BE49-F238E27FC236}">
                <a16:creationId xmlns:a16="http://schemas.microsoft.com/office/drawing/2014/main" id="{5771AE1D-A22D-4367-A081-3EA1B49D235A}"/>
              </a:ext>
            </a:extLst>
          </p:cNvPr>
          <p:cNvSpPr txBox="1"/>
          <p:nvPr/>
        </p:nvSpPr>
        <p:spPr>
          <a:xfrm>
            <a:off x="933860" y="2059955"/>
            <a:ext cx="9223170" cy="3780522"/>
          </a:xfrm>
          <a:prstGeom prst="rect">
            <a:avLst/>
          </a:prstGeom>
          <a:noFill/>
        </p:spPr>
        <p:txBody>
          <a:bodyPr wrap="square">
            <a:spAutoFit/>
          </a:bodyPr>
          <a:lstStyle/>
          <a:p>
            <a:pPr marL="457200" lvl="0" indent="-457200">
              <a:lnSpc>
                <a:spcPct val="107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Reduction in Traffic jams.</a:t>
            </a:r>
          </a:p>
          <a:p>
            <a:pPr lvl="0">
              <a:lnSpc>
                <a:spcPct val="107000"/>
              </a:lnSpc>
            </a:pPr>
            <a:endParaRPr lang="aa-ET"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Reduction in time wastage.</a:t>
            </a:r>
          </a:p>
          <a:p>
            <a:pPr lvl="0">
              <a:lnSpc>
                <a:spcPct val="107000"/>
              </a:lnSpc>
            </a:pPr>
            <a:endParaRPr lang="aa-ET"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Video log of traffic would be created at the backend</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aa-ET"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Reduction in Pollution.</a:t>
            </a:r>
            <a:endParaRPr lang="aa-ET"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endParaRPr lang="aa-ET"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412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779597" y="1381889"/>
            <a:ext cx="655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sng" strike="noStrike" kern="0" cap="none" spc="0" normalizeH="0" baseline="0" noProof="0" dirty="0">
                <a:ln>
                  <a:noFill/>
                </a:ln>
                <a:solidFill>
                  <a:srgbClr val="FFFFFF"/>
                </a:solidFill>
                <a:effectLst/>
                <a:uLnTx/>
                <a:uFillTx/>
                <a:latin typeface="Times New Roman" panose="02020603050405020304" pitchFamily="18" charset="0"/>
              </a:rPr>
              <a:t>APPLICATIONS &amp; FUTURE WORK:</a:t>
            </a:r>
          </a:p>
        </p:txBody>
      </p:sp>
      <p:sp>
        <p:nvSpPr>
          <p:cNvPr id="2" name="Rectangle 1"/>
          <p:cNvSpPr/>
          <p:nvPr/>
        </p:nvSpPr>
        <p:spPr>
          <a:xfrm>
            <a:off x="779597" y="1711675"/>
            <a:ext cx="10338451" cy="4339650"/>
          </a:xfrm>
          <a:prstGeom prst="rect">
            <a:avLst/>
          </a:prstGeom>
        </p:spPr>
        <p:txBody>
          <a:bodyPr wrap="square">
            <a:spAutoFit/>
          </a:bodyPr>
          <a:lstStyle/>
          <a:p>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Wingdings" panose="05000000000000000000" pitchFamily="2" charset="2"/>
              <a:buChar char="§"/>
            </a:pPr>
            <a:r>
              <a:rPr lang="en-US" sz="2400" i="0" u="none" strike="noStrike" baseline="0" dirty="0">
                <a:latin typeface="Times New Roman" panose="02020603050405020304" pitchFamily="18" charset="0"/>
                <a:cs typeface="Times New Roman" panose="02020603050405020304" pitchFamily="18" charset="0"/>
              </a:rPr>
              <a:t>In future it can be expanded for priority based traffic clearance to detect</a:t>
            </a:r>
          </a:p>
          <a:p>
            <a:pPr algn="l"/>
            <a:endParaRPr lang="en-US" sz="240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400" i="0" u="none" strike="noStrike" baseline="0" dirty="0">
                <a:latin typeface="Times New Roman" panose="02020603050405020304" pitchFamily="18" charset="0"/>
                <a:cs typeface="Times New Roman" panose="02020603050405020304" pitchFamily="18" charset="0"/>
              </a:rPr>
              <a:t>It will be Providing priority emergency vehicles which will save a lot of lives and property.</a:t>
            </a:r>
          </a:p>
          <a:p>
            <a:pPr algn="l"/>
            <a:endParaRPr lang="en-US" sz="240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400" i="0" u="none" strike="noStrike" baseline="0" dirty="0">
                <a:latin typeface="Times New Roman" panose="02020603050405020304" pitchFamily="18" charset="0"/>
                <a:cs typeface="Times New Roman" panose="02020603050405020304" pitchFamily="18" charset="0"/>
              </a:rPr>
              <a:t>Detection of number plates of all the vehicles will be a useful advancement in the system.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p>
          <a:p>
            <a:pPr lvl="0" algn="just"/>
            <a:endParaRPr lang="en-US" sz="2800" dirty="0">
              <a:latin typeface="Times New Roman" pitchFamily="18" charset="0"/>
              <a:cs typeface="Times New Roman" pitchFamily="18" charset="0"/>
            </a:endParaRPr>
          </a:p>
          <a:p>
            <a:pPr marL="457200" lvl="0" indent="-457200" algn="just">
              <a:buFont typeface="Wingdings" panose="05000000000000000000" pitchFamily="2" charset="2"/>
              <a:buChar char="§"/>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436662-9BFF-4389-A601-5F0B3B210985}" type="slidenum">
              <a:rPr lang="en-US" smtClean="0"/>
              <a:t>8</a:t>
            </a:fld>
            <a:endParaRPr lang="en-US"/>
          </a:p>
        </p:txBody>
      </p:sp>
    </p:spTree>
    <p:extLst>
      <p:ext uri="{BB962C8B-B14F-4D97-AF65-F5344CB8AC3E}">
        <p14:creationId xmlns:p14="http://schemas.microsoft.com/office/powerpoint/2010/main" val="390637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805723" y="1447145"/>
            <a:ext cx="617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sng" strike="noStrike" kern="0" cap="none" spc="0" normalizeH="0" baseline="0" noProof="0" dirty="0">
                <a:ln>
                  <a:noFill/>
                </a:ln>
                <a:solidFill>
                  <a:srgbClr val="FFFFFF"/>
                </a:solidFill>
                <a:effectLst/>
                <a:uLnTx/>
                <a:uFillTx/>
                <a:latin typeface="Times New Roman" panose="02020603050405020304" pitchFamily="18" charset="0"/>
              </a:rPr>
              <a:t>TENTATIVE OUTPUT:</a:t>
            </a:r>
          </a:p>
        </p:txBody>
      </p:sp>
      <p:sp>
        <p:nvSpPr>
          <p:cNvPr id="3" name="Title 2"/>
          <p:cNvSpPr>
            <a:spLocks noGrp="1"/>
          </p:cNvSpPr>
          <p:nvPr>
            <p:ph type="ctrTitle"/>
          </p:nvPr>
        </p:nvSpPr>
        <p:spPr>
          <a:xfrm>
            <a:off x="805723" y="2823882"/>
            <a:ext cx="10990218" cy="1157542"/>
          </a:xfrm>
        </p:spPr>
        <p:txBody>
          <a:bodyPr>
            <a:normAutofit fontScale="90000"/>
          </a:bodyPr>
          <a:lstStyle/>
          <a:p>
            <a:pPr algn="l"/>
            <a:r>
              <a:rPr lang="en-US" sz="2800" i="0" u="none" strike="noStrike" baseline="0" dirty="0">
                <a:latin typeface="Times New Roman" panose="02020603050405020304" pitchFamily="18" charset="0"/>
                <a:cs typeface="Times New Roman" panose="02020603050405020304" pitchFamily="18" charset="0"/>
              </a:rPr>
              <a:t>In this project</a:t>
            </a:r>
            <a:r>
              <a:rPr lang="en-US" sz="2800" i="0" u="none" strike="noStrike" dirty="0">
                <a:latin typeface="Times New Roman" panose="02020603050405020304" pitchFamily="18" charset="0"/>
                <a:cs typeface="Times New Roman" panose="02020603050405020304" pitchFamily="18" charset="0"/>
              </a:rPr>
              <a:t> traffic signal is controlled </a:t>
            </a:r>
            <a:r>
              <a:rPr lang="en-US" sz="2800" dirty="0">
                <a:latin typeface="Times New Roman" panose="02020603050405020304" pitchFamily="18" charset="0"/>
                <a:cs typeface="Times New Roman" panose="02020603050405020304" pitchFamily="18" charset="0"/>
              </a:rPr>
              <a:t>based on the density of its respective road. </a:t>
            </a:r>
            <a:r>
              <a:rPr lang="en-US" sz="2800" i="0" u="none" strike="noStrike" baseline="0" dirty="0">
                <a:latin typeface="Times New Roman" panose="02020603050405020304" pitchFamily="18" charset="0"/>
                <a:cs typeface="Times New Roman" panose="02020603050405020304" pitchFamily="18" charset="0"/>
              </a:rPr>
              <a:t>This is done </a:t>
            </a:r>
            <a:r>
              <a:rPr lang="en-US" sz="2800" dirty="0">
                <a:latin typeface="Times New Roman" panose="02020603050405020304" pitchFamily="18" charset="0"/>
                <a:cs typeface="Times New Roman" panose="02020603050405020304" pitchFamily="18" charset="0"/>
              </a:rPr>
              <a:t>u</a:t>
            </a:r>
            <a:r>
              <a:rPr lang="en-US" sz="2800" i="0" dirty="0">
                <a:effectLst/>
                <a:latin typeface="Times New Roman" panose="02020603050405020304" pitchFamily="18" charset="0"/>
                <a:cs typeface="Times New Roman" panose="02020603050405020304" pitchFamily="18" charset="0"/>
              </a:rPr>
              <a:t>sing Image Processing and Machine </a:t>
            </a:r>
            <a:r>
              <a:rPr lang="en-US" sz="2800" dirty="0">
                <a:latin typeface="Times New Roman" panose="02020603050405020304" pitchFamily="18" charset="0"/>
                <a:cs typeface="Times New Roman" panose="02020603050405020304" pitchFamily="18" charset="0"/>
              </a:rPr>
              <a:t>L</a:t>
            </a:r>
            <a:r>
              <a:rPr lang="en-US" sz="2800" i="0" dirty="0">
                <a:effectLst/>
                <a:latin typeface="Times New Roman" panose="02020603050405020304" pitchFamily="18" charset="0"/>
                <a:cs typeface="Times New Roman" panose="02020603050405020304" pitchFamily="18" charset="0"/>
              </a:rPr>
              <a:t>earning, which causes production costs to set low while achieving high speed and accuracy.</a:t>
            </a:r>
            <a:br>
              <a:rPr lang="en-US" sz="2800" i="0" u="none" strike="noStrike" baseline="0" dirty="0">
                <a:latin typeface="Times New Roman" panose="02020603050405020304" pitchFamily="18" charset="0"/>
                <a:cs typeface="Times New Roman" panose="02020603050405020304" pitchFamily="18" charset="0"/>
              </a:rPr>
            </a:br>
            <a:br>
              <a:rPr lang="en-US" sz="2800" i="0" u="none" strike="noStrike" baseline="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i="0" u="none" strike="noStrike" baseline="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1436662-9BFF-4389-A601-5F0B3B210985}" type="slidenum">
              <a:rPr lang="en-US" smtClean="0"/>
              <a:t>9</a:t>
            </a:fld>
            <a:endParaRPr lang="en-US" dirty="0"/>
          </a:p>
        </p:txBody>
      </p:sp>
      <p:pic>
        <p:nvPicPr>
          <p:cNvPr id="7" name="Picture 6"/>
          <p:cNvPicPr>
            <a:picLocks noChangeAspect="1"/>
          </p:cNvPicPr>
          <p:nvPr/>
        </p:nvPicPr>
        <p:blipFill>
          <a:blip r:embed="rId2"/>
          <a:stretch>
            <a:fillRect/>
          </a:stretch>
        </p:blipFill>
        <p:spPr>
          <a:xfrm>
            <a:off x="6096000" y="3333165"/>
            <a:ext cx="5039913" cy="2431017"/>
          </a:xfrm>
          <a:prstGeom prst="rect">
            <a:avLst/>
          </a:prstGeom>
        </p:spPr>
      </p:pic>
      <p:pic>
        <p:nvPicPr>
          <p:cNvPr id="2" name="Picture 1"/>
          <p:cNvPicPr>
            <a:picLocks noChangeAspect="1"/>
          </p:cNvPicPr>
          <p:nvPr/>
        </p:nvPicPr>
        <p:blipFill>
          <a:blip r:embed="rId3"/>
          <a:stretch>
            <a:fillRect/>
          </a:stretch>
        </p:blipFill>
        <p:spPr>
          <a:xfrm>
            <a:off x="6871446" y="5844322"/>
            <a:ext cx="3955184" cy="701727"/>
          </a:xfrm>
          <a:prstGeom prst="rect">
            <a:avLst/>
          </a:prstGeom>
        </p:spPr>
      </p:pic>
      <p:pic>
        <p:nvPicPr>
          <p:cNvPr id="11" name="Picture 10" descr="https://ignite.org.pk/ngiri/assets/upload_ckeditor_files/2021-01-08_11:19:32pm_image.png"/>
          <p:cNvPicPr/>
          <p:nvPr/>
        </p:nvPicPr>
        <p:blipFill>
          <a:blip r:embed="rId4">
            <a:extLst>
              <a:ext uri="{28A0092B-C50C-407E-A947-70E740481C1C}">
                <a14:useLocalDpi xmlns:a14="http://schemas.microsoft.com/office/drawing/2010/main" val="0"/>
              </a:ext>
            </a:extLst>
          </a:blip>
          <a:srcRect/>
          <a:stretch>
            <a:fillRect/>
          </a:stretch>
        </p:blipFill>
        <p:spPr bwMode="auto">
          <a:xfrm>
            <a:off x="1436593" y="3277018"/>
            <a:ext cx="3686735" cy="3229535"/>
          </a:xfrm>
          <a:prstGeom prst="rect">
            <a:avLst/>
          </a:prstGeom>
          <a:noFill/>
          <a:ln>
            <a:noFill/>
          </a:ln>
        </p:spPr>
      </p:pic>
    </p:spTree>
    <p:extLst>
      <p:ext uri="{BB962C8B-B14F-4D97-AF65-F5344CB8AC3E}">
        <p14:creationId xmlns:p14="http://schemas.microsoft.com/office/powerpoint/2010/main" val="2719972149"/>
      </p:ext>
    </p:extLst>
  </p:cSld>
  <p:clrMapOvr>
    <a:masterClrMapping/>
  </p:clrMapOvr>
</p:sld>
</file>

<file path=ppt/theme/theme1.xml><?xml version="1.0" encoding="utf-8"?>
<a:theme xmlns:a="http://schemas.openxmlformats.org/drawingml/2006/main" name="First FYP Titl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5221</TotalTime>
  <Words>414</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Times New Roman</vt:lpstr>
      <vt:lpstr>Wingdings</vt:lpstr>
      <vt:lpstr>First FYP Title (2)</vt:lpstr>
      <vt:lpstr>Smart Traffic Management System</vt:lpstr>
      <vt:lpstr>PowerPoint Presentation</vt:lpstr>
      <vt:lpstr>PowerPoint Presentation</vt:lpstr>
      <vt:lpstr>PowerPoint Presentation</vt:lpstr>
      <vt:lpstr>BLOCK DIAGRAM:</vt:lpstr>
      <vt:lpstr>PowerPoint Presentation</vt:lpstr>
      <vt:lpstr>PowerPoint Presentation</vt:lpstr>
      <vt:lpstr>PowerPoint Presentation</vt:lpstr>
      <vt:lpstr>In this project traffic signal is controlled based on the density of its respective road. This is done using Image Processing and Machine Learning, which causes production costs to set low while achieving high speed and accuracy.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Fasih Mehdi</dc:creator>
  <cp:lastModifiedBy>Tee Sid</cp:lastModifiedBy>
  <cp:revision>88</cp:revision>
  <dcterms:created xsi:type="dcterms:W3CDTF">2018-12-17T17:52:19Z</dcterms:created>
  <dcterms:modified xsi:type="dcterms:W3CDTF">2022-02-11T18:32:06Z</dcterms:modified>
</cp:coreProperties>
</file>