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comments/comment6.xml" ContentType="application/vnd.openxmlformats-officedocument.presentationml.comment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<Relationship Id="rId14" Type="http://schemas.openxmlformats.org/officeDocument/2006/relationships/commentAuthors" Target="commentAuthors.xml"/>
</Relationships>
</file>

<file path=ppt/comments/comment6.xml><?xml version="1.0" encoding="utf-8"?>
<p:cmLst xmlns:p="http://schemas.openxmlformats.org/presentationml/2006/main">
  <p:cm authorId="0" dt="2022-05-10T23:22:19.000000000" idx="1">
    <p:pos x="0" y="0"/>
    <p:text/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0157B5-A1C6-488F-BFAB-DBA6922047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19F7FC-0A2B-4561-9765-B6F7403C6BD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E27DA3-4B2D-4961-81DA-5365377E98C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B12E98-CD85-40EA-9A40-473554BFC18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2509BD4-93C6-45BE-959C-846F96FB23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8B2188-2DE1-469B-8560-FCFE3E4A87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1FCD7D-94A4-4FBA-B1E7-359DB415A6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02C466-3EDD-4157-9650-27631255B5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C9E931-E53E-4F83-AA21-8DF0B1FC38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23918B-DDDC-43C5-B36D-A71FB840C07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621662-16CA-4765-90EA-C42F0A5C00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BE3669-45E7-4E80-9AD4-BD77E943E0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088169-2154-4182-B420-C5D0D04935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FB3FAD-A37C-43A6-9256-80EFD24B83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A523C9-A1C5-4A9E-8E70-0D4F199976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AAFB53-0F87-42A2-90AC-40A41566BB9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5D2176-ECFF-487A-9437-BE693E1DF86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5D5B52-0364-43BC-A43C-80B137466F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E82956-6AC8-4207-962B-34B08B4A6A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37A3A9-5D50-44E1-86FB-F7788791BE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47D1DE-D427-4BCC-984F-8BDB3D1E76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75F63C-2067-4CD6-A3D7-7FBDA35647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67C4FC-CF15-48BA-BE40-ADAD496DC8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A9C937-FC36-41E5-BB4B-E0B8994931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/>
        </p:blipFill>
        <p:spPr>
          <a:xfrm>
            <a:off x="-8640" y="0"/>
            <a:ext cx="12198960" cy="6856560"/>
          </a:xfrm>
          <a:prstGeom prst="rect">
            <a:avLst/>
          </a:prstGeom>
          <a:ln w="9360">
            <a:noFill/>
          </a:ln>
        </p:spPr>
      </p:pic>
      <p:pic>
        <p:nvPicPr>
          <p:cNvPr id="1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 w="936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4165560" y="6245280"/>
            <a:ext cx="385920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8737560" y="6245280"/>
            <a:ext cx="2843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C6E5B04E-F2DE-49C1-9D62-04EED88229C5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>
            <a:off x="609480" y="6245280"/>
            <a:ext cx="2843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Ana başlık metnini düzenlemek için tıklayın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Anahat metninin biçimini düzenlemek için tıklayın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İkinci Anahat Düzeyi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Üçüncü Anahat Düzeyi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Dördüncü Anahat Düzeyi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Beşinci Anahat Düzeyi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Altıncı Anahat Düzeyi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Yedinci Anahat Düzeyi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3" descr=""/>
          <p:cNvPicPr/>
          <p:nvPr/>
        </p:nvPicPr>
        <p:blipFill>
          <a:blip r:embed="rId2"/>
          <a:stretch/>
        </p:blipFill>
        <p:spPr>
          <a:xfrm>
            <a:off x="-8640" y="0"/>
            <a:ext cx="12198960" cy="6856560"/>
          </a:xfrm>
          <a:prstGeom prst="rect">
            <a:avLst/>
          </a:prstGeom>
          <a:ln w="936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ftr" idx="4"/>
          </p:nvPr>
        </p:nvSpPr>
        <p:spPr>
          <a:xfrm>
            <a:off x="4165560" y="6245280"/>
            <a:ext cx="385920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5"/>
          </p:nvPr>
        </p:nvSpPr>
        <p:spPr>
          <a:xfrm>
            <a:off x="8737560" y="6245280"/>
            <a:ext cx="2843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C4AC981E-914C-4976-877D-4131424AFDF5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6"/>
          </p:nvPr>
        </p:nvSpPr>
        <p:spPr>
          <a:xfrm>
            <a:off x="609480" y="6245280"/>
            <a:ext cx="2843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Ana başlık metnini düzenlemek için tıklayın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Anahat metninin biçimini düzenlemek için tıklayın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İkinci Anahat Düzeyi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Üçüncü Anahat Düzeyi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Dördüncü Anahat Düzeyi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Beşinci Anahat Düzeyi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Altıncı Anahat Düzeyi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Yedinci Anahat Düzeyi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61480" y="1701720"/>
            <a:ext cx="9210240" cy="10810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HIBERNATE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/>
          </p:nvPr>
        </p:nvSpPr>
        <p:spPr>
          <a:xfrm>
            <a:off x="609480" y="1174680"/>
            <a:ext cx="10971360" cy="49514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tr-TR" sz="2800" spc="-1" strike="noStrike">
                <a:solidFill>
                  <a:srgbClr val="000000"/>
                </a:solidFill>
                <a:latin typeface="Arial"/>
                <a:ea typeface="SimSun"/>
              </a:rPr>
              <a:t>Persistence Nedir?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tr-TR" sz="2800" spc="-1" strike="noStrike">
                <a:solidFill>
                  <a:srgbClr val="000000"/>
                </a:solidFill>
                <a:latin typeface="Arial"/>
                <a:ea typeface="SimSun"/>
              </a:rPr>
              <a:t>JDBC Nedir?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tr-TR" sz="2800" spc="-1" strike="noStrike">
                <a:solidFill>
                  <a:srgbClr val="000000"/>
                </a:solidFill>
                <a:latin typeface="Arial"/>
                <a:ea typeface="SimSun"/>
              </a:rPr>
              <a:t>ORM nedir?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tr-TR" sz="2800" spc="-1" strike="noStrike">
                <a:solidFill>
                  <a:srgbClr val="000000"/>
                </a:solidFill>
                <a:latin typeface="Arial"/>
                <a:ea typeface="SimSun"/>
              </a:rPr>
              <a:t>Hibernate nedir?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tr-TR" sz="2800" spc="-1" strike="noStrike">
                <a:solidFill>
                  <a:srgbClr val="000000"/>
                </a:solidFill>
                <a:latin typeface="Arial"/>
                <a:ea typeface="SimSun"/>
              </a:rPr>
              <a:t>JPA nedir?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/>
          </p:nvPr>
        </p:nvSpPr>
        <p:spPr>
          <a:xfrm>
            <a:off x="609480" y="1174680"/>
            <a:ext cx="10971360" cy="49514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  <a:ea typeface="SimSun"/>
              </a:rPr>
              <a:t>Basic Annotations (Entity, Table, Id, Column vb.)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  <a:ea typeface="SimSun"/>
              </a:rPr>
              <a:t>Embeddable annotation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  <a:ea typeface="SimSun"/>
              </a:rPr>
              <a:t>OneToOne relation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  <a:ea typeface="SimSun"/>
              </a:rPr>
              <a:t>OneToMany, ManyToOne relation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  <a:ea typeface="SimSun"/>
              </a:rPr>
              <a:t>ManyToMany relation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1360" cy="581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KONULAR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/>
          </p:nvPr>
        </p:nvSpPr>
        <p:spPr>
          <a:xfrm>
            <a:off x="609480" y="1174680"/>
            <a:ext cx="10971360" cy="49514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  <a:ea typeface="SimSun"/>
              </a:rPr>
              <a:t>Fetch Types (LAZY, EAGER)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  <a:ea typeface="SimSun"/>
              </a:rPr>
              <a:t>First level ve Second Level Caches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  <a:ea typeface="SimSun"/>
              </a:rPr>
              <a:t>Hibernate Query Language (HQL)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  <a:ea typeface="SimSun"/>
              </a:rPr>
              <a:t>Get ve Load method detayları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  <a:ea typeface="SimSun"/>
              </a:rPr>
              <a:t>Hibernate Lifecycle,  States: Transient, Persistent, Detached, Removed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  <a:ea typeface="SimSun"/>
              </a:rPr>
              <a:t>Hibernate Session ve JPA EntityManager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4114800" y="228600"/>
            <a:ext cx="525708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KONULAR -DEVAM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1360" cy="581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SimSun"/>
              </a:rPr>
              <a:t>HIBERNATE GİRİŞ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174680"/>
            <a:ext cx="10971360" cy="49514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tr-TR" sz="2800" spc="-1" strike="noStrike">
                <a:solidFill>
                  <a:srgbClr val="000000"/>
                </a:solidFill>
                <a:latin typeface="Arial"/>
                <a:ea typeface="SimSun"/>
              </a:rPr>
              <a:t>OOP (Object Oriented Programming) dilleri (Java, C#, C++)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tr-TR" sz="3200" spc="-1" strike="noStrike">
                <a:solidFill>
                  <a:srgbClr val="000000"/>
                </a:solidFill>
                <a:latin typeface="Arial"/>
                <a:ea typeface="SimSun"/>
              </a:rPr>
              <a:t>Verileri kaydetme (persistence) ihtiyacı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tr-TR" sz="3200" spc="-1" strike="noStrike">
                <a:solidFill>
                  <a:srgbClr val="000000"/>
                </a:solidFill>
                <a:latin typeface="Arial"/>
                <a:ea typeface="SimSun"/>
              </a:rPr>
              <a:t>Veri tabanlarının ortaya çıkması ve ilişkisel veri tabanları (RDBMS)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tr-TR" sz="3200" spc="-1" strike="noStrike">
                <a:solidFill>
                  <a:srgbClr val="000000"/>
                </a:solidFill>
                <a:latin typeface="Arial"/>
                <a:ea typeface="SimSun"/>
              </a:rPr>
              <a:t>MYSQL, PostgreSQL, SQL Server, Oracle vb.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tr-TR" sz="3200" spc="-1" strike="noStrike">
                <a:solidFill>
                  <a:srgbClr val="000000"/>
                </a:solidFill>
                <a:latin typeface="Arial"/>
                <a:ea typeface="SimSun"/>
              </a:rPr>
              <a:t>CRUD operasyonları (Create, Read, Update, Delete)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1360" cy="4363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SimSun"/>
              </a:rPr>
              <a:t>HIBERNATE GİRİŞ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930240"/>
            <a:ext cx="10971360" cy="3720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tr-TR" sz="2400" spc="-1" strike="noStrike">
                <a:solidFill>
                  <a:srgbClr val="000000"/>
                </a:solidFill>
                <a:latin typeface="Arial"/>
                <a:ea typeface="SimSun"/>
              </a:rPr>
              <a:t>JDBC: Java Database Connectivity API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tr-TR" sz="2400" spc="-1" strike="noStrike">
                <a:solidFill>
                  <a:srgbClr val="000000"/>
                </a:solidFill>
                <a:latin typeface="Arial"/>
                <a:ea typeface="SimSun"/>
              </a:rPr>
              <a:t>Nesne ilişki eşlenmesi (ORM Object Relational Mapping)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tr-TR" sz="2400" spc="-1" strike="noStrike">
                <a:solidFill>
                  <a:srgbClr val="000000"/>
                </a:solidFill>
                <a:latin typeface="Arial"/>
                <a:ea typeface="SimSun"/>
              </a:rPr>
              <a:t>Persistent verinin ele alınmasını sağlayan bir çözümdür.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tr-TR" sz="2400" spc="-1" strike="noStrike">
                <a:solidFill>
                  <a:srgbClr val="000000"/>
                </a:solidFill>
                <a:latin typeface="Arial"/>
                <a:ea typeface="SimSun"/>
              </a:rPr>
              <a:t>ORM araçları ile SQL yazmadan RDBMS ile iletişim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tr-TR" sz="2400" spc="-1" strike="noStrike">
                <a:solidFill>
                  <a:srgbClr val="000000"/>
                </a:solidFill>
                <a:latin typeface="Arial"/>
                <a:ea typeface="SimSun"/>
              </a:rPr>
              <a:t>ORM framework / araçları: Hibernate, EclipseLink, TopLink, IBatis vb.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tr-TR" sz="32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5" name="Can 3"/>
          <p:cNvSpPr/>
          <p:nvPr/>
        </p:nvSpPr>
        <p:spPr>
          <a:xfrm>
            <a:off x="7223760" y="4651920"/>
            <a:ext cx="776520" cy="83340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</a:gradFill>
          <a:ln w="9360">
            <a:solidFill>
              <a:srgbClr val="5f5f5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  <a:ea typeface="SimSun"/>
              </a:rPr>
              <a:t>  </a:t>
            </a:r>
            <a:r>
              <a:rPr b="0" lang="tr-TR" sz="1800" spc="-1" strike="noStrike">
                <a:solidFill>
                  <a:srgbClr val="dde8cb"/>
                </a:solidFill>
                <a:latin typeface="Arial"/>
                <a:ea typeface="SimSun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-TR" sz="1800" spc="-1" strike="noStrike">
                <a:solidFill>
                  <a:srgbClr val="dde8cb"/>
                </a:solidFill>
                <a:latin typeface="Arial"/>
                <a:ea typeface="SimSun"/>
              </a:rPr>
              <a:t>   </a:t>
            </a:r>
            <a:r>
              <a:rPr b="0" lang="tr-TR" sz="1200" spc="-1" strike="noStrike">
                <a:solidFill>
                  <a:srgbClr val="dde8cb"/>
                </a:solidFill>
                <a:latin typeface="Arial"/>
                <a:ea typeface="SimSun"/>
              </a:rPr>
              <a:t>Veri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-TR" sz="1200" spc="-1" strike="noStrike">
                <a:solidFill>
                  <a:srgbClr val="dde8cb"/>
                </a:solidFill>
                <a:latin typeface="Arial"/>
                <a:ea typeface="SimSun"/>
              </a:rPr>
              <a:t>  </a:t>
            </a:r>
            <a:r>
              <a:rPr b="0" lang="tr-TR" sz="1200" spc="-1" strike="noStrike">
                <a:solidFill>
                  <a:srgbClr val="dde8cb"/>
                </a:solidFill>
                <a:latin typeface="Arial"/>
                <a:ea typeface="SimSun"/>
              </a:rPr>
              <a:t>Tabanı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96" name="Hexagon 7"/>
          <p:cNvSpPr/>
          <p:nvPr/>
        </p:nvSpPr>
        <p:spPr>
          <a:xfrm>
            <a:off x="2971800" y="4460040"/>
            <a:ext cx="913680" cy="568440"/>
          </a:xfrm>
          <a:prstGeom prst="hexagon">
            <a:avLst>
              <a:gd name="adj" fmla="val 25000"/>
              <a:gd name="vf" fmla="val 115470"/>
            </a:avLst>
          </a:prstGeom>
          <a:gradFill rotWithShape="0">
            <a:gsLst>
              <a:gs pos="0">
                <a:srgbClr val="fecf40"/>
              </a:gs>
              <a:gs pos="100000">
                <a:srgbClr val="846c21"/>
              </a:gs>
            </a:gsLst>
            <a:lin ang="5400000"/>
          </a:gradFill>
          <a:ln w="9360">
            <a:solidFill>
              <a:srgbClr val="5f5f5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-TR" sz="1200" spc="-1" strike="noStrike">
                <a:solidFill>
                  <a:srgbClr val="000000"/>
                </a:solidFill>
                <a:latin typeface="Arial"/>
                <a:ea typeface="SimSun"/>
              </a:rPr>
              <a:t>Object1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7" name="Hexagon 8"/>
          <p:cNvSpPr/>
          <p:nvPr/>
        </p:nvSpPr>
        <p:spPr>
          <a:xfrm>
            <a:off x="1828800" y="4800600"/>
            <a:ext cx="913680" cy="685080"/>
          </a:xfrm>
          <a:prstGeom prst="hexagon">
            <a:avLst>
              <a:gd name="adj" fmla="val 25000"/>
              <a:gd name="vf" fmla="val 115470"/>
            </a:avLst>
          </a:prstGeom>
          <a:gradFill rotWithShape="0">
            <a:gsLst>
              <a:gs pos="0">
                <a:srgbClr val="fecf40"/>
              </a:gs>
              <a:gs pos="100000">
                <a:srgbClr val="846c21"/>
              </a:gs>
            </a:gsLst>
            <a:lin ang="5400000"/>
          </a:gradFill>
          <a:ln w="9360">
            <a:solidFill>
              <a:srgbClr val="5f5f5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-TR" sz="1200" spc="-1" strike="noStrike">
                <a:solidFill>
                  <a:srgbClr val="000000"/>
                </a:solidFill>
                <a:latin typeface="Arial"/>
                <a:ea typeface="SimSun"/>
              </a:rPr>
              <a:t>Object2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Hexagon 9"/>
          <p:cNvSpPr/>
          <p:nvPr/>
        </p:nvSpPr>
        <p:spPr>
          <a:xfrm>
            <a:off x="2971800" y="5257800"/>
            <a:ext cx="913680" cy="568440"/>
          </a:xfrm>
          <a:prstGeom prst="hexagon">
            <a:avLst>
              <a:gd name="adj" fmla="val 25000"/>
              <a:gd name="vf" fmla="val 115470"/>
            </a:avLst>
          </a:prstGeom>
          <a:gradFill rotWithShape="0">
            <a:gsLst>
              <a:gs pos="0">
                <a:srgbClr val="fecf40"/>
              </a:gs>
              <a:gs pos="100000">
                <a:srgbClr val="846c21"/>
              </a:gs>
            </a:gsLst>
            <a:lin ang="5400000"/>
          </a:gradFill>
          <a:ln w="9360">
            <a:solidFill>
              <a:srgbClr val="5f5f5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-TR" sz="1200" spc="-1" strike="noStrike">
                <a:solidFill>
                  <a:srgbClr val="000000"/>
                </a:solidFill>
                <a:latin typeface="Arial"/>
                <a:ea typeface="SimSun"/>
              </a:rPr>
              <a:t>Object3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9" name="Left-Right Arrow 11"/>
          <p:cNvSpPr/>
          <p:nvPr/>
        </p:nvSpPr>
        <p:spPr>
          <a:xfrm>
            <a:off x="4114800" y="4800600"/>
            <a:ext cx="2706840" cy="574200"/>
          </a:xfrm>
          <a:prstGeom prst="left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5f5f5f"/>
              </a:gs>
              <a:gs pos="100000">
                <a:srgbClr val="969696"/>
              </a:gs>
            </a:gsLst>
            <a:lin ang="5400000"/>
          </a:gradFill>
          <a:ln w="9360">
            <a:solidFill>
              <a:srgbClr val="5f5f5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/>
          <p:nvPr/>
        </p:nvSpPr>
        <p:spPr>
          <a:xfrm>
            <a:off x="1600200" y="5943600"/>
            <a:ext cx="2742480" cy="88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tr-TR" sz="1600" spc="-1" strike="noStrike">
                <a:solidFill>
                  <a:srgbClr val="00a933"/>
                </a:solidFill>
                <a:latin typeface="Arial"/>
                <a:ea typeface="SimSun"/>
              </a:rPr>
              <a:t>Classes, Variables, Objects</a:t>
            </a:r>
            <a:r>
              <a:rPr b="0" lang="tr-TR" sz="24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6629400" y="5943600"/>
            <a:ext cx="2742480" cy="88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tr-TR" sz="1600" spc="-1" strike="noStrike">
                <a:solidFill>
                  <a:srgbClr val="ff0000"/>
                </a:solidFill>
                <a:latin typeface="Arial"/>
                <a:ea typeface="SimSun"/>
              </a:rPr>
              <a:t>Tables, Fields, Records (Row)</a:t>
            </a:r>
            <a:r>
              <a:rPr b="0" lang="tr-TR" sz="2400" spc="-1" strike="noStrike">
                <a:solidFill>
                  <a:srgbClr val="ff0000"/>
                </a:solidFill>
                <a:latin typeface="Arial"/>
                <a:ea typeface="SimSun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1360" cy="581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SimSun"/>
              </a:rPr>
              <a:t>HIBERNATE GİRİŞ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174680"/>
            <a:ext cx="10971360" cy="49514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tr-TR" sz="2400" spc="-1" strike="noStrike">
                <a:solidFill>
                  <a:srgbClr val="000000"/>
                </a:solidFill>
                <a:latin typeface="Arial"/>
                <a:ea typeface="SimSun"/>
              </a:rPr>
              <a:t>JPA (Java Persistence API)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tr-TR" sz="2400" spc="-1" strike="noStrike">
                <a:solidFill>
                  <a:srgbClr val="000000"/>
                </a:solidFill>
                <a:latin typeface="Arial"/>
                <a:ea typeface="SimSun"/>
              </a:rPr>
              <a:t>JPA bir spesifikasyondur.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tr-TR" sz="2400" spc="-1" strike="noStrike">
                <a:solidFill>
                  <a:srgbClr val="000000"/>
                </a:solidFill>
                <a:latin typeface="Arial"/>
                <a:ea typeface="SimSun"/>
              </a:rPr>
              <a:t>(JPA is the dance, Hibernate is the dancer.)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tr-TR" sz="2400" spc="-1" strike="noStrike">
                <a:solidFill>
                  <a:srgbClr val="000000"/>
                </a:solidFill>
                <a:latin typeface="Arial"/>
                <a:ea typeface="SimSun"/>
              </a:rPr>
              <a:t>Hibernate JPA’nın bir süper setidir. Hibernate JPA’nın sunduğu özelliklerin yanında ekstra özellikler içermektedir.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tr-TR" sz="2400" spc="-1" strike="noStrike">
                <a:solidFill>
                  <a:srgbClr val="000000"/>
                </a:solidFill>
                <a:latin typeface="Arial"/>
                <a:ea typeface="SimSun"/>
              </a:rPr>
              <a:t>Hibernate JPA’ yı implemente eden en popüler frameworktür.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tr-TR" sz="2400" spc="-1" strike="noStrike">
                <a:solidFill>
                  <a:srgbClr val="000000"/>
                </a:solidFill>
                <a:latin typeface="Arial"/>
                <a:ea typeface="SimSun"/>
              </a:rPr>
              <a:t>Hibernate ve JPA direk olarak karşılaştırılamaz veya birbirlerine rakip değillerdir.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tr-TR" sz="2400" spc="-1" strike="noStrike">
                <a:solidFill>
                  <a:srgbClr val="000000"/>
                </a:solidFill>
                <a:latin typeface="Arial"/>
                <a:ea typeface="SimSun"/>
              </a:rPr>
              <a:t>The Java Persistence API (JPA),  2019’da  Jakarta Persistence olarak ad değiştirmiştir.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tr-TR" sz="32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1360" cy="581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SimSun"/>
              </a:rPr>
              <a:t>HIBERNATE GİRİŞ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174680"/>
            <a:ext cx="10971360" cy="49514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tr-TR" sz="2400" spc="-1" strike="noStrike">
                <a:solidFill>
                  <a:srgbClr val="000000"/>
                </a:solidFill>
                <a:latin typeface="Arial"/>
                <a:ea typeface="SimSun"/>
              </a:rPr>
              <a:t>Maven projesinin oluşturulması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tr-TR" sz="2400" spc="-1" strike="noStrike">
                <a:solidFill>
                  <a:srgbClr val="000000"/>
                </a:solidFill>
                <a:latin typeface="Arial"/>
                <a:ea typeface="SimSun"/>
              </a:rPr>
              <a:t>Maven dependencies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tr-TR" sz="1400" spc="-1" strike="noStrike">
                <a:solidFill>
                  <a:srgbClr val="008080"/>
                </a:solidFill>
                <a:latin typeface="Consolas"/>
                <a:ea typeface="Consolas"/>
              </a:rPr>
              <a:t>&lt;</a:t>
            </a:r>
            <a:r>
              <a:rPr b="1" lang="tr-TR" sz="1400" spc="-1" strike="noStrike">
                <a:solidFill>
                  <a:srgbClr val="3f7f7f"/>
                </a:solidFill>
                <a:latin typeface="Consolas"/>
                <a:ea typeface="Consolas"/>
              </a:rPr>
              <a:t>dependency</a:t>
            </a:r>
            <a:r>
              <a:rPr b="1" lang="tr-TR" sz="1400" spc="-1" strike="noStrike">
                <a:solidFill>
                  <a:srgbClr val="008080"/>
                </a:solidFill>
                <a:latin typeface="Consolas"/>
                <a:ea typeface="Consolas"/>
              </a:rPr>
              <a:t>&gt;</a:t>
            </a:r>
            <a:endParaRPr b="0" lang="en-US" sz="14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tr-TR" sz="1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1" lang="tr-TR" sz="1400" spc="-1" strike="noStrike">
                <a:solidFill>
                  <a:srgbClr val="008080"/>
                </a:solidFill>
                <a:latin typeface="Consolas"/>
                <a:ea typeface="Consolas"/>
              </a:rPr>
              <a:t>&lt;</a:t>
            </a:r>
            <a:r>
              <a:rPr b="1" lang="tr-TR" sz="1400" spc="-1" strike="noStrike">
                <a:solidFill>
                  <a:srgbClr val="3f7f7f"/>
                </a:solidFill>
                <a:latin typeface="Consolas"/>
                <a:ea typeface="Consolas"/>
              </a:rPr>
              <a:t>groupId</a:t>
            </a:r>
            <a:r>
              <a:rPr b="1" lang="tr-TR" sz="1400" spc="-1" strike="noStrike">
                <a:solidFill>
                  <a:srgbClr val="008080"/>
                </a:solidFill>
                <a:latin typeface="Consolas"/>
                <a:ea typeface="Consolas"/>
              </a:rPr>
              <a:t>&gt;</a:t>
            </a:r>
            <a:r>
              <a:rPr b="1" lang="tr-TR" sz="1400" spc="-1" strike="noStrike">
                <a:solidFill>
                  <a:srgbClr val="000000"/>
                </a:solidFill>
                <a:latin typeface="Consolas"/>
                <a:ea typeface="Consolas"/>
              </a:rPr>
              <a:t>org.hibernate</a:t>
            </a:r>
            <a:r>
              <a:rPr b="1" lang="tr-TR" sz="1400" spc="-1" strike="noStrike">
                <a:solidFill>
                  <a:srgbClr val="008080"/>
                </a:solidFill>
                <a:latin typeface="Consolas"/>
                <a:ea typeface="Consolas"/>
              </a:rPr>
              <a:t>&lt;/</a:t>
            </a:r>
            <a:r>
              <a:rPr b="1" lang="tr-TR" sz="1400" spc="-1" strike="noStrike">
                <a:solidFill>
                  <a:srgbClr val="3f7f7f"/>
                </a:solidFill>
                <a:latin typeface="Consolas"/>
                <a:ea typeface="Consolas"/>
              </a:rPr>
              <a:t>groupId</a:t>
            </a:r>
            <a:r>
              <a:rPr b="1" lang="tr-TR" sz="1400" spc="-1" strike="noStrike">
                <a:solidFill>
                  <a:srgbClr val="008080"/>
                </a:solidFill>
                <a:latin typeface="Consolas"/>
                <a:ea typeface="Consolas"/>
              </a:rPr>
              <a:t>&gt;</a:t>
            </a:r>
            <a:endParaRPr b="0" lang="en-US" sz="14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tr-TR" sz="1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1" lang="tr-TR" sz="1400" spc="-1" strike="noStrike">
                <a:solidFill>
                  <a:srgbClr val="008080"/>
                </a:solidFill>
                <a:latin typeface="Consolas"/>
                <a:ea typeface="Consolas"/>
              </a:rPr>
              <a:t>&lt;</a:t>
            </a:r>
            <a:r>
              <a:rPr b="1" lang="tr-TR" sz="1400" spc="-1" strike="noStrike">
                <a:solidFill>
                  <a:srgbClr val="3f7f7f"/>
                </a:solidFill>
                <a:latin typeface="Consolas"/>
                <a:ea typeface="Consolas"/>
              </a:rPr>
              <a:t>artifactId</a:t>
            </a:r>
            <a:r>
              <a:rPr b="1" lang="tr-TR" sz="1400" spc="-1" strike="noStrike">
                <a:solidFill>
                  <a:srgbClr val="008080"/>
                </a:solidFill>
                <a:latin typeface="Consolas"/>
                <a:ea typeface="Consolas"/>
              </a:rPr>
              <a:t>&gt;</a:t>
            </a:r>
            <a:r>
              <a:rPr b="1" lang="tr-TR" sz="1400" spc="-1" strike="noStrike">
                <a:solidFill>
                  <a:srgbClr val="000000"/>
                </a:solidFill>
                <a:latin typeface="Consolas"/>
                <a:ea typeface="Consolas"/>
              </a:rPr>
              <a:t>hibernate-core</a:t>
            </a:r>
            <a:r>
              <a:rPr b="1" lang="tr-TR" sz="1400" spc="-1" strike="noStrike">
                <a:solidFill>
                  <a:srgbClr val="008080"/>
                </a:solidFill>
                <a:latin typeface="Consolas"/>
                <a:ea typeface="Consolas"/>
              </a:rPr>
              <a:t>&lt;/</a:t>
            </a:r>
            <a:r>
              <a:rPr b="1" lang="tr-TR" sz="1400" spc="-1" strike="noStrike">
                <a:solidFill>
                  <a:srgbClr val="3f7f7f"/>
                </a:solidFill>
                <a:latin typeface="Consolas"/>
                <a:ea typeface="Consolas"/>
              </a:rPr>
              <a:t>artifactId</a:t>
            </a:r>
            <a:r>
              <a:rPr b="1" lang="tr-TR" sz="1400" spc="-1" strike="noStrike">
                <a:solidFill>
                  <a:srgbClr val="008080"/>
                </a:solidFill>
                <a:latin typeface="Consolas"/>
                <a:ea typeface="Consolas"/>
              </a:rPr>
              <a:t>&gt;</a:t>
            </a:r>
            <a:endParaRPr b="0" lang="en-US" sz="14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tr-TR" sz="1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1" lang="tr-TR" sz="1400" spc="-1" strike="noStrike">
                <a:solidFill>
                  <a:srgbClr val="008080"/>
                </a:solidFill>
                <a:latin typeface="Consolas"/>
                <a:ea typeface="Consolas"/>
              </a:rPr>
              <a:t>&lt;</a:t>
            </a:r>
            <a:r>
              <a:rPr b="1" lang="tr-TR" sz="1400" spc="-1" strike="noStrike">
                <a:solidFill>
                  <a:srgbClr val="3f7f7f"/>
                </a:solidFill>
                <a:latin typeface="Consolas"/>
                <a:ea typeface="Consolas"/>
              </a:rPr>
              <a:t>version</a:t>
            </a:r>
            <a:r>
              <a:rPr b="1" lang="tr-TR" sz="1400" spc="-1" strike="noStrike">
                <a:solidFill>
                  <a:srgbClr val="008080"/>
                </a:solidFill>
                <a:latin typeface="Consolas"/>
                <a:ea typeface="Consolas"/>
              </a:rPr>
              <a:t>&gt;</a:t>
            </a:r>
            <a:r>
              <a:rPr b="1" lang="tr-TR" sz="1400" spc="-1" strike="noStrike">
                <a:solidFill>
                  <a:srgbClr val="000000"/>
                </a:solidFill>
                <a:latin typeface="Consolas"/>
                <a:ea typeface="Consolas"/>
              </a:rPr>
              <a:t>5.6.8.Final</a:t>
            </a:r>
            <a:r>
              <a:rPr b="1" lang="tr-TR" sz="1400" spc="-1" strike="noStrike">
                <a:solidFill>
                  <a:srgbClr val="008080"/>
                </a:solidFill>
                <a:latin typeface="Consolas"/>
                <a:ea typeface="Consolas"/>
              </a:rPr>
              <a:t>&lt;/</a:t>
            </a:r>
            <a:r>
              <a:rPr b="1" lang="tr-TR" sz="1400" spc="-1" strike="noStrike">
                <a:solidFill>
                  <a:srgbClr val="3f7f7f"/>
                </a:solidFill>
                <a:latin typeface="Consolas"/>
                <a:ea typeface="Consolas"/>
              </a:rPr>
              <a:t>version</a:t>
            </a:r>
            <a:r>
              <a:rPr b="1" lang="tr-TR" sz="1400" spc="-1" strike="noStrike">
                <a:solidFill>
                  <a:srgbClr val="008080"/>
                </a:solidFill>
                <a:latin typeface="Consolas"/>
                <a:ea typeface="Consolas"/>
              </a:rPr>
              <a:t>&gt;</a:t>
            </a:r>
            <a:endParaRPr b="0" lang="en-US" sz="14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tr-TR" sz="1400" spc="-1" strike="noStrike">
                <a:solidFill>
                  <a:srgbClr val="008080"/>
                </a:solidFill>
                <a:latin typeface="Consolas"/>
                <a:ea typeface="Consolas"/>
              </a:rPr>
              <a:t>&lt;/</a:t>
            </a:r>
            <a:r>
              <a:rPr b="1" lang="tr-TR" sz="1400" spc="-1" strike="noStrike">
                <a:solidFill>
                  <a:srgbClr val="3f7f7f"/>
                </a:solidFill>
                <a:latin typeface="Consolas"/>
                <a:ea typeface="Consolas"/>
              </a:rPr>
              <a:t>dependency</a:t>
            </a:r>
            <a:r>
              <a:rPr b="1" lang="tr-TR" sz="1400" spc="-1" strike="noStrike">
                <a:solidFill>
                  <a:srgbClr val="008080"/>
                </a:solidFill>
                <a:latin typeface="Consolas"/>
                <a:ea typeface="Consolas"/>
              </a:rPr>
              <a:t>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14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tr-TR" sz="1400" spc="-1" strike="noStrike">
                <a:solidFill>
                  <a:srgbClr val="008080"/>
                </a:solidFill>
                <a:latin typeface="Consolas"/>
                <a:ea typeface="Consolas"/>
              </a:rPr>
              <a:t>&lt;</a:t>
            </a:r>
            <a:r>
              <a:rPr b="1" lang="tr-TR" sz="1400" spc="-1" strike="noStrike">
                <a:solidFill>
                  <a:srgbClr val="3f7f7f"/>
                </a:solidFill>
                <a:latin typeface="Consolas"/>
                <a:ea typeface="Consolas"/>
              </a:rPr>
              <a:t>dependency</a:t>
            </a:r>
            <a:r>
              <a:rPr b="1" lang="tr-TR" sz="1400" spc="-1" strike="noStrike">
                <a:solidFill>
                  <a:srgbClr val="008080"/>
                </a:solidFill>
                <a:latin typeface="Consolas"/>
                <a:ea typeface="Consolas"/>
              </a:rPr>
              <a:t>&gt;</a:t>
            </a:r>
            <a:endParaRPr b="0" lang="en-US" sz="14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tr-TR" sz="1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1" lang="tr-TR" sz="1400" spc="-1" strike="noStrike">
                <a:solidFill>
                  <a:srgbClr val="008080"/>
                </a:solidFill>
                <a:latin typeface="Consolas"/>
                <a:ea typeface="Consolas"/>
              </a:rPr>
              <a:t>&lt;</a:t>
            </a:r>
            <a:r>
              <a:rPr b="1" lang="tr-TR" sz="1400" spc="-1" strike="noStrike">
                <a:solidFill>
                  <a:srgbClr val="3f7f7f"/>
                </a:solidFill>
                <a:latin typeface="Consolas"/>
                <a:ea typeface="Consolas"/>
              </a:rPr>
              <a:t>groupId</a:t>
            </a:r>
            <a:r>
              <a:rPr b="1" lang="tr-TR" sz="1400" spc="-1" strike="noStrike">
                <a:solidFill>
                  <a:srgbClr val="008080"/>
                </a:solidFill>
                <a:latin typeface="Consolas"/>
                <a:ea typeface="Consolas"/>
              </a:rPr>
              <a:t>&gt;</a:t>
            </a:r>
            <a:r>
              <a:rPr b="1" lang="tr-TR" sz="1400" spc="-1" strike="noStrike">
                <a:solidFill>
                  <a:srgbClr val="000000"/>
                </a:solidFill>
                <a:latin typeface="Consolas"/>
                <a:ea typeface="Consolas"/>
              </a:rPr>
              <a:t>mysql</a:t>
            </a:r>
            <a:r>
              <a:rPr b="1" lang="tr-TR" sz="1400" spc="-1" strike="noStrike">
                <a:solidFill>
                  <a:srgbClr val="008080"/>
                </a:solidFill>
                <a:latin typeface="Consolas"/>
                <a:ea typeface="Consolas"/>
              </a:rPr>
              <a:t>&lt;/</a:t>
            </a:r>
            <a:r>
              <a:rPr b="1" lang="tr-TR" sz="1400" spc="-1" strike="noStrike">
                <a:solidFill>
                  <a:srgbClr val="3f7f7f"/>
                </a:solidFill>
                <a:latin typeface="Consolas"/>
                <a:ea typeface="Consolas"/>
              </a:rPr>
              <a:t>groupId</a:t>
            </a:r>
            <a:r>
              <a:rPr b="1" lang="tr-TR" sz="1400" spc="-1" strike="noStrike">
                <a:solidFill>
                  <a:srgbClr val="008080"/>
                </a:solidFill>
                <a:latin typeface="Consolas"/>
                <a:ea typeface="Consolas"/>
              </a:rPr>
              <a:t>&gt;</a:t>
            </a:r>
            <a:endParaRPr b="0" lang="en-US" sz="14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tr-TR" sz="1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1" lang="tr-TR" sz="1400" spc="-1" strike="noStrike">
                <a:solidFill>
                  <a:srgbClr val="008080"/>
                </a:solidFill>
                <a:latin typeface="Consolas"/>
                <a:ea typeface="Consolas"/>
              </a:rPr>
              <a:t>&lt;</a:t>
            </a:r>
            <a:r>
              <a:rPr b="1" lang="tr-TR" sz="1400" spc="-1" strike="noStrike">
                <a:solidFill>
                  <a:srgbClr val="3f7f7f"/>
                </a:solidFill>
                <a:latin typeface="Consolas"/>
                <a:ea typeface="Consolas"/>
              </a:rPr>
              <a:t>artifactId</a:t>
            </a:r>
            <a:r>
              <a:rPr b="1" lang="tr-TR" sz="1400" spc="-1" strike="noStrike">
                <a:solidFill>
                  <a:srgbClr val="008080"/>
                </a:solidFill>
                <a:latin typeface="Consolas"/>
                <a:ea typeface="Consolas"/>
              </a:rPr>
              <a:t>&gt;</a:t>
            </a:r>
            <a:r>
              <a:rPr b="1" lang="tr-TR" sz="1400" spc="-1" strike="noStrike">
                <a:solidFill>
                  <a:srgbClr val="000000"/>
                </a:solidFill>
                <a:latin typeface="Consolas"/>
                <a:ea typeface="Consolas"/>
              </a:rPr>
              <a:t>mysql-connector-java</a:t>
            </a:r>
            <a:r>
              <a:rPr b="1" lang="tr-TR" sz="1400" spc="-1" strike="noStrike">
                <a:solidFill>
                  <a:srgbClr val="008080"/>
                </a:solidFill>
                <a:latin typeface="Consolas"/>
                <a:ea typeface="Consolas"/>
              </a:rPr>
              <a:t>&lt;/</a:t>
            </a:r>
            <a:r>
              <a:rPr b="1" lang="tr-TR" sz="1400" spc="-1" strike="noStrike">
                <a:solidFill>
                  <a:srgbClr val="3f7f7f"/>
                </a:solidFill>
                <a:latin typeface="Consolas"/>
                <a:ea typeface="Consolas"/>
              </a:rPr>
              <a:t>artifactId</a:t>
            </a:r>
            <a:r>
              <a:rPr b="1" lang="tr-TR" sz="1400" spc="-1" strike="noStrike">
                <a:solidFill>
                  <a:srgbClr val="008080"/>
                </a:solidFill>
                <a:latin typeface="Consolas"/>
                <a:ea typeface="Consolas"/>
              </a:rPr>
              <a:t>&gt;</a:t>
            </a:r>
            <a:endParaRPr b="0" lang="en-US" sz="14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tr-TR" sz="1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1" lang="tr-TR" sz="1400" spc="-1" strike="noStrike">
                <a:solidFill>
                  <a:srgbClr val="008080"/>
                </a:solidFill>
                <a:latin typeface="Consolas"/>
                <a:ea typeface="Consolas"/>
              </a:rPr>
              <a:t>&lt;</a:t>
            </a:r>
            <a:r>
              <a:rPr b="1" lang="tr-TR" sz="1400" spc="-1" strike="noStrike">
                <a:solidFill>
                  <a:srgbClr val="3f7f7f"/>
                </a:solidFill>
                <a:latin typeface="Consolas"/>
                <a:ea typeface="Consolas"/>
              </a:rPr>
              <a:t>version</a:t>
            </a:r>
            <a:r>
              <a:rPr b="1" lang="tr-TR" sz="1400" spc="-1" strike="noStrike">
                <a:solidFill>
                  <a:srgbClr val="008080"/>
                </a:solidFill>
                <a:latin typeface="Consolas"/>
                <a:ea typeface="Consolas"/>
              </a:rPr>
              <a:t>&gt;</a:t>
            </a:r>
            <a:r>
              <a:rPr b="1" lang="tr-TR" sz="1400" spc="-1" strike="noStrike">
                <a:solidFill>
                  <a:srgbClr val="000000"/>
                </a:solidFill>
                <a:latin typeface="Consolas"/>
                <a:ea typeface="Consolas"/>
              </a:rPr>
              <a:t>8.0.27</a:t>
            </a:r>
            <a:r>
              <a:rPr b="1" lang="tr-TR" sz="1400" spc="-1" strike="noStrike">
                <a:solidFill>
                  <a:srgbClr val="008080"/>
                </a:solidFill>
                <a:latin typeface="Consolas"/>
                <a:ea typeface="Consolas"/>
              </a:rPr>
              <a:t>&lt;/</a:t>
            </a:r>
            <a:r>
              <a:rPr b="1" lang="tr-TR" sz="1400" spc="-1" strike="noStrike">
                <a:solidFill>
                  <a:srgbClr val="3f7f7f"/>
                </a:solidFill>
                <a:latin typeface="Consolas"/>
                <a:ea typeface="Consolas"/>
              </a:rPr>
              <a:t>version</a:t>
            </a:r>
            <a:r>
              <a:rPr b="1" lang="tr-TR" sz="1400" spc="-1" strike="noStrike">
                <a:solidFill>
                  <a:srgbClr val="008080"/>
                </a:solidFill>
                <a:latin typeface="Consolas"/>
                <a:ea typeface="Consolas"/>
              </a:rPr>
              <a:t>&gt;</a:t>
            </a:r>
            <a:endParaRPr b="0" lang="en-US" sz="14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tr-TR" sz="1400" spc="-1" strike="noStrike">
                <a:solidFill>
                  <a:srgbClr val="008080"/>
                </a:solidFill>
                <a:latin typeface="Consolas"/>
                <a:ea typeface="Consolas"/>
              </a:rPr>
              <a:t>&lt;/</a:t>
            </a:r>
            <a:r>
              <a:rPr b="1" lang="tr-TR" sz="1400" spc="-1" strike="noStrike">
                <a:solidFill>
                  <a:srgbClr val="3f7f7f"/>
                </a:solidFill>
                <a:latin typeface="Consolas"/>
                <a:ea typeface="Consolas"/>
              </a:rPr>
              <a:t>dependency</a:t>
            </a:r>
            <a:r>
              <a:rPr b="1" lang="tr-TR" sz="1400" spc="-1" strike="noStrike">
                <a:solidFill>
                  <a:srgbClr val="008080"/>
                </a:solidFill>
                <a:latin typeface="Consolas"/>
                <a:ea typeface="Consolas"/>
              </a:rPr>
              <a:t>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tr-TR" sz="32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1360" cy="581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SimSun"/>
              </a:rPr>
              <a:t>HIBERNATE GİRİŞ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174680"/>
            <a:ext cx="10971360" cy="5453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tr-TR" sz="2400" spc="-1" strike="noStrike">
                <a:solidFill>
                  <a:srgbClr val="000000"/>
                </a:solidFill>
                <a:latin typeface="Arial"/>
                <a:ea typeface="SimSun"/>
              </a:rPr>
              <a:t>Hibernate Konfigürasyon dosyasının oluşturulması 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tr-TR" sz="1400" spc="-1" strike="noStrike">
                <a:solidFill>
                  <a:srgbClr val="000000"/>
                </a:solidFill>
                <a:latin typeface="Arial"/>
                <a:ea typeface="SimSun"/>
              </a:rPr>
              <a:t>hibernate.connection.driver_class: (Veri tabanı tipine bağlı olarak değişmektedir)</a:t>
            </a:r>
            <a:endParaRPr b="0" lang="en-US" sz="14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400" spc="-1" strike="noStrike">
                <a:solidFill>
                  <a:srgbClr val="000000"/>
                </a:solidFill>
                <a:latin typeface="Arial"/>
                <a:ea typeface="SimSun"/>
              </a:rPr>
              <a:t>com.mysql.jdbc.Driver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tr-TR" sz="1400" spc="-1" strike="noStrike">
                <a:solidFill>
                  <a:srgbClr val="000000"/>
                </a:solidFill>
                <a:latin typeface="Arial"/>
                <a:ea typeface="SimSun"/>
              </a:rPr>
              <a:t>Database connection konfigürasyon:</a:t>
            </a:r>
            <a:endParaRPr b="0" lang="en-US" sz="14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400" spc="-1" strike="noStrike">
                <a:solidFill>
                  <a:srgbClr val="000000"/>
                </a:solidFill>
                <a:latin typeface="Arial"/>
                <a:ea typeface="SimSun"/>
              </a:rPr>
              <a:t>connection.url: jdbc:mysql://localhost:3306/db_name</a:t>
            </a:r>
            <a:endParaRPr b="0" lang="en-US" sz="14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400" spc="-1" strike="noStrike">
                <a:solidFill>
                  <a:srgbClr val="000000"/>
                </a:solidFill>
                <a:latin typeface="Arial"/>
                <a:ea typeface="SimSun"/>
              </a:rPr>
              <a:t>connection.username: db_username</a:t>
            </a:r>
            <a:endParaRPr b="0" lang="en-US" sz="14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400" spc="-1" strike="noStrike">
                <a:solidFill>
                  <a:srgbClr val="000000"/>
                </a:solidFill>
                <a:latin typeface="Arial"/>
                <a:ea typeface="SimSun"/>
              </a:rPr>
              <a:t>connection.password: db_password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tr-TR" sz="1400" spc="-1" strike="noStrike">
                <a:solidFill>
                  <a:srgbClr val="000000"/>
                </a:solidFill>
                <a:latin typeface="Arial"/>
                <a:ea typeface="SimSun"/>
              </a:rPr>
              <a:t>hibernate.dialect: (Veri tabanı tipine bağlı olarak değişmektedir)</a:t>
            </a:r>
            <a:endParaRPr b="0" lang="en-US" sz="14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400" spc="-1" strike="noStrike">
                <a:solidFill>
                  <a:srgbClr val="000000"/>
                </a:solidFill>
                <a:latin typeface="Arial"/>
                <a:ea typeface="SimSun"/>
              </a:rPr>
              <a:t>org.hibernate.dialect.MySQL8Dialect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tr-TR" sz="1400" spc="-1" strike="noStrike">
                <a:solidFill>
                  <a:srgbClr val="000000"/>
                </a:solidFill>
                <a:latin typeface="Arial"/>
                <a:ea typeface="SimSun"/>
              </a:rPr>
              <a:t>hbm2ddl.auto:</a:t>
            </a:r>
            <a:endParaRPr b="0" lang="en-US" sz="14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400" spc="-1" strike="noStrike">
                <a:solidFill>
                  <a:srgbClr val="000000"/>
                </a:solidFill>
                <a:latin typeface="Arial"/>
                <a:ea typeface="SimSun"/>
              </a:rPr>
              <a:t>Create | update | create-drop | validate | none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tr-TR" sz="1400" spc="-1" strike="noStrike">
                <a:solidFill>
                  <a:srgbClr val="000000"/>
                </a:solidFill>
                <a:latin typeface="Arial"/>
                <a:ea typeface="SimSun"/>
              </a:rPr>
              <a:t>show_sql:</a:t>
            </a:r>
            <a:endParaRPr b="0" lang="en-US" sz="14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400" spc="-1" strike="noStrike">
                <a:solidFill>
                  <a:srgbClr val="000000"/>
                </a:solidFill>
                <a:latin typeface="Arial"/>
                <a:ea typeface="SimSun"/>
              </a:rPr>
              <a:t>true | false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tr-TR" sz="1400" spc="-1" strike="noStrike">
                <a:solidFill>
                  <a:srgbClr val="000000"/>
                </a:solidFill>
                <a:latin typeface="Arial"/>
                <a:ea typeface="SimSun"/>
              </a:rPr>
              <a:t>format_sql:</a:t>
            </a:r>
            <a:endParaRPr b="0" lang="en-US" sz="14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400" spc="-1" strike="noStrike">
                <a:solidFill>
                  <a:srgbClr val="000000"/>
                </a:solidFill>
                <a:latin typeface="Arial"/>
                <a:ea typeface="SimSun"/>
              </a:rPr>
              <a:t>true | false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tr-TR" sz="32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2120</TotalTime>
  <Application>LibreOffice/7.3.3.2$Windows_X86_64 LibreOffice_project/d1d0ea68f081ee2800a922cac8f79445e4603348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2022-05-01T15:56:02Z</dcterms:created>
  <dc:creator/>
  <dc:description/>
  <dc:language>en-US</dc:language>
  <cp:lastModifiedBy/>
  <dcterms:modified xsi:type="dcterms:W3CDTF">2022-05-24T00:04:27Z</dcterms:modified>
  <cp:revision>65</cp:revision>
  <dc:subject/>
  <dc:title>WPS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28A9E48BEFA74E65A5653E0AAB085D33</vt:lpwstr>
  </property>
  <property fmtid="{D5CDD505-2E9C-101B-9397-08002B2CF9AE}" pid="3" name="KSOProductBuildVer">
    <vt:lpwstr>1033-11.2.0.10308</vt:lpwstr>
  </property>
  <property fmtid="{D5CDD505-2E9C-101B-9397-08002B2CF9AE}" pid="4" name="PresentationFormat">
    <vt:lpwstr>Widescreen</vt:lpwstr>
  </property>
  <property fmtid="{D5CDD505-2E9C-101B-9397-08002B2CF9AE}" pid="5" name="Slides">
    <vt:r8>3</vt:r8>
  </property>
</Properties>
</file>