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6" r:id="rId3"/>
    <p:sldId id="257" r:id="rId4"/>
    <p:sldId id="266" r:id="rId5"/>
    <p:sldId id="268" r:id="rId6"/>
    <p:sldId id="267" r:id="rId7"/>
    <p:sldId id="264" r:id="rId8"/>
    <p:sldId id="258" r:id="rId9"/>
    <p:sldId id="259" r:id="rId10"/>
    <p:sldId id="285" r:id="rId11"/>
    <p:sldId id="270" r:id="rId12"/>
    <p:sldId id="275" r:id="rId13"/>
    <p:sldId id="271" r:id="rId14"/>
    <p:sldId id="260" r:id="rId15"/>
    <p:sldId id="261" r:id="rId16"/>
    <p:sldId id="269" r:id="rId17"/>
    <p:sldId id="262" r:id="rId18"/>
    <p:sldId id="272" r:id="rId19"/>
    <p:sldId id="263" r:id="rId20"/>
    <p:sldId id="274" r:id="rId21"/>
    <p:sldId id="273" r:id="rId22"/>
    <p:sldId id="279" r:id="rId23"/>
    <p:sldId id="276" r:id="rId24"/>
    <p:sldId id="277" r:id="rId25"/>
    <p:sldId id="278" r:id="rId26"/>
    <p:sldId id="280" r:id="rId27"/>
    <p:sldId id="281" r:id="rId28"/>
    <p:sldId id="282" r:id="rId29"/>
    <p:sldId id="283" r:id="rId30"/>
    <p:sldId id="284"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3DC6F-DEAA-4D81-899B-E15A3C9050F7}" type="datetimeFigureOut">
              <a:rPr kumimoji="1" lang="ja-JP" altLang="en-US" smtClean="0"/>
              <a:t>2015/8/20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26394-8765-4106-9879-803AB3DB603F}" type="slidenum">
              <a:rPr kumimoji="1" lang="ja-JP" altLang="en-US" smtClean="0"/>
              <a:t>‹#›</a:t>
            </a:fld>
            <a:endParaRPr kumimoji="1" lang="ja-JP" altLang="en-US"/>
          </a:p>
        </p:txBody>
      </p:sp>
    </p:spTree>
    <p:extLst>
      <p:ext uri="{BB962C8B-B14F-4D97-AF65-F5344CB8AC3E}">
        <p14:creationId xmlns:p14="http://schemas.microsoft.com/office/powerpoint/2010/main" val="17607263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3A26394-8765-4106-9879-803AB3DB603F}" type="slidenum">
              <a:rPr kumimoji="1" lang="ja-JP" altLang="en-US" smtClean="0"/>
              <a:t>30</a:t>
            </a:fld>
            <a:endParaRPr kumimoji="1" lang="ja-JP" altLang="en-US"/>
          </a:p>
        </p:txBody>
      </p:sp>
    </p:spTree>
    <p:extLst>
      <p:ext uri="{BB962C8B-B14F-4D97-AF65-F5344CB8AC3E}">
        <p14:creationId xmlns:p14="http://schemas.microsoft.com/office/powerpoint/2010/main" val="298927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475B80-27CF-4358-9151-43183EB68F01}" type="datetime1">
              <a:rPr kumimoji="1" lang="ja-JP" altLang="en-US" smtClean="0"/>
              <a:t>2015/8/20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391334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5642562-E2F5-4717-A1CA-C1D517015D7E}" type="datetime1">
              <a:rPr kumimoji="1" lang="ja-JP" altLang="en-US" smtClean="0"/>
              <a:t>2015/8/20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368547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BA23D7-A94B-46CF-B686-AB9EFDC6E790}" type="datetime1">
              <a:rPr kumimoji="1" lang="ja-JP" altLang="en-US" smtClean="0"/>
              <a:t>2015/8/20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191180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76E6B7-BF34-4AA6-861F-68B97732DFC2}" type="datetime1">
              <a:rPr kumimoji="1" lang="ja-JP" altLang="en-US" smtClean="0"/>
              <a:t>2015/8/20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358919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DC6F584-DC16-4C7D-BF02-3437018B8B9C}" type="datetime1">
              <a:rPr kumimoji="1" lang="ja-JP" altLang="en-US" smtClean="0"/>
              <a:t>2015/8/20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366620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F8DF9E7-3D08-4503-B46D-8F6BF4EBD355}" type="datetime1">
              <a:rPr kumimoji="1" lang="ja-JP" altLang="en-US" smtClean="0"/>
              <a:t>2015/8/20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314085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B5A900C-153E-4FED-AA82-23AE891BEDEB}" type="datetime1">
              <a:rPr kumimoji="1" lang="ja-JP" altLang="en-US" smtClean="0"/>
              <a:t>2015/8/20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278351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203A832-3E6C-4E3F-8090-A027CDDE9817}" type="datetime1">
              <a:rPr kumimoji="1" lang="ja-JP" altLang="en-US" smtClean="0"/>
              <a:t>2015/8/20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413361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BC303A7-651D-40FF-B0F0-0BFEF500D443}" type="datetime1">
              <a:rPr kumimoji="1" lang="ja-JP" altLang="en-US" smtClean="0"/>
              <a:t>2015/8/20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422043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AE52744-06D1-4624-A3DA-1F89DD4909C4}" type="datetime1">
              <a:rPr kumimoji="1" lang="ja-JP" altLang="en-US" smtClean="0"/>
              <a:t>2015/8/20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167551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1C11688-01B0-4F68-BCFF-3FD791756C60}" type="datetime1">
              <a:rPr kumimoji="1" lang="ja-JP" altLang="en-US" smtClean="0"/>
              <a:t>2015/8/20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228238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3A951-D70B-4F15-92E1-2D4913F7624E}" type="datetime1">
              <a:rPr kumimoji="1" lang="ja-JP" altLang="en-US" smtClean="0"/>
              <a:t>2015/8/20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36806-45F8-4BD1-BF15-C84760C7B398}" type="slidenum">
              <a:rPr kumimoji="1" lang="ja-JP" altLang="en-US" smtClean="0"/>
              <a:t>‹#›</a:t>
            </a:fld>
            <a:endParaRPr kumimoji="1" lang="ja-JP" altLang="en-US"/>
          </a:p>
        </p:txBody>
      </p:sp>
    </p:spTree>
    <p:extLst>
      <p:ext uri="{BB962C8B-B14F-4D97-AF65-F5344CB8AC3E}">
        <p14:creationId xmlns:p14="http://schemas.microsoft.com/office/powerpoint/2010/main" val="36035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AI</a:t>
            </a:r>
            <a:r>
              <a:rPr kumimoji="1" lang="ja-JP" altLang="en-US" dirty="0" smtClean="0"/>
              <a:t>ミニ四駆　</a:t>
            </a:r>
            <a:r>
              <a:rPr lang="ja-JP" altLang="en-US" dirty="0" smtClean="0"/>
              <a:t>ハッカソン</a:t>
            </a:r>
            <a:r>
              <a:rPr lang="en-US" altLang="ja-JP" dirty="0" smtClean="0"/>
              <a:t/>
            </a:r>
            <a:br>
              <a:rPr lang="en-US" altLang="ja-JP" dirty="0" smtClean="0"/>
            </a:br>
            <a:r>
              <a:rPr lang="ja-JP" altLang="en-US" dirty="0" smtClean="0"/>
              <a:t>第一回</a:t>
            </a:r>
            <a:endParaRPr kumimoji="1" lang="ja-JP" altLang="en-US" dirty="0"/>
          </a:p>
        </p:txBody>
      </p:sp>
      <p:sp>
        <p:nvSpPr>
          <p:cNvPr id="3" name="サブタイトル 2"/>
          <p:cNvSpPr>
            <a:spLocks noGrp="1"/>
          </p:cNvSpPr>
          <p:nvPr>
            <p:ph type="subTitle" idx="1"/>
          </p:nvPr>
        </p:nvSpPr>
        <p:spPr>
          <a:xfrm>
            <a:off x="1524000" y="4711310"/>
            <a:ext cx="9144000" cy="1655762"/>
          </a:xfrm>
        </p:spPr>
        <p:txBody>
          <a:bodyPr>
            <a:noAutofit/>
          </a:bodyPr>
          <a:lstStyle/>
          <a:p>
            <a:r>
              <a:rPr kumimoji="1" lang="en-US" altLang="ja-JP" sz="3200" dirty="0" smtClean="0"/>
              <a:t>2015</a:t>
            </a:r>
            <a:r>
              <a:rPr kumimoji="1" lang="ja-JP" altLang="en-US" sz="3200" dirty="0" smtClean="0"/>
              <a:t> </a:t>
            </a:r>
            <a:r>
              <a:rPr kumimoji="1" lang="en-US" altLang="ja-JP" sz="3200" dirty="0" smtClean="0"/>
              <a:t>08/16</a:t>
            </a:r>
          </a:p>
          <a:p>
            <a:r>
              <a:rPr lang="ja-JP" altLang="en-US" sz="3200" dirty="0" smtClean="0"/>
              <a:t>株式会社アールティ </a:t>
            </a:r>
            <a:endParaRPr lang="en-US" altLang="ja-JP" sz="3200" dirty="0" smtClean="0"/>
          </a:p>
          <a:p>
            <a:r>
              <a:rPr lang="ja-JP" altLang="en-US" sz="3200" dirty="0" smtClean="0"/>
              <a:t>高橋</a:t>
            </a:r>
            <a:r>
              <a:rPr lang="ja-JP" altLang="en-US" sz="3200" dirty="0"/>
              <a:t>良太</a:t>
            </a:r>
            <a:endParaRPr lang="en-US" altLang="ja-JP" sz="3200" dirty="0"/>
          </a:p>
          <a:p>
            <a:endParaRPr kumimoji="1" lang="ja-JP" altLang="en-US" sz="3200" dirty="0"/>
          </a:p>
        </p:txBody>
      </p:sp>
      <p:sp>
        <p:nvSpPr>
          <p:cNvPr id="4" name="スライド番号プレースホルダー 3"/>
          <p:cNvSpPr>
            <a:spLocks noGrp="1"/>
          </p:cNvSpPr>
          <p:nvPr>
            <p:ph type="sldNum" sz="quarter" idx="12"/>
          </p:nvPr>
        </p:nvSpPr>
        <p:spPr/>
        <p:txBody>
          <a:bodyPr/>
          <a:lstStyle/>
          <a:p>
            <a:fld id="{8C436806-45F8-4BD1-BF15-C84760C7B398}" type="slidenum">
              <a:rPr kumimoji="1" lang="ja-JP" altLang="en-US" sz="1800" smtClean="0"/>
              <a:t>1</a:t>
            </a:fld>
            <a:endParaRPr kumimoji="1" lang="ja-JP" altLang="en-US" sz="1800" dirty="0"/>
          </a:p>
        </p:txBody>
      </p:sp>
    </p:spTree>
    <p:extLst>
      <p:ext uri="{BB962C8B-B14F-4D97-AF65-F5344CB8AC3E}">
        <p14:creationId xmlns:p14="http://schemas.microsoft.com/office/powerpoint/2010/main" val="255660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04734" y="899409"/>
            <a:ext cx="11310532" cy="646331"/>
          </a:xfrm>
          <a:prstGeom prst="rect">
            <a:avLst/>
          </a:prstGeom>
          <a:noFill/>
        </p:spPr>
        <p:txBody>
          <a:bodyPr wrap="none" rtlCol="0">
            <a:spAutoFit/>
          </a:bodyPr>
          <a:lstStyle/>
          <a:p>
            <a:r>
              <a:rPr lang="ja-JP" altLang="en-US" sz="3600" dirty="0" smtClean="0"/>
              <a:t>とりあえず</a:t>
            </a:r>
            <a:r>
              <a:rPr lang="en-US" altLang="ja-JP" sz="3600" dirty="0" smtClean="0"/>
              <a:t>, PC</a:t>
            </a:r>
            <a:r>
              <a:rPr lang="ja-JP" altLang="en-US" sz="3600" dirty="0" smtClean="0"/>
              <a:t>との</a:t>
            </a:r>
            <a:r>
              <a:rPr lang="en-US" altLang="ja-JP" sz="3600" dirty="0" smtClean="0"/>
              <a:t>Bluetooth</a:t>
            </a:r>
            <a:r>
              <a:rPr lang="ja-JP" altLang="en-US" sz="3600" dirty="0" smtClean="0"/>
              <a:t>通信で動くアプリは作ったが</a:t>
            </a:r>
            <a:r>
              <a:rPr lang="en-US" altLang="ja-JP" sz="3600" dirty="0" smtClean="0"/>
              <a:t>…</a:t>
            </a:r>
            <a:endParaRPr kumimoji="1" lang="ja-JP" altLang="en-US" sz="3600" dirty="0"/>
          </a:p>
        </p:txBody>
      </p:sp>
      <p:sp>
        <p:nvSpPr>
          <p:cNvPr id="5" name="テキスト ボックス 4"/>
          <p:cNvSpPr txBox="1"/>
          <p:nvPr/>
        </p:nvSpPr>
        <p:spPr>
          <a:xfrm>
            <a:off x="1970918" y="2874523"/>
            <a:ext cx="5670142" cy="523220"/>
          </a:xfrm>
          <a:prstGeom prst="rect">
            <a:avLst/>
          </a:prstGeom>
          <a:noFill/>
        </p:spPr>
        <p:txBody>
          <a:bodyPr wrap="none" rtlCol="0">
            <a:spAutoFit/>
          </a:bodyPr>
          <a:lstStyle/>
          <a:p>
            <a:r>
              <a:rPr lang="ja-JP" altLang="en-US" sz="2800" dirty="0" smtClean="0"/>
              <a:t>スマホとの通信で動くアプリはまだ</a:t>
            </a:r>
            <a:r>
              <a:rPr lang="en-US" altLang="ja-JP" sz="2800" dirty="0" smtClean="0"/>
              <a:t>….</a:t>
            </a:r>
          </a:p>
        </p:txBody>
      </p:sp>
      <p:sp>
        <p:nvSpPr>
          <p:cNvPr id="6" name="テキスト ボックス 5"/>
          <p:cNvSpPr txBox="1"/>
          <p:nvPr/>
        </p:nvSpPr>
        <p:spPr>
          <a:xfrm>
            <a:off x="404734" y="5249747"/>
            <a:ext cx="11364008" cy="1107996"/>
          </a:xfrm>
          <a:prstGeom prst="rect">
            <a:avLst/>
          </a:prstGeom>
          <a:noFill/>
        </p:spPr>
        <p:txBody>
          <a:bodyPr wrap="none" rtlCol="0">
            <a:spAutoFit/>
          </a:bodyPr>
          <a:lstStyle/>
          <a:p>
            <a:r>
              <a:rPr lang="ja-JP" altLang="en-US" sz="6600" dirty="0" smtClean="0"/>
              <a:t>みなさん</a:t>
            </a:r>
            <a:r>
              <a:rPr lang="en-US" altLang="ja-JP" sz="6600" dirty="0" smtClean="0"/>
              <a:t>, </a:t>
            </a:r>
            <a:r>
              <a:rPr lang="ja-JP" altLang="en-US" sz="6600" dirty="0" smtClean="0"/>
              <a:t>協力してくれませんか</a:t>
            </a:r>
            <a:endParaRPr kumimoji="1" lang="ja-JP" altLang="en-US" sz="6600" dirty="0"/>
          </a:p>
        </p:txBody>
      </p:sp>
      <p:sp>
        <p:nvSpPr>
          <p:cNvPr id="7" name="スライド番号プレースホルダー 6"/>
          <p:cNvSpPr>
            <a:spLocks noGrp="1"/>
          </p:cNvSpPr>
          <p:nvPr>
            <p:ph type="sldNum" sz="quarter" idx="12"/>
          </p:nvPr>
        </p:nvSpPr>
        <p:spPr/>
        <p:txBody>
          <a:bodyPr/>
          <a:lstStyle/>
          <a:p>
            <a:fld id="{8C436806-45F8-4BD1-BF15-C84760C7B398}" type="slidenum">
              <a:rPr kumimoji="1" lang="ja-JP" altLang="en-US" sz="1800" smtClean="0"/>
              <a:t>10</a:t>
            </a:fld>
            <a:endParaRPr kumimoji="1" lang="ja-JP" altLang="en-US" sz="1800" dirty="0"/>
          </a:p>
        </p:txBody>
      </p:sp>
    </p:spTree>
    <p:extLst>
      <p:ext uri="{BB962C8B-B14F-4D97-AF65-F5344CB8AC3E}">
        <p14:creationId xmlns:p14="http://schemas.microsoft.com/office/powerpoint/2010/main" val="3887192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Bluetooth</a:t>
            </a:r>
            <a:r>
              <a:rPr lang="ja-JP" altLang="en-US" dirty="0" smtClean="0"/>
              <a:t>対</a:t>
            </a:r>
            <a:r>
              <a:rPr lang="en-US" altLang="ja-JP" dirty="0" smtClean="0"/>
              <a:t>Android</a:t>
            </a:r>
            <a:r>
              <a:rPr lang="ja-JP" altLang="en-US" dirty="0" smtClean="0"/>
              <a:t>の通信</a:t>
            </a:r>
            <a:endParaRPr kumimoji="1" lang="ja-JP" altLang="en-US" dirty="0"/>
          </a:p>
        </p:txBody>
      </p:sp>
      <p:sp>
        <p:nvSpPr>
          <p:cNvPr id="3" name="コンテンツ プレースホルダー 2"/>
          <p:cNvSpPr>
            <a:spLocks noGrp="1"/>
          </p:cNvSpPr>
          <p:nvPr>
            <p:ph idx="1"/>
          </p:nvPr>
        </p:nvSpPr>
        <p:spPr/>
        <p:txBody>
          <a:bodyPr/>
          <a:lstStyle/>
          <a:p>
            <a:r>
              <a:rPr lang="en-US" altLang="ja-JP" dirty="0"/>
              <a:t>SPP(Serial Port Profile)</a:t>
            </a:r>
            <a:r>
              <a:rPr lang="ja-JP" altLang="en-US" dirty="0"/>
              <a:t>で通信　</a:t>
            </a:r>
            <a:endParaRPr lang="en-US" altLang="ja-JP" dirty="0" smtClean="0"/>
          </a:p>
          <a:p>
            <a:r>
              <a:rPr lang="en-US" altLang="ja-JP" dirty="0" smtClean="0"/>
              <a:t>byte</a:t>
            </a:r>
            <a:r>
              <a:rPr lang="ja-JP" altLang="en-US" dirty="0" smtClean="0"/>
              <a:t>型の配列を送受信</a:t>
            </a:r>
            <a:r>
              <a:rPr lang="ja-JP" altLang="en-US" dirty="0"/>
              <a:t>　・・・・　</a:t>
            </a:r>
            <a:r>
              <a:rPr lang="en-US" altLang="ja-JP" dirty="0"/>
              <a:t>RS232C</a:t>
            </a:r>
            <a:r>
              <a:rPr lang="ja-JP" altLang="en-US" dirty="0"/>
              <a:t>と同様な</a:t>
            </a:r>
            <a:r>
              <a:rPr lang="ja-JP" altLang="en-US" dirty="0" smtClean="0"/>
              <a:t>感じ</a:t>
            </a:r>
            <a:endParaRPr lang="en-US" altLang="ja-JP" dirty="0" smtClean="0"/>
          </a:p>
          <a:p>
            <a:r>
              <a:rPr lang="en-US" altLang="ja-JP" dirty="0" err="1" smtClean="0"/>
              <a:t>BluetoothChat</a:t>
            </a:r>
            <a:r>
              <a:rPr lang="ja-JP" altLang="en-US" dirty="0" smtClean="0"/>
              <a:t>というサンプルソースが下敷き</a:t>
            </a:r>
            <a:endParaRPr lang="en-US" altLang="ja-JP" dirty="0" smtClean="0"/>
          </a:p>
          <a:p>
            <a:r>
              <a:rPr lang="en-US" altLang="ja-JP" dirty="0" err="1" smtClean="0"/>
              <a:t>BluetoothChat</a:t>
            </a:r>
            <a:r>
              <a:rPr lang="ja-JP" altLang="en-US" dirty="0" smtClean="0"/>
              <a:t>内の</a:t>
            </a:r>
            <a:r>
              <a:rPr lang="en-US" altLang="ja-JP" dirty="0" smtClean="0"/>
              <a:t>UUID</a:t>
            </a:r>
            <a:r>
              <a:rPr lang="ja-JP" altLang="en-US" dirty="0" smtClean="0"/>
              <a:t>を</a:t>
            </a:r>
            <a:r>
              <a:rPr lang="en-US" altLang="ja-JP" dirty="0" smtClean="0"/>
              <a:t>SPP</a:t>
            </a:r>
            <a:r>
              <a:rPr lang="ja-JP" altLang="en-US" dirty="0" smtClean="0"/>
              <a:t>用に変更</a:t>
            </a:r>
            <a:endParaRPr lang="en-US" altLang="ja-JP" dirty="0" smtClean="0"/>
          </a:p>
          <a:p>
            <a:endParaRPr lang="en-US" altLang="ja-JP" dirty="0" smtClean="0"/>
          </a:p>
          <a:p>
            <a:endParaRPr lang="en-US" altLang="ja-JP" dirty="0"/>
          </a:p>
          <a:p>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2494" y="4077929"/>
            <a:ext cx="918087" cy="1836174"/>
          </a:xfrm>
          <a:prstGeom prst="rect">
            <a:avLst/>
          </a:prstGeom>
        </p:spPr>
      </p:pic>
      <p:sp>
        <p:nvSpPr>
          <p:cNvPr id="9" name="下矢印 8"/>
          <p:cNvSpPr/>
          <p:nvPr/>
        </p:nvSpPr>
        <p:spPr>
          <a:xfrm rot="16200000">
            <a:off x="4826845" y="2366564"/>
            <a:ext cx="511277" cy="4612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rot="5400000">
            <a:off x="4787516" y="3110207"/>
            <a:ext cx="511277" cy="4612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rotWithShape="1">
          <a:blip r:embed="rId3" cstate="print">
            <a:extLst>
              <a:ext uri="{28A0092B-C50C-407E-A947-70E740481C1C}">
                <a14:useLocalDpi xmlns:a14="http://schemas.microsoft.com/office/drawing/2010/main" val="0"/>
              </a:ext>
            </a:extLst>
          </a:blip>
          <a:srcRect t="18697" r="-323" b="4456"/>
          <a:stretch/>
        </p:blipFill>
        <p:spPr>
          <a:xfrm>
            <a:off x="7730414" y="4143792"/>
            <a:ext cx="2966885" cy="1704448"/>
          </a:xfrm>
          <a:prstGeom prst="rect">
            <a:avLst/>
          </a:prstGeom>
        </p:spPr>
      </p:pic>
      <p:sp>
        <p:nvSpPr>
          <p:cNvPr id="12" name="テキスト ボックス 11"/>
          <p:cNvSpPr txBox="1"/>
          <p:nvPr/>
        </p:nvSpPr>
        <p:spPr>
          <a:xfrm>
            <a:off x="3677156" y="3998458"/>
            <a:ext cx="2499274" cy="461665"/>
          </a:xfrm>
          <a:prstGeom prst="rect">
            <a:avLst/>
          </a:prstGeom>
          <a:noFill/>
        </p:spPr>
        <p:txBody>
          <a:bodyPr wrap="none" rtlCol="0">
            <a:spAutoFit/>
          </a:bodyPr>
          <a:lstStyle/>
          <a:p>
            <a:r>
              <a:rPr kumimoji="1" lang="en-US" altLang="ja-JP" sz="2400" dirty="0" smtClean="0"/>
              <a:t>byte</a:t>
            </a:r>
            <a:r>
              <a:rPr kumimoji="1" lang="ja-JP" altLang="en-US" sz="2400" dirty="0" smtClean="0"/>
              <a:t>列を送る関数</a:t>
            </a:r>
            <a:endParaRPr kumimoji="1" lang="ja-JP" altLang="en-US" sz="2400" dirty="0"/>
          </a:p>
        </p:txBody>
      </p:sp>
      <p:sp>
        <p:nvSpPr>
          <p:cNvPr id="13" name="テキスト ボックス 12"/>
          <p:cNvSpPr txBox="1"/>
          <p:nvPr/>
        </p:nvSpPr>
        <p:spPr>
          <a:xfrm>
            <a:off x="3677156" y="4794860"/>
            <a:ext cx="3103607" cy="461665"/>
          </a:xfrm>
          <a:prstGeom prst="rect">
            <a:avLst/>
          </a:prstGeom>
          <a:noFill/>
        </p:spPr>
        <p:txBody>
          <a:bodyPr wrap="none" rtlCol="0">
            <a:spAutoFit/>
          </a:bodyPr>
          <a:lstStyle/>
          <a:p>
            <a:r>
              <a:rPr kumimoji="1" lang="en-US" altLang="ja-JP" sz="2400" dirty="0" smtClean="0"/>
              <a:t>byte</a:t>
            </a:r>
            <a:r>
              <a:rPr kumimoji="1" lang="ja-JP" altLang="en-US" sz="2400" dirty="0" smtClean="0"/>
              <a:t>列を</a:t>
            </a:r>
            <a:r>
              <a:rPr lang="ja-JP" altLang="en-US" sz="2400" dirty="0" smtClean="0"/>
              <a:t>受信する</a:t>
            </a:r>
            <a:r>
              <a:rPr kumimoji="1" lang="ja-JP" altLang="en-US" sz="2400" dirty="0" smtClean="0"/>
              <a:t>関数</a:t>
            </a:r>
            <a:endParaRPr kumimoji="1" lang="ja-JP" altLang="en-US" sz="2400" dirty="0"/>
          </a:p>
        </p:txBody>
      </p:sp>
      <p:sp>
        <p:nvSpPr>
          <p:cNvPr id="14" name="テキスト ボックス 13"/>
          <p:cNvSpPr txBox="1"/>
          <p:nvPr/>
        </p:nvSpPr>
        <p:spPr>
          <a:xfrm>
            <a:off x="1189753" y="6109736"/>
            <a:ext cx="9812494"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en-US" altLang="ja-JP" sz="2800" dirty="0" smtClean="0"/>
              <a:t>byte</a:t>
            </a:r>
            <a:r>
              <a:rPr lang="ja-JP" altLang="en-US" sz="2800" dirty="0" smtClean="0"/>
              <a:t>列の送受信関数については</a:t>
            </a:r>
            <a:r>
              <a:rPr lang="en-US" altLang="ja-JP" sz="2800" dirty="0" err="1" smtClean="0"/>
              <a:t>BluetoothChat</a:t>
            </a:r>
            <a:r>
              <a:rPr lang="ja-JP" altLang="en-US" sz="2800" dirty="0" err="1" smtClean="0"/>
              <a:t>で提</a:t>
            </a:r>
            <a:r>
              <a:rPr lang="ja-JP" altLang="en-US" sz="2800" dirty="0" smtClean="0"/>
              <a:t>供されている</a:t>
            </a:r>
            <a:endParaRPr kumimoji="1" lang="ja-JP" altLang="en-US" sz="2800" dirty="0"/>
          </a:p>
        </p:txBody>
      </p:sp>
      <p:sp>
        <p:nvSpPr>
          <p:cNvPr id="15" name="スライド番号プレースホルダー 14"/>
          <p:cNvSpPr>
            <a:spLocks noGrp="1"/>
          </p:cNvSpPr>
          <p:nvPr>
            <p:ph type="sldNum" sz="quarter" idx="12"/>
          </p:nvPr>
        </p:nvSpPr>
        <p:spPr/>
        <p:txBody>
          <a:bodyPr/>
          <a:lstStyle/>
          <a:p>
            <a:fld id="{8C436806-45F8-4BD1-BF15-C84760C7B398}" type="slidenum">
              <a:rPr kumimoji="1" lang="ja-JP" altLang="en-US" sz="1800" smtClean="0"/>
              <a:t>11</a:t>
            </a:fld>
            <a:endParaRPr kumimoji="1" lang="ja-JP" altLang="en-US" sz="1800" dirty="0"/>
          </a:p>
        </p:txBody>
      </p:sp>
    </p:spTree>
    <p:extLst>
      <p:ext uri="{BB962C8B-B14F-4D97-AF65-F5344CB8AC3E}">
        <p14:creationId xmlns:p14="http://schemas.microsoft.com/office/powerpoint/2010/main" val="1297380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AICHIP</a:t>
            </a:r>
            <a:r>
              <a:rPr kumimoji="1" lang="ja-JP" altLang="en-US" dirty="0" err="1" smtClean="0"/>
              <a:t>への</a:t>
            </a:r>
            <a:r>
              <a:rPr kumimoji="1" lang="ja-JP" altLang="en-US" dirty="0" smtClean="0"/>
              <a:t>送信コマンド</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849" y="2583426"/>
            <a:ext cx="918087" cy="1836174"/>
          </a:xfrm>
          <a:prstGeom prst="rect">
            <a:avLst/>
          </a:prstGeom>
        </p:spPr>
      </p:pic>
      <p:sp>
        <p:nvSpPr>
          <p:cNvPr id="5" name="下矢印 4"/>
          <p:cNvSpPr/>
          <p:nvPr/>
        </p:nvSpPr>
        <p:spPr>
          <a:xfrm rot="16200000">
            <a:off x="4630200" y="872061"/>
            <a:ext cx="511277" cy="4612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18697" r="-323" b="4456"/>
          <a:stretch/>
        </p:blipFill>
        <p:spPr>
          <a:xfrm>
            <a:off x="7863552" y="2922484"/>
            <a:ext cx="2966885" cy="1704448"/>
          </a:xfrm>
          <a:prstGeom prst="rect">
            <a:avLst/>
          </a:prstGeom>
        </p:spPr>
      </p:pic>
      <p:sp>
        <p:nvSpPr>
          <p:cNvPr id="8" name="テキスト ボックス 7"/>
          <p:cNvSpPr txBox="1"/>
          <p:nvPr/>
        </p:nvSpPr>
        <p:spPr>
          <a:xfrm>
            <a:off x="3480511" y="2503955"/>
            <a:ext cx="2883482" cy="523220"/>
          </a:xfrm>
          <a:prstGeom prst="rect">
            <a:avLst/>
          </a:prstGeom>
          <a:noFill/>
        </p:spPr>
        <p:txBody>
          <a:bodyPr wrap="none" rtlCol="0">
            <a:spAutoFit/>
          </a:bodyPr>
          <a:lstStyle/>
          <a:p>
            <a:r>
              <a:rPr kumimoji="1" lang="en-US" altLang="ja-JP" sz="2800" dirty="0" smtClean="0"/>
              <a:t>byte</a:t>
            </a:r>
            <a:r>
              <a:rPr kumimoji="1" lang="ja-JP" altLang="en-US" sz="2800" dirty="0" smtClean="0"/>
              <a:t>列を送る関数</a:t>
            </a:r>
            <a:endParaRPr kumimoji="1" lang="ja-JP" altLang="en-US" sz="2800" dirty="0"/>
          </a:p>
        </p:txBody>
      </p:sp>
      <p:sp>
        <p:nvSpPr>
          <p:cNvPr id="11" name="テキスト ボックス 10"/>
          <p:cNvSpPr txBox="1"/>
          <p:nvPr/>
        </p:nvSpPr>
        <p:spPr>
          <a:xfrm>
            <a:off x="2113936" y="5174342"/>
            <a:ext cx="8508932" cy="120032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3600" dirty="0" smtClean="0"/>
              <a:t>コマンドのフォーマットは決まっているので</a:t>
            </a:r>
            <a:endParaRPr kumimoji="1" lang="en-US" altLang="ja-JP" sz="3600" dirty="0" smtClean="0"/>
          </a:p>
          <a:p>
            <a:r>
              <a:rPr lang="ja-JP" altLang="en-US" sz="3600" dirty="0" smtClean="0"/>
              <a:t>フォーマット通りの</a:t>
            </a:r>
            <a:r>
              <a:rPr lang="en-US" altLang="ja-JP" sz="3600" dirty="0" smtClean="0"/>
              <a:t>byte</a:t>
            </a:r>
            <a:r>
              <a:rPr lang="ja-JP" altLang="en-US" sz="3600" dirty="0" smtClean="0"/>
              <a:t>列を送信すればよい</a:t>
            </a:r>
            <a:endParaRPr kumimoji="1" lang="ja-JP" altLang="en-US" sz="3600" dirty="0"/>
          </a:p>
        </p:txBody>
      </p:sp>
      <p:sp>
        <p:nvSpPr>
          <p:cNvPr id="12" name="テキスト ボックス 11"/>
          <p:cNvSpPr txBox="1"/>
          <p:nvPr/>
        </p:nvSpPr>
        <p:spPr>
          <a:xfrm>
            <a:off x="6602586" y="1665171"/>
            <a:ext cx="5434501"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2800" dirty="0"/>
              <a:t>1</a:t>
            </a:r>
            <a:r>
              <a:rPr lang="en-US" altLang="ja-JP" sz="2800" dirty="0" smtClean="0"/>
              <a:t>0msec</a:t>
            </a:r>
            <a:r>
              <a:rPr lang="ja-JP" altLang="en-US" sz="2800" dirty="0"/>
              <a:t>毎</a:t>
            </a:r>
            <a:r>
              <a:rPr lang="ja-JP" altLang="en-US" sz="2800" dirty="0" smtClean="0"/>
              <a:t>に受信した文字列を確認</a:t>
            </a:r>
            <a:endParaRPr kumimoji="1" lang="ja-JP" altLang="en-US" sz="2800" dirty="0"/>
          </a:p>
        </p:txBody>
      </p:sp>
      <p:sp>
        <p:nvSpPr>
          <p:cNvPr id="13" name="下カーブ矢印 12"/>
          <p:cNvSpPr/>
          <p:nvPr/>
        </p:nvSpPr>
        <p:spPr>
          <a:xfrm>
            <a:off x="8962725" y="996685"/>
            <a:ext cx="913370" cy="5599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上カーブ矢印 13"/>
          <p:cNvSpPr/>
          <p:nvPr/>
        </p:nvSpPr>
        <p:spPr>
          <a:xfrm flipH="1">
            <a:off x="8863632" y="2259633"/>
            <a:ext cx="1012463" cy="4969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スライド番号プレースホルダー 14"/>
          <p:cNvSpPr>
            <a:spLocks noGrp="1"/>
          </p:cNvSpPr>
          <p:nvPr>
            <p:ph type="sldNum" sz="quarter" idx="12"/>
          </p:nvPr>
        </p:nvSpPr>
        <p:spPr/>
        <p:txBody>
          <a:bodyPr/>
          <a:lstStyle/>
          <a:p>
            <a:fld id="{8C436806-45F8-4BD1-BF15-C84760C7B398}" type="slidenum">
              <a:rPr kumimoji="1" lang="ja-JP" altLang="en-US" sz="1800" smtClean="0"/>
              <a:t>12</a:t>
            </a:fld>
            <a:endParaRPr kumimoji="1" lang="ja-JP" altLang="en-US" sz="1800" dirty="0"/>
          </a:p>
        </p:txBody>
      </p:sp>
    </p:spTree>
    <p:extLst>
      <p:ext uri="{BB962C8B-B14F-4D97-AF65-F5344CB8AC3E}">
        <p14:creationId xmlns:p14="http://schemas.microsoft.com/office/powerpoint/2010/main" val="37869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定義されて</a:t>
            </a:r>
            <a:r>
              <a:rPr lang="ja-JP" altLang="en-US" dirty="0" smtClean="0"/>
              <a:t>いるコマンド一覧</a:t>
            </a:r>
            <a:endParaRPr kumimoji="1" lang="ja-JP" altLang="en-US" dirty="0"/>
          </a:p>
        </p:txBody>
      </p:sp>
      <p:sp>
        <p:nvSpPr>
          <p:cNvPr id="4" name="コンテンツ プレースホルダー 3"/>
          <p:cNvSpPr txBox="1">
            <a:spLocks noGrp="1"/>
          </p:cNvSpPr>
          <p:nvPr>
            <p:ph idx="1"/>
          </p:nvPr>
        </p:nvSpPr>
        <p:spPr>
          <a:xfrm>
            <a:off x="838200" y="1825625"/>
            <a:ext cx="6989414" cy="3725122"/>
          </a:xfrm>
          <a:prstGeom prst="rect">
            <a:avLst/>
          </a:prstGeom>
          <a:noFill/>
        </p:spPr>
        <p:txBody>
          <a:bodyPr wrap="none" rtlCol="0">
            <a:spAutoFit/>
          </a:bodyPr>
          <a:lstStyle/>
          <a:p>
            <a:pPr marL="285750" indent="-285750">
              <a:buFont typeface="Arial" panose="020B0604020202020204" pitchFamily="34" charset="0"/>
              <a:buChar char="•"/>
            </a:pPr>
            <a:r>
              <a:rPr lang="en-US" altLang="ja-JP" sz="3600" dirty="0" smtClean="0"/>
              <a:t>id0  </a:t>
            </a:r>
            <a:r>
              <a:rPr lang="ja-JP" altLang="en-US" sz="3600" dirty="0" smtClean="0"/>
              <a:t>モーターの</a:t>
            </a:r>
            <a:r>
              <a:rPr lang="en-US" altLang="ja-JP" sz="3600" dirty="0" smtClean="0"/>
              <a:t>duty</a:t>
            </a:r>
            <a:r>
              <a:rPr lang="ja-JP" altLang="en-US" sz="3600" dirty="0" smtClean="0"/>
              <a:t>を設定</a:t>
            </a:r>
            <a:endParaRPr lang="en-US" altLang="ja-JP" sz="3600" dirty="0" smtClean="0"/>
          </a:p>
          <a:p>
            <a:pPr marL="285750" indent="-285750">
              <a:buFont typeface="Arial" panose="020B0604020202020204" pitchFamily="34" charset="0"/>
              <a:buChar char="•"/>
            </a:pPr>
            <a:r>
              <a:rPr kumimoji="1" lang="en-US" altLang="ja-JP" sz="3600" dirty="0" smtClean="0"/>
              <a:t>id1  </a:t>
            </a:r>
            <a:r>
              <a:rPr lang="ja-JP" altLang="en-US" sz="3600" dirty="0" smtClean="0"/>
              <a:t>右</a:t>
            </a:r>
            <a:r>
              <a:rPr lang="en-US" altLang="ja-JP" sz="3600" dirty="0"/>
              <a:t>(</a:t>
            </a:r>
            <a:r>
              <a:rPr lang="ja-JP" altLang="en-US" sz="3600" dirty="0"/>
              <a:t>緑</a:t>
            </a:r>
            <a:r>
              <a:rPr lang="en-US" altLang="ja-JP" sz="3600" dirty="0"/>
              <a:t>)LED</a:t>
            </a:r>
            <a:r>
              <a:rPr lang="ja-JP" altLang="en-US" sz="3600" dirty="0"/>
              <a:t>の制御コマンド</a:t>
            </a:r>
            <a:endParaRPr kumimoji="1" lang="en-US" altLang="ja-JP" sz="3600" dirty="0" smtClean="0"/>
          </a:p>
          <a:p>
            <a:pPr marL="285750" indent="-285750">
              <a:buFont typeface="Arial" panose="020B0604020202020204" pitchFamily="34" charset="0"/>
              <a:buChar char="•"/>
            </a:pPr>
            <a:r>
              <a:rPr lang="en-US" altLang="ja-JP" sz="3600" dirty="0" smtClean="0"/>
              <a:t>id2  </a:t>
            </a:r>
            <a:r>
              <a:rPr lang="ja-JP" altLang="en-US" sz="3600" dirty="0" smtClean="0"/>
              <a:t>左</a:t>
            </a:r>
            <a:r>
              <a:rPr lang="en-US" altLang="ja-JP" sz="3600" dirty="0" smtClean="0"/>
              <a:t>(</a:t>
            </a:r>
            <a:r>
              <a:rPr lang="ja-JP" altLang="en-US" sz="3600" dirty="0" smtClean="0"/>
              <a:t>赤</a:t>
            </a:r>
            <a:r>
              <a:rPr lang="en-US" altLang="ja-JP" sz="3600" dirty="0" smtClean="0"/>
              <a:t>)LED</a:t>
            </a:r>
            <a:r>
              <a:rPr lang="ja-JP" altLang="en-US" sz="3600" dirty="0" smtClean="0"/>
              <a:t>の制御コマンド</a:t>
            </a:r>
            <a:endParaRPr lang="en-US" altLang="ja-JP" sz="3600" dirty="0" smtClean="0"/>
          </a:p>
          <a:p>
            <a:pPr marL="285750" indent="-285750">
              <a:buFont typeface="Arial" panose="020B0604020202020204" pitchFamily="34" charset="0"/>
              <a:buChar char="•"/>
            </a:pPr>
            <a:r>
              <a:rPr kumimoji="1" lang="en-US" altLang="ja-JP" sz="3600" dirty="0" smtClean="0"/>
              <a:t>id3  </a:t>
            </a:r>
            <a:r>
              <a:rPr lang="ja-JP" altLang="en-US" sz="3600" dirty="0" smtClean="0"/>
              <a:t>右</a:t>
            </a:r>
            <a:r>
              <a:rPr lang="en-US" altLang="ja-JP" sz="3600" dirty="0"/>
              <a:t>(</a:t>
            </a:r>
            <a:r>
              <a:rPr lang="ja-JP" altLang="en-US" sz="3600" dirty="0"/>
              <a:t>緑</a:t>
            </a:r>
            <a:r>
              <a:rPr lang="en-US" altLang="ja-JP" sz="3600" dirty="0"/>
              <a:t>)LED</a:t>
            </a:r>
            <a:r>
              <a:rPr lang="ja-JP" altLang="en-US" sz="3600" dirty="0"/>
              <a:t>の点滅制御コマンド</a:t>
            </a:r>
            <a:endParaRPr kumimoji="1" lang="en-US" altLang="ja-JP" sz="3600" dirty="0" smtClean="0"/>
          </a:p>
          <a:p>
            <a:pPr marL="285750" indent="-285750">
              <a:buFont typeface="Arial" panose="020B0604020202020204" pitchFamily="34" charset="0"/>
              <a:buChar char="•"/>
            </a:pPr>
            <a:r>
              <a:rPr lang="en-US" altLang="ja-JP" sz="3600" dirty="0" smtClean="0"/>
              <a:t>id4  </a:t>
            </a:r>
            <a:r>
              <a:rPr lang="ja-JP" altLang="en-US" sz="3600" dirty="0" smtClean="0"/>
              <a:t>左</a:t>
            </a:r>
            <a:r>
              <a:rPr lang="en-US" altLang="ja-JP" sz="3600" dirty="0" smtClean="0"/>
              <a:t>(</a:t>
            </a:r>
            <a:r>
              <a:rPr lang="ja-JP" altLang="en-US" sz="3600" dirty="0" smtClean="0"/>
              <a:t>赤</a:t>
            </a:r>
            <a:r>
              <a:rPr lang="en-US" altLang="ja-JP" sz="3600" dirty="0" smtClean="0"/>
              <a:t>)LED</a:t>
            </a:r>
            <a:r>
              <a:rPr lang="ja-JP" altLang="en-US" sz="3600" dirty="0" smtClean="0"/>
              <a:t>の点滅制御コマンド</a:t>
            </a:r>
            <a:endParaRPr lang="en-US" altLang="ja-JP" sz="3600" dirty="0" smtClean="0"/>
          </a:p>
          <a:p>
            <a:pPr marL="285750" indent="-285750">
              <a:buFont typeface="Arial" panose="020B0604020202020204" pitchFamily="34" charset="0"/>
              <a:buChar char="•"/>
            </a:pPr>
            <a:r>
              <a:rPr kumimoji="1" lang="en-US" altLang="ja-JP" sz="3600" dirty="0" smtClean="0"/>
              <a:t>id5  </a:t>
            </a:r>
            <a:r>
              <a:rPr lang="ja-JP" altLang="en-US" sz="3600" dirty="0" smtClean="0"/>
              <a:t>車体</a:t>
            </a:r>
            <a:r>
              <a:rPr lang="ja-JP" altLang="en-US" sz="3600" dirty="0"/>
              <a:t>角度の指定コマンド</a:t>
            </a:r>
            <a:endParaRPr kumimoji="1" lang="ja-JP" altLang="en-US" sz="3600" dirty="0"/>
          </a:p>
        </p:txBody>
      </p:sp>
      <p:sp>
        <p:nvSpPr>
          <p:cNvPr id="5" name="スライド番号プレースホルダー 4"/>
          <p:cNvSpPr>
            <a:spLocks noGrp="1"/>
          </p:cNvSpPr>
          <p:nvPr>
            <p:ph type="sldNum" sz="quarter" idx="12"/>
          </p:nvPr>
        </p:nvSpPr>
        <p:spPr/>
        <p:txBody>
          <a:bodyPr/>
          <a:lstStyle/>
          <a:p>
            <a:fld id="{8C436806-45F8-4BD1-BF15-C84760C7B398}" type="slidenum">
              <a:rPr kumimoji="1" lang="ja-JP" altLang="en-US" sz="1800" smtClean="0"/>
              <a:t>13</a:t>
            </a:fld>
            <a:endParaRPr kumimoji="1" lang="ja-JP" altLang="en-US" sz="1800" dirty="0"/>
          </a:p>
        </p:txBody>
      </p:sp>
    </p:spTree>
    <p:extLst>
      <p:ext uri="{BB962C8B-B14F-4D97-AF65-F5344CB8AC3E}">
        <p14:creationId xmlns:p14="http://schemas.microsoft.com/office/powerpoint/2010/main" val="315746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dirty="0" smtClean="0"/>
              <a:t>送信コマンドのプロトコル</a:t>
            </a:r>
            <a:endParaRPr kumimoji="1" lang="ja-JP" altLang="en-US" dirty="0"/>
          </a:p>
        </p:txBody>
      </p:sp>
      <p:sp>
        <p:nvSpPr>
          <p:cNvPr id="3" name="コンテンツ プレースホルダー 2"/>
          <p:cNvSpPr>
            <a:spLocks noGrp="1"/>
          </p:cNvSpPr>
          <p:nvPr>
            <p:ph idx="1"/>
          </p:nvPr>
        </p:nvSpPr>
        <p:spPr>
          <a:xfrm>
            <a:off x="356936" y="1325562"/>
            <a:ext cx="10515600" cy="5286993"/>
          </a:xfrm>
        </p:spPr>
        <p:txBody>
          <a:bodyPr>
            <a:normAutofit fontScale="92500"/>
          </a:bodyPr>
          <a:lstStyle/>
          <a:p>
            <a:r>
              <a:rPr kumimoji="1" lang="ja-JP" altLang="en-US" dirty="0" smtClean="0"/>
              <a:t>長さ</a:t>
            </a:r>
            <a:r>
              <a:rPr kumimoji="1" lang="en-US" altLang="ja-JP" dirty="0" smtClean="0"/>
              <a:t>10byte</a:t>
            </a:r>
            <a:r>
              <a:rPr kumimoji="1" lang="ja-JP" altLang="en-US" dirty="0" smtClean="0"/>
              <a:t>で以下のフォーマット</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smtClean="0"/>
          </a:p>
          <a:p>
            <a:endParaRPr lang="en-US" altLang="ja-JP" dirty="0"/>
          </a:p>
          <a:p>
            <a:r>
              <a:rPr lang="ja-JP" altLang="en-US" dirty="0" smtClean="0"/>
              <a:t>意味のある</a:t>
            </a:r>
            <a:r>
              <a:rPr lang="en-US" altLang="ja-JP" dirty="0" smtClean="0"/>
              <a:t>10byte</a:t>
            </a:r>
            <a:r>
              <a:rPr lang="ja-JP" altLang="en-US" dirty="0" smtClean="0"/>
              <a:t>コマンドを</a:t>
            </a:r>
            <a:r>
              <a:rPr lang="en-US" altLang="ja-JP" dirty="0" smtClean="0"/>
              <a:t>AICHIP</a:t>
            </a:r>
            <a:r>
              <a:rPr lang="ja-JP" altLang="en-US" dirty="0" smtClean="0"/>
              <a:t>側が受信すると対応した動作を実行</a:t>
            </a:r>
            <a:endParaRPr lang="en-US" altLang="ja-JP" dirty="0" smtClean="0"/>
          </a:p>
          <a:p>
            <a:r>
              <a:rPr lang="ja-JP" altLang="en-US" dirty="0" smtClean="0"/>
              <a:t>送信コマンドは</a:t>
            </a:r>
            <a:r>
              <a:rPr lang="en-US" altLang="ja-JP" dirty="0" smtClean="0"/>
              <a:t>id 0,1, … ,5</a:t>
            </a:r>
            <a:r>
              <a:rPr lang="ja-JP" altLang="en-US" dirty="0" smtClean="0"/>
              <a:t>の</a:t>
            </a:r>
            <a:r>
              <a:rPr lang="en-US" altLang="ja-JP" dirty="0" smtClean="0"/>
              <a:t>5</a:t>
            </a:r>
            <a:r>
              <a:rPr lang="ja-JP" altLang="en-US" dirty="0" smtClean="0"/>
              <a:t>種類</a:t>
            </a:r>
            <a:endParaRPr lang="en-US" altLang="ja-JP" dirty="0" smtClean="0"/>
          </a:p>
          <a:p>
            <a:r>
              <a:rPr lang="en-US" altLang="ja-JP" dirty="0" err="1" smtClean="0"/>
              <a:t>BluetoothChat</a:t>
            </a:r>
            <a:r>
              <a:rPr lang="ja-JP" altLang="en-US" dirty="0" smtClean="0"/>
              <a:t>の</a:t>
            </a:r>
            <a:r>
              <a:rPr lang="en-US" altLang="ja-JP" dirty="0" smtClean="0"/>
              <a:t>byte</a:t>
            </a:r>
            <a:r>
              <a:rPr lang="ja-JP" altLang="en-US" dirty="0" smtClean="0"/>
              <a:t>列送信関数をもちいて</a:t>
            </a:r>
            <a:r>
              <a:rPr lang="en-US" altLang="ja-JP" dirty="0" smtClean="0"/>
              <a:t>10byte</a:t>
            </a:r>
            <a:r>
              <a:rPr lang="ja-JP" altLang="en-US" dirty="0" smtClean="0"/>
              <a:t>のコマンドを送る</a:t>
            </a:r>
            <a:r>
              <a:rPr lang="en-US" altLang="ja-JP" dirty="0" smtClean="0"/>
              <a:t/>
            </a:r>
            <a:br>
              <a:rPr lang="en-US" altLang="ja-JP" dirty="0" smtClean="0"/>
            </a:br>
            <a:endParaRPr lang="en-US" altLang="ja-JP" dirty="0" smtClean="0"/>
          </a:p>
          <a:p>
            <a:endParaRPr lang="en-US" altLang="ja-JP" dirty="0" smtClean="0"/>
          </a:p>
          <a:p>
            <a:endParaRPr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863135017"/>
              </p:ext>
            </p:extLst>
          </p:nvPr>
        </p:nvGraphicFramePr>
        <p:xfrm>
          <a:off x="1107974" y="1826817"/>
          <a:ext cx="9171810" cy="1600023"/>
        </p:xfrm>
        <a:graphic>
          <a:graphicData uri="http://schemas.openxmlformats.org/drawingml/2006/table">
            <a:tbl>
              <a:tblPr firstRow="1" bandRow="1">
                <a:tableStyleId>{5C22544A-7EE6-4342-B048-85BDC9FD1C3A}</a:tableStyleId>
              </a:tblPr>
              <a:tblGrid>
                <a:gridCol w="917181"/>
                <a:gridCol w="917181"/>
                <a:gridCol w="917181"/>
                <a:gridCol w="917181"/>
                <a:gridCol w="917181"/>
                <a:gridCol w="917181"/>
                <a:gridCol w="917181"/>
                <a:gridCol w="917181"/>
                <a:gridCol w="917181"/>
                <a:gridCol w="917181"/>
              </a:tblGrid>
              <a:tr h="533341">
                <a:tc>
                  <a:txBody>
                    <a:bodyPr/>
                    <a:lstStyle/>
                    <a:p>
                      <a:r>
                        <a:rPr kumimoji="1" lang="en-US" altLang="ja-JP" sz="2400" dirty="0" smtClean="0"/>
                        <a:t>0byte</a:t>
                      </a:r>
                      <a:endParaRPr kumimoji="1" lang="ja-JP" altLang="en-US" sz="2400" dirty="0"/>
                    </a:p>
                  </a:txBody>
                  <a:tcPr/>
                </a:tc>
                <a:tc>
                  <a:txBody>
                    <a:bodyPr/>
                    <a:lstStyle/>
                    <a:p>
                      <a:r>
                        <a:rPr kumimoji="1" lang="en-US" altLang="ja-JP" sz="2400" dirty="0" smtClean="0"/>
                        <a:t>1byte</a:t>
                      </a:r>
                      <a:endParaRPr kumimoji="1" lang="ja-JP" altLang="en-US" sz="2400" dirty="0"/>
                    </a:p>
                  </a:txBody>
                  <a:tcPr/>
                </a:tc>
                <a:tc>
                  <a:txBody>
                    <a:bodyPr/>
                    <a:lstStyle/>
                    <a:p>
                      <a:r>
                        <a:rPr kumimoji="1" lang="en-US" altLang="ja-JP" sz="2400" dirty="0" smtClean="0"/>
                        <a:t>2byte</a:t>
                      </a:r>
                      <a:endParaRPr kumimoji="1" lang="ja-JP" altLang="en-US" sz="2400" dirty="0"/>
                    </a:p>
                  </a:txBody>
                  <a:tcPr/>
                </a:tc>
                <a:tc>
                  <a:txBody>
                    <a:bodyPr/>
                    <a:lstStyle/>
                    <a:p>
                      <a:r>
                        <a:rPr kumimoji="1" lang="en-US" altLang="ja-JP" sz="2400" dirty="0" smtClean="0"/>
                        <a:t>3byte</a:t>
                      </a:r>
                      <a:endParaRPr kumimoji="1" lang="ja-JP" altLang="en-US" sz="2400" dirty="0"/>
                    </a:p>
                  </a:txBody>
                  <a:tcPr/>
                </a:tc>
                <a:tc>
                  <a:txBody>
                    <a:bodyPr/>
                    <a:lstStyle/>
                    <a:p>
                      <a:r>
                        <a:rPr kumimoji="1" lang="en-US" altLang="ja-JP" sz="2400" dirty="0" smtClean="0"/>
                        <a:t>4byte</a:t>
                      </a:r>
                      <a:endParaRPr kumimoji="1" lang="ja-JP" altLang="en-US" sz="2400" dirty="0"/>
                    </a:p>
                  </a:txBody>
                  <a:tcPr/>
                </a:tc>
                <a:tc>
                  <a:txBody>
                    <a:bodyPr/>
                    <a:lstStyle/>
                    <a:p>
                      <a:r>
                        <a:rPr kumimoji="1" lang="en-US" altLang="ja-JP" sz="2400" dirty="0" smtClean="0"/>
                        <a:t>5byte</a:t>
                      </a:r>
                      <a:endParaRPr kumimoji="1" lang="ja-JP" altLang="en-US" sz="2400" dirty="0"/>
                    </a:p>
                  </a:txBody>
                  <a:tcPr/>
                </a:tc>
                <a:tc>
                  <a:txBody>
                    <a:bodyPr/>
                    <a:lstStyle/>
                    <a:p>
                      <a:r>
                        <a:rPr kumimoji="1" lang="en-US" altLang="ja-JP" sz="2400" dirty="0" smtClean="0"/>
                        <a:t>6byte</a:t>
                      </a:r>
                      <a:endParaRPr kumimoji="1" lang="ja-JP" altLang="en-US" sz="2400" dirty="0"/>
                    </a:p>
                  </a:txBody>
                  <a:tcPr/>
                </a:tc>
                <a:tc>
                  <a:txBody>
                    <a:bodyPr/>
                    <a:lstStyle/>
                    <a:p>
                      <a:r>
                        <a:rPr kumimoji="1" lang="en-US" altLang="ja-JP" sz="2400" dirty="0" smtClean="0"/>
                        <a:t>7byte</a:t>
                      </a:r>
                      <a:endParaRPr kumimoji="1" lang="ja-JP" altLang="en-US" sz="2400" dirty="0"/>
                    </a:p>
                  </a:txBody>
                  <a:tcPr/>
                </a:tc>
                <a:tc>
                  <a:txBody>
                    <a:bodyPr/>
                    <a:lstStyle/>
                    <a:p>
                      <a:r>
                        <a:rPr kumimoji="1" lang="en-US" altLang="ja-JP" sz="2400" dirty="0" smtClean="0"/>
                        <a:t>8byte</a:t>
                      </a:r>
                      <a:endParaRPr kumimoji="1" lang="ja-JP" altLang="en-US" sz="2400" dirty="0"/>
                    </a:p>
                  </a:txBody>
                  <a:tcPr/>
                </a:tc>
                <a:tc>
                  <a:txBody>
                    <a:bodyPr/>
                    <a:lstStyle/>
                    <a:p>
                      <a:r>
                        <a:rPr kumimoji="1" lang="en-US" altLang="ja-JP" sz="2400" dirty="0" smtClean="0"/>
                        <a:t>9byte</a:t>
                      </a:r>
                      <a:endParaRPr kumimoji="1" lang="ja-JP" altLang="en-US" sz="2400" dirty="0"/>
                    </a:p>
                  </a:txBody>
                  <a:tcPr/>
                </a:tc>
              </a:tr>
              <a:tr h="533341">
                <a:tc gridSpan="3">
                  <a:txBody>
                    <a:bodyPr/>
                    <a:lstStyle/>
                    <a:p>
                      <a:pPr algn="ctr"/>
                      <a:r>
                        <a:rPr kumimoji="1" lang="en-US" altLang="ja-JP" sz="2800" dirty="0" err="1" smtClean="0"/>
                        <a:t>headder</a:t>
                      </a:r>
                      <a:endParaRPr kumimoji="1" lang="ja-JP" altLang="en-US" sz="2800" dirty="0"/>
                    </a:p>
                  </a:txBody>
                  <a:tcPr>
                    <a:solidFill>
                      <a:schemeClr val="bg2">
                        <a:lumMod val="90000"/>
                      </a:schemeClr>
                    </a:solidFill>
                  </a:tcPr>
                </a:tc>
                <a:tc hMerge="1">
                  <a:txBody>
                    <a:bodyPr/>
                    <a:lstStyle/>
                    <a:p>
                      <a:endParaRPr kumimoji="1" lang="ja-JP" altLang="en-US" dirty="0"/>
                    </a:p>
                  </a:txBody>
                  <a:tcPr/>
                </a:tc>
                <a:tc hMerge="1">
                  <a:txBody>
                    <a:bodyPr/>
                    <a:lstStyle/>
                    <a:p>
                      <a:endParaRPr kumimoji="1" lang="ja-JP" altLang="en-US" dirty="0"/>
                    </a:p>
                  </a:txBody>
                  <a:tcPr/>
                </a:tc>
                <a:tc>
                  <a:txBody>
                    <a:bodyPr/>
                    <a:lstStyle/>
                    <a:p>
                      <a:pPr algn="ctr"/>
                      <a:r>
                        <a:rPr kumimoji="1" lang="en-US" altLang="ja-JP" sz="2800" dirty="0" smtClean="0"/>
                        <a:t>id</a:t>
                      </a:r>
                      <a:endParaRPr kumimoji="1" lang="ja-JP" altLang="en-US" sz="2800" dirty="0"/>
                    </a:p>
                  </a:txBody>
                  <a:tcPr>
                    <a:solidFill>
                      <a:schemeClr val="accent2">
                        <a:lumMod val="40000"/>
                        <a:lumOff val="60000"/>
                      </a:schemeClr>
                    </a:solidFill>
                  </a:tcPr>
                </a:tc>
                <a:tc gridSpan="6">
                  <a:txBody>
                    <a:bodyPr/>
                    <a:lstStyle/>
                    <a:p>
                      <a:pPr algn="ctr"/>
                      <a:r>
                        <a:rPr kumimoji="1" lang="en-US" altLang="ja-JP" sz="2800" dirty="0" err="1" smtClean="0"/>
                        <a:t>datafield</a:t>
                      </a:r>
                      <a:endParaRPr kumimoji="1" lang="ja-JP" altLang="en-US" sz="2800" dirty="0"/>
                    </a:p>
                  </a:txBody>
                  <a:tcPr>
                    <a:solidFill>
                      <a:schemeClr val="accent4">
                        <a:lumMod val="20000"/>
                        <a:lumOff val="80000"/>
                      </a:scheme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533341">
                <a:tc>
                  <a:txBody>
                    <a:bodyPr/>
                    <a:lstStyle/>
                    <a:p>
                      <a:r>
                        <a:rPr kumimoji="1" lang="en-US" altLang="ja-JP" sz="2800" dirty="0" smtClean="0"/>
                        <a:t>99</a:t>
                      </a:r>
                      <a:endParaRPr kumimoji="1" lang="ja-JP" altLang="en-US" sz="2800" dirty="0"/>
                    </a:p>
                  </a:txBody>
                  <a:tcPr/>
                </a:tc>
                <a:tc>
                  <a:txBody>
                    <a:bodyPr/>
                    <a:lstStyle/>
                    <a:p>
                      <a:r>
                        <a:rPr kumimoji="1" lang="en-US" altLang="ja-JP" sz="2800" dirty="0" smtClean="0"/>
                        <a:t>109</a:t>
                      </a:r>
                      <a:endParaRPr kumimoji="1" lang="ja-JP" altLang="en-US" sz="2800" dirty="0"/>
                    </a:p>
                  </a:txBody>
                  <a:tcPr/>
                </a:tc>
                <a:tc>
                  <a:txBody>
                    <a:bodyPr/>
                    <a:lstStyle/>
                    <a:p>
                      <a:r>
                        <a:rPr kumimoji="1" lang="en-US" altLang="ja-JP" sz="2800" dirty="0" smtClean="0"/>
                        <a:t>100</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r>
            </a:tbl>
          </a:graphicData>
        </a:graphic>
      </p:graphicFrame>
      <p:sp>
        <p:nvSpPr>
          <p:cNvPr id="6" name="右中かっこ 5"/>
          <p:cNvSpPr/>
          <p:nvPr/>
        </p:nvSpPr>
        <p:spPr>
          <a:xfrm rot="5400000">
            <a:off x="2372628" y="2274011"/>
            <a:ext cx="192504" cy="2646946"/>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p:cNvSpPr/>
          <p:nvPr/>
        </p:nvSpPr>
        <p:spPr>
          <a:xfrm rot="5400000">
            <a:off x="6997947" y="469656"/>
            <a:ext cx="185325" cy="6262837"/>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2806571" y="3693736"/>
            <a:ext cx="800219" cy="461665"/>
          </a:xfrm>
          <a:prstGeom prst="rect">
            <a:avLst/>
          </a:prstGeom>
          <a:noFill/>
        </p:spPr>
        <p:txBody>
          <a:bodyPr wrap="none" rtlCol="0">
            <a:spAutoFit/>
          </a:bodyPr>
          <a:lstStyle/>
          <a:p>
            <a:r>
              <a:rPr lang="ja-JP" altLang="en-US" sz="2400" dirty="0"/>
              <a:t>固定</a:t>
            </a:r>
            <a:endParaRPr kumimoji="1" lang="ja-JP" altLang="en-US" sz="2400" dirty="0"/>
          </a:p>
        </p:txBody>
      </p:sp>
      <p:sp>
        <p:nvSpPr>
          <p:cNvPr id="9" name="テキスト ボックス 8"/>
          <p:cNvSpPr txBox="1"/>
          <p:nvPr/>
        </p:nvSpPr>
        <p:spPr>
          <a:xfrm>
            <a:off x="7152469" y="3693737"/>
            <a:ext cx="2640466" cy="461665"/>
          </a:xfrm>
          <a:prstGeom prst="rect">
            <a:avLst/>
          </a:prstGeom>
          <a:noFill/>
        </p:spPr>
        <p:txBody>
          <a:bodyPr wrap="none" rtlCol="0">
            <a:spAutoFit/>
          </a:bodyPr>
          <a:lstStyle/>
          <a:p>
            <a:r>
              <a:rPr kumimoji="1" lang="ja-JP" altLang="en-US" sz="2400" dirty="0" smtClean="0"/>
              <a:t>コマンド毎に異なる</a:t>
            </a:r>
            <a:endParaRPr kumimoji="1" lang="ja-JP" altLang="en-US" sz="2400" dirty="0"/>
          </a:p>
        </p:txBody>
      </p:sp>
      <p:sp>
        <p:nvSpPr>
          <p:cNvPr id="5" name="スライド番号プレースホルダー 4"/>
          <p:cNvSpPr>
            <a:spLocks noGrp="1"/>
          </p:cNvSpPr>
          <p:nvPr>
            <p:ph type="sldNum" sz="quarter" idx="12"/>
          </p:nvPr>
        </p:nvSpPr>
        <p:spPr/>
        <p:txBody>
          <a:bodyPr/>
          <a:lstStyle/>
          <a:p>
            <a:fld id="{8C436806-45F8-4BD1-BF15-C84760C7B398}" type="slidenum">
              <a:rPr kumimoji="1" lang="ja-JP" altLang="en-US" sz="1800" smtClean="0"/>
              <a:t>14</a:t>
            </a:fld>
            <a:endParaRPr kumimoji="1" lang="ja-JP" altLang="en-US" sz="1800" dirty="0"/>
          </a:p>
        </p:txBody>
      </p:sp>
    </p:spTree>
    <p:extLst>
      <p:ext uri="{BB962C8B-B14F-4D97-AF65-F5344CB8AC3E}">
        <p14:creationId xmlns:p14="http://schemas.microsoft.com/office/powerpoint/2010/main" val="3146604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0515600" cy="1325563"/>
          </a:xfrm>
        </p:spPr>
        <p:txBody>
          <a:bodyPr/>
          <a:lstStyle/>
          <a:p>
            <a:r>
              <a:rPr kumimoji="1" lang="ja-JP" altLang="en-US" dirty="0" smtClean="0"/>
              <a:t>モーター</a:t>
            </a:r>
            <a:r>
              <a:rPr kumimoji="1" lang="en-US" altLang="ja-JP" dirty="0" smtClean="0"/>
              <a:t>duty</a:t>
            </a:r>
            <a:r>
              <a:rPr lang="ja-JP" altLang="en-US" dirty="0" smtClean="0"/>
              <a:t>設定コマンド</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563206660"/>
              </p:ext>
            </p:extLst>
          </p:nvPr>
        </p:nvGraphicFramePr>
        <p:xfrm>
          <a:off x="164077" y="1158223"/>
          <a:ext cx="9171810" cy="1600023"/>
        </p:xfrm>
        <a:graphic>
          <a:graphicData uri="http://schemas.openxmlformats.org/drawingml/2006/table">
            <a:tbl>
              <a:tblPr firstRow="1" bandRow="1">
                <a:tableStyleId>{5C22544A-7EE6-4342-B048-85BDC9FD1C3A}</a:tableStyleId>
              </a:tblPr>
              <a:tblGrid>
                <a:gridCol w="917181"/>
                <a:gridCol w="917181"/>
                <a:gridCol w="917181"/>
                <a:gridCol w="917181"/>
                <a:gridCol w="917181"/>
                <a:gridCol w="917181"/>
                <a:gridCol w="917181"/>
                <a:gridCol w="917181"/>
                <a:gridCol w="917181"/>
                <a:gridCol w="917181"/>
              </a:tblGrid>
              <a:tr h="533341">
                <a:tc>
                  <a:txBody>
                    <a:bodyPr/>
                    <a:lstStyle/>
                    <a:p>
                      <a:r>
                        <a:rPr kumimoji="1" lang="en-US" altLang="ja-JP" sz="2400" dirty="0" smtClean="0"/>
                        <a:t>0byte</a:t>
                      </a:r>
                      <a:endParaRPr kumimoji="1" lang="ja-JP" altLang="en-US" sz="2400" dirty="0"/>
                    </a:p>
                  </a:txBody>
                  <a:tcPr/>
                </a:tc>
                <a:tc>
                  <a:txBody>
                    <a:bodyPr/>
                    <a:lstStyle/>
                    <a:p>
                      <a:r>
                        <a:rPr kumimoji="1" lang="en-US" altLang="ja-JP" sz="2400" dirty="0" smtClean="0"/>
                        <a:t>1byte</a:t>
                      </a:r>
                      <a:endParaRPr kumimoji="1" lang="ja-JP" altLang="en-US" sz="2400" dirty="0"/>
                    </a:p>
                  </a:txBody>
                  <a:tcPr/>
                </a:tc>
                <a:tc>
                  <a:txBody>
                    <a:bodyPr/>
                    <a:lstStyle/>
                    <a:p>
                      <a:r>
                        <a:rPr kumimoji="1" lang="en-US" altLang="ja-JP" sz="2400" dirty="0" smtClean="0"/>
                        <a:t>2byte</a:t>
                      </a:r>
                      <a:endParaRPr kumimoji="1" lang="ja-JP" altLang="en-US" sz="2400" dirty="0"/>
                    </a:p>
                  </a:txBody>
                  <a:tcPr/>
                </a:tc>
                <a:tc>
                  <a:txBody>
                    <a:bodyPr/>
                    <a:lstStyle/>
                    <a:p>
                      <a:r>
                        <a:rPr kumimoji="1" lang="en-US" altLang="ja-JP" sz="2400" dirty="0" smtClean="0"/>
                        <a:t>3byte</a:t>
                      </a:r>
                      <a:endParaRPr kumimoji="1" lang="ja-JP" altLang="en-US" sz="2400" dirty="0"/>
                    </a:p>
                  </a:txBody>
                  <a:tcPr/>
                </a:tc>
                <a:tc>
                  <a:txBody>
                    <a:bodyPr/>
                    <a:lstStyle/>
                    <a:p>
                      <a:r>
                        <a:rPr kumimoji="1" lang="en-US" altLang="ja-JP" sz="2400" dirty="0" smtClean="0"/>
                        <a:t>4byte</a:t>
                      </a:r>
                      <a:endParaRPr kumimoji="1" lang="ja-JP" altLang="en-US" sz="2400" dirty="0"/>
                    </a:p>
                  </a:txBody>
                  <a:tcPr/>
                </a:tc>
                <a:tc>
                  <a:txBody>
                    <a:bodyPr/>
                    <a:lstStyle/>
                    <a:p>
                      <a:r>
                        <a:rPr kumimoji="1" lang="en-US" altLang="ja-JP" sz="2400" dirty="0" smtClean="0"/>
                        <a:t>5byte</a:t>
                      </a:r>
                      <a:endParaRPr kumimoji="1" lang="ja-JP" altLang="en-US" sz="2400" dirty="0"/>
                    </a:p>
                  </a:txBody>
                  <a:tcPr/>
                </a:tc>
                <a:tc>
                  <a:txBody>
                    <a:bodyPr/>
                    <a:lstStyle/>
                    <a:p>
                      <a:r>
                        <a:rPr kumimoji="1" lang="en-US" altLang="ja-JP" sz="2400" dirty="0" smtClean="0"/>
                        <a:t>6byte</a:t>
                      </a:r>
                      <a:endParaRPr kumimoji="1" lang="ja-JP" altLang="en-US" sz="2400" dirty="0"/>
                    </a:p>
                  </a:txBody>
                  <a:tcPr/>
                </a:tc>
                <a:tc>
                  <a:txBody>
                    <a:bodyPr/>
                    <a:lstStyle/>
                    <a:p>
                      <a:r>
                        <a:rPr kumimoji="1" lang="en-US" altLang="ja-JP" sz="2400" dirty="0" smtClean="0"/>
                        <a:t>7byte</a:t>
                      </a:r>
                      <a:endParaRPr kumimoji="1" lang="ja-JP" altLang="en-US" sz="2400" dirty="0"/>
                    </a:p>
                  </a:txBody>
                  <a:tcPr/>
                </a:tc>
                <a:tc>
                  <a:txBody>
                    <a:bodyPr/>
                    <a:lstStyle/>
                    <a:p>
                      <a:r>
                        <a:rPr kumimoji="1" lang="en-US" altLang="ja-JP" sz="2400" dirty="0" smtClean="0"/>
                        <a:t>8byte</a:t>
                      </a:r>
                      <a:endParaRPr kumimoji="1" lang="ja-JP" altLang="en-US" sz="2400" dirty="0"/>
                    </a:p>
                  </a:txBody>
                  <a:tcPr/>
                </a:tc>
                <a:tc>
                  <a:txBody>
                    <a:bodyPr/>
                    <a:lstStyle/>
                    <a:p>
                      <a:r>
                        <a:rPr kumimoji="1" lang="en-US" altLang="ja-JP" sz="2400" dirty="0" smtClean="0"/>
                        <a:t>9byte</a:t>
                      </a:r>
                      <a:endParaRPr kumimoji="1" lang="ja-JP" altLang="en-US" sz="2400" dirty="0"/>
                    </a:p>
                  </a:txBody>
                  <a:tcPr/>
                </a:tc>
              </a:tr>
              <a:tr h="533341">
                <a:tc gridSpan="3">
                  <a:txBody>
                    <a:bodyPr/>
                    <a:lstStyle/>
                    <a:p>
                      <a:pPr algn="ctr"/>
                      <a:r>
                        <a:rPr kumimoji="1" lang="en-US" altLang="ja-JP" sz="2800" dirty="0" err="1" smtClean="0"/>
                        <a:t>headder</a:t>
                      </a:r>
                      <a:endParaRPr kumimoji="1" lang="ja-JP" altLang="en-US" sz="2800" dirty="0"/>
                    </a:p>
                  </a:txBody>
                  <a:tcPr>
                    <a:solidFill>
                      <a:schemeClr val="bg2">
                        <a:lumMod val="90000"/>
                      </a:schemeClr>
                    </a:solidFill>
                  </a:tcPr>
                </a:tc>
                <a:tc hMerge="1">
                  <a:txBody>
                    <a:bodyPr/>
                    <a:lstStyle/>
                    <a:p>
                      <a:endParaRPr kumimoji="1" lang="ja-JP" altLang="en-US" dirty="0"/>
                    </a:p>
                  </a:txBody>
                  <a:tcPr/>
                </a:tc>
                <a:tc hMerge="1">
                  <a:txBody>
                    <a:bodyPr/>
                    <a:lstStyle/>
                    <a:p>
                      <a:endParaRPr kumimoji="1" lang="ja-JP" altLang="en-US" dirty="0"/>
                    </a:p>
                  </a:txBody>
                  <a:tcPr/>
                </a:tc>
                <a:tc>
                  <a:txBody>
                    <a:bodyPr/>
                    <a:lstStyle/>
                    <a:p>
                      <a:pPr algn="ctr"/>
                      <a:r>
                        <a:rPr kumimoji="1" lang="en-US" altLang="ja-JP" sz="2800" dirty="0" smtClean="0"/>
                        <a:t>id</a:t>
                      </a:r>
                      <a:endParaRPr kumimoji="1" lang="ja-JP" altLang="en-US" sz="2800" dirty="0"/>
                    </a:p>
                  </a:txBody>
                  <a:tcPr>
                    <a:solidFill>
                      <a:schemeClr val="accent2">
                        <a:lumMod val="40000"/>
                        <a:lumOff val="60000"/>
                      </a:schemeClr>
                    </a:solidFill>
                  </a:tcPr>
                </a:tc>
                <a:tc gridSpan="6">
                  <a:txBody>
                    <a:bodyPr/>
                    <a:lstStyle/>
                    <a:p>
                      <a:pPr algn="ctr"/>
                      <a:r>
                        <a:rPr kumimoji="1" lang="en-US" altLang="ja-JP" sz="2800" dirty="0" err="1" smtClean="0"/>
                        <a:t>datafield</a:t>
                      </a:r>
                      <a:endParaRPr kumimoji="1" lang="ja-JP" altLang="en-US" sz="2800" dirty="0"/>
                    </a:p>
                  </a:txBody>
                  <a:tcPr>
                    <a:solidFill>
                      <a:schemeClr val="accent4">
                        <a:lumMod val="20000"/>
                        <a:lumOff val="80000"/>
                      </a:scheme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533341">
                <a:tc>
                  <a:txBody>
                    <a:bodyPr/>
                    <a:lstStyle/>
                    <a:p>
                      <a:r>
                        <a:rPr kumimoji="1" lang="en-US" altLang="ja-JP" sz="2800" dirty="0" smtClean="0"/>
                        <a:t>99</a:t>
                      </a:r>
                      <a:endParaRPr kumimoji="1" lang="ja-JP" altLang="en-US" sz="2800" dirty="0"/>
                    </a:p>
                  </a:txBody>
                  <a:tcPr/>
                </a:tc>
                <a:tc>
                  <a:txBody>
                    <a:bodyPr/>
                    <a:lstStyle/>
                    <a:p>
                      <a:r>
                        <a:rPr kumimoji="1" lang="en-US" altLang="ja-JP" sz="2800" dirty="0" smtClean="0"/>
                        <a:t>109</a:t>
                      </a:r>
                      <a:endParaRPr kumimoji="1" lang="ja-JP" altLang="en-US" sz="2800" dirty="0"/>
                    </a:p>
                  </a:txBody>
                  <a:tcPr/>
                </a:tc>
                <a:tc>
                  <a:txBody>
                    <a:bodyPr/>
                    <a:lstStyle/>
                    <a:p>
                      <a:r>
                        <a:rPr kumimoji="1" lang="en-US" altLang="ja-JP" sz="2800" dirty="0" smtClean="0"/>
                        <a:t>100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r>
            </a:tbl>
          </a:graphicData>
        </a:graphic>
      </p:graphicFrame>
      <p:sp>
        <p:nvSpPr>
          <p:cNvPr id="7" name="右中かっこ 6"/>
          <p:cNvSpPr/>
          <p:nvPr/>
        </p:nvSpPr>
        <p:spPr>
          <a:xfrm rot="5400000">
            <a:off x="4668180" y="2087655"/>
            <a:ext cx="185325" cy="168965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3392518" y="3213171"/>
            <a:ext cx="8055410" cy="523220"/>
          </a:xfrm>
          <a:prstGeom prst="rect">
            <a:avLst/>
          </a:prstGeom>
          <a:noFill/>
        </p:spPr>
        <p:txBody>
          <a:bodyPr wrap="none" rtlCol="0">
            <a:spAutoFit/>
          </a:bodyPr>
          <a:lstStyle/>
          <a:p>
            <a:r>
              <a:rPr kumimoji="1" lang="en-US" altLang="ja-JP" sz="2800" dirty="0" smtClean="0"/>
              <a:t>16bit</a:t>
            </a:r>
            <a:r>
              <a:rPr kumimoji="1" lang="ja-JP" altLang="en-US" sz="2800" dirty="0" smtClean="0"/>
              <a:t>符号付整数 </a:t>
            </a:r>
            <a:r>
              <a:rPr lang="ja-JP" altLang="en-US" sz="2800" dirty="0" smtClean="0"/>
              <a:t>←ここを与えたい</a:t>
            </a:r>
            <a:r>
              <a:rPr lang="en-US" altLang="ja-JP" sz="2800" dirty="0" smtClean="0"/>
              <a:t>duty</a:t>
            </a:r>
            <a:r>
              <a:rPr lang="ja-JP" altLang="en-US" sz="2800" dirty="0" smtClean="0"/>
              <a:t>に応じて変更</a:t>
            </a:r>
            <a:endParaRPr kumimoji="1" lang="ja-JP" altLang="en-US" sz="2800" dirty="0"/>
          </a:p>
        </p:txBody>
      </p:sp>
      <p:sp>
        <p:nvSpPr>
          <p:cNvPr id="10" name="正方形/長方形 9"/>
          <p:cNvSpPr/>
          <p:nvPr/>
        </p:nvSpPr>
        <p:spPr>
          <a:xfrm>
            <a:off x="6864199" y="4354734"/>
            <a:ext cx="994183" cy="461665"/>
          </a:xfrm>
          <a:prstGeom prst="rect">
            <a:avLst/>
          </a:prstGeom>
        </p:spPr>
        <p:txBody>
          <a:bodyPr wrap="none">
            <a:spAutoFit/>
          </a:bodyPr>
          <a:lstStyle/>
          <a:p>
            <a:r>
              <a:rPr lang="en-US" altLang="ja-JP" sz="2400" dirty="0">
                <a:solidFill>
                  <a:srgbClr val="000000"/>
                </a:solidFill>
                <a:latin typeface="Trebuchet MS" panose="020B0603020202020204" pitchFamily="34" charset="0"/>
              </a:rPr>
              <a:t>32767</a:t>
            </a:r>
            <a:endParaRPr lang="ja-JP" altLang="en-US" sz="2400" dirty="0"/>
          </a:p>
        </p:txBody>
      </p:sp>
      <p:sp>
        <p:nvSpPr>
          <p:cNvPr id="11" name="正方形/長方形 10"/>
          <p:cNvSpPr/>
          <p:nvPr/>
        </p:nvSpPr>
        <p:spPr>
          <a:xfrm>
            <a:off x="2808019" y="4308568"/>
            <a:ext cx="1107996" cy="461665"/>
          </a:xfrm>
          <a:prstGeom prst="rect">
            <a:avLst/>
          </a:prstGeom>
        </p:spPr>
        <p:txBody>
          <a:bodyPr wrap="none">
            <a:spAutoFit/>
          </a:bodyPr>
          <a:lstStyle/>
          <a:p>
            <a:r>
              <a:rPr lang="en-US" altLang="ja-JP" sz="2400" dirty="0">
                <a:solidFill>
                  <a:srgbClr val="000000"/>
                </a:solidFill>
                <a:latin typeface="Trebuchet MS" panose="020B0603020202020204" pitchFamily="34" charset="0"/>
              </a:rPr>
              <a:t>-</a:t>
            </a:r>
            <a:r>
              <a:rPr lang="en-US" altLang="ja-JP" sz="2400" dirty="0" smtClean="0">
                <a:solidFill>
                  <a:srgbClr val="000000"/>
                </a:solidFill>
                <a:latin typeface="Trebuchet MS" panose="020B0603020202020204" pitchFamily="34" charset="0"/>
              </a:rPr>
              <a:t>32767</a:t>
            </a:r>
            <a:endParaRPr lang="ja-JP" altLang="en-US" sz="2400" dirty="0"/>
          </a:p>
        </p:txBody>
      </p:sp>
      <p:sp>
        <p:nvSpPr>
          <p:cNvPr id="12" name="正方形/長方形 11"/>
          <p:cNvSpPr/>
          <p:nvPr/>
        </p:nvSpPr>
        <p:spPr>
          <a:xfrm>
            <a:off x="5220028" y="4354734"/>
            <a:ext cx="340158" cy="461665"/>
          </a:xfrm>
          <a:prstGeom prst="rect">
            <a:avLst/>
          </a:prstGeom>
        </p:spPr>
        <p:txBody>
          <a:bodyPr wrap="none">
            <a:spAutoFit/>
          </a:bodyPr>
          <a:lstStyle/>
          <a:p>
            <a:r>
              <a:rPr lang="en-US" altLang="ja-JP" sz="2400" dirty="0" smtClean="0"/>
              <a:t>0</a:t>
            </a:r>
            <a:endParaRPr lang="ja-JP" altLang="en-US" sz="2400" dirty="0"/>
          </a:p>
        </p:txBody>
      </p:sp>
      <p:sp>
        <p:nvSpPr>
          <p:cNvPr id="13" name="テキスト ボックス 12"/>
          <p:cNvSpPr txBox="1"/>
          <p:nvPr/>
        </p:nvSpPr>
        <p:spPr>
          <a:xfrm>
            <a:off x="6869009" y="5391368"/>
            <a:ext cx="989373" cy="523220"/>
          </a:xfrm>
          <a:prstGeom prst="rect">
            <a:avLst/>
          </a:prstGeom>
          <a:noFill/>
        </p:spPr>
        <p:txBody>
          <a:bodyPr wrap="none" rtlCol="0">
            <a:spAutoFit/>
          </a:bodyPr>
          <a:lstStyle/>
          <a:p>
            <a:r>
              <a:rPr kumimoji="1" lang="en-US" altLang="ja-JP" sz="2800" dirty="0" smtClean="0"/>
              <a:t>100%</a:t>
            </a:r>
            <a:endParaRPr kumimoji="1" lang="ja-JP" altLang="en-US" sz="2800" dirty="0"/>
          </a:p>
        </p:txBody>
      </p:sp>
      <p:sp>
        <p:nvSpPr>
          <p:cNvPr id="14" name="テキスト ボックス 13"/>
          <p:cNvSpPr txBox="1"/>
          <p:nvPr/>
        </p:nvSpPr>
        <p:spPr>
          <a:xfrm>
            <a:off x="2812026" y="5391368"/>
            <a:ext cx="1099981" cy="523220"/>
          </a:xfrm>
          <a:prstGeom prst="rect">
            <a:avLst/>
          </a:prstGeom>
          <a:noFill/>
        </p:spPr>
        <p:txBody>
          <a:bodyPr wrap="none" rtlCol="0">
            <a:spAutoFit/>
          </a:bodyPr>
          <a:lstStyle/>
          <a:p>
            <a:r>
              <a:rPr kumimoji="1" lang="en-US" altLang="ja-JP" sz="2800" dirty="0" smtClean="0"/>
              <a:t>-100%</a:t>
            </a:r>
            <a:endParaRPr kumimoji="1" lang="ja-JP" altLang="en-US" sz="2800" dirty="0"/>
          </a:p>
        </p:txBody>
      </p:sp>
      <p:sp>
        <p:nvSpPr>
          <p:cNvPr id="15" name="テキスト ボックス 14"/>
          <p:cNvSpPr txBox="1"/>
          <p:nvPr/>
        </p:nvSpPr>
        <p:spPr>
          <a:xfrm>
            <a:off x="8200103" y="5391368"/>
            <a:ext cx="845103" cy="523220"/>
          </a:xfrm>
          <a:prstGeom prst="rect">
            <a:avLst/>
          </a:prstGeom>
          <a:noFill/>
        </p:spPr>
        <p:txBody>
          <a:bodyPr wrap="none" rtlCol="0">
            <a:spAutoFit/>
          </a:bodyPr>
          <a:lstStyle/>
          <a:p>
            <a:r>
              <a:rPr kumimoji="1" lang="en-US" altLang="ja-JP" sz="2800" dirty="0" smtClean="0"/>
              <a:t>duty</a:t>
            </a:r>
            <a:endParaRPr kumimoji="1" lang="ja-JP" altLang="en-US" sz="2800" dirty="0"/>
          </a:p>
        </p:txBody>
      </p:sp>
      <p:sp>
        <p:nvSpPr>
          <p:cNvPr id="16" name="正方形/長方形 15"/>
          <p:cNvSpPr/>
          <p:nvPr/>
        </p:nvSpPr>
        <p:spPr>
          <a:xfrm>
            <a:off x="3057833" y="4826231"/>
            <a:ext cx="2322442" cy="57496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399939" y="4820368"/>
            <a:ext cx="2322442" cy="574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810356" y="4585566"/>
            <a:ext cx="1997663" cy="369332"/>
          </a:xfrm>
          <a:prstGeom prst="rect">
            <a:avLst/>
          </a:prstGeom>
          <a:noFill/>
        </p:spPr>
        <p:txBody>
          <a:bodyPr wrap="none" rtlCol="0">
            <a:spAutoFit/>
          </a:bodyPr>
          <a:lstStyle/>
          <a:p>
            <a:r>
              <a:rPr lang="ja-JP" altLang="en-US" dirty="0"/>
              <a:t>負</a:t>
            </a:r>
            <a:r>
              <a:rPr lang="ja-JP" altLang="en-US" dirty="0" smtClean="0"/>
              <a:t>の加速度を発生</a:t>
            </a:r>
            <a:endParaRPr kumimoji="1" lang="ja-JP" altLang="en-US" dirty="0"/>
          </a:p>
        </p:txBody>
      </p:sp>
      <p:sp>
        <p:nvSpPr>
          <p:cNvPr id="19" name="テキスト ボックス 18"/>
          <p:cNvSpPr txBox="1"/>
          <p:nvPr/>
        </p:nvSpPr>
        <p:spPr>
          <a:xfrm>
            <a:off x="8163563" y="4585566"/>
            <a:ext cx="1997663" cy="369332"/>
          </a:xfrm>
          <a:prstGeom prst="rect">
            <a:avLst/>
          </a:prstGeom>
          <a:noFill/>
        </p:spPr>
        <p:txBody>
          <a:bodyPr wrap="none" rtlCol="0">
            <a:spAutoFit/>
          </a:bodyPr>
          <a:lstStyle/>
          <a:p>
            <a:r>
              <a:rPr kumimoji="1" lang="ja-JP" altLang="en-US" dirty="0" smtClean="0"/>
              <a:t>正の加速度を設定</a:t>
            </a:r>
            <a:endParaRPr kumimoji="1" lang="ja-JP" altLang="en-US" dirty="0"/>
          </a:p>
        </p:txBody>
      </p:sp>
      <p:sp>
        <p:nvSpPr>
          <p:cNvPr id="20" name="テキスト ボックス 19"/>
          <p:cNvSpPr txBox="1"/>
          <p:nvPr/>
        </p:nvSpPr>
        <p:spPr>
          <a:xfrm>
            <a:off x="1895489" y="6089448"/>
            <a:ext cx="7092006" cy="52322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ja-JP" altLang="en-US" sz="2800" dirty="0" smtClean="0"/>
              <a:t>速度ではなく加速度を操作していることに注意</a:t>
            </a:r>
            <a:endParaRPr kumimoji="1" lang="ja-JP" altLang="en-US" sz="2800" dirty="0"/>
          </a:p>
        </p:txBody>
      </p:sp>
      <p:sp>
        <p:nvSpPr>
          <p:cNvPr id="21" name="円/楕円 20"/>
          <p:cNvSpPr/>
          <p:nvPr/>
        </p:nvSpPr>
        <p:spPr>
          <a:xfrm>
            <a:off x="8475406" y="3213171"/>
            <a:ext cx="983226" cy="52322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8475406" y="3778092"/>
            <a:ext cx="2592376" cy="400110"/>
          </a:xfrm>
          <a:prstGeom prst="rect">
            <a:avLst/>
          </a:prstGeom>
          <a:noFill/>
        </p:spPr>
        <p:txBody>
          <a:bodyPr wrap="none" rtlCol="0">
            <a:spAutoFit/>
          </a:bodyPr>
          <a:lstStyle/>
          <a:p>
            <a:r>
              <a:rPr lang="ja-JP" altLang="en-US" sz="2000" dirty="0" smtClean="0">
                <a:solidFill>
                  <a:srgbClr val="FF0000"/>
                </a:solidFill>
              </a:rPr>
              <a:t>アクセルの吹かし具合</a:t>
            </a:r>
            <a:endParaRPr kumimoji="1" lang="ja-JP" altLang="en-US" sz="2000" dirty="0">
              <a:solidFill>
                <a:srgbClr val="FF0000"/>
              </a:solidFill>
            </a:endParaRPr>
          </a:p>
        </p:txBody>
      </p:sp>
      <p:sp>
        <p:nvSpPr>
          <p:cNvPr id="23" name="スライド番号プレースホルダー 22"/>
          <p:cNvSpPr>
            <a:spLocks noGrp="1"/>
          </p:cNvSpPr>
          <p:nvPr>
            <p:ph type="sldNum" sz="quarter" idx="12"/>
          </p:nvPr>
        </p:nvSpPr>
        <p:spPr/>
        <p:txBody>
          <a:bodyPr/>
          <a:lstStyle/>
          <a:p>
            <a:fld id="{8C436806-45F8-4BD1-BF15-C84760C7B398}" type="slidenum">
              <a:rPr kumimoji="1" lang="ja-JP" altLang="en-US" sz="1800" smtClean="0"/>
              <a:t>15</a:t>
            </a:fld>
            <a:endParaRPr kumimoji="1" lang="ja-JP" altLang="en-US" sz="1800" dirty="0"/>
          </a:p>
        </p:txBody>
      </p:sp>
    </p:spTree>
    <p:extLst>
      <p:ext uri="{BB962C8B-B14F-4D97-AF65-F5344CB8AC3E}">
        <p14:creationId xmlns:p14="http://schemas.microsoft.com/office/powerpoint/2010/main" val="1355532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ja-JP" altLang="en-US" dirty="0"/>
          </a:p>
        </p:txBody>
      </p:sp>
      <p:pic>
        <p:nvPicPr>
          <p:cNvPr id="4" name="コンテンツ プレースホルダー 3"/>
          <p:cNvPicPr>
            <a:picLocks noChangeAspect="1"/>
          </p:cNvPicPr>
          <p:nvPr/>
        </p:nvPicPr>
        <p:blipFill rotWithShape="1">
          <a:blip r:embed="rId2"/>
          <a:srcRect l="-4107" t="-861" r="139" b="47353"/>
          <a:stretch/>
        </p:blipFill>
        <p:spPr>
          <a:xfrm>
            <a:off x="244514" y="1228597"/>
            <a:ext cx="6924248" cy="5545393"/>
          </a:xfrm>
          <a:prstGeom prst="rect">
            <a:avLst/>
          </a:prstGeom>
        </p:spPr>
      </p:pic>
      <p:pic>
        <p:nvPicPr>
          <p:cNvPr id="5" name="コンテンツ プレースホルダー 3"/>
          <p:cNvPicPr>
            <a:picLocks noChangeAspect="1"/>
          </p:cNvPicPr>
          <p:nvPr/>
        </p:nvPicPr>
        <p:blipFill rotWithShape="1">
          <a:blip r:embed="rId2"/>
          <a:srcRect l="-2644" t="53226"/>
          <a:stretch/>
        </p:blipFill>
        <p:spPr>
          <a:xfrm>
            <a:off x="7168762" y="2381927"/>
            <a:ext cx="6312309" cy="4476073"/>
          </a:xfrm>
          <a:prstGeom prst="rect">
            <a:avLst/>
          </a:prstGeom>
        </p:spPr>
      </p:pic>
      <p:sp>
        <p:nvSpPr>
          <p:cNvPr id="6" name="タイトル 1"/>
          <p:cNvSpPr>
            <a:spLocks noGrp="1"/>
          </p:cNvSpPr>
          <p:nvPr>
            <p:ph type="title"/>
          </p:nvPr>
        </p:nvSpPr>
        <p:spPr>
          <a:xfrm>
            <a:off x="679174" y="-12956"/>
            <a:ext cx="10515600" cy="1325563"/>
          </a:xfrm>
        </p:spPr>
        <p:txBody>
          <a:bodyPr/>
          <a:lstStyle/>
          <a:p>
            <a:r>
              <a:rPr kumimoji="1" lang="ja-JP" altLang="en-US" dirty="0" smtClean="0"/>
              <a:t>モーター</a:t>
            </a:r>
            <a:r>
              <a:rPr kumimoji="1" lang="en-US" altLang="ja-JP" dirty="0" smtClean="0"/>
              <a:t>duty</a:t>
            </a:r>
            <a:r>
              <a:rPr lang="ja-JP" altLang="en-US" dirty="0" smtClean="0"/>
              <a:t>設定コマンド</a:t>
            </a:r>
            <a:r>
              <a:rPr lang="en-US" altLang="ja-JP" dirty="0" smtClean="0"/>
              <a:t>(</a:t>
            </a:r>
            <a:r>
              <a:rPr lang="ja-JP" altLang="en-US" dirty="0" smtClean="0"/>
              <a:t>コード</a:t>
            </a:r>
            <a:r>
              <a:rPr lang="ja-JP" altLang="en-US" dirty="0"/>
              <a:t>例</a:t>
            </a:r>
            <a:r>
              <a:rPr lang="en-US" altLang="ja-JP"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8C436806-45F8-4BD1-BF15-C84760C7B398}" type="slidenum">
              <a:rPr kumimoji="1" lang="ja-JP" altLang="en-US" sz="1800" smtClean="0"/>
              <a:t>16</a:t>
            </a:fld>
            <a:endParaRPr kumimoji="1" lang="ja-JP" altLang="en-US" sz="1800" dirty="0"/>
          </a:p>
        </p:txBody>
      </p:sp>
    </p:spTree>
    <p:extLst>
      <p:ext uri="{BB962C8B-B14F-4D97-AF65-F5344CB8AC3E}">
        <p14:creationId xmlns:p14="http://schemas.microsoft.com/office/powerpoint/2010/main" val="2596008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LED</a:t>
            </a:r>
            <a:r>
              <a:rPr kumimoji="1" lang="ja-JP" altLang="en-US" dirty="0" smtClean="0"/>
              <a:t>の点灯制御コマンド</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616616725"/>
              </p:ext>
            </p:extLst>
          </p:nvPr>
        </p:nvGraphicFramePr>
        <p:xfrm>
          <a:off x="714683" y="1925140"/>
          <a:ext cx="9171810" cy="1600023"/>
        </p:xfrm>
        <a:graphic>
          <a:graphicData uri="http://schemas.openxmlformats.org/drawingml/2006/table">
            <a:tbl>
              <a:tblPr firstRow="1" bandRow="1">
                <a:tableStyleId>{5C22544A-7EE6-4342-B048-85BDC9FD1C3A}</a:tableStyleId>
              </a:tblPr>
              <a:tblGrid>
                <a:gridCol w="917181"/>
                <a:gridCol w="917181"/>
                <a:gridCol w="917181"/>
                <a:gridCol w="917181"/>
                <a:gridCol w="917181"/>
                <a:gridCol w="917181"/>
                <a:gridCol w="917181"/>
                <a:gridCol w="917181"/>
                <a:gridCol w="917181"/>
                <a:gridCol w="917181"/>
              </a:tblGrid>
              <a:tr h="533341">
                <a:tc>
                  <a:txBody>
                    <a:bodyPr/>
                    <a:lstStyle/>
                    <a:p>
                      <a:r>
                        <a:rPr kumimoji="1" lang="en-US" altLang="ja-JP" sz="2400" dirty="0" smtClean="0"/>
                        <a:t>0byte</a:t>
                      </a:r>
                      <a:endParaRPr kumimoji="1" lang="ja-JP" altLang="en-US" sz="2400" dirty="0"/>
                    </a:p>
                  </a:txBody>
                  <a:tcPr/>
                </a:tc>
                <a:tc>
                  <a:txBody>
                    <a:bodyPr/>
                    <a:lstStyle/>
                    <a:p>
                      <a:r>
                        <a:rPr kumimoji="1" lang="en-US" altLang="ja-JP" sz="2400" dirty="0" smtClean="0"/>
                        <a:t>1byte</a:t>
                      </a:r>
                      <a:endParaRPr kumimoji="1" lang="ja-JP" altLang="en-US" sz="2400" dirty="0"/>
                    </a:p>
                  </a:txBody>
                  <a:tcPr/>
                </a:tc>
                <a:tc>
                  <a:txBody>
                    <a:bodyPr/>
                    <a:lstStyle/>
                    <a:p>
                      <a:r>
                        <a:rPr kumimoji="1" lang="en-US" altLang="ja-JP" sz="2400" dirty="0" smtClean="0"/>
                        <a:t>2byte</a:t>
                      </a:r>
                      <a:endParaRPr kumimoji="1" lang="ja-JP" altLang="en-US" sz="2400" dirty="0"/>
                    </a:p>
                  </a:txBody>
                  <a:tcPr/>
                </a:tc>
                <a:tc>
                  <a:txBody>
                    <a:bodyPr/>
                    <a:lstStyle/>
                    <a:p>
                      <a:r>
                        <a:rPr kumimoji="1" lang="en-US" altLang="ja-JP" sz="2400" dirty="0" smtClean="0"/>
                        <a:t>3byte</a:t>
                      </a:r>
                      <a:endParaRPr kumimoji="1" lang="ja-JP" altLang="en-US" sz="2400" dirty="0"/>
                    </a:p>
                  </a:txBody>
                  <a:tcPr/>
                </a:tc>
                <a:tc>
                  <a:txBody>
                    <a:bodyPr/>
                    <a:lstStyle/>
                    <a:p>
                      <a:r>
                        <a:rPr kumimoji="1" lang="en-US" altLang="ja-JP" sz="2400" dirty="0" smtClean="0"/>
                        <a:t>4byte</a:t>
                      </a:r>
                      <a:endParaRPr kumimoji="1" lang="ja-JP" altLang="en-US" sz="2400" dirty="0"/>
                    </a:p>
                  </a:txBody>
                  <a:tcPr/>
                </a:tc>
                <a:tc>
                  <a:txBody>
                    <a:bodyPr/>
                    <a:lstStyle/>
                    <a:p>
                      <a:r>
                        <a:rPr kumimoji="1" lang="en-US" altLang="ja-JP" sz="2400" dirty="0" smtClean="0"/>
                        <a:t>5byte</a:t>
                      </a:r>
                      <a:endParaRPr kumimoji="1" lang="ja-JP" altLang="en-US" sz="2400" dirty="0"/>
                    </a:p>
                  </a:txBody>
                  <a:tcPr/>
                </a:tc>
                <a:tc>
                  <a:txBody>
                    <a:bodyPr/>
                    <a:lstStyle/>
                    <a:p>
                      <a:r>
                        <a:rPr kumimoji="1" lang="en-US" altLang="ja-JP" sz="2400" dirty="0" smtClean="0"/>
                        <a:t>6byte</a:t>
                      </a:r>
                      <a:endParaRPr kumimoji="1" lang="ja-JP" altLang="en-US" sz="2400" dirty="0"/>
                    </a:p>
                  </a:txBody>
                  <a:tcPr/>
                </a:tc>
                <a:tc>
                  <a:txBody>
                    <a:bodyPr/>
                    <a:lstStyle/>
                    <a:p>
                      <a:r>
                        <a:rPr kumimoji="1" lang="en-US" altLang="ja-JP" sz="2400" dirty="0" smtClean="0"/>
                        <a:t>7byte</a:t>
                      </a:r>
                      <a:endParaRPr kumimoji="1" lang="ja-JP" altLang="en-US" sz="2400" dirty="0"/>
                    </a:p>
                  </a:txBody>
                  <a:tcPr/>
                </a:tc>
                <a:tc>
                  <a:txBody>
                    <a:bodyPr/>
                    <a:lstStyle/>
                    <a:p>
                      <a:r>
                        <a:rPr kumimoji="1" lang="en-US" altLang="ja-JP" sz="2400" dirty="0" smtClean="0"/>
                        <a:t>8byte</a:t>
                      </a:r>
                      <a:endParaRPr kumimoji="1" lang="ja-JP" altLang="en-US" sz="2400" dirty="0"/>
                    </a:p>
                  </a:txBody>
                  <a:tcPr/>
                </a:tc>
                <a:tc>
                  <a:txBody>
                    <a:bodyPr/>
                    <a:lstStyle/>
                    <a:p>
                      <a:r>
                        <a:rPr kumimoji="1" lang="en-US" altLang="ja-JP" sz="2400" dirty="0" smtClean="0"/>
                        <a:t>9byte</a:t>
                      </a:r>
                      <a:endParaRPr kumimoji="1" lang="ja-JP" altLang="en-US" sz="2400" dirty="0"/>
                    </a:p>
                  </a:txBody>
                  <a:tcPr/>
                </a:tc>
              </a:tr>
              <a:tr h="533341">
                <a:tc gridSpan="3">
                  <a:txBody>
                    <a:bodyPr/>
                    <a:lstStyle/>
                    <a:p>
                      <a:pPr algn="ctr"/>
                      <a:r>
                        <a:rPr kumimoji="1" lang="en-US" altLang="ja-JP" sz="2800" dirty="0" err="1" smtClean="0"/>
                        <a:t>headder</a:t>
                      </a:r>
                      <a:endParaRPr kumimoji="1" lang="ja-JP" altLang="en-US" sz="2800" dirty="0"/>
                    </a:p>
                  </a:txBody>
                  <a:tcPr>
                    <a:solidFill>
                      <a:schemeClr val="bg2">
                        <a:lumMod val="90000"/>
                      </a:schemeClr>
                    </a:solidFill>
                  </a:tcPr>
                </a:tc>
                <a:tc hMerge="1">
                  <a:txBody>
                    <a:bodyPr/>
                    <a:lstStyle/>
                    <a:p>
                      <a:endParaRPr kumimoji="1" lang="ja-JP" altLang="en-US" dirty="0"/>
                    </a:p>
                  </a:txBody>
                  <a:tcPr/>
                </a:tc>
                <a:tc hMerge="1">
                  <a:txBody>
                    <a:bodyPr/>
                    <a:lstStyle/>
                    <a:p>
                      <a:endParaRPr kumimoji="1" lang="ja-JP" altLang="en-US" dirty="0"/>
                    </a:p>
                  </a:txBody>
                  <a:tcPr/>
                </a:tc>
                <a:tc>
                  <a:txBody>
                    <a:bodyPr/>
                    <a:lstStyle/>
                    <a:p>
                      <a:pPr algn="ctr"/>
                      <a:r>
                        <a:rPr kumimoji="1" lang="en-US" altLang="ja-JP" sz="2800" dirty="0" smtClean="0"/>
                        <a:t>id</a:t>
                      </a:r>
                      <a:endParaRPr kumimoji="1" lang="ja-JP" altLang="en-US" sz="2800" dirty="0"/>
                    </a:p>
                  </a:txBody>
                  <a:tcPr>
                    <a:solidFill>
                      <a:schemeClr val="accent2">
                        <a:lumMod val="40000"/>
                        <a:lumOff val="60000"/>
                      </a:schemeClr>
                    </a:solidFill>
                  </a:tcPr>
                </a:tc>
                <a:tc gridSpan="6">
                  <a:txBody>
                    <a:bodyPr/>
                    <a:lstStyle/>
                    <a:p>
                      <a:pPr algn="ctr"/>
                      <a:r>
                        <a:rPr kumimoji="1" lang="en-US" altLang="ja-JP" sz="2800" dirty="0" err="1" smtClean="0"/>
                        <a:t>datafield</a:t>
                      </a:r>
                      <a:endParaRPr kumimoji="1" lang="ja-JP" altLang="en-US" sz="2800" dirty="0"/>
                    </a:p>
                  </a:txBody>
                  <a:tcPr>
                    <a:solidFill>
                      <a:schemeClr val="accent4">
                        <a:lumMod val="20000"/>
                        <a:lumOff val="80000"/>
                      </a:scheme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533341">
                <a:tc>
                  <a:txBody>
                    <a:bodyPr/>
                    <a:lstStyle/>
                    <a:p>
                      <a:r>
                        <a:rPr kumimoji="1" lang="en-US" altLang="ja-JP" sz="2800" dirty="0" smtClean="0"/>
                        <a:t>99</a:t>
                      </a:r>
                      <a:endParaRPr kumimoji="1" lang="ja-JP" altLang="en-US" sz="2800" dirty="0"/>
                    </a:p>
                  </a:txBody>
                  <a:tcPr/>
                </a:tc>
                <a:tc>
                  <a:txBody>
                    <a:bodyPr/>
                    <a:lstStyle/>
                    <a:p>
                      <a:r>
                        <a:rPr kumimoji="1" lang="en-US" altLang="ja-JP" sz="2800" dirty="0" smtClean="0"/>
                        <a:t>109</a:t>
                      </a:r>
                      <a:endParaRPr kumimoji="1" lang="ja-JP" altLang="en-US" sz="2800" dirty="0"/>
                    </a:p>
                  </a:txBody>
                  <a:tcPr/>
                </a:tc>
                <a:tc>
                  <a:txBody>
                    <a:bodyPr/>
                    <a:lstStyle/>
                    <a:p>
                      <a:r>
                        <a:rPr kumimoji="1" lang="en-US" altLang="ja-JP" sz="2800" dirty="0" smtClean="0"/>
                        <a:t>100</a:t>
                      </a:r>
                      <a:endParaRPr kumimoji="1" lang="ja-JP" altLang="en-US" sz="2800" dirty="0"/>
                    </a:p>
                  </a:txBody>
                  <a:tcPr/>
                </a:tc>
                <a:tc>
                  <a:txBody>
                    <a:bodyPr/>
                    <a:lstStyle/>
                    <a:p>
                      <a:r>
                        <a:rPr kumimoji="1" lang="en-US" altLang="ja-JP" sz="2800" dirty="0" smtClean="0"/>
                        <a:t>1</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090707187"/>
              </p:ext>
            </p:extLst>
          </p:nvPr>
        </p:nvGraphicFramePr>
        <p:xfrm>
          <a:off x="729431" y="4555269"/>
          <a:ext cx="9171810" cy="1600023"/>
        </p:xfrm>
        <a:graphic>
          <a:graphicData uri="http://schemas.openxmlformats.org/drawingml/2006/table">
            <a:tbl>
              <a:tblPr firstRow="1" bandRow="1">
                <a:tableStyleId>{5C22544A-7EE6-4342-B048-85BDC9FD1C3A}</a:tableStyleId>
              </a:tblPr>
              <a:tblGrid>
                <a:gridCol w="917181"/>
                <a:gridCol w="917181"/>
                <a:gridCol w="917181"/>
                <a:gridCol w="917181"/>
                <a:gridCol w="917181"/>
                <a:gridCol w="917181"/>
                <a:gridCol w="917181"/>
                <a:gridCol w="917181"/>
                <a:gridCol w="917181"/>
                <a:gridCol w="917181"/>
              </a:tblGrid>
              <a:tr h="533341">
                <a:tc>
                  <a:txBody>
                    <a:bodyPr/>
                    <a:lstStyle/>
                    <a:p>
                      <a:r>
                        <a:rPr kumimoji="1" lang="en-US" altLang="ja-JP" sz="2400" dirty="0" smtClean="0"/>
                        <a:t>0byte</a:t>
                      </a:r>
                      <a:endParaRPr kumimoji="1" lang="ja-JP" altLang="en-US" sz="2400" dirty="0"/>
                    </a:p>
                  </a:txBody>
                  <a:tcPr/>
                </a:tc>
                <a:tc>
                  <a:txBody>
                    <a:bodyPr/>
                    <a:lstStyle/>
                    <a:p>
                      <a:r>
                        <a:rPr kumimoji="1" lang="en-US" altLang="ja-JP" sz="2400" dirty="0" smtClean="0"/>
                        <a:t>1byte</a:t>
                      </a:r>
                      <a:endParaRPr kumimoji="1" lang="ja-JP" altLang="en-US" sz="2400" dirty="0"/>
                    </a:p>
                  </a:txBody>
                  <a:tcPr/>
                </a:tc>
                <a:tc>
                  <a:txBody>
                    <a:bodyPr/>
                    <a:lstStyle/>
                    <a:p>
                      <a:r>
                        <a:rPr kumimoji="1" lang="en-US" altLang="ja-JP" sz="2400" dirty="0" smtClean="0"/>
                        <a:t>2byte</a:t>
                      </a:r>
                      <a:endParaRPr kumimoji="1" lang="ja-JP" altLang="en-US" sz="2400" dirty="0"/>
                    </a:p>
                  </a:txBody>
                  <a:tcPr/>
                </a:tc>
                <a:tc>
                  <a:txBody>
                    <a:bodyPr/>
                    <a:lstStyle/>
                    <a:p>
                      <a:r>
                        <a:rPr kumimoji="1" lang="en-US" altLang="ja-JP" sz="2400" dirty="0" smtClean="0"/>
                        <a:t>3byte</a:t>
                      </a:r>
                      <a:endParaRPr kumimoji="1" lang="ja-JP" altLang="en-US" sz="2400" dirty="0"/>
                    </a:p>
                  </a:txBody>
                  <a:tcPr/>
                </a:tc>
                <a:tc>
                  <a:txBody>
                    <a:bodyPr/>
                    <a:lstStyle/>
                    <a:p>
                      <a:r>
                        <a:rPr kumimoji="1" lang="en-US" altLang="ja-JP" sz="2400" dirty="0" smtClean="0"/>
                        <a:t>4byte</a:t>
                      </a:r>
                      <a:endParaRPr kumimoji="1" lang="ja-JP" altLang="en-US" sz="2400" dirty="0"/>
                    </a:p>
                  </a:txBody>
                  <a:tcPr/>
                </a:tc>
                <a:tc>
                  <a:txBody>
                    <a:bodyPr/>
                    <a:lstStyle/>
                    <a:p>
                      <a:r>
                        <a:rPr kumimoji="1" lang="en-US" altLang="ja-JP" sz="2400" dirty="0" smtClean="0"/>
                        <a:t>5byte</a:t>
                      </a:r>
                      <a:endParaRPr kumimoji="1" lang="ja-JP" altLang="en-US" sz="2400" dirty="0"/>
                    </a:p>
                  </a:txBody>
                  <a:tcPr/>
                </a:tc>
                <a:tc>
                  <a:txBody>
                    <a:bodyPr/>
                    <a:lstStyle/>
                    <a:p>
                      <a:r>
                        <a:rPr kumimoji="1" lang="en-US" altLang="ja-JP" sz="2400" dirty="0" smtClean="0"/>
                        <a:t>6byte</a:t>
                      </a:r>
                      <a:endParaRPr kumimoji="1" lang="ja-JP" altLang="en-US" sz="2400" dirty="0"/>
                    </a:p>
                  </a:txBody>
                  <a:tcPr/>
                </a:tc>
                <a:tc>
                  <a:txBody>
                    <a:bodyPr/>
                    <a:lstStyle/>
                    <a:p>
                      <a:r>
                        <a:rPr kumimoji="1" lang="en-US" altLang="ja-JP" sz="2400" dirty="0" smtClean="0"/>
                        <a:t>7byte</a:t>
                      </a:r>
                      <a:endParaRPr kumimoji="1" lang="ja-JP" altLang="en-US" sz="2400" dirty="0"/>
                    </a:p>
                  </a:txBody>
                  <a:tcPr/>
                </a:tc>
                <a:tc>
                  <a:txBody>
                    <a:bodyPr/>
                    <a:lstStyle/>
                    <a:p>
                      <a:r>
                        <a:rPr kumimoji="1" lang="en-US" altLang="ja-JP" sz="2400" dirty="0" smtClean="0"/>
                        <a:t>8byte</a:t>
                      </a:r>
                      <a:endParaRPr kumimoji="1" lang="ja-JP" altLang="en-US" sz="2400" dirty="0"/>
                    </a:p>
                  </a:txBody>
                  <a:tcPr/>
                </a:tc>
                <a:tc>
                  <a:txBody>
                    <a:bodyPr/>
                    <a:lstStyle/>
                    <a:p>
                      <a:r>
                        <a:rPr kumimoji="1" lang="en-US" altLang="ja-JP" sz="2400" dirty="0" smtClean="0"/>
                        <a:t>9byte</a:t>
                      </a:r>
                      <a:endParaRPr kumimoji="1" lang="ja-JP" altLang="en-US" sz="2400" dirty="0"/>
                    </a:p>
                  </a:txBody>
                  <a:tcPr/>
                </a:tc>
              </a:tr>
              <a:tr h="533341">
                <a:tc gridSpan="3">
                  <a:txBody>
                    <a:bodyPr/>
                    <a:lstStyle/>
                    <a:p>
                      <a:pPr algn="ctr"/>
                      <a:r>
                        <a:rPr kumimoji="1" lang="en-US" altLang="ja-JP" sz="2800" dirty="0" err="1" smtClean="0"/>
                        <a:t>headder</a:t>
                      </a:r>
                      <a:endParaRPr kumimoji="1" lang="ja-JP" altLang="en-US" sz="2800" dirty="0"/>
                    </a:p>
                  </a:txBody>
                  <a:tcPr>
                    <a:solidFill>
                      <a:schemeClr val="bg2">
                        <a:lumMod val="90000"/>
                      </a:schemeClr>
                    </a:solidFill>
                  </a:tcPr>
                </a:tc>
                <a:tc hMerge="1">
                  <a:txBody>
                    <a:bodyPr/>
                    <a:lstStyle/>
                    <a:p>
                      <a:endParaRPr kumimoji="1" lang="ja-JP" altLang="en-US" dirty="0"/>
                    </a:p>
                  </a:txBody>
                  <a:tcPr/>
                </a:tc>
                <a:tc hMerge="1">
                  <a:txBody>
                    <a:bodyPr/>
                    <a:lstStyle/>
                    <a:p>
                      <a:endParaRPr kumimoji="1" lang="ja-JP" altLang="en-US" dirty="0"/>
                    </a:p>
                  </a:txBody>
                  <a:tcPr/>
                </a:tc>
                <a:tc>
                  <a:txBody>
                    <a:bodyPr/>
                    <a:lstStyle/>
                    <a:p>
                      <a:pPr algn="ctr"/>
                      <a:r>
                        <a:rPr kumimoji="1" lang="en-US" altLang="ja-JP" sz="2800" dirty="0" smtClean="0"/>
                        <a:t>id</a:t>
                      </a:r>
                      <a:endParaRPr kumimoji="1" lang="ja-JP" altLang="en-US" sz="2800" dirty="0"/>
                    </a:p>
                  </a:txBody>
                  <a:tcPr>
                    <a:solidFill>
                      <a:schemeClr val="accent2">
                        <a:lumMod val="40000"/>
                        <a:lumOff val="60000"/>
                      </a:schemeClr>
                    </a:solidFill>
                  </a:tcPr>
                </a:tc>
                <a:tc gridSpan="6">
                  <a:txBody>
                    <a:bodyPr/>
                    <a:lstStyle/>
                    <a:p>
                      <a:pPr algn="ctr"/>
                      <a:r>
                        <a:rPr kumimoji="1" lang="en-US" altLang="ja-JP" sz="2800" dirty="0" err="1" smtClean="0"/>
                        <a:t>datafield</a:t>
                      </a:r>
                      <a:endParaRPr kumimoji="1" lang="ja-JP" altLang="en-US" sz="2800" dirty="0"/>
                    </a:p>
                  </a:txBody>
                  <a:tcPr>
                    <a:solidFill>
                      <a:schemeClr val="accent4">
                        <a:lumMod val="20000"/>
                        <a:lumOff val="80000"/>
                      </a:scheme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533341">
                <a:tc>
                  <a:txBody>
                    <a:bodyPr/>
                    <a:lstStyle/>
                    <a:p>
                      <a:r>
                        <a:rPr kumimoji="1" lang="en-US" altLang="ja-JP" sz="2800" dirty="0" smtClean="0"/>
                        <a:t>99</a:t>
                      </a:r>
                      <a:endParaRPr kumimoji="1" lang="ja-JP" altLang="en-US" sz="2800" dirty="0"/>
                    </a:p>
                  </a:txBody>
                  <a:tcPr/>
                </a:tc>
                <a:tc>
                  <a:txBody>
                    <a:bodyPr/>
                    <a:lstStyle/>
                    <a:p>
                      <a:r>
                        <a:rPr kumimoji="1" lang="en-US" altLang="ja-JP" sz="2800" dirty="0" smtClean="0"/>
                        <a:t>109</a:t>
                      </a:r>
                      <a:endParaRPr kumimoji="1" lang="ja-JP" altLang="en-US" sz="2800" dirty="0"/>
                    </a:p>
                  </a:txBody>
                  <a:tcPr/>
                </a:tc>
                <a:tc>
                  <a:txBody>
                    <a:bodyPr/>
                    <a:lstStyle/>
                    <a:p>
                      <a:r>
                        <a:rPr kumimoji="1" lang="en-US" altLang="ja-JP" sz="2800" dirty="0" smtClean="0"/>
                        <a:t>100</a:t>
                      </a:r>
                      <a:endParaRPr kumimoji="1" lang="ja-JP" altLang="en-US" sz="2800" dirty="0"/>
                    </a:p>
                  </a:txBody>
                  <a:tcPr/>
                </a:tc>
                <a:tc>
                  <a:txBody>
                    <a:bodyPr/>
                    <a:lstStyle/>
                    <a:p>
                      <a:r>
                        <a:rPr kumimoji="1" lang="en-US" altLang="ja-JP" sz="2800" dirty="0" smtClean="0"/>
                        <a:t>2</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r>
            </a:tbl>
          </a:graphicData>
        </a:graphic>
      </p:graphicFrame>
      <p:sp>
        <p:nvSpPr>
          <p:cNvPr id="7" name="テキスト ボックス 6"/>
          <p:cNvSpPr txBox="1"/>
          <p:nvPr/>
        </p:nvSpPr>
        <p:spPr>
          <a:xfrm>
            <a:off x="4483735" y="3889101"/>
            <a:ext cx="2898550" cy="461665"/>
          </a:xfrm>
          <a:prstGeom prst="rect">
            <a:avLst/>
          </a:prstGeom>
          <a:noFill/>
        </p:spPr>
        <p:txBody>
          <a:bodyPr wrap="none" rtlCol="0">
            <a:spAutoFit/>
          </a:bodyPr>
          <a:lstStyle/>
          <a:p>
            <a:r>
              <a:rPr kumimoji="1" lang="en-US" altLang="ja-JP" sz="2400" dirty="0" smtClean="0"/>
              <a:t>1:LED</a:t>
            </a:r>
            <a:r>
              <a:rPr kumimoji="1" lang="ja-JP" altLang="en-US" sz="2400" dirty="0" smtClean="0"/>
              <a:t>点灯 </a:t>
            </a:r>
            <a:r>
              <a:rPr kumimoji="1" lang="en-US" altLang="ja-JP" sz="2400" dirty="0" smtClean="0"/>
              <a:t>0:LED</a:t>
            </a:r>
            <a:r>
              <a:rPr kumimoji="1" lang="ja-JP" altLang="en-US" sz="2400" dirty="0" smtClean="0"/>
              <a:t>消灯</a:t>
            </a:r>
            <a:endParaRPr kumimoji="1" lang="ja-JP" altLang="en-US" sz="2400" dirty="0"/>
          </a:p>
        </p:txBody>
      </p:sp>
      <p:sp>
        <p:nvSpPr>
          <p:cNvPr id="8" name="左中かっこ 7"/>
          <p:cNvSpPr/>
          <p:nvPr/>
        </p:nvSpPr>
        <p:spPr>
          <a:xfrm rot="16200000">
            <a:off x="4822612" y="3269111"/>
            <a:ext cx="128269" cy="80602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中かっこ 8"/>
          <p:cNvSpPr/>
          <p:nvPr/>
        </p:nvSpPr>
        <p:spPr>
          <a:xfrm rot="16200000">
            <a:off x="4795630" y="5837846"/>
            <a:ext cx="133185" cy="85506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4483735" y="6396335"/>
            <a:ext cx="2898550" cy="461665"/>
          </a:xfrm>
          <a:prstGeom prst="rect">
            <a:avLst/>
          </a:prstGeom>
          <a:noFill/>
        </p:spPr>
        <p:txBody>
          <a:bodyPr wrap="none" rtlCol="0">
            <a:spAutoFit/>
          </a:bodyPr>
          <a:lstStyle/>
          <a:p>
            <a:r>
              <a:rPr kumimoji="1" lang="en-US" altLang="ja-JP" sz="2400" dirty="0" smtClean="0"/>
              <a:t>1:LED</a:t>
            </a:r>
            <a:r>
              <a:rPr kumimoji="1" lang="ja-JP" altLang="en-US" sz="2400" dirty="0" smtClean="0"/>
              <a:t>点灯 </a:t>
            </a:r>
            <a:r>
              <a:rPr kumimoji="1" lang="en-US" altLang="ja-JP" sz="2400" dirty="0" smtClean="0"/>
              <a:t>0:LED</a:t>
            </a:r>
            <a:r>
              <a:rPr kumimoji="1" lang="ja-JP" altLang="en-US" sz="2400" dirty="0" smtClean="0"/>
              <a:t>消灯</a:t>
            </a:r>
            <a:endParaRPr kumimoji="1" lang="ja-JP" altLang="en-US" sz="2400" dirty="0"/>
          </a:p>
        </p:txBody>
      </p:sp>
      <p:sp>
        <p:nvSpPr>
          <p:cNvPr id="11" name="正方形/長方形 10"/>
          <p:cNvSpPr/>
          <p:nvPr/>
        </p:nvSpPr>
        <p:spPr>
          <a:xfrm>
            <a:off x="143140" y="1347265"/>
            <a:ext cx="4206601" cy="523220"/>
          </a:xfrm>
          <a:prstGeom prst="rect">
            <a:avLst/>
          </a:prstGeom>
        </p:spPr>
        <p:txBody>
          <a:bodyPr wrap="none">
            <a:spAutoFit/>
          </a:bodyPr>
          <a:lstStyle/>
          <a:p>
            <a:pPr marL="285750" indent="-285750">
              <a:buFont typeface="Arial" panose="020B0604020202020204" pitchFamily="34" charset="0"/>
              <a:buChar char="•"/>
            </a:pPr>
            <a:r>
              <a:rPr lang="ja-JP" altLang="en-US" sz="2800" dirty="0"/>
              <a:t>右</a:t>
            </a:r>
            <a:r>
              <a:rPr lang="en-US" altLang="ja-JP" sz="2800" dirty="0"/>
              <a:t>(</a:t>
            </a:r>
            <a:r>
              <a:rPr lang="ja-JP" altLang="en-US" sz="2800" dirty="0"/>
              <a:t>緑</a:t>
            </a:r>
            <a:r>
              <a:rPr lang="en-US" altLang="ja-JP" sz="2800" dirty="0"/>
              <a:t>)LED</a:t>
            </a:r>
            <a:r>
              <a:rPr lang="ja-JP" altLang="en-US" sz="2800" dirty="0"/>
              <a:t>の制御コマンド</a:t>
            </a:r>
            <a:endParaRPr lang="en-US" altLang="ja-JP" sz="2800" dirty="0"/>
          </a:p>
        </p:txBody>
      </p:sp>
      <p:sp>
        <p:nvSpPr>
          <p:cNvPr id="12" name="正方形/長方形 11"/>
          <p:cNvSpPr/>
          <p:nvPr/>
        </p:nvSpPr>
        <p:spPr>
          <a:xfrm>
            <a:off x="143140" y="4002631"/>
            <a:ext cx="4206601" cy="523220"/>
          </a:xfrm>
          <a:prstGeom prst="rect">
            <a:avLst/>
          </a:prstGeom>
        </p:spPr>
        <p:txBody>
          <a:bodyPr wrap="none">
            <a:spAutoFit/>
          </a:bodyPr>
          <a:lstStyle/>
          <a:p>
            <a:pPr marL="285750" indent="-285750">
              <a:buFont typeface="Arial" panose="020B0604020202020204" pitchFamily="34" charset="0"/>
              <a:buChar char="•"/>
            </a:pPr>
            <a:r>
              <a:rPr lang="ja-JP" altLang="en-US" sz="2800" dirty="0"/>
              <a:t>左</a:t>
            </a:r>
            <a:r>
              <a:rPr lang="en-US" altLang="ja-JP" sz="2800" dirty="0"/>
              <a:t>(</a:t>
            </a:r>
            <a:r>
              <a:rPr lang="ja-JP" altLang="en-US" sz="2800" dirty="0"/>
              <a:t>赤</a:t>
            </a:r>
            <a:r>
              <a:rPr lang="en-US" altLang="ja-JP" sz="2800" dirty="0"/>
              <a:t>)LED</a:t>
            </a:r>
            <a:r>
              <a:rPr lang="ja-JP" altLang="en-US" sz="2800" dirty="0"/>
              <a:t>の制御コマンド</a:t>
            </a:r>
            <a:endParaRPr lang="en-US" altLang="ja-JP" sz="2800" dirty="0"/>
          </a:p>
        </p:txBody>
      </p:sp>
      <p:sp>
        <p:nvSpPr>
          <p:cNvPr id="13" name="スライド番号プレースホルダー 12"/>
          <p:cNvSpPr>
            <a:spLocks noGrp="1"/>
          </p:cNvSpPr>
          <p:nvPr>
            <p:ph type="sldNum" sz="quarter" idx="12"/>
          </p:nvPr>
        </p:nvSpPr>
        <p:spPr/>
        <p:txBody>
          <a:bodyPr/>
          <a:lstStyle/>
          <a:p>
            <a:fld id="{8C436806-45F8-4BD1-BF15-C84760C7B398}" type="slidenum">
              <a:rPr kumimoji="1" lang="ja-JP" altLang="en-US" sz="1800" smtClean="0"/>
              <a:t>17</a:t>
            </a:fld>
            <a:endParaRPr kumimoji="1" lang="ja-JP" altLang="en-US" sz="1800" dirty="0"/>
          </a:p>
        </p:txBody>
      </p:sp>
    </p:spTree>
    <p:extLst>
      <p:ext uri="{BB962C8B-B14F-4D97-AF65-F5344CB8AC3E}">
        <p14:creationId xmlns:p14="http://schemas.microsoft.com/office/powerpoint/2010/main" val="1495716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LED</a:t>
            </a:r>
            <a:r>
              <a:rPr kumimoji="1" lang="ja-JP" altLang="en-US" dirty="0" smtClean="0"/>
              <a:t>の</a:t>
            </a:r>
            <a:r>
              <a:rPr lang="ja-JP" altLang="en-US" dirty="0"/>
              <a:t>点滅</a:t>
            </a:r>
            <a:r>
              <a:rPr kumimoji="1" lang="ja-JP" altLang="en-US" dirty="0" smtClean="0"/>
              <a:t>制御コマンド</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728027602"/>
              </p:ext>
            </p:extLst>
          </p:nvPr>
        </p:nvGraphicFramePr>
        <p:xfrm>
          <a:off x="714683" y="1925140"/>
          <a:ext cx="9171810" cy="1600023"/>
        </p:xfrm>
        <a:graphic>
          <a:graphicData uri="http://schemas.openxmlformats.org/drawingml/2006/table">
            <a:tbl>
              <a:tblPr firstRow="1" bandRow="1">
                <a:tableStyleId>{5C22544A-7EE6-4342-B048-85BDC9FD1C3A}</a:tableStyleId>
              </a:tblPr>
              <a:tblGrid>
                <a:gridCol w="917181"/>
                <a:gridCol w="917181"/>
                <a:gridCol w="917181"/>
                <a:gridCol w="917181"/>
                <a:gridCol w="917181"/>
                <a:gridCol w="917181"/>
                <a:gridCol w="917181"/>
                <a:gridCol w="917181"/>
                <a:gridCol w="917181"/>
                <a:gridCol w="917181"/>
              </a:tblGrid>
              <a:tr h="533341">
                <a:tc>
                  <a:txBody>
                    <a:bodyPr/>
                    <a:lstStyle/>
                    <a:p>
                      <a:r>
                        <a:rPr kumimoji="1" lang="en-US" altLang="ja-JP" sz="2400" dirty="0" smtClean="0"/>
                        <a:t>0byte</a:t>
                      </a:r>
                      <a:endParaRPr kumimoji="1" lang="ja-JP" altLang="en-US" sz="2400" dirty="0"/>
                    </a:p>
                  </a:txBody>
                  <a:tcPr/>
                </a:tc>
                <a:tc>
                  <a:txBody>
                    <a:bodyPr/>
                    <a:lstStyle/>
                    <a:p>
                      <a:r>
                        <a:rPr kumimoji="1" lang="en-US" altLang="ja-JP" sz="2400" dirty="0" smtClean="0"/>
                        <a:t>1byte</a:t>
                      </a:r>
                      <a:endParaRPr kumimoji="1" lang="ja-JP" altLang="en-US" sz="2400" dirty="0"/>
                    </a:p>
                  </a:txBody>
                  <a:tcPr/>
                </a:tc>
                <a:tc>
                  <a:txBody>
                    <a:bodyPr/>
                    <a:lstStyle/>
                    <a:p>
                      <a:r>
                        <a:rPr kumimoji="1" lang="en-US" altLang="ja-JP" sz="2400" dirty="0" smtClean="0"/>
                        <a:t>2byte</a:t>
                      </a:r>
                      <a:endParaRPr kumimoji="1" lang="ja-JP" altLang="en-US" sz="2400" dirty="0"/>
                    </a:p>
                  </a:txBody>
                  <a:tcPr/>
                </a:tc>
                <a:tc>
                  <a:txBody>
                    <a:bodyPr/>
                    <a:lstStyle/>
                    <a:p>
                      <a:r>
                        <a:rPr kumimoji="1" lang="en-US" altLang="ja-JP" sz="2400" dirty="0" smtClean="0"/>
                        <a:t>3byte</a:t>
                      </a:r>
                      <a:endParaRPr kumimoji="1" lang="ja-JP" altLang="en-US" sz="2400" dirty="0"/>
                    </a:p>
                  </a:txBody>
                  <a:tcPr/>
                </a:tc>
                <a:tc>
                  <a:txBody>
                    <a:bodyPr/>
                    <a:lstStyle/>
                    <a:p>
                      <a:r>
                        <a:rPr kumimoji="1" lang="en-US" altLang="ja-JP" sz="2400" dirty="0" smtClean="0"/>
                        <a:t>4byte</a:t>
                      </a:r>
                      <a:endParaRPr kumimoji="1" lang="ja-JP" altLang="en-US" sz="2400" dirty="0"/>
                    </a:p>
                  </a:txBody>
                  <a:tcPr/>
                </a:tc>
                <a:tc>
                  <a:txBody>
                    <a:bodyPr/>
                    <a:lstStyle/>
                    <a:p>
                      <a:r>
                        <a:rPr kumimoji="1" lang="en-US" altLang="ja-JP" sz="2400" dirty="0" smtClean="0"/>
                        <a:t>5byte</a:t>
                      </a:r>
                      <a:endParaRPr kumimoji="1" lang="ja-JP" altLang="en-US" sz="2400" dirty="0"/>
                    </a:p>
                  </a:txBody>
                  <a:tcPr/>
                </a:tc>
                <a:tc>
                  <a:txBody>
                    <a:bodyPr/>
                    <a:lstStyle/>
                    <a:p>
                      <a:r>
                        <a:rPr kumimoji="1" lang="en-US" altLang="ja-JP" sz="2400" dirty="0" smtClean="0"/>
                        <a:t>6byte</a:t>
                      </a:r>
                      <a:endParaRPr kumimoji="1" lang="ja-JP" altLang="en-US" sz="2400" dirty="0"/>
                    </a:p>
                  </a:txBody>
                  <a:tcPr/>
                </a:tc>
                <a:tc>
                  <a:txBody>
                    <a:bodyPr/>
                    <a:lstStyle/>
                    <a:p>
                      <a:r>
                        <a:rPr kumimoji="1" lang="en-US" altLang="ja-JP" sz="2400" dirty="0" smtClean="0"/>
                        <a:t>7byte</a:t>
                      </a:r>
                      <a:endParaRPr kumimoji="1" lang="ja-JP" altLang="en-US" sz="2400" dirty="0"/>
                    </a:p>
                  </a:txBody>
                  <a:tcPr/>
                </a:tc>
                <a:tc>
                  <a:txBody>
                    <a:bodyPr/>
                    <a:lstStyle/>
                    <a:p>
                      <a:r>
                        <a:rPr kumimoji="1" lang="en-US" altLang="ja-JP" sz="2400" dirty="0" smtClean="0"/>
                        <a:t>8byte</a:t>
                      </a:r>
                      <a:endParaRPr kumimoji="1" lang="ja-JP" altLang="en-US" sz="2400" dirty="0"/>
                    </a:p>
                  </a:txBody>
                  <a:tcPr/>
                </a:tc>
                <a:tc>
                  <a:txBody>
                    <a:bodyPr/>
                    <a:lstStyle/>
                    <a:p>
                      <a:r>
                        <a:rPr kumimoji="1" lang="en-US" altLang="ja-JP" sz="2400" dirty="0" smtClean="0"/>
                        <a:t>9byte</a:t>
                      </a:r>
                      <a:endParaRPr kumimoji="1" lang="ja-JP" altLang="en-US" sz="2400" dirty="0"/>
                    </a:p>
                  </a:txBody>
                  <a:tcPr/>
                </a:tc>
              </a:tr>
              <a:tr h="533341">
                <a:tc gridSpan="3">
                  <a:txBody>
                    <a:bodyPr/>
                    <a:lstStyle/>
                    <a:p>
                      <a:pPr algn="ctr"/>
                      <a:r>
                        <a:rPr kumimoji="1" lang="en-US" altLang="ja-JP" sz="2800" dirty="0" err="1" smtClean="0"/>
                        <a:t>headder</a:t>
                      </a:r>
                      <a:endParaRPr kumimoji="1" lang="ja-JP" altLang="en-US" sz="2800" dirty="0"/>
                    </a:p>
                  </a:txBody>
                  <a:tcPr>
                    <a:solidFill>
                      <a:schemeClr val="bg2">
                        <a:lumMod val="90000"/>
                      </a:schemeClr>
                    </a:solidFill>
                  </a:tcPr>
                </a:tc>
                <a:tc hMerge="1">
                  <a:txBody>
                    <a:bodyPr/>
                    <a:lstStyle/>
                    <a:p>
                      <a:endParaRPr kumimoji="1" lang="ja-JP" altLang="en-US" dirty="0"/>
                    </a:p>
                  </a:txBody>
                  <a:tcPr/>
                </a:tc>
                <a:tc hMerge="1">
                  <a:txBody>
                    <a:bodyPr/>
                    <a:lstStyle/>
                    <a:p>
                      <a:endParaRPr kumimoji="1" lang="ja-JP" altLang="en-US" dirty="0"/>
                    </a:p>
                  </a:txBody>
                  <a:tcPr/>
                </a:tc>
                <a:tc>
                  <a:txBody>
                    <a:bodyPr/>
                    <a:lstStyle/>
                    <a:p>
                      <a:pPr algn="ctr"/>
                      <a:r>
                        <a:rPr kumimoji="1" lang="en-US" altLang="ja-JP" sz="2800" dirty="0" smtClean="0"/>
                        <a:t>id</a:t>
                      </a:r>
                      <a:endParaRPr kumimoji="1" lang="ja-JP" altLang="en-US" sz="2800" dirty="0"/>
                    </a:p>
                  </a:txBody>
                  <a:tcPr>
                    <a:solidFill>
                      <a:schemeClr val="accent2">
                        <a:lumMod val="40000"/>
                        <a:lumOff val="60000"/>
                      </a:schemeClr>
                    </a:solidFill>
                  </a:tcPr>
                </a:tc>
                <a:tc gridSpan="6">
                  <a:txBody>
                    <a:bodyPr/>
                    <a:lstStyle/>
                    <a:p>
                      <a:pPr algn="ctr"/>
                      <a:r>
                        <a:rPr kumimoji="1" lang="en-US" altLang="ja-JP" sz="2800" dirty="0" err="1" smtClean="0"/>
                        <a:t>datafield</a:t>
                      </a:r>
                      <a:endParaRPr kumimoji="1" lang="ja-JP" altLang="en-US" sz="2800" dirty="0"/>
                    </a:p>
                  </a:txBody>
                  <a:tcPr>
                    <a:solidFill>
                      <a:schemeClr val="accent4">
                        <a:lumMod val="20000"/>
                        <a:lumOff val="80000"/>
                      </a:scheme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533341">
                <a:tc>
                  <a:txBody>
                    <a:bodyPr/>
                    <a:lstStyle/>
                    <a:p>
                      <a:r>
                        <a:rPr kumimoji="1" lang="en-US" altLang="ja-JP" sz="2800" dirty="0" smtClean="0"/>
                        <a:t>99</a:t>
                      </a:r>
                      <a:endParaRPr kumimoji="1" lang="ja-JP" altLang="en-US" sz="2800" dirty="0"/>
                    </a:p>
                  </a:txBody>
                  <a:tcPr/>
                </a:tc>
                <a:tc>
                  <a:txBody>
                    <a:bodyPr/>
                    <a:lstStyle/>
                    <a:p>
                      <a:r>
                        <a:rPr kumimoji="1" lang="en-US" altLang="ja-JP" sz="2800" dirty="0" smtClean="0"/>
                        <a:t>109</a:t>
                      </a:r>
                      <a:endParaRPr kumimoji="1" lang="ja-JP" altLang="en-US" sz="2800" dirty="0"/>
                    </a:p>
                  </a:txBody>
                  <a:tcPr/>
                </a:tc>
                <a:tc>
                  <a:txBody>
                    <a:bodyPr/>
                    <a:lstStyle/>
                    <a:p>
                      <a:r>
                        <a:rPr kumimoji="1" lang="en-US" altLang="ja-JP" sz="2800" dirty="0" smtClean="0"/>
                        <a:t>100</a:t>
                      </a:r>
                      <a:endParaRPr kumimoji="1" lang="ja-JP" altLang="en-US" sz="2800" dirty="0"/>
                    </a:p>
                  </a:txBody>
                  <a:tcPr/>
                </a:tc>
                <a:tc>
                  <a:txBody>
                    <a:bodyPr/>
                    <a:lstStyle/>
                    <a:p>
                      <a:r>
                        <a:rPr kumimoji="1" lang="en-US" altLang="ja-JP" sz="2800" dirty="0" smtClean="0"/>
                        <a:t>3</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717684339"/>
              </p:ext>
            </p:extLst>
          </p:nvPr>
        </p:nvGraphicFramePr>
        <p:xfrm>
          <a:off x="729431" y="4555269"/>
          <a:ext cx="9171810" cy="1600023"/>
        </p:xfrm>
        <a:graphic>
          <a:graphicData uri="http://schemas.openxmlformats.org/drawingml/2006/table">
            <a:tbl>
              <a:tblPr firstRow="1" bandRow="1">
                <a:tableStyleId>{5C22544A-7EE6-4342-B048-85BDC9FD1C3A}</a:tableStyleId>
              </a:tblPr>
              <a:tblGrid>
                <a:gridCol w="917181"/>
                <a:gridCol w="917181"/>
                <a:gridCol w="917181"/>
                <a:gridCol w="917181"/>
                <a:gridCol w="917181"/>
                <a:gridCol w="917181"/>
                <a:gridCol w="917181"/>
                <a:gridCol w="917181"/>
                <a:gridCol w="917181"/>
                <a:gridCol w="917181"/>
              </a:tblGrid>
              <a:tr h="533341">
                <a:tc>
                  <a:txBody>
                    <a:bodyPr/>
                    <a:lstStyle/>
                    <a:p>
                      <a:r>
                        <a:rPr kumimoji="1" lang="en-US" altLang="ja-JP" sz="2400" dirty="0" smtClean="0"/>
                        <a:t>0byte</a:t>
                      </a:r>
                      <a:endParaRPr kumimoji="1" lang="ja-JP" altLang="en-US" sz="2400" dirty="0"/>
                    </a:p>
                  </a:txBody>
                  <a:tcPr/>
                </a:tc>
                <a:tc>
                  <a:txBody>
                    <a:bodyPr/>
                    <a:lstStyle/>
                    <a:p>
                      <a:r>
                        <a:rPr kumimoji="1" lang="en-US" altLang="ja-JP" sz="2400" dirty="0" smtClean="0"/>
                        <a:t>1byte</a:t>
                      </a:r>
                      <a:endParaRPr kumimoji="1" lang="ja-JP" altLang="en-US" sz="2400" dirty="0"/>
                    </a:p>
                  </a:txBody>
                  <a:tcPr/>
                </a:tc>
                <a:tc>
                  <a:txBody>
                    <a:bodyPr/>
                    <a:lstStyle/>
                    <a:p>
                      <a:r>
                        <a:rPr kumimoji="1" lang="en-US" altLang="ja-JP" sz="2400" dirty="0" smtClean="0"/>
                        <a:t>2byte</a:t>
                      </a:r>
                      <a:endParaRPr kumimoji="1" lang="ja-JP" altLang="en-US" sz="2400" dirty="0"/>
                    </a:p>
                  </a:txBody>
                  <a:tcPr/>
                </a:tc>
                <a:tc>
                  <a:txBody>
                    <a:bodyPr/>
                    <a:lstStyle/>
                    <a:p>
                      <a:r>
                        <a:rPr kumimoji="1" lang="en-US" altLang="ja-JP" sz="2400" dirty="0" smtClean="0"/>
                        <a:t>3byte</a:t>
                      </a:r>
                      <a:endParaRPr kumimoji="1" lang="ja-JP" altLang="en-US" sz="2400" dirty="0"/>
                    </a:p>
                  </a:txBody>
                  <a:tcPr/>
                </a:tc>
                <a:tc>
                  <a:txBody>
                    <a:bodyPr/>
                    <a:lstStyle/>
                    <a:p>
                      <a:r>
                        <a:rPr kumimoji="1" lang="en-US" altLang="ja-JP" sz="2400" dirty="0" smtClean="0"/>
                        <a:t>4byte</a:t>
                      </a:r>
                      <a:endParaRPr kumimoji="1" lang="ja-JP" altLang="en-US" sz="2400" dirty="0"/>
                    </a:p>
                  </a:txBody>
                  <a:tcPr/>
                </a:tc>
                <a:tc>
                  <a:txBody>
                    <a:bodyPr/>
                    <a:lstStyle/>
                    <a:p>
                      <a:r>
                        <a:rPr kumimoji="1" lang="en-US" altLang="ja-JP" sz="2400" dirty="0" smtClean="0"/>
                        <a:t>5byte</a:t>
                      </a:r>
                      <a:endParaRPr kumimoji="1" lang="ja-JP" altLang="en-US" sz="2400" dirty="0"/>
                    </a:p>
                  </a:txBody>
                  <a:tcPr/>
                </a:tc>
                <a:tc>
                  <a:txBody>
                    <a:bodyPr/>
                    <a:lstStyle/>
                    <a:p>
                      <a:r>
                        <a:rPr kumimoji="1" lang="en-US" altLang="ja-JP" sz="2400" dirty="0" smtClean="0"/>
                        <a:t>6byte</a:t>
                      </a:r>
                      <a:endParaRPr kumimoji="1" lang="ja-JP" altLang="en-US" sz="2400" dirty="0"/>
                    </a:p>
                  </a:txBody>
                  <a:tcPr/>
                </a:tc>
                <a:tc>
                  <a:txBody>
                    <a:bodyPr/>
                    <a:lstStyle/>
                    <a:p>
                      <a:r>
                        <a:rPr kumimoji="1" lang="en-US" altLang="ja-JP" sz="2400" dirty="0" smtClean="0"/>
                        <a:t>7byte</a:t>
                      </a:r>
                      <a:endParaRPr kumimoji="1" lang="ja-JP" altLang="en-US" sz="2400" dirty="0"/>
                    </a:p>
                  </a:txBody>
                  <a:tcPr/>
                </a:tc>
                <a:tc>
                  <a:txBody>
                    <a:bodyPr/>
                    <a:lstStyle/>
                    <a:p>
                      <a:r>
                        <a:rPr kumimoji="1" lang="en-US" altLang="ja-JP" sz="2400" dirty="0" smtClean="0"/>
                        <a:t>8byte</a:t>
                      </a:r>
                      <a:endParaRPr kumimoji="1" lang="ja-JP" altLang="en-US" sz="2400" dirty="0"/>
                    </a:p>
                  </a:txBody>
                  <a:tcPr/>
                </a:tc>
                <a:tc>
                  <a:txBody>
                    <a:bodyPr/>
                    <a:lstStyle/>
                    <a:p>
                      <a:r>
                        <a:rPr kumimoji="1" lang="en-US" altLang="ja-JP" sz="2400" dirty="0" smtClean="0"/>
                        <a:t>9byte</a:t>
                      </a:r>
                      <a:endParaRPr kumimoji="1" lang="ja-JP" altLang="en-US" sz="2400" dirty="0"/>
                    </a:p>
                  </a:txBody>
                  <a:tcPr/>
                </a:tc>
              </a:tr>
              <a:tr h="533341">
                <a:tc gridSpan="3">
                  <a:txBody>
                    <a:bodyPr/>
                    <a:lstStyle/>
                    <a:p>
                      <a:pPr algn="ctr"/>
                      <a:r>
                        <a:rPr kumimoji="1" lang="en-US" altLang="ja-JP" sz="2800" dirty="0" err="1" smtClean="0"/>
                        <a:t>headder</a:t>
                      </a:r>
                      <a:endParaRPr kumimoji="1" lang="ja-JP" altLang="en-US" sz="2800" dirty="0"/>
                    </a:p>
                  </a:txBody>
                  <a:tcPr>
                    <a:solidFill>
                      <a:schemeClr val="bg2">
                        <a:lumMod val="90000"/>
                      </a:schemeClr>
                    </a:solidFill>
                  </a:tcPr>
                </a:tc>
                <a:tc hMerge="1">
                  <a:txBody>
                    <a:bodyPr/>
                    <a:lstStyle/>
                    <a:p>
                      <a:endParaRPr kumimoji="1" lang="ja-JP" altLang="en-US" dirty="0"/>
                    </a:p>
                  </a:txBody>
                  <a:tcPr/>
                </a:tc>
                <a:tc hMerge="1">
                  <a:txBody>
                    <a:bodyPr/>
                    <a:lstStyle/>
                    <a:p>
                      <a:endParaRPr kumimoji="1" lang="ja-JP" altLang="en-US" dirty="0"/>
                    </a:p>
                  </a:txBody>
                  <a:tcPr/>
                </a:tc>
                <a:tc>
                  <a:txBody>
                    <a:bodyPr/>
                    <a:lstStyle/>
                    <a:p>
                      <a:pPr algn="ctr"/>
                      <a:r>
                        <a:rPr kumimoji="1" lang="en-US" altLang="ja-JP" sz="2800" dirty="0" smtClean="0"/>
                        <a:t>id</a:t>
                      </a:r>
                      <a:endParaRPr kumimoji="1" lang="ja-JP" altLang="en-US" sz="2800" dirty="0"/>
                    </a:p>
                  </a:txBody>
                  <a:tcPr>
                    <a:solidFill>
                      <a:schemeClr val="accent2">
                        <a:lumMod val="40000"/>
                        <a:lumOff val="60000"/>
                      </a:schemeClr>
                    </a:solidFill>
                  </a:tcPr>
                </a:tc>
                <a:tc gridSpan="6">
                  <a:txBody>
                    <a:bodyPr/>
                    <a:lstStyle/>
                    <a:p>
                      <a:pPr algn="ctr"/>
                      <a:r>
                        <a:rPr kumimoji="1" lang="en-US" altLang="ja-JP" sz="2800" dirty="0" err="1" smtClean="0"/>
                        <a:t>datafield</a:t>
                      </a:r>
                      <a:endParaRPr kumimoji="1" lang="ja-JP" altLang="en-US" sz="2800" dirty="0"/>
                    </a:p>
                  </a:txBody>
                  <a:tcPr>
                    <a:solidFill>
                      <a:schemeClr val="accent4">
                        <a:lumMod val="20000"/>
                        <a:lumOff val="80000"/>
                      </a:scheme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533341">
                <a:tc>
                  <a:txBody>
                    <a:bodyPr/>
                    <a:lstStyle/>
                    <a:p>
                      <a:r>
                        <a:rPr kumimoji="1" lang="en-US" altLang="ja-JP" sz="2800" dirty="0" smtClean="0"/>
                        <a:t>99</a:t>
                      </a:r>
                      <a:endParaRPr kumimoji="1" lang="ja-JP" altLang="en-US" sz="2800" dirty="0"/>
                    </a:p>
                  </a:txBody>
                  <a:tcPr/>
                </a:tc>
                <a:tc>
                  <a:txBody>
                    <a:bodyPr/>
                    <a:lstStyle/>
                    <a:p>
                      <a:r>
                        <a:rPr kumimoji="1" lang="en-US" altLang="ja-JP" sz="2800" dirty="0" smtClean="0"/>
                        <a:t>109</a:t>
                      </a:r>
                      <a:endParaRPr kumimoji="1" lang="ja-JP" altLang="en-US" sz="2800" dirty="0"/>
                    </a:p>
                  </a:txBody>
                  <a:tcPr/>
                </a:tc>
                <a:tc>
                  <a:txBody>
                    <a:bodyPr/>
                    <a:lstStyle/>
                    <a:p>
                      <a:r>
                        <a:rPr kumimoji="1" lang="en-US" altLang="ja-JP" sz="2800" dirty="0" smtClean="0"/>
                        <a:t>100</a:t>
                      </a:r>
                      <a:endParaRPr kumimoji="1" lang="ja-JP" altLang="en-US" sz="2800" dirty="0"/>
                    </a:p>
                  </a:txBody>
                  <a:tcPr/>
                </a:tc>
                <a:tc>
                  <a:txBody>
                    <a:bodyPr/>
                    <a:lstStyle/>
                    <a:p>
                      <a:r>
                        <a:rPr kumimoji="1" lang="en-US" altLang="ja-JP" sz="2800" dirty="0" smtClean="0"/>
                        <a:t>4</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r>
            </a:tbl>
          </a:graphicData>
        </a:graphic>
      </p:graphicFrame>
      <p:sp>
        <p:nvSpPr>
          <p:cNvPr id="7" name="テキスト ボックス 6"/>
          <p:cNvSpPr txBox="1"/>
          <p:nvPr/>
        </p:nvSpPr>
        <p:spPr>
          <a:xfrm>
            <a:off x="4377696" y="3847320"/>
            <a:ext cx="1885453" cy="461665"/>
          </a:xfrm>
          <a:prstGeom prst="rect">
            <a:avLst/>
          </a:prstGeom>
          <a:noFill/>
        </p:spPr>
        <p:txBody>
          <a:bodyPr wrap="none" rtlCol="0">
            <a:spAutoFit/>
          </a:bodyPr>
          <a:lstStyle/>
          <a:p>
            <a:r>
              <a:rPr kumimoji="1" lang="en-US" altLang="ja-JP" sz="2400" dirty="0" smtClean="0"/>
              <a:t>LED</a:t>
            </a:r>
            <a:r>
              <a:rPr kumimoji="1" lang="ja-JP" altLang="en-US" sz="2400" dirty="0" smtClean="0"/>
              <a:t>点灯</a:t>
            </a:r>
            <a:r>
              <a:rPr lang="ja-JP" altLang="en-US" sz="2400" dirty="0"/>
              <a:t>時間</a:t>
            </a:r>
            <a:endParaRPr kumimoji="1" lang="ja-JP" altLang="en-US" sz="2400" dirty="0"/>
          </a:p>
        </p:txBody>
      </p:sp>
      <p:sp>
        <p:nvSpPr>
          <p:cNvPr id="8" name="左中かっこ 7"/>
          <p:cNvSpPr/>
          <p:nvPr/>
        </p:nvSpPr>
        <p:spPr>
          <a:xfrm rot="16200000">
            <a:off x="5289642" y="2802080"/>
            <a:ext cx="128269" cy="174008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143140" y="1347265"/>
            <a:ext cx="4206601" cy="523220"/>
          </a:xfrm>
          <a:prstGeom prst="rect">
            <a:avLst/>
          </a:prstGeom>
        </p:spPr>
        <p:txBody>
          <a:bodyPr wrap="none">
            <a:spAutoFit/>
          </a:bodyPr>
          <a:lstStyle/>
          <a:p>
            <a:pPr marL="285750" indent="-285750">
              <a:buFont typeface="Arial" panose="020B0604020202020204" pitchFamily="34" charset="0"/>
              <a:buChar char="•"/>
            </a:pPr>
            <a:r>
              <a:rPr lang="ja-JP" altLang="en-US" sz="2800" dirty="0"/>
              <a:t>右</a:t>
            </a:r>
            <a:r>
              <a:rPr lang="en-US" altLang="ja-JP" sz="2800" dirty="0" smtClean="0"/>
              <a:t>(</a:t>
            </a:r>
            <a:r>
              <a:rPr lang="ja-JP" altLang="en-US" sz="2800" dirty="0"/>
              <a:t>緑</a:t>
            </a:r>
            <a:r>
              <a:rPr lang="en-US" altLang="ja-JP" sz="2800" dirty="0"/>
              <a:t>)LED</a:t>
            </a:r>
            <a:r>
              <a:rPr lang="ja-JP" altLang="en-US" sz="2800" dirty="0"/>
              <a:t>の制御コマンド</a:t>
            </a:r>
            <a:endParaRPr lang="en-US" altLang="ja-JP" sz="2800" dirty="0"/>
          </a:p>
        </p:txBody>
      </p:sp>
      <p:sp>
        <p:nvSpPr>
          <p:cNvPr id="12" name="正方形/長方形 11"/>
          <p:cNvSpPr/>
          <p:nvPr/>
        </p:nvSpPr>
        <p:spPr>
          <a:xfrm>
            <a:off x="143140" y="4002631"/>
            <a:ext cx="4206601" cy="523220"/>
          </a:xfrm>
          <a:prstGeom prst="rect">
            <a:avLst/>
          </a:prstGeom>
        </p:spPr>
        <p:txBody>
          <a:bodyPr wrap="none">
            <a:spAutoFit/>
          </a:bodyPr>
          <a:lstStyle/>
          <a:p>
            <a:pPr marL="285750" indent="-285750">
              <a:buFont typeface="Arial" panose="020B0604020202020204" pitchFamily="34" charset="0"/>
              <a:buChar char="•"/>
            </a:pPr>
            <a:r>
              <a:rPr lang="ja-JP" altLang="en-US" sz="2800" dirty="0"/>
              <a:t>左</a:t>
            </a:r>
            <a:r>
              <a:rPr lang="en-US" altLang="ja-JP" sz="2800" dirty="0"/>
              <a:t>(</a:t>
            </a:r>
            <a:r>
              <a:rPr lang="ja-JP" altLang="en-US" sz="2800" dirty="0"/>
              <a:t>赤</a:t>
            </a:r>
            <a:r>
              <a:rPr lang="en-US" altLang="ja-JP" sz="2800" dirty="0"/>
              <a:t>)LED</a:t>
            </a:r>
            <a:r>
              <a:rPr lang="ja-JP" altLang="en-US" sz="2800" dirty="0"/>
              <a:t>の制御コマンド</a:t>
            </a:r>
            <a:endParaRPr lang="en-US" altLang="ja-JP" sz="2800" dirty="0"/>
          </a:p>
        </p:txBody>
      </p:sp>
      <p:sp>
        <p:nvSpPr>
          <p:cNvPr id="13" name="左中かっこ 12"/>
          <p:cNvSpPr/>
          <p:nvPr/>
        </p:nvSpPr>
        <p:spPr>
          <a:xfrm rot="16200000">
            <a:off x="7073078" y="2796040"/>
            <a:ext cx="130286" cy="1750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6195494" y="3846085"/>
            <a:ext cx="1885453" cy="461665"/>
          </a:xfrm>
          <a:prstGeom prst="rect">
            <a:avLst/>
          </a:prstGeom>
          <a:noFill/>
        </p:spPr>
        <p:txBody>
          <a:bodyPr wrap="none" rtlCol="0">
            <a:spAutoFit/>
          </a:bodyPr>
          <a:lstStyle/>
          <a:p>
            <a:r>
              <a:rPr kumimoji="1" lang="en-US" altLang="ja-JP" sz="2400" dirty="0" smtClean="0"/>
              <a:t>LED</a:t>
            </a:r>
            <a:r>
              <a:rPr lang="ja-JP" altLang="en-US" sz="2400" dirty="0"/>
              <a:t>消灯</a:t>
            </a:r>
            <a:r>
              <a:rPr lang="ja-JP" altLang="en-US" sz="2400" dirty="0" smtClean="0"/>
              <a:t>時間</a:t>
            </a:r>
            <a:endParaRPr kumimoji="1" lang="ja-JP" altLang="en-US" sz="2400" dirty="0"/>
          </a:p>
        </p:txBody>
      </p:sp>
      <p:sp>
        <p:nvSpPr>
          <p:cNvPr id="15" name="テキスト ボックス 14"/>
          <p:cNvSpPr txBox="1"/>
          <p:nvPr/>
        </p:nvSpPr>
        <p:spPr>
          <a:xfrm>
            <a:off x="4338366" y="6396335"/>
            <a:ext cx="1885453" cy="461665"/>
          </a:xfrm>
          <a:prstGeom prst="rect">
            <a:avLst/>
          </a:prstGeom>
          <a:noFill/>
        </p:spPr>
        <p:txBody>
          <a:bodyPr wrap="none" rtlCol="0">
            <a:spAutoFit/>
          </a:bodyPr>
          <a:lstStyle/>
          <a:p>
            <a:r>
              <a:rPr kumimoji="1" lang="en-US" altLang="ja-JP" sz="2400" dirty="0" smtClean="0"/>
              <a:t>LED</a:t>
            </a:r>
            <a:r>
              <a:rPr kumimoji="1" lang="ja-JP" altLang="en-US" sz="2400" dirty="0" smtClean="0"/>
              <a:t>点灯</a:t>
            </a:r>
            <a:r>
              <a:rPr lang="ja-JP" altLang="en-US" sz="2400" dirty="0"/>
              <a:t>時間</a:t>
            </a:r>
            <a:endParaRPr kumimoji="1" lang="ja-JP" altLang="en-US" sz="2400" dirty="0"/>
          </a:p>
        </p:txBody>
      </p:sp>
      <p:sp>
        <p:nvSpPr>
          <p:cNvPr id="16" name="左中かっこ 15"/>
          <p:cNvSpPr/>
          <p:nvPr/>
        </p:nvSpPr>
        <p:spPr>
          <a:xfrm rot="16200000">
            <a:off x="5250312" y="5351095"/>
            <a:ext cx="128269" cy="174008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中かっこ 16"/>
          <p:cNvSpPr/>
          <p:nvPr/>
        </p:nvSpPr>
        <p:spPr>
          <a:xfrm rot="16200000">
            <a:off x="7033748" y="5345055"/>
            <a:ext cx="130286" cy="1750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p:cNvSpPr txBox="1"/>
          <p:nvPr/>
        </p:nvSpPr>
        <p:spPr>
          <a:xfrm>
            <a:off x="6156164" y="6395100"/>
            <a:ext cx="1885453" cy="461665"/>
          </a:xfrm>
          <a:prstGeom prst="rect">
            <a:avLst/>
          </a:prstGeom>
          <a:noFill/>
        </p:spPr>
        <p:txBody>
          <a:bodyPr wrap="none" rtlCol="0">
            <a:spAutoFit/>
          </a:bodyPr>
          <a:lstStyle/>
          <a:p>
            <a:r>
              <a:rPr kumimoji="1" lang="en-US" altLang="ja-JP" sz="2400" dirty="0" smtClean="0"/>
              <a:t>LED</a:t>
            </a:r>
            <a:r>
              <a:rPr lang="ja-JP" altLang="en-US" sz="2400" dirty="0"/>
              <a:t>消灯</a:t>
            </a:r>
            <a:r>
              <a:rPr lang="ja-JP" altLang="en-US" sz="2400" dirty="0" smtClean="0"/>
              <a:t>時間</a:t>
            </a:r>
            <a:endParaRPr kumimoji="1" lang="ja-JP" altLang="en-US" sz="2400" dirty="0"/>
          </a:p>
        </p:txBody>
      </p:sp>
      <p:sp>
        <p:nvSpPr>
          <p:cNvPr id="3" name="スライド番号プレースホルダー 2"/>
          <p:cNvSpPr>
            <a:spLocks noGrp="1"/>
          </p:cNvSpPr>
          <p:nvPr>
            <p:ph type="sldNum" sz="quarter" idx="12"/>
          </p:nvPr>
        </p:nvSpPr>
        <p:spPr/>
        <p:txBody>
          <a:bodyPr/>
          <a:lstStyle/>
          <a:p>
            <a:fld id="{8C436806-45F8-4BD1-BF15-C84760C7B398}" type="slidenum">
              <a:rPr kumimoji="1" lang="ja-JP" altLang="en-US" sz="1800" smtClean="0"/>
              <a:t>18</a:t>
            </a:fld>
            <a:endParaRPr kumimoji="1" lang="ja-JP" altLang="en-US" sz="1800"/>
          </a:p>
        </p:txBody>
      </p:sp>
    </p:spTree>
    <p:extLst>
      <p:ext uri="{BB962C8B-B14F-4D97-AF65-F5344CB8AC3E}">
        <p14:creationId xmlns:p14="http://schemas.microsoft.com/office/powerpoint/2010/main" val="1779442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LED</a:t>
            </a:r>
            <a:r>
              <a:rPr lang="ja-JP" altLang="en-US" dirty="0"/>
              <a:t>の点滅制御コマンド</a:t>
            </a:r>
            <a:r>
              <a:rPr lang="en-US" altLang="ja-JP" dirty="0" smtClean="0"/>
              <a:t>(</a:t>
            </a:r>
            <a:r>
              <a:rPr lang="ja-JP" altLang="en-US" dirty="0"/>
              <a:t>コード例</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rotWithShape="1">
          <a:blip r:embed="rId2"/>
          <a:srcRect l="-887" t="11305" r="69406" b="56279"/>
          <a:stretch/>
        </p:blipFill>
        <p:spPr>
          <a:xfrm>
            <a:off x="194552" y="1699065"/>
            <a:ext cx="7801583" cy="5147214"/>
          </a:xfrm>
          <a:prstGeom prst="rect">
            <a:avLst/>
          </a:prstGeom>
        </p:spPr>
      </p:pic>
      <p:pic>
        <p:nvPicPr>
          <p:cNvPr id="5" name="図 4"/>
          <p:cNvPicPr>
            <a:picLocks noChangeAspect="1"/>
          </p:cNvPicPr>
          <p:nvPr/>
        </p:nvPicPr>
        <p:blipFill rotWithShape="1">
          <a:blip r:embed="rId2"/>
          <a:srcRect t="48394" r="81435" b="19581"/>
          <a:stretch/>
        </p:blipFill>
        <p:spPr>
          <a:xfrm>
            <a:off x="7183876" y="1774712"/>
            <a:ext cx="4520119" cy="4995920"/>
          </a:xfrm>
          <a:prstGeom prst="rect">
            <a:avLst/>
          </a:prstGeom>
        </p:spPr>
      </p:pic>
      <p:sp>
        <p:nvSpPr>
          <p:cNvPr id="6" name="スライド番号プレースホルダー 5"/>
          <p:cNvSpPr>
            <a:spLocks noGrp="1"/>
          </p:cNvSpPr>
          <p:nvPr>
            <p:ph type="sldNum" sz="quarter" idx="12"/>
          </p:nvPr>
        </p:nvSpPr>
        <p:spPr/>
        <p:txBody>
          <a:bodyPr/>
          <a:lstStyle/>
          <a:p>
            <a:fld id="{8C436806-45F8-4BD1-BF15-C84760C7B398}" type="slidenum">
              <a:rPr kumimoji="1" lang="ja-JP" altLang="en-US" sz="1800" smtClean="0"/>
              <a:t>19</a:t>
            </a:fld>
            <a:endParaRPr kumimoji="1" lang="ja-JP" altLang="en-US" sz="1800" dirty="0"/>
          </a:p>
        </p:txBody>
      </p:sp>
    </p:spTree>
    <p:extLst>
      <p:ext uri="{BB962C8B-B14F-4D97-AF65-F5344CB8AC3E}">
        <p14:creationId xmlns:p14="http://schemas.microsoft.com/office/powerpoint/2010/main" val="3228502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23</a:t>
            </a:r>
            <a:r>
              <a:rPr kumimoji="1" lang="ja-JP" altLang="en-US" dirty="0" smtClean="0"/>
              <a:t>ページの内容が間違ってたので修正しました </a:t>
            </a:r>
            <a:r>
              <a:rPr kumimoji="1" lang="en-US" altLang="ja-JP" dirty="0" smtClean="0"/>
              <a:t>8/20</a:t>
            </a:r>
          </a:p>
          <a:p>
            <a:r>
              <a:rPr lang="ja-JP" altLang="en-US" dirty="0" smtClean="0"/>
              <a:t>修正箇所　上位</a:t>
            </a:r>
            <a:r>
              <a:rPr lang="en-US" altLang="ja-JP" dirty="0" smtClean="0"/>
              <a:t>byte</a:t>
            </a:r>
            <a:r>
              <a:rPr lang="ja-JP" altLang="en-US" dirty="0" smtClean="0"/>
              <a:t>と下位</a:t>
            </a:r>
            <a:r>
              <a:rPr lang="en-US" altLang="ja-JP" dirty="0" smtClean="0"/>
              <a:t>byte</a:t>
            </a:r>
            <a:r>
              <a:rPr lang="ja-JP" altLang="en-US" dirty="0" smtClean="0"/>
              <a:t>が逆</a:t>
            </a:r>
            <a:endParaRPr kumimoji="1" lang="ja-JP" altLang="en-US" dirty="0"/>
          </a:p>
        </p:txBody>
      </p:sp>
      <p:sp>
        <p:nvSpPr>
          <p:cNvPr id="4" name="スライド番号プレースホルダー 3"/>
          <p:cNvSpPr>
            <a:spLocks noGrp="1"/>
          </p:cNvSpPr>
          <p:nvPr>
            <p:ph type="sldNum" sz="quarter" idx="12"/>
          </p:nvPr>
        </p:nvSpPr>
        <p:spPr/>
        <p:txBody>
          <a:bodyPr/>
          <a:lstStyle/>
          <a:p>
            <a:fld id="{8C436806-45F8-4BD1-BF15-C84760C7B398}" type="slidenum">
              <a:rPr kumimoji="1" lang="ja-JP" altLang="en-US" smtClean="0"/>
              <a:t>2</a:t>
            </a:fld>
            <a:endParaRPr kumimoji="1" lang="ja-JP" altLang="en-US"/>
          </a:p>
        </p:txBody>
      </p:sp>
    </p:spTree>
    <p:extLst>
      <p:ext uri="{BB962C8B-B14F-4D97-AF65-F5344CB8AC3E}">
        <p14:creationId xmlns:p14="http://schemas.microsoft.com/office/powerpoint/2010/main" val="41387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角度セットコマンド</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065140722"/>
              </p:ext>
            </p:extLst>
          </p:nvPr>
        </p:nvGraphicFramePr>
        <p:xfrm>
          <a:off x="714683" y="1925140"/>
          <a:ext cx="9171810" cy="1600023"/>
        </p:xfrm>
        <a:graphic>
          <a:graphicData uri="http://schemas.openxmlformats.org/drawingml/2006/table">
            <a:tbl>
              <a:tblPr firstRow="1" bandRow="1">
                <a:tableStyleId>{5C22544A-7EE6-4342-B048-85BDC9FD1C3A}</a:tableStyleId>
              </a:tblPr>
              <a:tblGrid>
                <a:gridCol w="917181"/>
                <a:gridCol w="917181"/>
                <a:gridCol w="917181"/>
                <a:gridCol w="917181"/>
                <a:gridCol w="917181"/>
                <a:gridCol w="917181"/>
                <a:gridCol w="917181"/>
                <a:gridCol w="917181"/>
                <a:gridCol w="917181"/>
                <a:gridCol w="917181"/>
              </a:tblGrid>
              <a:tr h="533341">
                <a:tc>
                  <a:txBody>
                    <a:bodyPr/>
                    <a:lstStyle/>
                    <a:p>
                      <a:r>
                        <a:rPr kumimoji="1" lang="en-US" altLang="ja-JP" sz="2400" dirty="0" smtClean="0"/>
                        <a:t>0byte</a:t>
                      </a:r>
                      <a:endParaRPr kumimoji="1" lang="ja-JP" altLang="en-US" sz="2400" dirty="0"/>
                    </a:p>
                  </a:txBody>
                  <a:tcPr/>
                </a:tc>
                <a:tc>
                  <a:txBody>
                    <a:bodyPr/>
                    <a:lstStyle/>
                    <a:p>
                      <a:r>
                        <a:rPr kumimoji="1" lang="en-US" altLang="ja-JP" sz="2400" dirty="0" smtClean="0"/>
                        <a:t>1byte</a:t>
                      </a:r>
                      <a:endParaRPr kumimoji="1" lang="ja-JP" altLang="en-US" sz="2400" dirty="0"/>
                    </a:p>
                  </a:txBody>
                  <a:tcPr/>
                </a:tc>
                <a:tc>
                  <a:txBody>
                    <a:bodyPr/>
                    <a:lstStyle/>
                    <a:p>
                      <a:r>
                        <a:rPr kumimoji="1" lang="en-US" altLang="ja-JP" sz="2400" dirty="0" smtClean="0"/>
                        <a:t>2byte</a:t>
                      </a:r>
                      <a:endParaRPr kumimoji="1" lang="ja-JP" altLang="en-US" sz="2400" dirty="0"/>
                    </a:p>
                  </a:txBody>
                  <a:tcPr/>
                </a:tc>
                <a:tc>
                  <a:txBody>
                    <a:bodyPr/>
                    <a:lstStyle/>
                    <a:p>
                      <a:r>
                        <a:rPr kumimoji="1" lang="en-US" altLang="ja-JP" sz="2400" dirty="0" smtClean="0"/>
                        <a:t>3byte</a:t>
                      </a:r>
                      <a:endParaRPr kumimoji="1" lang="ja-JP" altLang="en-US" sz="2400" dirty="0"/>
                    </a:p>
                  </a:txBody>
                  <a:tcPr/>
                </a:tc>
                <a:tc>
                  <a:txBody>
                    <a:bodyPr/>
                    <a:lstStyle/>
                    <a:p>
                      <a:r>
                        <a:rPr kumimoji="1" lang="en-US" altLang="ja-JP" sz="2400" dirty="0" smtClean="0"/>
                        <a:t>4byte</a:t>
                      </a:r>
                      <a:endParaRPr kumimoji="1" lang="ja-JP" altLang="en-US" sz="2400" dirty="0"/>
                    </a:p>
                  </a:txBody>
                  <a:tcPr/>
                </a:tc>
                <a:tc>
                  <a:txBody>
                    <a:bodyPr/>
                    <a:lstStyle/>
                    <a:p>
                      <a:r>
                        <a:rPr kumimoji="1" lang="en-US" altLang="ja-JP" sz="2400" dirty="0" smtClean="0"/>
                        <a:t>5byte</a:t>
                      </a:r>
                      <a:endParaRPr kumimoji="1" lang="ja-JP" altLang="en-US" sz="2400" dirty="0"/>
                    </a:p>
                  </a:txBody>
                  <a:tcPr/>
                </a:tc>
                <a:tc>
                  <a:txBody>
                    <a:bodyPr/>
                    <a:lstStyle/>
                    <a:p>
                      <a:r>
                        <a:rPr kumimoji="1" lang="en-US" altLang="ja-JP" sz="2400" dirty="0" smtClean="0"/>
                        <a:t>6byte</a:t>
                      </a:r>
                      <a:endParaRPr kumimoji="1" lang="ja-JP" altLang="en-US" sz="2400" dirty="0"/>
                    </a:p>
                  </a:txBody>
                  <a:tcPr/>
                </a:tc>
                <a:tc>
                  <a:txBody>
                    <a:bodyPr/>
                    <a:lstStyle/>
                    <a:p>
                      <a:r>
                        <a:rPr kumimoji="1" lang="en-US" altLang="ja-JP" sz="2400" dirty="0" smtClean="0"/>
                        <a:t>7byte</a:t>
                      </a:r>
                      <a:endParaRPr kumimoji="1" lang="ja-JP" altLang="en-US" sz="2400" dirty="0"/>
                    </a:p>
                  </a:txBody>
                  <a:tcPr/>
                </a:tc>
                <a:tc>
                  <a:txBody>
                    <a:bodyPr/>
                    <a:lstStyle/>
                    <a:p>
                      <a:r>
                        <a:rPr kumimoji="1" lang="en-US" altLang="ja-JP" sz="2400" dirty="0" smtClean="0"/>
                        <a:t>8byte</a:t>
                      </a:r>
                      <a:endParaRPr kumimoji="1" lang="ja-JP" altLang="en-US" sz="2400" dirty="0"/>
                    </a:p>
                  </a:txBody>
                  <a:tcPr/>
                </a:tc>
                <a:tc>
                  <a:txBody>
                    <a:bodyPr/>
                    <a:lstStyle/>
                    <a:p>
                      <a:r>
                        <a:rPr kumimoji="1" lang="en-US" altLang="ja-JP" sz="2400" dirty="0" smtClean="0"/>
                        <a:t>9byte</a:t>
                      </a:r>
                      <a:endParaRPr kumimoji="1" lang="ja-JP" altLang="en-US" sz="2400" dirty="0"/>
                    </a:p>
                  </a:txBody>
                  <a:tcPr/>
                </a:tc>
              </a:tr>
              <a:tr h="533341">
                <a:tc gridSpan="3">
                  <a:txBody>
                    <a:bodyPr/>
                    <a:lstStyle/>
                    <a:p>
                      <a:pPr algn="ctr"/>
                      <a:r>
                        <a:rPr kumimoji="1" lang="en-US" altLang="ja-JP" sz="2800" dirty="0" err="1" smtClean="0"/>
                        <a:t>headder</a:t>
                      </a:r>
                      <a:endParaRPr kumimoji="1" lang="ja-JP" altLang="en-US" sz="2800" dirty="0"/>
                    </a:p>
                  </a:txBody>
                  <a:tcPr>
                    <a:solidFill>
                      <a:schemeClr val="bg2">
                        <a:lumMod val="90000"/>
                      </a:schemeClr>
                    </a:solidFill>
                  </a:tcPr>
                </a:tc>
                <a:tc hMerge="1">
                  <a:txBody>
                    <a:bodyPr/>
                    <a:lstStyle/>
                    <a:p>
                      <a:endParaRPr kumimoji="1" lang="ja-JP" altLang="en-US" dirty="0"/>
                    </a:p>
                  </a:txBody>
                  <a:tcPr/>
                </a:tc>
                <a:tc hMerge="1">
                  <a:txBody>
                    <a:bodyPr/>
                    <a:lstStyle/>
                    <a:p>
                      <a:endParaRPr kumimoji="1" lang="ja-JP" altLang="en-US" dirty="0"/>
                    </a:p>
                  </a:txBody>
                  <a:tcPr/>
                </a:tc>
                <a:tc>
                  <a:txBody>
                    <a:bodyPr/>
                    <a:lstStyle/>
                    <a:p>
                      <a:pPr algn="ctr"/>
                      <a:r>
                        <a:rPr kumimoji="1" lang="en-US" altLang="ja-JP" sz="2800" dirty="0" smtClean="0"/>
                        <a:t>id</a:t>
                      </a:r>
                      <a:endParaRPr kumimoji="1" lang="ja-JP" altLang="en-US" sz="2800" dirty="0"/>
                    </a:p>
                  </a:txBody>
                  <a:tcPr>
                    <a:solidFill>
                      <a:schemeClr val="accent2">
                        <a:lumMod val="40000"/>
                        <a:lumOff val="60000"/>
                      </a:schemeClr>
                    </a:solidFill>
                  </a:tcPr>
                </a:tc>
                <a:tc gridSpan="6">
                  <a:txBody>
                    <a:bodyPr/>
                    <a:lstStyle/>
                    <a:p>
                      <a:pPr algn="ctr"/>
                      <a:r>
                        <a:rPr kumimoji="1" lang="en-US" altLang="ja-JP" sz="2800" dirty="0" err="1" smtClean="0"/>
                        <a:t>datafield</a:t>
                      </a:r>
                      <a:endParaRPr kumimoji="1" lang="ja-JP" altLang="en-US" sz="2800" dirty="0"/>
                    </a:p>
                  </a:txBody>
                  <a:tcPr>
                    <a:solidFill>
                      <a:schemeClr val="accent4">
                        <a:lumMod val="20000"/>
                        <a:lumOff val="80000"/>
                      </a:scheme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533341">
                <a:tc>
                  <a:txBody>
                    <a:bodyPr/>
                    <a:lstStyle/>
                    <a:p>
                      <a:r>
                        <a:rPr kumimoji="1" lang="en-US" altLang="ja-JP" sz="2800" dirty="0" smtClean="0"/>
                        <a:t>99</a:t>
                      </a:r>
                      <a:endParaRPr kumimoji="1" lang="ja-JP" altLang="en-US" sz="2800" dirty="0"/>
                    </a:p>
                  </a:txBody>
                  <a:tcPr/>
                </a:tc>
                <a:tc>
                  <a:txBody>
                    <a:bodyPr/>
                    <a:lstStyle/>
                    <a:p>
                      <a:r>
                        <a:rPr kumimoji="1" lang="en-US" altLang="ja-JP" sz="2800" dirty="0" smtClean="0"/>
                        <a:t>109</a:t>
                      </a:r>
                      <a:endParaRPr kumimoji="1" lang="ja-JP" altLang="en-US" sz="2800" dirty="0"/>
                    </a:p>
                  </a:txBody>
                  <a:tcPr/>
                </a:tc>
                <a:tc>
                  <a:txBody>
                    <a:bodyPr/>
                    <a:lstStyle/>
                    <a:p>
                      <a:r>
                        <a:rPr kumimoji="1" lang="en-US" altLang="ja-JP" sz="2800" dirty="0" smtClean="0"/>
                        <a:t>100</a:t>
                      </a:r>
                      <a:endParaRPr kumimoji="1" lang="ja-JP" altLang="en-US" sz="2800" dirty="0"/>
                    </a:p>
                  </a:txBody>
                  <a:tcPr/>
                </a:tc>
                <a:tc>
                  <a:txBody>
                    <a:bodyPr/>
                    <a:lstStyle/>
                    <a:p>
                      <a:r>
                        <a:rPr kumimoji="1" lang="en-US" altLang="ja-JP" sz="2800" dirty="0" smtClean="0"/>
                        <a:t>5</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XX</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c>
                  <a:txBody>
                    <a:bodyPr/>
                    <a:lstStyle/>
                    <a:p>
                      <a:r>
                        <a:rPr kumimoji="1" lang="en-US" altLang="ja-JP" sz="2800" dirty="0" smtClean="0"/>
                        <a:t>0</a:t>
                      </a:r>
                      <a:endParaRPr kumimoji="1" lang="ja-JP" altLang="en-US" sz="2800" dirty="0"/>
                    </a:p>
                  </a:txBody>
                  <a:tcPr/>
                </a:tc>
              </a:tr>
            </a:tbl>
          </a:graphicData>
        </a:graphic>
      </p:graphicFrame>
      <p:sp>
        <p:nvSpPr>
          <p:cNvPr id="8" name="左中かっこ 7"/>
          <p:cNvSpPr/>
          <p:nvPr/>
        </p:nvSpPr>
        <p:spPr>
          <a:xfrm rot="16200000">
            <a:off x="5289642" y="2802080"/>
            <a:ext cx="128269" cy="174008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143140" y="1347265"/>
            <a:ext cx="4206601" cy="523220"/>
          </a:xfrm>
          <a:prstGeom prst="rect">
            <a:avLst/>
          </a:prstGeom>
        </p:spPr>
        <p:txBody>
          <a:bodyPr wrap="none">
            <a:spAutoFit/>
          </a:bodyPr>
          <a:lstStyle/>
          <a:p>
            <a:pPr marL="285750" indent="-285750">
              <a:buFont typeface="Arial" panose="020B0604020202020204" pitchFamily="34" charset="0"/>
              <a:buChar char="•"/>
            </a:pPr>
            <a:r>
              <a:rPr lang="ja-JP" altLang="en-US" sz="2800" dirty="0"/>
              <a:t>右</a:t>
            </a:r>
            <a:r>
              <a:rPr lang="en-US" altLang="ja-JP" sz="2800" dirty="0" smtClean="0"/>
              <a:t>(</a:t>
            </a:r>
            <a:r>
              <a:rPr lang="ja-JP" altLang="en-US" sz="2800" dirty="0"/>
              <a:t>緑</a:t>
            </a:r>
            <a:r>
              <a:rPr lang="en-US" altLang="ja-JP" sz="2800" dirty="0"/>
              <a:t>)LED</a:t>
            </a:r>
            <a:r>
              <a:rPr lang="ja-JP" altLang="en-US" sz="2800" dirty="0"/>
              <a:t>の制御コマンド</a:t>
            </a:r>
            <a:endParaRPr lang="en-US" altLang="ja-JP" sz="2800" dirty="0"/>
          </a:p>
        </p:txBody>
      </p:sp>
      <p:sp>
        <p:nvSpPr>
          <p:cNvPr id="3" name="正方形/長方形 2"/>
          <p:cNvSpPr/>
          <p:nvPr/>
        </p:nvSpPr>
        <p:spPr>
          <a:xfrm>
            <a:off x="4261509" y="3912927"/>
            <a:ext cx="7478329" cy="461665"/>
          </a:xfrm>
          <a:prstGeom prst="rect">
            <a:avLst/>
          </a:prstGeom>
        </p:spPr>
        <p:txBody>
          <a:bodyPr wrap="none">
            <a:spAutoFit/>
          </a:bodyPr>
          <a:lstStyle/>
          <a:p>
            <a:r>
              <a:rPr lang="en-US" altLang="ja-JP" sz="2400" dirty="0"/>
              <a:t>16bit</a:t>
            </a:r>
            <a:r>
              <a:rPr lang="ja-JP" altLang="en-US" sz="2400" dirty="0"/>
              <a:t>符号付整数 ←</a:t>
            </a:r>
            <a:r>
              <a:rPr lang="ja-JP" altLang="en-US" sz="2400" dirty="0" smtClean="0"/>
              <a:t>ここをセットしたい角度に</a:t>
            </a:r>
            <a:r>
              <a:rPr lang="ja-JP" altLang="en-US" sz="2400" dirty="0"/>
              <a:t>応じて変更</a:t>
            </a:r>
          </a:p>
        </p:txBody>
      </p:sp>
      <p:sp>
        <p:nvSpPr>
          <p:cNvPr id="19" name="正方形/長方形 18"/>
          <p:cNvSpPr/>
          <p:nvPr/>
        </p:nvSpPr>
        <p:spPr>
          <a:xfrm>
            <a:off x="6864199" y="4354734"/>
            <a:ext cx="994183" cy="461665"/>
          </a:xfrm>
          <a:prstGeom prst="rect">
            <a:avLst/>
          </a:prstGeom>
        </p:spPr>
        <p:txBody>
          <a:bodyPr wrap="none">
            <a:spAutoFit/>
          </a:bodyPr>
          <a:lstStyle/>
          <a:p>
            <a:r>
              <a:rPr lang="en-US" altLang="ja-JP" sz="2400" dirty="0">
                <a:solidFill>
                  <a:srgbClr val="000000"/>
                </a:solidFill>
                <a:latin typeface="Trebuchet MS" panose="020B0603020202020204" pitchFamily="34" charset="0"/>
              </a:rPr>
              <a:t>32767</a:t>
            </a:r>
            <a:endParaRPr lang="ja-JP" altLang="en-US" sz="2400" dirty="0"/>
          </a:p>
        </p:txBody>
      </p:sp>
      <p:sp>
        <p:nvSpPr>
          <p:cNvPr id="20" name="正方形/長方形 19"/>
          <p:cNvSpPr/>
          <p:nvPr/>
        </p:nvSpPr>
        <p:spPr>
          <a:xfrm>
            <a:off x="2808019" y="4308568"/>
            <a:ext cx="1107996" cy="461665"/>
          </a:xfrm>
          <a:prstGeom prst="rect">
            <a:avLst/>
          </a:prstGeom>
        </p:spPr>
        <p:txBody>
          <a:bodyPr wrap="none">
            <a:spAutoFit/>
          </a:bodyPr>
          <a:lstStyle/>
          <a:p>
            <a:r>
              <a:rPr lang="en-US" altLang="ja-JP" sz="2400" dirty="0">
                <a:solidFill>
                  <a:srgbClr val="000000"/>
                </a:solidFill>
                <a:latin typeface="Trebuchet MS" panose="020B0603020202020204" pitchFamily="34" charset="0"/>
              </a:rPr>
              <a:t>-</a:t>
            </a:r>
            <a:r>
              <a:rPr lang="en-US" altLang="ja-JP" sz="2400" dirty="0" smtClean="0">
                <a:solidFill>
                  <a:srgbClr val="000000"/>
                </a:solidFill>
                <a:latin typeface="Trebuchet MS" panose="020B0603020202020204" pitchFamily="34" charset="0"/>
              </a:rPr>
              <a:t>32767</a:t>
            </a:r>
            <a:endParaRPr lang="ja-JP" altLang="en-US" sz="2400" dirty="0"/>
          </a:p>
        </p:txBody>
      </p:sp>
      <p:sp>
        <p:nvSpPr>
          <p:cNvPr id="21" name="正方形/長方形 20"/>
          <p:cNvSpPr/>
          <p:nvPr/>
        </p:nvSpPr>
        <p:spPr>
          <a:xfrm>
            <a:off x="5220028" y="4354734"/>
            <a:ext cx="340158" cy="461665"/>
          </a:xfrm>
          <a:prstGeom prst="rect">
            <a:avLst/>
          </a:prstGeom>
        </p:spPr>
        <p:txBody>
          <a:bodyPr wrap="none">
            <a:spAutoFit/>
          </a:bodyPr>
          <a:lstStyle/>
          <a:p>
            <a:r>
              <a:rPr lang="en-US" altLang="ja-JP" sz="2400" dirty="0" smtClean="0"/>
              <a:t>0</a:t>
            </a:r>
            <a:endParaRPr lang="ja-JP" altLang="en-US" sz="2400" dirty="0"/>
          </a:p>
        </p:txBody>
      </p:sp>
      <p:sp>
        <p:nvSpPr>
          <p:cNvPr id="22" name="テキスト ボックス 21"/>
          <p:cNvSpPr txBox="1"/>
          <p:nvPr/>
        </p:nvSpPr>
        <p:spPr>
          <a:xfrm>
            <a:off x="6869009" y="5391368"/>
            <a:ext cx="1091966" cy="523220"/>
          </a:xfrm>
          <a:prstGeom prst="rect">
            <a:avLst/>
          </a:prstGeom>
          <a:noFill/>
        </p:spPr>
        <p:txBody>
          <a:bodyPr wrap="none" rtlCol="0">
            <a:spAutoFit/>
          </a:bodyPr>
          <a:lstStyle/>
          <a:p>
            <a:r>
              <a:rPr lang="en-US" altLang="ja-JP" sz="2800" dirty="0" smtClean="0"/>
              <a:t>180</a:t>
            </a:r>
            <a:r>
              <a:rPr lang="ja-JP" altLang="en-US" sz="2800" dirty="0" smtClean="0"/>
              <a:t>度</a:t>
            </a:r>
            <a:endParaRPr kumimoji="1" lang="ja-JP" altLang="en-US" sz="2800" dirty="0"/>
          </a:p>
        </p:txBody>
      </p:sp>
      <p:sp>
        <p:nvSpPr>
          <p:cNvPr id="23" name="テキスト ボックス 22"/>
          <p:cNvSpPr txBox="1"/>
          <p:nvPr/>
        </p:nvSpPr>
        <p:spPr>
          <a:xfrm>
            <a:off x="2812026" y="5391368"/>
            <a:ext cx="1202573" cy="523220"/>
          </a:xfrm>
          <a:prstGeom prst="rect">
            <a:avLst/>
          </a:prstGeom>
          <a:noFill/>
        </p:spPr>
        <p:txBody>
          <a:bodyPr wrap="none" rtlCol="0">
            <a:spAutoFit/>
          </a:bodyPr>
          <a:lstStyle/>
          <a:p>
            <a:r>
              <a:rPr kumimoji="1" lang="en-US" altLang="ja-JP" sz="2800" dirty="0" smtClean="0"/>
              <a:t>-180</a:t>
            </a:r>
            <a:r>
              <a:rPr kumimoji="1" lang="ja-JP" altLang="en-US" sz="2800" dirty="0" smtClean="0"/>
              <a:t>度</a:t>
            </a:r>
            <a:endParaRPr kumimoji="1" lang="ja-JP" altLang="en-US" sz="2800" dirty="0"/>
          </a:p>
        </p:txBody>
      </p:sp>
      <p:sp>
        <p:nvSpPr>
          <p:cNvPr id="24" name="テキスト ボックス 23"/>
          <p:cNvSpPr txBox="1"/>
          <p:nvPr/>
        </p:nvSpPr>
        <p:spPr>
          <a:xfrm>
            <a:off x="8200103" y="5391368"/>
            <a:ext cx="845103" cy="523220"/>
          </a:xfrm>
          <a:prstGeom prst="rect">
            <a:avLst/>
          </a:prstGeom>
          <a:noFill/>
        </p:spPr>
        <p:txBody>
          <a:bodyPr wrap="none" rtlCol="0">
            <a:spAutoFit/>
          </a:bodyPr>
          <a:lstStyle/>
          <a:p>
            <a:r>
              <a:rPr kumimoji="1" lang="en-US" altLang="ja-JP" sz="2800" dirty="0" smtClean="0"/>
              <a:t>duty</a:t>
            </a:r>
            <a:endParaRPr kumimoji="1" lang="ja-JP" altLang="en-US" sz="2800" dirty="0"/>
          </a:p>
        </p:txBody>
      </p:sp>
      <p:sp>
        <p:nvSpPr>
          <p:cNvPr id="25" name="正方形/長方形 24"/>
          <p:cNvSpPr/>
          <p:nvPr/>
        </p:nvSpPr>
        <p:spPr>
          <a:xfrm>
            <a:off x="3057833" y="4826231"/>
            <a:ext cx="2322442" cy="57496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5399939" y="4820368"/>
            <a:ext cx="2322442" cy="574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895489" y="6089448"/>
            <a:ext cx="8202887" cy="52322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ja-JP" altLang="en-US" sz="2800" dirty="0" smtClean="0"/>
              <a:t>ジャイロセンサにより積算される角度のリセットに使用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8C436806-45F8-4BD1-BF15-C84760C7B398}" type="slidenum">
              <a:rPr kumimoji="1" lang="ja-JP" altLang="en-US" sz="1800" smtClean="0"/>
              <a:t>20</a:t>
            </a:fld>
            <a:endParaRPr kumimoji="1" lang="ja-JP" altLang="en-US" sz="1800" dirty="0"/>
          </a:p>
        </p:txBody>
      </p:sp>
    </p:spTree>
    <p:extLst>
      <p:ext uri="{BB962C8B-B14F-4D97-AF65-F5344CB8AC3E}">
        <p14:creationId xmlns:p14="http://schemas.microsoft.com/office/powerpoint/2010/main" val="1215489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smtClean="0"/>
              <a:t>AICHIP</a:t>
            </a:r>
            <a:r>
              <a:rPr lang="ja-JP" altLang="en-US" dirty="0" smtClean="0"/>
              <a:t>からのデータ受信</a:t>
            </a:r>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849" y="2583426"/>
            <a:ext cx="918087" cy="1836174"/>
          </a:xfrm>
          <a:prstGeom prst="rect">
            <a:avLst/>
          </a:prstGeom>
        </p:spPr>
      </p:pic>
      <p:sp>
        <p:nvSpPr>
          <p:cNvPr id="6" name="下矢印 5"/>
          <p:cNvSpPr/>
          <p:nvPr/>
        </p:nvSpPr>
        <p:spPr>
          <a:xfrm rot="5400000">
            <a:off x="4649864" y="1669939"/>
            <a:ext cx="511277" cy="4612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t="18697" r="-323" b="4456"/>
          <a:stretch/>
        </p:blipFill>
        <p:spPr>
          <a:xfrm>
            <a:off x="7697069" y="3123777"/>
            <a:ext cx="2966885" cy="1704448"/>
          </a:xfrm>
          <a:prstGeom prst="rect">
            <a:avLst/>
          </a:prstGeom>
        </p:spPr>
      </p:pic>
      <p:sp>
        <p:nvSpPr>
          <p:cNvPr id="8" name="テキスト ボックス 7"/>
          <p:cNvSpPr txBox="1"/>
          <p:nvPr/>
        </p:nvSpPr>
        <p:spPr>
          <a:xfrm>
            <a:off x="3300631" y="3255690"/>
            <a:ext cx="3587200" cy="523220"/>
          </a:xfrm>
          <a:prstGeom prst="rect">
            <a:avLst/>
          </a:prstGeom>
          <a:noFill/>
        </p:spPr>
        <p:txBody>
          <a:bodyPr wrap="none" rtlCol="0">
            <a:spAutoFit/>
          </a:bodyPr>
          <a:lstStyle/>
          <a:p>
            <a:r>
              <a:rPr kumimoji="1" lang="en-US" altLang="ja-JP" sz="2800" dirty="0" smtClean="0"/>
              <a:t>byte</a:t>
            </a:r>
            <a:r>
              <a:rPr kumimoji="1" lang="ja-JP" altLang="en-US" sz="2800" dirty="0" smtClean="0"/>
              <a:t>列を</a:t>
            </a:r>
            <a:r>
              <a:rPr lang="ja-JP" altLang="en-US" sz="2800" dirty="0" smtClean="0"/>
              <a:t>受信する</a:t>
            </a:r>
            <a:r>
              <a:rPr kumimoji="1" lang="ja-JP" altLang="en-US" sz="2800" dirty="0" smtClean="0"/>
              <a:t>関数</a:t>
            </a:r>
            <a:endParaRPr kumimoji="1" lang="ja-JP" altLang="en-US" sz="2800" dirty="0"/>
          </a:p>
        </p:txBody>
      </p:sp>
      <p:sp>
        <p:nvSpPr>
          <p:cNvPr id="9" name="テキスト ボックス 8"/>
          <p:cNvSpPr txBox="1"/>
          <p:nvPr/>
        </p:nvSpPr>
        <p:spPr>
          <a:xfrm>
            <a:off x="2113936" y="5174342"/>
            <a:ext cx="8148256" cy="120032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3600" dirty="0" smtClean="0"/>
              <a:t>送られてくる</a:t>
            </a:r>
            <a:r>
              <a:rPr kumimoji="1" lang="en-US" altLang="ja-JP" sz="3600" dirty="0" smtClean="0"/>
              <a:t>byte</a:t>
            </a:r>
            <a:r>
              <a:rPr lang="ja-JP" altLang="en-US" sz="3600" dirty="0" smtClean="0"/>
              <a:t>列を意味のあるデータに</a:t>
            </a:r>
            <a:endParaRPr lang="en-US" altLang="ja-JP" sz="3600" dirty="0" smtClean="0"/>
          </a:p>
          <a:p>
            <a:r>
              <a:rPr lang="ja-JP" altLang="en-US" sz="3600" dirty="0" smtClean="0"/>
              <a:t>変換すればよい</a:t>
            </a:r>
            <a:endParaRPr kumimoji="1" lang="ja-JP" altLang="en-US" sz="3600" dirty="0"/>
          </a:p>
        </p:txBody>
      </p:sp>
      <p:sp>
        <p:nvSpPr>
          <p:cNvPr id="10" name="テキスト ボックス 9"/>
          <p:cNvSpPr txBox="1"/>
          <p:nvPr/>
        </p:nvSpPr>
        <p:spPr>
          <a:xfrm>
            <a:off x="6757539" y="1690688"/>
            <a:ext cx="5366534"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2800" dirty="0" smtClean="0"/>
              <a:t>50msec</a:t>
            </a:r>
            <a:r>
              <a:rPr lang="ja-JP" altLang="en-US" sz="2800" dirty="0"/>
              <a:t>毎</a:t>
            </a:r>
            <a:r>
              <a:rPr lang="ja-JP" altLang="en-US" sz="2800" dirty="0" smtClean="0"/>
              <a:t>に</a:t>
            </a:r>
            <a:r>
              <a:rPr lang="en-US" altLang="ja-JP" sz="2800" dirty="0" smtClean="0"/>
              <a:t>43byte</a:t>
            </a:r>
            <a:r>
              <a:rPr lang="ja-JP" altLang="en-US" sz="2800" dirty="0" smtClean="0"/>
              <a:t>のデータを送信</a:t>
            </a:r>
            <a:endParaRPr kumimoji="1" lang="ja-JP" altLang="en-US" sz="2800" dirty="0"/>
          </a:p>
        </p:txBody>
      </p:sp>
      <p:sp>
        <p:nvSpPr>
          <p:cNvPr id="11" name="下カーブ矢印 10"/>
          <p:cNvSpPr/>
          <p:nvPr/>
        </p:nvSpPr>
        <p:spPr>
          <a:xfrm>
            <a:off x="9117678" y="1022202"/>
            <a:ext cx="913370" cy="5599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上カーブ矢印 11"/>
          <p:cNvSpPr/>
          <p:nvPr/>
        </p:nvSpPr>
        <p:spPr>
          <a:xfrm flipH="1">
            <a:off x="9018585" y="2285150"/>
            <a:ext cx="1012463" cy="4969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スライド番号プレースホルダー 12"/>
          <p:cNvSpPr>
            <a:spLocks noGrp="1"/>
          </p:cNvSpPr>
          <p:nvPr>
            <p:ph type="sldNum" sz="quarter" idx="12"/>
          </p:nvPr>
        </p:nvSpPr>
        <p:spPr/>
        <p:txBody>
          <a:bodyPr/>
          <a:lstStyle/>
          <a:p>
            <a:fld id="{8C436806-45F8-4BD1-BF15-C84760C7B398}" type="slidenum">
              <a:rPr kumimoji="1" lang="ja-JP" altLang="en-US" sz="1800" smtClean="0"/>
              <a:t>21</a:t>
            </a:fld>
            <a:endParaRPr kumimoji="1" lang="ja-JP" altLang="en-US" sz="1800" dirty="0"/>
          </a:p>
        </p:txBody>
      </p:sp>
    </p:spTree>
    <p:extLst>
      <p:ext uri="{BB962C8B-B14F-4D97-AF65-F5344CB8AC3E}">
        <p14:creationId xmlns:p14="http://schemas.microsoft.com/office/powerpoint/2010/main" val="1452284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受信データ一覧</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sz="3600" dirty="0" smtClean="0"/>
              <a:t>加速度 </a:t>
            </a:r>
            <a:r>
              <a:rPr lang="en-US" altLang="ja-JP" sz="3600" dirty="0" err="1" smtClean="0"/>
              <a:t>x,y,z</a:t>
            </a:r>
            <a:r>
              <a:rPr lang="en-US" altLang="ja-JP" sz="3600" dirty="0" smtClean="0"/>
              <a:t>      ± 16g                   </a:t>
            </a:r>
            <a:r>
              <a:rPr lang="ja-JP" altLang="en-US" sz="3600" dirty="0" smtClean="0"/>
              <a:t>分解能</a:t>
            </a:r>
            <a:r>
              <a:rPr lang="en-US" altLang="ja-JP" sz="3600" dirty="0" smtClean="0"/>
              <a:t> 16bit</a:t>
            </a:r>
          </a:p>
          <a:p>
            <a:r>
              <a:rPr lang="ja-JP" altLang="en-US" sz="3600" dirty="0" smtClean="0"/>
              <a:t>角速度 </a:t>
            </a:r>
            <a:r>
              <a:rPr lang="en-US" altLang="ja-JP" sz="3600" dirty="0" err="1" smtClean="0"/>
              <a:t>x,y,z</a:t>
            </a:r>
            <a:r>
              <a:rPr lang="en-US" altLang="ja-JP" sz="3600" dirty="0" smtClean="0"/>
              <a:t>      ± 2000deg/sec  </a:t>
            </a:r>
            <a:r>
              <a:rPr lang="ja-JP" altLang="en-US" sz="3600" dirty="0" smtClean="0"/>
              <a:t>分解能</a:t>
            </a:r>
            <a:r>
              <a:rPr lang="en-US" altLang="ja-JP" sz="3600" dirty="0" smtClean="0"/>
              <a:t> 16bit</a:t>
            </a:r>
          </a:p>
          <a:p>
            <a:r>
              <a:rPr lang="ja-JP" altLang="en-US" sz="3600" dirty="0" smtClean="0"/>
              <a:t>地磁気 </a:t>
            </a:r>
            <a:r>
              <a:rPr lang="en-US" altLang="ja-JP" sz="3600" dirty="0" err="1" smtClean="0"/>
              <a:t>x,y,z</a:t>
            </a:r>
            <a:r>
              <a:rPr lang="en-US" altLang="ja-JP" sz="3600" dirty="0" smtClean="0"/>
              <a:t>    </a:t>
            </a:r>
            <a:r>
              <a:rPr lang="ja-JP" altLang="en-US" sz="3600" dirty="0"/>
              <a:t> </a:t>
            </a:r>
            <a:r>
              <a:rPr lang="ja-JP" altLang="en-US" sz="3600" dirty="0" smtClean="0"/>
              <a:t> </a:t>
            </a:r>
            <a:r>
              <a:rPr lang="en-US" altLang="ja-JP" sz="3600" dirty="0" smtClean="0"/>
              <a:t>±1200μT             </a:t>
            </a:r>
            <a:r>
              <a:rPr lang="ja-JP" altLang="en-US" sz="3600" dirty="0" smtClean="0"/>
              <a:t>分解</a:t>
            </a:r>
            <a:r>
              <a:rPr lang="ja-JP" altLang="en-US" sz="3600" dirty="0"/>
              <a:t>能：</a:t>
            </a:r>
            <a:r>
              <a:rPr lang="en-US" altLang="ja-JP" sz="3600" dirty="0"/>
              <a:t>13</a:t>
            </a:r>
            <a:r>
              <a:rPr lang="ja-JP" altLang="en-US" sz="3600" dirty="0"/>
              <a:t>ビット </a:t>
            </a:r>
            <a:endParaRPr lang="en-US" altLang="ja-JP" sz="3600" dirty="0" smtClean="0"/>
          </a:p>
          <a:p>
            <a:r>
              <a:rPr lang="ja-JP" altLang="en-US" sz="3600" dirty="0" smtClean="0"/>
              <a:t>温度</a:t>
            </a:r>
            <a:endParaRPr lang="en-US" altLang="ja-JP" sz="3600" dirty="0" smtClean="0"/>
          </a:p>
          <a:p>
            <a:r>
              <a:rPr lang="ja-JP" altLang="en-US" sz="3600" dirty="0" smtClean="0"/>
              <a:t>車体角度　　 　　</a:t>
            </a:r>
            <a:endParaRPr lang="en-US" altLang="ja-JP" sz="3600" dirty="0" smtClean="0"/>
          </a:p>
          <a:p>
            <a:r>
              <a:rPr lang="ja-JP" altLang="en-US" sz="3600" dirty="0" smtClean="0"/>
              <a:t>モーター用電池電圧</a:t>
            </a:r>
            <a:endParaRPr lang="en-US" altLang="ja-JP" sz="3600" dirty="0" smtClean="0"/>
          </a:p>
          <a:p>
            <a:r>
              <a:rPr lang="ja-JP" altLang="en-US" sz="3600" dirty="0" smtClean="0"/>
              <a:t>マイコン用電池電圧      </a:t>
            </a:r>
            <a:endParaRPr lang="en-US" altLang="ja-JP" sz="3600" dirty="0" smtClean="0"/>
          </a:p>
          <a:p>
            <a:r>
              <a:rPr lang="ja-JP" altLang="en-US" sz="3600" dirty="0" smtClean="0"/>
              <a:t>モータ</a:t>
            </a:r>
            <a:r>
              <a:rPr lang="ja-JP" altLang="en-US" sz="3600" dirty="0"/>
              <a:t>の</a:t>
            </a:r>
            <a:r>
              <a:rPr lang="en-US" altLang="ja-JP" sz="3600" dirty="0" smtClean="0"/>
              <a:t>duty</a:t>
            </a:r>
            <a:r>
              <a:rPr lang="ja-JP" altLang="en-US" sz="3600" dirty="0" smtClean="0"/>
              <a:t>比   </a:t>
            </a:r>
            <a:endParaRPr lang="en-US" altLang="ja-JP" sz="3600" dirty="0" smtClean="0"/>
          </a:p>
          <a:p>
            <a:r>
              <a:rPr lang="ja-JP" altLang="en-US" sz="3600" dirty="0" smtClean="0"/>
              <a:t>起動からの経過時間</a:t>
            </a:r>
            <a:endParaRPr lang="en-US" altLang="ja-JP" sz="3600" dirty="0" smtClean="0"/>
          </a:p>
          <a:p>
            <a:r>
              <a:rPr lang="ja-JP" altLang="en-US" sz="3600" dirty="0" smtClean="0"/>
              <a:t>車体の状況 </a:t>
            </a:r>
            <a:r>
              <a:rPr lang="en-US" altLang="ja-JP" sz="3600" dirty="0" smtClean="0"/>
              <a:t>(</a:t>
            </a:r>
            <a:r>
              <a:rPr lang="en-US" altLang="ja-JP" sz="3600" dirty="0" err="1" smtClean="0"/>
              <a:t>isStop</a:t>
            </a:r>
            <a:r>
              <a:rPr lang="en-US" altLang="ja-JP" sz="3600" dirty="0" smtClean="0"/>
              <a:t>, </a:t>
            </a:r>
            <a:r>
              <a:rPr lang="en-US" altLang="ja-JP" sz="3600" dirty="0" err="1" smtClean="0"/>
              <a:t>isCurve</a:t>
            </a:r>
            <a:r>
              <a:rPr lang="en-US" altLang="ja-JP" sz="3600" dirty="0" smtClean="0"/>
              <a:t>, </a:t>
            </a:r>
            <a:r>
              <a:rPr lang="en-US" altLang="ja-JP" sz="3600" dirty="0" err="1" smtClean="0"/>
              <a:t>isSlope</a:t>
            </a:r>
            <a:r>
              <a:rPr lang="en-US" altLang="ja-JP" sz="3600" dirty="0" smtClean="0"/>
              <a:t>)</a:t>
            </a:r>
            <a:r>
              <a:rPr lang="ja-JP" altLang="en-US" sz="3600" dirty="0" smtClean="0"/>
              <a:t>         　　　　　　　　　　　　　　　</a:t>
            </a:r>
            <a:endParaRPr kumimoji="1" lang="ja-JP" altLang="en-US" sz="3600" dirty="0"/>
          </a:p>
        </p:txBody>
      </p:sp>
      <p:sp>
        <p:nvSpPr>
          <p:cNvPr id="4" name="スライド番号プレースホルダー 3"/>
          <p:cNvSpPr>
            <a:spLocks noGrp="1"/>
          </p:cNvSpPr>
          <p:nvPr>
            <p:ph type="sldNum" sz="quarter" idx="12"/>
          </p:nvPr>
        </p:nvSpPr>
        <p:spPr/>
        <p:txBody>
          <a:bodyPr/>
          <a:lstStyle/>
          <a:p>
            <a:fld id="{8C436806-45F8-4BD1-BF15-C84760C7B398}" type="slidenum">
              <a:rPr kumimoji="1" lang="ja-JP" altLang="en-US" sz="1800" smtClean="0"/>
              <a:t>22</a:t>
            </a:fld>
            <a:endParaRPr kumimoji="1" lang="ja-JP" altLang="en-US" sz="1800"/>
          </a:p>
        </p:txBody>
      </p:sp>
    </p:spTree>
    <p:extLst>
      <p:ext uri="{BB962C8B-B14F-4D97-AF65-F5344CB8AC3E}">
        <p14:creationId xmlns:p14="http://schemas.microsoft.com/office/powerpoint/2010/main" val="3085120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受信データのプロトコル</a:t>
            </a:r>
            <a:r>
              <a:rPr lang="en-US" altLang="ja-JP" dirty="0" smtClean="0"/>
              <a:t>1</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53606810"/>
              </p:ext>
            </p:extLst>
          </p:nvPr>
        </p:nvGraphicFramePr>
        <p:xfrm>
          <a:off x="838200" y="1825625"/>
          <a:ext cx="10515600" cy="4754880"/>
        </p:xfrm>
        <a:graphic>
          <a:graphicData uri="http://schemas.openxmlformats.org/drawingml/2006/table">
            <a:tbl>
              <a:tblPr firstRow="1" bandRow="1">
                <a:tableStyleId>{5C22544A-7EE6-4342-B048-85BDC9FD1C3A}</a:tableStyleId>
              </a:tblPr>
              <a:tblGrid>
                <a:gridCol w="720777"/>
                <a:gridCol w="4537023"/>
                <a:gridCol w="739515"/>
                <a:gridCol w="4518285"/>
              </a:tblGrid>
              <a:tr h="370840">
                <a:tc>
                  <a:txBody>
                    <a:bodyPr/>
                    <a:lstStyle/>
                    <a:p>
                      <a:r>
                        <a:rPr kumimoji="1" lang="en-US" altLang="ja-JP" sz="2000" b="1" dirty="0" smtClean="0"/>
                        <a:t>Byte</a:t>
                      </a:r>
                      <a:endParaRPr kumimoji="1" lang="ja-JP" altLang="en-US" sz="2000" b="1" dirty="0"/>
                    </a:p>
                  </a:txBody>
                  <a:tcPr/>
                </a:tc>
                <a:tc>
                  <a:txBody>
                    <a:bodyPr/>
                    <a:lstStyle/>
                    <a:p>
                      <a:r>
                        <a:rPr kumimoji="1" lang="ja-JP" altLang="en-US" sz="2000" b="1" dirty="0" smtClean="0"/>
                        <a:t>内容</a:t>
                      </a:r>
                      <a:endParaRPr kumimoji="1" lang="ja-JP" altLang="en-US" sz="2000" b="1" dirty="0"/>
                    </a:p>
                  </a:txBody>
                  <a:tcPr/>
                </a:tc>
                <a:tc>
                  <a:txBody>
                    <a:bodyPr/>
                    <a:lstStyle/>
                    <a:p>
                      <a:r>
                        <a:rPr kumimoji="1" lang="en-US" altLang="ja-JP" sz="2000" b="1" dirty="0" smtClean="0"/>
                        <a:t>Byte</a:t>
                      </a:r>
                      <a:endParaRPr kumimoji="1" lang="ja-JP" altLang="en-US" sz="2000" b="1" dirty="0"/>
                    </a:p>
                  </a:txBody>
                  <a:tcPr/>
                </a:tc>
                <a:tc>
                  <a:txBody>
                    <a:bodyPr/>
                    <a:lstStyle/>
                    <a:p>
                      <a:r>
                        <a:rPr kumimoji="1" lang="ja-JP" altLang="en-US" sz="2000" b="1" dirty="0" smtClean="0"/>
                        <a:t>内容</a:t>
                      </a:r>
                      <a:endParaRPr kumimoji="1" lang="ja-JP" altLang="en-US" sz="2000" b="1" dirty="0"/>
                    </a:p>
                  </a:txBody>
                  <a:tcPr/>
                </a:tc>
              </a:tr>
              <a:tr h="370840">
                <a:tc>
                  <a:txBody>
                    <a:bodyPr/>
                    <a:lstStyle/>
                    <a:p>
                      <a:r>
                        <a:rPr kumimoji="1" lang="en-US" altLang="ja-JP" sz="2000" b="1" dirty="0" smtClean="0"/>
                        <a:t>0</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0xff</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11</a:t>
                      </a:r>
                      <a:endParaRPr kumimoji="1" lang="ja-JP" altLang="en-US" sz="2000" b="1" dirty="0"/>
                    </a:p>
                  </a:txBody>
                  <a:tcPr>
                    <a:solidFill>
                      <a:schemeClr val="accent2">
                        <a:lumMod val="20000"/>
                        <a:lumOff val="80000"/>
                      </a:schemeClr>
                    </a:solidFill>
                  </a:tcPr>
                </a:tc>
                <a:tc>
                  <a:txBody>
                    <a:bodyPr/>
                    <a:lstStyle/>
                    <a:p>
                      <a:r>
                        <a:rPr kumimoji="1" lang="en-US" altLang="ja-JP" sz="2000" b="1" dirty="0" smtClean="0"/>
                        <a:t>ACC Y </a:t>
                      </a:r>
                      <a:r>
                        <a:rPr kumimoji="1" lang="ja-JP" altLang="en-US" sz="2000" b="1" dirty="0" smtClean="0"/>
                        <a:t>上位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a:p>
                  </a:txBody>
                  <a:tcPr>
                    <a:solidFill>
                      <a:schemeClr val="accent2">
                        <a:lumMod val="20000"/>
                        <a:lumOff val="80000"/>
                      </a:schemeClr>
                    </a:solidFill>
                  </a:tcPr>
                </a:tc>
              </a:tr>
              <a:tr h="370840">
                <a:tc>
                  <a:txBody>
                    <a:bodyPr/>
                    <a:lstStyle/>
                    <a:p>
                      <a:r>
                        <a:rPr kumimoji="1" lang="en-US" altLang="ja-JP" sz="2000" b="1" dirty="0" smtClean="0"/>
                        <a:t>1</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0xff</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12</a:t>
                      </a:r>
                      <a:endParaRPr kumimoji="1" lang="ja-JP" altLang="en-US" sz="2000" b="1" dirty="0"/>
                    </a:p>
                  </a:txBody>
                  <a:tcPr>
                    <a:solidFill>
                      <a:schemeClr val="accent2">
                        <a:lumMod val="20000"/>
                        <a:lumOff val="80000"/>
                      </a:schemeClr>
                    </a:solidFill>
                  </a:tcPr>
                </a:tc>
                <a:tc>
                  <a:txBody>
                    <a:bodyPr/>
                    <a:lstStyle/>
                    <a:p>
                      <a:r>
                        <a:rPr kumimoji="1" lang="en-US" altLang="ja-JP" sz="2000" b="1" dirty="0" smtClean="0"/>
                        <a:t>ACC Z </a:t>
                      </a:r>
                      <a:r>
                        <a:rPr kumimoji="1" lang="ja-JP" altLang="en-US" sz="2000" b="1" dirty="0" smtClean="0"/>
                        <a:t>下位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a:p>
                  </a:txBody>
                  <a:tcPr>
                    <a:solidFill>
                      <a:schemeClr val="accent2">
                        <a:lumMod val="20000"/>
                        <a:lumOff val="80000"/>
                      </a:schemeClr>
                    </a:solidFill>
                  </a:tcPr>
                </a:tc>
              </a:tr>
              <a:tr h="370840">
                <a:tc>
                  <a:txBody>
                    <a:bodyPr/>
                    <a:lstStyle/>
                    <a:p>
                      <a:r>
                        <a:rPr kumimoji="1" lang="en-US" altLang="ja-JP" sz="2000" b="1" dirty="0" smtClean="0"/>
                        <a:t>2</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0x52</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13</a:t>
                      </a:r>
                      <a:endParaRPr kumimoji="1" lang="ja-JP" altLang="en-US" sz="2000" b="1" dirty="0"/>
                    </a:p>
                  </a:txBody>
                  <a:tcPr>
                    <a:solidFill>
                      <a:schemeClr val="accent2">
                        <a:lumMod val="20000"/>
                        <a:lumOff val="80000"/>
                      </a:schemeClr>
                    </a:solidFill>
                  </a:tcPr>
                </a:tc>
                <a:tc>
                  <a:txBody>
                    <a:bodyPr/>
                    <a:lstStyle/>
                    <a:p>
                      <a:r>
                        <a:rPr kumimoji="1" lang="en-US" altLang="ja-JP" sz="2000" b="1" dirty="0" smtClean="0"/>
                        <a:t>ACC Z </a:t>
                      </a:r>
                      <a:r>
                        <a:rPr kumimoji="1" lang="ja-JP" altLang="en-US" sz="2000" b="1" dirty="0" smtClean="0"/>
                        <a:t>上位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a:p>
                  </a:txBody>
                  <a:tcPr>
                    <a:solidFill>
                      <a:schemeClr val="accent2">
                        <a:lumMod val="20000"/>
                        <a:lumOff val="80000"/>
                      </a:schemeClr>
                    </a:solidFill>
                  </a:tcPr>
                </a:tc>
              </a:tr>
              <a:tr h="370840">
                <a:tc>
                  <a:txBody>
                    <a:bodyPr/>
                    <a:lstStyle/>
                    <a:p>
                      <a:r>
                        <a:rPr kumimoji="1" lang="en-US" altLang="ja-JP" sz="2000" b="1" dirty="0" smtClean="0"/>
                        <a:t>3</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0x54</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14</a:t>
                      </a:r>
                      <a:endParaRPr kumimoji="1" lang="ja-JP" altLang="en-US" sz="2000" b="1" dirty="0"/>
                    </a:p>
                  </a:txBody>
                  <a:tcPr>
                    <a:solidFill>
                      <a:schemeClr val="accent6">
                        <a:lumMod val="20000"/>
                        <a:lumOff val="80000"/>
                      </a:schemeClr>
                    </a:solidFill>
                  </a:tcPr>
                </a:tc>
                <a:tc>
                  <a:txBody>
                    <a:bodyPr/>
                    <a:lstStyle/>
                    <a:p>
                      <a:r>
                        <a:rPr kumimoji="1" lang="en-US" altLang="ja-JP" sz="2000" b="1" dirty="0" smtClean="0"/>
                        <a:t>TEMP </a:t>
                      </a:r>
                      <a:r>
                        <a:rPr kumimoji="1" lang="ja-JP" altLang="en-US" sz="2000" b="1" dirty="0" smtClean="0"/>
                        <a:t>下位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a:p>
                  </a:txBody>
                  <a:tcPr>
                    <a:solidFill>
                      <a:schemeClr val="accent6">
                        <a:lumMod val="20000"/>
                        <a:lumOff val="80000"/>
                      </a:schemeClr>
                    </a:solidFill>
                  </a:tcPr>
                </a:tc>
              </a:tr>
              <a:tr h="370840">
                <a:tc>
                  <a:txBody>
                    <a:bodyPr/>
                    <a:lstStyle/>
                    <a:p>
                      <a:r>
                        <a:rPr kumimoji="1" lang="en-US" altLang="ja-JP" sz="2000" b="1" dirty="0" smtClean="0"/>
                        <a:t>4</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0x34</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15</a:t>
                      </a:r>
                      <a:endParaRPr kumimoji="1" lang="ja-JP" altLang="en-US" sz="2000" b="1" dirty="0"/>
                    </a:p>
                  </a:txBody>
                  <a:tcPr>
                    <a:solidFill>
                      <a:schemeClr val="accent6">
                        <a:lumMod val="20000"/>
                        <a:lumOff val="80000"/>
                      </a:schemeClr>
                    </a:solidFill>
                  </a:tcPr>
                </a:tc>
                <a:tc>
                  <a:txBody>
                    <a:bodyPr/>
                    <a:lstStyle/>
                    <a:p>
                      <a:r>
                        <a:rPr kumimoji="1" lang="en-US" altLang="ja-JP" sz="2000" b="1" dirty="0" smtClean="0"/>
                        <a:t>TEMP</a:t>
                      </a:r>
                      <a:r>
                        <a:rPr kumimoji="1" lang="en-US" altLang="ja-JP" sz="2000" b="1" baseline="0" dirty="0" smtClean="0"/>
                        <a:t> </a:t>
                      </a:r>
                      <a:r>
                        <a:rPr kumimoji="1" lang="ja-JP" altLang="en-US" sz="2000" b="1" baseline="0" dirty="0" smtClean="0"/>
                        <a:t>上位</a:t>
                      </a:r>
                      <a:r>
                        <a:rPr kumimoji="1" lang="en-US" altLang="ja-JP" sz="2000" b="1" baseline="0" dirty="0" smtClean="0"/>
                        <a:t>8bit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6">
                        <a:lumMod val="20000"/>
                        <a:lumOff val="80000"/>
                      </a:schemeClr>
                    </a:solidFill>
                  </a:tcPr>
                </a:tc>
              </a:tr>
              <a:tr h="370840">
                <a:tc>
                  <a:txBody>
                    <a:bodyPr/>
                    <a:lstStyle/>
                    <a:p>
                      <a:r>
                        <a:rPr kumimoji="1" lang="en-US" altLang="ja-JP" sz="2000" b="1" dirty="0" smtClean="0"/>
                        <a:t>5</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0x57</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16</a:t>
                      </a:r>
                      <a:endParaRPr kumimoji="1" lang="ja-JP" altLang="en-US" sz="2000" b="1" dirty="0"/>
                    </a:p>
                  </a:txBody>
                  <a:tcPr>
                    <a:solidFill>
                      <a:schemeClr val="accent4">
                        <a:lumMod val="20000"/>
                        <a:lumOff val="80000"/>
                      </a:schemeClr>
                    </a:solidFill>
                  </a:tcPr>
                </a:tc>
                <a:tc>
                  <a:txBody>
                    <a:bodyPr/>
                    <a:lstStyle/>
                    <a:p>
                      <a:r>
                        <a:rPr kumimoji="1" lang="en-US" altLang="ja-JP" sz="2000" b="1" dirty="0" smtClean="0"/>
                        <a:t>GYRO</a:t>
                      </a:r>
                      <a:r>
                        <a:rPr kumimoji="1" lang="en-US" altLang="ja-JP" sz="2000" b="1" baseline="0" dirty="0" smtClean="0"/>
                        <a:t> X</a:t>
                      </a:r>
                      <a:r>
                        <a:rPr kumimoji="1" lang="en-US" altLang="ja-JP" sz="2000" b="1" dirty="0" smtClean="0"/>
                        <a:t> </a:t>
                      </a:r>
                      <a:r>
                        <a:rPr kumimoji="1" lang="ja-JP" altLang="en-US" sz="2000" b="1" dirty="0" smtClean="0"/>
                        <a:t>下位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6</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0x00</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17</a:t>
                      </a:r>
                      <a:endParaRPr kumimoji="1" lang="ja-JP" altLang="en-US" sz="2000" b="1" dirty="0"/>
                    </a:p>
                  </a:txBody>
                  <a:tcPr>
                    <a:solidFill>
                      <a:schemeClr val="accent4">
                        <a:lumMod val="20000"/>
                        <a:lumOff val="80000"/>
                      </a:schemeClr>
                    </a:solidFill>
                  </a:tcPr>
                </a:tc>
                <a:tc>
                  <a:txBody>
                    <a:bodyPr/>
                    <a:lstStyle/>
                    <a:p>
                      <a:r>
                        <a:rPr kumimoji="1" lang="en-US" altLang="ja-JP" sz="2000" b="1" baseline="0" dirty="0" smtClean="0"/>
                        <a:t>GYRO X </a:t>
                      </a:r>
                      <a:r>
                        <a:rPr kumimoji="1" lang="ja-JP" altLang="en-US" sz="2000" b="1" baseline="0" dirty="0" smtClean="0"/>
                        <a:t>上位</a:t>
                      </a:r>
                      <a:r>
                        <a:rPr kumimoji="1" lang="en-US" altLang="ja-JP" sz="2000" b="1" baseline="0" dirty="0" smtClean="0"/>
                        <a:t>8bit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7</a:t>
                      </a:r>
                      <a:endParaRPr kumimoji="1" lang="ja-JP" altLang="en-US" sz="2000" b="1" dirty="0"/>
                    </a:p>
                  </a:txBody>
                  <a:tcPr/>
                </a:tc>
                <a:tc>
                  <a:txBody>
                    <a:bodyPr/>
                    <a:lstStyle/>
                    <a:p>
                      <a:r>
                        <a:rPr kumimoji="1" lang="ja-JP" altLang="en-US" sz="2000" b="1" dirty="0" smtClean="0"/>
                        <a:t>タイムスタンプ</a:t>
                      </a:r>
                      <a:endParaRPr kumimoji="1" lang="ja-JP" altLang="en-US" sz="2000" b="1" dirty="0"/>
                    </a:p>
                  </a:txBody>
                  <a:tcPr/>
                </a:tc>
                <a:tc>
                  <a:txBody>
                    <a:bodyPr/>
                    <a:lstStyle/>
                    <a:p>
                      <a:r>
                        <a:rPr kumimoji="1" lang="en-US" altLang="ja-JP" sz="2000" b="1" dirty="0" smtClean="0"/>
                        <a:t>18</a:t>
                      </a:r>
                      <a:endParaRPr kumimoji="1" lang="ja-JP" altLang="en-US" sz="2000" b="1" dirty="0"/>
                    </a:p>
                  </a:txBody>
                  <a:tcPr>
                    <a:solidFill>
                      <a:schemeClr val="accent4">
                        <a:lumMod val="20000"/>
                        <a:lumOff val="80000"/>
                      </a:schemeClr>
                    </a:solidFill>
                  </a:tcPr>
                </a:tc>
                <a:tc>
                  <a:txBody>
                    <a:bodyPr/>
                    <a:lstStyle/>
                    <a:p>
                      <a:r>
                        <a:rPr kumimoji="1" lang="en-US" altLang="ja-JP" sz="2000" b="1" dirty="0" smtClean="0"/>
                        <a:t>GYRO</a:t>
                      </a:r>
                      <a:r>
                        <a:rPr kumimoji="1" lang="en-US" altLang="ja-JP" sz="2000" b="1" baseline="0" dirty="0" smtClean="0"/>
                        <a:t> Y</a:t>
                      </a:r>
                      <a:r>
                        <a:rPr kumimoji="1" lang="en-US" altLang="ja-JP" sz="2000" b="1" dirty="0" smtClean="0"/>
                        <a:t> </a:t>
                      </a:r>
                      <a:r>
                        <a:rPr kumimoji="1" lang="ja-JP" altLang="en-US" sz="2000" b="1" dirty="0" smtClean="0"/>
                        <a:t>下位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8</a:t>
                      </a:r>
                      <a:endParaRPr kumimoji="1" lang="ja-JP" altLang="en-US" sz="2000" b="1"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dirty="0" smtClean="0"/>
                        <a:t>ACC X </a:t>
                      </a:r>
                      <a:r>
                        <a:rPr kumimoji="1" lang="ja-JP" altLang="en-US" sz="2000" b="1" dirty="0" smtClean="0"/>
                        <a:t>下位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smtClean="0"/>
                    </a:p>
                  </a:txBody>
                  <a:tcPr>
                    <a:solidFill>
                      <a:schemeClr val="accent2">
                        <a:lumMod val="20000"/>
                        <a:lumOff val="80000"/>
                      </a:schemeClr>
                    </a:solidFill>
                  </a:tcPr>
                </a:tc>
                <a:tc>
                  <a:txBody>
                    <a:bodyPr/>
                    <a:lstStyle/>
                    <a:p>
                      <a:r>
                        <a:rPr kumimoji="1" lang="en-US" altLang="ja-JP" sz="2000" b="1" dirty="0" smtClean="0"/>
                        <a:t>19</a:t>
                      </a:r>
                      <a:endParaRPr kumimoji="1" lang="ja-JP" altLang="en-US" sz="2000" b="1" dirty="0"/>
                    </a:p>
                  </a:txBody>
                  <a:tcPr>
                    <a:solidFill>
                      <a:schemeClr val="accent4">
                        <a:lumMod val="20000"/>
                        <a:lumOff val="80000"/>
                      </a:schemeClr>
                    </a:solidFill>
                  </a:tcPr>
                </a:tc>
                <a:tc>
                  <a:txBody>
                    <a:bodyPr/>
                    <a:lstStyle/>
                    <a:p>
                      <a:r>
                        <a:rPr kumimoji="1" lang="en-US" altLang="ja-JP" sz="2000" b="1" baseline="0" dirty="0" smtClean="0"/>
                        <a:t>GYRO Y </a:t>
                      </a:r>
                      <a:r>
                        <a:rPr kumimoji="1" lang="ja-JP" altLang="en-US" sz="2000" b="1" baseline="0" dirty="0" smtClean="0"/>
                        <a:t>上位</a:t>
                      </a:r>
                      <a:r>
                        <a:rPr kumimoji="1" lang="en-US" altLang="ja-JP" sz="2000" b="1" baseline="0" dirty="0" smtClean="0"/>
                        <a:t>8bit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9</a:t>
                      </a:r>
                      <a:endParaRPr kumimoji="1" lang="ja-JP" altLang="en-US" sz="2000" b="1"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dirty="0" smtClean="0"/>
                        <a:t>ACC X </a:t>
                      </a:r>
                      <a:r>
                        <a:rPr kumimoji="1" lang="ja-JP" altLang="en-US" sz="2000" b="1" dirty="0" smtClean="0"/>
                        <a:t>上位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smtClean="0"/>
                    </a:p>
                  </a:txBody>
                  <a:tcPr>
                    <a:solidFill>
                      <a:schemeClr val="accent2">
                        <a:lumMod val="20000"/>
                        <a:lumOff val="80000"/>
                      </a:schemeClr>
                    </a:solidFill>
                  </a:tcPr>
                </a:tc>
                <a:tc>
                  <a:txBody>
                    <a:bodyPr/>
                    <a:lstStyle/>
                    <a:p>
                      <a:r>
                        <a:rPr kumimoji="1" lang="en-US" altLang="ja-JP" sz="2000" b="1" dirty="0" smtClean="0"/>
                        <a:t>20</a:t>
                      </a:r>
                      <a:endParaRPr kumimoji="1" lang="ja-JP" altLang="en-US" sz="2000" b="1" dirty="0"/>
                    </a:p>
                  </a:txBody>
                  <a:tcPr>
                    <a:solidFill>
                      <a:schemeClr val="accent4">
                        <a:lumMod val="20000"/>
                        <a:lumOff val="80000"/>
                      </a:schemeClr>
                    </a:solidFill>
                  </a:tcPr>
                </a:tc>
                <a:tc>
                  <a:txBody>
                    <a:bodyPr/>
                    <a:lstStyle/>
                    <a:p>
                      <a:r>
                        <a:rPr kumimoji="1" lang="en-US" altLang="ja-JP" sz="2000" b="1" dirty="0" smtClean="0"/>
                        <a:t>GYRO</a:t>
                      </a:r>
                      <a:r>
                        <a:rPr kumimoji="1" lang="en-US" altLang="ja-JP" sz="2000" b="1" baseline="0" dirty="0" smtClean="0"/>
                        <a:t> Z</a:t>
                      </a:r>
                      <a:r>
                        <a:rPr kumimoji="1" lang="en-US" altLang="ja-JP" sz="2000" b="1" dirty="0" smtClean="0"/>
                        <a:t> </a:t>
                      </a:r>
                      <a:r>
                        <a:rPr kumimoji="1" lang="ja-JP" altLang="en-US" sz="2000" b="1" dirty="0" smtClean="0"/>
                        <a:t>下位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10</a:t>
                      </a:r>
                      <a:endParaRPr kumimoji="1" lang="ja-JP" altLang="en-US" sz="2000" b="1"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dirty="0" smtClean="0"/>
                        <a:t>ACC Y </a:t>
                      </a:r>
                      <a:r>
                        <a:rPr kumimoji="1" lang="ja-JP" altLang="en-US" sz="2000" b="1" dirty="0" smtClean="0"/>
                        <a:t>下位</a:t>
                      </a:r>
                      <a:r>
                        <a:rPr kumimoji="1" lang="en-US" altLang="ja-JP" sz="2000" b="1" dirty="0" smtClean="0"/>
                        <a:t>8bit   (</a:t>
                      </a:r>
                      <a:r>
                        <a:rPr kumimoji="1" lang="ja-JP" altLang="en-US" sz="2000" b="1" dirty="0" smtClean="0"/>
                        <a:t>符号付</a:t>
                      </a:r>
                      <a:r>
                        <a:rPr kumimoji="1" lang="en-US" altLang="ja-JP" sz="2000" b="1" dirty="0" smtClean="0"/>
                        <a:t>)</a:t>
                      </a:r>
                      <a:endParaRPr kumimoji="1" lang="ja-JP" altLang="en-US" sz="2000" b="1" dirty="0" smtClean="0"/>
                    </a:p>
                  </a:txBody>
                  <a:tcPr>
                    <a:solidFill>
                      <a:schemeClr val="accent2">
                        <a:lumMod val="20000"/>
                        <a:lumOff val="80000"/>
                      </a:schemeClr>
                    </a:solidFill>
                  </a:tcPr>
                </a:tc>
                <a:tc>
                  <a:txBody>
                    <a:bodyPr/>
                    <a:lstStyle/>
                    <a:p>
                      <a:r>
                        <a:rPr kumimoji="1" lang="en-US" altLang="ja-JP" sz="2000" b="1" dirty="0" smtClean="0"/>
                        <a:t>21</a:t>
                      </a:r>
                      <a:endParaRPr kumimoji="1" lang="ja-JP" altLang="en-US" sz="2000" b="1" dirty="0"/>
                    </a:p>
                  </a:txBody>
                  <a:tcPr>
                    <a:solidFill>
                      <a:schemeClr val="accent4">
                        <a:lumMod val="20000"/>
                        <a:lumOff val="80000"/>
                      </a:schemeClr>
                    </a:solidFill>
                  </a:tcPr>
                </a:tc>
                <a:tc>
                  <a:txBody>
                    <a:bodyPr/>
                    <a:lstStyle/>
                    <a:p>
                      <a:r>
                        <a:rPr kumimoji="1" lang="en-US" altLang="ja-JP" sz="2000" b="1" baseline="0" dirty="0" smtClean="0"/>
                        <a:t>GYRO Z </a:t>
                      </a:r>
                      <a:r>
                        <a:rPr kumimoji="1" lang="ja-JP" altLang="en-US" sz="2000" b="1" baseline="0" dirty="0" smtClean="0"/>
                        <a:t>上位</a:t>
                      </a:r>
                      <a:r>
                        <a:rPr kumimoji="1" lang="en-US" altLang="ja-JP" sz="2000" b="1" baseline="0" dirty="0" smtClean="0"/>
                        <a:t>8bit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4">
                        <a:lumMod val="20000"/>
                        <a:lumOff val="80000"/>
                      </a:schemeClr>
                    </a:solidFill>
                  </a:tcPr>
                </a:tc>
              </a:tr>
            </a:tbl>
          </a:graphicData>
        </a:graphic>
      </p:graphicFrame>
      <p:sp>
        <p:nvSpPr>
          <p:cNvPr id="5" name="スライド番号プレースホルダー 4"/>
          <p:cNvSpPr>
            <a:spLocks noGrp="1"/>
          </p:cNvSpPr>
          <p:nvPr>
            <p:ph type="sldNum" sz="quarter" idx="12"/>
          </p:nvPr>
        </p:nvSpPr>
        <p:spPr/>
        <p:txBody>
          <a:bodyPr/>
          <a:lstStyle/>
          <a:p>
            <a:fld id="{8C436806-45F8-4BD1-BF15-C84760C7B398}" type="slidenum">
              <a:rPr kumimoji="1" lang="ja-JP" altLang="en-US" sz="1800" smtClean="0"/>
              <a:t>23</a:t>
            </a:fld>
            <a:endParaRPr kumimoji="1" lang="ja-JP" altLang="en-US" sz="1800" dirty="0"/>
          </a:p>
        </p:txBody>
      </p:sp>
    </p:spTree>
    <p:extLst>
      <p:ext uri="{BB962C8B-B14F-4D97-AF65-F5344CB8AC3E}">
        <p14:creationId xmlns:p14="http://schemas.microsoft.com/office/powerpoint/2010/main" val="1653555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受信データの</a:t>
            </a:r>
            <a:r>
              <a:rPr lang="ja-JP" altLang="en-US" dirty="0" smtClean="0"/>
              <a:t>プロトコル</a:t>
            </a:r>
            <a:r>
              <a:rPr lang="en-US" altLang="ja-JP" dirty="0" smtClean="0"/>
              <a:t>2</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714122419"/>
              </p:ext>
            </p:extLst>
          </p:nvPr>
        </p:nvGraphicFramePr>
        <p:xfrm>
          <a:off x="838200" y="1825625"/>
          <a:ext cx="10515600" cy="4754880"/>
        </p:xfrm>
        <a:graphic>
          <a:graphicData uri="http://schemas.openxmlformats.org/drawingml/2006/table">
            <a:tbl>
              <a:tblPr firstRow="1" bandRow="1">
                <a:tableStyleId>{5C22544A-7EE6-4342-B048-85BDC9FD1C3A}</a:tableStyleId>
              </a:tblPr>
              <a:tblGrid>
                <a:gridCol w="720777"/>
                <a:gridCol w="4537023"/>
                <a:gridCol w="739515"/>
                <a:gridCol w="4518285"/>
              </a:tblGrid>
              <a:tr h="370840">
                <a:tc>
                  <a:txBody>
                    <a:bodyPr/>
                    <a:lstStyle/>
                    <a:p>
                      <a:r>
                        <a:rPr kumimoji="1" lang="en-US" altLang="ja-JP" sz="2000" b="1" dirty="0" smtClean="0"/>
                        <a:t>Byte</a:t>
                      </a:r>
                      <a:endParaRPr kumimoji="1" lang="ja-JP" altLang="en-US" sz="2000" b="1" dirty="0"/>
                    </a:p>
                  </a:txBody>
                  <a:tcPr/>
                </a:tc>
                <a:tc>
                  <a:txBody>
                    <a:bodyPr/>
                    <a:lstStyle/>
                    <a:p>
                      <a:r>
                        <a:rPr kumimoji="1" lang="ja-JP" altLang="en-US" sz="2000" b="1" dirty="0" smtClean="0"/>
                        <a:t>内容</a:t>
                      </a:r>
                      <a:endParaRPr kumimoji="1" lang="ja-JP" altLang="en-US" sz="2000" b="1" dirty="0"/>
                    </a:p>
                  </a:txBody>
                  <a:tcPr/>
                </a:tc>
                <a:tc>
                  <a:txBody>
                    <a:bodyPr/>
                    <a:lstStyle/>
                    <a:p>
                      <a:r>
                        <a:rPr kumimoji="1" lang="en-US" altLang="ja-JP" sz="2000" b="1" dirty="0" smtClean="0"/>
                        <a:t>Byte</a:t>
                      </a:r>
                      <a:endParaRPr kumimoji="1" lang="ja-JP" altLang="en-US" sz="2000" b="1" dirty="0"/>
                    </a:p>
                  </a:txBody>
                  <a:tcPr/>
                </a:tc>
                <a:tc>
                  <a:txBody>
                    <a:bodyPr/>
                    <a:lstStyle/>
                    <a:p>
                      <a:r>
                        <a:rPr kumimoji="1" lang="ja-JP" altLang="en-US" sz="2000" b="1" dirty="0" smtClean="0"/>
                        <a:t>内容</a:t>
                      </a:r>
                      <a:endParaRPr kumimoji="1" lang="ja-JP" altLang="en-US" sz="2000" b="1" dirty="0"/>
                    </a:p>
                  </a:txBody>
                  <a:tcPr/>
                </a:tc>
              </a:tr>
              <a:tr h="370840">
                <a:tc>
                  <a:txBody>
                    <a:bodyPr/>
                    <a:lstStyle/>
                    <a:p>
                      <a:r>
                        <a:rPr kumimoji="1" lang="en-US" altLang="ja-JP" sz="2000" b="1" dirty="0" smtClean="0"/>
                        <a:t>22</a:t>
                      </a:r>
                      <a:endParaRPr kumimoji="1" lang="ja-JP" altLang="en-US" sz="2000" b="1" dirty="0"/>
                    </a:p>
                  </a:txBody>
                  <a:tcPr>
                    <a:solidFill>
                      <a:schemeClr val="accent1">
                        <a:lumMod val="20000"/>
                        <a:lumOff val="80000"/>
                      </a:schemeClr>
                    </a:solidFill>
                  </a:tcPr>
                </a:tc>
                <a:tc>
                  <a:txBody>
                    <a:bodyPr/>
                    <a:lstStyle/>
                    <a:p>
                      <a:r>
                        <a:rPr kumimoji="1" lang="en-US" altLang="ja-JP" sz="2000" b="1" baseline="0" dirty="0" smtClean="0"/>
                        <a:t>MAG X</a:t>
                      </a:r>
                      <a:r>
                        <a:rPr kumimoji="1" lang="en-US" altLang="ja-JP" sz="2000" b="1" dirty="0" smtClean="0"/>
                        <a:t> </a:t>
                      </a:r>
                      <a:r>
                        <a:rPr kumimoji="1" lang="ja-JP" altLang="en-US" sz="2000" b="1" dirty="0" smtClean="0"/>
                        <a:t>下位</a:t>
                      </a:r>
                      <a:r>
                        <a:rPr kumimoji="1" lang="en-US" altLang="ja-JP" sz="2000" b="1" dirty="0" smtClean="0"/>
                        <a:t>8bit</a:t>
                      </a:r>
                      <a:r>
                        <a:rPr kumimoji="1" lang="ja-JP" altLang="en-US" sz="2000" b="1"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1">
                        <a:lumMod val="20000"/>
                        <a:lumOff val="80000"/>
                      </a:schemeClr>
                    </a:solidFill>
                  </a:tcPr>
                </a:tc>
                <a:tc>
                  <a:txBody>
                    <a:bodyPr/>
                    <a:lstStyle/>
                    <a:p>
                      <a:r>
                        <a:rPr kumimoji="1" lang="en-US" altLang="ja-JP" sz="2000" b="1" dirty="0" smtClean="0"/>
                        <a:t>33</a:t>
                      </a:r>
                      <a:endParaRPr kumimoji="1" lang="ja-JP" altLang="en-US" sz="2000" b="1" dirty="0"/>
                    </a:p>
                  </a:txBody>
                  <a:tcPr>
                    <a:solidFill>
                      <a:schemeClr val="accent2">
                        <a:lumMod val="20000"/>
                        <a:lumOff val="80000"/>
                      </a:schemeClr>
                    </a:solidFill>
                  </a:tcPr>
                </a:tc>
                <a:tc>
                  <a:txBody>
                    <a:bodyPr/>
                    <a:lstStyle/>
                    <a:p>
                      <a:r>
                        <a:rPr kumimoji="1" lang="en-US" altLang="ja-JP" sz="2000" b="1" dirty="0" err="1" smtClean="0"/>
                        <a:t>isCurve</a:t>
                      </a:r>
                      <a:r>
                        <a:rPr kumimoji="1" lang="en-US" altLang="ja-JP" sz="2000" b="1" dirty="0" smtClean="0"/>
                        <a:t>                              (</a:t>
                      </a:r>
                      <a:r>
                        <a:rPr kumimoji="1" lang="ja-JP" altLang="en-US" sz="2000" b="1" dirty="0" smtClean="0"/>
                        <a:t>符号なし</a:t>
                      </a:r>
                      <a:r>
                        <a:rPr kumimoji="1" lang="en-US" altLang="ja-JP" sz="2000" b="1" dirty="0" smtClean="0"/>
                        <a:t>)</a:t>
                      </a:r>
                    </a:p>
                  </a:txBody>
                  <a:tcPr>
                    <a:solidFill>
                      <a:schemeClr val="accent2">
                        <a:lumMod val="20000"/>
                        <a:lumOff val="80000"/>
                      </a:schemeClr>
                    </a:solidFill>
                  </a:tcPr>
                </a:tc>
              </a:tr>
              <a:tr h="370840">
                <a:tc>
                  <a:txBody>
                    <a:bodyPr/>
                    <a:lstStyle/>
                    <a:p>
                      <a:r>
                        <a:rPr kumimoji="1" lang="en-US" altLang="ja-JP" sz="2000" b="1" dirty="0" smtClean="0"/>
                        <a:t>23</a:t>
                      </a:r>
                      <a:endParaRPr kumimoji="1" lang="ja-JP" altLang="en-US" sz="2000" b="1" dirty="0"/>
                    </a:p>
                  </a:txBody>
                  <a:tcPr>
                    <a:solidFill>
                      <a:schemeClr val="accent1">
                        <a:lumMod val="20000"/>
                        <a:lumOff val="80000"/>
                      </a:schemeClr>
                    </a:solidFill>
                  </a:tcPr>
                </a:tc>
                <a:tc>
                  <a:txBody>
                    <a:bodyPr/>
                    <a:lstStyle/>
                    <a:p>
                      <a:r>
                        <a:rPr kumimoji="1" lang="en-US" altLang="ja-JP" sz="2000" b="1" baseline="0" dirty="0" smtClean="0"/>
                        <a:t>MAG X </a:t>
                      </a:r>
                      <a:r>
                        <a:rPr kumimoji="1" lang="ja-JP" altLang="en-US" sz="2000" b="1" baseline="0" dirty="0" smtClean="0"/>
                        <a:t>上位</a:t>
                      </a:r>
                      <a:r>
                        <a:rPr kumimoji="1" lang="en-US" altLang="ja-JP" sz="2000" b="1" baseline="0" dirty="0" smtClean="0"/>
                        <a:t>8bit</a:t>
                      </a:r>
                      <a:r>
                        <a:rPr kumimoji="1" lang="ja-JP" altLang="en-US" sz="2000" b="1" baseline="0"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1">
                        <a:lumMod val="20000"/>
                        <a:lumOff val="80000"/>
                      </a:schemeClr>
                    </a:solidFill>
                  </a:tcPr>
                </a:tc>
                <a:tc>
                  <a:txBody>
                    <a:bodyPr/>
                    <a:lstStyle/>
                    <a:p>
                      <a:r>
                        <a:rPr kumimoji="1" lang="en-US" altLang="ja-JP" sz="2000" b="1" dirty="0" smtClean="0"/>
                        <a:t>34</a:t>
                      </a:r>
                      <a:endParaRPr kumimoji="1" lang="ja-JP" altLang="en-US" sz="2000" b="1" dirty="0"/>
                    </a:p>
                  </a:txBody>
                  <a:tcPr>
                    <a:solidFill>
                      <a:schemeClr val="accent2">
                        <a:lumMod val="20000"/>
                        <a:lumOff val="80000"/>
                      </a:schemeClr>
                    </a:solidFill>
                  </a:tcPr>
                </a:tc>
                <a:tc>
                  <a:txBody>
                    <a:bodyPr/>
                    <a:lstStyle/>
                    <a:p>
                      <a:r>
                        <a:rPr lang="en-US" altLang="ja-JP" sz="2000" b="1" dirty="0" err="1" smtClean="0"/>
                        <a:t>isSlope</a:t>
                      </a:r>
                      <a:r>
                        <a:rPr lang="en-US" altLang="ja-JP" sz="2000" b="1" dirty="0" smtClean="0"/>
                        <a:t>                              </a:t>
                      </a:r>
                      <a:r>
                        <a:rPr kumimoji="1" lang="en-US" altLang="ja-JP" sz="2000" b="1" dirty="0" smtClean="0"/>
                        <a:t>(</a:t>
                      </a:r>
                      <a:r>
                        <a:rPr kumimoji="1" lang="ja-JP" altLang="en-US" sz="2000" b="1" dirty="0" smtClean="0"/>
                        <a:t>符号なし</a:t>
                      </a:r>
                      <a:r>
                        <a:rPr kumimoji="1" lang="en-US" altLang="ja-JP" sz="2000" b="1" dirty="0" smtClean="0"/>
                        <a:t>)</a:t>
                      </a:r>
                      <a:endParaRPr lang="ja-JP" altLang="en-US" sz="2000" b="1" dirty="0"/>
                    </a:p>
                  </a:txBody>
                  <a:tcPr>
                    <a:solidFill>
                      <a:schemeClr val="accent2">
                        <a:lumMod val="20000"/>
                        <a:lumOff val="80000"/>
                      </a:schemeClr>
                    </a:solidFill>
                  </a:tcPr>
                </a:tc>
              </a:tr>
              <a:tr h="370840">
                <a:tc>
                  <a:txBody>
                    <a:bodyPr/>
                    <a:lstStyle/>
                    <a:p>
                      <a:r>
                        <a:rPr kumimoji="1" lang="en-US" altLang="ja-JP" sz="2000" b="1" dirty="0" smtClean="0"/>
                        <a:t>24</a:t>
                      </a:r>
                      <a:endParaRPr kumimoji="1" lang="ja-JP" altLang="en-US" sz="2000" b="1" dirty="0"/>
                    </a:p>
                  </a:txBody>
                  <a:tcPr>
                    <a:solidFill>
                      <a:schemeClr val="accent1">
                        <a:lumMod val="20000"/>
                        <a:lumOff val="80000"/>
                      </a:schemeClr>
                    </a:solidFill>
                  </a:tcPr>
                </a:tc>
                <a:tc>
                  <a:txBody>
                    <a:bodyPr/>
                    <a:lstStyle/>
                    <a:p>
                      <a:r>
                        <a:rPr kumimoji="1" lang="en-US" altLang="ja-JP" sz="2000" b="1" baseline="0" dirty="0" smtClean="0"/>
                        <a:t>MAG Y</a:t>
                      </a:r>
                      <a:r>
                        <a:rPr kumimoji="1" lang="en-US" altLang="ja-JP" sz="2000" b="1" dirty="0" smtClean="0"/>
                        <a:t> </a:t>
                      </a:r>
                      <a:r>
                        <a:rPr kumimoji="1" lang="ja-JP" altLang="en-US" sz="2000" b="1" dirty="0" smtClean="0"/>
                        <a:t>下位</a:t>
                      </a:r>
                      <a:r>
                        <a:rPr kumimoji="1" lang="en-US" altLang="ja-JP" sz="2000" b="1" dirty="0" smtClean="0"/>
                        <a:t>8bit</a:t>
                      </a:r>
                      <a:r>
                        <a:rPr kumimoji="1" lang="ja-JP" altLang="en-US" sz="2000" b="1"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1">
                        <a:lumMod val="20000"/>
                        <a:lumOff val="80000"/>
                      </a:schemeClr>
                    </a:solidFill>
                  </a:tcPr>
                </a:tc>
                <a:tc>
                  <a:txBody>
                    <a:bodyPr/>
                    <a:lstStyle/>
                    <a:p>
                      <a:r>
                        <a:rPr kumimoji="1" lang="en-US" altLang="ja-JP" sz="2000" b="1" dirty="0" smtClean="0"/>
                        <a:t>35</a:t>
                      </a:r>
                      <a:endParaRPr kumimoji="1" lang="ja-JP" altLang="en-US" sz="2000" b="1" dirty="0"/>
                    </a:p>
                  </a:txBody>
                  <a:tcPr>
                    <a:solidFill>
                      <a:schemeClr val="bg1">
                        <a:lumMod val="95000"/>
                      </a:schemeClr>
                    </a:solidFill>
                  </a:tcPr>
                </a:tc>
                <a:tc>
                  <a:txBody>
                    <a:bodyPr/>
                    <a:lstStyle/>
                    <a:p>
                      <a:r>
                        <a:rPr kumimoji="1" lang="ja-JP" altLang="en-US" sz="2000" b="1" dirty="0" smtClean="0"/>
                        <a:t>経過時間</a:t>
                      </a:r>
                      <a:r>
                        <a:rPr kumimoji="1" lang="en-US" altLang="ja-JP" sz="2000" b="1" dirty="0" smtClean="0"/>
                        <a:t> 0byte              (</a:t>
                      </a:r>
                      <a:r>
                        <a:rPr kumimoji="1" lang="ja-JP" altLang="en-US" sz="2000" b="1" dirty="0" smtClean="0"/>
                        <a:t>符号なし</a:t>
                      </a:r>
                      <a:r>
                        <a:rPr kumimoji="1" lang="en-US" altLang="ja-JP" sz="2000" b="1" dirty="0" smtClean="0"/>
                        <a:t>)</a:t>
                      </a:r>
                      <a:endParaRPr kumimoji="1" lang="ja-JP" altLang="en-US" sz="2000" b="1" dirty="0"/>
                    </a:p>
                  </a:txBody>
                  <a:tcPr>
                    <a:solidFill>
                      <a:schemeClr val="bg1">
                        <a:lumMod val="95000"/>
                      </a:schemeClr>
                    </a:solidFill>
                  </a:tcPr>
                </a:tc>
              </a:tr>
              <a:tr h="370840">
                <a:tc>
                  <a:txBody>
                    <a:bodyPr/>
                    <a:lstStyle/>
                    <a:p>
                      <a:r>
                        <a:rPr kumimoji="1" lang="en-US" altLang="ja-JP" sz="2000" b="1" dirty="0" smtClean="0"/>
                        <a:t>25</a:t>
                      </a:r>
                      <a:endParaRPr kumimoji="1" lang="ja-JP" altLang="en-US" sz="2000" b="1" dirty="0"/>
                    </a:p>
                  </a:txBody>
                  <a:tcPr>
                    <a:solidFill>
                      <a:schemeClr val="accent1">
                        <a:lumMod val="20000"/>
                        <a:lumOff val="80000"/>
                      </a:schemeClr>
                    </a:solidFill>
                  </a:tcPr>
                </a:tc>
                <a:tc>
                  <a:txBody>
                    <a:bodyPr/>
                    <a:lstStyle/>
                    <a:p>
                      <a:r>
                        <a:rPr kumimoji="1" lang="en-US" altLang="ja-JP" sz="2000" b="1" baseline="0" dirty="0" smtClean="0"/>
                        <a:t>MAG Y </a:t>
                      </a:r>
                      <a:r>
                        <a:rPr kumimoji="1" lang="ja-JP" altLang="en-US" sz="2000" b="1" baseline="0" dirty="0" smtClean="0"/>
                        <a:t>上位</a:t>
                      </a:r>
                      <a:r>
                        <a:rPr kumimoji="1" lang="en-US" altLang="ja-JP" sz="2000" b="1" baseline="0" dirty="0" smtClean="0"/>
                        <a:t>8bit</a:t>
                      </a:r>
                      <a:r>
                        <a:rPr kumimoji="1" lang="ja-JP" altLang="en-US" sz="2000" b="1" baseline="0"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1">
                        <a:lumMod val="20000"/>
                        <a:lumOff val="80000"/>
                      </a:schemeClr>
                    </a:solidFill>
                  </a:tcPr>
                </a:tc>
                <a:tc>
                  <a:txBody>
                    <a:bodyPr/>
                    <a:lstStyle/>
                    <a:p>
                      <a:r>
                        <a:rPr kumimoji="1" lang="en-US" altLang="ja-JP" sz="2000" b="1" dirty="0" smtClean="0"/>
                        <a:t>36</a:t>
                      </a:r>
                      <a:endParaRPr kumimoji="1" lang="ja-JP" altLang="en-US" sz="2000" b="1" dirty="0"/>
                    </a:p>
                  </a:txBody>
                  <a:tcPr>
                    <a:solidFill>
                      <a:schemeClr val="bg1">
                        <a:lumMod val="95000"/>
                      </a:schemeClr>
                    </a:solidFill>
                  </a:tcPr>
                </a:tc>
                <a:tc>
                  <a:txBody>
                    <a:bodyPr/>
                    <a:lstStyle/>
                    <a:p>
                      <a:r>
                        <a:rPr kumimoji="1" lang="ja-JP" altLang="en-US" sz="2000" b="1" dirty="0" smtClean="0"/>
                        <a:t>経過時間</a:t>
                      </a:r>
                      <a:r>
                        <a:rPr kumimoji="1" lang="en-US" altLang="ja-JP" sz="2000" b="1" dirty="0" smtClean="0"/>
                        <a:t> 1byte              (</a:t>
                      </a:r>
                      <a:r>
                        <a:rPr kumimoji="1" lang="ja-JP" altLang="en-US" sz="2000" b="1" dirty="0" smtClean="0"/>
                        <a:t>符号なし</a:t>
                      </a:r>
                      <a:r>
                        <a:rPr kumimoji="1" lang="en-US" altLang="ja-JP" sz="2000" b="1" dirty="0" smtClean="0"/>
                        <a:t>)</a:t>
                      </a:r>
                      <a:endParaRPr kumimoji="1" lang="ja-JP" altLang="en-US" sz="2000" b="1" dirty="0"/>
                    </a:p>
                  </a:txBody>
                  <a:tcPr>
                    <a:solidFill>
                      <a:schemeClr val="bg1">
                        <a:lumMod val="95000"/>
                      </a:schemeClr>
                    </a:solidFill>
                  </a:tcPr>
                </a:tc>
              </a:tr>
              <a:tr h="370840">
                <a:tc>
                  <a:txBody>
                    <a:bodyPr/>
                    <a:lstStyle/>
                    <a:p>
                      <a:r>
                        <a:rPr kumimoji="1" lang="en-US" altLang="ja-JP" sz="2000" b="1" dirty="0" smtClean="0"/>
                        <a:t>26</a:t>
                      </a:r>
                      <a:endParaRPr kumimoji="1" lang="ja-JP" altLang="en-US" sz="2000" b="1" dirty="0"/>
                    </a:p>
                  </a:txBody>
                  <a:tcPr>
                    <a:solidFill>
                      <a:schemeClr val="accent1">
                        <a:lumMod val="20000"/>
                        <a:lumOff val="80000"/>
                      </a:schemeClr>
                    </a:solidFill>
                  </a:tcPr>
                </a:tc>
                <a:tc>
                  <a:txBody>
                    <a:bodyPr/>
                    <a:lstStyle/>
                    <a:p>
                      <a:r>
                        <a:rPr kumimoji="1" lang="en-US" altLang="ja-JP" sz="2000" b="1" baseline="0" dirty="0" smtClean="0"/>
                        <a:t>MAG Z</a:t>
                      </a:r>
                      <a:r>
                        <a:rPr kumimoji="1" lang="en-US" altLang="ja-JP" sz="2000" b="1" dirty="0" smtClean="0"/>
                        <a:t> </a:t>
                      </a:r>
                      <a:r>
                        <a:rPr kumimoji="1" lang="ja-JP" altLang="en-US" sz="2000" b="1" dirty="0" smtClean="0"/>
                        <a:t>下位</a:t>
                      </a:r>
                      <a:r>
                        <a:rPr kumimoji="1" lang="en-US" altLang="ja-JP" sz="2000" b="1" dirty="0" smtClean="0"/>
                        <a:t>8bit</a:t>
                      </a:r>
                      <a:r>
                        <a:rPr kumimoji="1" lang="ja-JP" altLang="en-US" sz="2000" b="1"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1">
                        <a:lumMod val="20000"/>
                        <a:lumOff val="80000"/>
                      </a:schemeClr>
                    </a:solidFill>
                  </a:tcPr>
                </a:tc>
                <a:tc>
                  <a:txBody>
                    <a:bodyPr/>
                    <a:lstStyle/>
                    <a:p>
                      <a:r>
                        <a:rPr kumimoji="1" lang="en-US" altLang="ja-JP" sz="2000" b="1" dirty="0" smtClean="0"/>
                        <a:t>37</a:t>
                      </a:r>
                      <a:endParaRPr kumimoji="1" lang="ja-JP" altLang="en-US" sz="2000" b="1" dirty="0"/>
                    </a:p>
                  </a:txBody>
                  <a:tcPr>
                    <a:solidFill>
                      <a:schemeClr val="bg1">
                        <a:lumMod val="95000"/>
                      </a:schemeClr>
                    </a:solidFill>
                  </a:tcPr>
                </a:tc>
                <a:tc>
                  <a:txBody>
                    <a:bodyPr/>
                    <a:lstStyle/>
                    <a:p>
                      <a:r>
                        <a:rPr kumimoji="1" lang="ja-JP" altLang="en-US" sz="2000" b="1" dirty="0" smtClean="0"/>
                        <a:t>経過時間</a:t>
                      </a:r>
                      <a:r>
                        <a:rPr kumimoji="1" lang="en-US" altLang="ja-JP" sz="2000" b="1" dirty="0" smtClean="0"/>
                        <a:t> 2byte              (</a:t>
                      </a:r>
                      <a:r>
                        <a:rPr kumimoji="1" lang="ja-JP" altLang="en-US" sz="2000" b="1" dirty="0" smtClean="0"/>
                        <a:t>符号なし</a:t>
                      </a:r>
                      <a:r>
                        <a:rPr kumimoji="1" lang="en-US" altLang="ja-JP" sz="2000" b="1" dirty="0" smtClean="0"/>
                        <a:t>)</a:t>
                      </a:r>
                      <a:endParaRPr kumimoji="1" lang="ja-JP" altLang="en-US" sz="2000" b="1" dirty="0"/>
                    </a:p>
                  </a:txBody>
                  <a:tcPr>
                    <a:solidFill>
                      <a:schemeClr val="bg1">
                        <a:lumMod val="95000"/>
                      </a:schemeClr>
                    </a:solidFill>
                  </a:tcPr>
                </a:tc>
              </a:tr>
              <a:tr h="370840">
                <a:tc>
                  <a:txBody>
                    <a:bodyPr/>
                    <a:lstStyle/>
                    <a:p>
                      <a:r>
                        <a:rPr kumimoji="1" lang="en-US" altLang="ja-JP" sz="2000" b="1" dirty="0" smtClean="0"/>
                        <a:t>27</a:t>
                      </a:r>
                      <a:endParaRPr kumimoji="1" lang="ja-JP" altLang="en-US" sz="2000" b="1" dirty="0"/>
                    </a:p>
                  </a:txBody>
                  <a:tcPr>
                    <a:solidFill>
                      <a:schemeClr val="accent1">
                        <a:lumMod val="20000"/>
                        <a:lumOff val="80000"/>
                      </a:schemeClr>
                    </a:solidFill>
                  </a:tcPr>
                </a:tc>
                <a:tc>
                  <a:txBody>
                    <a:bodyPr/>
                    <a:lstStyle/>
                    <a:p>
                      <a:r>
                        <a:rPr kumimoji="1" lang="en-US" altLang="ja-JP" sz="2000" b="1" baseline="0" dirty="0" smtClean="0"/>
                        <a:t>MAG Z </a:t>
                      </a:r>
                      <a:r>
                        <a:rPr kumimoji="1" lang="ja-JP" altLang="en-US" sz="2000" b="1" baseline="0" dirty="0" smtClean="0"/>
                        <a:t>上位</a:t>
                      </a:r>
                      <a:r>
                        <a:rPr kumimoji="1" lang="en-US" altLang="ja-JP" sz="2000" b="1" baseline="0" dirty="0" smtClean="0"/>
                        <a:t>8bit</a:t>
                      </a:r>
                      <a:r>
                        <a:rPr kumimoji="1" lang="ja-JP" altLang="en-US" sz="2000" b="1" baseline="0"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1">
                        <a:lumMod val="20000"/>
                        <a:lumOff val="80000"/>
                      </a:schemeClr>
                    </a:solidFill>
                  </a:tcPr>
                </a:tc>
                <a:tc>
                  <a:txBody>
                    <a:bodyPr/>
                    <a:lstStyle/>
                    <a:p>
                      <a:r>
                        <a:rPr kumimoji="1" lang="en-US" altLang="ja-JP" sz="2000" b="1" dirty="0" smtClean="0"/>
                        <a:t>38</a:t>
                      </a:r>
                      <a:endParaRPr kumimoji="1" lang="ja-JP" altLang="en-US" sz="2000" b="1" dirty="0"/>
                    </a:p>
                  </a:txBody>
                  <a:tcPr>
                    <a:solidFill>
                      <a:schemeClr val="bg1">
                        <a:lumMod val="95000"/>
                      </a:schemeClr>
                    </a:solidFill>
                  </a:tcPr>
                </a:tc>
                <a:tc>
                  <a:txBody>
                    <a:bodyPr/>
                    <a:lstStyle/>
                    <a:p>
                      <a:r>
                        <a:rPr kumimoji="1" lang="ja-JP" altLang="en-US" sz="2000" b="1" dirty="0" smtClean="0"/>
                        <a:t>経過時間</a:t>
                      </a:r>
                      <a:r>
                        <a:rPr kumimoji="1" lang="en-US" altLang="ja-JP" sz="2000" b="1" dirty="0" smtClean="0"/>
                        <a:t> 3byte              (</a:t>
                      </a:r>
                      <a:r>
                        <a:rPr kumimoji="1" lang="ja-JP" altLang="en-US" sz="2000" b="1" dirty="0" smtClean="0"/>
                        <a:t>符号なし</a:t>
                      </a:r>
                      <a:r>
                        <a:rPr kumimoji="1" lang="en-US" altLang="ja-JP" sz="2000" b="1" dirty="0" smtClean="0"/>
                        <a:t>)</a:t>
                      </a:r>
                      <a:endParaRPr kumimoji="1" lang="ja-JP" altLang="en-US" sz="2000" b="1" dirty="0"/>
                    </a:p>
                  </a:txBody>
                  <a:tcPr>
                    <a:solidFill>
                      <a:schemeClr val="bg1">
                        <a:lumMod val="95000"/>
                      </a:schemeClr>
                    </a:solidFill>
                  </a:tcPr>
                </a:tc>
              </a:tr>
              <a:tr h="370840">
                <a:tc>
                  <a:txBody>
                    <a:bodyPr/>
                    <a:lstStyle/>
                    <a:p>
                      <a:r>
                        <a:rPr kumimoji="1" lang="en-US" altLang="ja-JP" sz="2000" b="1" dirty="0" smtClean="0"/>
                        <a:t>28</a:t>
                      </a:r>
                      <a:endParaRPr kumimoji="1" lang="ja-JP" altLang="en-US" sz="2000" b="1" dirty="0"/>
                    </a:p>
                  </a:txBody>
                  <a:tcPr>
                    <a:solidFill>
                      <a:schemeClr val="accent6">
                        <a:lumMod val="20000"/>
                        <a:lumOff val="80000"/>
                      </a:schemeClr>
                    </a:solidFill>
                  </a:tcPr>
                </a:tc>
                <a:tc>
                  <a:txBody>
                    <a:bodyPr/>
                    <a:lstStyle/>
                    <a:p>
                      <a:r>
                        <a:rPr kumimoji="1" lang="ja-JP" altLang="en-US" sz="2000" b="1" dirty="0" smtClean="0"/>
                        <a:t>角度 下位</a:t>
                      </a:r>
                      <a:r>
                        <a:rPr kumimoji="1" lang="en-US" altLang="ja-JP" sz="2000" b="1" dirty="0" smtClean="0"/>
                        <a:t>8bit</a:t>
                      </a:r>
                      <a:r>
                        <a:rPr kumimoji="1" lang="ja-JP" altLang="en-US" sz="2000" b="1"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6">
                        <a:lumMod val="20000"/>
                        <a:lumOff val="80000"/>
                      </a:schemeClr>
                    </a:solidFill>
                  </a:tcPr>
                </a:tc>
                <a:tc>
                  <a:txBody>
                    <a:bodyPr/>
                    <a:lstStyle/>
                    <a:p>
                      <a:r>
                        <a:rPr kumimoji="1" lang="en-US" altLang="ja-JP" sz="2000" b="1" dirty="0" smtClean="0"/>
                        <a:t>39</a:t>
                      </a:r>
                      <a:endParaRPr kumimoji="1" lang="ja-JP" altLang="en-US" sz="2000" b="1" dirty="0"/>
                    </a:p>
                  </a:txBody>
                  <a:tcPr>
                    <a:solidFill>
                      <a:schemeClr val="accent4">
                        <a:lumMod val="20000"/>
                        <a:lumOff val="80000"/>
                      </a:schemeClr>
                    </a:solidFill>
                  </a:tcPr>
                </a:tc>
                <a:tc>
                  <a:txBody>
                    <a:bodyPr/>
                    <a:lstStyle/>
                    <a:p>
                      <a:r>
                        <a:rPr kumimoji="1" lang="en-US" altLang="ja-JP" sz="2000" b="1" baseline="0" dirty="0" err="1" smtClean="0"/>
                        <a:t>Lipo</a:t>
                      </a:r>
                      <a:r>
                        <a:rPr kumimoji="1" lang="ja-JP" altLang="en-US" sz="2000" b="1" baseline="0" dirty="0" smtClean="0"/>
                        <a:t>電圧</a:t>
                      </a:r>
                      <a:r>
                        <a:rPr kumimoji="1" lang="en-US" altLang="ja-JP" sz="2000" b="1" baseline="0" dirty="0" smtClean="0"/>
                        <a:t> </a:t>
                      </a:r>
                      <a:r>
                        <a:rPr kumimoji="1" lang="ja-JP" altLang="en-US" sz="2000" b="1" baseline="0" dirty="0" smtClean="0"/>
                        <a:t>下位</a:t>
                      </a:r>
                      <a:r>
                        <a:rPr kumimoji="1" lang="en-US" altLang="ja-JP" sz="2000" b="1" baseline="0" dirty="0" smtClean="0"/>
                        <a:t>8bit          </a:t>
                      </a:r>
                      <a:r>
                        <a:rPr kumimoji="1" lang="en-US" altLang="ja-JP" sz="2000" b="1" dirty="0" smtClean="0"/>
                        <a:t>(</a:t>
                      </a:r>
                      <a:r>
                        <a:rPr kumimoji="1" lang="ja-JP" altLang="en-US" sz="2000" b="1" dirty="0" smtClean="0"/>
                        <a:t>符号なし</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29</a:t>
                      </a:r>
                      <a:endParaRPr kumimoji="1" lang="ja-JP" altLang="en-US" sz="2000" b="1" dirty="0"/>
                    </a:p>
                  </a:txBody>
                  <a:tcPr>
                    <a:solidFill>
                      <a:schemeClr val="accent6">
                        <a:lumMod val="20000"/>
                        <a:lumOff val="80000"/>
                      </a:schemeClr>
                    </a:solidFill>
                  </a:tcPr>
                </a:tc>
                <a:tc>
                  <a:txBody>
                    <a:bodyPr/>
                    <a:lstStyle/>
                    <a:p>
                      <a:r>
                        <a:rPr kumimoji="1" lang="ja-JP" altLang="en-US" sz="2000" b="1" dirty="0" smtClean="0"/>
                        <a:t>角度 上位</a:t>
                      </a:r>
                      <a:r>
                        <a:rPr kumimoji="1" lang="en-US" altLang="ja-JP" sz="2000" b="1" dirty="0" smtClean="0"/>
                        <a:t>8bit</a:t>
                      </a:r>
                      <a:r>
                        <a:rPr kumimoji="1" lang="ja-JP" altLang="en-US" sz="2000" b="1"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6">
                        <a:lumMod val="20000"/>
                        <a:lumOff val="80000"/>
                      </a:schemeClr>
                    </a:solidFill>
                  </a:tcPr>
                </a:tc>
                <a:tc>
                  <a:txBody>
                    <a:bodyPr/>
                    <a:lstStyle/>
                    <a:p>
                      <a:r>
                        <a:rPr kumimoji="1" lang="en-US" altLang="ja-JP" sz="2000" b="1" dirty="0" smtClean="0"/>
                        <a:t>40</a:t>
                      </a:r>
                      <a:endParaRPr kumimoji="1" lang="ja-JP" altLang="en-US" sz="2000" b="1" dirty="0"/>
                    </a:p>
                  </a:txBody>
                  <a:tcPr>
                    <a:solidFill>
                      <a:schemeClr val="accent4">
                        <a:lumMod val="20000"/>
                        <a:lumOff val="80000"/>
                      </a:schemeClr>
                    </a:solidFill>
                  </a:tcPr>
                </a:tc>
                <a:tc>
                  <a:txBody>
                    <a:bodyPr/>
                    <a:lstStyle/>
                    <a:p>
                      <a:r>
                        <a:rPr kumimoji="1" lang="en-US" altLang="ja-JP" sz="2000" b="1" dirty="0" err="1" smtClean="0"/>
                        <a:t>Lipo</a:t>
                      </a:r>
                      <a:r>
                        <a:rPr kumimoji="1" lang="ja-JP" altLang="en-US" sz="2000" b="1" dirty="0" smtClean="0"/>
                        <a:t>電圧</a:t>
                      </a:r>
                      <a:r>
                        <a:rPr kumimoji="1" lang="en-US" altLang="ja-JP" sz="2000" b="1" dirty="0" smtClean="0"/>
                        <a:t> </a:t>
                      </a:r>
                      <a:r>
                        <a:rPr kumimoji="1" lang="ja-JP" altLang="en-US" sz="2000" b="1" dirty="0" smtClean="0"/>
                        <a:t>上位</a:t>
                      </a:r>
                      <a:r>
                        <a:rPr kumimoji="1" lang="en-US" altLang="ja-JP" sz="2000" b="1" dirty="0" smtClean="0"/>
                        <a:t>8bit          (</a:t>
                      </a:r>
                      <a:r>
                        <a:rPr kumimoji="1" lang="ja-JP" altLang="en-US" sz="2000" b="1" dirty="0" smtClean="0"/>
                        <a:t>符号なし</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30</a:t>
                      </a:r>
                      <a:endParaRPr kumimoji="1" lang="ja-JP" altLang="en-US" sz="2000" b="1" dirty="0"/>
                    </a:p>
                  </a:txBody>
                  <a:tcPr>
                    <a:solidFill>
                      <a:schemeClr val="accent2">
                        <a:lumMod val="40000"/>
                        <a:lumOff val="60000"/>
                      </a:schemeClr>
                    </a:solidFill>
                  </a:tcPr>
                </a:tc>
                <a:tc>
                  <a:txBody>
                    <a:bodyPr/>
                    <a:lstStyle/>
                    <a:p>
                      <a:r>
                        <a:rPr kumimoji="1" lang="en-US" altLang="ja-JP" sz="2000" b="1" dirty="0" smtClean="0"/>
                        <a:t>duty </a:t>
                      </a:r>
                      <a:r>
                        <a:rPr kumimoji="1" lang="ja-JP" altLang="en-US" sz="2000" b="1" dirty="0" smtClean="0"/>
                        <a:t>下位</a:t>
                      </a:r>
                      <a:r>
                        <a:rPr kumimoji="1" lang="en-US" altLang="ja-JP" sz="2000" b="1" dirty="0" smtClean="0"/>
                        <a:t>8bit</a:t>
                      </a:r>
                      <a:r>
                        <a:rPr kumimoji="1" lang="ja-JP" altLang="en-US" sz="2000" b="1"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2">
                        <a:lumMod val="40000"/>
                        <a:lumOff val="60000"/>
                      </a:schemeClr>
                    </a:solidFill>
                  </a:tcPr>
                </a:tc>
                <a:tc>
                  <a:txBody>
                    <a:bodyPr/>
                    <a:lstStyle/>
                    <a:p>
                      <a:r>
                        <a:rPr kumimoji="1" lang="en-US" altLang="ja-JP" sz="2000" b="1" dirty="0" smtClean="0"/>
                        <a:t>41</a:t>
                      </a:r>
                      <a:endParaRPr kumimoji="1" lang="ja-JP" altLang="en-US" sz="2000" b="1" dirty="0"/>
                    </a:p>
                  </a:txBody>
                  <a:tcPr>
                    <a:solidFill>
                      <a:schemeClr val="accent4">
                        <a:lumMod val="20000"/>
                        <a:lumOff val="80000"/>
                      </a:schemeClr>
                    </a:solidFill>
                  </a:tcPr>
                </a:tc>
                <a:tc>
                  <a:txBody>
                    <a:bodyPr/>
                    <a:lstStyle/>
                    <a:p>
                      <a:r>
                        <a:rPr kumimoji="1" lang="ja-JP" altLang="en-US" sz="2000" b="1" baseline="0" dirty="0" smtClean="0"/>
                        <a:t>モーター電圧</a:t>
                      </a:r>
                      <a:r>
                        <a:rPr kumimoji="1" lang="en-US" altLang="ja-JP" sz="2000" b="1" baseline="0" dirty="0" smtClean="0"/>
                        <a:t> </a:t>
                      </a:r>
                      <a:r>
                        <a:rPr kumimoji="1" lang="ja-JP" altLang="en-US" sz="2000" b="1" baseline="0" dirty="0" smtClean="0"/>
                        <a:t>下位</a:t>
                      </a:r>
                      <a:r>
                        <a:rPr kumimoji="1" lang="en-US" altLang="ja-JP" sz="2000" b="1" baseline="0" dirty="0" smtClean="0"/>
                        <a:t>8bit  </a:t>
                      </a:r>
                      <a:r>
                        <a:rPr kumimoji="1" lang="en-US" altLang="ja-JP" sz="2000" b="1" dirty="0" smtClean="0"/>
                        <a:t>(</a:t>
                      </a:r>
                      <a:r>
                        <a:rPr kumimoji="1" lang="ja-JP" altLang="en-US" sz="2000" b="1" dirty="0" smtClean="0"/>
                        <a:t>符号なし</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31</a:t>
                      </a:r>
                      <a:endParaRPr kumimoji="1" lang="ja-JP" altLang="en-US" sz="2000" b="1" dirty="0"/>
                    </a:p>
                  </a:txBody>
                  <a:tcPr>
                    <a:solidFill>
                      <a:schemeClr val="accent2">
                        <a:lumMod val="40000"/>
                        <a:lumOff val="60000"/>
                      </a:schemeClr>
                    </a:solidFill>
                  </a:tcPr>
                </a:tc>
                <a:tc>
                  <a:txBody>
                    <a:bodyPr/>
                    <a:lstStyle/>
                    <a:p>
                      <a:r>
                        <a:rPr kumimoji="1" lang="en-US" altLang="ja-JP" sz="2000" b="1" dirty="0" smtClean="0"/>
                        <a:t>duty </a:t>
                      </a:r>
                      <a:r>
                        <a:rPr kumimoji="1" lang="ja-JP" altLang="en-US" sz="2000" b="1" dirty="0" smtClean="0"/>
                        <a:t>上位</a:t>
                      </a:r>
                      <a:r>
                        <a:rPr kumimoji="1" lang="en-US" altLang="ja-JP" sz="2000" b="1" dirty="0" smtClean="0"/>
                        <a:t>8bit</a:t>
                      </a:r>
                      <a:r>
                        <a:rPr kumimoji="1" lang="ja-JP" altLang="en-US" sz="2000" b="1" dirty="0" smtClean="0"/>
                        <a:t>　　　　</a:t>
                      </a:r>
                      <a:r>
                        <a:rPr kumimoji="1" lang="en-US" altLang="ja-JP" sz="2000" b="1" dirty="0" smtClean="0"/>
                        <a:t>(</a:t>
                      </a:r>
                      <a:r>
                        <a:rPr kumimoji="1" lang="ja-JP" altLang="en-US" sz="2000" b="1" dirty="0" smtClean="0"/>
                        <a:t>符号付</a:t>
                      </a:r>
                      <a:r>
                        <a:rPr kumimoji="1" lang="en-US" altLang="ja-JP" sz="2000" b="1" dirty="0" smtClean="0"/>
                        <a:t>)</a:t>
                      </a:r>
                      <a:endParaRPr kumimoji="1" lang="ja-JP" altLang="en-US" sz="2000" b="1" dirty="0"/>
                    </a:p>
                  </a:txBody>
                  <a:tcPr>
                    <a:solidFill>
                      <a:schemeClr val="accent2">
                        <a:lumMod val="40000"/>
                        <a:lumOff val="60000"/>
                      </a:schemeClr>
                    </a:solidFill>
                  </a:tcPr>
                </a:tc>
                <a:tc>
                  <a:txBody>
                    <a:bodyPr/>
                    <a:lstStyle/>
                    <a:p>
                      <a:r>
                        <a:rPr kumimoji="1" lang="en-US" altLang="ja-JP" sz="2000" b="1" dirty="0" smtClean="0"/>
                        <a:t>42</a:t>
                      </a:r>
                      <a:endParaRPr kumimoji="1" lang="ja-JP" altLang="en-US" sz="2000" b="1" dirty="0"/>
                    </a:p>
                  </a:txBody>
                  <a:tcPr>
                    <a:solidFill>
                      <a:schemeClr val="accent4">
                        <a:lumMod val="20000"/>
                        <a:lumOff val="80000"/>
                      </a:schemeClr>
                    </a:solidFill>
                  </a:tcPr>
                </a:tc>
                <a:tc>
                  <a:txBody>
                    <a:bodyPr/>
                    <a:lstStyle/>
                    <a:p>
                      <a:r>
                        <a:rPr kumimoji="1" lang="ja-JP" altLang="en-US" sz="2000" b="1" dirty="0" smtClean="0"/>
                        <a:t>モーター電圧</a:t>
                      </a:r>
                      <a:r>
                        <a:rPr kumimoji="1" lang="en-US" altLang="ja-JP" sz="2000" b="1" dirty="0" smtClean="0"/>
                        <a:t> </a:t>
                      </a:r>
                      <a:r>
                        <a:rPr kumimoji="1" lang="ja-JP" altLang="en-US" sz="2000" b="1" dirty="0" smtClean="0"/>
                        <a:t>上位</a:t>
                      </a:r>
                      <a:r>
                        <a:rPr kumimoji="1" lang="en-US" altLang="ja-JP" sz="2000" b="1" dirty="0" smtClean="0"/>
                        <a:t>8bit  (</a:t>
                      </a:r>
                      <a:r>
                        <a:rPr kumimoji="1" lang="ja-JP" altLang="en-US" sz="2000" b="1" dirty="0" smtClean="0"/>
                        <a:t>符号なし</a:t>
                      </a:r>
                      <a:r>
                        <a:rPr kumimoji="1" lang="en-US" altLang="ja-JP" sz="2000" b="1" dirty="0" smtClean="0"/>
                        <a:t>)</a:t>
                      </a:r>
                      <a:endParaRPr kumimoji="1" lang="ja-JP" altLang="en-US" sz="2000" b="1" dirty="0"/>
                    </a:p>
                  </a:txBody>
                  <a:tcPr>
                    <a:solidFill>
                      <a:schemeClr val="accent4">
                        <a:lumMod val="20000"/>
                        <a:lumOff val="80000"/>
                      </a:schemeClr>
                    </a:solidFill>
                  </a:tcPr>
                </a:tc>
              </a:tr>
              <a:tr h="370840">
                <a:tc>
                  <a:txBody>
                    <a:bodyPr/>
                    <a:lstStyle/>
                    <a:p>
                      <a:r>
                        <a:rPr kumimoji="1" lang="en-US" altLang="ja-JP" sz="2000" b="1" dirty="0" smtClean="0"/>
                        <a:t>32</a:t>
                      </a:r>
                      <a:endParaRPr kumimoji="1" lang="ja-JP" altLang="en-US" sz="2000" b="1"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dirty="0" err="1" smtClean="0"/>
                        <a:t>isStop</a:t>
                      </a:r>
                      <a:r>
                        <a:rPr kumimoji="1" lang="ja-JP" altLang="en-US" sz="2000" b="1" dirty="0" smtClean="0"/>
                        <a:t>　　　　　　　　　</a:t>
                      </a:r>
                      <a:r>
                        <a:rPr kumimoji="1" lang="en-US" altLang="ja-JP" sz="2000" b="1" dirty="0" smtClean="0"/>
                        <a:t>(</a:t>
                      </a:r>
                      <a:r>
                        <a:rPr kumimoji="1" lang="ja-JP" altLang="en-US" sz="2000" b="1" dirty="0" smtClean="0"/>
                        <a:t>符号なし</a:t>
                      </a:r>
                      <a:r>
                        <a:rPr kumimoji="1" lang="en-US" altLang="ja-JP" sz="2000" b="1" dirty="0" smtClean="0"/>
                        <a:t>)</a:t>
                      </a:r>
                      <a:r>
                        <a:rPr kumimoji="1" lang="ja-JP" altLang="en-US" sz="2000" b="1" dirty="0" smtClean="0"/>
                        <a:t>　　</a:t>
                      </a:r>
                    </a:p>
                  </a:txBody>
                  <a:tcPr>
                    <a:solidFill>
                      <a:schemeClr val="accent2">
                        <a:lumMod val="20000"/>
                        <a:lumOff val="80000"/>
                      </a:schemeClr>
                    </a:solidFill>
                  </a:tcPr>
                </a:tc>
                <a:tc>
                  <a:txBody>
                    <a:bodyPr/>
                    <a:lstStyle/>
                    <a:p>
                      <a:endParaRPr kumimoji="1" lang="ja-JP" altLang="en-US" sz="2000" b="1" dirty="0"/>
                    </a:p>
                  </a:txBody>
                  <a:tcPr>
                    <a:solidFill>
                      <a:schemeClr val="bg1"/>
                    </a:solidFill>
                  </a:tcPr>
                </a:tc>
                <a:tc>
                  <a:txBody>
                    <a:bodyPr/>
                    <a:lstStyle/>
                    <a:p>
                      <a:endParaRPr kumimoji="1" lang="ja-JP" altLang="en-US" sz="2000" b="1" dirty="0"/>
                    </a:p>
                  </a:txBody>
                  <a:tcPr>
                    <a:solidFill>
                      <a:schemeClr val="bg1"/>
                    </a:solidFill>
                  </a:tcPr>
                </a:tc>
              </a:tr>
            </a:tbl>
          </a:graphicData>
        </a:graphic>
      </p:graphicFrame>
      <p:sp>
        <p:nvSpPr>
          <p:cNvPr id="3" name="スライド番号プレースホルダー 2"/>
          <p:cNvSpPr>
            <a:spLocks noGrp="1"/>
          </p:cNvSpPr>
          <p:nvPr>
            <p:ph type="sldNum" sz="quarter" idx="12"/>
          </p:nvPr>
        </p:nvSpPr>
        <p:spPr/>
        <p:txBody>
          <a:bodyPr/>
          <a:lstStyle/>
          <a:p>
            <a:fld id="{8C436806-45F8-4BD1-BF15-C84760C7B398}" type="slidenum">
              <a:rPr kumimoji="1" lang="ja-JP" altLang="en-US" sz="2000" smtClean="0"/>
              <a:t>24</a:t>
            </a:fld>
            <a:endParaRPr kumimoji="1" lang="ja-JP" altLang="en-US" sz="2000" dirty="0"/>
          </a:p>
        </p:txBody>
      </p:sp>
    </p:spTree>
    <p:extLst>
      <p:ext uri="{BB962C8B-B14F-4D97-AF65-F5344CB8AC3E}">
        <p14:creationId xmlns:p14="http://schemas.microsoft.com/office/powerpoint/2010/main" val="3704986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239655020"/>
              </p:ext>
            </p:extLst>
          </p:nvPr>
        </p:nvGraphicFramePr>
        <p:xfrm>
          <a:off x="703295" y="1547982"/>
          <a:ext cx="2054902" cy="3169920"/>
        </p:xfrm>
        <a:graphic>
          <a:graphicData uri="http://schemas.openxmlformats.org/drawingml/2006/table">
            <a:tbl>
              <a:tblPr firstRow="1" bandRow="1">
                <a:tableStyleId>{5C22544A-7EE6-4342-B048-85BDC9FD1C3A}</a:tableStyleId>
              </a:tblPr>
              <a:tblGrid>
                <a:gridCol w="735767"/>
                <a:gridCol w="1319135"/>
              </a:tblGrid>
              <a:tr h="370840">
                <a:tc>
                  <a:txBody>
                    <a:bodyPr/>
                    <a:lstStyle/>
                    <a:p>
                      <a:r>
                        <a:rPr kumimoji="1" lang="en-US" altLang="ja-JP" sz="2000" b="1" dirty="0" smtClean="0"/>
                        <a:t>Byte</a:t>
                      </a:r>
                      <a:endParaRPr kumimoji="1" lang="ja-JP" altLang="en-US" sz="2000" b="1" dirty="0"/>
                    </a:p>
                  </a:txBody>
                  <a:tcPr/>
                </a:tc>
                <a:tc>
                  <a:txBody>
                    <a:bodyPr/>
                    <a:lstStyle/>
                    <a:p>
                      <a:r>
                        <a:rPr kumimoji="1" lang="ja-JP" altLang="en-US" sz="2000" b="1" dirty="0" smtClean="0"/>
                        <a:t>内容</a:t>
                      </a:r>
                      <a:endParaRPr kumimoji="1" lang="ja-JP" altLang="en-US" sz="2000" b="1" dirty="0"/>
                    </a:p>
                  </a:txBody>
                  <a:tcPr/>
                </a:tc>
              </a:tr>
              <a:tr h="370840">
                <a:tc>
                  <a:txBody>
                    <a:bodyPr/>
                    <a:lstStyle/>
                    <a:p>
                      <a:r>
                        <a:rPr kumimoji="1" lang="en-US" altLang="ja-JP" sz="2000" b="1" dirty="0" smtClean="0"/>
                        <a:t>0</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0xff</a:t>
                      </a:r>
                      <a:endParaRPr kumimoji="1" lang="ja-JP" altLang="en-US" sz="2000" b="1" dirty="0"/>
                    </a:p>
                  </a:txBody>
                  <a:tcPr>
                    <a:solidFill>
                      <a:schemeClr val="accent3">
                        <a:lumMod val="20000"/>
                        <a:lumOff val="80000"/>
                      </a:schemeClr>
                    </a:solidFill>
                  </a:tcPr>
                </a:tc>
              </a:tr>
              <a:tr h="370840">
                <a:tc>
                  <a:txBody>
                    <a:bodyPr/>
                    <a:lstStyle/>
                    <a:p>
                      <a:r>
                        <a:rPr kumimoji="1" lang="en-US" altLang="ja-JP" sz="2000" b="1" dirty="0" smtClean="0"/>
                        <a:t>1</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0xff</a:t>
                      </a:r>
                      <a:endParaRPr kumimoji="1" lang="ja-JP" altLang="en-US" sz="2000" b="1" dirty="0"/>
                    </a:p>
                  </a:txBody>
                  <a:tcPr>
                    <a:solidFill>
                      <a:schemeClr val="accent3">
                        <a:lumMod val="20000"/>
                        <a:lumOff val="80000"/>
                      </a:schemeClr>
                    </a:solidFill>
                  </a:tcPr>
                </a:tc>
              </a:tr>
              <a:tr h="370840">
                <a:tc>
                  <a:txBody>
                    <a:bodyPr/>
                    <a:lstStyle/>
                    <a:p>
                      <a:r>
                        <a:rPr kumimoji="1" lang="en-US" altLang="ja-JP" sz="2000" b="1" dirty="0" smtClean="0"/>
                        <a:t>2</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0x52</a:t>
                      </a:r>
                      <a:endParaRPr kumimoji="1" lang="ja-JP" altLang="en-US" sz="2000" b="1" dirty="0"/>
                    </a:p>
                  </a:txBody>
                  <a:tcPr>
                    <a:solidFill>
                      <a:schemeClr val="accent3">
                        <a:lumMod val="20000"/>
                        <a:lumOff val="80000"/>
                      </a:schemeClr>
                    </a:solidFill>
                  </a:tcPr>
                </a:tc>
              </a:tr>
              <a:tr h="370840">
                <a:tc>
                  <a:txBody>
                    <a:bodyPr/>
                    <a:lstStyle/>
                    <a:p>
                      <a:r>
                        <a:rPr kumimoji="1" lang="en-US" altLang="ja-JP" sz="2000" b="1" dirty="0" smtClean="0"/>
                        <a:t>3</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0x54</a:t>
                      </a:r>
                      <a:endParaRPr kumimoji="1" lang="ja-JP" altLang="en-US" sz="2000" b="1" dirty="0"/>
                    </a:p>
                  </a:txBody>
                  <a:tcPr>
                    <a:solidFill>
                      <a:schemeClr val="accent3">
                        <a:lumMod val="20000"/>
                        <a:lumOff val="80000"/>
                      </a:schemeClr>
                    </a:solidFill>
                  </a:tcPr>
                </a:tc>
              </a:tr>
              <a:tr h="370840">
                <a:tc>
                  <a:txBody>
                    <a:bodyPr/>
                    <a:lstStyle/>
                    <a:p>
                      <a:r>
                        <a:rPr kumimoji="1" lang="en-US" altLang="ja-JP" sz="2000" b="1" dirty="0" smtClean="0"/>
                        <a:t>4</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0x34</a:t>
                      </a:r>
                      <a:endParaRPr kumimoji="1" lang="ja-JP" altLang="en-US" sz="2000" b="1" dirty="0"/>
                    </a:p>
                  </a:txBody>
                  <a:tcPr>
                    <a:solidFill>
                      <a:schemeClr val="accent3">
                        <a:lumMod val="20000"/>
                        <a:lumOff val="80000"/>
                      </a:schemeClr>
                    </a:solidFill>
                  </a:tcPr>
                </a:tc>
              </a:tr>
              <a:tr h="370840">
                <a:tc>
                  <a:txBody>
                    <a:bodyPr/>
                    <a:lstStyle/>
                    <a:p>
                      <a:r>
                        <a:rPr kumimoji="1" lang="en-US" altLang="ja-JP" sz="2000" b="1" dirty="0" smtClean="0"/>
                        <a:t>5</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0x57</a:t>
                      </a:r>
                      <a:endParaRPr kumimoji="1" lang="ja-JP" altLang="en-US" sz="2000" b="1" dirty="0"/>
                    </a:p>
                  </a:txBody>
                  <a:tcPr>
                    <a:solidFill>
                      <a:schemeClr val="accent3">
                        <a:lumMod val="20000"/>
                        <a:lumOff val="80000"/>
                      </a:schemeClr>
                    </a:solidFill>
                  </a:tcPr>
                </a:tc>
              </a:tr>
              <a:tr h="370840">
                <a:tc>
                  <a:txBody>
                    <a:bodyPr/>
                    <a:lstStyle/>
                    <a:p>
                      <a:r>
                        <a:rPr kumimoji="1" lang="en-US" altLang="ja-JP" sz="2000" b="1" dirty="0" smtClean="0"/>
                        <a:t>6</a:t>
                      </a:r>
                      <a:endParaRPr kumimoji="1" lang="ja-JP" altLang="en-US" sz="2000" b="1" dirty="0"/>
                    </a:p>
                  </a:txBody>
                  <a:tcPr>
                    <a:solidFill>
                      <a:schemeClr val="accent3">
                        <a:lumMod val="20000"/>
                        <a:lumOff val="80000"/>
                      </a:schemeClr>
                    </a:solidFill>
                  </a:tcPr>
                </a:tc>
                <a:tc>
                  <a:txBody>
                    <a:bodyPr/>
                    <a:lstStyle/>
                    <a:p>
                      <a:r>
                        <a:rPr kumimoji="1" lang="en-US" altLang="ja-JP" sz="2000" b="1" dirty="0" smtClean="0"/>
                        <a:t>0x00</a:t>
                      </a:r>
                      <a:endParaRPr kumimoji="1" lang="ja-JP" altLang="en-US" sz="2000" b="1" dirty="0"/>
                    </a:p>
                  </a:txBody>
                  <a:tcPr>
                    <a:solidFill>
                      <a:schemeClr val="accent3">
                        <a:lumMod val="20000"/>
                        <a:lumOff val="80000"/>
                      </a:schemeClr>
                    </a:solidFill>
                  </a:tcPr>
                </a:tc>
              </a:tr>
            </a:tbl>
          </a:graphicData>
        </a:graphic>
      </p:graphicFrame>
      <p:sp>
        <p:nvSpPr>
          <p:cNvPr id="6" name="テキスト ボックス 5"/>
          <p:cNvSpPr txBox="1"/>
          <p:nvPr/>
        </p:nvSpPr>
        <p:spPr>
          <a:xfrm>
            <a:off x="3927429" y="2655889"/>
            <a:ext cx="3505447" cy="954107"/>
          </a:xfrm>
          <a:prstGeom prst="rect">
            <a:avLst/>
          </a:prstGeom>
          <a:noFill/>
        </p:spPr>
        <p:txBody>
          <a:bodyPr wrap="none" rtlCol="0">
            <a:spAutoFit/>
          </a:bodyPr>
          <a:lstStyle/>
          <a:p>
            <a:pPr algn="ctr"/>
            <a:r>
              <a:rPr lang="ja-JP" altLang="en-US" sz="2800" dirty="0" smtClean="0"/>
              <a:t>受信データの</a:t>
            </a:r>
            <a:endParaRPr lang="en-US" altLang="ja-JP" sz="2800" dirty="0" smtClean="0"/>
          </a:p>
          <a:p>
            <a:pPr algn="ctr"/>
            <a:r>
              <a:rPr lang="ja-JP" altLang="en-US" sz="2800" dirty="0" smtClean="0"/>
              <a:t>上位</a:t>
            </a:r>
            <a:r>
              <a:rPr lang="en-US" altLang="ja-JP" sz="2800" dirty="0" smtClean="0"/>
              <a:t>7byte</a:t>
            </a:r>
            <a:r>
              <a:rPr lang="ja-JP" altLang="en-US" sz="2800" dirty="0" smtClean="0"/>
              <a:t>は常に固定</a:t>
            </a:r>
            <a:endParaRPr kumimoji="1" lang="ja-JP" altLang="en-US" sz="2800" dirty="0"/>
          </a:p>
        </p:txBody>
      </p:sp>
      <p:sp>
        <p:nvSpPr>
          <p:cNvPr id="7" name="右中かっこ 6"/>
          <p:cNvSpPr/>
          <p:nvPr/>
        </p:nvSpPr>
        <p:spPr>
          <a:xfrm>
            <a:off x="3117960" y="1738858"/>
            <a:ext cx="449706" cy="2788171"/>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498372" y="5171606"/>
            <a:ext cx="7008009" cy="138499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ja-JP" altLang="en-US" sz="2800" dirty="0" smtClean="0"/>
              <a:t>受信した</a:t>
            </a:r>
            <a:r>
              <a:rPr lang="en-US" altLang="ja-JP" sz="2800" dirty="0" smtClean="0"/>
              <a:t>byte</a:t>
            </a:r>
            <a:r>
              <a:rPr lang="ja-JP" altLang="en-US" sz="2800" dirty="0" smtClean="0"/>
              <a:t>列を常に監視し続け上記の固定</a:t>
            </a:r>
            <a:endParaRPr lang="en-US" altLang="ja-JP" sz="2800" dirty="0" smtClean="0"/>
          </a:p>
          <a:p>
            <a:r>
              <a:rPr lang="ja-JP" altLang="en-US" sz="2800" dirty="0" smtClean="0"/>
              <a:t>パターンが出てきたらそこから</a:t>
            </a:r>
            <a:r>
              <a:rPr lang="en-US" altLang="ja-JP" sz="2800" dirty="0" smtClean="0"/>
              <a:t>36byte</a:t>
            </a:r>
            <a:r>
              <a:rPr lang="ja-JP" altLang="en-US" sz="2800" dirty="0" smtClean="0"/>
              <a:t>分が</a:t>
            </a:r>
            <a:endParaRPr lang="en-US" altLang="ja-JP" sz="2800" dirty="0" smtClean="0"/>
          </a:p>
          <a:p>
            <a:r>
              <a:rPr lang="ja-JP" altLang="en-US" sz="2800" dirty="0" smtClean="0"/>
              <a:t>有効データ</a:t>
            </a:r>
            <a:endParaRPr lang="en-US" altLang="ja-JP" sz="2800" dirty="0" smtClean="0"/>
          </a:p>
        </p:txBody>
      </p:sp>
      <p:sp>
        <p:nvSpPr>
          <p:cNvPr id="9" name="タイトル 1"/>
          <p:cNvSpPr>
            <a:spLocks noGrp="1"/>
          </p:cNvSpPr>
          <p:nvPr>
            <p:ph type="title"/>
          </p:nvPr>
        </p:nvSpPr>
        <p:spPr>
          <a:xfrm>
            <a:off x="838200" y="365125"/>
            <a:ext cx="10515600" cy="1325563"/>
          </a:xfrm>
        </p:spPr>
        <p:txBody>
          <a:bodyPr/>
          <a:lstStyle/>
          <a:p>
            <a:r>
              <a:rPr lang="ja-JP" altLang="en-US" dirty="0" smtClean="0"/>
              <a:t>受信データのプロトコル</a:t>
            </a:r>
            <a:r>
              <a:rPr lang="en-US" altLang="ja-JP" dirty="0"/>
              <a:t>3</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575369228"/>
              </p:ext>
            </p:extLst>
          </p:nvPr>
        </p:nvGraphicFramePr>
        <p:xfrm>
          <a:off x="8483183" y="1467169"/>
          <a:ext cx="3134193" cy="1188720"/>
        </p:xfrm>
        <a:graphic>
          <a:graphicData uri="http://schemas.openxmlformats.org/drawingml/2006/table">
            <a:tbl>
              <a:tblPr firstRow="1" bandRow="1">
                <a:tableStyleId>{5C22544A-7EE6-4342-B048-85BDC9FD1C3A}</a:tableStyleId>
              </a:tblPr>
              <a:tblGrid>
                <a:gridCol w="983250"/>
                <a:gridCol w="2150943"/>
              </a:tblGrid>
              <a:tr h="370840">
                <a:tc>
                  <a:txBody>
                    <a:bodyPr/>
                    <a:lstStyle/>
                    <a:p>
                      <a:r>
                        <a:rPr kumimoji="1" lang="en-US" altLang="ja-JP" sz="2000" b="1" dirty="0" smtClean="0"/>
                        <a:t>Byte</a:t>
                      </a:r>
                      <a:endParaRPr kumimoji="1" lang="ja-JP" altLang="en-US" sz="2000" b="1" dirty="0"/>
                    </a:p>
                  </a:txBody>
                  <a:tcPr/>
                </a:tc>
                <a:tc>
                  <a:txBody>
                    <a:bodyPr/>
                    <a:lstStyle/>
                    <a:p>
                      <a:r>
                        <a:rPr kumimoji="1" lang="ja-JP" altLang="en-US" sz="2000" b="1" dirty="0" smtClean="0"/>
                        <a:t>内容</a:t>
                      </a:r>
                      <a:endParaRPr kumimoji="1" lang="ja-JP" altLang="en-US" sz="2000" b="1" dirty="0"/>
                    </a:p>
                  </a:txBody>
                  <a:tcPr/>
                </a:tc>
              </a:tr>
              <a:tr h="370840">
                <a:tc>
                  <a:txBody>
                    <a:bodyPr/>
                    <a:lstStyle/>
                    <a:p>
                      <a:r>
                        <a:rPr kumimoji="1" lang="en-US" altLang="ja-JP" sz="2000" b="1" dirty="0" smtClean="0"/>
                        <a:t>22</a:t>
                      </a:r>
                      <a:endParaRPr kumimoji="1" lang="ja-JP" altLang="en-US" sz="2000" b="1" dirty="0"/>
                    </a:p>
                  </a:txBody>
                  <a:tcPr>
                    <a:solidFill>
                      <a:schemeClr val="accent1">
                        <a:lumMod val="20000"/>
                        <a:lumOff val="80000"/>
                      </a:schemeClr>
                    </a:solidFill>
                  </a:tcPr>
                </a:tc>
                <a:tc>
                  <a:txBody>
                    <a:bodyPr/>
                    <a:lstStyle/>
                    <a:p>
                      <a:r>
                        <a:rPr kumimoji="1" lang="en-US" altLang="ja-JP" sz="2000" b="1" baseline="0" dirty="0" smtClean="0"/>
                        <a:t>MAG X</a:t>
                      </a:r>
                      <a:r>
                        <a:rPr kumimoji="1" lang="en-US" altLang="ja-JP" sz="2000" b="1" dirty="0" smtClean="0"/>
                        <a:t> </a:t>
                      </a:r>
                      <a:r>
                        <a:rPr kumimoji="1" lang="ja-JP" altLang="en-US" sz="2000" b="1" dirty="0" smtClean="0"/>
                        <a:t>下位</a:t>
                      </a:r>
                      <a:r>
                        <a:rPr kumimoji="1" lang="en-US" altLang="ja-JP" sz="2000" b="1" dirty="0" smtClean="0"/>
                        <a:t>8bit</a:t>
                      </a:r>
                      <a:endParaRPr kumimoji="1" lang="ja-JP" altLang="en-US" sz="2000" b="1" dirty="0"/>
                    </a:p>
                  </a:txBody>
                  <a:tcPr>
                    <a:solidFill>
                      <a:schemeClr val="accent1">
                        <a:lumMod val="20000"/>
                        <a:lumOff val="80000"/>
                      </a:schemeClr>
                    </a:solidFill>
                  </a:tcPr>
                </a:tc>
              </a:tr>
              <a:tr h="370840">
                <a:tc>
                  <a:txBody>
                    <a:bodyPr/>
                    <a:lstStyle/>
                    <a:p>
                      <a:r>
                        <a:rPr kumimoji="1" lang="en-US" altLang="ja-JP" sz="2000" b="1" dirty="0" smtClean="0"/>
                        <a:t>23</a:t>
                      </a:r>
                      <a:endParaRPr kumimoji="1" lang="ja-JP" altLang="en-US" sz="2000" b="1" dirty="0"/>
                    </a:p>
                  </a:txBody>
                  <a:tcPr>
                    <a:solidFill>
                      <a:schemeClr val="accent1">
                        <a:lumMod val="20000"/>
                        <a:lumOff val="80000"/>
                      </a:schemeClr>
                    </a:solidFill>
                  </a:tcPr>
                </a:tc>
                <a:tc>
                  <a:txBody>
                    <a:bodyPr/>
                    <a:lstStyle/>
                    <a:p>
                      <a:r>
                        <a:rPr kumimoji="1" lang="en-US" altLang="ja-JP" sz="2000" b="1" baseline="0" dirty="0" smtClean="0"/>
                        <a:t>MAG X </a:t>
                      </a:r>
                      <a:r>
                        <a:rPr kumimoji="1" lang="ja-JP" altLang="en-US" sz="2000" b="1" baseline="0" dirty="0" smtClean="0"/>
                        <a:t>上位</a:t>
                      </a:r>
                      <a:r>
                        <a:rPr kumimoji="1" lang="en-US" altLang="ja-JP" sz="2000" b="1" baseline="0" dirty="0" smtClean="0"/>
                        <a:t>8bit</a:t>
                      </a:r>
                      <a:endParaRPr kumimoji="1" lang="ja-JP" altLang="en-US" sz="2000" b="1" dirty="0"/>
                    </a:p>
                  </a:txBody>
                  <a:tcPr>
                    <a:solidFill>
                      <a:schemeClr val="accent1">
                        <a:lumMod val="20000"/>
                        <a:lumOff val="80000"/>
                      </a:schemeClr>
                    </a:solidFill>
                  </a:tcPr>
                </a:tc>
              </a:tr>
            </a:tbl>
          </a:graphicData>
        </a:graphic>
      </p:graphicFrame>
      <p:sp>
        <p:nvSpPr>
          <p:cNvPr id="11" name="円/楕円 10"/>
          <p:cNvSpPr/>
          <p:nvPr/>
        </p:nvSpPr>
        <p:spPr>
          <a:xfrm>
            <a:off x="8169639" y="1738858"/>
            <a:ext cx="3687581" cy="10792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973511" y="3696032"/>
            <a:ext cx="4079835" cy="830997"/>
          </a:xfrm>
          <a:prstGeom prst="rect">
            <a:avLst/>
          </a:prstGeom>
          <a:noFill/>
        </p:spPr>
        <p:txBody>
          <a:bodyPr wrap="none" rtlCol="0">
            <a:spAutoFit/>
          </a:bodyPr>
          <a:lstStyle/>
          <a:p>
            <a:r>
              <a:rPr lang="en-US" altLang="ja-JP" sz="2400" dirty="0" smtClean="0">
                <a:solidFill>
                  <a:srgbClr val="FF0000"/>
                </a:solidFill>
              </a:rPr>
              <a:t>2byte</a:t>
            </a:r>
            <a:r>
              <a:rPr lang="ja-JP" altLang="en-US" sz="2400" dirty="0" smtClean="0">
                <a:solidFill>
                  <a:srgbClr val="FF0000"/>
                </a:solidFill>
              </a:rPr>
              <a:t>にデータが分かれている</a:t>
            </a:r>
            <a:endParaRPr lang="en-US" altLang="ja-JP" sz="2400" dirty="0" smtClean="0">
              <a:solidFill>
                <a:srgbClr val="FF0000"/>
              </a:solidFill>
            </a:endParaRPr>
          </a:p>
          <a:p>
            <a:r>
              <a:rPr lang="ja-JP" altLang="en-US" sz="2400" dirty="0" smtClean="0">
                <a:solidFill>
                  <a:srgbClr val="FF0000"/>
                </a:solidFill>
              </a:rPr>
              <a:t>データを結合する必要があり</a:t>
            </a:r>
            <a:endParaRPr kumimoji="1" lang="ja-JP" altLang="en-US" sz="2400" dirty="0">
              <a:solidFill>
                <a:srgbClr val="FF0000"/>
              </a:solidFill>
            </a:endParaRPr>
          </a:p>
        </p:txBody>
      </p:sp>
      <p:sp>
        <p:nvSpPr>
          <p:cNvPr id="13" name="下矢印 12"/>
          <p:cNvSpPr/>
          <p:nvPr/>
        </p:nvSpPr>
        <p:spPr>
          <a:xfrm rot="10800000">
            <a:off x="9745387" y="2866320"/>
            <a:ext cx="762717" cy="74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スライド番号プレースホルダー 13"/>
          <p:cNvSpPr>
            <a:spLocks noGrp="1"/>
          </p:cNvSpPr>
          <p:nvPr>
            <p:ph type="sldNum" sz="quarter" idx="12"/>
          </p:nvPr>
        </p:nvSpPr>
        <p:spPr/>
        <p:txBody>
          <a:bodyPr/>
          <a:lstStyle/>
          <a:p>
            <a:fld id="{8C436806-45F8-4BD1-BF15-C84760C7B398}" type="slidenum">
              <a:rPr kumimoji="1" lang="ja-JP" altLang="en-US" sz="2000" smtClean="0"/>
              <a:t>25</a:t>
            </a:fld>
            <a:endParaRPr kumimoji="1" lang="ja-JP" altLang="en-US" sz="2000"/>
          </a:p>
        </p:txBody>
      </p:sp>
    </p:spTree>
    <p:extLst>
      <p:ext uri="{BB962C8B-B14F-4D97-AF65-F5344CB8AC3E}">
        <p14:creationId xmlns:p14="http://schemas.microsoft.com/office/powerpoint/2010/main" val="1083471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26858"/>
            <a:ext cx="10515600" cy="1325563"/>
          </a:xfrm>
        </p:spPr>
        <p:txBody>
          <a:bodyPr/>
          <a:lstStyle/>
          <a:p>
            <a:r>
              <a:rPr kumimoji="1" lang="en-US" altLang="ja-JP" dirty="0" smtClean="0"/>
              <a:t>Byte</a:t>
            </a:r>
            <a:r>
              <a:rPr kumimoji="1" lang="ja-JP" altLang="en-US" dirty="0" smtClean="0"/>
              <a:t>列の結合</a:t>
            </a:r>
            <a:endParaRPr kumimoji="1" lang="ja-JP" altLang="en-US" dirty="0"/>
          </a:p>
        </p:txBody>
      </p:sp>
      <p:sp>
        <p:nvSpPr>
          <p:cNvPr id="3" name="コンテンツ プレースホルダー 2"/>
          <p:cNvSpPr>
            <a:spLocks noGrp="1"/>
          </p:cNvSpPr>
          <p:nvPr>
            <p:ph idx="1"/>
          </p:nvPr>
        </p:nvSpPr>
        <p:spPr>
          <a:xfrm>
            <a:off x="838200" y="1552421"/>
            <a:ext cx="10515600" cy="4351338"/>
          </a:xfrm>
        </p:spPr>
        <p:txBody>
          <a:bodyPr>
            <a:normAutofit/>
          </a:bodyPr>
          <a:lstStyle/>
          <a:p>
            <a:r>
              <a:rPr kumimoji="1" lang="ja-JP" altLang="en-US" sz="3200" dirty="0" smtClean="0"/>
              <a:t>符号付と符号なしの</a:t>
            </a:r>
            <a:r>
              <a:rPr kumimoji="1" lang="en-US" altLang="ja-JP" sz="3200" dirty="0" smtClean="0"/>
              <a:t>2</a:t>
            </a:r>
            <a:r>
              <a:rPr kumimoji="1" lang="ja-JP" altLang="en-US" sz="3200" dirty="0" smtClean="0"/>
              <a:t>パターンで結合する時の例を示す</a:t>
            </a:r>
            <a:r>
              <a:rPr kumimoji="1" lang="en-US" altLang="ja-JP" sz="3200" dirty="0" smtClean="0"/>
              <a:t>.</a:t>
            </a:r>
            <a:endParaRPr kumimoji="1" lang="ja-JP" altLang="en-US" sz="3200" dirty="0"/>
          </a:p>
        </p:txBody>
      </p:sp>
      <p:pic>
        <p:nvPicPr>
          <p:cNvPr id="6" name="図 5"/>
          <p:cNvPicPr>
            <a:picLocks noChangeAspect="1"/>
          </p:cNvPicPr>
          <p:nvPr/>
        </p:nvPicPr>
        <p:blipFill rotWithShape="1">
          <a:blip r:embed="rId2"/>
          <a:srcRect l="1360" t="13164" r="68332" b="57445"/>
          <a:stretch/>
        </p:blipFill>
        <p:spPr>
          <a:xfrm>
            <a:off x="1658079" y="2222130"/>
            <a:ext cx="7416800" cy="4485968"/>
          </a:xfrm>
          <a:prstGeom prst="rect">
            <a:avLst/>
          </a:prstGeom>
        </p:spPr>
      </p:pic>
      <p:sp>
        <p:nvSpPr>
          <p:cNvPr id="7" name="正方形/長方形 6"/>
          <p:cNvSpPr/>
          <p:nvPr/>
        </p:nvSpPr>
        <p:spPr>
          <a:xfrm>
            <a:off x="1334125" y="2222130"/>
            <a:ext cx="8154649" cy="2559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334125" y="5090382"/>
            <a:ext cx="8154649" cy="161771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9555081" y="5201587"/>
            <a:ext cx="1507144" cy="523220"/>
          </a:xfrm>
          <a:prstGeom prst="rect">
            <a:avLst/>
          </a:prstGeom>
          <a:noFill/>
        </p:spPr>
        <p:txBody>
          <a:bodyPr wrap="none" rtlCol="0">
            <a:spAutoFit/>
          </a:bodyPr>
          <a:lstStyle/>
          <a:p>
            <a:r>
              <a:rPr lang="ja-JP" altLang="en-US" sz="2800" b="1" dirty="0" smtClean="0">
                <a:solidFill>
                  <a:srgbClr val="0070C0"/>
                </a:solidFill>
              </a:rPr>
              <a:t>符号なし</a:t>
            </a:r>
            <a:endParaRPr kumimoji="1" lang="ja-JP" altLang="en-US" sz="2800" b="1" dirty="0">
              <a:solidFill>
                <a:srgbClr val="0070C0"/>
              </a:solidFill>
            </a:endParaRPr>
          </a:p>
        </p:txBody>
      </p:sp>
      <p:sp>
        <p:nvSpPr>
          <p:cNvPr id="10" name="テキスト ボックス 9"/>
          <p:cNvSpPr txBox="1"/>
          <p:nvPr/>
        </p:nvSpPr>
        <p:spPr>
          <a:xfrm>
            <a:off x="9663708" y="2354764"/>
            <a:ext cx="1515158" cy="523220"/>
          </a:xfrm>
          <a:prstGeom prst="rect">
            <a:avLst/>
          </a:prstGeom>
          <a:noFill/>
        </p:spPr>
        <p:txBody>
          <a:bodyPr wrap="none" rtlCol="0">
            <a:spAutoFit/>
          </a:bodyPr>
          <a:lstStyle/>
          <a:p>
            <a:r>
              <a:rPr lang="ja-JP" altLang="en-US" sz="2800" b="1" dirty="0" smtClean="0">
                <a:solidFill>
                  <a:srgbClr val="FF0000"/>
                </a:solidFill>
              </a:rPr>
              <a:t>符号あ</a:t>
            </a:r>
            <a:r>
              <a:rPr lang="ja-JP" altLang="en-US" sz="2800" b="1" dirty="0">
                <a:solidFill>
                  <a:srgbClr val="FF0000"/>
                </a:solidFill>
              </a:rPr>
              <a:t>り</a:t>
            </a:r>
            <a:endParaRPr kumimoji="1" lang="ja-JP" altLang="en-US" sz="2800" b="1" dirty="0">
              <a:solidFill>
                <a:srgbClr val="FF0000"/>
              </a:solidFill>
            </a:endParaRPr>
          </a:p>
        </p:txBody>
      </p:sp>
      <p:sp>
        <p:nvSpPr>
          <p:cNvPr id="11" name="スライド番号プレースホルダー 10"/>
          <p:cNvSpPr>
            <a:spLocks noGrp="1"/>
          </p:cNvSpPr>
          <p:nvPr>
            <p:ph type="sldNum" sz="quarter" idx="12"/>
          </p:nvPr>
        </p:nvSpPr>
        <p:spPr/>
        <p:txBody>
          <a:bodyPr/>
          <a:lstStyle/>
          <a:p>
            <a:fld id="{8C436806-45F8-4BD1-BF15-C84760C7B398}" type="slidenum">
              <a:rPr kumimoji="1" lang="ja-JP" altLang="en-US" sz="2000" smtClean="0"/>
              <a:t>26</a:t>
            </a:fld>
            <a:endParaRPr kumimoji="1" lang="ja-JP" altLang="en-US" sz="2000" dirty="0"/>
          </a:p>
        </p:txBody>
      </p:sp>
    </p:spTree>
    <p:extLst>
      <p:ext uri="{BB962C8B-B14F-4D97-AF65-F5344CB8AC3E}">
        <p14:creationId xmlns:p14="http://schemas.microsoft.com/office/powerpoint/2010/main" val="4091464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各データの物理量への変換式 </a:t>
            </a:r>
            <a:r>
              <a:rPr lang="en-US" altLang="ja-JP" dirty="0" smtClean="0"/>
              <a:t>1</a:t>
            </a:r>
            <a:endParaRPr kumimoji="1" lang="ja-JP" altLang="en-US" dirty="0"/>
          </a:p>
        </p:txBody>
      </p:sp>
      <p:sp>
        <p:nvSpPr>
          <p:cNvPr id="4" name="正方形/長方形 3"/>
          <p:cNvSpPr/>
          <p:nvPr/>
        </p:nvSpPr>
        <p:spPr>
          <a:xfrm>
            <a:off x="469693" y="1870570"/>
            <a:ext cx="10428156" cy="3970318"/>
          </a:xfrm>
          <a:prstGeom prst="rect">
            <a:avLst/>
          </a:prstGeom>
        </p:spPr>
        <p:txBody>
          <a:bodyPr wrap="square">
            <a:spAutoFit/>
          </a:bodyPr>
          <a:lstStyle/>
          <a:p>
            <a:r>
              <a:rPr lang="ja-JP" altLang="en-US" sz="2800" b="1" u="sng" dirty="0">
                <a:latin typeface="+mn-ea"/>
              </a:rPr>
              <a:t>加速度 </a:t>
            </a:r>
          </a:p>
          <a:p>
            <a:r>
              <a:rPr lang="ja-JP" altLang="en-US" sz="2800" dirty="0">
                <a:latin typeface="+mn-ea"/>
              </a:rPr>
              <a:t>    加速度センサ値 : acc  [16bit 符号付整数] </a:t>
            </a:r>
          </a:p>
          <a:p>
            <a:r>
              <a:rPr lang="ja-JP" altLang="en-US" sz="2800" dirty="0">
                <a:latin typeface="+mn-ea"/>
              </a:rPr>
              <a:t>    計算式 :  acc / 2048 [g] </a:t>
            </a:r>
          </a:p>
          <a:p>
            <a:r>
              <a:rPr lang="ja-JP" altLang="en-US" sz="2800" dirty="0">
                <a:latin typeface="+mn-ea"/>
              </a:rPr>
              <a:t> </a:t>
            </a:r>
          </a:p>
          <a:p>
            <a:r>
              <a:rPr lang="ja-JP" altLang="en-US" sz="2800" b="1" u="sng" dirty="0">
                <a:latin typeface="+mn-ea"/>
              </a:rPr>
              <a:t>ジャイロセンサ</a:t>
            </a:r>
            <a:r>
              <a:rPr lang="ja-JP" altLang="en-US" sz="2800" b="1" dirty="0">
                <a:latin typeface="+mn-ea"/>
              </a:rPr>
              <a:t> </a:t>
            </a:r>
          </a:p>
          <a:p>
            <a:r>
              <a:rPr lang="ja-JP" altLang="en-US" sz="2800" dirty="0">
                <a:latin typeface="+mn-ea"/>
              </a:rPr>
              <a:t>    ジャイロセンサ値 :  omega  [16bit符号付整数] </a:t>
            </a:r>
          </a:p>
          <a:p>
            <a:r>
              <a:rPr lang="ja-JP" altLang="en-US" sz="2800" dirty="0">
                <a:latin typeface="+mn-ea"/>
              </a:rPr>
              <a:t>    ジャイロリファレンス値 : omega_ref  [16bit符号付整数] </a:t>
            </a:r>
          </a:p>
          <a:p>
            <a:r>
              <a:rPr lang="ja-JP" altLang="en-US" sz="2800" dirty="0">
                <a:latin typeface="+mn-ea"/>
              </a:rPr>
              <a:t>    計算式: (omega ­ omega_ref) / 16.4 [deg/sec ] </a:t>
            </a:r>
          </a:p>
          <a:p>
            <a:r>
              <a:rPr lang="ja-JP" altLang="en-US" sz="2800" dirty="0"/>
              <a:t> </a:t>
            </a:r>
          </a:p>
        </p:txBody>
      </p:sp>
      <p:sp>
        <p:nvSpPr>
          <p:cNvPr id="6" name="テキスト ボックス 5"/>
          <p:cNvSpPr txBox="1"/>
          <p:nvPr/>
        </p:nvSpPr>
        <p:spPr>
          <a:xfrm>
            <a:off x="469693" y="6020770"/>
            <a:ext cx="10612201" cy="523220"/>
          </a:xfrm>
          <a:prstGeom prst="rect">
            <a:avLst/>
          </a:prstGeom>
          <a:noFill/>
        </p:spPr>
        <p:txBody>
          <a:bodyPr wrap="none" rtlCol="0">
            <a:spAutoFit/>
          </a:bodyPr>
          <a:lstStyle/>
          <a:p>
            <a:r>
              <a:rPr lang="en-US" altLang="ja-JP" sz="2800" dirty="0" smtClean="0"/>
              <a:t>※</a:t>
            </a:r>
            <a:r>
              <a:rPr lang="ja-JP" altLang="en-US" sz="2800" dirty="0" smtClean="0"/>
              <a:t>ジャイロリファレンス値とはセンサが静止状態のときに出力される値</a:t>
            </a:r>
            <a:endParaRPr kumimoji="1" lang="ja-JP" altLang="en-US" sz="2800" dirty="0"/>
          </a:p>
        </p:txBody>
      </p:sp>
      <p:sp>
        <p:nvSpPr>
          <p:cNvPr id="7" name="スライド番号プレースホルダー 6"/>
          <p:cNvSpPr>
            <a:spLocks noGrp="1"/>
          </p:cNvSpPr>
          <p:nvPr>
            <p:ph type="sldNum" sz="quarter" idx="12"/>
          </p:nvPr>
        </p:nvSpPr>
        <p:spPr/>
        <p:txBody>
          <a:bodyPr/>
          <a:lstStyle/>
          <a:p>
            <a:fld id="{8C436806-45F8-4BD1-BF15-C84760C7B398}" type="slidenum">
              <a:rPr kumimoji="1" lang="ja-JP" altLang="en-US" sz="2000" smtClean="0"/>
              <a:t>27</a:t>
            </a:fld>
            <a:endParaRPr kumimoji="1" lang="ja-JP" altLang="en-US" sz="2000"/>
          </a:p>
        </p:txBody>
      </p:sp>
    </p:spTree>
    <p:extLst>
      <p:ext uri="{BB962C8B-B14F-4D97-AF65-F5344CB8AC3E}">
        <p14:creationId xmlns:p14="http://schemas.microsoft.com/office/powerpoint/2010/main" val="57970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各データの物理量への変換式 </a:t>
            </a:r>
            <a:r>
              <a:rPr lang="en-US" altLang="ja-JP" dirty="0" smtClean="0"/>
              <a:t>2</a:t>
            </a:r>
            <a:endParaRPr kumimoji="1" lang="ja-JP" altLang="en-US" dirty="0"/>
          </a:p>
        </p:txBody>
      </p:sp>
      <p:sp>
        <p:nvSpPr>
          <p:cNvPr id="5" name="正方形/長方形 4"/>
          <p:cNvSpPr/>
          <p:nvPr/>
        </p:nvSpPr>
        <p:spPr>
          <a:xfrm>
            <a:off x="838200" y="1690688"/>
            <a:ext cx="9178977" cy="4832092"/>
          </a:xfrm>
          <a:prstGeom prst="rect">
            <a:avLst/>
          </a:prstGeom>
        </p:spPr>
        <p:txBody>
          <a:bodyPr wrap="square">
            <a:spAutoFit/>
          </a:bodyPr>
          <a:lstStyle/>
          <a:p>
            <a:r>
              <a:rPr lang="ja-JP" altLang="en-US" sz="2800" b="1" u="sng" dirty="0"/>
              <a:t>地磁気センサ</a:t>
            </a:r>
            <a:r>
              <a:rPr lang="ja-JP" altLang="en-US" sz="2800" u="sng" dirty="0"/>
              <a:t> </a:t>
            </a:r>
          </a:p>
          <a:p>
            <a:r>
              <a:rPr lang="ja-JP" altLang="en-US" sz="2800" dirty="0"/>
              <a:t>    地磁気センサ値 :  mag  [16bit符号付整数] </a:t>
            </a:r>
          </a:p>
          <a:p>
            <a:r>
              <a:rPr lang="ja-JP" altLang="en-US" sz="2800" dirty="0"/>
              <a:t>    計算式 : mag *0.3  [μT ] </a:t>
            </a:r>
          </a:p>
          <a:p>
            <a:r>
              <a:rPr lang="ja-JP" altLang="en-US" sz="2800" dirty="0"/>
              <a:t> </a:t>
            </a:r>
          </a:p>
          <a:p>
            <a:r>
              <a:rPr lang="ja-JP" altLang="en-US" sz="2800" b="1" u="sng" dirty="0"/>
              <a:t>温度センサ </a:t>
            </a:r>
          </a:p>
          <a:p>
            <a:r>
              <a:rPr lang="ja-JP" altLang="en-US" sz="2800" dirty="0"/>
              <a:t>    温度センサ値 : temp [16bit符号付整数] </a:t>
            </a:r>
          </a:p>
          <a:p>
            <a:r>
              <a:rPr lang="ja-JP" altLang="en-US" sz="2800" dirty="0"/>
              <a:t>    計算式 : temp / 340 + 35 [​°​C​] </a:t>
            </a:r>
          </a:p>
          <a:p>
            <a:r>
              <a:rPr lang="ja-JP" altLang="en-US" sz="2800" dirty="0"/>
              <a:t>   </a:t>
            </a:r>
          </a:p>
          <a:p>
            <a:r>
              <a:rPr lang="ja-JP" altLang="en-US" sz="2800" b="1" u="sng" dirty="0"/>
              <a:t>バッテリー電圧値</a:t>
            </a:r>
            <a:r>
              <a:rPr lang="ja-JP" altLang="en-US" sz="2800" dirty="0"/>
              <a:t> </a:t>
            </a:r>
          </a:p>
          <a:p>
            <a:r>
              <a:rPr lang="ja-JP" altLang="en-US" sz="2800" dirty="0"/>
              <a:t>    電圧値 : bat_v [16bit符号なし整数] </a:t>
            </a:r>
          </a:p>
          <a:p>
            <a:r>
              <a:rPr lang="ja-JP" altLang="en-US" sz="2800" dirty="0"/>
              <a:t>    計算式 : bat_v / / 13107 [​V​] </a:t>
            </a:r>
          </a:p>
        </p:txBody>
      </p:sp>
      <p:sp>
        <p:nvSpPr>
          <p:cNvPr id="6" name="スライド番号プレースホルダー 5"/>
          <p:cNvSpPr>
            <a:spLocks noGrp="1"/>
          </p:cNvSpPr>
          <p:nvPr>
            <p:ph type="sldNum" sz="quarter" idx="12"/>
          </p:nvPr>
        </p:nvSpPr>
        <p:spPr/>
        <p:txBody>
          <a:bodyPr/>
          <a:lstStyle/>
          <a:p>
            <a:fld id="{8C436806-45F8-4BD1-BF15-C84760C7B398}" type="slidenum">
              <a:rPr kumimoji="1" lang="ja-JP" altLang="en-US" sz="2000" smtClean="0"/>
              <a:t>28</a:t>
            </a:fld>
            <a:endParaRPr kumimoji="1" lang="ja-JP" altLang="en-US" sz="2000"/>
          </a:p>
        </p:txBody>
      </p:sp>
    </p:spTree>
    <p:extLst>
      <p:ext uri="{BB962C8B-B14F-4D97-AF65-F5344CB8AC3E}">
        <p14:creationId xmlns:p14="http://schemas.microsoft.com/office/powerpoint/2010/main" val="3906439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369100" y="2184897"/>
            <a:ext cx="7460105" cy="3539430"/>
          </a:xfrm>
          <a:prstGeom prst="rect">
            <a:avLst/>
          </a:prstGeom>
        </p:spPr>
        <p:txBody>
          <a:bodyPr wrap="square">
            <a:spAutoFit/>
          </a:bodyPr>
          <a:lstStyle/>
          <a:p>
            <a:r>
              <a:rPr lang="ja-JP" altLang="en-US" sz="3200" b="1" u="sng" dirty="0">
                <a:latin typeface="+mn-ea"/>
              </a:rPr>
              <a:t>角度 </a:t>
            </a:r>
          </a:p>
          <a:p>
            <a:r>
              <a:rPr lang="ja-JP" altLang="en-US" sz="3200" dirty="0">
                <a:latin typeface="+mn-ea"/>
              </a:rPr>
              <a:t>    角度 </a:t>
            </a:r>
            <a:r>
              <a:rPr lang="ja-JP" altLang="en-US" sz="3200" dirty="0" smtClean="0">
                <a:latin typeface="+mn-ea"/>
              </a:rPr>
              <a:t>:　　</a:t>
            </a:r>
            <a:r>
              <a:rPr lang="en-US" altLang="ja-JP" sz="3200" dirty="0" err="1" smtClean="0">
                <a:latin typeface="+mn-ea"/>
              </a:rPr>
              <a:t>deg</a:t>
            </a:r>
            <a:r>
              <a:rPr lang="ja-JP" altLang="en-US" sz="3200" dirty="0">
                <a:latin typeface="+mn-ea"/>
              </a:rPr>
              <a:t>  [</a:t>
            </a:r>
            <a:r>
              <a:rPr lang="ja-JP" altLang="en-US" sz="3200" dirty="0" smtClean="0">
                <a:latin typeface="+mn-ea"/>
              </a:rPr>
              <a:t>16bit符号付</a:t>
            </a:r>
            <a:r>
              <a:rPr lang="ja-JP" altLang="en-US" sz="3200" dirty="0">
                <a:latin typeface="+mn-ea"/>
              </a:rPr>
              <a:t>整数] </a:t>
            </a:r>
          </a:p>
          <a:p>
            <a:r>
              <a:rPr lang="ja-JP" altLang="en-US" sz="3200" dirty="0">
                <a:latin typeface="+mn-ea"/>
              </a:rPr>
              <a:t>    計算式 : </a:t>
            </a:r>
            <a:r>
              <a:rPr lang="en-US" altLang="ja-JP" sz="3200" dirty="0" err="1" smtClean="0">
                <a:latin typeface="+mn-ea"/>
              </a:rPr>
              <a:t>deg</a:t>
            </a:r>
            <a:r>
              <a:rPr lang="ja-JP" altLang="en-US" sz="3200" dirty="0">
                <a:latin typeface="+mn-ea"/>
              </a:rPr>
              <a:t> </a:t>
            </a:r>
            <a:r>
              <a:rPr lang="en-US" altLang="ja-JP" sz="3200" dirty="0" smtClean="0">
                <a:latin typeface="+mn-ea"/>
              </a:rPr>
              <a:t>* 2* PI</a:t>
            </a:r>
            <a:r>
              <a:rPr lang="ja-JP" altLang="en-US" sz="3200" dirty="0" smtClean="0">
                <a:latin typeface="+mn-ea"/>
              </a:rPr>
              <a:t> /</a:t>
            </a:r>
            <a:r>
              <a:rPr lang="ja-JP" altLang="en-US" sz="3200" dirty="0">
                <a:latin typeface="+mn-ea"/>
              </a:rPr>
              <a:t> </a:t>
            </a:r>
            <a:r>
              <a:rPr lang="en-US" altLang="ja-JP" sz="3200" dirty="0" smtClean="0">
                <a:latin typeface="+mn-ea"/>
              </a:rPr>
              <a:t>32767.0</a:t>
            </a:r>
            <a:r>
              <a:rPr lang="ja-JP" altLang="en-US" sz="3200" dirty="0">
                <a:latin typeface="+mn-ea"/>
              </a:rPr>
              <a:t> </a:t>
            </a:r>
            <a:r>
              <a:rPr lang="ja-JP" altLang="en-US" sz="3200" dirty="0" smtClean="0">
                <a:latin typeface="+mn-ea"/>
              </a:rPr>
              <a:t>[</a:t>
            </a:r>
            <a:r>
              <a:rPr lang="en-US" altLang="ja-JP" sz="3200" dirty="0" smtClean="0">
                <a:latin typeface="+mn-ea"/>
              </a:rPr>
              <a:t>rad</a:t>
            </a:r>
            <a:r>
              <a:rPr lang="ja-JP" altLang="en-US" sz="3200" dirty="0" smtClean="0">
                <a:latin typeface="+mn-ea"/>
              </a:rPr>
              <a:t>]</a:t>
            </a:r>
            <a:r>
              <a:rPr lang="ja-JP" altLang="en-US" sz="3200" dirty="0">
                <a:latin typeface="+mn-ea"/>
              </a:rPr>
              <a:t> </a:t>
            </a:r>
          </a:p>
          <a:p>
            <a:r>
              <a:rPr lang="ja-JP" altLang="en-US" sz="3200" dirty="0">
                <a:latin typeface="+mn-ea"/>
              </a:rPr>
              <a:t> </a:t>
            </a:r>
          </a:p>
          <a:p>
            <a:r>
              <a:rPr lang="en-US" altLang="ja-JP" sz="3200" b="1" u="sng" dirty="0" smtClean="0">
                <a:latin typeface="+mn-ea"/>
              </a:rPr>
              <a:t>duty</a:t>
            </a:r>
            <a:r>
              <a:rPr lang="ja-JP" altLang="en-US" sz="3200" b="1" dirty="0">
                <a:latin typeface="+mn-ea"/>
              </a:rPr>
              <a:t> </a:t>
            </a:r>
          </a:p>
          <a:p>
            <a:r>
              <a:rPr lang="ja-JP" altLang="en-US" sz="3200" dirty="0">
                <a:latin typeface="+mn-ea"/>
              </a:rPr>
              <a:t>    </a:t>
            </a:r>
            <a:r>
              <a:rPr lang="en-US" altLang="ja-JP" sz="3200" dirty="0" smtClean="0">
                <a:latin typeface="+mn-ea"/>
              </a:rPr>
              <a:t>duty</a:t>
            </a:r>
            <a:r>
              <a:rPr lang="ja-JP" altLang="en-US" sz="3200" dirty="0" smtClean="0">
                <a:latin typeface="+mn-ea"/>
              </a:rPr>
              <a:t>値</a:t>
            </a:r>
            <a:r>
              <a:rPr lang="ja-JP" altLang="en-US" sz="3200" dirty="0">
                <a:latin typeface="+mn-ea"/>
              </a:rPr>
              <a:t> :  </a:t>
            </a:r>
            <a:r>
              <a:rPr lang="en-US" altLang="ja-JP" sz="3200" dirty="0" smtClean="0">
                <a:latin typeface="+mn-ea"/>
              </a:rPr>
              <a:t>duty</a:t>
            </a:r>
            <a:r>
              <a:rPr lang="ja-JP" altLang="en-US" sz="3200" dirty="0">
                <a:latin typeface="+mn-ea"/>
              </a:rPr>
              <a:t>  [16bit符号付整数] </a:t>
            </a:r>
          </a:p>
          <a:p>
            <a:r>
              <a:rPr lang="ja-JP" altLang="en-US" sz="3200" dirty="0">
                <a:latin typeface="+mn-ea"/>
              </a:rPr>
              <a:t>    </a:t>
            </a:r>
            <a:r>
              <a:rPr lang="ja-JP" altLang="en-US" sz="3200" dirty="0" smtClean="0">
                <a:latin typeface="+mn-ea"/>
              </a:rPr>
              <a:t>計</a:t>
            </a:r>
            <a:r>
              <a:rPr lang="ja-JP" altLang="en-US" sz="3200" dirty="0">
                <a:latin typeface="+mn-ea"/>
              </a:rPr>
              <a:t>算式: </a:t>
            </a:r>
            <a:r>
              <a:rPr lang="en-US" altLang="ja-JP" sz="3200" dirty="0" smtClean="0">
                <a:latin typeface="+mn-ea"/>
              </a:rPr>
              <a:t>duty/32767 * 100</a:t>
            </a:r>
            <a:r>
              <a:rPr lang="ja-JP" altLang="en-US" sz="3200" dirty="0">
                <a:latin typeface="+mn-ea"/>
              </a:rPr>
              <a:t> </a:t>
            </a:r>
            <a:r>
              <a:rPr lang="ja-JP" altLang="en-US" sz="3200" dirty="0" smtClean="0">
                <a:latin typeface="+mn-ea"/>
              </a:rPr>
              <a:t>[</a:t>
            </a:r>
            <a:r>
              <a:rPr lang="en-US" altLang="ja-JP" sz="3200" dirty="0" smtClean="0">
                <a:latin typeface="+mn-ea"/>
              </a:rPr>
              <a:t>%(</a:t>
            </a:r>
            <a:r>
              <a:rPr lang="ja-JP" altLang="en-US" sz="3200" dirty="0" smtClean="0">
                <a:latin typeface="+mn-ea"/>
              </a:rPr>
              <a:t>百分率</a:t>
            </a:r>
            <a:r>
              <a:rPr lang="en-US" altLang="ja-JP" sz="3200" dirty="0" smtClean="0">
                <a:latin typeface="+mn-ea"/>
              </a:rPr>
              <a:t>)</a:t>
            </a:r>
            <a:r>
              <a:rPr lang="ja-JP" altLang="en-US" sz="3200" dirty="0" smtClean="0">
                <a:latin typeface="+mn-ea"/>
              </a:rPr>
              <a:t>]</a:t>
            </a:r>
            <a:r>
              <a:rPr lang="ja-JP" altLang="en-US" sz="3200" dirty="0">
                <a:latin typeface="+mn-ea"/>
              </a:rPr>
              <a:t> </a:t>
            </a:r>
          </a:p>
        </p:txBody>
      </p:sp>
      <p:sp>
        <p:nvSpPr>
          <p:cNvPr id="5" name="タイトル 1"/>
          <p:cNvSpPr>
            <a:spLocks noGrp="1"/>
          </p:cNvSpPr>
          <p:nvPr>
            <p:ph type="title"/>
          </p:nvPr>
        </p:nvSpPr>
        <p:spPr/>
        <p:txBody>
          <a:bodyPr/>
          <a:lstStyle/>
          <a:p>
            <a:r>
              <a:rPr lang="ja-JP" altLang="en-US" dirty="0"/>
              <a:t>各データの物理量への変換式 </a:t>
            </a:r>
            <a:r>
              <a:rPr lang="en-US" altLang="ja-JP" dirty="0" smtClean="0"/>
              <a:t>3</a:t>
            </a:r>
            <a:endParaRPr kumimoji="1" lang="ja-JP" altLang="en-US" dirty="0"/>
          </a:p>
        </p:txBody>
      </p:sp>
      <p:sp>
        <p:nvSpPr>
          <p:cNvPr id="6" name="スライド番号プレースホルダー 5"/>
          <p:cNvSpPr>
            <a:spLocks noGrp="1"/>
          </p:cNvSpPr>
          <p:nvPr>
            <p:ph type="sldNum" sz="quarter" idx="12"/>
          </p:nvPr>
        </p:nvSpPr>
        <p:spPr/>
        <p:txBody>
          <a:bodyPr/>
          <a:lstStyle/>
          <a:p>
            <a:fld id="{8C436806-45F8-4BD1-BF15-C84760C7B398}" type="slidenum">
              <a:rPr kumimoji="1" lang="ja-JP" altLang="en-US" sz="2000" smtClean="0"/>
              <a:t>29</a:t>
            </a:fld>
            <a:endParaRPr kumimoji="1" lang="ja-JP" altLang="en-US" sz="2000"/>
          </a:p>
        </p:txBody>
      </p:sp>
    </p:spTree>
    <p:extLst>
      <p:ext uri="{BB962C8B-B14F-4D97-AF65-F5344CB8AC3E}">
        <p14:creationId xmlns:p14="http://schemas.microsoft.com/office/powerpoint/2010/main" val="3179923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3291" y="93110"/>
            <a:ext cx="10515600" cy="1325563"/>
          </a:xfrm>
        </p:spPr>
        <p:txBody>
          <a:bodyPr/>
          <a:lstStyle/>
          <a:p>
            <a:r>
              <a:rPr lang="en-US" altLang="ja-JP" dirty="0" smtClean="0"/>
              <a:t>AICHIP</a:t>
            </a:r>
            <a:r>
              <a:rPr lang="ja-JP" altLang="en-US" dirty="0" smtClean="0"/>
              <a:t>のシステム構成</a:t>
            </a:r>
            <a:r>
              <a:rPr lang="en-US" altLang="ja-JP" dirty="0" smtClean="0"/>
              <a:t/>
            </a:r>
            <a:br>
              <a:rPr lang="en-US" altLang="ja-JP" dirty="0" smtClean="0"/>
            </a:br>
            <a:endParaRPr kumimoji="1" lang="ja-JP" altLang="en-US" dirty="0"/>
          </a:p>
        </p:txBody>
      </p:sp>
      <p:sp>
        <p:nvSpPr>
          <p:cNvPr id="4" name="テキスト ボックス 3"/>
          <p:cNvSpPr txBox="1"/>
          <p:nvPr/>
        </p:nvSpPr>
        <p:spPr>
          <a:xfrm>
            <a:off x="7740554" y="5147020"/>
            <a:ext cx="2550698"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ja-JP" altLang="en-US" sz="2400" dirty="0" smtClean="0"/>
              <a:t>ミニ四駆</a:t>
            </a:r>
            <a:r>
              <a:rPr lang="en-US" altLang="ja-JP" sz="2400" dirty="0"/>
              <a:t> </a:t>
            </a:r>
            <a:endParaRPr lang="en-US" altLang="ja-JP" sz="2400" dirty="0" smtClean="0"/>
          </a:p>
          <a:p>
            <a:pPr algn="ctr"/>
            <a:r>
              <a:rPr lang="ja-JP" altLang="en-US" sz="2400" dirty="0" smtClean="0"/>
              <a:t>ハード（回路</a:t>
            </a:r>
            <a:r>
              <a:rPr lang="en-US" altLang="ja-JP" sz="2400" dirty="0" smtClean="0"/>
              <a:t>, </a:t>
            </a:r>
            <a:r>
              <a:rPr lang="ja-JP" altLang="en-US" sz="2400" dirty="0" smtClean="0"/>
              <a:t>メカ）</a:t>
            </a:r>
            <a:endParaRPr kumimoji="1" lang="ja-JP" altLang="en-US" sz="2400" dirty="0"/>
          </a:p>
        </p:txBody>
      </p:sp>
      <p:sp>
        <p:nvSpPr>
          <p:cNvPr id="5" name="テキスト ボックス 4"/>
          <p:cNvSpPr txBox="1"/>
          <p:nvPr/>
        </p:nvSpPr>
        <p:spPr>
          <a:xfrm>
            <a:off x="519342" y="5291511"/>
            <a:ext cx="1879041" cy="830997"/>
          </a:xfrm>
          <a:prstGeom prst="rect">
            <a:avLst/>
          </a:prstGeom>
          <a:noFill/>
        </p:spPr>
        <p:txBody>
          <a:bodyPr wrap="none" rtlCol="0">
            <a:spAutoFit/>
          </a:bodyPr>
          <a:lstStyle/>
          <a:p>
            <a:r>
              <a:rPr lang="ja-JP" altLang="en-US" sz="2400" dirty="0" smtClean="0"/>
              <a:t>モーター</a:t>
            </a:r>
            <a:endParaRPr lang="en-US" altLang="ja-JP" sz="2400" dirty="0" smtClean="0"/>
          </a:p>
          <a:p>
            <a:r>
              <a:rPr lang="ja-JP" altLang="en-US" sz="2400" dirty="0" smtClean="0"/>
              <a:t>単三電池</a:t>
            </a:r>
            <a:r>
              <a:rPr lang="en-US" altLang="ja-JP" sz="2400" dirty="0" smtClean="0"/>
              <a:t>2</a:t>
            </a:r>
            <a:r>
              <a:rPr lang="ja-JP" altLang="en-US" sz="2400" dirty="0" smtClean="0"/>
              <a:t>本</a:t>
            </a:r>
            <a:endParaRPr kumimoji="1" lang="ja-JP" altLang="en-US" sz="2400" dirty="0"/>
          </a:p>
        </p:txBody>
      </p:sp>
      <p:sp>
        <p:nvSpPr>
          <p:cNvPr id="7" name="テキスト ボックス 6"/>
          <p:cNvSpPr txBox="1"/>
          <p:nvPr/>
        </p:nvSpPr>
        <p:spPr>
          <a:xfrm>
            <a:off x="2902300" y="4532336"/>
            <a:ext cx="4873450" cy="2308324"/>
          </a:xfrm>
          <a:prstGeom prst="rect">
            <a:avLst/>
          </a:prstGeom>
          <a:noFill/>
        </p:spPr>
        <p:txBody>
          <a:bodyPr wrap="none" rtlCol="0">
            <a:spAutoFit/>
          </a:bodyPr>
          <a:lstStyle/>
          <a:p>
            <a:r>
              <a:rPr lang="ja-JP" altLang="en-US" sz="2400" dirty="0" smtClean="0"/>
              <a:t>モータードライバ</a:t>
            </a:r>
            <a:r>
              <a:rPr lang="en-US" altLang="ja-JP" sz="2400" dirty="0" smtClean="0"/>
              <a:t>(H</a:t>
            </a:r>
            <a:r>
              <a:rPr lang="ja-JP" altLang="en-US" sz="2400" dirty="0" smtClean="0"/>
              <a:t>ブリッジ</a:t>
            </a:r>
            <a:r>
              <a:rPr lang="en-US" altLang="ja-JP" sz="2400" dirty="0" smtClean="0"/>
              <a:t>)</a:t>
            </a:r>
          </a:p>
          <a:p>
            <a:r>
              <a:rPr kumimoji="1" lang="en-US" altLang="ja-JP" sz="2400" dirty="0" smtClean="0"/>
              <a:t>LED x 2</a:t>
            </a:r>
          </a:p>
          <a:p>
            <a:r>
              <a:rPr lang="ja-JP" altLang="en-US" sz="2400" dirty="0" smtClean="0"/>
              <a:t>タクトスイッチ </a:t>
            </a:r>
            <a:r>
              <a:rPr lang="en-US" altLang="ja-JP" sz="2400" dirty="0" smtClean="0"/>
              <a:t>x 2</a:t>
            </a:r>
          </a:p>
          <a:p>
            <a:r>
              <a:rPr kumimoji="1" lang="ja-JP" altLang="en-US" sz="2400" dirty="0" smtClean="0"/>
              <a:t>電源電圧監視</a:t>
            </a:r>
            <a:r>
              <a:rPr lang="ja-JP" altLang="en-US" sz="2400" dirty="0" smtClean="0"/>
              <a:t>回路</a:t>
            </a:r>
            <a:endParaRPr lang="en-US" altLang="ja-JP" sz="2400" dirty="0" smtClean="0"/>
          </a:p>
          <a:p>
            <a:r>
              <a:rPr lang="en-US" altLang="ja-JP" sz="2400" dirty="0" smtClean="0"/>
              <a:t>9</a:t>
            </a:r>
            <a:r>
              <a:rPr lang="ja-JP" altLang="en-US" sz="2400" dirty="0" smtClean="0"/>
              <a:t>軸センサ</a:t>
            </a:r>
            <a:r>
              <a:rPr lang="en-US" altLang="ja-JP" sz="2400" dirty="0" smtClean="0"/>
              <a:t>(</a:t>
            </a:r>
            <a:r>
              <a:rPr lang="ja-JP" altLang="en-US" sz="2400" dirty="0" smtClean="0"/>
              <a:t>ジャイロ</a:t>
            </a:r>
            <a:r>
              <a:rPr lang="en-US" altLang="ja-JP" sz="2400" dirty="0" smtClean="0"/>
              <a:t>, </a:t>
            </a:r>
            <a:r>
              <a:rPr lang="ja-JP" altLang="en-US" sz="2400" dirty="0" smtClean="0"/>
              <a:t>加速度</a:t>
            </a:r>
            <a:r>
              <a:rPr lang="en-US" altLang="ja-JP" sz="2400" dirty="0" smtClean="0"/>
              <a:t>, </a:t>
            </a:r>
            <a:r>
              <a:rPr lang="ja-JP" altLang="en-US" sz="2400" dirty="0" smtClean="0"/>
              <a:t>地磁気</a:t>
            </a:r>
            <a:r>
              <a:rPr lang="en-US" altLang="ja-JP" sz="2400" dirty="0" smtClean="0"/>
              <a:t>)</a:t>
            </a:r>
          </a:p>
          <a:p>
            <a:endParaRPr kumimoji="1" lang="ja-JP" altLang="en-US" sz="2400" dirty="0"/>
          </a:p>
        </p:txBody>
      </p:sp>
      <p:sp>
        <p:nvSpPr>
          <p:cNvPr id="9" name="テキスト ボックス 8"/>
          <p:cNvSpPr txBox="1"/>
          <p:nvPr/>
        </p:nvSpPr>
        <p:spPr>
          <a:xfrm>
            <a:off x="1000941" y="3031637"/>
            <a:ext cx="3521342" cy="1323439"/>
          </a:xfrm>
          <a:prstGeom prst="rect">
            <a:avLst/>
          </a:prstGeom>
          <a:noFill/>
        </p:spPr>
        <p:txBody>
          <a:bodyPr wrap="square" rtlCol="0">
            <a:spAutoFit/>
          </a:bodyPr>
          <a:lstStyle/>
          <a:p>
            <a:endParaRPr kumimoji="1" lang="en-US" altLang="ja-JP" sz="2000" dirty="0"/>
          </a:p>
          <a:p>
            <a:r>
              <a:rPr lang="ja-JP" altLang="en-US" sz="2000" dirty="0" smtClean="0"/>
              <a:t>デジタル入出力</a:t>
            </a:r>
            <a:endParaRPr lang="en-US" altLang="ja-JP" sz="2000" dirty="0" smtClean="0"/>
          </a:p>
          <a:p>
            <a:r>
              <a:rPr lang="ja-JP" altLang="en-US" sz="2000" dirty="0" smtClean="0"/>
              <a:t>タイマー</a:t>
            </a:r>
            <a:endParaRPr lang="en-US" altLang="ja-JP" sz="2000" dirty="0" smtClean="0"/>
          </a:p>
          <a:p>
            <a:endParaRPr kumimoji="1" lang="ja-JP" altLang="en-US" sz="2000" dirty="0"/>
          </a:p>
        </p:txBody>
      </p:sp>
      <p:sp>
        <p:nvSpPr>
          <p:cNvPr id="3" name="角丸四角形 2"/>
          <p:cNvSpPr/>
          <p:nvPr/>
        </p:nvSpPr>
        <p:spPr>
          <a:xfrm>
            <a:off x="176980" y="4475085"/>
            <a:ext cx="10451691" cy="232883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746557" y="1995946"/>
            <a:ext cx="8967707" cy="238378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234784" y="3508120"/>
            <a:ext cx="1991251"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2000" dirty="0" smtClean="0"/>
              <a:t>周辺ペリフェラル</a:t>
            </a:r>
            <a:endParaRPr kumimoji="1" lang="ja-JP" altLang="en-US" sz="2000" dirty="0"/>
          </a:p>
        </p:txBody>
      </p:sp>
      <p:sp>
        <p:nvSpPr>
          <p:cNvPr id="14" name="テキスト ボックス 13"/>
          <p:cNvSpPr txBox="1"/>
          <p:nvPr/>
        </p:nvSpPr>
        <p:spPr>
          <a:xfrm>
            <a:off x="895184" y="2153262"/>
            <a:ext cx="461665" cy="92398"/>
          </a:xfrm>
          <a:prstGeom prst="rect">
            <a:avLst/>
          </a:prstGeom>
          <a:noFill/>
        </p:spPr>
        <p:txBody>
          <a:bodyPr vert="eaVert" wrap="none" rtlCol="0">
            <a:spAutoFit/>
          </a:bodyPr>
          <a:lstStyle/>
          <a:p>
            <a:endParaRPr kumimoji="1" lang="ja-JP" altLang="en-US" dirty="0"/>
          </a:p>
        </p:txBody>
      </p:sp>
      <p:sp>
        <p:nvSpPr>
          <p:cNvPr id="15" name="角丸四角形 14"/>
          <p:cNvSpPr/>
          <p:nvPr/>
        </p:nvSpPr>
        <p:spPr>
          <a:xfrm>
            <a:off x="1000941" y="3246509"/>
            <a:ext cx="5335903" cy="991191"/>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218124" y="2308482"/>
            <a:ext cx="3016660" cy="707886"/>
          </a:xfrm>
          <a:prstGeom prst="rect">
            <a:avLst/>
          </a:prstGeom>
          <a:noFill/>
        </p:spPr>
        <p:txBody>
          <a:bodyPr wrap="none" rtlCol="0">
            <a:spAutoFit/>
          </a:bodyPr>
          <a:lstStyle/>
          <a:p>
            <a:r>
              <a:rPr kumimoji="1" lang="en-US" altLang="ja-JP" sz="2000" dirty="0" err="1" smtClean="0"/>
              <a:t>UserInterface</a:t>
            </a:r>
            <a:r>
              <a:rPr lang="ja-JP" altLang="en-US" sz="2000" dirty="0" err="1" smtClean="0"/>
              <a:t>への</a:t>
            </a:r>
            <a:r>
              <a:rPr lang="ja-JP" altLang="en-US" sz="2000" dirty="0" smtClean="0"/>
              <a:t>アクセス</a:t>
            </a:r>
            <a:endParaRPr lang="en-US" altLang="ja-JP" sz="2000" dirty="0" smtClean="0"/>
          </a:p>
          <a:p>
            <a:r>
              <a:rPr kumimoji="1" lang="ja-JP" altLang="en-US" sz="2000" dirty="0" smtClean="0"/>
              <a:t>モーター等へのアクセス</a:t>
            </a:r>
            <a:endParaRPr kumimoji="1" lang="en-US" altLang="ja-JP" sz="2000" dirty="0" smtClean="0"/>
          </a:p>
        </p:txBody>
      </p:sp>
      <p:sp>
        <p:nvSpPr>
          <p:cNvPr id="18" name="角丸四角形 17"/>
          <p:cNvSpPr/>
          <p:nvPr/>
        </p:nvSpPr>
        <p:spPr>
          <a:xfrm>
            <a:off x="1000940" y="2159967"/>
            <a:ext cx="5335903" cy="991191"/>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178064" y="2301894"/>
            <a:ext cx="2032929"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ja-JP" altLang="en-US" sz="2000" dirty="0" smtClean="0"/>
              <a:t>ロボットの各機能</a:t>
            </a:r>
            <a:endParaRPr lang="en-US" altLang="ja-JP" sz="2000" dirty="0" smtClean="0"/>
          </a:p>
          <a:p>
            <a:pPr algn="ctr"/>
            <a:r>
              <a:rPr lang="ja-JP" altLang="en-US" sz="2000" dirty="0" err="1" smtClean="0"/>
              <a:t>への</a:t>
            </a:r>
            <a:r>
              <a:rPr lang="ja-JP" altLang="en-US" sz="2000" dirty="0" smtClean="0"/>
              <a:t>アクセス</a:t>
            </a:r>
            <a:endParaRPr kumimoji="1" lang="ja-JP" altLang="en-US" sz="2000" dirty="0"/>
          </a:p>
        </p:txBody>
      </p:sp>
      <p:sp>
        <p:nvSpPr>
          <p:cNvPr id="20" name="テキスト ボックス 19"/>
          <p:cNvSpPr txBox="1"/>
          <p:nvPr/>
        </p:nvSpPr>
        <p:spPr>
          <a:xfrm>
            <a:off x="11384906" y="1406918"/>
            <a:ext cx="615553" cy="5221942"/>
          </a:xfrm>
          <a:prstGeom prst="rect">
            <a:avLst/>
          </a:prstGeom>
          <a:noFill/>
        </p:spPr>
        <p:txBody>
          <a:bodyPr vert="eaVert" wrap="none" rtlCol="0">
            <a:spAutoFit/>
          </a:bodyPr>
          <a:lstStyle/>
          <a:p>
            <a:r>
              <a:rPr kumimoji="1" lang="ja-JP" altLang="en-US" sz="2800" dirty="0" smtClean="0"/>
              <a:t>組み込み機器としてはこれで完結</a:t>
            </a:r>
            <a:endParaRPr kumimoji="1" lang="ja-JP" altLang="en-US" sz="2800" dirty="0"/>
          </a:p>
        </p:txBody>
      </p:sp>
      <p:sp>
        <p:nvSpPr>
          <p:cNvPr id="21" name="右中かっこ 20"/>
          <p:cNvSpPr/>
          <p:nvPr/>
        </p:nvSpPr>
        <p:spPr>
          <a:xfrm>
            <a:off x="10819664" y="1340013"/>
            <a:ext cx="524703" cy="535575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2986368" y="3246510"/>
            <a:ext cx="1277914" cy="1323439"/>
          </a:xfrm>
          <a:prstGeom prst="rect">
            <a:avLst/>
          </a:prstGeom>
          <a:noFill/>
        </p:spPr>
        <p:txBody>
          <a:bodyPr wrap="none" rtlCol="0">
            <a:spAutoFit/>
          </a:bodyPr>
          <a:lstStyle/>
          <a:p>
            <a:r>
              <a:rPr lang="en-US" altLang="ja-JP" sz="2000" dirty="0" smtClean="0"/>
              <a:t>AD</a:t>
            </a:r>
            <a:r>
              <a:rPr lang="ja-JP" altLang="en-US" sz="2000" dirty="0"/>
              <a:t>変換</a:t>
            </a:r>
            <a:endParaRPr lang="en-US" altLang="ja-JP" sz="2000" dirty="0"/>
          </a:p>
          <a:p>
            <a:r>
              <a:rPr lang="en-US" altLang="ja-JP" sz="2000" dirty="0"/>
              <a:t>PWM</a:t>
            </a:r>
            <a:r>
              <a:rPr lang="ja-JP" altLang="en-US" sz="2000" dirty="0"/>
              <a:t>出力</a:t>
            </a:r>
            <a:endParaRPr lang="en-US" altLang="ja-JP" sz="2000" dirty="0"/>
          </a:p>
          <a:p>
            <a:r>
              <a:rPr lang="en-US" altLang="ja-JP" sz="2000" dirty="0"/>
              <a:t>etc….</a:t>
            </a:r>
          </a:p>
          <a:p>
            <a:endParaRPr kumimoji="1" lang="ja-JP" altLang="en-US" sz="2000" dirty="0"/>
          </a:p>
        </p:txBody>
      </p:sp>
      <p:sp>
        <p:nvSpPr>
          <p:cNvPr id="23" name="テキスト ボックス 22"/>
          <p:cNvSpPr txBox="1"/>
          <p:nvPr/>
        </p:nvSpPr>
        <p:spPr>
          <a:xfrm>
            <a:off x="6642096" y="2716199"/>
            <a:ext cx="2871871"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800" dirty="0" smtClean="0"/>
              <a:t>マイコン </a:t>
            </a:r>
            <a:r>
              <a:rPr lang="en-US" altLang="ja-JP" sz="2800" dirty="0" smtClean="0"/>
              <a:t>lpc1343</a:t>
            </a:r>
          </a:p>
          <a:p>
            <a:r>
              <a:rPr kumimoji="1" lang="ja-JP" altLang="en-US" sz="2800" dirty="0" smtClean="0"/>
              <a:t>のファームウェア</a:t>
            </a:r>
            <a:endParaRPr kumimoji="1" lang="ja-JP" altLang="en-US" sz="2800" dirty="0"/>
          </a:p>
        </p:txBody>
      </p:sp>
      <p:sp>
        <p:nvSpPr>
          <p:cNvPr id="24" name="スライド番号プレースホルダー 23"/>
          <p:cNvSpPr>
            <a:spLocks noGrp="1"/>
          </p:cNvSpPr>
          <p:nvPr>
            <p:ph type="sldNum" sz="quarter" idx="12"/>
          </p:nvPr>
        </p:nvSpPr>
        <p:spPr/>
        <p:txBody>
          <a:bodyPr/>
          <a:lstStyle/>
          <a:p>
            <a:fld id="{8C436806-45F8-4BD1-BF15-C84760C7B398}"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3758026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起動モードについて</a:t>
            </a:r>
            <a:endParaRPr kumimoji="1" lang="ja-JP" altLang="en-US" dirty="0"/>
          </a:p>
        </p:txBody>
      </p:sp>
      <p:pic>
        <p:nvPicPr>
          <p:cNvPr id="4" name="図 3"/>
          <p:cNvPicPr>
            <a:picLocks noChangeAspect="1"/>
          </p:cNvPicPr>
          <p:nvPr/>
        </p:nvPicPr>
        <p:blipFill rotWithShape="1">
          <a:blip r:embed="rId3" cstate="print">
            <a:extLst>
              <a:ext uri="{28A0092B-C50C-407E-A947-70E740481C1C}">
                <a14:useLocalDpi xmlns:a14="http://schemas.microsoft.com/office/drawing/2010/main" val="0"/>
              </a:ext>
            </a:extLst>
          </a:blip>
          <a:srcRect t="18697" r="-323" b="4456"/>
          <a:stretch/>
        </p:blipFill>
        <p:spPr>
          <a:xfrm>
            <a:off x="1101397" y="2913911"/>
            <a:ext cx="6017336" cy="3456904"/>
          </a:xfrm>
          <a:prstGeom prst="rect">
            <a:avLst/>
          </a:prstGeom>
        </p:spPr>
      </p:pic>
      <p:sp>
        <p:nvSpPr>
          <p:cNvPr id="5" name="正方形/長方形 4"/>
          <p:cNvSpPr/>
          <p:nvPr/>
        </p:nvSpPr>
        <p:spPr>
          <a:xfrm>
            <a:off x="6096000" y="3537675"/>
            <a:ext cx="719528" cy="14990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0052" y="3384025"/>
            <a:ext cx="2408420" cy="1806315"/>
          </a:xfrm>
          <a:prstGeom prst="rect">
            <a:avLst/>
          </a:prstGeom>
          <a:ln>
            <a:noFill/>
          </a:ln>
        </p:spPr>
      </p:pic>
      <p:sp>
        <p:nvSpPr>
          <p:cNvPr id="8" name="正方形/長方形 7"/>
          <p:cNvSpPr/>
          <p:nvPr/>
        </p:nvSpPr>
        <p:spPr>
          <a:xfrm>
            <a:off x="7989757" y="3826649"/>
            <a:ext cx="719528" cy="3556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7568789" y="2818562"/>
            <a:ext cx="4405373" cy="523220"/>
          </a:xfrm>
          <a:prstGeom prst="rect">
            <a:avLst/>
          </a:prstGeom>
          <a:noFill/>
        </p:spPr>
        <p:txBody>
          <a:bodyPr wrap="none" rtlCol="0">
            <a:spAutoFit/>
          </a:bodyPr>
          <a:lstStyle/>
          <a:p>
            <a:r>
              <a:rPr lang="ja-JP" altLang="en-US" sz="2800" b="1" dirty="0" smtClean="0"/>
              <a:t>左スイッチを押しながら起動</a:t>
            </a:r>
            <a:endParaRPr kumimoji="1" lang="ja-JP" altLang="en-US" sz="2800" b="1" dirty="0"/>
          </a:p>
        </p:txBody>
      </p:sp>
      <p:sp>
        <p:nvSpPr>
          <p:cNvPr id="10" name="テキスト ボックス 9"/>
          <p:cNvSpPr txBox="1"/>
          <p:nvPr/>
        </p:nvSpPr>
        <p:spPr>
          <a:xfrm>
            <a:off x="2422813" y="1572847"/>
            <a:ext cx="7123425" cy="95410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en-US" altLang="ja-JP" sz="2800" dirty="0" smtClean="0"/>
              <a:t>Bluetooth</a:t>
            </a:r>
            <a:r>
              <a:rPr kumimoji="1" lang="ja-JP" altLang="en-US" sz="2800" dirty="0" smtClean="0"/>
              <a:t>経由でのデータ送受信のみ</a:t>
            </a:r>
            <a:r>
              <a:rPr lang="ja-JP" altLang="en-US" sz="2800" dirty="0" smtClean="0"/>
              <a:t>を用いて</a:t>
            </a:r>
            <a:endParaRPr lang="en-US" altLang="ja-JP" sz="2800" dirty="0" smtClean="0"/>
          </a:p>
          <a:p>
            <a:r>
              <a:rPr kumimoji="1" lang="ja-JP" altLang="en-US" sz="2800" dirty="0" smtClean="0"/>
              <a:t>操作するモードにするには</a:t>
            </a:r>
            <a:endParaRPr kumimoji="1" lang="ja-JP" altLang="en-US" sz="2800" dirty="0"/>
          </a:p>
        </p:txBody>
      </p:sp>
      <p:sp>
        <p:nvSpPr>
          <p:cNvPr id="11" name="スライド番号プレースホルダー 10"/>
          <p:cNvSpPr>
            <a:spLocks noGrp="1"/>
          </p:cNvSpPr>
          <p:nvPr>
            <p:ph type="sldNum" sz="quarter" idx="12"/>
          </p:nvPr>
        </p:nvSpPr>
        <p:spPr/>
        <p:txBody>
          <a:bodyPr/>
          <a:lstStyle/>
          <a:p>
            <a:fld id="{8C436806-45F8-4BD1-BF15-C84760C7B398}" type="slidenum">
              <a:rPr kumimoji="1" lang="ja-JP" altLang="en-US" sz="2000" smtClean="0"/>
              <a:t>30</a:t>
            </a:fld>
            <a:endParaRPr kumimoji="1" lang="ja-JP" altLang="en-US" sz="2000" dirty="0"/>
          </a:p>
        </p:txBody>
      </p:sp>
    </p:spTree>
    <p:extLst>
      <p:ext uri="{BB962C8B-B14F-4D97-AF65-F5344CB8AC3E}">
        <p14:creationId xmlns:p14="http://schemas.microsoft.com/office/powerpoint/2010/main" val="859272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740554" y="5147020"/>
            <a:ext cx="2550698"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ja-JP" altLang="en-US" sz="2400" dirty="0" smtClean="0"/>
              <a:t>ミニ四駆</a:t>
            </a:r>
            <a:r>
              <a:rPr lang="en-US" altLang="ja-JP" sz="2400" dirty="0"/>
              <a:t> </a:t>
            </a:r>
            <a:endParaRPr lang="en-US" altLang="ja-JP" sz="2400" dirty="0" smtClean="0"/>
          </a:p>
          <a:p>
            <a:pPr algn="ctr"/>
            <a:r>
              <a:rPr lang="ja-JP" altLang="en-US" sz="2400" dirty="0" smtClean="0"/>
              <a:t>ハード（回路</a:t>
            </a:r>
            <a:r>
              <a:rPr lang="en-US" altLang="ja-JP" sz="2400" dirty="0" smtClean="0"/>
              <a:t>, </a:t>
            </a:r>
            <a:r>
              <a:rPr lang="ja-JP" altLang="en-US" sz="2400" dirty="0" smtClean="0"/>
              <a:t>メカ）</a:t>
            </a:r>
            <a:endParaRPr kumimoji="1" lang="ja-JP" altLang="en-US" sz="2400" dirty="0"/>
          </a:p>
        </p:txBody>
      </p:sp>
      <p:sp>
        <p:nvSpPr>
          <p:cNvPr id="5" name="テキスト ボックス 4"/>
          <p:cNvSpPr txBox="1"/>
          <p:nvPr/>
        </p:nvSpPr>
        <p:spPr>
          <a:xfrm>
            <a:off x="519342" y="5291511"/>
            <a:ext cx="1879041" cy="830997"/>
          </a:xfrm>
          <a:prstGeom prst="rect">
            <a:avLst/>
          </a:prstGeom>
          <a:noFill/>
        </p:spPr>
        <p:txBody>
          <a:bodyPr wrap="none" rtlCol="0">
            <a:spAutoFit/>
          </a:bodyPr>
          <a:lstStyle/>
          <a:p>
            <a:r>
              <a:rPr lang="ja-JP" altLang="en-US" sz="2400" dirty="0" smtClean="0"/>
              <a:t>モーター</a:t>
            </a:r>
            <a:endParaRPr lang="en-US" altLang="ja-JP" sz="2400" dirty="0" smtClean="0"/>
          </a:p>
          <a:p>
            <a:r>
              <a:rPr lang="ja-JP" altLang="en-US" sz="2400" dirty="0" smtClean="0"/>
              <a:t>単三電池</a:t>
            </a:r>
            <a:r>
              <a:rPr lang="en-US" altLang="ja-JP" sz="2400" dirty="0" smtClean="0"/>
              <a:t>2</a:t>
            </a:r>
            <a:r>
              <a:rPr lang="ja-JP" altLang="en-US" sz="2400" dirty="0" smtClean="0"/>
              <a:t>本</a:t>
            </a:r>
            <a:endParaRPr kumimoji="1" lang="ja-JP" altLang="en-US" sz="2400" dirty="0"/>
          </a:p>
        </p:txBody>
      </p:sp>
      <p:sp>
        <p:nvSpPr>
          <p:cNvPr id="7" name="テキスト ボックス 6"/>
          <p:cNvSpPr txBox="1"/>
          <p:nvPr/>
        </p:nvSpPr>
        <p:spPr>
          <a:xfrm>
            <a:off x="2902300" y="4532336"/>
            <a:ext cx="4873450" cy="2308324"/>
          </a:xfrm>
          <a:prstGeom prst="rect">
            <a:avLst/>
          </a:prstGeom>
          <a:noFill/>
        </p:spPr>
        <p:txBody>
          <a:bodyPr wrap="none" rtlCol="0">
            <a:spAutoFit/>
          </a:bodyPr>
          <a:lstStyle/>
          <a:p>
            <a:r>
              <a:rPr lang="ja-JP" altLang="en-US" sz="2400" dirty="0" smtClean="0"/>
              <a:t>モータードライバ</a:t>
            </a:r>
            <a:r>
              <a:rPr lang="en-US" altLang="ja-JP" sz="2400" dirty="0" smtClean="0"/>
              <a:t>(H</a:t>
            </a:r>
            <a:r>
              <a:rPr lang="ja-JP" altLang="en-US" sz="2400" dirty="0" smtClean="0"/>
              <a:t>ブリッジ</a:t>
            </a:r>
            <a:r>
              <a:rPr lang="en-US" altLang="ja-JP" sz="2400" dirty="0" smtClean="0"/>
              <a:t>)</a:t>
            </a:r>
          </a:p>
          <a:p>
            <a:r>
              <a:rPr kumimoji="1" lang="en-US" altLang="ja-JP" sz="2400" dirty="0" smtClean="0"/>
              <a:t>LED x 2</a:t>
            </a:r>
          </a:p>
          <a:p>
            <a:r>
              <a:rPr lang="ja-JP" altLang="en-US" sz="2400" dirty="0" smtClean="0"/>
              <a:t>タクトスイッチ </a:t>
            </a:r>
            <a:r>
              <a:rPr lang="en-US" altLang="ja-JP" sz="2400" dirty="0" smtClean="0"/>
              <a:t>x 2</a:t>
            </a:r>
          </a:p>
          <a:p>
            <a:r>
              <a:rPr kumimoji="1" lang="ja-JP" altLang="en-US" sz="2400" dirty="0" smtClean="0"/>
              <a:t>電源電圧監視</a:t>
            </a:r>
            <a:r>
              <a:rPr lang="ja-JP" altLang="en-US" sz="2400" dirty="0" smtClean="0"/>
              <a:t>回路</a:t>
            </a:r>
            <a:endParaRPr lang="en-US" altLang="ja-JP" sz="2400" dirty="0" smtClean="0"/>
          </a:p>
          <a:p>
            <a:r>
              <a:rPr lang="en-US" altLang="ja-JP" sz="2400" dirty="0" smtClean="0"/>
              <a:t>9</a:t>
            </a:r>
            <a:r>
              <a:rPr lang="ja-JP" altLang="en-US" sz="2400" dirty="0" smtClean="0"/>
              <a:t>軸センサ</a:t>
            </a:r>
            <a:r>
              <a:rPr lang="en-US" altLang="ja-JP" sz="2400" dirty="0" smtClean="0"/>
              <a:t>(</a:t>
            </a:r>
            <a:r>
              <a:rPr lang="ja-JP" altLang="en-US" sz="2400" dirty="0" smtClean="0"/>
              <a:t>ジャイロ</a:t>
            </a:r>
            <a:r>
              <a:rPr lang="en-US" altLang="ja-JP" sz="2400" dirty="0" smtClean="0"/>
              <a:t>, </a:t>
            </a:r>
            <a:r>
              <a:rPr lang="ja-JP" altLang="en-US" sz="2400" dirty="0" smtClean="0"/>
              <a:t>加速度</a:t>
            </a:r>
            <a:r>
              <a:rPr lang="en-US" altLang="ja-JP" sz="2400" dirty="0" smtClean="0"/>
              <a:t>, </a:t>
            </a:r>
            <a:r>
              <a:rPr lang="ja-JP" altLang="en-US" sz="2400" dirty="0" smtClean="0"/>
              <a:t>地磁気</a:t>
            </a:r>
            <a:r>
              <a:rPr lang="en-US" altLang="ja-JP" sz="2400" dirty="0" smtClean="0"/>
              <a:t>)</a:t>
            </a:r>
          </a:p>
          <a:p>
            <a:endParaRPr kumimoji="1" lang="ja-JP" altLang="en-US" sz="2400" dirty="0"/>
          </a:p>
        </p:txBody>
      </p:sp>
      <p:sp>
        <p:nvSpPr>
          <p:cNvPr id="8" name="テキスト ボックス 7"/>
          <p:cNvSpPr txBox="1"/>
          <p:nvPr/>
        </p:nvSpPr>
        <p:spPr>
          <a:xfrm>
            <a:off x="6642096" y="2716199"/>
            <a:ext cx="2871871"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800" dirty="0" smtClean="0"/>
              <a:t>マイコン </a:t>
            </a:r>
            <a:r>
              <a:rPr lang="en-US" altLang="ja-JP" sz="2800" dirty="0" smtClean="0"/>
              <a:t>lpc1343</a:t>
            </a:r>
          </a:p>
          <a:p>
            <a:r>
              <a:rPr kumimoji="1" lang="ja-JP" altLang="en-US" sz="2800" dirty="0" smtClean="0"/>
              <a:t>のファームウェア</a:t>
            </a:r>
            <a:endParaRPr kumimoji="1" lang="ja-JP" altLang="en-US" sz="2800" dirty="0"/>
          </a:p>
        </p:txBody>
      </p:sp>
      <p:sp>
        <p:nvSpPr>
          <p:cNvPr id="9" name="テキスト ボックス 8"/>
          <p:cNvSpPr txBox="1"/>
          <p:nvPr/>
        </p:nvSpPr>
        <p:spPr>
          <a:xfrm>
            <a:off x="1000941" y="3031637"/>
            <a:ext cx="3521342" cy="1323439"/>
          </a:xfrm>
          <a:prstGeom prst="rect">
            <a:avLst/>
          </a:prstGeom>
          <a:noFill/>
        </p:spPr>
        <p:txBody>
          <a:bodyPr wrap="square" rtlCol="0">
            <a:spAutoFit/>
          </a:bodyPr>
          <a:lstStyle/>
          <a:p>
            <a:endParaRPr kumimoji="1" lang="en-US" altLang="ja-JP" sz="2000" dirty="0"/>
          </a:p>
          <a:p>
            <a:r>
              <a:rPr lang="ja-JP" altLang="en-US" sz="2000" dirty="0" smtClean="0"/>
              <a:t>デジタル入出力</a:t>
            </a:r>
            <a:endParaRPr lang="en-US" altLang="ja-JP" sz="2000" dirty="0" smtClean="0"/>
          </a:p>
          <a:p>
            <a:r>
              <a:rPr lang="ja-JP" altLang="en-US" sz="2000" dirty="0" smtClean="0"/>
              <a:t>タイマー</a:t>
            </a:r>
            <a:endParaRPr lang="en-US" altLang="ja-JP" sz="2000" dirty="0" smtClean="0"/>
          </a:p>
          <a:p>
            <a:endParaRPr kumimoji="1" lang="ja-JP" altLang="en-US" sz="2000" dirty="0"/>
          </a:p>
        </p:txBody>
      </p:sp>
      <p:sp>
        <p:nvSpPr>
          <p:cNvPr id="3" name="角丸四角形 2"/>
          <p:cNvSpPr/>
          <p:nvPr/>
        </p:nvSpPr>
        <p:spPr>
          <a:xfrm>
            <a:off x="176980" y="4475085"/>
            <a:ext cx="10451691" cy="232883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746557" y="1995946"/>
            <a:ext cx="8967707" cy="238378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234784" y="3508120"/>
            <a:ext cx="1991251"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2000" dirty="0" smtClean="0"/>
              <a:t>周辺ペリフェラル</a:t>
            </a:r>
            <a:endParaRPr kumimoji="1" lang="ja-JP" altLang="en-US" sz="2000" dirty="0"/>
          </a:p>
        </p:txBody>
      </p:sp>
      <p:sp>
        <p:nvSpPr>
          <p:cNvPr id="13" name="テキスト ボックス 12"/>
          <p:cNvSpPr txBox="1"/>
          <p:nvPr/>
        </p:nvSpPr>
        <p:spPr>
          <a:xfrm>
            <a:off x="2986368" y="3246510"/>
            <a:ext cx="1277914" cy="1323439"/>
          </a:xfrm>
          <a:prstGeom prst="rect">
            <a:avLst/>
          </a:prstGeom>
          <a:noFill/>
        </p:spPr>
        <p:txBody>
          <a:bodyPr wrap="none" rtlCol="0">
            <a:spAutoFit/>
          </a:bodyPr>
          <a:lstStyle/>
          <a:p>
            <a:r>
              <a:rPr lang="en-US" altLang="ja-JP" sz="2000" dirty="0" smtClean="0"/>
              <a:t>AD</a:t>
            </a:r>
            <a:r>
              <a:rPr lang="ja-JP" altLang="en-US" sz="2000" dirty="0"/>
              <a:t>変換</a:t>
            </a:r>
            <a:endParaRPr lang="en-US" altLang="ja-JP" sz="2000" dirty="0"/>
          </a:p>
          <a:p>
            <a:r>
              <a:rPr lang="en-US" altLang="ja-JP" sz="2000" dirty="0"/>
              <a:t>PWM</a:t>
            </a:r>
            <a:r>
              <a:rPr lang="ja-JP" altLang="en-US" sz="2000" dirty="0"/>
              <a:t>出力</a:t>
            </a:r>
            <a:endParaRPr lang="en-US" altLang="ja-JP" sz="2000" dirty="0"/>
          </a:p>
          <a:p>
            <a:r>
              <a:rPr lang="en-US" altLang="ja-JP" sz="2000" dirty="0"/>
              <a:t>etc….</a:t>
            </a:r>
          </a:p>
          <a:p>
            <a:endParaRPr kumimoji="1" lang="ja-JP" altLang="en-US" sz="2000" dirty="0"/>
          </a:p>
        </p:txBody>
      </p:sp>
      <p:sp>
        <p:nvSpPr>
          <p:cNvPr id="14" name="テキスト ボックス 13"/>
          <p:cNvSpPr txBox="1"/>
          <p:nvPr/>
        </p:nvSpPr>
        <p:spPr>
          <a:xfrm>
            <a:off x="895184" y="2153262"/>
            <a:ext cx="461665" cy="92398"/>
          </a:xfrm>
          <a:prstGeom prst="rect">
            <a:avLst/>
          </a:prstGeom>
          <a:noFill/>
        </p:spPr>
        <p:txBody>
          <a:bodyPr vert="eaVert" wrap="none" rtlCol="0">
            <a:spAutoFit/>
          </a:bodyPr>
          <a:lstStyle/>
          <a:p>
            <a:endParaRPr kumimoji="1" lang="ja-JP" altLang="en-US" dirty="0"/>
          </a:p>
        </p:txBody>
      </p:sp>
      <p:sp>
        <p:nvSpPr>
          <p:cNvPr id="15" name="角丸四角形 14"/>
          <p:cNvSpPr/>
          <p:nvPr/>
        </p:nvSpPr>
        <p:spPr>
          <a:xfrm>
            <a:off x="1000941" y="3246509"/>
            <a:ext cx="5335903" cy="991191"/>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218124" y="2308482"/>
            <a:ext cx="3016660" cy="707886"/>
          </a:xfrm>
          <a:prstGeom prst="rect">
            <a:avLst/>
          </a:prstGeom>
          <a:noFill/>
        </p:spPr>
        <p:txBody>
          <a:bodyPr wrap="none" rtlCol="0">
            <a:spAutoFit/>
          </a:bodyPr>
          <a:lstStyle/>
          <a:p>
            <a:r>
              <a:rPr kumimoji="1" lang="en-US" altLang="ja-JP" sz="2000" dirty="0" err="1" smtClean="0"/>
              <a:t>UserInterface</a:t>
            </a:r>
            <a:r>
              <a:rPr lang="ja-JP" altLang="en-US" sz="2000" dirty="0" err="1" smtClean="0"/>
              <a:t>への</a:t>
            </a:r>
            <a:r>
              <a:rPr lang="ja-JP" altLang="en-US" sz="2000" dirty="0" smtClean="0"/>
              <a:t>アクセス</a:t>
            </a:r>
            <a:endParaRPr lang="en-US" altLang="ja-JP" sz="2000" dirty="0" smtClean="0"/>
          </a:p>
          <a:p>
            <a:r>
              <a:rPr kumimoji="1" lang="ja-JP" altLang="en-US" sz="2000" dirty="0" smtClean="0"/>
              <a:t>モーター等へのアクセス</a:t>
            </a:r>
            <a:endParaRPr kumimoji="1" lang="en-US" altLang="ja-JP" sz="2000" dirty="0" smtClean="0"/>
          </a:p>
        </p:txBody>
      </p:sp>
      <p:sp>
        <p:nvSpPr>
          <p:cNvPr id="18" name="角丸四角形 17"/>
          <p:cNvSpPr/>
          <p:nvPr/>
        </p:nvSpPr>
        <p:spPr>
          <a:xfrm>
            <a:off x="1000940" y="2159967"/>
            <a:ext cx="5335903" cy="991191"/>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178064" y="2301894"/>
            <a:ext cx="2032929"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ja-JP" altLang="en-US" sz="2000" dirty="0" smtClean="0"/>
              <a:t>ロボットの各機能</a:t>
            </a:r>
            <a:endParaRPr lang="en-US" altLang="ja-JP" sz="2000" dirty="0" smtClean="0"/>
          </a:p>
          <a:p>
            <a:pPr algn="ctr"/>
            <a:r>
              <a:rPr lang="ja-JP" altLang="en-US" sz="2000" dirty="0" err="1" smtClean="0"/>
              <a:t>への</a:t>
            </a:r>
            <a:r>
              <a:rPr lang="ja-JP" altLang="en-US" sz="2000" dirty="0" smtClean="0"/>
              <a:t>アクセス</a:t>
            </a:r>
            <a:endParaRPr kumimoji="1" lang="ja-JP" altLang="en-US" sz="2000" dirty="0"/>
          </a:p>
        </p:txBody>
      </p:sp>
      <p:sp>
        <p:nvSpPr>
          <p:cNvPr id="20" name="テキスト ボックス 19"/>
          <p:cNvSpPr txBox="1"/>
          <p:nvPr/>
        </p:nvSpPr>
        <p:spPr>
          <a:xfrm>
            <a:off x="11384906" y="1406918"/>
            <a:ext cx="615553" cy="5221942"/>
          </a:xfrm>
          <a:prstGeom prst="rect">
            <a:avLst/>
          </a:prstGeom>
          <a:noFill/>
        </p:spPr>
        <p:txBody>
          <a:bodyPr vert="eaVert" wrap="none" rtlCol="0">
            <a:spAutoFit/>
          </a:bodyPr>
          <a:lstStyle/>
          <a:p>
            <a:r>
              <a:rPr kumimoji="1" lang="ja-JP" altLang="en-US" sz="2800" dirty="0" smtClean="0"/>
              <a:t>組み込み機器としてはこれで完結</a:t>
            </a:r>
            <a:endParaRPr kumimoji="1" lang="ja-JP" altLang="en-US" sz="2800" dirty="0"/>
          </a:p>
        </p:txBody>
      </p:sp>
      <p:sp>
        <p:nvSpPr>
          <p:cNvPr id="21" name="右中かっこ 20"/>
          <p:cNvSpPr/>
          <p:nvPr/>
        </p:nvSpPr>
        <p:spPr>
          <a:xfrm>
            <a:off x="10819664" y="1340013"/>
            <a:ext cx="524703" cy="535575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6496144" y="1483551"/>
            <a:ext cx="4585871" cy="523220"/>
          </a:xfrm>
          <a:prstGeom prst="rect">
            <a:avLst/>
          </a:prstGeom>
          <a:noFill/>
        </p:spPr>
        <p:txBody>
          <a:bodyPr wrap="none" rtlCol="0">
            <a:spAutoFit/>
          </a:bodyPr>
          <a:lstStyle/>
          <a:p>
            <a:r>
              <a:rPr kumimoji="1" lang="en-US" altLang="ja-JP" sz="2800" dirty="0" smtClean="0">
                <a:solidFill>
                  <a:srgbClr val="FF0000"/>
                </a:solidFill>
              </a:rPr>
              <a:t>Bluetooth</a:t>
            </a:r>
            <a:r>
              <a:rPr kumimoji="1" lang="ja-JP" altLang="en-US" sz="2800" dirty="0" smtClean="0">
                <a:solidFill>
                  <a:srgbClr val="FF0000"/>
                </a:solidFill>
              </a:rPr>
              <a:t>越しにアクセス可能</a:t>
            </a:r>
            <a:endParaRPr kumimoji="1" lang="ja-JP" altLang="en-US" sz="2800" dirty="0">
              <a:solidFill>
                <a:srgbClr val="FF0000"/>
              </a:solidFill>
            </a:endParaRPr>
          </a:p>
        </p:txBody>
      </p:sp>
      <p:sp>
        <p:nvSpPr>
          <p:cNvPr id="10" name="下矢印 9"/>
          <p:cNvSpPr/>
          <p:nvPr/>
        </p:nvSpPr>
        <p:spPr>
          <a:xfrm rot="4328664">
            <a:off x="5955812" y="1514115"/>
            <a:ext cx="330222" cy="819321"/>
          </a:xfrm>
          <a:prstGeom prst="downArrow">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2" name="タイトル 1"/>
          <p:cNvSpPr txBox="1">
            <a:spLocks/>
          </p:cNvSpPr>
          <p:nvPr/>
        </p:nvSpPr>
        <p:spPr>
          <a:xfrm>
            <a:off x="393291" y="931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AICHIP</a:t>
            </a:r>
            <a:r>
              <a:rPr lang="ja-JP" altLang="en-US" smtClean="0"/>
              <a:t>のシステム構成</a:t>
            </a:r>
            <a:r>
              <a:rPr lang="en-US" altLang="ja-JP" smtClean="0"/>
              <a:t/>
            </a:r>
            <a:br>
              <a:rPr lang="en-US" altLang="ja-JP" smtClean="0"/>
            </a:br>
            <a:endParaRPr lang="ja-JP" altLang="en-US" dirty="0"/>
          </a:p>
        </p:txBody>
      </p:sp>
      <p:sp>
        <p:nvSpPr>
          <p:cNvPr id="23" name="スライド番号プレースホルダー 22"/>
          <p:cNvSpPr>
            <a:spLocks noGrp="1"/>
          </p:cNvSpPr>
          <p:nvPr>
            <p:ph type="sldNum" sz="quarter" idx="12"/>
          </p:nvPr>
        </p:nvSpPr>
        <p:spPr/>
        <p:txBody>
          <a:bodyPr/>
          <a:lstStyle/>
          <a:p>
            <a:fld id="{8C436806-45F8-4BD1-BF15-C84760C7B398}"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1418174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740554" y="5156852"/>
            <a:ext cx="2550698"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ja-JP" altLang="en-US" sz="2400" dirty="0" smtClean="0"/>
              <a:t>ミニ四駆</a:t>
            </a:r>
            <a:r>
              <a:rPr lang="en-US" altLang="ja-JP" sz="2400" dirty="0"/>
              <a:t> </a:t>
            </a:r>
            <a:endParaRPr lang="en-US" altLang="ja-JP" sz="2400" dirty="0" smtClean="0"/>
          </a:p>
          <a:p>
            <a:pPr algn="ctr"/>
            <a:r>
              <a:rPr lang="ja-JP" altLang="en-US" sz="2400" dirty="0" smtClean="0"/>
              <a:t>ハード（回路</a:t>
            </a:r>
            <a:r>
              <a:rPr lang="en-US" altLang="ja-JP" sz="2400" dirty="0" smtClean="0"/>
              <a:t>, </a:t>
            </a:r>
            <a:r>
              <a:rPr lang="ja-JP" altLang="en-US" sz="2400" dirty="0" smtClean="0"/>
              <a:t>メカ）</a:t>
            </a:r>
            <a:endParaRPr kumimoji="1" lang="ja-JP" altLang="en-US" sz="2400" dirty="0"/>
          </a:p>
        </p:txBody>
      </p:sp>
      <p:sp>
        <p:nvSpPr>
          <p:cNvPr id="5" name="テキスト ボックス 4"/>
          <p:cNvSpPr txBox="1"/>
          <p:nvPr/>
        </p:nvSpPr>
        <p:spPr>
          <a:xfrm>
            <a:off x="519342" y="5301343"/>
            <a:ext cx="1879041" cy="830997"/>
          </a:xfrm>
          <a:prstGeom prst="rect">
            <a:avLst/>
          </a:prstGeom>
          <a:noFill/>
        </p:spPr>
        <p:txBody>
          <a:bodyPr wrap="none" rtlCol="0">
            <a:spAutoFit/>
          </a:bodyPr>
          <a:lstStyle/>
          <a:p>
            <a:r>
              <a:rPr lang="ja-JP" altLang="en-US" sz="2400" dirty="0" smtClean="0"/>
              <a:t>モーター</a:t>
            </a:r>
            <a:endParaRPr lang="en-US" altLang="ja-JP" sz="2400" dirty="0" smtClean="0"/>
          </a:p>
          <a:p>
            <a:r>
              <a:rPr lang="ja-JP" altLang="en-US" sz="2400" dirty="0" smtClean="0"/>
              <a:t>単三電池</a:t>
            </a:r>
            <a:r>
              <a:rPr lang="en-US" altLang="ja-JP" sz="2400" dirty="0" smtClean="0"/>
              <a:t>2</a:t>
            </a:r>
            <a:r>
              <a:rPr lang="ja-JP" altLang="en-US" sz="2400" dirty="0" smtClean="0"/>
              <a:t>本</a:t>
            </a:r>
            <a:endParaRPr kumimoji="1" lang="ja-JP" altLang="en-US" sz="2400" dirty="0"/>
          </a:p>
        </p:txBody>
      </p:sp>
      <p:sp>
        <p:nvSpPr>
          <p:cNvPr id="7" name="テキスト ボックス 6"/>
          <p:cNvSpPr txBox="1"/>
          <p:nvPr/>
        </p:nvSpPr>
        <p:spPr>
          <a:xfrm>
            <a:off x="2902300" y="4542168"/>
            <a:ext cx="4873450" cy="2308324"/>
          </a:xfrm>
          <a:prstGeom prst="rect">
            <a:avLst/>
          </a:prstGeom>
          <a:noFill/>
        </p:spPr>
        <p:txBody>
          <a:bodyPr wrap="none" rtlCol="0">
            <a:spAutoFit/>
          </a:bodyPr>
          <a:lstStyle/>
          <a:p>
            <a:r>
              <a:rPr lang="ja-JP" altLang="en-US" sz="2400" dirty="0" smtClean="0"/>
              <a:t>モータードライバ</a:t>
            </a:r>
            <a:r>
              <a:rPr lang="en-US" altLang="ja-JP" sz="2400" dirty="0" smtClean="0"/>
              <a:t>(H</a:t>
            </a:r>
            <a:r>
              <a:rPr lang="ja-JP" altLang="en-US" sz="2400" dirty="0" smtClean="0"/>
              <a:t>ブリッジ</a:t>
            </a:r>
            <a:r>
              <a:rPr lang="en-US" altLang="ja-JP" sz="2400" dirty="0" smtClean="0"/>
              <a:t>)</a:t>
            </a:r>
          </a:p>
          <a:p>
            <a:r>
              <a:rPr kumimoji="1" lang="en-US" altLang="ja-JP" sz="2400" dirty="0" smtClean="0"/>
              <a:t>LED x 2</a:t>
            </a:r>
          </a:p>
          <a:p>
            <a:r>
              <a:rPr lang="ja-JP" altLang="en-US" sz="2400" dirty="0" smtClean="0"/>
              <a:t>タクトスイッチ </a:t>
            </a:r>
            <a:r>
              <a:rPr lang="en-US" altLang="ja-JP" sz="2400" dirty="0" smtClean="0"/>
              <a:t>x 2</a:t>
            </a:r>
          </a:p>
          <a:p>
            <a:r>
              <a:rPr kumimoji="1" lang="ja-JP" altLang="en-US" sz="2400" dirty="0" smtClean="0"/>
              <a:t>電源電圧監視</a:t>
            </a:r>
            <a:r>
              <a:rPr lang="ja-JP" altLang="en-US" sz="2400" dirty="0" smtClean="0"/>
              <a:t>回路</a:t>
            </a:r>
            <a:endParaRPr lang="en-US" altLang="ja-JP" sz="2400" dirty="0" smtClean="0"/>
          </a:p>
          <a:p>
            <a:r>
              <a:rPr lang="en-US" altLang="ja-JP" sz="2400" dirty="0" smtClean="0"/>
              <a:t>9</a:t>
            </a:r>
            <a:r>
              <a:rPr lang="ja-JP" altLang="en-US" sz="2400" dirty="0" smtClean="0"/>
              <a:t>軸センサ</a:t>
            </a:r>
            <a:r>
              <a:rPr lang="en-US" altLang="ja-JP" sz="2400" dirty="0" smtClean="0"/>
              <a:t>(</a:t>
            </a:r>
            <a:r>
              <a:rPr lang="ja-JP" altLang="en-US" sz="2400" dirty="0" smtClean="0"/>
              <a:t>ジャイロ</a:t>
            </a:r>
            <a:r>
              <a:rPr lang="en-US" altLang="ja-JP" sz="2400" dirty="0" smtClean="0"/>
              <a:t>, </a:t>
            </a:r>
            <a:r>
              <a:rPr lang="ja-JP" altLang="en-US" sz="2400" dirty="0" smtClean="0"/>
              <a:t>加速度</a:t>
            </a:r>
            <a:r>
              <a:rPr lang="en-US" altLang="ja-JP" sz="2400" dirty="0" smtClean="0"/>
              <a:t>, </a:t>
            </a:r>
            <a:r>
              <a:rPr lang="ja-JP" altLang="en-US" sz="2400" dirty="0" smtClean="0"/>
              <a:t>地磁気</a:t>
            </a:r>
            <a:r>
              <a:rPr lang="en-US" altLang="ja-JP" sz="2400" dirty="0" smtClean="0"/>
              <a:t>)</a:t>
            </a:r>
          </a:p>
          <a:p>
            <a:endParaRPr kumimoji="1" lang="ja-JP" altLang="en-US" sz="2400" dirty="0"/>
          </a:p>
        </p:txBody>
      </p:sp>
      <p:sp>
        <p:nvSpPr>
          <p:cNvPr id="8" name="テキスト ボックス 7"/>
          <p:cNvSpPr txBox="1"/>
          <p:nvPr/>
        </p:nvSpPr>
        <p:spPr>
          <a:xfrm>
            <a:off x="6642096" y="2726031"/>
            <a:ext cx="2871871"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ja-JP" altLang="en-US" sz="2800" dirty="0" smtClean="0"/>
              <a:t>マイコン </a:t>
            </a:r>
            <a:r>
              <a:rPr lang="en-US" altLang="ja-JP" sz="2800" dirty="0" smtClean="0"/>
              <a:t>lpc1343</a:t>
            </a:r>
          </a:p>
          <a:p>
            <a:r>
              <a:rPr kumimoji="1" lang="ja-JP" altLang="en-US" sz="2800" dirty="0" smtClean="0"/>
              <a:t>のファームウェア</a:t>
            </a:r>
            <a:endParaRPr kumimoji="1" lang="ja-JP" altLang="en-US" sz="2800" dirty="0"/>
          </a:p>
        </p:txBody>
      </p:sp>
      <p:sp>
        <p:nvSpPr>
          <p:cNvPr id="9" name="テキスト ボックス 8"/>
          <p:cNvSpPr txBox="1"/>
          <p:nvPr/>
        </p:nvSpPr>
        <p:spPr>
          <a:xfrm>
            <a:off x="1000941" y="3041469"/>
            <a:ext cx="3521342" cy="1323439"/>
          </a:xfrm>
          <a:prstGeom prst="rect">
            <a:avLst/>
          </a:prstGeom>
          <a:noFill/>
        </p:spPr>
        <p:txBody>
          <a:bodyPr wrap="square" rtlCol="0">
            <a:spAutoFit/>
          </a:bodyPr>
          <a:lstStyle/>
          <a:p>
            <a:endParaRPr kumimoji="1" lang="en-US" altLang="ja-JP" sz="2000" dirty="0"/>
          </a:p>
          <a:p>
            <a:r>
              <a:rPr lang="ja-JP" altLang="en-US" sz="2000" dirty="0" smtClean="0"/>
              <a:t>デジタル入出力</a:t>
            </a:r>
            <a:endParaRPr lang="en-US" altLang="ja-JP" sz="2000" dirty="0" smtClean="0"/>
          </a:p>
          <a:p>
            <a:r>
              <a:rPr lang="ja-JP" altLang="en-US" sz="2000" dirty="0" smtClean="0"/>
              <a:t>タイマー</a:t>
            </a:r>
            <a:endParaRPr lang="en-US" altLang="ja-JP" sz="2000" dirty="0" smtClean="0"/>
          </a:p>
          <a:p>
            <a:endParaRPr kumimoji="1" lang="ja-JP" altLang="en-US" sz="2000" dirty="0"/>
          </a:p>
        </p:txBody>
      </p:sp>
      <p:sp>
        <p:nvSpPr>
          <p:cNvPr id="3" name="角丸四角形 2"/>
          <p:cNvSpPr/>
          <p:nvPr/>
        </p:nvSpPr>
        <p:spPr>
          <a:xfrm>
            <a:off x="176980" y="4484917"/>
            <a:ext cx="10451691" cy="232883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746557" y="2005778"/>
            <a:ext cx="8967707" cy="238378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234784" y="3517952"/>
            <a:ext cx="1991251"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2000" dirty="0" smtClean="0"/>
              <a:t>周辺ペリフェラル</a:t>
            </a:r>
            <a:endParaRPr kumimoji="1" lang="ja-JP" altLang="en-US" sz="2000" dirty="0"/>
          </a:p>
        </p:txBody>
      </p:sp>
      <p:sp>
        <p:nvSpPr>
          <p:cNvPr id="13" name="テキスト ボックス 12"/>
          <p:cNvSpPr txBox="1"/>
          <p:nvPr/>
        </p:nvSpPr>
        <p:spPr>
          <a:xfrm>
            <a:off x="2986368" y="3256342"/>
            <a:ext cx="1277914" cy="1323439"/>
          </a:xfrm>
          <a:prstGeom prst="rect">
            <a:avLst/>
          </a:prstGeom>
          <a:noFill/>
        </p:spPr>
        <p:txBody>
          <a:bodyPr wrap="none" rtlCol="0">
            <a:spAutoFit/>
          </a:bodyPr>
          <a:lstStyle/>
          <a:p>
            <a:r>
              <a:rPr lang="en-US" altLang="ja-JP" sz="2000" dirty="0" smtClean="0"/>
              <a:t>AD</a:t>
            </a:r>
            <a:r>
              <a:rPr lang="ja-JP" altLang="en-US" sz="2000" dirty="0"/>
              <a:t>変換</a:t>
            </a:r>
            <a:endParaRPr lang="en-US" altLang="ja-JP" sz="2000" dirty="0"/>
          </a:p>
          <a:p>
            <a:r>
              <a:rPr lang="en-US" altLang="ja-JP" sz="2000" dirty="0"/>
              <a:t>PWM</a:t>
            </a:r>
            <a:r>
              <a:rPr lang="ja-JP" altLang="en-US" sz="2000" dirty="0"/>
              <a:t>出力</a:t>
            </a:r>
            <a:endParaRPr lang="en-US" altLang="ja-JP" sz="2000" dirty="0"/>
          </a:p>
          <a:p>
            <a:r>
              <a:rPr lang="en-US" altLang="ja-JP" sz="2000" dirty="0"/>
              <a:t>etc….</a:t>
            </a:r>
          </a:p>
          <a:p>
            <a:endParaRPr kumimoji="1" lang="ja-JP" altLang="en-US" sz="2000" dirty="0"/>
          </a:p>
        </p:txBody>
      </p:sp>
      <p:sp>
        <p:nvSpPr>
          <p:cNvPr id="14" name="テキスト ボックス 13"/>
          <p:cNvSpPr txBox="1"/>
          <p:nvPr/>
        </p:nvSpPr>
        <p:spPr>
          <a:xfrm>
            <a:off x="895184" y="2163094"/>
            <a:ext cx="461665" cy="92398"/>
          </a:xfrm>
          <a:prstGeom prst="rect">
            <a:avLst/>
          </a:prstGeom>
          <a:noFill/>
        </p:spPr>
        <p:txBody>
          <a:bodyPr vert="eaVert" wrap="none" rtlCol="0">
            <a:spAutoFit/>
          </a:bodyPr>
          <a:lstStyle/>
          <a:p>
            <a:endParaRPr kumimoji="1" lang="ja-JP" altLang="en-US" dirty="0"/>
          </a:p>
        </p:txBody>
      </p:sp>
      <p:sp>
        <p:nvSpPr>
          <p:cNvPr id="15" name="角丸四角形 14"/>
          <p:cNvSpPr/>
          <p:nvPr/>
        </p:nvSpPr>
        <p:spPr>
          <a:xfrm>
            <a:off x="1000941" y="3256341"/>
            <a:ext cx="5335903" cy="991191"/>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218124" y="2318314"/>
            <a:ext cx="3016660" cy="707886"/>
          </a:xfrm>
          <a:prstGeom prst="rect">
            <a:avLst/>
          </a:prstGeom>
          <a:noFill/>
        </p:spPr>
        <p:txBody>
          <a:bodyPr wrap="none" rtlCol="0">
            <a:spAutoFit/>
          </a:bodyPr>
          <a:lstStyle/>
          <a:p>
            <a:r>
              <a:rPr kumimoji="1" lang="en-US" altLang="ja-JP" sz="2000" dirty="0" err="1" smtClean="0"/>
              <a:t>UserInterface</a:t>
            </a:r>
            <a:r>
              <a:rPr lang="ja-JP" altLang="en-US" sz="2000" dirty="0" err="1" smtClean="0"/>
              <a:t>への</a:t>
            </a:r>
            <a:r>
              <a:rPr lang="ja-JP" altLang="en-US" sz="2000" dirty="0" smtClean="0"/>
              <a:t>アクセス</a:t>
            </a:r>
            <a:endParaRPr lang="en-US" altLang="ja-JP" sz="2000" dirty="0" smtClean="0"/>
          </a:p>
          <a:p>
            <a:r>
              <a:rPr kumimoji="1" lang="ja-JP" altLang="en-US" sz="2000" dirty="0" smtClean="0"/>
              <a:t>モーター等へのアクセス</a:t>
            </a:r>
            <a:endParaRPr kumimoji="1" lang="en-US" altLang="ja-JP" sz="2000" dirty="0" smtClean="0"/>
          </a:p>
        </p:txBody>
      </p:sp>
      <p:sp>
        <p:nvSpPr>
          <p:cNvPr id="18" name="角丸四角形 17"/>
          <p:cNvSpPr/>
          <p:nvPr/>
        </p:nvSpPr>
        <p:spPr>
          <a:xfrm>
            <a:off x="1000940" y="2169799"/>
            <a:ext cx="5335903" cy="991191"/>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178064" y="2311726"/>
            <a:ext cx="2032929"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ja-JP" altLang="en-US" sz="2000" dirty="0" smtClean="0"/>
              <a:t>ロボットの各機能</a:t>
            </a:r>
            <a:endParaRPr lang="en-US" altLang="ja-JP" sz="2000" dirty="0" smtClean="0"/>
          </a:p>
          <a:p>
            <a:pPr algn="ctr"/>
            <a:r>
              <a:rPr lang="ja-JP" altLang="en-US" sz="2000" dirty="0" err="1" smtClean="0"/>
              <a:t>への</a:t>
            </a:r>
            <a:r>
              <a:rPr lang="ja-JP" altLang="en-US" sz="2000" dirty="0" smtClean="0"/>
              <a:t>アクセス</a:t>
            </a:r>
            <a:endParaRPr kumimoji="1" lang="ja-JP" altLang="en-US" sz="2000" dirty="0"/>
          </a:p>
        </p:txBody>
      </p:sp>
      <p:sp>
        <p:nvSpPr>
          <p:cNvPr id="20" name="テキスト ボックス 19"/>
          <p:cNvSpPr txBox="1"/>
          <p:nvPr/>
        </p:nvSpPr>
        <p:spPr>
          <a:xfrm>
            <a:off x="11384906" y="1416750"/>
            <a:ext cx="615553" cy="5221942"/>
          </a:xfrm>
          <a:prstGeom prst="rect">
            <a:avLst/>
          </a:prstGeom>
          <a:noFill/>
        </p:spPr>
        <p:txBody>
          <a:bodyPr vert="eaVert" wrap="none" rtlCol="0">
            <a:spAutoFit/>
          </a:bodyPr>
          <a:lstStyle/>
          <a:p>
            <a:r>
              <a:rPr kumimoji="1" lang="ja-JP" altLang="en-US" sz="2800" dirty="0" smtClean="0"/>
              <a:t>組み込み機器としてはこれで完結</a:t>
            </a:r>
            <a:endParaRPr kumimoji="1" lang="ja-JP" altLang="en-US" sz="2800" dirty="0"/>
          </a:p>
        </p:txBody>
      </p:sp>
      <p:sp>
        <p:nvSpPr>
          <p:cNvPr id="21" name="右中かっこ 20"/>
          <p:cNvSpPr/>
          <p:nvPr/>
        </p:nvSpPr>
        <p:spPr>
          <a:xfrm>
            <a:off x="10819664" y="1349845"/>
            <a:ext cx="524703" cy="535575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6496144" y="1493383"/>
            <a:ext cx="4585871" cy="523220"/>
          </a:xfrm>
          <a:prstGeom prst="rect">
            <a:avLst/>
          </a:prstGeom>
          <a:noFill/>
        </p:spPr>
        <p:txBody>
          <a:bodyPr wrap="none" rtlCol="0">
            <a:spAutoFit/>
          </a:bodyPr>
          <a:lstStyle/>
          <a:p>
            <a:r>
              <a:rPr kumimoji="1" lang="en-US" altLang="ja-JP" sz="2800" dirty="0" smtClean="0">
                <a:solidFill>
                  <a:srgbClr val="FF0000"/>
                </a:solidFill>
              </a:rPr>
              <a:t>Bluetooth</a:t>
            </a:r>
            <a:r>
              <a:rPr kumimoji="1" lang="ja-JP" altLang="en-US" sz="2800" dirty="0" smtClean="0">
                <a:solidFill>
                  <a:srgbClr val="FF0000"/>
                </a:solidFill>
              </a:rPr>
              <a:t>越しにアクセス可能</a:t>
            </a:r>
            <a:endParaRPr kumimoji="1" lang="ja-JP" altLang="en-US" sz="2800" dirty="0">
              <a:solidFill>
                <a:srgbClr val="FF0000"/>
              </a:solidFill>
            </a:endParaRPr>
          </a:p>
        </p:txBody>
      </p:sp>
      <p:sp>
        <p:nvSpPr>
          <p:cNvPr id="10" name="下矢印 9"/>
          <p:cNvSpPr/>
          <p:nvPr/>
        </p:nvSpPr>
        <p:spPr>
          <a:xfrm rot="4328664">
            <a:off x="5955812" y="1523947"/>
            <a:ext cx="330222" cy="819321"/>
          </a:xfrm>
          <a:prstGeom prst="downArrow">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6" name="正方形/長方形 15"/>
          <p:cNvSpPr/>
          <p:nvPr/>
        </p:nvSpPr>
        <p:spPr>
          <a:xfrm>
            <a:off x="1445342" y="786578"/>
            <a:ext cx="4235026" cy="112087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4400" dirty="0" smtClean="0"/>
              <a:t>アプリケーション</a:t>
            </a:r>
            <a:endParaRPr kumimoji="1" lang="ja-JP" altLang="en-US" sz="4400" dirty="0"/>
          </a:p>
        </p:txBody>
      </p:sp>
      <p:sp>
        <p:nvSpPr>
          <p:cNvPr id="22" name="下矢印 21"/>
          <p:cNvSpPr/>
          <p:nvPr/>
        </p:nvSpPr>
        <p:spPr>
          <a:xfrm rot="4328664">
            <a:off x="5979160" y="438428"/>
            <a:ext cx="330222" cy="819321"/>
          </a:xfrm>
          <a:prstGeom prst="downArrow">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584826" y="468705"/>
            <a:ext cx="2289409" cy="523220"/>
          </a:xfrm>
          <a:prstGeom prst="rect">
            <a:avLst/>
          </a:prstGeom>
          <a:noFill/>
        </p:spPr>
        <p:txBody>
          <a:bodyPr wrap="none" rtlCol="0">
            <a:spAutoFit/>
          </a:bodyPr>
          <a:lstStyle/>
          <a:p>
            <a:r>
              <a:rPr lang="ja-JP" altLang="en-US" sz="2800" dirty="0" smtClean="0">
                <a:solidFill>
                  <a:srgbClr val="FF0000"/>
                </a:solidFill>
              </a:rPr>
              <a:t>今回作る部分</a:t>
            </a:r>
            <a:endParaRPr kumimoji="1" lang="ja-JP" altLang="en-US" sz="2800" dirty="0">
              <a:solidFill>
                <a:srgbClr val="FF0000"/>
              </a:solidFill>
            </a:endParaRPr>
          </a:p>
        </p:txBody>
      </p:sp>
      <p:sp>
        <p:nvSpPr>
          <p:cNvPr id="25" name="タイトル 1"/>
          <p:cNvSpPr>
            <a:spLocks noGrp="1"/>
          </p:cNvSpPr>
          <p:nvPr>
            <p:ph type="title"/>
          </p:nvPr>
        </p:nvSpPr>
        <p:spPr>
          <a:xfrm>
            <a:off x="393291" y="93110"/>
            <a:ext cx="10515600" cy="1325563"/>
          </a:xfrm>
        </p:spPr>
        <p:txBody>
          <a:bodyPr/>
          <a:lstStyle/>
          <a:p>
            <a:r>
              <a:rPr lang="en-US" altLang="ja-JP" dirty="0" smtClean="0"/>
              <a:t>AICHIP</a:t>
            </a:r>
            <a:r>
              <a:rPr lang="ja-JP" altLang="en-US" dirty="0" smtClean="0"/>
              <a:t>のシステム構成</a:t>
            </a:r>
            <a:r>
              <a:rPr lang="en-US" altLang="ja-JP" dirty="0" smtClean="0"/>
              <a:t/>
            </a:r>
            <a:br>
              <a:rPr lang="en-US" altLang="ja-JP" dirty="0" smtClean="0"/>
            </a:br>
            <a:endParaRPr kumimoji="1" lang="ja-JP" altLang="en-US" dirty="0"/>
          </a:p>
        </p:txBody>
      </p:sp>
      <p:sp>
        <p:nvSpPr>
          <p:cNvPr id="26" name="スライド番号プレースホルダー 25"/>
          <p:cNvSpPr>
            <a:spLocks noGrp="1"/>
          </p:cNvSpPr>
          <p:nvPr>
            <p:ph type="sldNum" sz="quarter" idx="12"/>
          </p:nvPr>
        </p:nvSpPr>
        <p:spPr/>
        <p:txBody>
          <a:bodyPr/>
          <a:lstStyle/>
          <a:p>
            <a:fld id="{8C436806-45F8-4BD1-BF15-C84760C7B398}"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2439858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4845" y="2764195"/>
            <a:ext cx="10515600" cy="1325563"/>
          </a:xfrm>
        </p:spPr>
        <p:txBody>
          <a:bodyPr>
            <a:noAutofit/>
          </a:bodyPr>
          <a:lstStyle/>
          <a:p>
            <a:r>
              <a:rPr kumimoji="1" lang="en-US" altLang="ja-JP" sz="9600" dirty="0" smtClean="0"/>
              <a:t>Bluetooth</a:t>
            </a:r>
            <a:r>
              <a:rPr kumimoji="1" lang="ja-JP" altLang="en-US" sz="9600" dirty="0" smtClean="0"/>
              <a:t>越しに何ができるのか？</a:t>
            </a:r>
            <a:endParaRPr kumimoji="1" lang="ja-JP" altLang="en-US" sz="9600" dirty="0"/>
          </a:p>
        </p:txBody>
      </p:sp>
      <p:sp>
        <p:nvSpPr>
          <p:cNvPr id="4" name="スライド番号プレースホルダー 3"/>
          <p:cNvSpPr>
            <a:spLocks noGrp="1"/>
          </p:cNvSpPr>
          <p:nvPr>
            <p:ph type="sldNum" sz="quarter" idx="12"/>
          </p:nvPr>
        </p:nvSpPr>
        <p:spPr/>
        <p:txBody>
          <a:bodyPr/>
          <a:lstStyle/>
          <a:p>
            <a:fld id="{8C436806-45F8-4BD1-BF15-C84760C7B398}" type="slidenum">
              <a:rPr kumimoji="1" lang="ja-JP" altLang="en-US" sz="1800" smtClean="0"/>
              <a:t>6</a:t>
            </a:fld>
            <a:endParaRPr kumimoji="1" lang="ja-JP" altLang="en-US" sz="1800" dirty="0"/>
          </a:p>
        </p:txBody>
      </p:sp>
    </p:spTree>
    <p:extLst>
      <p:ext uri="{BB962C8B-B14F-4D97-AF65-F5344CB8AC3E}">
        <p14:creationId xmlns:p14="http://schemas.microsoft.com/office/powerpoint/2010/main" val="3960968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497632"/>
            <a:ext cx="10515600" cy="4351338"/>
          </a:xfrm>
        </p:spPr>
        <p:txBody>
          <a:bodyPr/>
          <a:lstStyle/>
          <a:p>
            <a:r>
              <a:rPr kumimoji="1" lang="ja-JP" altLang="en-US" sz="3200" dirty="0" smtClean="0"/>
              <a:t>モーターのコントロール</a:t>
            </a:r>
            <a:endParaRPr kumimoji="1" lang="en-US" altLang="ja-JP" sz="3200" dirty="0" smtClean="0"/>
          </a:p>
          <a:p>
            <a:r>
              <a:rPr lang="en-US" altLang="ja-JP" sz="3200" dirty="0" smtClean="0"/>
              <a:t>LED</a:t>
            </a:r>
            <a:r>
              <a:rPr lang="ja-JP" altLang="en-US" sz="3200" dirty="0" smtClean="0"/>
              <a:t>のコントロール</a:t>
            </a:r>
            <a:endParaRPr lang="en-US" altLang="ja-JP" sz="3200" dirty="0" smtClean="0"/>
          </a:p>
          <a:p>
            <a:pPr marL="0" indent="0">
              <a:buNone/>
            </a:pPr>
            <a:endParaRPr kumimoji="1" lang="en-US" altLang="ja-JP" sz="3200" dirty="0"/>
          </a:p>
          <a:p>
            <a:r>
              <a:rPr lang="en-US" altLang="ja-JP" sz="3200" dirty="0" smtClean="0"/>
              <a:t>9</a:t>
            </a:r>
            <a:r>
              <a:rPr lang="ja-JP" altLang="en-US" sz="3200" dirty="0" smtClean="0"/>
              <a:t>軸センサの出力データの取得</a:t>
            </a:r>
            <a:endParaRPr lang="en-US" altLang="ja-JP" sz="3200" dirty="0" smtClean="0"/>
          </a:p>
          <a:p>
            <a:r>
              <a:rPr lang="ja-JP" altLang="en-US" sz="3200" dirty="0" smtClean="0"/>
              <a:t>電池電圧の取得</a:t>
            </a:r>
            <a:endParaRPr kumimoji="1" lang="ja-JP" altLang="en-US" sz="3200" dirty="0"/>
          </a:p>
        </p:txBody>
      </p:sp>
      <p:sp>
        <p:nvSpPr>
          <p:cNvPr id="5" name="テキスト ボックス 4"/>
          <p:cNvSpPr txBox="1"/>
          <p:nvPr/>
        </p:nvSpPr>
        <p:spPr>
          <a:xfrm>
            <a:off x="1155653" y="1678616"/>
            <a:ext cx="184731" cy="369332"/>
          </a:xfrm>
          <a:prstGeom prst="rect">
            <a:avLst/>
          </a:prstGeom>
          <a:noFill/>
        </p:spPr>
        <p:txBody>
          <a:bodyPr wrap="none" rtlCol="0">
            <a:spAutoFit/>
          </a:bodyPr>
          <a:lstStyle/>
          <a:p>
            <a:endParaRPr kumimoji="1" lang="ja-JP" altLang="en-US" dirty="0"/>
          </a:p>
        </p:txBody>
      </p:sp>
      <p:sp>
        <p:nvSpPr>
          <p:cNvPr id="6" name="タイトル 5"/>
          <p:cNvSpPr txBox="1">
            <a:spLocks noGrp="1"/>
          </p:cNvSpPr>
          <p:nvPr>
            <p:ph type="title"/>
          </p:nvPr>
        </p:nvSpPr>
        <p:spPr>
          <a:xfrm>
            <a:off x="532442" y="145488"/>
            <a:ext cx="10515600" cy="1325563"/>
          </a:xfrm>
          <a:prstGeom prst="rect">
            <a:avLst/>
          </a:prstGeom>
          <a:noFill/>
        </p:spPr>
        <p:txBody>
          <a:bodyPr wrap="none" rtlCol="0">
            <a:spAutoFit/>
          </a:bodyPr>
          <a:lstStyle/>
          <a:p>
            <a:r>
              <a:rPr kumimoji="1" lang="en-US" altLang="ja-JP" dirty="0" smtClean="0"/>
              <a:t>Bluetooth</a:t>
            </a:r>
            <a:r>
              <a:rPr kumimoji="1" lang="ja-JP" altLang="en-US" dirty="0" smtClean="0"/>
              <a:t>通信でできること</a:t>
            </a:r>
            <a:r>
              <a:rPr kumimoji="1" lang="en-US" altLang="ja-JP" dirty="0" smtClean="0"/>
              <a:t>!!</a:t>
            </a:r>
            <a:endParaRPr kumimoji="1" lang="ja-JP" altLang="en-US" dirty="0"/>
          </a:p>
        </p:txBody>
      </p:sp>
      <p:sp>
        <p:nvSpPr>
          <p:cNvPr id="7" name="右矢印 6"/>
          <p:cNvSpPr/>
          <p:nvPr/>
        </p:nvSpPr>
        <p:spPr>
          <a:xfrm rot="5400000">
            <a:off x="5229803" y="4576271"/>
            <a:ext cx="1120878" cy="1002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813755" y="1863282"/>
            <a:ext cx="58993" cy="369332"/>
          </a:xfrm>
          <a:prstGeom prst="rect">
            <a:avLst/>
          </a:prstGeom>
          <a:noFill/>
        </p:spPr>
        <p:txBody>
          <a:bodyPr wrap="square" rtlCol="0">
            <a:spAutoFit/>
          </a:bodyPr>
          <a:lstStyle/>
          <a:p>
            <a:endParaRPr kumimoji="1" lang="ja-JP" altLang="en-US" dirty="0"/>
          </a:p>
        </p:txBody>
      </p:sp>
      <p:sp>
        <p:nvSpPr>
          <p:cNvPr id="9" name="テキスト ボックス 8"/>
          <p:cNvSpPr txBox="1"/>
          <p:nvPr/>
        </p:nvSpPr>
        <p:spPr>
          <a:xfrm>
            <a:off x="5605829" y="1724782"/>
            <a:ext cx="2533838" cy="646331"/>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sz="3600" dirty="0" smtClean="0"/>
              <a:t>10msec</a:t>
            </a:r>
            <a:r>
              <a:rPr kumimoji="1" lang="ja-JP" altLang="en-US" sz="3600" dirty="0" smtClean="0"/>
              <a:t>周期</a:t>
            </a:r>
            <a:endParaRPr kumimoji="1" lang="ja-JP" altLang="en-US" sz="3600" dirty="0"/>
          </a:p>
        </p:txBody>
      </p:sp>
      <p:sp>
        <p:nvSpPr>
          <p:cNvPr id="10" name="テキスト ボックス 9"/>
          <p:cNvSpPr txBox="1"/>
          <p:nvPr/>
        </p:nvSpPr>
        <p:spPr>
          <a:xfrm>
            <a:off x="6593759" y="3569356"/>
            <a:ext cx="2533838" cy="646331"/>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sz="3600" dirty="0" smtClean="0"/>
              <a:t>50msec</a:t>
            </a:r>
            <a:r>
              <a:rPr kumimoji="1" lang="ja-JP" altLang="en-US" sz="3600" dirty="0" smtClean="0"/>
              <a:t>周期</a:t>
            </a:r>
            <a:endParaRPr kumimoji="1" lang="ja-JP" altLang="en-US" sz="3600" dirty="0"/>
          </a:p>
        </p:txBody>
      </p:sp>
      <p:sp>
        <p:nvSpPr>
          <p:cNvPr id="12" name="テキスト ボックス 11"/>
          <p:cNvSpPr txBox="1"/>
          <p:nvPr/>
        </p:nvSpPr>
        <p:spPr>
          <a:xfrm>
            <a:off x="1340384" y="5731924"/>
            <a:ext cx="9716121" cy="58477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3200" dirty="0" smtClean="0"/>
              <a:t>ミニ</a:t>
            </a:r>
            <a:r>
              <a:rPr lang="en-US" altLang="ja-JP" sz="3200" dirty="0" smtClean="0"/>
              <a:t>4</a:t>
            </a:r>
            <a:r>
              <a:rPr lang="ja-JP" altLang="en-US" sz="3200" dirty="0" smtClean="0"/>
              <a:t>駆の物理層にアクセスする最低限の仕組みを用意</a:t>
            </a:r>
            <a:endParaRPr kumimoji="1" lang="ja-JP" altLang="en-US" sz="3200" dirty="0"/>
          </a:p>
        </p:txBody>
      </p:sp>
      <p:sp>
        <p:nvSpPr>
          <p:cNvPr id="13" name="スライド番号プレースホルダー 12"/>
          <p:cNvSpPr>
            <a:spLocks noGrp="1"/>
          </p:cNvSpPr>
          <p:nvPr>
            <p:ph type="sldNum" sz="quarter" idx="12"/>
          </p:nvPr>
        </p:nvSpPr>
        <p:spPr/>
        <p:txBody>
          <a:bodyPr/>
          <a:lstStyle/>
          <a:p>
            <a:fld id="{8C436806-45F8-4BD1-BF15-C84760C7B398}" type="slidenum">
              <a:rPr kumimoji="1" lang="ja-JP" altLang="en-US" sz="2000" smtClean="0"/>
              <a:t>7</a:t>
            </a:fld>
            <a:endParaRPr kumimoji="1" lang="ja-JP" altLang="en-US" sz="2000" dirty="0"/>
          </a:p>
        </p:txBody>
      </p:sp>
    </p:spTree>
    <p:extLst>
      <p:ext uri="{BB962C8B-B14F-4D97-AF65-F5344CB8AC3E}">
        <p14:creationId xmlns:p14="http://schemas.microsoft.com/office/powerpoint/2010/main" val="3140960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71526" y="2114390"/>
            <a:ext cx="3935693" cy="461665"/>
          </a:xfrm>
          <a:prstGeom prst="rect">
            <a:avLst/>
          </a:prstGeom>
          <a:noFill/>
        </p:spPr>
        <p:txBody>
          <a:bodyPr wrap="none" rtlCol="0">
            <a:spAutoFit/>
          </a:bodyPr>
          <a:lstStyle/>
          <a:p>
            <a:r>
              <a:rPr lang="ja-JP" altLang="en-US" sz="2400" dirty="0" smtClean="0"/>
              <a:t>モーターにかける</a:t>
            </a:r>
            <a:r>
              <a:rPr lang="en-US" altLang="ja-JP" sz="2400" dirty="0" smtClean="0"/>
              <a:t>duty</a:t>
            </a:r>
            <a:r>
              <a:rPr lang="ja-JP" altLang="en-US" sz="2400" dirty="0" smtClean="0"/>
              <a:t>の変更</a:t>
            </a:r>
            <a:endParaRPr kumimoji="1" lang="ja-JP" altLang="en-US" sz="2400" dirty="0"/>
          </a:p>
        </p:txBody>
      </p:sp>
      <p:sp>
        <p:nvSpPr>
          <p:cNvPr id="5" name="テキスト ボックス 4"/>
          <p:cNvSpPr txBox="1"/>
          <p:nvPr/>
        </p:nvSpPr>
        <p:spPr>
          <a:xfrm>
            <a:off x="771526" y="2391389"/>
            <a:ext cx="2876108" cy="830997"/>
          </a:xfrm>
          <a:prstGeom prst="rect">
            <a:avLst/>
          </a:prstGeom>
          <a:noFill/>
        </p:spPr>
        <p:txBody>
          <a:bodyPr wrap="none" rtlCol="0">
            <a:spAutoFit/>
          </a:bodyPr>
          <a:lstStyle/>
          <a:p>
            <a:r>
              <a:rPr kumimoji="1" lang="en-US" altLang="ja-JP" sz="2400" dirty="0" smtClean="0"/>
              <a:t>LED</a:t>
            </a:r>
            <a:r>
              <a:rPr lang="ja-JP" altLang="en-US" sz="2400" dirty="0"/>
              <a:t> </a:t>
            </a:r>
            <a:r>
              <a:rPr lang="en-US" altLang="ja-JP" sz="2400" dirty="0" smtClean="0"/>
              <a:t>x 2 </a:t>
            </a:r>
            <a:r>
              <a:rPr kumimoji="1" lang="ja-JP" altLang="en-US" sz="2400" dirty="0" smtClean="0"/>
              <a:t>の点灯</a:t>
            </a:r>
            <a:r>
              <a:rPr kumimoji="1" lang="en-US" altLang="ja-JP" sz="2400" dirty="0" smtClean="0"/>
              <a:t>, </a:t>
            </a:r>
            <a:r>
              <a:rPr kumimoji="1" lang="ja-JP" altLang="en-US" sz="2400" dirty="0" smtClean="0"/>
              <a:t>点滅</a:t>
            </a:r>
            <a:endParaRPr kumimoji="1" lang="en-US" altLang="ja-JP" sz="2400" dirty="0" smtClean="0"/>
          </a:p>
          <a:p>
            <a:r>
              <a:rPr lang="ja-JP" altLang="en-US" sz="2400" dirty="0" smtClean="0"/>
              <a:t>車体角度の書き換え</a:t>
            </a:r>
            <a:endParaRPr kumimoji="1" lang="ja-JP" altLang="en-US" sz="2400" dirty="0"/>
          </a:p>
        </p:txBody>
      </p:sp>
      <p:sp>
        <p:nvSpPr>
          <p:cNvPr id="7" name="テキスト ボックス 6"/>
          <p:cNvSpPr txBox="1"/>
          <p:nvPr/>
        </p:nvSpPr>
        <p:spPr>
          <a:xfrm>
            <a:off x="708880" y="1441108"/>
            <a:ext cx="3783408" cy="523220"/>
          </a:xfrm>
          <a:prstGeom prst="rect">
            <a:avLst/>
          </a:prstGeom>
          <a:noFill/>
        </p:spPr>
        <p:txBody>
          <a:bodyPr wrap="none" rtlCol="0">
            <a:spAutoFit/>
          </a:bodyPr>
          <a:lstStyle/>
          <a:p>
            <a:r>
              <a:rPr kumimoji="1" lang="en-US" altLang="ja-JP" sz="2800" dirty="0" smtClean="0"/>
              <a:t>AICHIP</a:t>
            </a:r>
            <a:r>
              <a:rPr kumimoji="1" lang="ja-JP" altLang="en-US" sz="2800" dirty="0" err="1" smtClean="0"/>
              <a:t>への</a:t>
            </a:r>
            <a:r>
              <a:rPr kumimoji="1" lang="ja-JP" altLang="en-US" sz="2800" dirty="0" smtClean="0"/>
              <a:t>送信コマンド</a:t>
            </a:r>
            <a:endParaRPr kumimoji="1" lang="ja-JP" altLang="en-US" sz="2800" dirty="0"/>
          </a:p>
        </p:txBody>
      </p:sp>
      <p:sp>
        <p:nvSpPr>
          <p:cNvPr id="9" name="テキスト ボックス 8"/>
          <p:cNvSpPr txBox="1"/>
          <p:nvPr/>
        </p:nvSpPr>
        <p:spPr>
          <a:xfrm>
            <a:off x="5409398" y="1625608"/>
            <a:ext cx="5445337" cy="369332"/>
          </a:xfrm>
          <a:prstGeom prst="rect">
            <a:avLst/>
          </a:prstGeom>
          <a:noFill/>
        </p:spPr>
        <p:txBody>
          <a:bodyPr wrap="none" rtlCol="0">
            <a:spAutoFit/>
          </a:bodyPr>
          <a:lstStyle/>
          <a:p>
            <a:r>
              <a:rPr lang="en-US" altLang="ja-JP" dirty="0"/>
              <a:t>https://www.youtube.com/watch?t=31&amp;v=rk1TQI3hVoc</a:t>
            </a:r>
            <a:endParaRPr kumimoji="1" lang="ja-JP" altLang="en-US" dirty="0"/>
          </a:p>
        </p:txBody>
      </p:sp>
      <p:pic>
        <p:nvPicPr>
          <p:cNvPr id="11" name="図 10"/>
          <p:cNvPicPr>
            <a:picLocks noChangeAspect="1"/>
          </p:cNvPicPr>
          <p:nvPr/>
        </p:nvPicPr>
        <p:blipFill>
          <a:blip r:embed="rId2"/>
          <a:stretch>
            <a:fillRect/>
          </a:stretch>
        </p:blipFill>
        <p:spPr>
          <a:xfrm>
            <a:off x="6877531" y="2548938"/>
            <a:ext cx="3295650" cy="3514725"/>
          </a:xfrm>
          <a:prstGeom prst="rect">
            <a:avLst/>
          </a:prstGeom>
        </p:spPr>
      </p:pic>
      <p:sp>
        <p:nvSpPr>
          <p:cNvPr id="12" name="テキスト ボックス 11"/>
          <p:cNvSpPr txBox="1"/>
          <p:nvPr/>
        </p:nvSpPr>
        <p:spPr>
          <a:xfrm>
            <a:off x="6237171" y="2179606"/>
            <a:ext cx="4998228" cy="369332"/>
          </a:xfrm>
          <a:prstGeom prst="rect">
            <a:avLst/>
          </a:prstGeom>
          <a:noFill/>
        </p:spPr>
        <p:txBody>
          <a:bodyPr wrap="none" rtlCol="0">
            <a:spAutoFit/>
          </a:bodyPr>
          <a:lstStyle/>
          <a:p>
            <a:r>
              <a:rPr kumimoji="1" lang="en-US" altLang="ja-JP" dirty="0" smtClean="0"/>
              <a:t>PC</a:t>
            </a:r>
            <a:r>
              <a:rPr kumimoji="1" lang="ja-JP" altLang="en-US" dirty="0" smtClean="0"/>
              <a:t>と</a:t>
            </a:r>
            <a:r>
              <a:rPr kumimoji="1" lang="en-US" altLang="ja-JP" dirty="0" smtClean="0"/>
              <a:t>Bluetooth</a:t>
            </a:r>
            <a:r>
              <a:rPr kumimoji="1" lang="ja-JP" altLang="en-US" dirty="0" smtClean="0"/>
              <a:t>接続して</a:t>
            </a:r>
            <a:r>
              <a:rPr lang="ja-JP" altLang="en-US" dirty="0" smtClean="0"/>
              <a:t>コマンドを送信している例</a:t>
            </a:r>
            <a:endParaRPr kumimoji="1" lang="ja-JP" altLang="en-US" dirty="0"/>
          </a:p>
        </p:txBody>
      </p:sp>
      <p:sp>
        <p:nvSpPr>
          <p:cNvPr id="8" name="タイトル 1"/>
          <p:cNvSpPr>
            <a:spLocks noGrp="1"/>
          </p:cNvSpPr>
          <p:nvPr>
            <p:ph type="title"/>
          </p:nvPr>
        </p:nvSpPr>
        <p:spPr>
          <a:xfrm>
            <a:off x="629265" y="211705"/>
            <a:ext cx="10515600" cy="1325563"/>
          </a:xfrm>
        </p:spPr>
        <p:txBody>
          <a:bodyPr/>
          <a:lstStyle/>
          <a:p>
            <a:r>
              <a:rPr lang="en-US" altLang="ja-JP" dirty="0" smtClean="0"/>
              <a:t>PC</a:t>
            </a:r>
            <a:r>
              <a:rPr lang="ja-JP" altLang="en-US" dirty="0" smtClean="0"/>
              <a:t>と</a:t>
            </a:r>
            <a:r>
              <a:rPr lang="en-US" altLang="ja-JP" dirty="0" smtClean="0"/>
              <a:t>Bluetooth</a:t>
            </a:r>
            <a:r>
              <a:rPr lang="ja-JP" altLang="en-US" dirty="0" smtClean="0"/>
              <a:t>接続した際のアプリの例</a:t>
            </a:r>
            <a:r>
              <a:rPr lang="en-US" altLang="ja-JP" dirty="0" smtClean="0"/>
              <a:t/>
            </a:r>
            <a:br>
              <a:rPr lang="en-US" altLang="ja-JP" dirty="0" smtClean="0"/>
            </a:br>
            <a:endParaRPr kumimoji="1" lang="ja-JP" altLang="en-US" dirty="0"/>
          </a:p>
        </p:txBody>
      </p:sp>
      <p:sp>
        <p:nvSpPr>
          <p:cNvPr id="10" name="テキスト ボックス 9"/>
          <p:cNvSpPr txBox="1"/>
          <p:nvPr/>
        </p:nvSpPr>
        <p:spPr>
          <a:xfrm>
            <a:off x="771526" y="3268552"/>
            <a:ext cx="3720762" cy="461665"/>
          </a:xfrm>
          <a:prstGeom prst="rect">
            <a:avLst/>
          </a:prstGeom>
          <a:noFill/>
        </p:spPr>
        <p:txBody>
          <a:bodyPr wrap="none" rtlCol="0">
            <a:spAutoFit/>
          </a:bodyPr>
          <a:lstStyle/>
          <a:p>
            <a:r>
              <a:rPr kumimoji="1" lang="en-US" altLang="ja-JP" sz="2400" dirty="0" smtClean="0"/>
              <a:t>Processing</a:t>
            </a:r>
            <a:r>
              <a:rPr kumimoji="1" lang="ja-JP" altLang="en-US" sz="2400" dirty="0" smtClean="0"/>
              <a:t>で作ってみました</a:t>
            </a:r>
            <a:endParaRPr kumimoji="1" lang="ja-JP" altLang="en-US" sz="2400" dirty="0"/>
          </a:p>
        </p:txBody>
      </p:sp>
      <p:sp>
        <p:nvSpPr>
          <p:cNvPr id="2" name="スライド番号プレースホルダー 1"/>
          <p:cNvSpPr>
            <a:spLocks noGrp="1"/>
          </p:cNvSpPr>
          <p:nvPr>
            <p:ph type="sldNum" sz="quarter" idx="12"/>
          </p:nvPr>
        </p:nvSpPr>
        <p:spPr/>
        <p:txBody>
          <a:bodyPr/>
          <a:lstStyle/>
          <a:p>
            <a:fld id="{8C436806-45F8-4BD1-BF15-C84760C7B398}" type="slidenum">
              <a:rPr kumimoji="1" lang="ja-JP" altLang="en-US" sz="1800" smtClean="0"/>
              <a:t>8</a:t>
            </a:fld>
            <a:endParaRPr kumimoji="1" lang="ja-JP" altLang="en-US" sz="1800"/>
          </a:p>
        </p:txBody>
      </p:sp>
    </p:spTree>
    <p:extLst>
      <p:ext uri="{BB962C8B-B14F-4D97-AF65-F5344CB8AC3E}">
        <p14:creationId xmlns:p14="http://schemas.microsoft.com/office/powerpoint/2010/main" val="1244361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52398" y="1708670"/>
            <a:ext cx="3042821" cy="1200329"/>
          </a:xfrm>
          <a:prstGeom prst="rect">
            <a:avLst/>
          </a:prstGeom>
          <a:noFill/>
        </p:spPr>
        <p:txBody>
          <a:bodyPr wrap="none" rtlCol="0">
            <a:spAutoFit/>
          </a:bodyPr>
          <a:lstStyle/>
          <a:p>
            <a:r>
              <a:rPr kumimoji="1" lang="en-US" altLang="ja-JP" sz="2400" dirty="0" smtClean="0"/>
              <a:t>9</a:t>
            </a:r>
            <a:r>
              <a:rPr kumimoji="1" lang="ja-JP" altLang="en-US" sz="2400" dirty="0" smtClean="0"/>
              <a:t>軸センサの出力</a:t>
            </a:r>
            <a:r>
              <a:rPr lang="ja-JP" altLang="en-US" sz="2400" dirty="0" smtClean="0"/>
              <a:t>情報</a:t>
            </a:r>
            <a:endParaRPr lang="en-US" altLang="ja-JP" sz="2400" dirty="0" smtClean="0"/>
          </a:p>
          <a:p>
            <a:r>
              <a:rPr lang="ja-JP" altLang="en-US" sz="2400" dirty="0" smtClean="0"/>
              <a:t>車体角度</a:t>
            </a:r>
            <a:endParaRPr lang="en-US" altLang="ja-JP" sz="2400" dirty="0" smtClean="0"/>
          </a:p>
          <a:p>
            <a:r>
              <a:rPr lang="ja-JP" altLang="en-US" sz="2400" dirty="0" smtClean="0"/>
              <a:t>電源電圧の出力</a:t>
            </a:r>
            <a:endParaRPr kumimoji="1" lang="en-US" altLang="ja-JP" sz="2400" dirty="0" smtClean="0"/>
          </a:p>
        </p:txBody>
      </p:sp>
      <p:sp>
        <p:nvSpPr>
          <p:cNvPr id="5" name="テキスト ボックス 4"/>
          <p:cNvSpPr txBox="1"/>
          <p:nvPr/>
        </p:nvSpPr>
        <p:spPr>
          <a:xfrm>
            <a:off x="406575" y="1247005"/>
            <a:ext cx="4033476" cy="461665"/>
          </a:xfrm>
          <a:prstGeom prst="rect">
            <a:avLst/>
          </a:prstGeom>
          <a:noFill/>
        </p:spPr>
        <p:txBody>
          <a:bodyPr wrap="none" rtlCol="0">
            <a:spAutoFit/>
          </a:bodyPr>
          <a:lstStyle/>
          <a:p>
            <a:r>
              <a:rPr kumimoji="1" lang="en-US" altLang="ja-JP" sz="2400" dirty="0" smtClean="0"/>
              <a:t>AICHIP</a:t>
            </a:r>
            <a:r>
              <a:rPr lang="ja-JP" altLang="en-US" sz="2400" dirty="0" smtClean="0"/>
              <a:t>から送られてくるデータ</a:t>
            </a:r>
            <a:endParaRPr kumimoji="1" lang="ja-JP" altLang="en-US" sz="2400" dirty="0"/>
          </a:p>
        </p:txBody>
      </p:sp>
      <p:sp>
        <p:nvSpPr>
          <p:cNvPr id="6" name="テキスト ボックス 5"/>
          <p:cNvSpPr txBox="1"/>
          <p:nvPr/>
        </p:nvSpPr>
        <p:spPr>
          <a:xfrm>
            <a:off x="4589130" y="6145613"/>
            <a:ext cx="4821961" cy="369332"/>
          </a:xfrm>
          <a:prstGeom prst="rect">
            <a:avLst/>
          </a:prstGeom>
          <a:noFill/>
        </p:spPr>
        <p:txBody>
          <a:bodyPr wrap="none" rtlCol="0">
            <a:spAutoFit/>
          </a:bodyPr>
          <a:lstStyle/>
          <a:p>
            <a:r>
              <a:rPr lang="en-US" altLang="ja-JP" dirty="0"/>
              <a:t>https://www.youtube.com/watch?v=ixhc6ZnztPQ</a:t>
            </a:r>
            <a:endParaRPr kumimoji="1" lang="ja-JP" altLang="en-US" dirty="0"/>
          </a:p>
        </p:txBody>
      </p:sp>
      <p:pic>
        <p:nvPicPr>
          <p:cNvPr id="9" name="図 8"/>
          <p:cNvPicPr>
            <a:picLocks noChangeAspect="1"/>
          </p:cNvPicPr>
          <p:nvPr/>
        </p:nvPicPr>
        <p:blipFill>
          <a:blip r:embed="rId2"/>
          <a:stretch>
            <a:fillRect/>
          </a:stretch>
        </p:blipFill>
        <p:spPr>
          <a:xfrm>
            <a:off x="4714837" y="952634"/>
            <a:ext cx="6908471" cy="5192979"/>
          </a:xfrm>
          <a:prstGeom prst="rect">
            <a:avLst/>
          </a:prstGeom>
        </p:spPr>
      </p:pic>
      <p:sp>
        <p:nvSpPr>
          <p:cNvPr id="10" name="テキスト ボックス 9"/>
          <p:cNvSpPr txBox="1"/>
          <p:nvPr/>
        </p:nvSpPr>
        <p:spPr>
          <a:xfrm>
            <a:off x="4589130" y="6467786"/>
            <a:ext cx="1202573" cy="369332"/>
          </a:xfrm>
          <a:prstGeom prst="rect">
            <a:avLst/>
          </a:prstGeom>
          <a:noFill/>
        </p:spPr>
        <p:txBody>
          <a:bodyPr wrap="none" rtlCol="0">
            <a:spAutoFit/>
          </a:bodyPr>
          <a:lstStyle/>
          <a:p>
            <a:r>
              <a:rPr lang="ja-JP" altLang="en-US" dirty="0" smtClean="0"/>
              <a:t>動画リンク</a:t>
            </a:r>
            <a:endParaRPr kumimoji="1" lang="ja-JP" altLang="en-US" dirty="0"/>
          </a:p>
        </p:txBody>
      </p:sp>
      <p:sp>
        <p:nvSpPr>
          <p:cNvPr id="11" name="テキスト ボックス 10"/>
          <p:cNvSpPr txBox="1"/>
          <p:nvPr/>
        </p:nvSpPr>
        <p:spPr>
          <a:xfrm>
            <a:off x="191342" y="83662"/>
            <a:ext cx="12000658" cy="707886"/>
          </a:xfrm>
          <a:prstGeom prst="rect">
            <a:avLst/>
          </a:prstGeom>
          <a:noFill/>
        </p:spPr>
        <p:txBody>
          <a:bodyPr wrap="none" rtlCol="0">
            <a:spAutoFit/>
          </a:bodyPr>
          <a:lstStyle/>
          <a:p>
            <a:r>
              <a:rPr kumimoji="1" lang="en-US" altLang="ja-JP" sz="4000" dirty="0" smtClean="0"/>
              <a:t>PC</a:t>
            </a:r>
            <a:r>
              <a:rPr kumimoji="1" lang="ja-JP" altLang="en-US" sz="4000" dirty="0" smtClean="0"/>
              <a:t>と</a:t>
            </a:r>
            <a:r>
              <a:rPr kumimoji="1" lang="en-US" altLang="ja-JP" sz="4000" dirty="0" smtClean="0"/>
              <a:t>Bluetooth</a:t>
            </a:r>
            <a:r>
              <a:rPr kumimoji="1" lang="ja-JP" altLang="en-US" sz="4000" dirty="0" smtClean="0"/>
              <a:t>接続してデータをグラフに</a:t>
            </a:r>
            <a:r>
              <a:rPr lang="ja-JP" altLang="en-US" sz="4000" dirty="0" smtClean="0"/>
              <a:t>表示している例</a:t>
            </a:r>
            <a:endParaRPr kumimoji="1" lang="ja-JP" altLang="en-US" sz="4000" dirty="0"/>
          </a:p>
        </p:txBody>
      </p:sp>
      <p:sp>
        <p:nvSpPr>
          <p:cNvPr id="3" name="テキスト ボックス 2"/>
          <p:cNvSpPr txBox="1"/>
          <p:nvPr/>
        </p:nvSpPr>
        <p:spPr>
          <a:xfrm>
            <a:off x="406575" y="4045812"/>
            <a:ext cx="3720762" cy="461665"/>
          </a:xfrm>
          <a:prstGeom prst="rect">
            <a:avLst/>
          </a:prstGeom>
          <a:noFill/>
        </p:spPr>
        <p:txBody>
          <a:bodyPr wrap="none" rtlCol="0">
            <a:spAutoFit/>
          </a:bodyPr>
          <a:lstStyle/>
          <a:p>
            <a:r>
              <a:rPr kumimoji="1" lang="en-US" altLang="ja-JP" sz="2400" dirty="0" smtClean="0"/>
              <a:t>Processing</a:t>
            </a:r>
            <a:r>
              <a:rPr kumimoji="1" lang="ja-JP" altLang="en-US" sz="2400" dirty="0" smtClean="0"/>
              <a:t>で作って</a:t>
            </a:r>
            <a:r>
              <a:rPr lang="ja-JP" altLang="en-US" sz="2400" dirty="0"/>
              <a:t>み</a:t>
            </a:r>
            <a:r>
              <a:rPr kumimoji="1" lang="ja-JP" altLang="en-US" sz="2400" dirty="0" smtClean="0"/>
              <a:t>ました</a:t>
            </a:r>
            <a:endParaRPr kumimoji="1" lang="ja-JP" altLang="en-US" sz="2400" dirty="0"/>
          </a:p>
        </p:txBody>
      </p:sp>
      <p:sp>
        <p:nvSpPr>
          <p:cNvPr id="7" name="テキスト ボックス 6"/>
          <p:cNvSpPr txBox="1"/>
          <p:nvPr/>
        </p:nvSpPr>
        <p:spPr>
          <a:xfrm>
            <a:off x="47502" y="3076316"/>
            <a:ext cx="4751622" cy="830997"/>
          </a:xfrm>
          <a:prstGeom prst="rect">
            <a:avLst/>
          </a:prstGeom>
          <a:noFill/>
        </p:spPr>
        <p:txBody>
          <a:bodyPr wrap="none" rtlCol="0">
            <a:spAutoFit/>
          </a:bodyPr>
          <a:lstStyle/>
          <a:p>
            <a:r>
              <a:rPr lang="ja-JP" altLang="en-US" sz="2400" dirty="0" smtClean="0"/>
              <a:t>リアルタイムに車体情報を表示する</a:t>
            </a:r>
            <a:endParaRPr lang="en-US" altLang="ja-JP" sz="2400" dirty="0" smtClean="0"/>
          </a:p>
          <a:p>
            <a:r>
              <a:rPr lang="ja-JP" altLang="en-US" sz="2400" dirty="0" smtClean="0"/>
              <a:t>データロガーを作ってみた</a:t>
            </a:r>
            <a:endParaRPr kumimoji="1" lang="ja-JP" altLang="en-US" sz="2400" dirty="0"/>
          </a:p>
        </p:txBody>
      </p:sp>
      <p:sp>
        <p:nvSpPr>
          <p:cNvPr id="8" name="スライド番号プレースホルダー 7"/>
          <p:cNvSpPr>
            <a:spLocks noGrp="1"/>
          </p:cNvSpPr>
          <p:nvPr>
            <p:ph type="sldNum" sz="quarter" idx="12"/>
          </p:nvPr>
        </p:nvSpPr>
        <p:spPr/>
        <p:txBody>
          <a:bodyPr/>
          <a:lstStyle/>
          <a:p>
            <a:fld id="{8C436806-45F8-4BD1-BF15-C84760C7B398}" type="slidenum">
              <a:rPr kumimoji="1" lang="ja-JP" altLang="en-US" sz="1800" smtClean="0"/>
              <a:t>9</a:t>
            </a:fld>
            <a:endParaRPr kumimoji="1" lang="ja-JP" altLang="en-US" sz="1800" dirty="0"/>
          </a:p>
        </p:txBody>
      </p:sp>
    </p:spTree>
    <p:extLst>
      <p:ext uri="{BB962C8B-B14F-4D97-AF65-F5344CB8AC3E}">
        <p14:creationId xmlns:p14="http://schemas.microsoft.com/office/powerpoint/2010/main" val="2156452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2786</TotalTime>
  <Words>1494</Words>
  <Application>Microsoft Office PowerPoint</Application>
  <PresentationFormat>ワイド画面</PresentationFormat>
  <Paragraphs>558</Paragraphs>
  <Slides>30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ＭＳ Ｐゴシック</vt:lpstr>
      <vt:lpstr>Arial</vt:lpstr>
      <vt:lpstr>Calibri</vt:lpstr>
      <vt:lpstr>Calibri Light</vt:lpstr>
      <vt:lpstr>Trebuchet MS</vt:lpstr>
      <vt:lpstr>Office テーマ</vt:lpstr>
      <vt:lpstr>AIミニ四駆　ハッカソン 第一回</vt:lpstr>
      <vt:lpstr>注意</vt:lpstr>
      <vt:lpstr>AICHIPのシステム構成 </vt:lpstr>
      <vt:lpstr>PowerPoint プレゼンテーション</vt:lpstr>
      <vt:lpstr>AICHIPのシステム構成 </vt:lpstr>
      <vt:lpstr>Bluetooth越しに何ができるのか？</vt:lpstr>
      <vt:lpstr>Bluetooth通信でできること!!</vt:lpstr>
      <vt:lpstr>PCとBluetooth接続した際のアプリの例 </vt:lpstr>
      <vt:lpstr>PowerPoint プレゼンテーション</vt:lpstr>
      <vt:lpstr>PowerPoint プレゼンテーション</vt:lpstr>
      <vt:lpstr>Bluetooth対Androidの通信</vt:lpstr>
      <vt:lpstr>AICHIPへの送信コマンド</vt:lpstr>
      <vt:lpstr>定義されているコマンド一覧</vt:lpstr>
      <vt:lpstr>送信コマンドのプロトコル</vt:lpstr>
      <vt:lpstr>モーターduty設定コマンド</vt:lpstr>
      <vt:lpstr>モーターduty設定コマンド(コード例)</vt:lpstr>
      <vt:lpstr>LEDの点灯制御コマンド</vt:lpstr>
      <vt:lpstr>LEDの点滅制御コマンド</vt:lpstr>
      <vt:lpstr>LEDの点滅制御コマンド(コード例)</vt:lpstr>
      <vt:lpstr>角度セットコマンド</vt:lpstr>
      <vt:lpstr>PowerPoint プレゼンテーション</vt:lpstr>
      <vt:lpstr>受信データ一覧</vt:lpstr>
      <vt:lpstr>受信データのプロトコル1</vt:lpstr>
      <vt:lpstr>受信データのプロトコル2</vt:lpstr>
      <vt:lpstr>受信データのプロトコル3</vt:lpstr>
      <vt:lpstr>Byte列の結合</vt:lpstr>
      <vt:lpstr>各データの物理量への変換式 1</vt:lpstr>
      <vt:lpstr>各データの物理量への変換式 2</vt:lpstr>
      <vt:lpstr>各データの物理量への変換式 3</vt:lpstr>
      <vt:lpstr>起動モードについて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Ryota Takahashi</dc:creator>
  <cp:lastModifiedBy>Ryota Takahashi</cp:lastModifiedBy>
  <cp:revision>40</cp:revision>
  <dcterms:created xsi:type="dcterms:W3CDTF">2015-08-12T01:31:37Z</dcterms:created>
  <dcterms:modified xsi:type="dcterms:W3CDTF">2015-08-20T09:37:43Z</dcterms:modified>
</cp:coreProperties>
</file>