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59" r:id="rId4"/>
    <p:sldId id="275" r:id="rId5"/>
    <p:sldId id="274" r:id="rId6"/>
    <p:sldId id="277" r:id="rId7"/>
    <p:sldId id="279" r:id="rId8"/>
    <p:sldId id="278" r:id="rId9"/>
    <p:sldId id="283" r:id="rId10"/>
    <p:sldId id="258" r:id="rId11"/>
    <p:sldId id="273" r:id="rId12"/>
    <p:sldId id="260" r:id="rId13"/>
    <p:sldId id="261" r:id="rId14"/>
    <p:sldId id="262" r:id="rId15"/>
    <p:sldId id="280" r:id="rId16"/>
    <p:sldId id="263" r:id="rId17"/>
    <p:sldId id="264" r:id="rId18"/>
    <p:sldId id="284" r:id="rId19"/>
    <p:sldId id="285" r:id="rId20"/>
    <p:sldId id="265" r:id="rId21"/>
    <p:sldId id="266" r:id="rId22"/>
    <p:sldId id="267" r:id="rId23"/>
    <p:sldId id="268" r:id="rId24"/>
    <p:sldId id="269" r:id="rId25"/>
    <p:sldId id="281" r:id="rId26"/>
    <p:sldId id="271" r:id="rId27"/>
    <p:sldId id="282" r:id="rId28"/>
  </p:sldIdLst>
  <p:sldSz cx="10080625" cy="567055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F5AB1C69-6EDB-4FF4-983F-18BD219EF322}"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0F0F0"/>
          </a:solidFill>
        </a:fill>
      </a:tcStyle>
    </a:wholeTbl>
    <a:band1H>
      <a:tcStyle>
        <a:tcBdr/>
        <a:fill>
          <a:solidFill>
            <a:srgbClr val="E1E1E1"/>
          </a:solidFill>
        </a:fill>
      </a:tcStyle>
    </a:band1H>
    <a:band2H>
      <a:tcStyle>
        <a:tcBdr/>
      </a:tcStyle>
    </a:band2H>
    <a:band1V>
      <a:tcStyle>
        <a:tcBdr/>
        <a:fill>
          <a:solidFill>
            <a:srgbClr val="E1E1E1"/>
          </a:solidFill>
        </a:fill>
      </a:tcStyle>
    </a:band1V>
    <a:band2V>
      <a:tcStyle>
        <a:tcBdr/>
      </a:tcStyle>
    </a:band2V>
    <a:lastCol>
      <a:tcTxStyle b="on">
        <a:font>
          <a:latin typeface="+mn-lt"/>
          <a:ea typeface="+mn-ea"/>
          <a:cs typeface="+mn-cs"/>
        </a:font>
        <a:srgbClr val="FFFFFF"/>
      </a:tcTxStyle>
      <a:tcStyle>
        <a:tcBdr/>
        <a:fill>
          <a:solidFill>
            <a:srgbClr val="A5A5A5"/>
          </a:solidFill>
        </a:fill>
      </a:tcStyle>
    </a:lastCol>
    <a:firstCol>
      <a:tcTxStyle b="on">
        <a:font>
          <a:latin typeface="+mn-lt"/>
          <a:ea typeface="+mn-ea"/>
          <a:cs typeface="+mn-cs"/>
        </a:font>
        <a:srgbClr val="FFFFFF"/>
      </a:tcTxStyle>
      <a:tcStyle>
        <a:tcBdr/>
        <a:fill>
          <a:solidFill>
            <a:srgbClr val="A5A5A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5A5A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5A5A5"/>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60" autoAdjust="0"/>
  </p:normalViewPr>
  <p:slideViewPr>
    <p:cSldViewPr snapToGrid="0">
      <p:cViewPr varScale="1">
        <p:scale>
          <a:sx n="81" d="100"/>
          <a:sy n="81"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Kopfzeilenplatzhalt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Liberation Sans" pitchFamily="18"/>
              <a:ea typeface="Microsoft YaHei" pitchFamily="2"/>
              <a:cs typeface="Arial" pitchFamily="2"/>
            </a:endParaRPr>
          </a:p>
        </p:txBody>
      </p:sp>
      <p:sp>
        <p:nvSpPr>
          <p:cNvPr id="3" name="Datumsplatzhalt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Liberation Sans" pitchFamily="18"/>
              <a:ea typeface="Microsoft YaHei" pitchFamily="2"/>
              <a:cs typeface="Arial" pitchFamily="2"/>
            </a:endParaRPr>
          </a:p>
        </p:txBody>
      </p:sp>
      <p:sp>
        <p:nvSpPr>
          <p:cNvPr id="4" name="Fußzeilenplatzhalt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Liberation Sans" pitchFamily="18"/>
              <a:ea typeface="Microsoft YaHei" pitchFamily="2"/>
              <a:cs typeface="Arial" pitchFamily="2"/>
            </a:endParaRPr>
          </a:p>
        </p:txBody>
      </p:sp>
      <p:sp>
        <p:nvSpPr>
          <p:cNvPr id="5" name="Foliennummernplatzhalt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11C5EABD-AF3E-4E52-BF1F-4F90ED021F4A}" type="slidenum">
              <a:t>‹Nr.›</a:t>
            </a:fld>
            <a:endParaRPr lang="en-US" sz="1400" b="0" i="0" u="none" strike="noStrike" kern="1200" cap="none" spc="0" baseline="0">
              <a:solidFill>
                <a:srgbClr val="000000"/>
              </a:solidFill>
              <a:uFillTx/>
              <a:latin typeface="Liberation Sans" pitchFamily="18"/>
              <a:ea typeface="Microsoft YaHei" pitchFamily="2"/>
              <a:cs typeface="Arial" pitchFamily="2"/>
            </a:endParaRPr>
          </a:p>
        </p:txBody>
      </p:sp>
    </p:spTree>
    <p:extLst>
      <p:ext uri="{BB962C8B-B14F-4D97-AF65-F5344CB8AC3E}">
        <p14:creationId xmlns:p14="http://schemas.microsoft.com/office/powerpoint/2010/main" val="405389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lienbildplatzhalter 1"/>
          <p:cNvSpPr>
            <a:spLocks noGrp="1" noRot="1" noChangeAspect="1"/>
          </p:cNvSpPr>
          <p:nvPr>
            <p:ph type="sldImg" idx="2"/>
          </p:nvPr>
        </p:nvSpPr>
        <p:spPr>
          <a:xfrm>
            <a:off x="215999" y="812517"/>
            <a:ext cx="7127281" cy="4008958"/>
          </a:xfrm>
          <a:prstGeom prst="rect">
            <a:avLst/>
          </a:prstGeom>
          <a:noFill/>
          <a:ln>
            <a:noFill/>
            <a:prstDash val="solid"/>
          </a:ln>
        </p:spPr>
      </p:sp>
      <p:sp>
        <p:nvSpPr>
          <p:cNvPr id="3" name="Notizenplatzhalt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US"/>
          </a:p>
        </p:txBody>
      </p:sp>
      <p:sp>
        <p:nvSpPr>
          <p:cNvPr id="4" name="Kopfzeilenplatzhalt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5" name="Datumsplatzhalt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6" name="Fußzeilenplatzhalt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7" name="Foliennummernplatzhalt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fld id="{81F50070-7E49-448D-B556-893B583BFE32}" type="slidenum">
              <a:t>‹Nr.›</a:t>
            </a:fld>
            <a:endParaRPr lang="en-US"/>
          </a:p>
        </p:txBody>
      </p:sp>
    </p:spTree>
    <p:extLst>
      <p:ext uri="{BB962C8B-B14F-4D97-AF65-F5344CB8AC3E}">
        <p14:creationId xmlns:p14="http://schemas.microsoft.com/office/powerpoint/2010/main" val="1559601591"/>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highlight>
          <a:scrgbClr r="0" g="0" b="0">
            <a:alpha val="0"/>
          </a:scrgbClr>
        </a:highlight>
        <a:uFillTx/>
        <a:latin typeface="Liberation Sans"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798D633-6AF9-47F8-8E24-48FC800FAC66}" type="slidenum">
              <a:t>1</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Unfortunately have a cold</a:t>
            </a:r>
          </a:p>
          <a:p>
            <a:pPr lvl="0"/>
            <a:r>
              <a:rPr lang="en-US"/>
              <a:t>- Don’t share cold but share insights gained from our project</a:t>
            </a:r>
          </a:p>
          <a:p>
            <a:pPr lvl="0"/>
            <a:endParaRPr lang="en-US"/>
          </a:p>
          <a:p>
            <a:pPr lvl="0"/>
            <a:endParaRPr lang="en-US"/>
          </a:p>
        </p:txBody>
      </p:sp>
    </p:spTree>
    <p:extLst>
      <p:ext uri="{BB962C8B-B14F-4D97-AF65-F5344CB8AC3E}">
        <p14:creationId xmlns:p14="http://schemas.microsoft.com/office/powerpoint/2010/main" val="3304035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6C13F0A-B36F-4CF9-B916-95AC4FBFC037}" type="slidenum">
              <a:t>10</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dirty="0"/>
              <a:t>English and Simple </a:t>
            </a:r>
            <a:r>
              <a:rPr lang="en-US" dirty="0" err="1"/>
              <a:t>english</a:t>
            </a:r>
            <a:r>
              <a:rPr lang="en-US" dirty="0"/>
              <a:t> </a:t>
            </a:r>
            <a:r>
              <a:rPr lang="en-US" dirty="0" err="1"/>
              <a:t>wikipedia</a:t>
            </a:r>
            <a:r>
              <a:rPr lang="en-US" dirty="0"/>
              <a:t> corpus with around 285.000 sentences, automatically aligned</a:t>
            </a:r>
          </a:p>
          <a:p>
            <a:pPr lvl="0"/>
            <a:endParaRPr lang="en-US" dirty="0"/>
          </a:p>
          <a:p>
            <a:pPr lvl="0"/>
            <a:r>
              <a:rPr lang="en-US" dirty="0"/>
              <a:t>- we restricted the length of the sentences to </a:t>
            </a:r>
            <a:r>
              <a:rPr lang="en-US" dirty="0" smtClean="0"/>
              <a:t>40 </a:t>
            </a:r>
            <a:r>
              <a:rPr lang="en-US" dirty="0"/>
              <a:t>tokens, otherwise they are excluded</a:t>
            </a:r>
          </a:p>
        </p:txBody>
      </p:sp>
    </p:spTree>
    <p:extLst>
      <p:ext uri="{BB962C8B-B14F-4D97-AF65-F5344CB8AC3E}">
        <p14:creationId xmlns:p14="http://schemas.microsoft.com/office/powerpoint/2010/main" val="1179463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7D2E81E-DB0F-4EC0-A3EA-DC64936FA0E7}" type="slidenum">
              <a:t>11</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dirty="0" smtClean="0"/>
              <a:t>- Threshold for length of sentences</a:t>
            </a:r>
          </a:p>
          <a:p>
            <a:pPr lvl="0"/>
            <a:endParaRPr lang="en-US" dirty="0" smtClean="0"/>
          </a:p>
          <a:p>
            <a:pPr lvl="0"/>
            <a:r>
              <a:rPr lang="en-US" dirty="0" smtClean="0"/>
              <a:t>- Sentences with additional information</a:t>
            </a:r>
          </a:p>
          <a:p>
            <a:pPr lvl="0"/>
            <a:endParaRPr lang="en-US" dirty="0" smtClean="0"/>
          </a:p>
          <a:p>
            <a:pPr lvl="0"/>
            <a:r>
              <a:rPr lang="en-US" dirty="0" smtClean="0"/>
              <a:t>- Neural model can’t create data without information</a:t>
            </a:r>
          </a:p>
          <a:p>
            <a:pPr lvl="0"/>
            <a:endParaRPr lang="en-US" dirty="0" smtClean="0"/>
          </a:p>
        </p:txBody>
      </p:sp>
    </p:spTree>
    <p:extLst>
      <p:ext uri="{BB962C8B-B14F-4D97-AF65-F5344CB8AC3E}">
        <p14:creationId xmlns:p14="http://schemas.microsoft.com/office/powerpoint/2010/main" val="2026156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EEFEC6E-E9ED-4226-A890-C0F568AA9F7A}" type="slidenum">
              <a:t>12</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started with Word2Vec trained on google news corpus</a:t>
            </a:r>
          </a:p>
          <a:p>
            <a:pPr lvl="0"/>
            <a:endParaRPr lang="en-US"/>
          </a:p>
          <a:p>
            <a:pPr lvl="0"/>
            <a:r>
              <a:rPr lang="en-US"/>
              <a:t>- had a lot of unknowns without word embeddings ,they where replaced by random uniform vectors</a:t>
            </a:r>
          </a:p>
          <a:p>
            <a:pPr lvl="0"/>
            <a:endParaRPr lang="en-US"/>
          </a:p>
          <a:p>
            <a:pPr lvl="0"/>
            <a:r>
              <a:rPr lang="en-US"/>
              <a:t>- Replaced with fasttext</a:t>
            </a:r>
          </a:p>
        </p:txBody>
      </p:sp>
    </p:spTree>
    <p:extLst>
      <p:ext uri="{BB962C8B-B14F-4D97-AF65-F5344CB8AC3E}">
        <p14:creationId xmlns:p14="http://schemas.microsoft.com/office/powerpoint/2010/main" val="4142791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7C721A2-6A7A-4776-847A-817F5DA9D300}" type="slidenum">
              <a:t>13</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red is percentage of remaining sentences using word2vec</a:t>
            </a:r>
          </a:p>
          <a:p>
            <a:pPr lvl="0"/>
            <a:r>
              <a:rPr lang="en-US"/>
              <a:t>- blue percentage of remaining sentences using fasttext</a:t>
            </a:r>
          </a:p>
          <a:p>
            <a:pPr lvl="0"/>
            <a:endParaRPr lang="en-US"/>
          </a:p>
          <a:p>
            <a:pPr lvl="0"/>
            <a:r>
              <a:rPr lang="en-US"/>
              <a:t>-with word2vec there are at least 5% unknowns in every sentence → not good</a:t>
            </a:r>
          </a:p>
          <a:p>
            <a:pPr lvl="0"/>
            <a:r>
              <a:rPr lang="en-US"/>
              <a:t>-if we allow 10% unknowns we have almost no sentences left with word2vec and around 70% with fasttext</a:t>
            </a:r>
          </a:p>
        </p:txBody>
      </p:sp>
    </p:spTree>
    <p:extLst>
      <p:ext uri="{BB962C8B-B14F-4D97-AF65-F5344CB8AC3E}">
        <p14:creationId xmlns:p14="http://schemas.microsoft.com/office/powerpoint/2010/main" val="2893786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5835FEF-C188-4BFE-A968-76238B8A851C}" type="slidenum">
              <a:t>14</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we decided to switch to FastText and set the threshold for unknowns to 10% resulting in removing 30% of the sentences</a:t>
            </a:r>
          </a:p>
          <a:p>
            <a:pPr lvl="0"/>
            <a:r>
              <a:rPr lang="en-US"/>
              <a:t>- Going from word embeddings at end of decoder to words</a:t>
            </a:r>
          </a:p>
        </p:txBody>
      </p:sp>
    </p:spTree>
    <p:extLst>
      <p:ext uri="{BB962C8B-B14F-4D97-AF65-F5344CB8AC3E}">
        <p14:creationId xmlns:p14="http://schemas.microsoft.com/office/powerpoint/2010/main" val="230323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F1F0D52-C6BB-4C1A-8B4E-95297C896BF9}" type="slidenum">
              <a:t>15</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dirty="0" smtClean="0"/>
              <a:t>- Only added if they exist</a:t>
            </a:r>
          </a:p>
          <a:p>
            <a:pPr lvl="0"/>
            <a:endParaRPr lang="en-US" dirty="0" smtClean="0"/>
          </a:p>
          <a:p>
            <a:pPr lvl="0"/>
            <a:r>
              <a:rPr lang="en-US" dirty="0" smtClean="0"/>
              <a:t>- So</a:t>
            </a:r>
            <a:r>
              <a:rPr lang="en-US" baseline="0" dirty="0" smtClean="0"/>
              <a:t> with 10% unknowns we result in having 190k sentences</a:t>
            </a:r>
            <a:endParaRPr lang="en-US" dirty="0"/>
          </a:p>
        </p:txBody>
      </p:sp>
    </p:spTree>
    <p:extLst>
      <p:ext uri="{BB962C8B-B14F-4D97-AF65-F5344CB8AC3E}">
        <p14:creationId xmlns:p14="http://schemas.microsoft.com/office/powerpoint/2010/main" val="18874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30A8F11-7E1C-4614-B9E7-1FBAE5B5C97E}" type="slidenum">
              <a:t>16</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a:xfrm>
            <a:off x="755998" y="5078522"/>
            <a:ext cx="6047640" cy="4816803"/>
          </a:xfrm>
        </p:spPr>
        <p:txBody>
          <a:bodyPr>
            <a:spAutoFit/>
          </a:bodyPr>
          <a:lstStyle/>
          <a:p>
            <a:pPr lvl="0"/>
            <a:r>
              <a:rPr lang="en-US" dirty="0" smtClean="0"/>
              <a:t>-</a:t>
            </a:r>
            <a:r>
              <a:rPr lang="en-US" dirty="0"/>
              <a:t>Input=initial word </a:t>
            </a:r>
            <a:r>
              <a:rPr lang="en-US" dirty="0" err="1"/>
              <a:t>embeddings</a:t>
            </a:r>
            <a:r>
              <a:rPr lang="en-US" dirty="0"/>
              <a:t> of size 300x40</a:t>
            </a:r>
          </a:p>
          <a:p>
            <a:pPr lvl="0"/>
            <a:r>
              <a:rPr lang="en-US" dirty="0"/>
              <a:t>- we apply 50 kernels of size 300x4 with 1.5 padding to them, resulting in a 50 x 53 feature map where each row is the result of one kernel slide over the input.</a:t>
            </a:r>
          </a:p>
          <a:p>
            <a:pPr lvl="0"/>
            <a:r>
              <a:rPr lang="en-US" dirty="0"/>
              <a:t>- column wise average pooling is applied to 4 consecutive columns such that the feature map becomes 50 x 50</a:t>
            </a:r>
          </a:p>
          <a:p>
            <a:pPr lvl="0"/>
            <a:r>
              <a:rPr lang="en-US" dirty="0"/>
              <a:t>- after that we apply again 50 </a:t>
            </a:r>
            <a:r>
              <a:rPr lang="en-US" dirty="0" err="1"/>
              <a:t>kernes</a:t>
            </a:r>
            <a:r>
              <a:rPr lang="en-US" dirty="0"/>
              <a:t> but with size 50x50, resulting again in a feature map of dimension 50x53 which is pooled again to 50x50</a:t>
            </a:r>
          </a:p>
          <a:p>
            <a:pPr lvl="0"/>
            <a:r>
              <a:rPr lang="en-US" dirty="0"/>
              <a:t>- the second convolution can be stacked many times because the dimensions of the input are preserved</a:t>
            </a:r>
          </a:p>
        </p:txBody>
      </p:sp>
    </p:spTree>
    <p:extLst>
      <p:ext uri="{BB962C8B-B14F-4D97-AF65-F5344CB8AC3E}">
        <p14:creationId xmlns:p14="http://schemas.microsoft.com/office/powerpoint/2010/main" val="1649953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D93F7EC-B6BD-4E33-AFA2-C6E49C6EB17A}" type="slidenum">
              <a:t>17</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we started with the normalized euclidean distance because it is a intuitive measure of how similar vectors are</a:t>
            </a:r>
          </a:p>
          <a:p>
            <a:pPr lvl="0"/>
            <a:r>
              <a:rPr lang="en-US"/>
              <a:t>- the distance is calculated on the 50x50 feature map of the simple and complex sentence</a:t>
            </a:r>
          </a:p>
          <a:p>
            <a:pPr lvl="0"/>
            <a:r>
              <a:rPr lang="en-US"/>
              <a:t>- we experimented with with 2 to 4 layers. yin et al used 3 layers in their paper but we had the best results with 4 layer.</a:t>
            </a:r>
          </a:p>
          <a:p>
            <a:pPr lvl="0"/>
            <a:r>
              <a:rPr lang="en-US"/>
              <a:t>-result not satisfying with 60% similarity</a:t>
            </a:r>
          </a:p>
        </p:txBody>
      </p:sp>
    </p:spTree>
    <p:extLst>
      <p:ext uri="{BB962C8B-B14F-4D97-AF65-F5344CB8AC3E}">
        <p14:creationId xmlns:p14="http://schemas.microsoft.com/office/powerpoint/2010/main" val="186642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3B544EA-AFF4-4166-9770-6F822401CDB1}" type="slidenum">
              <a:t>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lgn="l"/>
            <a:r>
              <a:rPr lang="en-US">
                <a:latin typeface="Liberation Sans" pitchFamily="34"/>
              </a:rPr>
              <a:t>- encoder should learn to preserve the information distinctive for a simple sentence</a:t>
            </a:r>
          </a:p>
          <a:p>
            <a:pPr lvl="0" algn="l"/>
            <a:endParaRPr lang="en-US">
              <a:latin typeface="Liberation Sans" pitchFamily="34"/>
            </a:endParaRPr>
          </a:p>
          <a:p>
            <a:pPr lvl="0" algn="l"/>
            <a:r>
              <a:rPr lang="en-US">
                <a:latin typeface="Liberation Sans" pitchFamily="34"/>
              </a:rPr>
              <a:t>- siamese encoder = cnn with shared weights</a:t>
            </a:r>
          </a:p>
          <a:p>
            <a:pPr lvl="0" algn="l"/>
            <a:r>
              <a:rPr lang="en-US">
                <a:latin typeface="Liberation Sans" pitchFamily="34"/>
              </a:rPr>
              <a:t>- Important to note: here we see different dimensions. That’s not the case</a:t>
            </a:r>
          </a:p>
          <a:p>
            <a:pPr lvl="0" algn="l"/>
            <a:r>
              <a:rPr lang="en-US">
                <a:latin typeface="Liberation Sans" pitchFamily="34"/>
              </a:rPr>
              <a:t>- loss is calculated on output of both encoder</a:t>
            </a:r>
          </a:p>
          <a:p>
            <a:pPr lvl="0" algn="l"/>
            <a:endParaRPr lang="en-US">
              <a:latin typeface="Liberation Sans" pitchFamily="34"/>
            </a:endParaRPr>
          </a:p>
        </p:txBody>
      </p:sp>
    </p:spTree>
    <p:extLst>
      <p:ext uri="{BB962C8B-B14F-4D97-AF65-F5344CB8AC3E}">
        <p14:creationId xmlns:p14="http://schemas.microsoft.com/office/powerpoint/2010/main" val="2815611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D93F7EC-B6BD-4E33-AFA2-C6E49C6EB17A}" type="slidenum">
              <a:t>19</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we started with the normalized euclidean distance because it is a intuitive measure of how similar vectors are</a:t>
            </a:r>
          </a:p>
          <a:p>
            <a:pPr lvl="0"/>
            <a:r>
              <a:rPr lang="en-US"/>
              <a:t>- the distance is calculated on the 50x50 feature map of the simple and complex sentence</a:t>
            </a:r>
          </a:p>
          <a:p>
            <a:pPr lvl="0"/>
            <a:r>
              <a:rPr lang="en-US"/>
              <a:t>- we experimented with with 2 to 4 layers. yin et al used 3 layers in their paper but we had the best results with 4 layer.</a:t>
            </a:r>
          </a:p>
          <a:p>
            <a:pPr lvl="0"/>
            <a:r>
              <a:rPr lang="en-US"/>
              <a:t>-result not satisfying with 60% similarity</a:t>
            </a:r>
          </a:p>
        </p:txBody>
      </p:sp>
    </p:spTree>
    <p:extLst>
      <p:ext uri="{BB962C8B-B14F-4D97-AF65-F5344CB8AC3E}">
        <p14:creationId xmlns:p14="http://schemas.microsoft.com/office/powerpoint/2010/main" val="254477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8C43E3A-49F0-4E5B-85DF-09681201F365}" type="slidenum">
              <a:t>2</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short recap of our idea</a:t>
            </a:r>
          </a:p>
          <a:p>
            <a:pPr lvl="0"/>
            <a:r>
              <a:rPr lang="en-US"/>
              <a:t>- present methods and results</a:t>
            </a:r>
          </a:p>
          <a:p>
            <a:pPr lvl="0"/>
            <a:r>
              <a:rPr lang="en-US"/>
              <a:t>	- data</a:t>
            </a:r>
          </a:p>
          <a:p>
            <a:pPr lvl="0"/>
            <a:r>
              <a:rPr lang="en-US"/>
              <a:t>	- word embeddings</a:t>
            </a:r>
          </a:p>
          <a:p>
            <a:pPr lvl="0"/>
            <a:r>
              <a:rPr lang="en-US"/>
              <a:t>	-encoder</a:t>
            </a:r>
          </a:p>
          <a:p>
            <a:pPr lvl="0"/>
            <a:r>
              <a:rPr lang="en-US"/>
              <a:t>	-decoder</a:t>
            </a:r>
          </a:p>
          <a:p>
            <a:pPr lvl="0"/>
            <a:r>
              <a:rPr lang="en-US"/>
              <a:t>	</a:t>
            </a:r>
            <a:r>
              <a:rPr lang="en-US" strike="sngStrike"/>
              <a:t>-</a:t>
            </a:r>
            <a:r>
              <a:rPr lang="en-US"/>
              <a:t> end-2-end model</a:t>
            </a:r>
          </a:p>
          <a:p>
            <a:pPr lvl="0"/>
            <a:r>
              <a:rPr lang="en-US"/>
              <a:t>- conclusion over the whole project</a:t>
            </a:r>
          </a:p>
        </p:txBody>
      </p:sp>
    </p:spTree>
    <p:extLst>
      <p:ext uri="{BB962C8B-B14F-4D97-AF65-F5344CB8AC3E}">
        <p14:creationId xmlns:p14="http://schemas.microsoft.com/office/powerpoint/2010/main" val="2446658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971DCD-1FE4-4DF8-9D34-68C408DFAA36}" type="slidenum">
              <a:t>20</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after that we switched to cosine similarity as loss function because we thought it makes more sense to focus on the orientation of vectors and not the magnitude of them in a 300 dimensional space</a:t>
            </a:r>
          </a:p>
          <a:p>
            <a:pPr lvl="0"/>
            <a:r>
              <a:rPr lang="en-US"/>
              <a:t>- furthermore, fasttext is also trained with cosine similarity</a:t>
            </a:r>
          </a:p>
          <a:p>
            <a:pPr lvl="0"/>
            <a:r>
              <a:rPr lang="en-US"/>
              <a:t>- again 4 layers was the best results with 97.57% similarity after 100 epochs and &gt;98% after 1000 epochs</a:t>
            </a:r>
          </a:p>
        </p:txBody>
      </p:sp>
    </p:spTree>
    <p:extLst>
      <p:ext uri="{BB962C8B-B14F-4D97-AF65-F5344CB8AC3E}">
        <p14:creationId xmlns:p14="http://schemas.microsoft.com/office/powerpoint/2010/main" val="3333730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2283F45-DAA3-445A-AF98-8D1682DDA3FC}" type="slidenum">
              <a:t>21</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dirty="0"/>
              <a:t>-decoder mirrors the architecture of the encoder</a:t>
            </a:r>
          </a:p>
          <a:p>
            <a:pPr lvl="0"/>
            <a:r>
              <a:rPr lang="en-US" strike="sngStrike" dirty="0"/>
              <a:t>-non</a:t>
            </a:r>
            <a:r>
              <a:rPr lang="en-US" dirty="0"/>
              <a:t>-final layers are dimension preserving and the final layer creates a 300x50 feature map</a:t>
            </a:r>
          </a:p>
          <a:p>
            <a:pPr lvl="0"/>
            <a:r>
              <a:rPr lang="en-US" dirty="0"/>
              <a:t>- </a:t>
            </a:r>
            <a:r>
              <a:rPr lang="en-US" dirty="0" err="1"/>
              <a:t>deconvolution</a:t>
            </a:r>
            <a:r>
              <a:rPr lang="en-US" dirty="0"/>
              <a:t> is actually transposed convolution as convolution is not invertible</a:t>
            </a:r>
          </a:p>
          <a:p>
            <a:pPr lvl="0"/>
            <a:r>
              <a:rPr lang="en-US" dirty="0"/>
              <a:t>- </a:t>
            </a:r>
            <a:r>
              <a:rPr lang="en-US" dirty="0" err="1"/>
              <a:t>deconvolution</a:t>
            </a:r>
            <a:r>
              <a:rPr lang="en-US" dirty="0"/>
              <a:t> dimensions =  inverse of convolution (but not value wise)</a:t>
            </a:r>
          </a:p>
          <a:p>
            <a:pPr lvl="0"/>
            <a:r>
              <a:rPr lang="en-US" dirty="0"/>
              <a:t>- creating 1 number out of 5 is easy, but the other way round is not trivial</a:t>
            </a:r>
          </a:p>
          <a:p>
            <a:pPr lvl="0"/>
            <a:r>
              <a:rPr lang="en-US" dirty="0"/>
              <a:t>- for me easiest to understand it is to think of padding in between the rows</a:t>
            </a:r>
          </a:p>
          <a:p>
            <a:pPr lvl="0"/>
            <a:r>
              <a:rPr lang="en-US" dirty="0"/>
              <a:t>- calculating convolution output:</a:t>
            </a:r>
          </a:p>
          <a:p>
            <a:pPr lvl="0"/>
            <a:r>
              <a:rPr lang="en-US" dirty="0"/>
              <a:t>- </a:t>
            </a:r>
            <a:r>
              <a:rPr lang="en-US" dirty="0" err="1"/>
              <a:t>conv</a:t>
            </a:r>
            <a:r>
              <a:rPr lang="en-US" dirty="0"/>
              <a:t>: (5-4)+0+1=2</a:t>
            </a:r>
          </a:p>
          <a:p>
            <a:pPr lvl="0"/>
            <a:r>
              <a:rPr lang="en-US" dirty="0"/>
              <a:t>- </a:t>
            </a:r>
            <a:r>
              <a:rPr lang="en-US" dirty="0" err="1"/>
              <a:t>deconvolution</a:t>
            </a:r>
            <a:r>
              <a:rPr lang="en-US" dirty="0"/>
              <a:t> output is just inverted formula</a:t>
            </a:r>
          </a:p>
          <a:p>
            <a:pPr lvl="0"/>
            <a:r>
              <a:rPr lang="en-US" dirty="0"/>
              <a:t>- </a:t>
            </a:r>
            <a:r>
              <a:rPr lang="en-US" dirty="0" err="1"/>
              <a:t>deconv</a:t>
            </a:r>
            <a:r>
              <a:rPr lang="en-US" dirty="0"/>
              <a:t>: (2+4)-0-1=5</a:t>
            </a:r>
          </a:p>
          <a:p>
            <a:pPr lvl="0"/>
            <a:endParaRPr lang="en-US" dirty="0"/>
          </a:p>
        </p:txBody>
      </p:sp>
    </p:spTree>
    <p:extLst>
      <p:ext uri="{BB962C8B-B14F-4D97-AF65-F5344CB8AC3E}">
        <p14:creationId xmlns:p14="http://schemas.microsoft.com/office/powerpoint/2010/main" val="552283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22BC6C7-DA4E-4C68-8BC4-22C875F77D3C}" type="slidenum">
              <a:t>22</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as loss function we compared the final feature map to the initial word embedding of the corresponding simple sentence</a:t>
            </a:r>
          </a:p>
          <a:p>
            <a:pPr lvl="0"/>
            <a:r>
              <a:rPr lang="en-US"/>
              <a:t>- but nevertheless we just reached a similarity of 25% on with 4 layers</a:t>
            </a:r>
          </a:p>
        </p:txBody>
      </p:sp>
    </p:spTree>
    <p:extLst>
      <p:ext uri="{BB962C8B-B14F-4D97-AF65-F5344CB8AC3E}">
        <p14:creationId xmlns:p14="http://schemas.microsoft.com/office/powerpoint/2010/main" val="1958686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C821F4-9473-42C0-8941-3CBCDAD33945}" type="slidenum">
              <a:t>23</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sample output using the most_similar word method of gensim which looks for the closest vectors</a:t>
            </a:r>
          </a:p>
          <a:p>
            <a:pPr lvl="0"/>
            <a:r>
              <a:rPr lang="en-US"/>
              <a:t>- foreign symbols and languages for what we dont have an explanation</a:t>
            </a:r>
          </a:p>
          <a:p>
            <a:pPr lvl="0"/>
            <a:r>
              <a:rPr lang="en-US"/>
              <a:t>- the values of the word embeddings looks okay, meaning they are not extreme or just zero</a:t>
            </a:r>
          </a:p>
          <a:p>
            <a:pPr lvl="0"/>
            <a:endParaRPr lang="en-US"/>
          </a:p>
          <a:p>
            <a:pPr lvl="0"/>
            <a:r>
              <a:rPr lang="en-US"/>
              <a:t>thảm  vitnamese for carpet</a:t>
            </a:r>
          </a:p>
          <a:p>
            <a:pPr lvl="0"/>
            <a:r>
              <a:rPr lang="en-US"/>
              <a:t>Dosimo greek f</a:t>
            </a:r>
          </a:p>
          <a:p>
            <a:pPr lvl="0"/>
            <a:r>
              <a:rPr lang="en-US"/>
              <a:t>الشاب Arabic for youn</a:t>
            </a:r>
          </a:p>
          <a:p>
            <a:pPr lvl="0"/>
            <a:r>
              <a:rPr lang="en-US"/>
              <a:t>ब्रिटिश  Hindu for the british</a:t>
            </a:r>
          </a:p>
          <a:p>
            <a:pPr lvl="0"/>
            <a:r>
              <a:rPr lang="en-US"/>
              <a:t> </a:t>
            </a:r>
          </a:p>
        </p:txBody>
      </p:sp>
    </p:spTree>
    <p:extLst>
      <p:ext uri="{BB962C8B-B14F-4D97-AF65-F5344CB8AC3E}">
        <p14:creationId xmlns:p14="http://schemas.microsoft.com/office/powerpoint/2010/main" val="101386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E0A3D5D-097E-477C-831B-F5CF03D472A5}" type="slidenum">
              <a:t>24</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easier to train because no intermediate step</a:t>
            </a:r>
          </a:p>
          <a:p>
            <a:pPr lvl="0"/>
            <a:r>
              <a:rPr lang="en-US"/>
              <a:t>- used cosine similarity of final feature output of decoder and corresponding simple sentence embedding.</a:t>
            </a:r>
          </a:p>
          <a:p>
            <a:pPr lvl="0"/>
            <a:r>
              <a:rPr lang="en-US"/>
              <a:t>-tried again 2 to 4 layer</a:t>
            </a:r>
          </a:p>
          <a:p>
            <a:pPr lvl="0"/>
            <a:r>
              <a:rPr lang="en-US"/>
              <a:t>- but only archieved 30% similarity with 4 layers → not good</a:t>
            </a:r>
          </a:p>
        </p:txBody>
      </p:sp>
    </p:spTree>
    <p:extLst>
      <p:ext uri="{BB962C8B-B14F-4D97-AF65-F5344CB8AC3E}">
        <p14:creationId xmlns:p14="http://schemas.microsoft.com/office/powerpoint/2010/main" val="3080453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65C2E5B-8D0B-4EF1-A41D-2A403810BA1A}" type="slidenum">
              <a:t>25</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Probably embedding problem</a:t>
            </a:r>
          </a:p>
          <a:p>
            <a:pPr lvl="0"/>
            <a:endParaRPr lang="en-US"/>
          </a:p>
          <a:p>
            <a:pPr lvl="0"/>
            <a:r>
              <a:rPr lang="zh-CN" altLang="de-DE" i="1">
                <a:latin typeface="Liberation Sans" pitchFamily="34"/>
              </a:rPr>
              <a:t>錘 </a:t>
            </a:r>
            <a:r>
              <a:rPr lang="de-DE" i="1">
                <a:latin typeface="Liberation Sans" pitchFamily="34"/>
              </a:rPr>
              <a:t> chinese for hammer</a:t>
            </a:r>
            <a:r>
              <a:rPr lang="en-US"/>
              <a:t> </a:t>
            </a:r>
          </a:p>
          <a:p>
            <a:pPr lvl="0"/>
            <a:r>
              <a:rPr lang="zh-CN" altLang="de-DE" i="1">
                <a:latin typeface="Liberation Sans" pitchFamily="34"/>
              </a:rPr>
              <a:t>湊</a:t>
            </a:r>
            <a:r>
              <a:rPr lang="de-DE" i="1">
                <a:latin typeface="Liberation Sans" pitchFamily="34"/>
              </a:rPr>
              <a:t> make something up</a:t>
            </a:r>
            <a:endParaRPr lang="en-US"/>
          </a:p>
        </p:txBody>
      </p:sp>
    </p:spTree>
    <p:extLst>
      <p:ext uri="{BB962C8B-B14F-4D97-AF65-F5344CB8AC3E}">
        <p14:creationId xmlns:p14="http://schemas.microsoft.com/office/powerpoint/2010/main" val="2850417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A41E4FB-E34D-4068-9305-B400B10FA1FA}" type="slidenum">
              <a:t>26</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Interestingly the Deocder similarity didn’t change for 3 or 4 layers</a:t>
            </a:r>
          </a:p>
          <a:p>
            <a:pPr lvl="0"/>
            <a:r>
              <a:rPr lang="en-US"/>
              <a:t>- 36.7% equals </a:t>
            </a:r>
            <a:r>
              <a:rPr lang="de-DE"/>
              <a:t>68.47 degree</a:t>
            </a:r>
            <a:endParaRPr lang="en-US"/>
          </a:p>
        </p:txBody>
      </p:sp>
    </p:spTree>
    <p:extLst>
      <p:ext uri="{BB962C8B-B14F-4D97-AF65-F5344CB8AC3E}">
        <p14:creationId xmlns:p14="http://schemas.microsoft.com/office/powerpoint/2010/main" val="808871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84EABC6-605D-477B-887C-3382971D8B47}" type="slidenum">
              <a:t>27</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dirty="0"/>
              <a:t>- Complex and simple have not enough information in common</a:t>
            </a:r>
          </a:p>
          <a:p>
            <a:pPr lvl="0"/>
            <a:r>
              <a:rPr lang="en-US" dirty="0"/>
              <a:t>- another insight is that we should not have used an  already existing model but come up with our own structure</a:t>
            </a:r>
          </a:p>
          <a:p>
            <a:pPr lvl="0"/>
            <a:endParaRPr lang="en-US" dirty="0"/>
          </a:p>
          <a:p>
            <a:pPr lvl="0"/>
            <a:r>
              <a:rPr lang="en-US" dirty="0"/>
              <a:t>-future steps would include:</a:t>
            </a:r>
          </a:p>
          <a:p>
            <a:pPr lvl="0"/>
            <a:r>
              <a:rPr lang="en-US" dirty="0"/>
              <a:t>- training of word </a:t>
            </a:r>
            <a:r>
              <a:rPr lang="en-US" dirty="0" err="1"/>
              <a:t>embeddings</a:t>
            </a:r>
            <a:r>
              <a:rPr lang="en-US" dirty="0"/>
              <a:t> on our own corpus, with smaller dimensions -&gt; faster training, no unknown symbols</a:t>
            </a:r>
          </a:p>
          <a:p>
            <a:pPr lvl="0"/>
            <a:r>
              <a:rPr lang="en-US" dirty="0"/>
              <a:t>- Going from word </a:t>
            </a:r>
            <a:r>
              <a:rPr lang="en-US" dirty="0" err="1"/>
              <a:t>embeddings</a:t>
            </a:r>
            <a:r>
              <a:rPr lang="en-US" dirty="0"/>
              <a:t> at the end of decoder to words does not work</a:t>
            </a:r>
          </a:p>
          <a:p>
            <a:pPr lvl="0"/>
            <a:r>
              <a:rPr lang="en-US" dirty="0"/>
              <a:t>Here would maybe work an additional layer which learns a probability distribution over all words</a:t>
            </a:r>
          </a:p>
          <a:p>
            <a:pPr lvl="0"/>
            <a:r>
              <a:rPr lang="en-US" dirty="0"/>
              <a:t>- </a:t>
            </a:r>
          </a:p>
        </p:txBody>
      </p:sp>
    </p:spTree>
    <p:extLst>
      <p:ext uri="{BB962C8B-B14F-4D97-AF65-F5344CB8AC3E}">
        <p14:creationId xmlns:p14="http://schemas.microsoft.com/office/powerpoint/2010/main" val="333890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B196472-1DE3-48F3-AA13-3514B14603D3}" type="slidenum">
              <a:t>3</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lgn="l"/>
            <a:r>
              <a:rPr lang="en-US" dirty="0">
                <a:latin typeface="Liberation Sans" pitchFamily="34"/>
              </a:rPr>
              <a:t>- Overall encoder decoder structure</a:t>
            </a:r>
          </a:p>
          <a:p>
            <a:pPr lvl="0" algn="l"/>
            <a:endParaRPr lang="en-US" dirty="0" smtClean="0">
              <a:latin typeface="Liberation Sans" pitchFamily="34"/>
            </a:endParaRPr>
          </a:p>
          <a:p>
            <a:pPr marL="215999" marR="0" lvl="0" indent="-215999" algn="l" defTabSz="914400" rtl="0" eaLnBrk="1" fontAlgn="auto" latinLnBrk="0" hangingPunct="0">
              <a:lnSpc>
                <a:spcPct val="100000"/>
              </a:lnSpc>
              <a:spcBef>
                <a:spcPts val="0"/>
              </a:spcBef>
              <a:spcAft>
                <a:spcPts val="0"/>
              </a:spcAft>
              <a:buClrTx/>
              <a:buSzTx/>
              <a:buFontTx/>
              <a:buNone/>
              <a:tabLst/>
              <a:defRPr/>
            </a:pPr>
            <a:r>
              <a:rPr lang="en-US" dirty="0" smtClean="0">
                <a:latin typeface="Liberation Sans" pitchFamily="34"/>
              </a:rPr>
              <a:t>- Find out if having both a complex and a simple sentence as input for a CNN improves over having only one sentence as input</a:t>
            </a:r>
          </a:p>
          <a:p>
            <a:pPr lvl="0" algn="l"/>
            <a:endParaRPr lang="en-US" dirty="0">
              <a:latin typeface="Liberation Sans" pitchFamily="34"/>
            </a:endParaRPr>
          </a:p>
          <a:p>
            <a:pPr lvl="0" algn="l"/>
            <a:r>
              <a:rPr lang="en-US" dirty="0">
                <a:latin typeface="Liberation Sans" pitchFamily="34"/>
              </a:rPr>
              <a:t>- Main difference between models in the training procedure:</a:t>
            </a:r>
          </a:p>
          <a:p>
            <a:pPr lvl="0" algn="l"/>
            <a:r>
              <a:rPr lang="en-US" dirty="0">
                <a:latin typeface="Liberation Sans" pitchFamily="34"/>
              </a:rPr>
              <a:t>	- encoder trained separately</a:t>
            </a:r>
          </a:p>
          <a:p>
            <a:pPr lvl="0" algn="l"/>
            <a:endParaRPr lang="en-US" dirty="0">
              <a:latin typeface="Liberation Sans" pitchFamily="34"/>
            </a:endParaRPr>
          </a:p>
          <a:p>
            <a:pPr lvl="0" algn="l"/>
            <a:r>
              <a:rPr lang="en-US" dirty="0">
                <a:latin typeface="Liberation Sans" pitchFamily="34"/>
              </a:rPr>
              <a:t>- decoder mirrors the encoder structure to produce a simple sentence</a:t>
            </a:r>
          </a:p>
          <a:p>
            <a:pPr lvl="0" algn="l"/>
            <a:endParaRPr lang="en-US" dirty="0">
              <a:latin typeface="Liberation Sans" pitchFamily="34"/>
            </a:endParaRPr>
          </a:p>
          <a:p>
            <a:pPr lvl="0" algn="l"/>
            <a:r>
              <a:rPr lang="en-US" dirty="0">
                <a:latin typeface="Liberation Sans" pitchFamily="34"/>
              </a:rPr>
              <a:t>- Now want to go a little bit more into the details of this part</a:t>
            </a:r>
          </a:p>
        </p:txBody>
      </p:sp>
    </p:spTree>
    <p:extLst>
      <p:ext uri="{BB962C8B-B14F-4D97-AF65-F5344CB8AC3E}">
        <p14:creationId xmlns:p14="http://schemas.microsoft.com/office/powerpoint/2010/main" val="288196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4F7BD4E-CD21-4E25-8DB3-40075923D15A}" type="slidenum">
              <a:t>4</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lgn="l"/>
            <a:r>
              <a:rPr lang="en-US">
                <a:latin typeface="Liberation Sans" pitchFamily="34"/>
              </a:rPr>
              <a:t>- siamese encoder = cnn with shared weights</a:t>
            </a:r>
          </a:p>
          <a:p>
            <a:pPr lvl="0" algn="l"/>
            <a:r>
              <a:rPr lang="en-US">
                <a:latin typeface="Liberation Sans" pitchFamily="34"/>
              </a:rPr>
              <a:t>- loss is calculated on output of both encoder</a:t>
            </a:r>
          </a:p>
          <a:p>
            <a:pPr lvl="0" algn="l"/>
            <a:endParaRPr lang="en-US">
              <a:latin typeface="Liberation Sans" pitchFamily="34"/>
            </a:endParaRPr>
          </a:p>
        </p:txBody>
      </p:sp>
    </p:spTree>
    <p:extLst>
      <p:ext uri="{BB962C8B-B14F-4D97-AF65-F5344CB8AC3E}">
        <p14:creationId xmlns:p14="http://schemas.microsoft.com/office/powerpoint/2010/main" val="627478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3B544EA-AFF4-4166-9770-6F822401CDB1}" type="slidenum">
              <a:t>5</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lgn="l"/>
            <a:r>
              <a:rPr lang="en-US">
                <a:latin typeface="Liberation Sans" pitchFamily="34"/>
              </a:rPr>
              <a:t>- encoder should learn to preserve the information distinctive for a simple sentence</a:t>
            </a:r>
          </a:p>
          <a:p>
            <a:pPr lvl="0" algn="l"/>
            <a:endParaRPr lang="en-US">
              <a:latin typeface="Liberation Sans" pitchFamily="34"/>
            </a:endParaRPr>
          </a:p>
          <a:p>
            <a:pPr lvl="0" algn="l"/>
            <a:r>
              <a:rPr lang="en-US">
                <a:latin typeface="Liberation Sans" pitchFamily="34"/>
              </a:rPr>
              <a:t>- siamese encoder = cnn with shared weights</a:t>
            </a:r>
          </a:p>
          <a:p>
            <a:pPr lvl="0" algn="l"/>
            <a:r>
              <a:rPr lang="en-US">
                <a:latin typeface="Liberation Sans" pitchFamily="34"/>
              </a:rPr>
              <a:t>- Important to note: here we see different dimensions. That’s not the case</a:t>
            </a:r>
          </a:p>
          <a:p>
            <a:pPr lvl="0" algn="l"/>
            <a:r>
              <a:rPr lang="en-US">
                <a:latin typeface="Liberation Sans" pitchFamily="34"/>
              </a:rPr>
              <a:t>- loss is calculated on output of both encoder</a:t>
            </a:r>
          </a:p>
          <a:p>
            <a:pPr lvl="0" algn="l"/>
            <a:endParaRPr lang="en-US">
              <a:latin typeface="Liberation Sans" pitchFamily="34"/>
            </a:endParaRPr>
          </a:p>
        </p:txBody>
      </p:sp>
    </p:spTree>
    <p:extLst>
      <p:ext uri="{BB962C8B-B14F-4D97-AF65-F5344CB8AC3E}">
        <p14:creationId xmlns:p14="http://schemas.microsoft.com/office/powerpoint/2010/main" val="379720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62CD55-5194-4342-88C1-5B1D88004C8C}" type="slidenum">
              <a:t>6</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Example from the dataset</a:t>
            </a:r>
          </a:p>
          <a:p>
            <a:pPr lvl="0"/>
            <a:r>
              <a:rPr lang="en-US"/>
              <a:t>- Idea is to get a representation of core information</a:t>
            </a:r>
          </a:p>
          <a:p>
            <a:pPr lvl="0"/>
            <a:r>
              <a:rPr lang="en-US"/>
              <a:t>- Could be for example a shorter sentence</a:t>
            </a:r>
          </a:p>
        </p:txBody>
      </p:sp>
    </p:spTree>
    <p:extLst>
      <p:ext uri="{BB962C8B-B14F-4D97-AF65-F5344CB8AC3E}">
        <p14:creationId xmlns:p14="http://schemas.microsoft.com/office/powerpoint/2010/main" val="5339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C40FC4F-A3EB-4747-B9B6-86069D64B515}" type="slidenum">
              <a:t>7</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Could also be a mathematical form</a:t>
            </a:r>
          </a:p>
        </p:txBody>
      </p:sp>
    </p:spTree>
    <p:extLst>
      <p:ext uri="{BB962C8B-B14F-4D97-AF65-F5344CB8AC3E}">
        <p14:creationId xmlns:p14="http://schemas.microsoft.com/office/powerpoint/2010/main" val="1452502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3B5AFD8-6BF0-4E9E-A03D-277BC73BF3A6}" type="slidenum">
              <a:t>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r>
              <a:rPr lang="en-US"/>
              <a:t>- Now to the data</a:t>
            </a:r>
          </a:p>
        </p:txBody>
      </p:sp>
    </p:spTree>
    <p:extLst>
      <p:ext uri="{BB962C8B-B14F-4D97-AF65-F5344CB8AC3E}">
        <p14:creationId xmlns:p14="http://schemas.microsoft.com/office/powerpoint/2010/main" val="182863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4F7BD4E-CD21-4E25-8DB3-40075923D15A}" type="slidenum">
              <a:t>9</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bildplatzhalter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izenplatzhalter 2"/>
          <p:cNvSpPr txBox="1">
            <a:spLocks noGrp="1"/>
          </p:cNvSpPr>
          <p:nvPr>
            <p:ph type="body" sz="quarter" idx="1"/>
          </p:nvPr>
        </p:nvSpPr>
        <p:spPr/>
        <p:txBody>
          <a:bodyPr/>
          <a:lstStyle/>
          <a:p>
            <a:pPr lvl="0" algn="l"/>
            <a:r>
              <a:rPr lang="en-US" dirty="0">
                <a:latin typeface="Liberation Sans" pitchFamily="34"/>
              </a:rPr>
              <a:t>- </a:t>
            </a:r>
            <a:r>
              <a:rPr lang="en-US" dirty="0" err="1">
                <a:latin typeface="Liberation Sans" pitchFamily="34"/>
              </a:rPr>
              <a:t>siamese</a:t>
            </a:r>
            <a:r>
              <a:rPr lang="en-US" dirty="0">
                <a:latin typeface="Liberation Sans" pitchFamily="34"/>
              </a:rPr>
              <a:t> encoder = </a:t>
            </a:r>
            <a:r>
              <a:rPr lang="en-US" dirty="0" err="1">
                <a:latin typeface="Liberation Sans" pitchFamily="34"/>
              </a:rPr>
              <a:t>cnn</a:t>
            </a:r>
            <a:r>
              <a:rPr lang="en-US" dirty="0">
                <a:latin typeface="Liberation Sans" pitchFamily="34"/>
              </a:rPr>
              <a:t> with shared weights</a:t>
            </a:r>
          </a:p>
          <a:p>
            <a:pPr lvl="0" algn="l"/>
            <a:r>
              <a:rPr lang="en-US" dirty="0">
                <a:latin typeface="Liberation Sans" pitchFamily="34"/>
              </a:rPr>
              <a:t>- loss is calculated on output of both encoder</a:t>
            </a:r>
          </a:p>
          <a:p>
            <a:pPr lvl="0" algn="l"/>
            <a:r>
              <a:rPr lang="en-US" dirty="0" smtClean="0">
                <a:latin typeface="Liberation Sans" pitchFamily="34"/>
              </a:rPr>
              <a:t>- Contrast for encoder -&gt; not matching sentences</a:t>
            </a:r>
            <a:endParaRPr lang="en-US" dirty="0">
              <a:latin typeface="Liberation Sans" pitchFamily="34"/>
            </a:endParaRPr>
          </a:p>
        </p:txBody>
      </p:sp>
    </p:spTree>
    <p:extLst>
      <p:ext uri="{BB962C8B-B14F-4D97-AF65-F5344CB8AC3E}">
        <p14:creationId xmlns:p14="http://schemas.microsoft.com/office/powerpoint/2010/main" val="394835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txBox="1">
            <a:spLocks noGrp="1"/>
          </p:cNvSpPr>
          <p:nvPr>
            <p:ph type="ctrTitle"/>
          </p:nvPr>
        </p:nvSpPr>
        <p:spPr>
          <a:xfrm>
            <a:off x="1260472" y="928692"/>
            <a:ext cx="7559673" cy="1973266"/>
          </a:xfrm>
        </p:spPr>
        <p:txBody>
          <a:bodyPr anchor="b"/>
          <a:lstStyle>
            <a:lvl1pPr>
              <a:defRPr lang="de-DE" sz="6000"/>
            </a:lvl1pPr>
          </a:lstStyle>
          <a:p>
            <a:pPr lvl="0"/>
            <a:r>
              <a:rPr lang="de-DE"/>
              <a:t>Titelmasterformat durch Klicken bearbeiten</a:t>
            </a:r>
          </a:p>
        </p:txBody>
      </p:sp>
      <p:sp>
        <p:nvSpPr>
          <p:cNvPr id="3" name="Untertitel 2"/>
          <p:cNvSpPr txBox="1">
            <a:spLocks noGrp="1"/>
          </p:cNvSpPr>
          <p:nvPr>
            <p:ph type="subTitle" idx="1"/>
          </p:nvPr>
        </p:nvSpPr>
        <p:spPr>
          <a:xfrm>
            <a:off x="1260472" y="2978145"/>
            <a:ext cx="7559673" cy="1370008"/>
          </a:xfrm>
        </p:spPr>
        <p:txBody>
          <a:bodyPr anchorCtr="1"/>
          <a:lstStyle>
            <a:lvl1pPr algn="ctr">
              <a:defRPr sz="2400"/>
            </a:lvl1pPr>
          </a:lstStyle>
          <a:p>
            <a:pPr lvl="0"/>
            <a:r>
              <a:rPr lang="de-DE"/>
              <a:t>Formatvorlage des Untertitelmasters durch Klicken bearbeiten</a:t>
            </a:r>
          </a:p>
        </p:txBody>
      </p:sp>
      <p:sp>
        <p:nvSpPr>
          <p:cNvPr id="4" name="Datumsplatzhalter 3"/>
          <p:cNvSpPr txBox="1">
            <a:spLocks noGrp="1"/>
          </p:cNvSpPr>
          <p:nvPr>
            <p:ph type="dt" sz="half" idx="7"/>
          </p:nvPr>
        </p:nvSpPr>
        <p:spPr/>
        <p:txBody>
          <a:bodyPr/>
          <a:lstStyle>
            <a:lvl1pPr>
              <a:defRPr/>
            </a:lvl1pPr>
          </a:lstStyle>
          <a:p>
            <a:pPr lvl="0"/>
            <a:endParaRPr lang="en-US"/>
          </a:p>
        </p:txBody>
      </p:sp>
      <p:sp>
        <p:nvSpPr>
          <p:cNvPr id="5" name="Fußzeilenplatzhalter 4"/>
          <p:cNvSpPr txBox="1">
            <a:spLocks noGrp="1"/>
          </p:cNvSpPr>
          <p:nvPr>
            <p:ph type="ftr" sz="quarter" idx="9"/>
          </p:nvPr>
        </p:nvSpPr>
        <p:spPr/>
        <p:txBody>
          <a:bodyPr/>
          <a:lstStyle>
            <a:lvl1pPr>
              <a:defRPr/>
            </a:lvl1pPr>
          </a:lstStyle>
          <a:p>
            <a:pPr lvl="0"/>
            <a:endParaRPr lang="en-US"/>
          </a:p>
        </p:txBody>
      </p:sp>
      <p:sp>
        <p:nvSpPr>
          <p:cNvPr id="6" name="Foliennummernplatzhalter 5"/>
          <p:cNvSpPr txBox="1">
            <a:spLocks noGrp="1"/>
          </p:cNvSpPr>
          <p:nvPr>
            <p:ph type="sldNum" sz="quarter" idx="8"/>
          </p:nvPr>
        </p:nvSpPr>
        <p:spPr/>
        <p:txBody>
          <a:bodyPr/>
          <a:lstStyle>
            <a:lvl1pPr>
              <a:defRPr/>
            </a:lvl1pPr>
          </a:lstStyle>
          <a:p>
            <a:pPr lvl="0"/>
            <a:fld id="{45110F67-11A3-4065-BFF3-5BE5B79C5E95}" type="slidenum">
              <a:t>‹Nr.›</a:t>
            </a:fld>
            <a:endParaRPr lang="en-US"/>
          </a:p>
        </p:txBody>
      </p:sp>
    </p:spTree>
    <p:extLst>
      <p:ext uri="{BB962C8B-B14F-4D97-AF65-F5344CB8AC3E}">
        <p14:creationId xmlns:p14="http://schemas.microsoft.com/office/powerpoint/2010/main" val="4126401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lvl1pPr>
              <a:defRPr lang="de-DE"/>
            </a:lvl1pPr>
          </a:lstStyle>
          <a:p>
            <a:pPr lvl="0"/>
            <a:r>
              <a:rPr lang="de-DE"/>
              <a:t>Titelmasterformat durch Klicken bearbeiten</a:t>
            </a:r>
          </a:p>
        </p:txBody>
      </p:sp>
      <p:sp>
        <p:nvSpPr>
          <p:cNvPr id="3" name="Vertikaler Textplatzhalt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txBox="1">
            <a:spLocks noGrp="1"/>
          </p:cNvSpPr>
          <p:nvPr>
            <p:ph type="dt" sz="half" idx="7"/>
          </p:nvPr>
        </p:nvSpPr>
        <p:spPr/>
        <p:txBody>
          <a:bodyPr/>
          <a:lstStyle>
            <a:lvl1pPr>
              <a:defRPr/>
            </a:lvl1pPr>
          </a:lstStyle>
          <a:p>
            <a:pPr lvl="0"/>
            <a:endParaRPr lang="en-US"/>
          </a:p>
        </p:txBody>
      </p:sp>
      <p:sp>
        <p:nvSpPr>
          <p:cNvPr id="5" name="Fußzeilenplatzhalter 4"/>
          <p:cNvSpPr txBox="1">
            <a:spLocks noGrp="1"/>
          </p:cNvSpPr>
          <p:nvPr>
            <p:ph type="ftr" sz="quarter" idx="9"/>
          </p:nvPr>
        </p:nvSpPr>
        <p:spPr/>
        <p:txBody>
          <a:bodyPr/>
          <a:lstStyle>
            <a:lvl1pPr>
              <a:defRPr/>
            </a:lvl1pPr>
          </a:lstStyle>
          <a:p>
            <a:pPr lvl="0"/>
            <a:endParaRPr lang="en-US"/>
          </a:p>
        </p:txBody>
      </p:sp>
      <p:sp>
        <p:nvSpPr>
          <p:cNvPr id="6" name="Foliennummernplatzhalter 5"/>
          <p:cNvSpPr txBox="1">
            <a:spLocks noGrp="1"/>
          </p:cNvSpPr>
          <p:nvPr>
            <p:ph type="sldNum" sz="quarter" idx="8"/>
          </p:nvPr>
        </p:nvSpPr>
        <p:spPr/>
        <p:txBody>
          <a:bodyPr/>
          <a:lstStyle>
            <a:lvl1pPr>
              <a:defRPr/>
            </a:lvl1pPr>
          </a:lstStyle>
          <a:p>
            <a:pPr lvl="0"/>
            <a:fld id="{CBE03826-CF13-4D08-A99F-AEB4AF1F0BF8}" type="slidenum">
              <a:t>‹Nr.›</a:t>
            </a:fld>
            <a:endParaRPr lang="en-US"/>
          </a:p>
        </p:txBody>
      </p:sp>
    </p:spTree>
    <p:extLst>
      <p:ext uri="{BB962C8B-B14F-4D97-AF65-F5344CB8AC3E}">
        <p14:creationId xmlns:p14="http://schemas.microsoft.com/office/powerpoint/2010/main" val="1354332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txBox="1">
            <a:spLocks noGrp="1"/>
          </p:cNvSpPr>
          <p:nvPr>
            <p:ph type="title" orient="vert"/>
          </p:nvPr>
        </p:nvSpPr>
        <p:spPr>
          <a:xfrm>
            <a:off x="7308854" y="225427"/>
            <a:ext cx="2266953" cy="4389440"/>
          </a:xfrm>
        </p:spPr>
        <p:txBody>
          <a:bodyPr vert="eaVert"/>
          <a:lstStyle>
            <a:lvl1pPr>
              <a:defRPr lang="de-DE"/>
            </a:lvl1pPr>
          </a:lstStyle>
          <a:p>
            <a:pPr lvl="0"/>
            <a:r>
              <a:rPr lang="de-DE"/>
              <a:t>Titelmasterformat durch Klicken bearbeiten</a:t>
            </a:r>
          </a:p>
        </p:txBody>
      </p:sp>
      <p:sp>
        <p:nvSpPr>
          <p:cNvPr id="3" name="Vertikaler Textplatzhalter 2"/>
          <p:cNvSpPr txBox="1">
            <a:spLocks noGrp="1"/>
          </p:cNvSpPr>
          <p:nvPr>
            <p:ph type="body" orient="vert" idx="1"/>
          </p:nvPr>
        </p:nvSpPr>
        <p:spPr>
          <a:xfrm>
            <a:off x="503240" y="225427"/>
            <a:ext cx="6653210" cy="4389440"/>
          </a:xfrm>
        </p:spPr>
        <p:txBody>
          <a:bodyPr vert="eaVert"/>
          <a:lstStyle>
            <a:lvl1pPr>
              <a:defRPr/>
            </a:lvl1pPr>
            <a:lvl2pPr>
              <a:defRPr/>
            </a:lvl2pPr>
            <a:lvl3pPr>
              <a:defRPr/>
            </a:lvl3pPr>
            <a:lvl4pPr>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txBox="1">
            <a:spLocks noGrp="1"/>
          </p:cNvSpPr>
          <p:nvPr>
            <p:ph type="dt" sz="half" idx="7"/>
          </p:nvPr>
        </p:nvSpPr>
        <p:spPr/>
        <p:txBody>
          <a:bodyPr/>
          <a:lstStyle>
            <a:lvl1pPr>
              <a:defRPr/>
            </a:lvl1pPr>
          </a:lstStyle>
          <a:p>
            <a:pPr lvl="0"/>
            <a:endParaRPr lang="en-US"/>
          </a:p>
        </p:txBody>
      </p:sp>
      <p:sp>
        <p:nvSpPr>
          <p:cNvPr id="5" name="Fußzeilenplatzhalter 4"/>
          <p:cNvSpPr txBox="1">
            <a:spLocks noGrp="1"/>
          </p:cNvSpPr>
          <p:nvPr>
            <p:ph type="ftr" sz="quarter" idx="9"/>
          </p:nvPr>
        </p:nvSpPr>
        <p:spPr/>
        <p:txBody>
          <a:bodyPr/>
          <a:lstStyle>
            <a:lvl1pPr>
              <a:defRPr/>
            </a:lvl1pPr>
          </a:lstStyle>
          <a:p>
            <a:pPr lvl="0"/>
            <a:endParaRPr lang="en-US"/>
          </a:p>
        </p:txBody>
      </p:sp>
      <p:sp>
        <p:nvSpPr>
          <p:cNvPr id="6" name="Foliennummernplatzhalter 5"/>
          <p:cNvSpPr txBox="1">
            <a:spLocks noGrp="1"/>
          </p:cNvSpPr>
          <p:nvPr>
            <p:ph type="sldNum" sz="quarter" idx="8"/>
          </p:nvPr>
        </p:nvSpPr>
        <p:spPr/>
        <p:txBody>
          <a:bodyPr/>
          <a:lstStyle>
            <a:lvl1pPr>
              <a:defRPr/>
            </a:lvl1pPr>
          </a:lstStyle>
          <a:p>
            <a:pPr lvl="0"/>
            <a:fld id="{99EBBA2C-DE75-4A61-BF23-089A2B0556D8}" type="slidenum">
              <a:t>‹Nr.›</a:t>
            </a:fld>
            <a:endParaRPr lang="en-US"/>
          </a:p>
        </p:txBody>
      </p:sp>
    </p:spTree>
    <p:extLst>
      <p:ext uri="{BB962C8B-B14F-4D97-AF65-F5344CB8AC3E}">
        <p14:creationId xmlns:p14="http://schemas.microsoft.com/office/powerpoint/2010/main" val="83382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lvl1pPr>
              <a:defRPr lang="de-DE"/>
            </a:lvl1pPr>
          </a:lstStyle>
          <a:p>
            <a:pPr lvl="0"/>
            <a:r>
              <a:rPr lang="de-DE"/>
              <a:t>Titelmasterformat durch Klicken bearbeiten</a:t>
            </a:r>
          </a:p>
        </p:txBody>
      </p:sp>
      <p:sp>
        <p:nvSpPr>
          <p:cNvPr id="3" name="Inhaltsplatzhalter 2"/>
          <p:cNvSpPr txBox="1">
            <a:spLocks noGrp="1"/>
          </p:cNvSpPr>
          <p:nvPr>
            <p:ph idx="1"/>
          </p:nvPr>
        </p:nvSpPr>
        <p:spPr/>
        <p:txBody>
          <a:bodyPr/>
          <a:lstStyle>
            <a:lvl1pPr>
              <a:defRPr/>
            </a:lvl1pPr>
            <a:lvl2pPr>
              <a:defRPr/>
            </a:lvl2pPr>
            <a:lvl3pPr>
              <a:defRPr/>
            </a:lvl3pPr>
            <a:lvl4pPr>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txBox="1">
            <a:spLocks noGrp="1"/>
          </p:cNvSpPr>
          <p:nvPr>
            <p:ph type="dt" sz="half" idx="7"/>
          </p:nvPr>
        </p:nvSpPr>
        <p:spPr/>
        <p:txBody>
          <a:bodyPr/>
          <a:lstStyle>
            <a:lvl1pPr>
              <a:defRPr/>
            </a:lvl1pPr>
          </a:lstStyle>
          <a:p>
            <a:pPr lvl="0"/>
            <a:endParaRPr lang="en-US"/>
          </a:p>
        </p:txBody>
      </p:sp>
      <p:sp>
        <p:nvSpPr>
          <p:cNvPr id="5" name="Fußzeilenplatzhalter 4"/>
          <p:cNvSpPr txBox="1">
            <a:spLocks noGrp="1"/>
          </p:cNvSpPr>
          <p:nvPr>
            <p:ph type="ftr" sz="quarter" idx="9"/>
          </p:nvPr>
        </p:nvSpPr>
        <p:spPr/>
        <p:txBody>
          <a:bodyPr/>
          <a:lstStyle>
            <a:lvl1pPr>
              <a:defRPr/>
            </a:lvl1pPr>
          </a:lstStyle>
          <a:p>
            <a:pPr lvl="0"/>
            <a:endParaRPr lang="en-US"/>
          </a:p>
        </p:txBody>
      </p:sp>
      <p:sp>
        <p:nvSpPr>
          <p:cNvPr id="6" name="Foliennummernplatzhalter 5"/>
          <p:cNvSpPr txBox="1">
            <a:spLocks noGrp="1"/>
          </p:cNvSpPr>
          <p:nvPr>
            <p:ph type="sldNum" sz="quarter" idx="8"/>
          </p:nvPr>
        </p:nvSpPr>
        <p:spPr/>
        <p:txBody>
          <a:bodyPr/>
          <a:lstStyle>
            <a:lvl1pPr>
              <a:defRPr/>
            </a:lvl1pPr>
          </a:lstStyle>
          <a:p>
            <a:pPr lvl="0"/>
            <a:fld id="{25A0F8D9-F35D-4169-A981-7E4030DB35DA}" type="slidenum">
              <a:t>‹Nr.›</a:t>
            </a:fld>
            <a:endParaRPr lang="en-US"/>
          </a:p>
        </p:txBody>
      </p:sp>
    </p:spTree>
    <p:extLst>
      <p:ext uri="{BB962C8B-B14F-4D97-AF65-F5344CB8AC3E}">
        <p14:creationId xmlns:p14="http://schemas.microsoft.com/office/powerpoint/2010/main" val="20219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
    <p:spTree>
      <p:nvGrpSpPr>
        <p:cNvPr id="1" name=""/>
        <p:cNvGrpSpPr/>
        <p:nvPr/>
      </p:nvGrpSpPr>
      <p:grpSpPr>
        <a:xfrm>
          <a:off x="0" y="0"/>
          <a:ext cx="0" cy="0"/>
          <a:chOff x="0" y="0"/>
          <a:chExt cx="0" cy="0"/>
        </a:xfrm>
      </p:grpSpPr>
      <p:sp>
        <p:nvSpPr>
          <p:cNvPr id="2" name="Titel 1"/>
          <p:cNvSpPr txBox="1">
            <a:spLocks noGrp="1"/>
          </p:cNvSpPr>
          <p:nvPr>
            <p:ph type="title"/>
          </p:nvPr>
        </p:nvSpPr>
        <p:spPr>
          <a:xfrm>
            <a:off x="687391" y="1414467"/>
            <a:ext cx="8694736" cy="2357432"/>
          </a:xfrm>
        </p:spPr>
        <p:txBody>
          <a:bodyPr anchor="b"/>
          <a:lstStyle>
            <a:lvl1pPr>
              <a:defRPr lang="de-DE" sz="6000"/>
            </a:lvl1pPr>
          </a:lstStyle>
          <a:p>
            <a:pPr lvl="0"/>
            <a:r>
              <a:rPr lang="de-DE"/>
              <a:t>Titelmasterformat durch Klicken bearbeiten</a:t>
            </a:r>
          </a:p>
        </p:txBody>
      </p:sp>
      <p:sp>
        <p:nvSpPr>
          <p:cNvPr id="3" name="Textplatzhalter 2"/>
          <p:cNvSpPr txBox="1">
            <a:spLocks noGrp="1"/>
          </p:cNvSpPr>
          <p:nvPr>
            <p:ph type="body" idx="1"/>
          </p:nvPr>
        </p:nvSpPr>
        <p:spPr>
          <a:xfrm>
            <a:off x="687391" y="3794129"/>
            <a:ext cx="8694736" cy="1241426"/>
          </a:xfrm>
        </p:spPr>
        <p:txBody>
          <a:bodyPr/>
          <a:lstStyle>
            <a:lvl1pPr>
              <a:defRPr sz="2400">
                <a:solidFill>
                  <a:srgbClr val="898989"/>
                </a:solidFill>
              </a:defRPr>
            </a:lvl1pPr>
          </a:lstStyle>
          <a:p>
            <a:pPr lvl="0"/>
            <a:r>
              <a:rPr lang="de-DE"/>
              <a:t>Textmasterformat bearbeiten</a:t>
            </a:r>
          </a:p>
        </p:txBody>
      </p:sp>
      <p:sp>
        <p:nvSpPr>
          <p:cNvPr id="4" name="Datumsplatzhalter 3"/>
          <p:cNvSpPr txBox="1">
            <a:spLocks noGrp="1"/>
          </p:cNvSpPr>
          <p:nvPr>
            <p:ph type="dt" sz="half" idx="7"/>
          </p:nvPr>
        </p:nvSpPr>
        <p:spPr/>
        <p:txBody>
          <a:bodyPr/>
          <a:lstStyle>
            <a:lvl1pPr>
              <a:defRPr/>
            </a:lvl1pPr>
          </a:lstStyle>
          <a:p>
            <a:pPr lvl="0"/>
            <a:endParaRPr lang="en-US"/>
          </a:p>
        </p:txBody>
      </p:sp>
      <p:sp>
        <p:nvSpPr>
          <p:cNvPr id="5" name="Fußzeilenplatzhalter 4"/>
          <p:cNvSpPr txBox="1">
            <a:spLocks noGrp="1"/>
          </p:cNvSpPr>
          <p:nvPr>
            <p:ph type="ftr" sz="quarter" idx="9"/>
          </p:nvPr>
        </p:nvSpPr>
        <p:spPr/>
        <p:txBody>
          <a:bodyPr/>
          <a:lstStyle>
            <a:lvl1pPr>
              <a:defRPr/>
            </a:lvl1pPr>
          </a:lstStyle>
          <a:p>
            <a:pPr lvl="0"/>
            <a:endParaRPr lang="en-US"/>
          </a:p>
        </p:txBody>
      </p:sp>
      <p:sp>
        <p:nvSpPr>
          <p:cNvPr id="6" name="Foliennummernplatzhalter 5"/>
          <p:cNvSpPr txBox="1">
            <a:spLocks noGrp="1"/>
          </p:cNvSpPr>
          <p:nvPr>
            <p:ph type="sldNum" sz="quarter" idx="8"/>
          </p:nvPr>
        </p:nvSpPr>
        <p:spPr/>
        <p:txBody>
          <a:bodyPr/>
          <a:lstStyle>
            <a:lvl1pPr>
              <a:defRPr/>
            </a:lvl1pPr>
          </a:lstStyle>
          <a:p>
            <a:pPr lvl="0"/>
            <a:fld id="{7D15352E-35D8-4A99-B5F4-8B53ED18968C}" type="slidenum">
              <a:t>‹Nr.›</a:t>
            </a:fld>
            <a:endParaRPr lang="en-US"/>
          </a:p>
        </p:txBody>
      </p:sp>
    </p:spTree>
    <p:extLst>
      <p:ext uri="{BB962C8B-B14F-4D97-AF65-F5344CB8AC3E}">
        <p14:creationId xmlns:p14="http://schemas.microsoft.com/office/powerpoint/2010/main" val="3939561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lvl1pPr>
              <a:defRPr lang="de-DE"/>
            </a:lvl1pPr>
          </a:lstStyle>
          <a:p>
            <a:pPr lvl="0"/>
            <a:r>
              <a:rPr lang="de-DE"/>
              <a:t>Titelmasterformat durch Klicken bearbeiten</a:t>
            </a:r>
          </a:p>
        </p:txBody>
      </p:sp>
      <p:sp>
        <p:nvSpPr>
          <p:cNvPr id="3" name="Inhaltsplatzhalter 2"/>
          <p:cNvSpPr txBox="1">
            <a:spLocks noGrp="1"/>
          </p:cNvSpPr>
          <p:nvPr>
            <p:ph idx="1"/>
          </p:nvPr>
        </p:nvSpPr>
        <p:spPr>
          <a:xfrm>
            <a:off x="503240" y="1327151"/>
            <a:ext cx="4459291" cy="3287716"/>
          </a:xfrm>
        </p:spPr>
        <p:txBody>
          <a:bodyPr/>
          <a:lstStyle>
            <a:lvl1pPr>
              <a:defRPr/>
            </a:lvl1pPr>
            <a:lvl2pPr>
              <a:defRPr/>
            </a:lvl2pPr>
            <a:lvl3pPr>
              <a:defRPr/>
            </a:lvl3pPr>
            <a:lvl4pPr>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txBox="1">
            <a:spLocks noGrp="1"/>
          </p:cNvSpPr>
          <p:nvPr>
            <p:ph idx="2"/>
          </p:nvPr>
        </p:nvSpPr>
        <p:spPr>
          <a:xfrm>
            <a:off x="5114925" y="1327151"/>
            <a:ext cx="4460872" cy="3287716"/>
          </a:xfrm>
        </p:spPr>
        <p:txBody>
          <a:bodyPr/>
          <a:lstStyle>
            <a:lvl1pPr>
              <a:defRPr/>
            </a:lvl1pPr>
            <a:lvl2pPr>
              <a:defRPr/>
            </a:lvl2pPr>
            <a:lvl3pPr>
              <a:defRPr/>
            </a:lvl3pPr>
            <a:lvl4pPr>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txBox="1">
            <a:spLocks noGrp="1"/>
          </p:cNvSpPr>
          <p:nvPr>
            <p:ph type="dt" sz="half" idx="7"/>
          </p:nvPr>
        </p:nvSpPr>
        <p:spPr/>
        <p:txBody>
          <a:bodyPr/>
          <a:lstStyle>
            <a:lvl1pPr>
              <a:defRPr/>
            </a:lvl1pPr>
          </a:lstStyle>
          <a:p>
            <a:pPr lvl="0"/>
            <a:endParaRPr lang="en-US"/>
          </a:p>
        </p:txBody>
      </p:sp>
      <p:sp>
        <p:nvSpPr>
          <p:cNvPr id="6" name="Fußzeilenplatzhalter 5"/>
          <p:cNvSpPr txBox="1">
            <a:spLocks noGrp="1"/>
          </p:cNvSpPr>
          <p:nvPr>
            <p:ph type="ftr" sz="quarter" idx="9"/>
          </p:nvPr>
        </p:nvSpPr>
        <p:spPr/>
        <p:txBody>
          <a:bodyPr/>
          <a:lstStyle>
            <a:lvl1pPr>
              <a:defRPr/>
            </a:lvl1pPr>
          </a:lstStyle>
          <a:p>
            <a:pPr lvl="0"/>
            <a:endParaRPr lang="en-US"/>
          </a:p>
        </p:txBody>
      </p:sp>
      <p:sp>
        <p:nvSpPr>
          <p:cNvPr id="7" name="Foliennummernplatzhalter 6"/>
          <p:cNvSpPr txBox="1">
            <a:spLocks noGrp="1"/>
          </p:cNvSpPr>
          <p:nvPr>
            <p:ph type="sldNum" sz="quarter" idx="8"/>
          </p:nvPr>
        </p:nvSpPr>
        <p:spPr/>
        <p:txBody>
          <a:bodyPr/>
          <a:lstStyle>
            <a:lvl1pPr>
              <a:defRPr/>
            </a:lvl1pPr>
          </a:lstStyle>
          <a:p>
            <a:pPr lvl="0"/>
            <a:fld id="{DBE87265-7485-4798-B8C5-7F9F01B382BA}" type="slidenum">
              <a:t>‹Nr.›</a:t>
            </a:fld>
            <a:endParaRPr lang="en-US"/>
          </a:p>
        </p:txBody>
      </p:sp>
    </p:spTree>
    <p:extLst>
      <p:ext uri="{BB962C8B-B14F-4D97-AF65-F5344CB8AC3E}">
        <p14:creationId xmlns:p14="http://schemas.microsoft.com/office/powerpoint/2010/main" val="1187825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txBox="1">
            <a:spLocks noGrp="1"/>
          </p:cNvSpPr>
          <p:nvPr>
            <p:ph type="title"/>
          </p:nvPr>
        </p:nvSpPr>
        <p:spPr>
          <a:xfrm>
            <a:off x="693736" y="301623"/>
            <a:ext cx="8694736" cy="1096959"/>
          </a:xfrm>
        </p:spPr>
        <p:txBody>
          <a:bodyPr/>
          <a:lstStyle>
            <a:lvl1pPr>
              <a:defRPr lang="de-DE"/>
            </a:lvl1pPr>
          </a:lstStyle>
          <a:p>
            <a:pPr lvl="0"/>
            <a:r>
              <a:rPr lang="de-DE"/>
              <a:t>Titelmasterformat durch Klicken bearbeiten</a:t>
            </a:r>
          </a:p>
        </p:txBody>
      </p:sp>
      <p:sp>
        <p:nvSpPr>
          <p:cNvPr id="3" name="Textplatzhalter 2"/>
          <p:cNvSpPr txBox="1">
            <a:spLocks noGrp="1"/>
          </p:cNvSpPr>
          <p:nvPr>
            <p:ph type="body" idx="1"/>
          </p:nvPr>
        </p:nvSpPr>
        <p:spPr>
          <a:xfrm>
            <a:off x="693736" y="1390646"/>
            <a:ext cx="4265611" cy="681035"/>
          </a:xfrm>
        </p:spPr>
        <p:txBody>
          <a:bodyPr anchor="b"/>
          <a:lstStyle>
            <a:lvl1pPr>
              <a:defRPr sz="2400" b="1"/>
            </a:lvl1pPr>
          </a:lstStyle>
          <a:p>
            <a:pPr lvl="0"/>
            <a:r>
              <a:rPr lang="de-DE"/>
              <a:t>Textmasterformat bearbeiten</a:t>
            </a:r>
          </a:p>
        </p:txBody>
      </p:sp>
      <p:sp>
        <p:nvSpPr>
          <p:cNvPr id="4" name="Inhaltsplatzhalter 3"/>
          <p:cNvSpPr txBox="1">
            <a:spLocks noGrp="1"/>
          </p:cNvSpPr>
          <p:nvPr>
            <p:ph idx="2"/>
          </p:nvPr>
        </p:nvSpPr>
        <p:spPr>
          <a:xfrm>
            <a:off x="693736" y="2071692"/>
            <a:ext cx="4265611" cy="3046415"/>
          </a:xfrm>
        </p:spPr>
        <p:txBody>
          <a:bodyPr/>
          <a:lstStyle>
            <a:lvl1pPr>
              <a:defRPr/>
            </a:lvl1pPr>
            <a:lvl2pPr>
              <a:defRPr/>
            </a:lvl2pPr>
            <a:lvl3pPr>
              <a:defRPr/>
            </a:lvl3pPr>
            <a:lvl4pPr>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txBox="1">
            <a:spLocks noGrp="1"/>
          </p:cNvSpPr>
          <p:nvPr>
            <p:ph type="body" idx="3"/>
          </p:nvPr>
        </p:nvSpPr>
        <p:spPr>
          <a:xfrm>
            <a:off x="5103815" y="1390646"/>
            <a:ext cx="4284658" cy="681035"/>
          </a:xfrm>
        </p:spPr>
        <p:txBody>
          <a:bodyPr anchor="b"/>
          <a:lstStyle>
            <a:lvl1pPr>
              <a:defRPr sz="2400" b="1"/>
            </a:lvl1pPr>
          </a:lstStyle>
          <a:p>
            <a:pPr lvl="0"/>
            <a:r>
              <a:rPr lang="de-DE"/>
              <a:t>Textmasterformat bearbeiten</a:t>
            </a:r>
          </a:p>
        </p:txBody>
      </p:sp>
      <p:sp>
        <p:nvSpPr>
          <p:cNvPr id="6" name="Inhaltsplatzhalter 5"/>
          <p:cNvSpPr txBox="1">
            <a:spLocks noGrp="1"/>
          </p:cNvSpPr>
          <p:nvPr>
            <p:ph idx="4"/>
          </p:nvPr>
        </p:nvSpPr>
        <p:spPr>
          <a:xfrm>
            <a:off x="5103815" y="2071692"/>
            <a:ext cx="4284658" cy="3046415"/>
          </a:xfrm>
        </p:spPr>
        <p:txBody>
          <a:bodyPr/>
          <a:lstStyle>
            <a:lvl1pPr>
              <a:defRPr/>
            </a:lvl1pPr>
            <a:lvl2pPr>
              <a:defRPr/>
            </a:lvl2pPr>
            <a:lvl3pPr>
              <a:defRPr/>
            </a:lvl3pPr>
            <a:lvl4pPr>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txBox="1">
            <a:spLocks noGrp="1"/>
          </p:cNvSpPr>
          <p:nvPr>
            <p:ph type="dt" sz="half" idx="7"/>
          </p:nvPr>
        </p:nvSpPr>
        <p:spPr/>
        <p:txBody>
          <a:bodyPr/>
          <a:lstStyle>
            <a:lvl1pPr>
              <a:defRPr/>
            </a:lvl1pPr>
          </a:lstStyle>
          <a:p>
            <a:pPr lvl="0"/>
            <a:endParaRPr lang="en-US"/>
          </a:p>
        </p:txBody>
      </p:sp>
      <p:sp>
        <p:nvSpPr>
          <p:cNvPr id="8" name="Fußzeilenplatzhalter 7"/>
          <p:cNvSpPr txBox="1">
            <a:spLocks noGrp="1"/>
          </p:cNvSpPr>
          <p:nvPr>
            <p:ph type="ftr" sz="quarter" idx="9"/>
          </p:nvPr>
        </p:nvSpPr>
        <p:spPr/>
        <p:txBody>
          <a:bodyPr/>
          <a:lstStyle>
            <a:lvl1pPr>
              <a:defRPr/>
            </a:lvl1pPr>
          </a:lstStyle>
          <a:p>
            <a:pPr lvl="0"/>
            <a:endParaRPr lang="en-US"/>
          </a:p>
        </p:txBody>
      </p:sp>
      <p:sp>
        <p:nvSpPr>
          <p:cNvPr id="9" name="Foliennummernplatzhalter 8"/>
          <p:cNvSpPr txBox="1">
            <a:spLocks noGrp="1"/>
          </p:cNvSpPr>
          <p:nvPr>
            <p:ph type="sldNum" sz="quarter" idx="8"/>
          </p:nvPr>
        </p:nvSpPr>
        <p:spPr/>
        <p:txBody>
          <a:bodyPr/>
          <a:lstStyle>
            <a:lvl1pPr>
              <a:defRPr/>
            </a:lvl1pPr>
          </a:lstStyle>
          <a:p>
            <a:pPr lvl="0"/>
            <a:fld id="{E8121672-ACDD-44DE-8132-0B7E2334D70F}" type="slidenum">
              <a:t>‹Nr.›</a:t>
            </a:fld>
            <a:endParaRPr lang="en-US"/>
          </a:p>
        </p:txBody>
      </p:sp>
    </p:spTree>
    <p:extLst>
      <p:ext uri="{BB962C8B-B14F-4D97-AF65-F5344CB8AC3E}">
        <p14:creationId xmlns:p14="http://schemas.microsoft.com/office/powerpoint/2010/main" val="1293047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lvl1pPr>
              <a:defRPr lang="de-DE"/>
            </a:lvl1pPr>
          </a:lstStyle>
          <a:p>
            <a:pPr lvl="0"/>
            <a:r>
              <a:rPr lang="de-DE"/>
              <a:t>Titelmasterformat durch Klicken bearbeiten</a:t>
            </a:r>
          </a:p>
        </p:txBody>
      </p:sp>
      <p:sp>
        <p:nvSpPr>
          <p:cNvPr id="3" name="Datumsplatzhalter 2"/>
          <p:cNvSpPr txBox="1">
            <a:spLocks noGrp="1"/>
          </p:cNvSpPr>
          <p:nvPr>
            <p:ph type="dt" sz="half" idx="7"/>
          </p:nvPr>
        </p:nvSpPr>
        <p:spPr/>
        <p:txBody>
          <a:bodyPr/>
          <a:lstStyle>
            <a:lvl1pPr>
              <a:defRPr/>
            </a:lvl1pPr>
          </a:lstStyle>
          <a:p>
            <a:pPr lvl="0"/>
            <a:endParaRPr lang="en-US"/>
          </a:p>
        </p:txBody>
      </p:sp>
      <p:sp>
        <p:nvSpPr>
          <p:cNvPr id="4" name="Fußzeilenplatzhalter 3"/>
          <p:cNvSpPr txBox="1">
            <a:spLocks noGrp="1"/>
          </p:cNvSpPr>
          <p:nvPr>
            <p:ph type="ftr" sz="quarter" idx="9"/>
          </p:nvPr>
        </p:nvSpPr>
        <p:spPr/>
        <p:txBody>
          <a:bodyPr/>
          <a:lstStyle>
            <a:lvl1pPr>
              <a:defRPr/>
            </a:lvl1pPr>
          </a:lstStyle>
          <a:p>
            <a:pPr lvl="0"/>
            <a:endParaRPr lang="en-US"/>
          </a:p>
        </p:txBody>
      </p:sp>
      <p:sp>
        <p:nvSpPr>
          <p:cNvPr id="5" name="Foliennummernplatzhalter 4"/>
          <p:cNvSpPr txBox="1">
            <a:spLocks noGrp="1"/>
          </p:cNvSpPr>
          <p:nvPr>
            <p:ph type="sldNum" sz="quarter" idx="8"/>
          </p:nvPr>
        </p:nvSpPr>
        <p:spPr/>
        <p:txBody>
          <a:bodyPr/>
          <a:lstStyle>
            <a:lvl1pPr>
              <a:defRPr/>
            </a:lvl1pPr>
          </a:lstStyle>
          <a:p>
            <a:pPr lvl="0"/>
            <a:fld id="{05E262FB-4FED-41E9-AFC0-B790B42AA9A7}" type="slidenum">
              <a:t>‹Nr.›</a:t>
            </a:fld>
            <a:endParaRPr lang="en-US"/>
          </a:p>
        </p:txBody>
      </p:sp>
    </p:spTree>
    <p:extLst>
      <p:ext uri="{BB962C8B-B14F-4D97-AF65-F5344CB8AC3E}">
        <p14:creationId xmlns:p14="http://schemas.microsoft.com/office/powerpoint/2010/main" val="2126998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txBox="1">
            <a:spLocks noGrp="1"/>
          </p:cNvSpPr>
          <p:nvPr>
            <p:ph type="dt" sz="half" idx="7"/>
          </p:nvPr>
        </p:nvSpPr>
        <p:spPr/>
        <p:txBody>
          <a:bodyPr/>
          <a:lstStyle>
            <a:lvl1pPr>
              <a:defRPr/>
            </a:lvl1pPr>
          </a:lstStyle>
          <a:p>
            <a:pPr lvl="0"/>
            <a:endParaRPr lang="en-US"/>
          </a:p>
        </p:txBody>
      </p:sp>
      <p:sp>
        <p:nvSpPr>
          <p:cNvPr id="3" name="Fußzeilenplatzhalter 2"/>
          <p:cNvSpPr txBox="1">
            <a:spLocks noGrp="1"/>
          </p:cNvSpPr>
          <p:nvPr>
            <p:ph type="ftr" sz="quarter" idx="9"/>
          </p:nvPr>
        </p:nvSpPr>
        <p:spPr/>
        <p:txBody>
          <a:bodyPr/>
          <a:lstStyle>
            <a:lvl1pPr>
              <a:defRPr/>
            </a:lvl1pPr>
          </a:lstStyle>
          <a:p>
            <a:pPr lvl="0"/>
            <a:endParaRPr lang="en-US"/>
          </a:p>
        </p:txBody>
      </p:sp>
      <p:sp>
        <p:nvSpPr>
          <p:cNvPr id="4" name="Foliennummernplatzhalter 3"/>
          <p:cNvSpPr txBox="1">
            <a:spLocks noGrp="1"/>
          </p:cNvSpPr>
          <p:nvPr>
            <p:ph type="sldNum" sz="quarter" idx="8"/>
          </p:nvPr>
        </p:nvSpPr>
        <p:spPr/>
        <p:txBody>
          <a:bodyPr/>
          <a:lstStyle>
            <a:lvl1pPr>
              <a:defRPr/>
            </a:lvl1pPr>
          </a:lstStyle>
          <a:p>
            <a:pPr lvl="0"/>
            <a:fld id="{B7E6FEA4-9671-4A28-B467-D79C547A90D3}" type="slidenum">
              <a:t>‹Nr.›</a:t>
            </a:fld>
            <a:endParaRPr lang="en-US"/>
          </a:p>
        </p:txBody>
      </p:sp>
    </p:spTree>
    <p:extLst>
      <p:ext uri="{BB962C8B-B14F-4D97-AF65-F5344CB8AC3E}">
        <p14:creationId xmlns:p14="http://schemas.microsoft.com/office/powerpoint/2010/main" val="430923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txBox="1">
            <a:spLocks noGrp="1"/>
          </p:cNvSpPr>
          <p:nvPr>
            <p:ph type="title"/>
          </p:nvPr>
        </p:nvSpPr>
        <p:spPr>
          <a:xfrm>
            <a:off x="693736" y="377820"/>
            <a:ext cx="3251204" cy="1323978"/>
          </a:xfrm>
        </p:spPr>
        <p:txBody>
          <a:bodyPr anchor="b"/>
          <a:lstStyle>
            <a:lvl1pPr>
              <a:defRPr lang="de-DE" sz="3200"/>
            </a:lvl1pPr>
          </a:lstStyle>
          <a:p>
            <a:pPr lvl="0"/>
            <a:r>
              <a:rPr lang="de-DE"/>
              <a:t>Titelmasterformat durch Klicken bearbeiten</a:t>
            </a:r>
          </a:p>
        </p:txBody>
      </p:sp>
      <p:sp>
        <p:nvSpPr>
          <p:cNvPr id="3" name="Inhaltsplatzhalter 2"/>
          <p:cNvSpPr txBox="1">
            <a:spLocks noGrp="1"/>
          </p:cNvSpPr>
          <p:nvPr>
            <p:ph idx="1"/>
          </p:nvPr>
        </p:nvSpPr>
        <p:spPr>
          <a:xfrm>
            <a:off x="4286249" y="815973"/>
            <a:ext cx="5102223" cy="4030666"/>
          </a:xfrm>
        </p:spPr>
        <p:txBody>
          <a:bodyPr/>
          <a:lstStyle>
            <a:lvl1pPr>
              <a:defRPr/>
            </a:lvl1pPr>
            <a:lvl2pPr>
              <a:defRPr sz="2800"/>
            </a:lvl2pPr>
            <a:lvl3pPr>
              <a:defRPr sz="2400"/>
            </a:lvl3pPr>
            <a:lvl4pPr>
              <a:defRPr sz="2000"/>
            </a:lvl4pPr>
            <a:lvl5pPr>
              <a:defRPr sz="20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txBox="1">
            <a:spLocks noGrp="1"/>
          </p:cNvSpPr>
          <p:nvPr>
            <p:ph type="body" idx="2"/>
          </p:nvPr>
        </p:nvSpPr>
        <p:spPr>
          <a:xfrm>
            <a:off x="693736" y="1701798"/>
            <a:ext cx="3251204" cy="3151186"/>
          </a:xfrm>
        </p:spPr>
        <p:txBody>
          <a:bodyPr/>
          <a:lstStyle>
            <a:lvl1pPr>
              <a:defRPr sz="1600"/>
            </a:lvl1pPr>
          </a:lstStyle>
          <a:p>
            <a:pPr lvl="0"/>
            <a:r>
              <a:rPr lang="de-DE"/>
              <a:t>Textmasterformat bearbeiten</a:t>
            </a:r>
          </a:p>
        </p:txBody>
      </p:sp>
      <p:sp>
        <p:nvSpPr>
          <p:cNvPr id="5" name="Datumsplatzhalter 4"/>
          <p:cNvSpPr txBox="1">
            <a:spLocks noGrp="1"/>
          </p:cNvSpPr>
          <p:nvPr>
            <p:ph type="dt" sz="half" idx="7"/>
          </p:nvPr>
        </p:nvSpPr>
        <p:spPr/>
        <p:txBody>
          <a:bodyPr/>
          <a:lstStyle>
            <a:lvl1pPr>
              <a:defRPr/>
            </a:lvl1pPr>
          </a:lstStyle>
          <a:p>
            <a:pPr lvl="0"/>
            <a:endParaRPr lang="en-US"/>
          </a:p>
        </p:txBody>
      </p:sp>
      <p:sp>
        <p:nvSpPr>
          <p:cNvPr id="6" name="Fußzeilenplatzhalter 5"/>
          <p:cNvSpPr txBox="1">
            <a:spLocks noGrp="1"/>
          </p:cNvSpPr>
          <p:nvPr>
            <p:ph type="ftr" sz="quarter" idx="9"/>
          </p:nvPr>
        </p:nvSpPr>
        <p:spPr/>
        <p:txBody>
          <a:bodyPr/>
          <a:lstStyle>
            <a:lvl1pPr>
              <a:defRPr/>
            </a:lvl1pPr>
          </a:lstStyle>
          <a:p>
            <a:pPr lvl="0"/>
            <a:endParaRPr lang="en-US"/>
          </a:p>
        </p:txBody>
      </p:sp>
      <p:sp>
        <p:nvSpPr>
          <p:cNvPr id="7" name="Foliennummernplatzhalter 6"/>
          <p:cNvSpPr txBox="1">
            <a:spLocks noGrp="1"/>
          </p:cNvSpPr>
          <p:nvPr>
            <p:ph type="sldNum" sz="quarter" idx="8"/>
          </p:nvPr>
        </p:nvSpPr>
        <p:spPr/>
        <p:txBody>
          <a:bodyPr/>
          <a:lstStyle>
            <a:lvl1pPr>
              <a:defRPr/>
            </a:lvl1pPr>
          </a:lstStyle>
          <a:p>
            <a:pPr lvl="0"/>
            <a:fld id="{F49932F8-18EA-4ED4-A1AE-E82B666025BE}" type="slidenum">
              <a:t>‹Nr.›</a:t>
            </a:fld>
            <a:endParaRPr lang="en-US"/>
          </a:p>
        </p:txBody>
      </p:sp>
    </p:spTree>
    <p:extLst>
      <p:ext uri="{BB962C8B-B14F-4D97-AF65-F5344CB8AC3E}">
        <p14:creationId xmlns:p14="http://schemas.microsoft.com/office/powerpoint/2010/main" val="214196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txBox="1">
            <a:spLocks noGrp="1"/>
          </p:cNvSpPr>
          <p:nvPr>
            <p:ph type="title"/>
          </p:nvPr>
        </p:nvSpPr>
        <p:spPr>
          <a:xfrm>
            <a:off x="693736" y="377820"/>
            <a:ext cx="3251204" cy="1323978"/>
          </a:xfrm>
        </p:spPr>
        <p:txBody>
          <a:bodyPr anchor="b"/>
          <a:lstStyle>
            <a:lvl1pPr>
              <a:defRPr lang="de-DE" sz="3200"/>
            </a:lvl1pPr>
          </a:lstStyle>
          <a:p>
            <a:pPr lvl="0"/>
            <a:r>
              <a:rPr lang="de-DE"/>
              <a:t>Titelmasterformat durch Klicken bearbeiten</a:t>
            </a:r>
          </a:p>
        </p:txBody>
      </p:sp>
      <p:sp>
        <p:nvSpPr>
          <p:cNvPr id="3" name="Bildplatzhalter 2"/>
          <p:cNvSpPr txBox="1">
            <a:spLocks noGrp="1"/>
          </p:cNvSpPr>
          <p:nvPr>
            <p:ph type="pic" idx="1"/>
          </p:nvPr>
        </p:nvSpPr>
        <p:spPr>
          <a:xfrm>
            <a:off x="4286249" y="815973"/>
            <a:ext cx="5102223" cy="4030666"/>
          </a:xfrm>
        </p:spPr>
        <p:txBody>
          <a:bodyPr/>
          <a:lstStyle>
            <a:lvl1pPr>
              <a:defRPr/>
            </a:lvl1pPr>
          </a:lstStyle>
          <a:p>
            <a:pPr lvl="0"/>
            <a:endParaRPr lang="de-DE"/>
          </a:p>
        </p:txBody>
      </p:sp>
      <p:sp>
        <p:nvSpPr>
          <p:cNvPr id="4" name="Textplatzhalter 3"/>
          <p:cNvSpPr txBox="1">
            <a:spLocks noGrp="1"/>
          </p:cNvSpPr>
          <p:nvPr>
            <p:ph type="body" idx="2"/>
          </p:nvPr>
        </p:nvSpPr>
        <p:spPr>
          <a:xfrm>
            <a:off x="693736" y="1701798"/>
            <a:ext cx="3251204" cy="3151186"/>
          </a:xfrm>
        </p:spPr>
        <p:txBody>
          <a:bodyPr/>
          <a:lstStyle>
            <a:lvl1pPr>
              <a:defRPr sz="1600"/>
            </a:lvl1pPr>
          </a:lstStyle>
          <a:p>
            <a:pPr lvl="0"/>
            <a:r>
              <a:rPr lang="de-DE"/>
              <a:t>Textmasterformat bearbeiten</a:t>
            </a:r>
          </a:p>
        </p:txBody>
      </p:sp>
      <p:sp>
        <p:nvSpPr>
          <p:cNvPr id="5" name="Datumsplatzhalter 4"/>
          <p:cNvSpPr txBox="1">
            <a:spLocks noGrp="1"/>
          </p:cNvSpPr>
          <p:nvPr>
            <p:ph type="dt" sz="half" idx="7"/>
          </p:nvPr>
        </p:nvSpPr>
        <p:spPr/>
        <p:txBody>
          <a:bodyPr/>
          <a:lstStyle>
            <a:lvl1pPr>
              <a:defRPr/>
            </a:lvl1pPr>
          </a:lstStyle>
          <a:p>
            <a:pPr lvl="0"/>
            <a:endParaRPr lang="en-US"/>
          </a:p>
        </p:txBody>
      </p:sp>
      <p:sp>
        <p:nvSpPr>
          <p:cNvPr id="6" name="Fußzeilenplatzhalter 5"/>
          <p:cNvSpPr txBox="1">
            <a:spLocks noGrp="1"/>
          </p:cNvSpPr>
          <p:nvPr>
            <p:ph type="ftr" sz="quarter" idx="9"/>
          </p:nvPr>
        </p:nvSpPr>
        <p:spPr/>
        <p:txBody>
          <a:bodyPr/>
          <a:lstStyle>
            <a:lvl1pPr>
              <a:defRPr/>
            </a:lvl1pPr>
          </a:lstStyle>
          <a:p>
            <a:pPr lvl="0"/>
            <a:endParaRPr lang="en-US"/>
          </a:p>
        </p:txBody>
      </p:sp>
      <p:sp>
        <p:nvSpPr>
          <p:cNvPr id="7" name="Foliennummernplatzhalter 6"/>
          <p:cNvSpPr txBox="1">
            <a:spLocks noGrp="1"/>
          </p:cNvSpPr>
          <p:nvPr>
            <p:ph type="sldNum" sz="quarter" idx="8"/>
          </p:nvPr>
        </p:nvSpPr>
        <p:spPr/>
        <p:txBody>
          <a:bodyPr/>
          <a:lstStyle>
            <a:lvl1pPr>
              <a:defRPr/>
            </a:lvl1pPr>
          </a:lstStyle>
          <a:p>
            <a:pPr lvl="0"/>
            <a:fld id="{3024A7AB-1A71-462B-BEA2-70D37907941D}" type="slidenum">
              <a:t>‹Nr.›</a:t>
            </a:fld>
            <a:endParaRPr lang="en-US"/>
          </a:p>
        </p:txBody>
      </p:sp>
    </p:spTree>
    <p:extLst>
      <p:ext uri="{BB962C8B-B14F-4D97-AF65-F5344CB8AC3E}">
        <p14:creationId xmlns:p14="http://schemas.microsoft.com/office/powerpoint/2010/main" val="3173327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platzhalter 1"/>
          <p:cNvSpPr txBox="1">
            <a:spLocks noGrp="1"/>
          </p:cNvSpPr>
          <p:nvPr>
            <p:ph type="title"/>
          </p:nvPr>
        </p:nvSpPr>
        <p:spPr>
          <a:xfrm>
            <a:off x="503998" y="226076"/>
            <a:ext cx="9071643" cy="946440"/>
          </a:xfrm>
          <a:prstGeom prst="rect">
            <a:avLst/>
          </a:prstGeom>
          <a:noFill/>
          <a:ln>
            <a:noFill/>
          </a:ln>
        </p:spPr>
        <p:txBody>
          <a:bodyPr vert="horz" wrap="square" lIns="0" tIns="0" rIns="0" bIns="0" anchor="ctr" anchorCtr="1" compatLnSpc="1">
            <a:noAutofit/>
          </a:bodyPr>
          <a:lstStyle/>
          <a:p>
            <a:pPr lvl="0"/>
            <a:endParaRPr lang="en-US"/>
          </a:p>
        </p:txBody>
      </p:sp>
      <p:sp>
        <p:nvSpPr>
          <p:cNvPr id="3" name="Textplatzhalter 2"/>
          <p:cNvSpPr txBox="1">
            <a:spLocks noGrp="1"/>
          </p:cNvSpPr>
          <p:nvPr>
            <p:ph type="body" idx="1"/>
          </p:nvPr>
        </p:nvSpPr>
        <p:spPr>
          <a:xfrm>
            <a:off x="503998" y="1326602"/>
            <a:ext cx="9071643" cy="3288237"/>
          </a:xfrm>
          <a:prstGeom prst="rect">
            <a:avLst/>
          </a:prstGeom>
          <a:noFill/>
          <a:ln>
            <a:noFill/>
          </a:ln>
        </p:spPr>
        <p:txBody>
          <a:bodyPr vert="horz" wrap="square" lIns="0" tIns="0" rIns="0" bIns="0" anchor="t" anchorCtr="0" compatLnSpc="1">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txBox="1">
            <a:spLocks noGrp="1"/>
          </p:cNvSpPr>
          <p:nvPr>
            <p:ph type="dt" sz="half" idx="2"/>
          </p:nvPr>
        </p:nvSpPr>
        <p:spPr>
          <a:xfrm>
            <a:off x="503998" y="5165281"/>
            <a:ext cx="2348279" cy="390604"/>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5" name="Fußzeilenplatzhalter 4"/>
          <p:cNvSpPr txBox="1">
            <a:spLocks noGrp="1"/>
          </p:cNvSpPr>
          <p:nvPr>
            <p:ph type="ftr" sz="quarter" idx="3"/>
          </p:nvPr>
        </p:nvSpPr>
        <p:spPr>
          <a:xfrm>
            <a:off x="3447361" y="5165281"/>
            <a:ext cx="3194995" cy="390604"/>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6" name="Foliennummernplatzhalter 5"/>
          <p:cNvSpPr txBox="1">
            <a:spLocks noGrp="1"/>
          </p:cNvSpPr>
          <p:nvPr>
            <p:ph type="sldNum" sz="quarter" idx="4"/>
          </p:nvPr>
        </p:nvSpPr>
        <p:spPr>
          <a:xfrm>
            <a:off x="7227362" y="5165281"/>
            <a:ext cx="2348279" cy="39060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fld id="{766157A7-BEC3-4E18-8342-762319E180B4}" type="slidenum">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0">
        <a:lnSpc>
          <a:spcPct val="100000"/>
        </a:lnSpc>
        <a:spcBef>
          <a:spcPts val="0"/>
        </a:spcBef>
        <a:spcAft>
          <a:spcPts val="0"/>
        </a:spcAft>
        <a:buNone/>
        <a:tabLst/>
        <a:defRPr lang="en-US" sz="4400" b="0" i="0" u="none" strike="noStrike" kern="1200" cap="none" spc="0" baseline="0">
          <a:solidFill>
            <a:srgbClr val="000000"/>
          </a:solidFill>
          <a:highlight>
            <a:scrgbClr r="0" g="0" b="0">
              <a:alpha val="0"/>
            </a:scrgbClr>
          </a:highlight>
          <a:uFillTx/>
          <a:latin typeface="Liberation Sans" pitchFamily="18"/>
          <a:ea typeface="Microsoft YaHei" pitchFamily="2"/>
          <a:cs typeface="Arial" pitchFamily="2"/>
        </a:defRPr>
      </a:lvl1pPr>
    </p:titleStyle>
    <p:bodyStyle>
      <a:lvl1pPr marL="0" marR="0" lvl="0" indent="0" defTabSz="914400" rtl="0" fontAlgn="auto" hangingPunct="0">
        <a:lnSpc>
          <a:spcPct val="100000"/>
        </a:lnSpc>
        <a:spcBef>
          <a:spcPts val="1415"/>
        </a:spcBef>
        <a:spcAft>
          <a:spcPts val="0"/>
        </a:spcAft>
        <a:buNone/>
        <a:tabLst/>
        <a:defRPr lang="de-DE" sz="3200" b="0" i="0" u="none" strike="noStrike" kern="1200" cap="none" spc="0" baseline="0">
          <a:solidFill>
            <a:srgbClr val="000000"/>
          </a:solidFill>
          <a:highlight>
            <a:scrgbClr r="0" g="0" b="0">
              <a:alpha val="0"/>
            </a:scrgbClr>
          </a:highlight>
          <a:uFillTx/>
          <a:latin typeface="Liberation Sans" pitchFamily="18"/>
          <a:ea typeface="Microsoft YaHei" pitchFamily="2"/>
          <a:cs typeface="Ari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998" y="1118530"/>
            <a:ext cx="9071643" cy="1250277"/>
          </a:xfrm>
        </p:spPr>
        <p:txBody>
          <a:bodyPr/>
          <a:lstStyle/>
          <a:p>
            <a:pPr lvl="0"/>
            <a:r>
              <a:rPr lang="en-US"/>
              <a:t>Coupling a Bi-CNN Encoder and a CNN decoder</a:t>
            </a:r>
            <a:br>
              <a:rPr lang="en-US"/>
            </a:br>
            <a:r>
              <a:rPr lang="en-US"/>
              <a:t>to automatically simplify English Sentences</a:t>
            </a:r>
          </a:p>
        </p:txBody>
      </p:sp>
      <p:sp>
        <p:nvSpPr>
          <p:cNvPr id="3" name="Untertitel 2"/>
          <p:cNvSpPr txBox="1">
            <a:spLocks noGrp="1"/>
          </p:cNvSpPr>
          <p:nvPr>
            <p:ph type="subTitle" idx="4294967295"/>
          </p:nvPr>
        </p:nvSpPr>
        <p:spPr>
          <a:xfrm>
            <a:off x="503998" y="2114623"/>
            <a:ext cx="9071643" cy="3288237"/>
          </a:xfrm>
        </p:spPr>
        <p:txBody>
          <a:bodyPr anchor="ctr" anchorCtr="1"/>
          <a:lstStyle/>
          <a:p>
            <a:pPr lvl="0" algn="ctr"/>
            <a:r>
              <a:rPr lang="en-US" sz="2400">
                <a:solidFill>
                  <a:srgbClr val="535353"/>
                </a:solidFill>
                <a:latin typeface="Liberation Sans" pitchFamily="34"/>
              </a:rPr>
              <a:t>Dominik Pfütze, Henny Sluyter-Gäthje,</a:t>
            </a:r>
          </a:p>
          <a:p>
            <a:pPr lvl="0" algn="ctr"/>
            <a:r>
              <a:rPr lang="en-US" sz="2400">
                <a:solidFill>
                  <a:srgbClr val="535353"/>
                </a:solidFill>
                <a:latin typeface="Liberation Sans" pitchFamily="34"/>
              </a:rPr>
              <a:t>Simon Untergasser, Tim Patzelt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10C8B8C-105A-442A-8408-B2CEE06122AC}"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6B34F9F-6FCC-4091-AEE7-B07E0DB22D68}" type="slidenum">
              <a:t>10</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a:xfrm>
            <a:off x="503998" y="360749"/>
            <a:ext cx="9071643" cy="677104"/>
          </a:xfrm>
        </p:spPr>
        <p:txBody>
          <a:bodyPr>
            <a:spAutoFit/>
          </a:bodyPr>
          <a:lstStyle/>
          <a:p>
            <a:pPr lvl="0"/>
            <a:r>
              <a:rPr lang="en-US" u="sng"/>
              <a:t>Data</a:t>
            </a:r>
          </a:p>
        </p:txBody>
      </p:sp>
      <p:sp>
        <p:nvSpPr>
          <p:cNvPr id="5" name="Textplatzhalter 2"/>
          <p:cNvSpPr txBox="1">
            <a:spLocks noGrp="1"/>
          </p:cNvSpPr>
          <p:nvPr>
            <p:ph type="body" idx="4294967295"/>
          </p:nvPr>
        </p:nvSpPr>
        <p:spPr/>
        <p:txBody>
          <a:bodyPr/>
          <a:lstStyle/>
          <a:p>
            <a:pPr lvl="0">
              <a:lnSpc>
                <a:spcPct val="90000"/>
              </a:lnSpc>
              <a:buSzPct val="45000"/>
              <a:buFont typeface="StarSymbol"/>
              <a:buChar char="●"/>
            </a:pPr>
            <a:r>
              <a:rPr lang="en-US" dirty="0"/>
              <a:t> Corpus: English and Simple English Wikipedia </a:t>
            </a:r>
          </a:p>
          <a:p>
            <a:pPr lvl="0">
              <a:lnSpc>
                <a:spcPct val="90000"/>
              </a:lnSpc>
            </a:pPr>
            <a:endParaRPr lang="en-US" dirty="0"/>
          </a:p>
          <a:p>
            <a:pPr lvl="1" hangingPunct="0">
              <a:lnSpc>
                <a:spcPct val="80000"/>
              </a:lnSpc>
              <a:spcBef>
                <a:spcPts val="1415"/>
              </a:spcBef>
              <a:buSzPct val="75000"/>
              <a:buFont typeface="StarSymbol"/>
              <a:buChar char="–"/>
            </a:pPr>
            <a:r>
              <a:rPr lang="en-US" sz="3200" dirty="0">
                <a:highlight>
                  <a:scrgbClr r="0" g="0" b="0">
                    <a:alpha val="0"/>
                  </a:scrgbClr>
                </a:highlight>
                <a:latin typeface="Liberation Sans" pitchFamily="18"/>
                <a:ea typeface="Microsoft YaHei" pitchFamily="2"/>
                <a:cs typeface="Arial" pitchFamily="2"/>
              </a:rPr>
              <a:t>284.678 automatically aligned sentences</a:t>
            </a:r>
            <a:r>
              <a:rPr lang="en-US" sz="3200" dirty="0">
                <a:highlight>
                  <a:scrgbClr r="0" g="0" b="0">
                    <a:alpha val="0"/>
                  </a:scrgbClr>
                </a:highlight>
                <a:latin typeface="Liberation Sans" pitchFamily="34"/>
              </a:rPr>
              <a:t>¹</a:t>
            </a:r>
          </a:p>
          <a:p>
            <a:pPr lvl="1" hangingPunct="0">
              <a:lnSpc>
                <a:spcPct val="80000"/>
              </a:lnSpc>
              <a:spcBef>
                <a:spcPts val="1415"/>
              </a:spcBef>
              <a:buSzPct val="75000"/>
              <a:buFont typeface="StarSymbol"/>
              <a:buChar char="–"/>
            </a:pPr>
            <a:r>
              <a:rPr lang="en-US" sz="3200" dirty="0" smtClean="0">
                <a:highlight>
                  <a:scrgbClr r="0" g="0" b="0">
                    <a:alpha val="0"/>
                  </a:scrgbClr>
                </a:highlight>
                <a:latin typeface="Liberation Sans" pitchFamily="34"/>
              </a:rPr>
              <a:t>max</a:t>
            </a:r>
            <a:r>
              <a:rPr lang="en-US" sz="3200" dirty="0">
                <a:highlight>
                  <a:scrgbClr r="0" g="0" b="0">
                    <a:alpha val="0"/>
                  </a:scrgbClr>
                </a:highlight>
                <a:latin typeface="Liberation Sans" pitchFamily="34"/>
              </a:rPr>
              <a:t>. length of sentence = 40</a:t>
            </a:r>
          </a:p>
        </p:txBody>
      </p:sp>
      <p:sp>
        <p:nvSpPr>
          <p:cNvPr id="6" name="Textfeld 3"/>
          <p:cNvSpPr txBox="1"/>
          <p:nvPr/>
        </p:nvSpPr>
        <p:spPr>
          <a:xfrm>
            <a:off x="3600001" y="5197678"/>
            <a:ext cx="7416003" cy="34631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200" b="0" i="0" u="none" strike="noStrike" kern="0" cap="none" spc="0" baseline="0">
                <a:solidFill>
                  <a:srgbClr val="000000"/>
                </a:solidFill>
                <a:uFillTx/>
              </a:defRPr>
            </a:pPr>
            <a:r>
              <a:rPr lang="en-US" sz="1200" b="0" i="0" u="none" strike="noStrike" kern="1200" cap="none" spc="0" baseline="0">
                <a:solidFill>
                  <a:srgbClr val="000000"/>
                </a:solidFill>
                <a:uFillTx/>
                <a:latin typeface="Liberation Sans" pitchFamily="34"/>
                <a:ea typeface="Liberation Sans" pitchFamily="34"/>
                <a:cs typeface="Liberation Sans" pitchFamily="34"/>
              </a:rPr>
              <a:t>¹ Hwang et al, 2015, Aligning sentences from standard wikipedia to simple wikipedia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FE7BD5A-E660-4CA7-B884-3406DB825DDA}"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6DA3CF7-E0CB-4BF3-B6D3-F5277E677628}" type="slidenum">
              <a:t>11</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a:xfrm>
            <a:off x="503998" y="360749"/>
            <a:ext cx="9071643" cy="677104"/>
          </a:xfrm>
        </p:spPr>
        <p:txBody>
          <a:bodyPr>
            <a:spAutoFit/>
          </a:bodyPr>
          <a:lstStyle/>
          <a:p>
            <a:pPr lvl="0"/>
            <a:r>
              <a:rPr lang="en-US" u="sng"/>
              <a:t>Data</a:t>
            </a:r>
          </a:p>
        </p:txBody>
      </p:sp>
      <p:sp>
        <p:nvSpPr>
          <p:cNvPr id="5" name="Textfeld 3"/>
          <p:cNvSpPr txBox="1"/>
          <p:nvPr/>
        </p:nvSpPr>
        <p:spPr>
          <a:xfrm>
            <a:off x="3600001" y="5197678"/>
            <a:ext cx="7416003" cy="34631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200" b="0" i="0" u="none" strike="noStrike" kern="0" cap="none" spc="0" baseline="0">
                <a:solidFill>
                  <a:srgbClr val="000000"/>
                </a:solidFill>
                <a:uFillTx/>
              </a:defRPr>
            </a:pPr>
            <a:r>
              <a:rPr lang="en-US" sz="1200" b="0" i="0" u="none" strike="noStrike" kern="1200" cap="none" spc="0" baseline="0">
                <a:solidFill>
                  <a:srgbClr val="000000"/>
                </a:solidFill>
                <a:uFillTx/>
                <a:latin typeface="Liberation Sans" pitchFamily="34"/>
                <a:ea typeface="Liberation Sans" pitchFamily="34"/>
                <a:cs typeface="Liberation Sans" pitchFamily="34"/>
              </a:rPr>
              <a:t>¹ Hwang et al, 2015, Aligning sentences from standard wikipedia to simple wikipedia</a:t>
            </a:r>
          </a:p>
        </p:txBody>
      </p:sp>
      <p:pic>
        <p:nvPicPr>
          <p:cNvPr id="6" name="Grafik 6"/>
          <p:cNvPicPr>
            <a:picLocks noChangeAspect="1"/>
          </p:cNvPicPr>
          <p:nvPr/>
        </p:nvPicPr>
        <p:blipFill>
          <a:blip r:embed="rId3"/>
          <a:stretch>
            <a:fillRect/>
          </a:stretch>
        </p:blipFill>
        <p:spPr>
          <a:xfrm>
            <a:off x="1256595" y="1132091"/>
            <a:ext cx="7566449" cy="4073615"/>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88B2210-C6D6-4B35-AC94-FFF6F3BCB713}"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8469CE5-218C-4AD5-BD57-88EC6EBFAA22}" type="slidenum">
              <a:t>12</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p:txBody>
          <a:bodyPr>
            <a:spAutoFit/>
          </a:bodyPr>
          <a:lstStyle/>
          <a:p>
            <a:pPr lvl="0"/>
            <a:r>
              <a:rPr lang="en-US" u="sng"/>
              <a:t>Word embeddings</a:t>
            </a:r>
          </a:p>
        </p:txBody>
      </p:sp>
      <p:sp>
        <p:nvSpPr>
          <p:cNvPr id="5" name="Textplatzhalter 2"/>
          <p:cNvSpPr txBox="1">
            <a:spLocks noGrp="1"/>
          </p:cNvSpPr>
          <p:nvPr>
            <p:ph type="body" idx="4294967295"/>
          </p:nvPr>
        </p:nvSpPr>
        <p:spPr/>
        <p:txBody>
          <a:bodyPr/>
          <a:lstStyle/>
          <a:p>
            <a:pPr lvl="0"/>
            <a:endParaRPr lang="en-US">
              <a:latin typeface="Liberation Sans" pitchFamily="34"/>
            </a:endParaRPr>
          </a:p>
          <a:p>
            <a:pPr lvl="0">
              <a:buSzPct val="45000"/>
              <a:buFont typeface="StarSymbol"/>
              <a:buChar char="●"/>
            </a:pPr>
            <a:r>
              <a:rPr lang="en-US">
                <a:latin typeface="Liberation Sans" pitchFamily="34"/>
              </a:rPr>
              <a:t>Word2Vec¹ vs. FastText²</a:t>
            </a:r>
          </a:p>
          <a:p>
            <a:pPr lvl="0">
              <a:buSzPct val="45000"/>
              <a:buFont typeface="StarSymbol"/>
              <a:buChar char="●"/>
            </a:pPr>
            <a:endParaRPr lang="en-US">
              <a:latin typeface="Liberation Sans" pitchFamily="34"/>
            </a:endParaRPr>
          </a:p>
          <a:p>
            <a:pPr lvl="0">
              <a:buSzPct val="45000"/>
              <a:buFont typeface="StarSymbol"/>
              <a:buChar char="●"/>
            </a:pPr>
            <a:r>
              <a:rPr lang="en-US">
                <a:latin typeface="Liberation Sans" pitchFamily="34"/>
              </a:rPr>
              <a:t>With Word2Vec we had a lot of unknowns</a:t>
            </a:r>
          </a:p>
          <a:p>
            <a:pPr lvl="0">
              <a:buSzPct val="45000"/>
              <a:buFont typeface="StarSymbol"/>
              <a:buChar char="●"/>
            </a:pPr>
            <a:endParaRPr lang="en-US">
              <a:latin typeface="Liberation Sans" pitchFamily="34"/>
            </a:endParaRPr>
          </a:p>
        </p:txBody>
      </p:sp>
      <p:sp>
        <p:nvSpPr>
          <p:cNvPr id="6" name="Textfeld 3"/>
          <p:cNvSpPr txBox="1"/>
          <p:nvPr/>
        </p:nvSpPr>
        <p:spPr>
          <a:xfrm>
            <a:off x="3600001" y="5197678"/>
            <a:ext cx="7416003" cy="43164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Liberation Sans" pitchFamily="34"/>
                <a:ea typeface="Liberation Sans" pitchFamily="34"/>
                <a:cs typeface="Liberation Sans" pitchFamily="34"/>
              </a:rPr>
              <a:t>¹ Mikolov et al., 2013, Efficient estimation of word representations in vector space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Liberation Sans" pitchFamily="34"/>
                <a:ea typeface="Liberation Sans" pitchFamily="34"/>
                <a:cs typeface="Liberation Sans" pitchFamily="34"/>
              </a:rPr>
              <a:t>² Bojanewski et al., 2016, Enriching word vectors with subword information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pic>
        <p:nvPicPr>
          <p:cNvPr id="5" name="Grafik 2"/>
          <p:cNvPicPr>
            <a:picLocks noGrp="1" noChangeAspect="1"/>
          </p:cNvPicPr>
          <p:nvPr>
            <p:ph type="pic" idx="4294967295"/>
          </p:nvPr>
        </p:nvPicPr>
        <p:blipFill>
          <a:blip r:embed="rId3" cstate="print">
            <a:extLst>
              <a:ext uri="{28A0092B-C50C-407E-A947-70E740481C1C}">
                <a14:useLocalDpi xmlns:a14="http://schemas.microsoft.com/office/drawing/2010/main" val="0"/>
              </a:ext>
            </a:extLst>
          </a:blip>
          <a:stretch>
            <a:fillRect/>
          </a:stretch>
        </p:blipFill>
        <p:spPr>
          <a:xfrm>
            <a:off x="863729" y="2232"/>
            <a:ext cx="8478233" cy="5652156"/>
          </a:xfrm>
        </p:spPr>
      </p:pic>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42E000C-7B29-4EA9-8AD4-3C2CB6CEE8F2}"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93B0427-E4A3-44BA-8CB0-F5969B950808}" type="slidenum">
              <a:t>13</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p:txBody>
          <a:bodyPr/>
          <a:lstStyle/>
          <a:p>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BB3CE4A-DC0A-4CD5-8EA7-0F7489A37AD1}"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0DA43E3-B2B0-4193-8729-A34484B889F0}" type="slidenum">
              <a:t>14</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p:txBody>
          <a:bodyPr>
            <a:spAutoFit/>
          </a:bodyPr>
          <a:lstStyle/>
          <a:p>
            <a:pPr lvl="0"/>
            <a:r>
              <a:rPr lang="en-US" u="sng"/>
              <a:t>Word embeddings</a:t>
            </a:r>
          </a:p>
        </p:txBody>
      </p:sp>
      <p:sp>
        <p:nvSpPr>
          <p:cNvPr id="5" name="Textplatzhalter 2"/>
          <p:cNvSpPr txBox="1">
            <a:spLocks noGrp="1"/>
          </p:cNvSpPr>
          <p:nvPr>
            <p:ph type="body" idx="4294967295"/>
          </p:nvPr>
        </p:nvSpPr>
        <p:spPr/>
        <p:txBody>
          <a:bodyPr/>
          <a:lstStyle/>
          <a:p>
            <a:pPr lvl="0">
              <a:lnSpc>
                <a:spcPct val="90000"/>
              </a:lnSpc>
            </a:pPr>
            <a:endParaRPr lang="en-US" sz="3000" dirty="0">
              <a:latin typeface="Liberation Sans" pitchFamily="34"/>
            </a:endParaRPr>
          </a:p>
          <a:p>
            <a:pPr lvl="0">
              <a:lnSpc>
                <a:spcPct val="90000"/>
              </a:lnSpc>
              <a:buSzPct val="45000"/>
              <a:buFont typeface="StarSymbol"/>
              <a:buChar char="●"/>
            </a:pPr>
            <a:r>
              <a:rPr lang="en-US" sz="3000" dirty="0" smtClean="0">
                <a:latin typeface="Liberation Sans" pitchFamily="34"/>
              </a:rPr>
              <a:t> Word2Vec¹ </a:t>
            </a:r>
            <a:r>
              <a:rPr lang="en-US" sz="3000" dirty="0">
                <a:latin typeface="Liberation Sans" pitchFamily="34"/>
              </a:rPr>
              <a:t>vs. FastText²</a:t>
            </a:r>
          </a:p>
          <a:p>
            <a:pPr lvl="0">
              <a:lnSpc>
                <a:spcPct val="90000"/>
              </a:lnSpc>
              <a:buSzPct val="45000"/>
              <a:buFont typeface="StarSymbol"/>
              <a:buChar char="●"/>
            </a:pPr>
            <a:endParaRPr lang="en-US" sz="3000" dirty="0">
              <a:latin typeface="Liberation Sans" pitchFamily="34"/>
            </a:endParaRPr>
          </a:p>
          <a:p>
            <a:pPr lvl="0">
              <a:lnSpc>
                <a:spcPct val="90000"/>
              </a:lnSpc>
              <a:buSzPct val="45000"/>
              <a:buFont typeface="StarSymbol"/>
              <a:buChar char="●"/>
            </a:pPr>
            <a:r>
              <a:rPr lang="en-US" sz="3000" dirty="0" smtClean="0">
                <a:latin typeface="Liberation Sans" pitchFamily="34"/>
              </a:rPr>
              <a:t> → </a:t>
            </a:r>
            <a:r>
              <a:rPr lang="en-US" sz="3000" dirty="0">
                <a:latin typeface="Liberation Sans" pitchFamily="34"/>
              </a:rPr>
              <a:t>switched to </a:t>
            </a:r>
            <a:r>
              <a:rPr lang="en-US" sz="3000" dirty="0" err="1">
                <a:latin typeface="Liberation Sans" pitchFamily="34"/>
              </a:rPr>
              <a:t>FastText</a:t>
            </a:r>
            <a:r>
              <a:rPr lang="en-US" sz="3000" dirty="0">
                <a:latin typeface="Liberation Sans" pitchFamily="34"/>
              </a:rPr>
              <a:t> working with character n-grams </a:t>
            </a:r>
            <a:r>
              <a:rPr lang="en-US" sz="3000" dirty="0" smtClean="0">
                <a:latin typeface="Liberation Sans" pitchFamily="34"/>
              </a:rPr>
              <a:t/>
            </a:r>
            <a:br>
              <a:rPr lang="en-US" sz="3000" dirty="0" smtClean="0">
                <a:latin typeface="Liberation Sans" pitchFamily="34"/>
              </a:rPr>
            </a:br>
            <a:r>
              <a:rPr lang="en-US" sz="3000" dirty="0" smtClean="0">
                <a:latin typeface="Liberation Sans" pitchFamily="34"/>
              </a:rPr>
              <a:t>       (</a:t>
            </a:r>
            <a:r>
              <a:rPr lang="en-US" sz="3000" dirty="0">
                <a:latin typeface="Liberation Sans" pitchFamily="34"/>
              </a:rPr>
              <a:t>3≤n≤6) instead of words</a:t>
            </a:r>
          </a:p>
        </p:txBody>
      </p:sp>
      <p:sp>
        <p:nvSpPr>
          <p:cNvPr id="6" name="Textfeld 3"/>
          <p:cNvSpPr txBox="1"/>
          <p:nvPr/>
        </p:nvSpPr>
        <p:spPr>
          <a:xfrm>
            <a:off x="3600001" y="5197678"/>
            <a:ext cx="7416003" cy="43164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Liberation Sans" pitchFamily="34"/>
                <a:ea typeface="Liberation Sans" pitchFamily="34"/>
                <a:cs typeface="Liberation Sans" pitchFamily="34"/>
              </a:rPr>
              <a:t>¹ Mikolov et al., 2013, Efficient estimation of word representations in vector space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Liberation Sans" pitchFamily="34"/>
                <a:ea typeface="Liberation Sans" pitchFamily="34"/>
                <a:cs typeface="Liberation Sans" pitchFamily="34"/>
              </a:rPr>
              <a:t>² Bojanewski et al., 2016, Enriching word vectors with subword information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6C0333B-D063-479C-8F91-512570882551}"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E4A145C-1AE5-46D4-A0AE-29B08F9F5FFB}" type="slidenum">
              <a:t>15</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p:txBody>
          <a:bodyPr>
            <a:spAutoFit/>
          </a:bodyPr>
          <a:lstStyle/>
          <a:p>
            <a:pPr lvl="0"/>
            <a:r>
              <a:rPr lang="en-US" u="sng"/>
              <a:t>Word embeddings</a:t>
            </a:r>
          </a:p>
        </p:txBody>
      </p:sp>
      <p:sp>
        <p:nvSpPr>
          <p:cNvPr id="5" name="Textplatzhalter 2"/>
          <p:cNvSpPr txBox="1">
            <a:spLocks noGrp="1"/>
          </p:cNvSpPr>
          <p:nvPr>
            <p:ph type="body" idx="4294967295"/>
          </p:nvPr>
        </p:nvSpPr>
        <p:spPr/>
        <p:txBody>
          <a:bodyPr anchorCtr="1"/>
          <a:lstStyle/>
          <a:p>
            <a:pPr lvl="0" algn="ctr"/>
            <a:r>
              <a:rPr lang="en-US">
                <a:latin typeface="Liberation Sans" pitchFamily="34"/>
              </a:rPr>
              <a:t>FastText Example</a:t>
            </a:r>
          </a:p>
          <a:p>
            <a:pPr lvl="0" algn="ctr"/>
            <a:endParaRPr lang="en-US">
              <a:latin typeface="Liberation Sans" pitchFamily="34"/>
            </a:endParaRPr>
          </a:p>
          <a:p>
            <a:pPr lvl="0" algn="ctr"/>
            <a:r>
              <a:rPr lang="en-US">
                <a:latin typeface="Liberation Sans" pitchFamily="34"/>
              </a:rPr>
              <a:t>Word = &lt;Wo + Wor + ord + rd &gt;</a:t>
            </a:r>
          </a:p>
          <a:p>
            <a:pPr lvl="0" algn="ctr"/>
            <a:r>
              <a:rPr lang="en-US">
                <a:latin typeface="Liberation Sans" pitchFamily="34"/>
              </a:rPr>
              <a:t>+ &lt;Wor + Word + ord&gt;</a:t>
            </a:r>
          </a:p>
          <a:p>
            <a:pPr lvl="0" algn="ctr"/>
            <a:r>
              <a:rPr lang="en-US">
                <a:latin typeface="Liberation Sans" pitchFamily="34"/>
              </a:rPr>
              <a:t>+ &lt;Word + Word&gt; + &lt;Word&gt;</a:t>
            </a:r>
          </a:p>
        </p:txBody>
      </p:sp>
      <p:sp>
        <p:nvSpPr>
          <p:cNvPr id="6" name="Textfeld 3"/>
          <p:cNvSpPr txBox="1"/>
          <p:nvPr/>
        </p:nvSpPr>
        <p:spPr>
          <a:xfrm>
            <a:off x="3600001" y="5197678"/>
            <a:ext cx="7416003" cy="43164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Liberation Sans" pitchFamily="34"/>
                <a:ea typeface="Liberation Sans" pitchFamily="34"/>
                <a:cs typeface="Liberation Sans" pitchFamily="34"/>
              </a:rPr>
              <a:t>¹ Mikolov et al., 2013, Efficient estimation of word representations in vector space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Liberation Sans" pitchFamily="34"/>
                <a:ea typeface="Liberation Sans" pitchFamily="34"/>
                <a:cs typeface="Liberation Sans" pitchFamily="34"/>
              </a:rPr>
              <a:t>² Bojanewski et al., 2016, Enriching word vectors with subword information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1317004-0F06-4675-8B1B-7110578D8AE9}"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AAB8D2-D636-466F-8753-014439D37F6C}" type="slidenum">
              <a:t>16</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Freihandform 1"/>
          <p:cNvSpPr/>
          <p:nvPr/>
        </p:nvSpPr>
        <p:spPr>
          <a:xfrm>
            <a:off x="951881" y="2078111"/>
            <a:ext cx="1007997" cy="2159995"/>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blipFill>
            <a:blip r:embed="rId3">
              <a:alphaModFix amt="50000"/>
            </a:blip>
            <a:stretch>
              <a:fillRect/>
            </a:stretch>
          </a:blip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5" name="Freihandform 2"/>
          <p:cNvSpPr/>
          <p:nvPr/>
        </p:nvSpPr>
        <p:spPr>
          <a:xfrm>
            <a:off x="2751877" y="2438110"/>
            <a:ext cx="1151997"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blipFill>
            <a:blip r:embed="rId3">
              <a:alphaModFix amt="50000"/>
            </a:blip>
            <a:stretch>
              <a:fillRect/>
            </a:stretch>
          </a:blip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6" name="Freihandform 3"/>
          <p:cNvSpPr/>
          <p:nvPr/>
        </p:nvSpPr>
        <p:spPr>
          <a:xfrm>
            <a:off x="4479874" y="2510110"/>
            <a:ext cx="1007997"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blipFill>
            <a:blip r:embed="rId3">
              <a:alphaModFix amt="50000"/>
            </a:blip>
            <a:stretch>
              <a:fillRect/>
            </a:stretch>
          </a:blip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7" name="Gerader Verbinder 4"/>
          <p:cNvSpPr/>
          <p:nvPr/>
        </p:nvSpPr>
        <p:spPr>
          <a:xfrm>
            <a:off x="1887513" y="2078111"/>
            <a:ext cx="872639" cy="359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2A6099">
                <a:alpha val="90000"/>
              </a:srgbClr>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8" name="Gerader Verbinder 5"/>
          <p:cNvSpPr/>
          <p:nvPr/>
        </p:nvSpPr>
        <p:spPr>
          <a:xfrm flipV="1">
            <a:off x="1887513" y="2510110"/>
            <a:ext cx="864364" cy="172799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2A6099"/>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9" name="Gerader Verbinder 6"/>
          <p:cNvSpPr/>
          <p:nvPr/>
        </p:nvSpPr>
        <p:spPr>
          <a:xfrm>
            <a:off x="2175878" y="2078111"/>
            <a:ext cx="656283" cy="359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2A6099"/>
            </a:solidFill>
            <a:prstDash val="solid"/>
            <a:miter/>
          </a:ln>
        </p:spPr>
        <p:txBody>
          <a:bodyPr vert="horz" wrap="none" lIns="96478" tIns="51480" rIns="96478" bIns="5148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0" name="Gerader Verbinder 7"/>
          <p:cNvSpPr/>
          <p:nvPr/>
        </p:nvSpPr>
        <p:spPr>
          <a:xfrm flipV="1">
            <a:off x="2175878" y="2510110"/>
            <a:ext cx="656283" cy="172799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2A6099"/>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1" name="Freihandform 8"/>
          <p:cNvSpPr/>
          <p:nvPr/>
        </p:nvSpPr>
        <p:spPr>
          <a:xfrm>
            <a:off x="1887513" y="2078111"/>
            <a:ext cx="288356" cy="2159995"/>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2A6099">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2" name="Freihandform 9"/>
          <p:cNvSpPr/>
          <p:nvPr/>
        </p:nvSpPr>
        <p:spPr>
          <a:xfrm>
            <a:off x="2760152" y="2438110"/>
            <a:ext cx="71999" cy="71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729FCF">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3" name="Textfeld 10"/>
          <p:cNvSpPr txBox="1"/>
          <p:nvPr/>
        </p:nvSpPr>
        <p:spPr>
          <a:xfrm>
            <a:off x="886181" y="4382106"/>
            <a:ext cx="1383816" cy="297344"/>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Input: 300 X 40</a:t>
            </a:r>
          </a:p>
        </p:txBody>
      </p:sp>
      <p:sp>
        <p:nvSpPr>
          <p:cNvPr id="14" name="Textfeld 11"/>
          <p:cNvSpPr txBox="1"/>
          <p:nvPr/>
        </p:nvSpPr>
        <p:spPr>
          <a:xfrm>
            <a:off x="4483504" y="3709921"/>
            <a:ext cx="1220376" cy="5038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Feature map:</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 50 X 50</a:t>
            </a:r>
          </a:p>
        </p:txBody>
      </p:sp>
      <p:sp>
        <p:nvSpPr>
          <p:cNvPr id="15" name="Textfeld 12"/>
          <p:cNvSpPr txBox="1"/>
          <p:nvPr/>
        </p:nvSpPr>
        <p:spPr>
          <a:xfrm>
            <a:off x="2724207" y="3621773"/>
            <a:ext cx="1220376" cy="5038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Feature map:</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 50 X 53</a:t>
            </a:r>
          </a:p>
        </p:txBody>
      </p:sp>
      <p:sp>
        <p:nvSpPr>
          <p:cNvPr id="16" name="Gerader Verbinder 13"/>
          <p:cNvSpPr/>
          <p:nvPr/>
        </p:nvSpPr>
        <p:spPr>
          <a:xfrm>
            <a:off x="3903875" y="2438110"/>
            <a:ext cx="647998" cy="71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7" name="Gerader Verbinder 14"/>
          <p:cNvSpPr/>
          <p:nvPr/>
        </p:nvSpPr>
        <p:spPr>
          <a:xfrm>
            <a:off x="3615875" y="3590108"/>
            <a:ext cx="935998" cy="71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8" name="Freihandform 15"/>
          <p:cNvSpPr/>
          <p:nvPr/>
        </p:nvSpPr>
        <p:spPr>
          <a:xfrm>
            <a:off x="3615875" y="2510110"/>
            <a:ext cx="287999"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9" name="Freihandform 16"/>
          <p:cNvSpPr/>
          <p:nvPr/>
        </p:nvSpPr>
        <p:spPr>
          <a:xfrm>
            <a:off x="4479874" y="2510110"/>
            <a:ext cx="71999"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8000">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0" name="Freihandform 17"/>
          <p:cNvSpPr/>
          <p:nvPr/>
        </p:nvSpPr>
        <p:spPr>
          <a:xfrm>
            <a:off x="3615875" y="2438110"/>
            <a:ext cx="287999"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8000">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1" name="Freihandform 18"/>
          <p:cNvSpPr/>
          <p:nvPr/>
        </p:nvSpPr>
        <p:spPr>
          <a:xfrm>
            <a:off x="5415881" y="2510110"/>
            <a:ext cx="215999"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2A6099">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2" name="Freihandform 19"/>
          <p:cNvSpPr/>
          <p:nvPr/>
        </p:nvSpPr>
        <p:spPr>
          <a:xfrm>
            <a:off x="6279879" y="2726109"/>
            <a:ext cx="1151997"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blipFill>
            <a:blip r:embed="rId3">
              <a:alphaModFix amt="50000"/>
            </a:blip>
            <a:stretch>
              <a:fillRect/>
            </a:stretch>
          </a:blip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3" name="Freihandform 20"/>
          <p:cNvSpPr/>
          <p:nvPr/>
        </p:nvSpPr>
        <p:spPr>
          <a:xfrm>
            <a:off x="8039916" y="2798109"/>
            <a:ext cx="1007997"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blipFill>
            <a:blip r:embed="rId3">
              <a:alphaModFix amt="50000"/>
            </a:blip>
            <a:stretch>
              <a:fillRect/>
            </a:stretch>
          </a:blip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4" name="Freihandform 21"/>
          <p:cNvSpPr/>
          <p:nvPr/>
        </p:nvSpPr>
        <p:spPr>
          <a:xfrm>
            <a:off x="6279879" y="2726109"/>
            <a:ext cx="71999" cy="71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729FCF">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5" name="Textfeld 22"/>
          <p:cNvSpPr txBox="1"/>
          <p:nvPr/>
        </p:nvSpPr>
        <p:spPr>
          <a:xfrm>
            <a:off x="8046418" y="3969776"/>
            <a:ext cx="1220376" cy="5038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Feature map:</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 50 X 50</a:t>
            </a:r>
          </a:p>
        </p:txBody>
      </p:sp>
      <p:sp>
        <p:nvSpPr>
          <p:cNvPr id="26" name="Textfeld 23"/>
          <p:cNvSpPr txBox="1"/>
          <p:nvPr/>
        </p:nvSpPr>
        <p:spPr>
          <a:xfrm>
            <a:off x="6274484" y="3899166"/>
            <a:ext cx="1220376" cy="5038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Feature map:</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 50 X 53</a:t>
            </a:r>
          </a:p>
        </p:txBody>
      </p:sp>
      <p:sp>
        <p:nvSpPr>
          <p:cNvPr id="27" name="Gerader Verbinder 24"/>
          <p:cNvSpPr/>
          <p:nvPr/>
        </p:nvSpPr>
        <p:spPr>
          <a:xfrm>
            <a:off x="7143878" y="2726109"/>
            <a:ext cx="896038" cy="71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8" name="Gerader Verbinder 25"/>
          <p:cNvSpPr/>
          <p:nvPr/>
        </p:nvSpPr>
        <p:spPr>
          <a:xfrm>
            <a:off x="7431877" y="3878107"/>
            <a:ext cx="680039" cy="71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9" name="Freihandform 26"/>
          <p:cNvSpPr/>
          <p:nvPr/>
        </p:nvSpPr>
        <p:spPr>
          <a:xfrm>
            <a:off x="7143878" y="2726109"/>
            <a:ext cx="287999"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0" name="Freihandform 27"/>
          <p:cNvSpPr/>
          <p:nvPr/>
        </p:nvSpPr>
        <p:spPr>
          <a:xfrm>
            <a:off x="8039916" y="2798109"/>
            <a:ext cx="71999"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8000">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1" name="Freihandform 28"/>
          <p:cNvSpPr/>
          <p:nvPr/>
        </p:nvSpPr>
        <p:spPr>
          <a:xfrm>
            <a:off x="7143878" y="2726109"/>
            <a:ext cx="287999"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8000">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2" name="Gerader Verbinder 29"/>
          <p:cNvSpPr/>
          <p:nvPr/>
        </p:nvSpPr>
        <p:spPr>
          <a:xfrm>
            <a:off x="5631881" y="2510110"/>
            <a:ext cx="719998" cy="215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2A6099"/>
            </a:solidFill>
            <a:prstDash val="solid"/>
            <a:miter/>
          </a:ln>
        </p:spPr>
        <p:txBody>
          <a:bodyPr vert="horz" wrap="none" lIns="96478" tIns="51480" rIns="96478" bIns="5148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3" name="Gerader Verbinder 30"/>
          <p:cNvSpPr/>
          <p:nvPr/>
        </p:nvSpPr>
        <p:spPr>
          <a:xfrm>
            <a:off x="5415881" y="2510110"/>
            <a:ext cx="863998" cy="215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2A6099"/>
            </a:solidFill>
            <a:prstDash val="solid"/>
            <a:miter/>
          </a:ln>
        </p:spPr>
        <p:txBody>
          <a:bodyPr vert="horz" wrap="none" lIns="96478" tIns="51480" rIns="96478" bIns="5148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4" name="Gerader Verbinder 31"/>
          <p:cNvSpPr/>
          <p:nvPr/>
        </p:nvSpPr>
        <p:spPr>
          <a:xfrm flipV="1">
            <a:off x="5415881" y="2798109"/>
            <a:ext cx="863998" cy="86399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2A6099"/>
            </a:solidFill>
            <a:prstDash val="solid"/>
            <a:miter/>
          </a:ln>
        </p:spPr>
        <p:txBody>
          <a:bodyPr vert="horz" wrap="none" lIns="96478" tIns="51480" rIns="96478" bIns="5148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5" name="Gerader Verbinder 32"/>
          <p:cNvSpPr/>
          <p:nvPr/>
        </p:nvSpPr>
        <p:spPr>
          <a:xfrm flipV="1">
            <a:off x="5631881" y="2798109"/>
            <a:ext cx="719998" cy="86399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2A6099"/>
            </a:solidFill>
            <a:prstDash val="solid"/>
            <a:miter/>
          </a:ln>
        </p:spPr>
        <p:txBody>
          <a:bodyPr vert="horz" wrap="none" lIns="96478" tIns="51480" rIns="96478" bIns="5148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6" name="Gerader Verbinder 33"/>
          <p:cNvSpPr/>
          <p:nvPr/>
        </p:nvSpPr>
        <p:spPr>
          <a:xfrm>
            <a:off x="3615875" y="2438110"/>
            <a:ext cx="863998" cy="71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7" name="Gerader Verbinder 34"/>
          <p:cNvSpPr/>
          <p:nvPr/>
        </p:nvSpPr>
        <p:spPr>
          <a:xfrm>
            <a:off x="3903875" y="3574270"/>
            <a:ext cx="647998" cy="87837"/>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8" name="Gerader Verbinder 35"/>
          <p:cNvSpPr/>
          <p:nvPr/>
        </p:nvSpPr>
        <p:spPr>
          <a:xfrm>
            <a:off x="7143878" y="3878107"/>
            <a:ext cx="896038" cy="71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39" name="Gerader Verbinder 36"/>
          <p:cNvSpPr/>
          <p:nvPr/>
        </p:nvSpPr>
        <p:spPr>
          <a:xfrm>
            <a:off x="7399836" y="2726109"/>
            <a:ext cx="640080" cy="71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40" name="Textfeld 37"/>
          <p:cNvSpPr txBox="1"/>
          <p:nvPr/>
        </p:nvSpPr>
        <p:spPr>
          <a:xfrm>
            <a:off x="644624" y="1384977"/>
            <a:ext cx="2630509" cy="503816"/>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50 kernels with size 300 X 4 and</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 Padding = 1.5</a:t>
            </a:r>
          </a:p>
        </p:txBody>
      </p:sp>
      <p:sp>
        <p:nvSpPr>
          <p:cNvPr id="41" name="Textfeld 38"/>
          <p:cNvSpPr txBox="1"/>
          <p:nvPr/>
        </p:nvSpPr>
        <p:spPr>
          <a:xfrm>
            <a:off x="3613535" y="1898010"/>
            <a:ext cx="1393563" cy="5038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average pooling</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(w-ap)</a:t>
            </a:r>
          </a:p>
        </p:txBody>
      </p:sp>
      <p:sp>
        <p:nvSpPr>
          <p:cNvPr id="42" name="Textfeld 39"/>
          <p:cNvSpPr txBox="1"/>
          <p:nvPr/>
        </p:nvSpPr>
        <p:spPr>
          <a:xfrm>
            <a:off x="4859103" y="1516376"/>
            <a:ext cx="2540733" cy="503816"/>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50 kernels with size 50 X 4 and</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Padding = 1.5</a:t>
            </a:r>
          </a:p>
        </p:txBody>
      </p:sp>
      <p:sp>
        <p:nvSpPr>
          <p:cNvPr id="43" name="Textfeld 40"/>
          <p:cNvSpPr txBox="1"/>
          <p:nvPr/>
        </p:nvSpPr>
        <p:spPr>
          <a:xfrm>
            <a:off x="7190311" y="2132609"/>
            <a:ext cx="1393563" cy="5038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average pooling</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(w-ap)</a:t>
            </a:r>
          </a:p>
        </p:txBody>
      </p:sp>
      <p:sp>
        <p:nvSpPr>
          <p:cNvPr id="44" name="Gerader Verbinder 41"/>
          <p:cNvSpPr/>
          <p:nvPr/>
        </p:nvSpPr>
        <p:spPr>
          <a:xfrm>
            <a:off x="2463878" y="2006111"/>
            <a:ext cx="0" cy="2376004"/>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custDash>
              <a:ds d="0" sp="0"/>
              <a:ds d="0" sp="0"/>
            </a:custDash>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45" name="Gerader Verbinder 42"/>
          <p:cNvSpPr/>
          <p:nvPr/>
        </p:nvSpPr>
        <p:spPr>
          <a:xfrm>
            <a:off x="5991880" y="2007903"/>
            <a:ext cx="0" cy="2376004"/>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custDash>
              <a:ds d="0" sp="0"/>
              <a:ds d="0" sp="0"/>
            </a:custDash>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46" name="Textfeld 45"/>
          <p:cNvSpPr txBox="1"/>
          <p:nvPr/>
        </p:nvSpPr>
        <p:spPr>
          <a:xfrm>
            <a:off x="3213859" y="4544558"/>
            <a:ext cx="1927043" cy="297344"/>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First convolution layer</a:t>
            </a:r>
          </a:p>
        </p:txBody>
      </p:sp>
      <p:sp>
        <p:nvSpPr>
          <p:cNvPr id="47" name="Textfeld 46"/>
          <p:cNvSpPr txBox="1"/>
          <p:nvPr/>
        </p:nvSpPr>
        <p:spPr>
          <a:xfrm>
            <a:off x="6718480" y="4544558"/>
            <a:ext cx="2106832" cy="297344"/>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Second convolution layer</a:t>
            </a:r>
          </a:p>
        </p:txBody>
      </p:sp>
      <p:sp>
        <p:nvSpPr>
          <p:cNvPr id="48" name="Textfeld 48"/>
          <p:cNvSpPr txBox="1"/>
          <p:nvPr/>
        </p:nvSpPr>
        <p:spPr>
          <a:xfrm>
            <a:off x="4032001" y="333682"/>
            <a:ext cx="2230715" cy="73977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0" i="0" u="sng" strike="noStrike" kern="1200" cap="none" spc="0" baseline="0">
                <a:solidFill>
                  <a:srgbClr val="000000"/>
                </a:solidFill>
                <a:uFillTx/>
                <a:latin typeface="Liberation Sans" pitchFamily="18"/>
                <a:ea typeface="Microsoft YaHei" pitchFamily="2"/>
                <a:cs typeface="Arial" pitchFamily="2"/>
              </a:rPr>
              <a:t>Encoder</a:t>
            </a:r>
            <a:r>
              <a:rPr lang="en-US" sz="4400" b="0" i="0" u="sng" strike="noStrike" kern="1200" cap="none" spc="0" baseline="0">
                <a:solidFill>
                  <a:srgbClr val="000000"/>
                </a:solidFill>
                <a:uFillTx/>
                <a:latin typeface="Liberation Sans" pitchFamily="34"/>
                <a:ea typeface="Liberation Sans" pitchFamily="34"/>
                <a:cs typeface="Liberation Sans" pitchFamily="34"/>
              </a:rPr>
              <a:t>¹</a:t>
            </a:r>
          </a:p>
        </p:txBody>
      </p:sp>
      <p:sp>
        <p:nvSpPr>
          <p:cNvPr id="49" name="Textfeld 51"/>
          <p:cNvSpPr txBox="1"/>
          <p:nvPr/>
        </p:nvSpPr>
        <p:spPr>
          <a:xfrm>
            <a:off x="4967999" y="5327998"/>
            <a:ext cx="3024003" cy="28835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700" b="0" i="0" u="none" strike="noStrike" kern="0" cap="none" spc="0" baseline="0">
                <a:solidFill>
                  <a:srgbClr val="000000"/>
                </a:solidFill>
                <a:uFillTx/>
              </a:defRPr>
            </a:pPr>
            <a:r>
              <a:rPr lang="en-US" sz="700" b="0" i="0" u="none" strike="noStrike" kern="1200" cap="none" spc="0" baseline="0">
                <a:solidFill>
                  <a:srgbClr val="000000"/>
                </a:solidFill>
                <a:uFillTx/>
                <a:latin typeface="Liberation Sans" pitchFamily="34"/>
                <a:ea typeface="Liberation Sans" pitchFamily="34"/>
                <a:cs typeface="Liberation Sans" pitchFamily="34"/>
              </a:rPr>
              <a:t>¹architecture inspired by </a:t>
            </a:r>
            <a:r>
              <a:rPr lang="en-US" sz="700" b="0" i="0" u="none" strike="noStrike" kern="1200" cap="none" spc="0" baseline="0">
                <a:solidFill>
                  <a:srgbClr val="000000"/>
                </a:solidFill>
                <a:uFillTx/>
                <a:latin typeface="Liberation Sans" pitchFamily="18"/>
                <a:ea typeface="Microsoft YaHei" pitchFamily="2"/>
                <a:cs typeface="Arial" pitchFamily="2"/>
              </a:rPr>
              <a:t>Yin et al., 2015, Abcnn: Attention-based convolutional neural network for modeling sentence pairs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E58F5F5-E7D9-4ECF-988F-F55B48CA014A}"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1535231-C209-40A0-A2D2-04661B327527}" type="slidenum">
              <a:t>17</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extplatzhalter 2"/>
          <p:cNvSpPr txBox="1">
            <a:spLocks noGrp="1"/>
          </p:cNvSpPr>
          <p:nvPr>
            <p:ph type="body" idx="4294967295"/>
          </p:nvPr>
        </p:nvSpPr>
        <p:spPr>
          <a:xfrm>
            <a:off x="513425" y="1326602"/>
            <a:ext cx="9071643" cy="3288237"/>
          </a:xfrm>
        </p:spPr>
        <p:txBody>
          <a:bodyPr>
            <a:normAutofit/>
          </a:bodyPr>
          <a:lstStyle/>
          <a:p>
            <a:pPr lvl="0"/>
            <a:endParaRPr lang="en-US" dirty="0"/>
          </a:p>
          <a:p>
            <a:pPr lvl="0">
              <a:buSzPct val="45000"/>
              <a:buFont typeface="StarSymbol"/>
              <a:buChar char="●"/>
            </a:pPr>
            <a:r>
              <a:rPr lang="en-US" dirty="0"/>
              <a:t> Loss: normalized </a:t>
            </a:r>
            <a:r>
              <a:rPr lang="en-US" dirty="0" err="1"/>
              <a:t>euclidean</a:t>
            </a:r>
            <a:r>
              <a:rPr lang="en-US" dirty="0"/>
              <a:t> distance of </a:t>
            </a:r>
            <a:r>
              <a:rPr lang="en-US" dirty="0" smtClean="0"/>
              <a:t>average </a:t>
            </a:r>
            <a:br>
              <a:rPr lang="en-US" dirty="0" smtClean="0"/>
            </a:br>
            <a:r>
              <a:rPr lang="en-US" dirty="0" smtClean="0"/>
              <a:t>  pooled feature maps</a:t>
            </a:r>
            <a:r>
              <a:rPr lang="en-US" dirty="0"/>
              <a:t> </a:t>
            </a:r>
            <a:r>
              <a:rPr lang="en-US" dirty="0" smtClean="0"/>
              <a:t>of </a:t>
            </a:r>
            <a:r>
              <a:rPr lang="en-US" dirty="0"/>
              <a:t>simple and complex sentence</a:t>
            </a:r>
          </a:p>
          <a:p>
            <a:pPr lvl="0">
              <a:buSzPct val="45000"/>
              <a:buFont typeface="StarSymbol"/>
              <a:buChar char="●"/>
            </a:pPr>
            <a:r>
              <a:rPr lang="en-US" dirty="0"/>
              <a:t> Layers: 2-4</a:t>
            </a:r>
          </a:p>
          <a:p>
            <a:pPr lvl="0">
              <a:buSzPct val="45000"/>
              <a:buFont typeface="StarSymbol"/>
              <a:buChar char="●"/>
            </a:pPr>
            <a:r>
              <a:rPr lang="en-US" dirty="0"/>
              <a:t> Best result: mean similarity of 60% with 4 Layers</a:t>
            </a:r>
          </a:p>
        </p:txBody>
      </p:sp>
      <p:sp>
        <p:nvSpPr>
          <p:cNvPr id="5" name="Textfeld 3"/>
          <p:cNvSpPr txBox="1"/>
          <p:nvPr/>
        </p:nvSpPr>
        <p:spPr>
          <a:xfrm>
            <a:off x="6695995" y="4751999"/>
            <a:ext cx="3168002" cy="40103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Similarity(x</a:t>
            </a:r>
            <a:r>
              <a:rPr lang="en-US" sz="1800" b="0" i="0" u="none" strike="noStrike" kern="1200" cap="none" spc="0" baseline="-33000">
                <a:solidFill>
                  <a:srgbClr val="000000"/>
                </a:solidFill>
                <a:uFillTx/>
                <a:latin typeface="Liberation Sans" pitchFamily="18"/>
                <a:ea typeface="Microsoft YaHei" pitchFamily="2"/>
                <a:cs typeface="Arial" pitchFamily="2"/>
              </a:rPr>
              <a:t>1</a:t>
            </a:r>
            <a:r>
              <a:rPr lang="en-US" sz="1800" b="0" i="0" u="none" strike="noStrike" kern="1200" cap="none" spc="0" baseline="0">
                <a:solidFill>
                  <a:srgbClr val="000000"/>
                </a:solidFill>
                <a:uFillTx/>
                <a:latin typeface="Liberation Sans" pitchFamily="18"/>
                <a:ea typeface="Microsoft YaHei" pitchFamily="2"/>
                <a:cs typeface="Arial" pitchFamily="2"/>
              </a:rPr>
              <a:t>,x</a:t>
            </a:r>
            <a:r>
              <a:rPr lang="en-US" sz="1800" b="0" i="0" u="none" strike="noStrike" kern="1200" cap="none" spc="0" baseline="-33000">
                <a:solidFill>
                  <a:srgbClr val="000000"/>
                </a:solidFill>
                <a:uFillTx/>
                <a:latin typeface="Liberation Sans" pitchFamily="18"/>
                <a:ea typeface="Microsoft YaHei" pitchFamily="2"/>
                <a:cs typeface="Arial" pitchFamily="2"/>
              </a:rPr>
              <a:t>2</a:t>
            </a:r>
            <a:r>
              <a:rPr lang="en-US" sz="1800" b="0" i="0" u="none" strike="noStrike" kern="1200" cap="none" spc="0" baseline="0">
                <a:solidFill>
                  <a:srgbClr val="000000"/>
                </a:solidFill>
                <a:uFillTx/>
                <a:latin typeface="Liberation Sans" pitchFamily="18"/>
                <a:ea typeface="Microsoft YaHei" pitchFamily="2"/>
                <a:cs typeface="Arial" pitchFamily="2"/>
              </a:rPr>
              <a:t>)= 1-loss(x</a:t>
            </a:r>
            <a:r>
              <a:rPr lang="en-US" sz="1800" b="0" i="0" u="none" strike="noStrike" kern="1200" cap="none" spc="0" baseline="-33000">
                <a:solidFill>
                  <a:srgbClr val="000000"/>
                </a:solidFill>
                <a:uFillTx/>
                <a:latin typeface="Liberation Sans" pitchFamily="18"/>
                <a:ea typeface="Microsoft YaHei" pitchFamily="2"/>
                <a:cs typeface="Arial" pitchFamily="2"/>
              </a:rPr>
              <a:t>1</a:t>
            </a:r>
            <a:r>
              <a:rPr lang="en-US" sz="1800" b="0" i="0" u="none" strike="noStrike" kern="1200" cap="none" spc="0" baseline="0">
                <a:solidFill>
                  <a:srgbClr val="000000"/>
                </a:solidFill>
                <a:uFillTx/>
                <a:latin typeface="Liberation Sans" pitchFamily="18"/>
                <a:ea typeface="Microsoft YaHei" pitchFamily="2"/>
                <a:cs typeface="Arial" pitchFamily="2"/>
              </a:rPr>
              <a:t>,x</a:t>
            </a:r>
            <a:r>
              <a:rPr lang="en-US" sz="1800" b="0" i="0" u="none" strike="noStrike" kern="1200" cap="none" spc="0" baseline="-33000">
                <a:solidFill>
                  <a:srgbClr val="000000"/>
                </a:solidFill>
                <a:uFillTx/>
                <a:latin typeface="Liberation Sans" pitchFamily="18"/>
                <a:ea typeface="Microsoft YaHei" pitchFamily="2"/>
                <a:cs typeface="Arial" pitchFamily="2"/>
              </a:rPr>
              <a:t>2</a:t>
            </a:r>
            <a:r>
              <a:rPr lang="en-US" sz="1800" b="0" i="0" u="none" strike="noStrike" kern="1200" cap="none" spc="0" baseline="0">
                <a:solidFill>
                  <a:srgbClr val="000000"/>
                </a:solidFill>
                <a:uFillTx/>
                <a:latin typeface="Liberation Sans" pitchFamily="18"/>
                <a:ea typeface="Microsoft YaHei" pitchFamily="2"/>
                <a:cs typeface="Arial" pitchFamily="2"/>
              </a:rPr>
              <a:t>)</a:t>
            </a:r>
          </a:p>
        </p:txBody>
      </p:sp>
      <p:sp>
        <p:nvSpPr>
          <p:cNvPr id="6" name="Textfeld 6"/>
          <p:cNvSpPr txBox="1"/>
          <p:nvPr/>
        </p:nvSpPr>
        <p:spPr>
          <a:xfrm>
            <a:off x="4032001" y="333682"/>
            <a:ext cx="2230715" cy="73977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0" i="0" u="sng" strike="noStrike" kern="1200" cap="none" spc="0" baseline="0">
                <a:solidFill>
                  <a:srgbClr val="000000"/>
                </a:solidFill>
                <a:uFillTx/>
                <a:latin typeface="Liberation Sans" pitchFamily="18"/>
                <a:ea typeface="Microsoft YaHei" pitchFamily="2"/>
                <a:cs typeface="Arial" pitchFamily="2"/>
              </a:rPr>
              <a:t>Encoder</a:t>
            </a:r>
            <a:r>
              <a:rPr lang="en-US" sz="4400" b="0" i="0" u="sng" strike="noStrike" kern="1200" cap="none" spc="0" baseline="0">
                <a:solidFill>
                  <a:srgbClr val="000000"/>
                </a:solidFill>
                <a:uFillTx/>
                <a:latin typeface="Liberation Sans" pitchFamily="34"/>
                <a:ea typeface="Liberation Sans" pitchFamily="34"/>
                <a:cs typeface="Liberation Sans" pitchFamily="34"/>
              </a:rPr>
              <a:t>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A62CD7C-2B9E-4367-A9DA-5A77111AC6AF}"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09BE018-E519-4F51-8D3A-2487E59FD165}" type="slidenum">
              <a:t>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2"/>
          <p:cNvSpPr txBox="1">
            <a:spLocks noGrp="1"/>
          </p:cNvSpPr>
          <p:nvPr>
            <p:ph type="title" idx="4294967295"/>
          </p:nvPr>
        </p:nvSpPr>
        <p:spPr/>
        <p:txBody>
          <a:bodyPr/>
          <a:lstStyle/>
          <a:p>
            <a:endParaRPr lang="de-DE"/>
          </a:p>
        </p:txBody>
      </p:sp>
      <p:pic>
        <p:nvPicPr>
          <p:cNvPr id="5" name="Grafik 24"/>
          <p:cNvPicPr>
            <a:picLocks noChangeAspect="1"/>
          </p:cNvPicPr>
          <p:nvPr/>
        </p:nvPicPr>
        <p:blipFill>
          <a:blip r:embed="rId3"/>
          <a:srcRect l="650" t="12537"/>
          <a:stretch>
            <a:fillRect/>
          </a:stretch>
        </p:blipFill>
        <p:spPr>
          <a:xfrm>
            <a:off x="2826227" y="337349"/>
            <a:ext cx="4427186" cy="5107134"/>
          </a:xfrm>
          <a:prstGeom prst="rect">
            <a:avLst/>
          </a:prstGeom>
          <a:noFill/>
          <a:ln cap="flat">
            <a:noFill/>
          </a:ln>
        </p:spPr>
      </p:pic>
    </p:spTree>
    <p:extLst>
      <p:ext uri="{BB962C8B-B14F-4D97-AF65-F5344CB8AC3E}">
        <p14:creationId xmlns:p14="http://schemas.microsoft.com/office/powerpoint/2010/main" val="909758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E58F5F5-E7D9-4ECF-988F-F55B48CA014A}"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1535231-C209-40A0-A2D2-04661B327527}" type="slidenum">
              <a:t>19</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extplatzhalter 2"/>
          <p:cNvSpPr txBox="1">
            <a:spLocks noGrp="1"/>
          </p:cNvSpPr>
          <p:nvPr>
            <p:ph type="body" idx="4294967295"/>
          </p:nvPr>
        </p:nvSpPr>
        <p:spPr>
          <a:xfrm>
            <a:off x="513425" y="1326602"/>
            <a:ext cx="9071643" cy="3288237"/>
          </a:xfrm>
        </p:spPr>
        <p:txBody>
          <a:bodyPr>
            <a:normAutofit/>
          </a:bodyPr>
          <a:lstStyle/>
          <a:p>
            <a:pPr lvl="0"/>
            <a:endParaRPr lang="en-US" dirty="0"/>
          </a:p>
          <a:p>
            <a:pPr lvl="0">
              <a:buSzPct val="45000"/>
              <a:buFont typeface="StarSymbol"/>
              <a:buChar char="●"/>
            </a:pPr>
            <a:r>
              <a:rPr lang="en-US" dirty="0"/>
              <a:t> Loss: normalized </a:t>
            </a:r>
            <a:r>
              <a:rPr lang="en-US" dirty="0" err="1"/>
              <a:t>euclidean</a:t>
            </a:r>
            <a:r>
              <a:rPr lang="en-US" dirty="0"/>
              <a:t> distance of </a:t>
            </a:r>
            <a:r>
              <a:rPr lang="en-US" dirty="0" smtClean="0"/>
              <a:t>average </a:t>
            </a:r>
            <a:br>
              <a:rPr lang="en-US" dirty="0" smtClean="0"/>
            </a:br>
            <a:r>
              <a:rPr lang="en-US" dirty="0" smtClean="0"/>
              <a:t>  pooled feature maps</a:t>
            </a:r>
            <a:r>
              <a:rPr lang="en-US" dirty="0"/>
              <a:t> </a:t>
            </a:r>
            <a:r>
              <a:rPr lang="en-US" dirty="0" smtClean="0"/>
              <a:t>of </a:t>
            </a:r>
            <a:r>
              <a:rPr lang="en-US" dirty="0"/>
              <a:t>simple and complex sentence</a:t>
            </a:r>
          </a:p>
          <a:p>
            <a:pPr lvl="0">
              <a:buSzPct val="45000"/>
              <a:buFont typeface="StarSymbol"/>
              <a:buChar char="●"/>
            </a:pPr>
            <a:r>
              <a:rPr lang="en-US" dirty="0"/>
              <a:t> Layers: 2-4</a:t>
            </a:r>
          </a:p>
          <a:p>
            <a:pPr lvl="0">
              <a:buSzPct val="45000"/>
              <a:buFont typeface="StarSymbol"/>
              <a:buChar char="●"/>
            </a:pPr>
            <a:r>
              <a:rPr lang="en-US" dirty="0"/>
              <a:t> Best result: mean similarity of 60% with 4 Layers</a:t>
            </a:r>
          </a:p>
        </p:txBody>
      </p:sp>
      <p:sp>
        <p:nvSpPr>
          <p:cNvPr id="5" name="Textfeld 3"/>
          <p:cNvSpPr txBox="1"/>
          <p:nvPr/>
        </p:nvSpPr>
        <p:spPr>
          <a:xfrm>
            <a:off x="6695995" y="4751999"/>
            <a:ext cx="3168002" cy="40103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Similarity(x</a:t>
            </a:r>
            <a:r>
              <a:rPr lang="en-US" sz="1800" b="0" i="0" u="none" strike="noStrike" kern="1200" cap="none" spc="0" baseline="-33000">
                <a:solidFill>
                  <a:srgbClr val="000000"/>
                </a:solidFill>
                <a:uFillTx/>
                <a:latin typeface="Liberation Sans" pitchFamily="18"/>
                <a:ea typeface="Microsoft YaHei" pitchFamily="2"/>
                <a:cs typeface="Arial" pitchFamily="2"/>
              </a:rPr>
              <a:t>1</a:t>
            </a:r>
            <a:r>
              <a:rPr lang="en-US" sz="1800" b="0" i="0" u="none" strike="noStrike" kern="1200" cap="none" spc="0" baseline="0">
                <a:solidFill>
                  <a:srgbClr val="000000"/>
                </a:solidFill>
                <a:uFillTx/>
                <a:latin typeface="Liberation Sans" pitchFamily="18"/>
                <a:ea typeface="Microsoft YaHei" pitchFamily="2"/>
                <a:cs typeface="Arial" pitchFamily="2"/>
              </a:rPr>
              <a:t>,x</a:t>
            </a:r>
            <a:r>
              <a:rPr lang="en-US" sz="1800" b="0" i="0" u="none" strike="noStrike" kern="1200" cap="none" spc="0" baseline="-33000">
                <a:solidFill>
                  <a:srgbClr val="000000"/>
                </a:solidFill>
                <a:uFillTx/>
                <a:latin typeface="Liberation Sans" pitchFamily="18"/>
                <a:ea typeface="Microsoft YaHei" pitchFamily="2"/>
                <a:cs typeface="Arial" pitchFamily="2"/>
              </a:rPr>
              <a:t>2</a:t>
            </a:r>
            <a:r>
              <a:rPr lang="en-US" sz="1800" b="0" i="0" u="none" strike="noStrike" kern="1200" cap="none" spc="0" baseline="0">
                <a:solidFill>
                  <a:srgbClr val="000000"/>
                </a:solidFill>
                <a:uFillTx/>
                <a:latin typeface="Liberation Sans" pitchFamily="18"/>
                <a:ea typeface="Microsoft YaHei" pitchFamily="2"/>
                <a:cs typeface="Arial" pitchFamily="2"/>
              </a:rPr>
              <a:t>)= 1-loss(x</a:t>
            </a:r>
            <a:r>
              <a:rPr lang="en-US" sz="1800" b="0" i="0" u="none" strike="noStrike" kern="1200" cap="none" spc="0" baseline="-33000">
                <a:solidFill>
                  <a:srgbClr val="000000"/>
                </a:solidFill>
                <a:uFillTx/>
                <a:latin typeface="Liberation Sans" pitchFamily="18"/>
                <a:ea typeface="Microsoft YaHei" pitchFamily="2"/>
                <a:cs typeface="Arial" pitchFamily="2"/>
              </a:rPr>
              <a:t>1</a:t>
            </a:r>
            <a:r>
              <a:rPr lang="en-US" sz="1800" b="0" i="0" u="none" strike="noStrike" kern="1200" cap="none" spc="0" baseline="0">
                <a:solidFill>
                  <a:srgbClr val="000000"/>
                </a:solidFill>
                <a:uFillTx/>
                <a:latin typeface="Liberation Sans" pitchFamily="18"/>
                <a:ea typeface="Microsoft YaHei" pitchFamily="2"/>
                <a:cs typeface="Arial" pitchFamily="2"/>
              </a:rPr>
              <a:t>,x</a:t>
            </a:r>
            <a:r>
              <a:rPr lang="en-US" sz="1800" b="0" i="0" u="none" strike="noStrike" kern="1200" cap="none" spc="0" baseline="-33000">
                <a:solidFill>
                  <a:srgbClr val="000000"/>
                </a:solidFill>
                <a:uFillTx/>
                <a:latin typeface="Liberation Sans" pitchFamily="18"/>
                <a:ea typeface="Microsoft YaHei" pitchFamily="2"/>
                <a:cs typeface="Arial" pitchFamily="2"/>
              </a:rPr>
              <a:t>2</a:t>
            </a:r>
            <a:r>
              <a:rPr lang="en-US" sz="1800" b="0" i="0" u="none" strike="noStrike" kern="1200" cap="none" spc="0" baseline="0">
                <a:solidFill>
                  <a:srgbClr val="000000"/>
                </a:solidFill>
                <a:uFillTx/>
                <a:latin typeface="Liberation Sans" pitchFamily="18"/>
                <a:ea typeface="Microsoft YaHei" pitchFamily="2"/>
                <a:cs typeface="Arial" pitchFamily="2"/>
              </a:rPr>
              <a:t>)</a:t>
            </a:r>
          </a:p>
        </p:txBody>
      </p:sp>
      <p:sp>
        <p:nvSpPr>
          <p:cNvPr id="6" name="Textfeld 6"/>
          <p:cNvSpPr txBox="1"/>
          <p:nvPr/>
        </p:nvSpPr>
        <p:spPr>
          <a:xfrm>
            <a:off x="4032001" y="333682"/>
            <a:ext cx="2230715" cy="73977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0" i="0" u="sng" strike="noStrike" kern="1200" cap="none" spc="0" baseline="0">
                <a:solidFill>
                  <a:srgbClr val="000000"/>
                </a:solidFill>
                <a:uFillTx/>
                <a:latin typeface="Liberation Sans" pitchFamily="18"/>
                <a:ea typeface="Microsoft YaHei" pitchFamily="2"/>
                <a:cs typeface="Arial" pitchFamily="2"/>
              </a:rPr>
              <a:t>Encoder</a:t>
            </a:r>
            <a:r>
              <a:rPr lang="en-US" sz="4400" b="0" i="0" u="sng" strike="noStrike" kern="1200" cap="none" spc="0" baseline="0">
                <a:solidFill>
                  <a:srgbClr val="000000"/>
                </a:solidFill>
                <a:uFillTx/>
                <a:latin typeface="Liberation Sans" pitchFamily="34"/>
                <a:ea typeface="Liberation Sans" pitchFamily="34"/>
                <a:cs typeface="Liberation Sans" pitchFamily="34"/>
              </a:rPr>
              <a:t>¹</a:t>
            </a:r>
          </a:p>
        </p:txBody>
      </p:sp>
    </p:spTree>
    <p:extLst>
      <p:ext uri="{BB962C8B-B14F-4D97-AF65-F5344CB8AC3E}">
        <p14:creationId xmlns:p14="http://schemas.microsoft.com/office/powerpoint/2010/main" val="2127696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BC8319-0EDD-42D7-A18C-956398B9CA61}"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E546AE-4B26-453F-A4CC-E5DCEB19C741}" type="slidenum">
              <a:t>2</a:t>
            </a:fld>
            <a:endParaRPr lang="en-US"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p:txBody>
          <a:bodyPr/>
          <a:lstStyle/>
          <a:p>
            <a:pPr lvl="0"/>
            <a:r>
              <a:rPr lang="en-US" u="sng"/>
              <a:t>Outline</a:t>
            </a:r>
          </a:p>
        </p:txBody>
      </p:sp>
      <p:sp>
        <p:nvSpPr>
          <p:cNvPr id="5" name="Textplatzhalter 2"/>
          <p:cNvSpPr txBox="1">
            <a:spLocks noGrp="1"/>
          </p:cNvSpPr>
          <p:nvPr>
            <p:ph type="body" idx="4294967295"/>
          </p:nvPr>
        </p:nvSpPr>
        <p:spPr/>
        <p:txBody>
          <a:bodyPr/>
          <a:lstStyle/>
          <a:p>
            <a:pPr lvl="0">
              <a:lnSpc>
                <a:spcPct val="80000"/>
              </a:lnSpc>
              <a:buSzPct val="45000"/>
              <a:buFont typeface="StarSymbol"/>
              <a:buChar char="●"/>
            </a:pPr>
            <a:r>
              <a:rPr lang="en-US" sz="2700"/>
              <a:t> Recap of our approach</a:t>
            </a:r>
          </a:p>
          <a:p>
            <a:pPr lvl="0">
              <a:lnSpc>
                <a:spcPct val="80000"/>
              </a:lnSpc>
              <a:buSzPct val="45000"/>
              <a:buFont typeface="StarSymbol"/>
              <a:buChar char="●"/>
            </a:pPr>
            <a:r>
              <a:rPr lang="en-US" sz="2700"/>
              <a:t> Methods and Results</a:t>
            </a:r>
          </a:p>
          <a:p>
            <a:pPr lvl="1" hangingPunct="0">
              <a:lnSpc>
                <a:spcPct val="70000"/>
              </a:lnSpc>
              <a:spcBef>
                <a:spcPts val="1415"/>
              </a:spcBef>
              <a:buSzPct val="75000"/>
              <a:buFont typeface="StarSymbol"/>
              <a:buChar char="–"/>
            </a:pPr>
            <a:r>
              <a:rPr lang="en-US" sz="2700">
                <a:highlight>
                  <a:scrgbClr r="0" g="0" b="0">
                    <a:alpha val="0"/>
                  </a:scrgbClr>
                </a:highlight>
                <a:latin typeface="Liberation Sans" pitchFamily="18"/>
                <a:ea typeface="Microsoft YaHei" pitchFamily="2"/>
                <a:cs typeface="Arial" pitchFamily="2"/>
              </a:rPr>
              <a:t>Data</a:t>
            </a:r>
          </a:p>
          <a:p>
            <a:pPr lvl="1" hangingPunct="0">
              <a:lnSpc>
                <a:spcPct val="70000"/>
              </a:lnSpc>
              <a:spcBef>
                <a:spcPts val="1415"/>
              </a:spcBef>
              <a:buSzPct val="75000"/>
              <a:buFont typeface="StarSymbol"/>
              <a:buChar char="–"/>
            </a:pPr>
            <a:r>
              <a:rPr lang="en-US" sz="2700">
                <a:highlight>
                  <a:scrgbClr r="0" g="0" b="0">
                    <a:alpha val="0"/>
                  </a:scrgbClr>
                </a:highlight>
                <a:latin typeface="Liberation Sans" pitchFamily="18"/>
                <a:ea typeface="Microsoft YaHei" pitchFamily="2"/>
                <a:cs typeface="Arial" pitchFamily="2"/>
              </a:rPr>
              <a:t>Word embeddings</a:t>
            </a:r>
          </a:p>
          <a:p>
            <a:pPr lvl="1" hangingPunct="0">
              <a:lnSpc>
                <a:spcPct val="70000"/>
              </a:lnSpc>
              <a:spcBef>
                <a:spcPts val="1415"/>
              </a:spcBef>
              <a:buSzPct val="75000"/>
              <a:buFont typeface="StarSymbol"/>
              <a:buChar char="–"/>
            </a:pPr>
            <a:r>
              <a:rPr lang="en-US" sz="2700">
                <a:highlight>
                  <a:scrgbClr r="0" g="0" b="0">
                    <a:alpha val="0"/>
                  </a:scrgbClr>
                </a:highlight>
                <a:latin typeface="Liberation Sans" pitchFamily="18"/>
                <a:ea typeface="Microsoft YaHei" pitchFamily="2"/>
                <a:cs typeface="Arial" pitchFamily="2"/>
              </a:rPr>
              <a:t>Models</a:t>
            </a:r>
          </a:p>
          <a:p>
            <a:pPr lvl="1" hangingPunct="0">
              <a:lnSpc>
                <a:spcPct val="70000"/>
              </a:lnSpc>
              <a:spcBef>
                <a:spcPts val="1415"/>
              </a:spcBef>
              <a:buSzPct val="75000"/>
              <a:buFont typeface="StarSymbol"/>
              <a:buChar char="–"/>
            </a:pPr>
            <a:r>
              <a:rPr lang="en-US" sz="2700">
                <a:highlight>
                  <a:scrgbClr r="0" g="0" b="0">
                    <a:alpha val="0"/>
                  </a:scrgbClr>
                </a:highlight>
                <a:latin typeface="Liberation Sans" pitchFamily="18"/>
                <a:ea typeface="Microsoft YaHei" pitchFamily="2"/>
                <a:cs typeface="Arial" pitchFamily="2"/>
              </a:rPr>
              <a:t>Results</a:t>
            </a:r>
          </a:p>
          <a:p>
            <a:pPr lvl="0">
              <a:lnSpc>
                <a:spcPct val="80000"/>
              </a:lnSpc>
              <a:buSzPct val="45000"/>
              <a:buFont typeface="StarSymbol"/>
              <a:buChar char="●"/>
            </a:pPr>
            <a:r>
              <a:rPr lang="en-US" sz="2700"/>
              <a:t> Conclusion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DBD0DA-EF63-494A-A12B-485C1A3454B9}"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FE685BB-5573-4789-8E92-6C0ACE094CE4}" type="slidenum">
              <a:t>20</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mc:AlternateContent xmlns:mc="http://schemas.openxmlformats.org/markup-compatibility/2006">
        <mc:Choice xmlns:a14="http://schemas.microsoft.com/office/drawing/2010/main" Requires="a14">
          <p:sp>
            <p:nvSpPr>
              <p:cNvPr id="4" name="Textplatzhalter 2"/>
              <p:cNvSpPr txBox="1">
                <a:spLocks noGrp="1"/>
              </p:cNvSpPr>
              <p:nvPr>
                <p:ph type="body" idx="4294967295"/>
              </p:nvPr>
            </p:nvSpPr>
            <p:spPr>
              <a:xfrm>
                <a:off x="503998" y="1326602"/>
                <a:ext cx="9071643" cy="3737015"/>
              </a:xfrm>
            </p:spPr>
            <p:txBody>
              <a:bodyPr>
                <a:normAutofit/>
              </a:bodyPr>
              <a:lstStyle/>
              <a:p>
                <a:pPr lvl="0">
                  <a:lnSpc>
                    <a:spcPct val="80000"/>
                  </a:lnSpc>
                  <a:buSzPct val="45000"/>
                  <a:buFont typeface="StarSymbol"/>
                  <a:buChar char="●"/>
                </a:pPr>
                <a:r>
                  <a:rPr lang="en-US" sz="2700" dirty="0" smtClean="0"/>
                  <a:t> Switched to cosine similarity as loss function</a:t>
                </a:r>
              </a:p>
              <a:p>
                <a:pPr lvl="1" hangingPunct="0">
                  <a:lnSpc>
                    <a:spcPct val="70000"/>
                  </a:lnSpc>
                  <a:spcBef>
                    <a:spcPts val="1415"/>
                  </a:spcBef>
                  <a:buSzPct val="75000"/>
                  <a:buFont typeface="StarSymbol"/>
                  <a:buChar char="–"/>
                </a:pPr>
                <a:r>
                  <a:rPr lang="en-US" sz="2700" dirty="0">
                    <a:highlight>
                      <a:scrgbClr r="0" g="0" b="0">
                        <a:alpha val="0"/>
                      </a:scrgbClr>
                    </a:highlight>
                    <a:latin typeface="Liberation Sans" pitchFamily="18"/>
                    <a:ea typeface="Microsoft YaHei" pitchFamily="2"/>
                    <a:cs typeface="Arial" pitchFamily="2"/>
                  </a:rPr>
                  <a:t>Measures orientation between vectors</a:t>
                </a:r>
              </a:p>
              <a:p>
                <a:pPr lvl="1" hangingPunct="0">
                  <a:lnSpc>
                    <a:spcPct val="70000"/>
                  </a:lnSpc>
                  <a:spcBef>
                    <a:spcPts val="1415"/>
                  </a:spcBef>
                  <a:buSzPct val="75000"/>
                  <a:buFont typeface="StarSymbol"/>
                  <a:buChar char="–"/>
                </a:pPr>
                <a:r>
                  <a:rPr lang="en-US" sz="2700" dirty="0" err="1">
                    <a:highlight>
                      <a:scrgbClr r="0" g="0" b="0">
                        <a:alpha val="0"/>
                      </a:scrgbClr>
                    </a:highlight>
                    <a:latin typeface="Liberation Sans" pitchFamily="18"/>
                    <a:ea typeface="Microsoft YaHei" pitchFamily="2"/>
                    <a:cs typeface="Arial" pitchFamily="2"/>
                  </a:rPr>
                  <a:t>FastText</a:t>
                </a:r>
                <a:r>
                  <a:rPr lang="en-US" sz="2700" dirty="0">
                    <a:highlight>
                      <a:scrgbClr r="0" g="0" b="0">
                        <a:alpha val="0"/>
                      </a:scrgbClr>
                    </a:highlight>
                    <a:latin typeface="Liberation Sans" pitchFamily="18"/>
                    <a:ea typeface="Microsoft YaHei" pitchFamily="2"/>
                    <a:cs typeface="Arial" pitchFamily="2"/>
                  </a:rPr>
                  <a:t> is trained with cosine similarity</a:t>
                </a:r>
              </a:p>
              <a:p>
                <a:pPr lvl="0">
                  <a:lnSpc>
                    <a:spcPct val="80000"/>
                  </a:lnSpc>
                  <a:buSzPct val="45000"/>
                  <a:buFont typeface="StarSymbol"/>
                  <a:buChar char="●"/>
                </a:pPr>
                <a:r>
                  <a:rPr lang="en-US" sz="2700" dirty="0"/>
                  <a:t> Loss function </a:t>
                </a:r>
                <a:endParaRPr lang="de-DE" sz="2700" i="1" dirty="0">
                  <a:latin typeface="Cambria Math" pitchFamily="18"/>
                </a:endParaRPr>
              </a:p>
              <a:p>
                <a:pPr lvl="0" algn="ctr">
                  <a:lnSpc>
                    <a:spcPct val="80000"/>
                  </a:lnSpc>
                </a:pPr>
                <a14:m>
                  <m:oMath xmlns:m="http://schemas.openxmlformats.org/officeDocument/2006/math">
                    <m:r>
                      <a:rPr lang="de-DE" sz="2400" i="1">
                        <a:latin typeface="Cambria Math" panose="02040503050406030204" pitchFamily="18" charset="0"/>
                      </a:rPr>
                      <m:t>𝐿</m:t>
                    </m:r>
                    <m:r>
                      <a:rPr lang="de-DE" sz="2400">
                        <a:latin typeface="Cambria Math" panose="02040503050406030204" pitchFamily="18" charset="0"/>
                      </a:rPr>
                      <m:t>=</m:t>
                    </m:r>
                    <m:sSup>
                      <m:sSupPr>
                        <m:ctrlPr>
                          <a:rPr lang="de-DE" sz="2400" b="0" i="0" smtClean="0">
                            <a:latin typeface="Cambria Math" panose="02040503050406030204" pitchFamily="18" charset="0"/>
                          </a:rPr>
                        </m:ctrlPr>
                      </m:sSupPr>
                      <m:e>
                        <m:d>
                          <m:dPr>
                            <m:ctrlPr>
                              <a:rPr lang="de-DE" sz="2400">
                                <a:latin typeface="Cambria Math" panose="02040503050406030204" pitchFamily="18" charset="0"/>
                              </a:rPr>
                            </m:ctrlPr>
                          </m:dPr>
                          <m:e>
                            <m:r>
                              <a:rPr lang="de-DE" sz="2400" i="1">
                                <a:latin typeface="Cambria Math" panose="02040503050406030204" pitchFamily="18" charset="0"/>
                              </a:rPr>
                              <m:t>𝑙𝑎𝑏𝑒𝑙</m:t>
                            </m:r>
                            <m:r>
                              <a:rPr lang="de-DE" sz="2400">
                                <a:latin typeface="Cambria Math" panose="02040503050406030204" pitchFamily="18" charset="0"/>
                              </a:rPr>
                              <m:t> −</m:t>
                            </m:r>
                            <m:r>
                              <a:rPr lang="de-DE" sz="2400" i="1">
                                <a:latin typeface="Cambria Math" panose="02040503050406030204" pitchFamily="18" charset="0"/>
                              </a:rPr>
                              <m:t>𝑐𝑜𝑠</m:t>
                            </m:r>
                            <m:r>
                              <m:rPr>
                                <m:lit/>
                              </m:rPr>
                              <a:rPr lang="de-DE" sz="2400">
                                <a:latin typeface="Cambria Math" panose="02040503050406030204" pitchFamily="18" charset="0"/>
                              </a:rPr>
                              <m:t>_</m:t>
                            </m:r>
                            <m:r>
                              <a:rPr lang="de-DE" sz="2400" i="1">
                                <a:latin typeface="Cambria Math" panose="02040503050406030204" pitchFamily="18" charset="0"/>
                              </a:rPr>
                              <m:t>𝑠𝑖𝑚</m:t>
                            </m:r>
                            <m:d>
                              <m:dPr>
                                <m:ctrlPr>
                                  <a:rPr lang="de-DE" sz="2400" i="1">
                                    <a:latin typeface="Cambria Math" panose="02040503050406030204" pitchFamily="18" charset="0"/>
                                  </a:rPr>
                                </m:ctrlPr>
                              </m:dPr>
                              <m:e>
                                <m:r>
                                  <a:rPr lang="de-DE" sz="2400" i="1">
                                    <a:latin typeface="Cambria Math" panose="02040503050406030204" pitchFamily="18" charset="0"/>
                                  </a:rPr>
                                  <m:t>𝑐𝑜𝑚𝑝𝑙𝑒𝑥</m:t>
                                </m:r>
                                <m:r>
                                  <a:rPr lang="de-DE" sz="2400">
                                    <a:latin typeface="Cambria Math" panose="02040503050406030204" pitchFamily="18" charset="0"/>
                                  </a:rPr>
                                  <m:t>,</m:t>
                                </m:r>
                                <m:r>
                                  <a:rPr lang="de-DE" sz="2400" i="1">
                                    <a:latin typeface="Cambria Math" panose="02040503050406030204" pitchFamily="18" charset="0"/>
                                  </a:rPr>
                                  <m:t>𝑠𝑖𝑚𝑝𝑙𝑒</m:t>
                                </m:r>
                              </m:e>
                            </m:d>
                          </m:e>
                        </m:d>
                      </m:e>
                      <m:sup>
                        <m:r>
                          <a:rPr lang="de-DE" sz="2400" b="0" i="0" smtClean="0">
                            <a:latin typeface="Cambria Math" panose="02040503050406030204" pitchFamily="18" charset="0"/>
                          </a:rPr>
                          <m:t>2</m:t>
                        </m:r>
                      </m:sup>
                    </m:sSup>
                    <m:r>
                      <a:rPr lang="de-DE" sz="2400" b="0" i="0" smtClean="0">
                        <a:latin typeface="Cambria Math" panose="02040503050406030204" pitchFamily="18" charset="0"/>
                      </a:rPr>
                      <m:t> </m:t>
                    </m:r>
                  </m:oMath>
                </a14:m>
                <a:r>
                  <a:rPr lang="en-US" sz="2000" dirty="0"/>
                  <a:t> </a:t>
                </a:r>
              </a:p>
              <a:p>
                <a:pPr lvl="0">
                  <a:lnSpc>
                    <a:spcPct val="80000"/>
                  </a:lnSpc>
                  <a:buSzPct val="45000"/>
                  <a:buFont typeface="StarSymbol"/>
                  <a:buChar char="●"/>
                </a:pPr>
                <a:r>
                  <a:rPr lang="en-US" sz="2700" dirty="0"/>
                  <a:t>Layers: 4</a:t>
                </a:r>
              </a:p>
              <a:p>
                <a:pPr lvl="0">
                  <a:lnSpc>
                    <a:spcPct val="80000"/>
                  </a:lnSpc>
                  <a:buSzPct val="45000"/>
                  <a:buFont typeface="StarSymbol"/>
                  <a:buChar char="●"/>
                </a:pPr>
                <a:r>
                  <a:rPr lang="en-US" sz="2700" dirty="0"/>
                  <a:t> Result: mean similarity of 97.57% after 100 epochs and</a:t>
                </a:r>
                <a:br>
                  <a:rPr lang="en-US" sz="2700" dirty="0"/>
                </a:br>
                <a:r>
                  <a:rPr lang="en-US" sz="2700" dirty="0"/>
                  <a:t>  &gt;98% after 1000 epochs</a:t>
                </a:r>
              </a:p>
            </p:txBody>
          </p:sp>
        </mc:Choice>
        <mc:Fallback>
          <p:sp>
            <p:nvSpPr>
              <p:cNvPr id="4" name="Textplatzhalter 2"/>
              <p:cNvSpPr txBox="1">
                <a:spLocks noGrp="1" noRot="1" noChangeAspect="1" noMove="1" noResize="1" noEditPoints="1" noAdjustHandles="1" noChangeArrowheads="1" noChangeShapeType="1" noTextEdit="1"/>
              </p:cNvSpPr>
              <p:nvPr>
                <p:ph type="body" idx="4294967295"/>
              </p:nvPr>
            </p:nvSpPr>
            <p:spPr>
              <a:xfrm>
                <a:off x="503998" y="1326602"/>
                <a:ext cx="9071643" cy="3737015"/>
              </a:xfrm>
              <a:blipFill rotWithShape="0">
                <a:blip r:embed="rId3"/>
                <a:stretch>
                  <a:fillRect l="-1277" t="-5057" b="-3915"/>
                </a:stretch>
              </a:blipFill>
            </p:spPr>
            <p:txBody>
              <a:bodyPr/>
              <a:lstStyle/>
              <a:p>
                <a:r>
                  <a:rPr lang="de-DE">
                    <a:noFill/>
                  </a:rPr>
                  <a:t> </a:t>
                </a:r>
              </a:p>
            </p:txBody>
          </p:sp>
        </mc:Fallback>
      </mc:AlternateContent>
      <p:sp>
        <p:nvSpPr>
          <p:cNvPr id="5" name="Textfeld 5"/>
          <p:cNvSpPr txBox="1"/>
          <p:nvPr/>
        </p:nvSpPr>
        <p:spPr>
          <a:xfrm>
            <a:off x="4032001" y="333682"/>
            <a:ext cx="2230715" cy="73977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0" i="0" u="sng" strike="noStrike" kern="1200" cap="none" spc="0" baseline="0">
                <a:solidFill>
                  <a:srgbClr val="000000"/>
                </a:solidFill>
                <a:uFillTx/>
                <a:latin typeface="Liberation Sans" pitchFamily="18"/>
                <a:ea typeface="Microsoft YaHei" pitchFamily="2"/>
                <a:cs typeface="Arial" pitchFamily="2"/>
              </a:rPr>
              <a:t>Encoder</a:t>
            </a:r>
            <a:r>
              <a:rPr lang="en-US" sz="4400" b="0" i="0" u="sng" strike="noStrike" kern="1200" cap="none" spc="0" baseline="0">
                <a:solidFill>
                  <a:srgbClr val="000000"/>
                </a:solidFill>
                <a:uFillTx/>
                <a:latin typeface="Liberation Sans" pitchFamily="34"/>
                <a:ea typeface="Liberation Sans" pitchFamily="34"/>
                <a:cs typeface="Liberation Sans" pitchFamily="34"/>
              </a:rPr>
              <a:t>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21CA7A6-4CE9-4CA8-80C4-CB5C1F710575}"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19A92FF-36FD-45CC-8364-7B6AA721B44C}" type="slidenum">
              <a:t>21</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Freihandform 1"/>
          <p:cNvSpPr/>
          <p:nvPr/>
        </p:nvSpPr>
        <p:spPr>
          <a:xfrm>
            <a:off x="215999" y="1329290"/>
            <a:ext cx="1151997"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blipFill>
            <a:blip r:embed="rId3">
              <a:alphaModFix amt="50000"/>
            </a:blip>
            <a:stretch>
              <a:fillRect/>
            </a:stretch>
          </a:blip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5" name="Textfeld 2"/>
          <p:cNvSpPr txBox="1"/>
          <p:nvPr/>
        </p:nvSpPr>
        <p:spPr>
          <a:xfrm>
            <a:off x="287999" y="883246"/>
            <a:ext cx="805138" cy="5038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Input: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 50 X 50</a:t>
            </a:r>
          </a:p>
        </p:txBody>
      </p:sp>
      <p:sp>
        <p:nvSpPr>
          <p:cNvPr id="6" name="Freihandform 3"/>
          <p:cNvSpPr/>
          <p:nvPr/>
        </p:nvSpPr>
        <p:spPr>
          <a:xfrm>
            <a:off x="2159995" y="1905289"/>
            <a:ext cx="1151997"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blipFill>
            <a:blip r:embed="rId3">
              <a:alphaModFix amt="50000"/>
            </a:blip>
            <a:stretch>
              <a:fillRect/>
            </a:stretch>
          </a:blip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7" name="Freihandform 4"/>
          <p:cNvSpPr/>
          <p:nvPr/>
        </p:nvSpPr>
        <p:spPr>
          <a:xfrm>
            <a:off x="7056004" y="2087995"/>
            <a:ext cx="287999"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8" name="Gerader Verbinder 5"/>
          <p:cNvSpPr/>
          <p:nvPr/>
        </p:nvSpPr>
        <p:spPr>
          <a:xfrm>
            <a:off x="1799996" y="1041291"/>
            <a:ext cx="0" cy="2376004"/>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custDash>
              <a:ds d="0" sp="0"/>
              <a:ds d="0" sp="0"/>
            </a:custDash>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9" name="Freihandform 10"/>
          <p:cNvSpPr/>
          <p:nvPr/>
        </p:nvSpPr>
        <p:spPr>
          <a:xfrm>
            <a:off x="4464000" y="2265288"/>
            <a:ext cx="1079997" cy="2159995"/>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blipFill>
            <a:blip r:embed="rId3">
              <a:alphaModFix amt="50000"/>
            </a:blip>
            <a:stretch>
              <a:fillRect/>
            </a:stretch>
          </a:blip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0" name="Gerader Verbinder 11"/>
          <p:cNvSpPr/>
          <p:nvPr/>
        </p:nvSpPr>
        <p:spPr>
          <a:xfrm>
            <a:off x="4032001" y="1473290"/>
            <a:ext cx="0" cy="2376004"/>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custDash>
              <a:ds d="0" sp="0"/>
              <a:ds d="0" sp="0"/>
            </a:custDash>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1" name="Textfeld 12"/>
          <p:cNvSpPr txBox="1"/>
          <p:nvPr/>
        </p:nvSpPr>
        <p:spPr>
          <a:xfrm>
            <a:off x="2231995" y="1473290"/>
            <a:ext cx="1220376" cy="5038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Feature map:</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 50 X 50</a:t>
            </a:r>
          </a:p>
        </p:txBody>
      </p:sp>
      <p:sp>
        <p:nvSpPr>
          <p:cNvPr id="12" name="Textfeld 13"/>
          <p:cNvSpPr txBox="1"/>
          <p:nvPr/>
        </p:nvSpPr>
        <p:spPr>
          <a:xfrm>
            <a:off x="4536000" y="1833289"/>
            <a:ext cx="1220376" cy="50381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dirty="0">
                <a:solidFill>
                  <a:srgbClr val="000000"/>
                </a:solidFill>
                <a:uFillTx/>
                <a:latin typeface="Liberation Sans" pitchFamily="18"/>
                <a:ea typeface="Microsoft YaHei" pitchFamily="2"/>
                <a:cs typeface="Arial" pitchFamily="2"/>
              </a:rPr>
              <a:t>Feature map:</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dirty="0">
                <a:solidFill>
                  <a:srgbClr val="000000"/>
                </a:solidFill>
                <a:uFillTx/>
                <a:latin typeface="Liberation Sans" pitchFamily="18"/>
                <a:ea typeface="Microsoft YaHei" pitchFamily="2"/>
                <a:cs typeface="Arial" pitchFamily="2"/>
              </a:rPr>
              <a:t> 300 X </a:t>
            </a:r>
            <a:r>
              <a:rPr lang="en-US" sz="1400" b="1" i="0" u="none" strike="noStrike" kern="1200" cap="none" spc="0" baseline="0" dirty="0" smtClean="0">
                <a:solidFill>
                  <a:srgbClr val="000000"/>
                </a:solidFill>
                <a:uFillTx/>
                <a:latin typeface="Liberation Sans" pitchFamily="18"/>
                <a:ea typeface="Microsoft YaHei" pitchFamily="2"/>
                <a:cs typeface="Arial" pitchFamily="2"/>
              </a:rPr>
              <a:t>40</a:t>
            </a:r>
            <a:endParaRPr lang="en-US" sz="1400" b="1" i="0" u="none" strike="noStrike" kern="1200" cap="none" spc="0" baseline="0" dirty="0">
              <a:solidFill>
                <a:srgbClr val="000000"/>
              </a:solidFill>
              <a:uFillTx/>
              <a:latin typeface="Liberation Sans" pitchFamily="18"/>
              <a:ea typeface="Microsoft YaHei" pitchFamily="2"/>
              <a:cs typeface="Arial" pitchFamily="2"/>
            </a:endParaRPr>
          </a:p>
        </p:txBody>
      </p:sp>
      <p:sp>
        <p:nvSpPr>
          <p:cNvPr id="13" name="Gerader Verbinder 14"/>
          <p:cNvSpPr/>
          <p:nvPr/>
        </p:nvSpPr>
        <p:spPr>
          <a:xfrm>
            <a:off x="1295997" y="1401290"/>
            <a:ext cx="863998" cy="79199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4" name="Gerader Verbinder 15"/>
          <p:cNvSpPr/>
          <p:nvPr/>
        </p:nvSpPr>
        <p:spPr>
          <a:xfrm>
            <a:off x="1367997" y="1401290"/>
            <a:ext cx="863998" cy="79199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5" name="Freihandform 16"/>
          <p:cNvSpPr/>
          <p:nvPr/>
        </p:nvSpPr>
        <p:spPr>
          <a:xfrm>
            <a:off x="1295997" y="1401290"/>
            <a:ext cx="287999" cy="1151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6" name="Freihandform 17"/>
          <p:cNvSpPr/>
          <p:nvPr/>
        </p:nvSpPr>
        <p:spPr>
          <a:xfrm flipH="1">
            <a:off x="1295997" y="1329290"/>
            <a:ext cx="71999" cy="71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8000">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7" name="Freihandform 18"/>
          <p:cNvSpPr/>
          <p:nvPr/>
        </p:nvSpPr>
        <p:spPr>
          <a:xfrm>
            <a:off x="2159995" y="1905289"/>
            <a:ext cx="71999" cy="287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8000">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8" name="Gerader Verbinder 19"/>
          <p:cNvSpPr/>
          <p:nvPr/>
        </p:nvSpPr>
        <p:spPr>
          <a:xfrm>
            <a:off x="1367997" y="1329290"/>
            <a:ext cx="863998" cy="57599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9" name="Gerader Verbinder 20"/>
          <p:cNvSpPr/>
          <p:nvPr/>
        </p:nvSpPr>
        <p:spPr>
          <a:xfrm>
            <a:off x="1295997" y="1329290"/>
            <a:ext cx="863998" cy="57599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0" name="Textfeld 21"/>
          <p:cNvSpPr txBox="1"/>
          <p:nvPr/>
        </p:nvSpPr>
        <p:spPr>
          <a:xfrm>
            <a:off x="1401574" y="681292"/>
            <a:ext cx="1272954" cy="941402"/>
          </a:xfrm>
          <a:prstGeom prst="rect">
            <a:avLst/>
          </a:prstGeom>
          <a:noFill/>
          <a:ln cap="flat">
            <a:noFill/>
          </a:ln>
        </p:spPr>
        <p:txBody>
          <a:bodyPr vert="horz" wrap="non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Liberation Sans" pitchFamily="18"/>
                <a:ea typeface="Microsoft YaHei" pitchFamily="2"/>
                <a:cs typeface="Arial" pitchFamily="2"/>
              </a:rPr>
              <a:t>Transposed convolution</a:t>
            </a:r>
          </a:p>
        </p:txBody>
      </p:sp>
      <p:pic>
        <p:nvPicPr>
          <p:cNvPr id="21" name="Grafik 22"/>
          <p:cNvPicPr>
            <a:picLocks noChangeAspect="1"/>
          </p:cNvPicPr>
          <p:nvPr/>
        </p:nvPicPr>
        <p:blipFill>
          <a:blip r:embed="rId4">
            <a:lum bright="-50000"/>
            <a:alphaModFix/>
          </a:blip>
          <a:srcRect/>
          <a:stretch>
            <a:fillRect/>
          </a:stretch>
        </p:blipFill>
        <p:spPr>
          <a:xfrm>
            <a:off x="6465603" y="1669164"/>
            <a:ext cx="2808003" cy="3191914"/>
          </a:xfrm>
          <a:prstGeom prst="rect">
            <a:avLst/>
          </a:prstGeom>
          <a:noFill/>
          <a:ln cap="flat">
            <a:noFill/>
          </a:ln>
        </p:spPr>
      </p:pic>
      <p:sp>
        <p:nvSpPr>
          <p:cNvPr id="22" name="Freihandform 24"/>
          <p:cNvSpPr/>
          <p:nvPr/>
        </p:nvSpPr>
        <p:spPr>
          <a:xfrm>
            <a:off x="4464000" y="2265288"/>
            <a:ext cx="71999"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8000">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3" name="Gerader Verbinder 25"/>
          <p:cNvSpPr/>
          <p:nvPr/>
        </p:nvSpPr>
        <p:spPr>
          <a:xfrm>
            <a:off x="3312002" y="1977289"/>
            <a:ext cx="1223997" cy="64799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4" name="Freihandform 26"/>
          <p:cNvSpPr/>
          <p:nvPr/>
        </p:nvSpPr>
        <p:spPr>
          <a:xfrm flipV="1">
            <a:off x="3240002" y="1905289"/>
            <a:ext cx="71999" cy="71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8000">
              <a:alpha val="50000"/>
            </a:srgbClr>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5" name="Gerader Verbinder 27"/>
          <p:cNvSpPr/>
          <p:nvPr/>
        </p:nvSpPr>
        <p:spPr>
          <a:xfrm>
            <a:off x="3240002" y="1977289"/>
            <a:ext cx="1223997" cy="64799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6" name="Gerader Verbinder 28"/>
          <p:cNvSpPr/>
          <p:nvPr/>
        </p:nvSpPr>
        <p:spPr>
          <a:xfrm>
            <a:off x="3240002" y="1905289"/>
            <a:ext cx="1223997" cy="359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7" name="Gerader Verbinder 29"/>
          <p:cNvSpPr/>
          <p:nvPr/>
        </p:nvSpPr>
        <p:spPr>
          <a:xfrm>
            <a:off x="3312002" y="1905289"/>
            <a:ext cx="1223997" cy="35999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FF8000"/>
            </a:solidFill>
            <a:prstDash val="solid"/>
            <a:miter/>
          </a:ln>
        </p:spPr>
        <p:txBody>
          <a:bodyPr vert="horz" wrap="none" lIns="96121" tIns="51124" rIns="96121" bIns="51124"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8" name="Textfeld 30"/>
          <p:cNvSpPr txBox="1"/>
          <p:nvPr/>
        </p:nvSpPr>
        <p:spPr>
          <a:xfrm>
            <a:off x="6465603" y="4899419"/>
            <a:ext cx="2832482" cy="31931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800" b="0" i="0" u="none" strike="noStrike" kern="1200" cap="none" spc="0" baseline="0">
                <a:solidFill>
                  <a:srgbClr val="000000"/>
                </a:solidFill>
                <a:uFillTx/>
                <a:latin typeface="Liberation Sans" pitchFamily="34"/>
                <a:ea typeface="Liberation Sans" pitchFamily="34"/>
                <a:cs typeface="Liberation Sans" pitchFamily="34"/>
              </a:rPr>
              <a:t>Image taken from: </a:t>
            </a:r>
            <a:r>
              <a:rPr lang="en-US" sz="800" b="0" i="0" u="none" strike="noStrike" kern="1200" cap="none" spc="0" baseline="0">
                <a:solidFill>
                  <a:srgbClr val="000000"/>
                </a:solidFill>
                <a:uFillTx/>
                <a:latin typeface="Liberation Sans" pitchFamily="18"/>
                <a:ea typeface="Microsoft YaHei" pitchFamily="2"/>
                <a:cs typeface="Arial" pitchFamily="2"/>
              </a:rPr>
              <a:t>http://deeplearning.net/software/theano/</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800" b="0" i="0" u="none" strike="noStrike" kern="1200" cap="none" spc="0" baseline="0">
                <a:solidFill>
                  <a:srgbClr val="000000"/>
                </a:solidFill>
                <a:uFillTx/>
                <a:latin typeface="Liberation Sans" pitchFamily="18"/>
                <a:ea typeface="Microsoft YaHei" pitchFamily="2"/>
                <a:cs typeface="Arial" pitchFamily="2"/>
              </a:rPr>
              <a:t>tutorial/conv_arithmetic.html</a:t>
            </a:r>
          </a:p>
        </p:txBody>
      </p:sp>
      <p:sp>
        <p:nvSpPr>
          <p:cNvPr id="29" name="Textfeld 31"/>
          <p:cNvSpPr txBox="1"/>
          <p:nvPr/>
        </p:nvSpPr>
        <p:spPr>
          <a:xfrm>
            <a:off x="4041986" y="334185"/>
            <a:ext cx="2092732" cy="73977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0" i="0" u="sng" strike="noStrike" kern="1200" cap="none" spc="0" baseline="0">
                <a:solidFill>
                  <a:srgbClr val="000000"/>
                </a:solidFill>
                <a:uFillTx/>
                <a:latin typeface="Liberation Sans" pitchFamily="18"/>
                <a:ea typeface="Microsoft YaHei" pitchFamily="2"/>
                <a:cs typeface="Arial" pitchFamily="2"/>
              </a:rPr>
              <a:t>Decoder</a:t>
            </a:r>
            <a:endParaRPr lang="en-US" sz="1600" b="0" i="0" u="sng" strike="noStrike" kern="1200" cap="none" spc="0" baseline="0">
              <a:solidFill>
                <a:srgbClr val="000000"/>
              </a:solidFill>
              <a:uFillTx/>
              <a:latin typeface="Liberation Sans" pitchFamily="18"/>
              <a:ea typeface="Microsoft YaHei" pitchFamily="2"/>
              <a:cs typeface="Arial" pitchFamily="2"/>
            </a:endParaRPr>
          </a:p>
        </p:txBody>
      </p:sp>
      <p:sp>
        <p:nvSpPr>
          <p:cNvPr id="30" name="Textfeld 32"/>
          <p:cNvSpPr txBox="1"/>
          <p:nvPr/>
        </p:nvSpPr>
        <p:spPr>
          <a:xfrm>
            <a:off x="6552626" y="915012"/>
            <a:ext cx="3528002" cy="647998"/>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Conv. Output = (i - k) + 2p + 1</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Deconv. Output = (i' + k) – 2p -1</a:t>
            </a:r>
          </a:p>
        </p:txBody>
      </p:sp>
      <p:sp>
        <p:nvSpPr>
          <p:cNvPr id="31" name="Textfeld 33"/>
          <p:cNvSpPr txBox="1"/>
          <p:nvPr/>
        </p:nvSpPr>
        <p:spPr>
          <a:xfrm>
            <a:off x="9273597" y="2231995"/>
            <a:ext cx="734400" cy="111419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i=5,</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k=4,</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p=0,</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i’=2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B4B3E7C-61A7-47B1-AC55-2ACA869697C5}"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6BEED4F-DA62-402C-93D3-4DE735D6320D}" type="slidenum">
              <a:t>22</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extplatzhalter 2"/>
          <p:cNvSpPr txBox="1">
            <a:spLocks noGrp="1"/>
          </p:cNvSpPr>
          <p:nvPr>
            <p:ph type="body" idx="4294967295"/>
          </p:nvPr>
        </p:nvSpPr>
        <p:spPr/>
        <p:txBody>
          <a:bodyPr/>
          <a:lstStyle/>
          <a:p>
            <a:pPr lvl="0">
              <a:buSzPct val="45000"/>
              <a:buFont typeface="StarSymbol"/>
              <a:buChar char="●"/>
            </a:pPr>
            <a:r>
              <a:rPr lang="en-US" dirty="0"/>
              <a:t> Loss: cosine similarity of final feature map to word </a:t>
            </a:r>
            <a:br>
              <a:rPr lang="en-US" dirty="0"/>
            </a:br>
            <a:r>
              <a:rPr lang="en-US" dirty="0"/>
              <a:t>  embedding of simple sentence (both </a:t>
            </a:r>
            <a:r>
              <a:rPr lang="en-US" dirty="0" smtClean="0"/>
              <a:t>300x40</a:t>
            </a:r>
            <a:r>
              <a:rPr lang="en-US" dirty="0"/>
              <a:t>)</a:t>
            </a:r>
          </a:p>
          <a:p>
            <a:pPr lvl="0">
              <a:buSzPct val="45000"/>
              <a:buFont typeface="StarSymbol"/>
              <a:buChar char="●"/>
            </a:pPr>
            <a:r>
              <a:rPr lang="en-US" dirty="0"/>
              <a:t> Layers: 4 (same as Encoder)</a:t>
            </a:r>
          </a:p>
          <a:p>
            <a:pPr lvl="0">
              <a:buSzPct val="45000"/>
              <a:buFont typeface="StarSymbol"/>
              <a:buChar char="●"/>
            </a:pPr>
            <a:r>
              <a:rPr lang="en-US" dirty="0"/>
              <a:t> Result: mean similarity of 25%</a:t>
            </a:r>
          </a:p>
        </p:txBody>
      </p:sp>
      <p:sp>
        <p:nvSpPr>
          <p:cNvPr id="5" name="Textfeld 5"/>
          <p:cNvSpPr txBox="1"/>
          <p:nvPr/>
        </p:nvSpPr>
        <p:spPr>
          <a:xfrm>
            <a:off x="4041986" y="334185"/>
            <a:ext cx="2092732" cy="73977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0" i="0" u="sng" strike="noStrike" kern="1200" cap="none" spc="0" baseline="0">
                <a:solidFill>
                  <a:srgbClr val="000000"/>
                </a:solidFill>
                <a:uFillTx/>
                <a:latin typeface="Liberation Sans" pitchFamily="18"/>
                <a:ea typeface="Microsoft YaHei" pitchFamily="2"/>
                <a:cs typeface="Arial" pitchFamily="2"/>
              </a:rPr>
              <a:t>Decoder</a:t>
            </a:r>
            <a:endParaRPr lang="en-US" sz="1600" b="0" i="0" u="sng" strike="noStrike" kern="1200" cap="none" spc="0" baseline="0">
              <a:solidFill>
                <a:srgbClr val="000000"/>
              </a:solidFill>
              <a:uFillTx/>
              <a:latin typeface="Liberation Sans" pitchFamily="18"/>
              <a:ea typeface="Microsoft YaHei" pitchFamily="2"/>
              <a:cs typeface="Ari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0D8121B-1F03-477E-8F6C-DDACF40F9EE7}"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1443E4-77C2-40C7-9C7A-B9B489CB1C1C}" type="slidenum">
              <a:t>23</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extplatzhalter 2"/>
          <p:cNvSpPr txBox="1">
            <a:spLocks noGrp="1"/>
          </p:cNvSpPr>
          <p:nvPr>
            <p:ph type="body" idx="4294967295"/>
          </p:nvPr>
        </p:nvSpPr>
        <p:spPr/>
        <p:txBody>
          <a:bodyPr/>
          <a:lstStyle/>
          <a:p>
            <a:pPr lvl="0">
              <a:buSzPct val="45000"/>
              <a:buFont typeface="StarSymbol"/>
              <a:buChar char="●"/>
            </a:pPr>
            <a:r>
              <a:rPr lang="en-US"/>
              <a:t> Input:</a:t>
            </a:r>
          </a:p>
          <a:p>
            <a:pPr lvl="0">
              <a:buSzPct val="45000"/>
              <a:buFont typeface="StarSymbol"/>
              <a:buChar char="●"/>
            </a:pPr>
            <a:endParaRPr lang="en-US"/>
          </a:p>
          <a:p>
            <a:pPr lvl="0"/>
            <a:endParaRPr lang="en-US"/>
          </a:p>
          <a:p>
            <a:pPr lvl="0">
              <a:buSzPct val="45000"/>
              <a:buFont typeface="StarSymbol"/>
              <a:buChar char="●"/>
            </a:pPr>
            <a:r>
              <a:rPr lang="en-US"/>
              <a:t> Output:</a:t>
            </a:r>
          </a:p>
        </p:txBody>
      </p:sp>
      <p:sp>
        <p:nvSpPr>
          <p:cNvPr id="5" name="Textfeld 3"/>
          <p:cNvSpPr txBox="1"/>
          <p:nvPr/>
        </p:nvSpPr>
        <p:spPr>
          <a:xfrm>
            <a:off x="2124160" y="3398431"/>
            <a:ext cx="7062295" cy="176684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thảm da_id thảm cn/ pofi iró thảm dosimo dosimo dosimo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dosimo thảm dosimo dosimo thảm الشاب ←so ब्रिटिश #radioactive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ಬೆಲ್ಲ sequestra cryolathe interposing toglie stereotypes_of_white_people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 liisi thảm dosimo dosimo dosimo dosimo dosimo dosimo dosimo dosimo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dosimo dosimo dosimo thảm thảm</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6" name="Textfeld 4"/>
          <p:cNvSpPr txBox="1"/>
          <p:nvPr/>
        </p:nvSpPr>
        <p:spPr>
          <a:xfrm>
            <a:off x="2124160" y="1418810"/>
            <a:ext cx="6527407" cy="115271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The work of Müller and his wife with orphans began in 1836 with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the preparation of their own rented home at 6 Wilson Street , Bristol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for the accommodation of thirty girls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7" name="Textfeld 7"/>
          <p:cNvSpPr txBox="1"/>
          <p:nvPr/>
        </p:nvSpPr>
        <p:spPr>
          <a:xfrm>
            <a:off x="4041986" y="334185"/>
            <a:ext cx="2092732" cy="73977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0" i="0" u="sng" strike="noStrike" kern="1200" cap="none" spc="0" baseline="0">
                <a:solidFill>
                  <a:srgbClr val="000000"/>
                </a:solidFill>
                <a:uFillTx/>
                <a:latin typeface="Liberation Sans" pitchFamily="18"/>
                <a:ea typeface="Microsoft YaHei" pitchFamily="2"/>
                <a:cs typeface="Arial" pitchFamily="2"/>
              </a:rPr>
              <a:t>Decoder</a:t>
            </a:r>
            <a:endParaRPr lang="en-US" sz="1600" b="0" i="0" u="sng" strike="noStrike" kern="1200" cap="none" spc="0" baseline="0">
              <a:solidFill>
                <a:srgbClr val="000000"/>
              </a:solidFill>
              <a:uFillTx/>
              <a:latin typeface="Liberation Sans" pitchFamily="18"/>
              <a:ea typeface="Microsoft YaHei" pitchFamily="2"/>
              <a:cs typeface="Ari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BB05776-1890-44C2-A12E-E780034F1E54}"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ACCF348-F5F1-438D-9EE0-72325D8FEC81}" type="slidenum">
              <a:t>24</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extplatzhalter 2"/>
          <p:cNvSpPr txBox="1">
            <a:spLocks noGrp="1"/>
          </p:cNvSpPr>
          <p:nvPr>
            <p:ph type="body" idx="4294967295"/>
          </p:nvPr>
        </p:nvSpPr>
        <p:spPr>
          <a:xfrm>
            <a:off x="432355" y="2376004"/>
            <a:ext cx="9071643" cy="2382844"/>
          </a:xfrm>
        </p:spPr>
        <p:txBody>
          <a:bodyPr/>
          <a:lstStyle/>
          <a:p>
            <a:pPr lvl="0"/>
            <a:r>
              <a:rPr lang="en-US"/>
              <a:t> </a:t>
            </a:r>
          </a:p>
        </p:txBody>
      </p:sp>
      <p:sp>
        <p:nvSpPr>
          <p:cNvPr id="5" name="Freihandform 3"/>
          <p:cNvSpPr/>
          <p:nvPr/>
        </p:nvSpPr>
        <p:spPr>
          <a:xfrm>
            <a:off x="1007997" y="1367997"/>
            <a:ext cx="1295997" cy="431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Complex</a:t>
            </a:r>
          </a:p>
        </p:txBody>
      </p:sp>
      <p:sp>
        <p:nvSpPr>
          <p:cNvPr id="6" name="Freihandform 4"/>
          <p:cNvSpPr/>
          <p:nvPr/>
        </p:nvSpPr>
        <p:spPr>
          <a:xfrm>
            <a:off x="2880003" y="1079997"/>
            <a:ext cx="4320000"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7" name="Freihandform 5"/>
          <p:cNvSpPr/>
          <p:nvPr/>
        </p:nvSpPr>
        <p:spPr>
          <a:xfrm>
            <a:off x="3312002" y="1223997"/>
            <a:ext cx="1367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8" name="Freihandform 6"/>
          <p:cNvSpPr/>
          <p:nvPr/>
        </p:nvSpPr>
        <p:spPr>
          <a:xfrm>
            <a:off x="5183998" y="1223997"/>
            <a:ext cx="1367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Decoder,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 “Deconvolution”</a:t>
            </a:r>
          </a:p>
        </p:txBody>
      </p:sp>
      <p:sp>
        <p:nvSpPr>
          <p:cNvPr id="9" name="Freihandform 7"/>
          <p:cNvSpPr/>
          <p:nvPr/>
        </p:nvSpPr>
        <p:spPr>
          <a:xfrm>
            <a:off x="7704002" y="1367997"/>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10" name="Gerader Verbinder 8"/>
          <p:cNvSpPr/>
          <p:nvPr/>
        </p:nvSpPr>
        <p:spPr>
          <a:xfrm>
            <a:off x="2304004" y="1583996"/>
            <a:ext cx="575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1" name="Gerader Verbinder 9"/>
          <p:cNvSpPr/>
          <p:nvPr/>
        </p:nvSpPr>
        <p:spPr>
          <a:xfrm>
            <a:off x="4679999" y="1511996"/>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2" name="Gerader Verbinder 10"/>
          <p:cNvSpPr/>
          <p:nvPr/>
        </p:nvSpPr>
        <p:spPr>
          <a:xfrm>
            <a:off x="7200003" y="1583996"/>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3" name="Textplatzhalter 11"/>
          <p:cNvSpPr txBox="1">
            <a:spLocks noGrp="1"/>
          </p:cNvSpPr>
          <p:nvPr>
            <p:ph type="body" idx="4294967295"/>
          </p:nvPr>
        </p:nvSpPr>
        <p:spPr>
          <a:xfrm>
            <a:off x="504355" y="1943996"/>
            <a:ext cx="9071643" cy="2670843"/>
          </a:xfrm>
        </p:spPr>
        <p:txBody>
          <a:bodyPr/>
          <a:lstStyle/>
          <a:p>
            <a:pPr lvl="0">
              <a:lnSpc>
                <a:spcPct val="90000"/>
              </a:lnSpc>
            </a:pPr>
            <a:endParaRPr lang="en-US" sz="3000"/>
          </a:p>
          <a:p>
            <a:pPr lvl="0">
              <a:lnSpc>
                <a:spcPct val="90000"/>
              </a:lnSpc>
              <a:buSzPct val="45000"/>
              <a:buFont typeface="StarSymbol"/>
              <a:buChar char="●"/>
            </a:pPr>
            <a:r>
              <a:rPr lang="en-US" sz="3000"/>
              <a:t> Loss: cosine similarity of feature map of complex </a:t>
            </a:r>
            <a:br>
              <a:rPr lang="en-US" sz="3000"/>
            </a:br>
            <a:r>
              <a:rPr lang="en-US" sz="3000"/>
              <a:t>  sentence and word embedding of simple sentence</a:t>
            </a:r>
          </a:p>
          <a:p>
            <a:pPr lvl="0">
              <a:lnSpc>
                <a:spcPct val="90000"/>
              </a:lnSpc>
              <a:buSzPct val="45000"/>
              <a:buFont typeface="StarSymbol"/>
              <a:buChar char="●"/>
            </a:pPr>
            <a:r>
              <a:rPr lang="en-US" sz="3000"/>
              <a:t> Layers: 2-4</a:t>
            </a:r>
          </a:p>
          <a:p>
            <a:pPr lvl="0">
              <a:lnSpc>
                <a:spcPct val="90000"/>
              </a:lnSpc>
              <a:buSzPct val="45000"/>
              <a:buFont typeface="StarSymbol"/>
              <a:buChar char="●"/>
            </a:pPr>
            <a:r>
              <a:rPr lang="en-US" sz="3000"/>
              <a:t> Best result: mean similarity of 30% with 4 Layers</a:t>
            </a:r>
          </a:p>
        </p:txBody>
      </p:sp>
      <p:sp>
        <p:nvSpPr>
          <p:cNvPr id="14" name="Textfeld 14"/>
          <p:cNvSpPr txBox="1"/>
          <p:nvPr/>
        </p:nvSpPr>
        <p:spPr>
          <a:xfrm>
            <a:off x="2936943" y="334185"/>
            <a:ext cx="4929594" cy="739777"/>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0" i="0" u="sng" strike="noStrike" kern="1200" cap="none" spc="0" baseline="0">
                <a:solidFill>
                  <a:srgbClr val="000000"/>
                </a:solidFill>
                <a:uFillTx/>
                <a:latin typeface="Liberation Sans" pitchFamily="18"/>
                <a:ea typeface="Microsoft YaHei" pitchFamily="2"/>
                <a:cs typeface="Arial" pitchFamily="2"/>
              </a:rPr>
              <a:t>End-to-End Network</a:t>
            </a:r>
            <a:endParaRPr lang="en-US" sz="1600" b="0" i="0" u="sng" strike="noStrike" kern="1200" cap="none" spc="0" baseline="0">
              <a:solidFill>
                <a:srgbClr val="000000"/>
              </a:solidFill>
              <a:uFillTx/>
              <a:latin typeface="Liberation Sans" pitchFamily="18"/>
              <a:ea typeface="Microsoft YaHei" pitchFamily="2"/>
              <a:cs typeface="Ari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29F685A-4BA5-4AFE-9B90-A8DDCE4CE7C5}"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E5A3DE2-F518-4314-944C-2EC1FBA132B7}" type="slidenum">
              <a:t>25</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extplatzhalter 2"/>
          <p:cNvSpPr txBox="1">
            <a:spLocks noGrp="1"/>
          </p:cNvSpPr>
          <p:nvPr>
            <p:ph type="body" idx="4294967295"/>
          </p:nvPr>
        </p:nvSpPr>
        <p:spPr/>
        <p:txBody>
          <a:bodyPr/>
          <a:lstStyle/>
          <a:p>
            <a:pPr lvl="0">
              <a:buSzPct val="45000"/>
              <a:buFont typeface="StarSymbol"/>
              <a:buChar char="●"/>
            </a:pPr>
            <a:r>
              <a:rPr lang="en-US"/>
              <a:t> Input:</a:t>
            </a:r>
          </a:p>
          <a:p>
            <a:pPr lvl="0">
              <a:buSzPct val="45000"/>
              <a:buFont typeface="StarSymbol"/>
              <a:buChar char="●"/>
            </a:pPr>
            <a:endParaRPr lang="en-US"/>
          </a:p>
          <a:p>
            <a:pPr lvl="0"/>
            <a:endParaRPr lang="en-US"/>
          </a:p>
          <a:p>
            <a:pPr lvl="0">
              <a:buSzPct val="45000"/>
              <a:buFont typeface="StarSymbol"/>
              <a:buChar char="●"/>
            </a:pPr>
            <a:r>
              <a:rPr lang="en-US"/>
              <a:t> Output:</a:t>
            </a:r>
          </a:p>
        </p:txBody>
      </p:sp>
      <p:sp>
        <p:nvSpPr>
          <p:cNvPr id="5" name="Textfeld 3"/>
          <p:cNvSpPr txBox="1"/>
          <p:nvPr/>
        </p:nvSpPr>
        <p:spPr>
          <a:xfrm>
            <a:off x="2124160" y="3398431"/>
            <a:ext cx="7451482" cy="1821484"/>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1415"/>
              </a:spcBef>
              <a:spcAft>
                <a:spcPts val="0"/>
              </a:spcAft>
              <a:buNone/>
              <a:tabLst/>
              <a:defRPr sz="1800" b="0" i="0" u="none" strike="noStrike" kern="0" cap="none" spc="0" baseline="0">
                <a:solidFill>
                  <a:srgbClr val="000000"/>
                </a:solidFill>
                <a:uFillTx/>
              </a:defRPr>
            </a:pPr>
            <a:r>
              <a:rPr lang="zh-CN" sz="1400" b="0" i="1" u="none" strike="noStrike" kern="1200" cap="none" spc="0" baseline="0">
                <a:solidFill>
                  <a:srgbClr val="000000"/>
                </a:solidFill>
                <a:uFillTx/>
                <a:latin typeface="Liberation Sans" pitchFamily="34"/>
                <a:ea typeface="Liberation Sans" pitchFamily="34"/>
                <a:cs typeface="Arial" pitchFamily="2"/>
              </a:rPr>
              <a:t>錘 錘 錘 錘 錘 錘 錘 錘 錘 錘 錘 錘 錘 錘 錘</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 ᛫ </a:t>
            </a:r>
            <a:r>
              <a:rPr lang="zh-CN" sz="1400" b="0" i="1" u="none" strike="noStrike" kern="1200" cap="none" spc="0" baseline="0">
                <a:solidFill>
                  <a:srgbClr val="000000"/>
                </a:solidFill>
                <a:uFillTx/>
                <a:latin typeface="Liberation Sans" pitchFamily="34"/>
                <a:ea typeface="Liberation Sans" pitchFamily="34"/>
                <a:cs typeface="Arial" pitchFamily="2"/>
              </a:rPr>
              <a:t>錘 錘</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 ᛫ ᛫ ᛫ ᛫ ᛫ ᛫ ᛫ ᛫ ᛫ </a:t>
            </a:r>
            <a:r>
              <a:rPr lang="zh-CN" sz="1400" b="0" i="1" u="none" strike="noStrike" kern="1200" cap="none" spc="0" baseline="0">
                <a:solidFill>
                  <a:srgbClr val="000000"/>
                </a:solidFill>
                <a:uFillTx/>
                <a:latin typeface="Liberation Sans" pitchFamily="34"/>
                <a:ea typeface="Liberation Sans" pitchFamily="34"/>
                <a:cs typeface="Arial" pitchFamily="2"/>
              </a:rPr>
              <a:t>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which which which which </a:t>
            </a:r>
            <a:r>
              <a:rPr lang="zh-CN" sz="1400" b="0" i="1" u="none" strike="noStrike" kern="1200" cap="none" spc="0" baseline="0">
                <a:solidFill>
                  <a:srgbClr val="000000"/>
                </a:solidFill>
                <a:uFillTx/>
                <a:latin typeface="Liberation Sans" pitchFamily="34"/>
                <a:ea typeface="Liberation Sans" pitchFamily="34"/>
                <a:cs typeface="Arial" pitchFamily="2"/>
              </a:rPr>
              <a:t>湊 湊 湊 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bouïnian which garian kiraç seicho megalynarionkiraç mahārāshṭra </a:t>
            </a:r>
            <a:r>
              <a:rPr lang="zh-CN" sz="1400" b="0" i="1" u="none" strike="noStrike" kern="1200" cap="none" spc="0" baseline="0">
                <a:solidFill>
                  <a:srgbClr val="000000"/>
                </a:solidFill>
                <a:uFillTx/>
                <a:latin typeface="Liberation Sans" pitchFamily="34"/>
                <a:ea typeface="Liberation Sans" pitchFamily="34"/>
                <a:cs typeface="Arial" pitchFamily="2"/>
              </a:rPr>
              <a:t>堺 何鴻燊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musuh aţ</a:t>
            </a:r>
          </a:p>
          <a:p>
            <a:pPr marL="0" marR="0" lvl="0" indent="0" algn="l" defTabSz="914400" rtl="0" fontAlgn="auto" hangingPunct="0">
              <a:lnSpc>
                <a:spcPct val="100000"/>
              </a:lnSpc>
              <a:spcBef>
                <a:spcPts val="1415"/>
              </a:spcBef>
              <a:spcAft>
                <a:spcPts val="0"/>
              </a:spcAft>
              <a:buNone/>
              <a:tabLst/>
              <a:defRPr sz="1800" b="0" i="0" u="none" strike="noStrike" kern="0" cap="none" spc="0" baseline="0">
                <a:solidFill>
                  <a:srgbClr val="000000"/>
                </a:solidFill>
                <a:uFillTx/>
              </a:defRPr>
            </a:pPr>
            <a:r>
              <a:rPr lang="zh-CN" sz="1400" b="0" i="1" u="none" strike="noStrike" kern="1200" cap="none" spc="0" baseline="0">
                <a:solidFill>
                  <a:srgbClr val="000000"/>
                </a:solidFill>
                <a:uFillTx/>
                <a:latin typeface="Liberation Sans" pitchFamily="34"/>
                <a:ea typeface="Liberation Sans" pitchFamily="34"/>
                <a:cs typeface="Arial" pitchFamily="2"/>
              </a:rPr>
              <a:t>錘 錘 錘 錘 錘 錘 錘 錘 錘 錘 錘 錘</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 </a:t>
            </a:r>
            <a:r>
              <a:rPr lang="zh-CN" sz="1400" b="0" i="1" u="none" strike="noStrike" kern="1200" cap="none" spc="0" baseline="0">
                <a:solidFill>
                  <a:srgbClr val="000000"/>
                </a:solidFill>
                <a:uFillTx/>
                <a:latin typeface="Liberation Sans" pitchFamily="34"/>
                <a:ea typeface="Liberation Sans" pitchFamily="34"/>
                <a:cs typeface="Arial" pitchFamily="2"/>
              </a:rPr>
              <a:t>錘 錘</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 ᛫ ♄ </a:t>
            </a:r>
            <a:r>
              <a:rPr lang="zh-CN" sz="1400" b="0" i="1" u="none" strike="noStrike" kern="1200" cap="none" spc="0" baseline="0">
                <a:solidFill>
                  <a:srgbClr val="000000"/>
                </a:solidFill>
                <a:uFillTx/>
                <a:latin typeface="Liberation Sans" pitchFamily="34"/>
                <a:ea typeface="Liberation Sans" pitchFamily="34"/>
                <a:cs typeface="Arial" pitchFamily="2"/>
              </a:rPr>
              <a:t>錘</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 ᛫ </a:t>
            </a:r>
            <a:r>
              <a:rPr lang="zh-CN" sz="1400" b="0" i="1" u="none" strike="noStrike" kern="1200" cap="none" spc="0" baseline="0">
                <a:solidFill>
                  <a:srgbClr val="000000"/>
                </a:solidFill>
                <a:uFillTx/>
                <a:latin typeface="Liberation Sans" pitchFamily="34"/>
                <a:ea typeface="Liberation Sans" pitchFamily="34"/>
                <a:cs typeface="Arial" pitchFamily="2"/>
              </a:rPr>
              <a:t>湊 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 ᛫ ᛫ ἕ ᛫ ᛫ </a:t>
            </a:r>
            <a:r>
              <a:rPr lang="zh-CN" sz="1400" b="0" i="1" u="none" strike="noStrike" kern="1200" cap="none" spc="0" baseline="0">
                <a:solidFill>
                  <a:srgbClr val="000000"/>
                </a:solidFill>
                <a:uFillTx/>
                <a:latin typeface="Liberation Sans" pitchFamily="34"/>
                <a:ea typeface="Liberation Sans" pitchFamily="34"/>
                <a:cs typeface="Arial" pitchFamily="2"/>
              </a:rPr>
              <a:t>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 </a:t>
            </a:r>
            <a:r>
              <a:rPr lang="zh-CN" sz="1400" b="0" i="1" u="none" strike="noStrike" kern="1200" cap="none" spc="0" baseline="0">
                <a:solidFill>
                  <a:srgbClr val="000000"/>
                </a:solidFill>
                <a:uFillTx/>
                <a:latin typeface="Liberation Sans" pitchFamily="34"/>
                <a:ea typeface="Liberation Sans" pitchFamily="34"/>
                <a:cs typeface="Arial" pitchFamily="2"/>
              </a:rPr>
              <a:t>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 </a:t>
            </a:r>
            <a:r>
              <a:rPr lang="zh-CN" sz="1400" b="0" i="1" u="none" strike="noStrike" kern="1200" cap="none" spc="0" baseline="0">
                <a:solidFill>
                  <a:srgbClr val="000000"/>
                </a:solidFill>
                <a:uFillTx/>
                <a:latin typeface="Liberation Sans" pitchFamily="34"/>
                <a:ea typeface="Liberation Sans" pitchFamily="34"/>
                <a:cs typeface="Arial" pitchFamily="2"/>
              </a:rPr>
              <a:t>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zh-CN" sz="1400" b="0" i="1" u="none" strike="noStrike" kern="1200" cap="none" spc="0" baseline="0">
                <a:solidFill>
                  <a:srgbClr val="000000"/>
                </a:solidFill>
                <a:uFillTx/>
                <a:latin typeface="Liberation Sans" pitchFamily="34"/>
                <a:ea typeface="Liberation Sans" pitchFamily="34"/>
                <a:cs typeface="Arial" pitchFamily="2"/>
              </a:rPr>
              <a:t>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zh-CN" sz="1400" b="0" i="1" u="none" strike="noStrike" kern="1200" cap="none" spc="0" baseline="0">
                <a:solidFill>
                  <a:srgbClr val="000000"/>
                </a:solidFill>
                <a:uFillTx/>
                <a:latin typeface="Liberation Sans" pitchFamily="34"/>
                <a:ea typeface="Liberation Sans" pitchFamily="34"/>
                <a:cs typeface="Arial" pitchFamily="2"/>
              </a:rPr>
              <a:t>湊 湊 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bouïnian which garian kiraç seicho megalynarion kiraç mahārāsh</a:t>
            </a:r>
          </a:p>
          <a:p>
            <a:pPr marL="0" marR="0" lvl="0" indent="0" algn="l" defTabSz="914400" rtl="0" fontAlgn="auto" hangingPunct="0">
              <a:lnSpc>
                <a:spcPct val="100000"/>
              </a:lnSpc>
              <a:spcBef>
                <a:spcPts val="1415"/>
              </a:spcBef>
              <a:spcAft>
                <a:spcPts val="0"/>
              </a:spcAft>
              <a:buNone/>
              <a:tabLst/>
              <a:defRPr sz="1800" b="0" i="0" u="none" strike="noStrike" kern="0" cap="none" spc="0" baseline="0">
                <a:solidFill>
                  <a:srgbClr val="000000"/>
                </a:solidFill>
                <a:uFillTx/>
              </a:defRPr>
            </a:pPr>
            <a:r>
              <a:rPr lang="en-US" sz="1400" b="0" i="1" u="none" strike="noStrike" kern="1200" cap="none" spc="0" baseline="0">
                <a:solidFill>
                  <a:srgbClr val="000000"/>
                </a:solidFill>
                <a:uFillTx/>
                <a:latin typeface="Liberation Sans" pitchFamily="34"/>
                <a:ea typeface="Liberation Sans" pitchFamily="34"/>
                <a:cs typeface="Arial" pitchFamily="2"/>
              </a:rPr>
              <a:t>ṭra </a:t>
            </a:r>
            <a:r>
              <a:rPr lang="zh-CN" sz="1400" b="0" i="1" u="none" strike="noStrike" kern="1200" cap="none" spc="0" baseline="0">
                <a:solidFill>
                  <a:srgbClr val="000000"/>
                </a:solidFill>
                <a:uFillTx/>
                <a:latin typeface="Liberation Sans" pitchFamily="34"/>
                <a:ea typeface="Liberation Sans" pitchFamily="34"/>
                <a:cs typeface="Arial" pitchFamily="2"/>
              </a:rPr>
              <a:t>堺 何鴻燊</a:t>
            </a:r>
            <a:r>
              <a:rPr lang="de-DE" sz="1400" b="0" i="1" u="none" strike="noStrike" kern="1200" cap="none" spc="0" baseline="0">
                <a:solidFill>
                  <a:srgbClr val="000000"/>
                </a:solidFill>
                <a:uFillTx/>
                <a:latin typeface="Liberation Sans" pitchFamily="34"/>
                <a:ea typeface="Liberation Sans" pitchFamily="34"/>
                <a:cs typeface="Arial" pitchFamily="2"/>
              </a:rPr>
              <a:t> </a:t>
            </a:r>
            <a:r>
              <a:rPr lang="en-US" sz="1400" b="0" i="1" u="none" strike="noStrike" kern="1200" cap="none" spc="0" baseline="0">
                <a:solidFill>
                  <a:srgbClr val="000000"/>
                </a:solidFill>
                <a:uFillTx/>
                <a:latin typeface="Liberation Sans" pitchFamily="34"/>
                <a:ea typeface="Liberation Sans" pitchFamily="34"/>
                <a:cs typeface="Arial" pitchFamily="2"/>
              </a:rPr>
              <a:t>musuh aţ</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1" u="none" strike="noStrike" kern="1200" cap="none" spc="0" baseline="0">
                <a:solidFill>
                  <a:srgbClr val="000000"/>
                </a:solidFill>
                <a:uFillTx/>
                <a:latin typeface="Liberation Sans" pitchFamily="34"/>
                <a:ea typeface="Liberation Sans" pitchFamily="34"/>
                <a:cs typeface="Arial" pitchFamily="2"/>
              </a:rPr>
              <a:t>~</a:t>
            </a:r>
          </a:p>
        </p:txBody>
      </p:sp>
      <p:sp>
        <p:nvSpPr>
          <p:cNvPr id="6" name="Textfeld 4"/>
          <p:cNvSpPr txBox="1"/>
          <p:nvPr/>
        </p:nvSpPr>
        <p:spPr>
          <a:xfrm>
            <a:off x="2124160" y="1418810"/>
            <a:ext cx="6527407" cy="115271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The work of Müller and his wife with orphans began in 1836 with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the preparation of their own rented home at 6 Wilson Street , Bristol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for the accommodation of thirty girls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7" name="Textfeld 7"/>
          <p:cNvSpPr txBox="1"/>
          <p:nvPr/>
        </p:nvSpPr>
        <p:spPr>
          <a:xfrm>
            <a:off x="2936943" y="334185"/>
            <a:ext cx="4929594" cy="739777"/>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0" i="0" u="sng" strike="noStrike" kern="1200" cap="none" spc="0" baseline="0">
                <a:solidFill>
                  <a:srgbClr val="000000"/>
                </a:solidFill>
                <a:uFillTx/>
                <a:latin typeface="Liberation Sans" pitchFamily="18"/>
                <a:ea typeface="Microsoft YaHei" pitchFamily="2"/>
                <a:cs typeface="Arial" pitchFamily="2"/>
              </a:rPr>
              <a:t>End-to-End Network</a:t>
            </a:r>
            <a:endParaRPr lang="en-US" sz="1600" b="0" i="0" u="sng" strike="noStrike" kern="1200" cap="none" spc="0" baseline="0">
              <a:solidFill>
                <a:srgbClr val="000000"/>
              </a:solidFill>
              <a:uFillTx/>
              <a:latin typeface="Liberation Sans" pitchFamily="18"/>
              <a:ea typeface="Microsoft YaHei" pitchFamily="2"/>
              <a:cs typeface="Ari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19C8E4B-2B74-48C0-9A67-B0709C6458BC}"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891CE92-2EEF-4258-AB12-EC04CF841B23}" type="slidenum">
              <a:t>26</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a:xfrm>
            <a:off x="503998" y="360749"/>
            <a:ext cx="9071643" cy="677104"/>
          </a:xfrm>
        </p:spPr>
        <p:txBody>
          <a:bodyPr>
            <a:spAutoFit/>
          </a:bodyPr>
          <a:lstStyle/>
          <a:p>
            <a:pPr lvl="0"/>
            <a:r>
              <a:rPr lang="en-US" u="sng"/>
              <a:t>Results</a:t>
            </a:r>
          </a:p>
        </p:txBody>
      </p:sp>
      <p:pic>
        <p:nvPicPr>
          <p:cNvPr id="5" name="Grafik 5"/>
          <p:cNvPicPr>
            <a:picLocks noChangeAspect="1"/>
          </p:cNvPicPr>
          <p:nvPr/>
        </p:nvPicPr>
        <p:blipFill>
          <a:blip r:embed="rId3"/>
          <a:stretch>
            <a:fillRect/>
          </a:stretch>
        </p:blipFill>
        <p:spPr>
          <a:xfrm>
            <a:off x="725484" y="2020888"/>
            <a:ext cx="8629650" cy="1628775"/>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32B4E63-2A3E-4077-9903-861F696343AD}"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458FCB1-C76E-4597-9C07-C04322142631}" type="slidenum">
              <a:t>27</a:t>
            </a:fld>
            <a:endParaRPr lang="en-US"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a:xfrm>
            <a:off x="503998" y="360749"/>
            <a:ext cx="9071643" cy="677104"/>
          </a:xfrm>
        </p:spPr>
        <p:txBody>
          <a:bodyPr>
            <a:spAutoFit/>
          </a:bodyPr>
          <a:lstStyle/>
          <a:p>
            <a:pPr lvl="0"/>
            <a:r>
              <a:rPr lang="en-US" u="sng"/>
              <a:t>Conclusion</a:t>
            </a:r>
          </a:p>
        </p:txBody>
      </p:sp>
      <p:sp>
        <p:nvSpPr>
          <p:cNvPr id="5" name="Textplatzhalter 2"/>
          <p:cNvSpPr txBox="1">
            <a:spLocks noGrp="1"/>
          </p:cNvSpPr>
          <p:nvPr>
            <p:ph type="body" idx="4294967295"/>
          </p:nvPr>
        </p:nvSpPr>
        <p:spPr/>
        <p:txBody>
          <a:bodyPr>
            <a:normAutofit/>
          </a:bodyPr>
          <a:lstStyle/>
          <a:p>
            <a:pPr lvl="0">
              <a:lnSpc>
                <a:spcPct val="80000"/>
              </a:lnSpc>
              <a:buSzPct val="45000"/>
              <a:buFont typeface="StarSymbol"/>
              <a:buChar char="●"/>
            </a:pPr>
            <a:r>
              <a:rPr lang="en-US" sz="2000" dirty="0" smtClean="0"/>
              <a:t> Encoder</a:t>
            </a:r>
            <a:r>
              <a:rPr lang="en-US" sz="2000" dirty="0"/>
              <a:t>: very similar representation for simple and complex sentence</a:t>
            </a:r>
          </a:p>
          <a:p>
            <a:pPr lvl="0">
              <a:lnSpc>
                <a:spcPct val="80000"/>
              </a:lnSpc>
              <a:buSzPct val="45000"/>
              <a:buFont typeface="StarSymbol"/>
              <a:buChar char="●"/>
            </a:pPr>
            <a:r>
              <a:rPr lang="en-US" sz="2000" dirty="0"/>
              <a:t> Decoder: cannot reproduce word embedding of simple sentence from feature map of </a:t>
            </a:r>
            <a:br>
              <a:rPr lang="en-US" sz="2000" dirty="0"/>
            </a:br>
            <a:r>
              <a:rPr lang="en-US" sz="2000" dirty="0"/>
              <a:t>                  complex one</a:t>
            </a:r>
          </a:p>
          <a:p>
            <a:pPr lvl="0">
              <a:lnSpc>
                <a:spcPct val="80000"/>
              </a:lnSpc>
              <a:buSzPct val="45000"/>
              <a:buFont typeface="StarSymbol"/>
              <a:buChar char="●"/>
            </a:pPr>
            <a:r>
              <a:rPr lang="en-US" sz="2000" dirty="0"/>
              <a:t> End-to-end: cannot produce simple embedding from complex </a:t>
            </a:r>
            <a:r>
              <a:rPr lang="en-US" sz="2000" dirty="0" smtClean="0"/>
              <a:t>one</a:t>
            </a:r>
          </a:p>
          <a:p>
            <a:pPr>
              <a:lnSpc>
                <a:spcPct val="80000"/>
              </a:lnSpc>
              <a:buSzPct val="45000"/>
              <a:buFont typeface="StarSymbol"/>
              <a:buChar char="●"/>
            </a:pPr>
            <a:r>
              <a:rPr lang="en-US" sz="2000" dirty="0"/>
              <a:t> Maybe train word </a:t>
            </a:r>
            <a:r>
              <a:rPr lang="en-US" sz="2000" dirty="0" err="1"/>
              <a:t>embeddings</a:t>
            </a:r>
            <a:r>
              <a:rPr lang="en-US" sz="2000" dirty="0"/>
              <a:t> on our </a:t>
            </a:r>
            <a:r>
              <a:rPr lang="en-US" sz="2000" dirty="0" smtClean="0"/>
              <a:t>data</a:t>
            </a:r>
            <a:endParaRPr lang="en-US" sz="2000" dirty="0" smtClean="0"/>
          </a:p>
          <a:p>
            <a:pPr lvl="0">
              <a:lnSpc>
                <a:spcPct val="80000"/>
              </a:lnSpc>
              <a:buSzPct val="45000"/>
              <a:buFont typeface="StarSymbol"/>
              <a:buChar char="●"/>
            </a:pPr>
            <a:r>
              <a:rPr lang="en-US" sz="2000" u="sng" dirty="0"/>
              <a:t> Data set is noisy!</a:t>
            </a:r>
          </a:p>
          <a:p>
            <a:pPr lvl="1" hangingPunct="0">
              <a:lnSpc>
                <a:spcPct val="70000"/>
              </a:lnSpc>
              <a:spcBef>
                <a:spcPts val="1415"/>
              </a:spcBef>
              <a:buSzPct val="75000"/>
              <a:buFont typeface="StarSymbol"/>
              <a:buChar char="–"/>
            </a:pPr>
            <a:r>
              <a:rPr lang="en-US" sz="2000" dirty="0">
                <a:highlight>
                  <a:scrgbClr r="0" g="0" b="0">
                    <a:alpha val="0"/>
                  </a:scrgbClr>
                </a:highlight>
                <a:latin typeface="Liberation Sans" pitchFamily="18"/>
                <a:ea typeface="Microsoft YaHei" pitchFamily="2"/>
                <a:cs typeface="Arial" pitchFamily="2"/>
              </a:rPr>
              <a:t>Additional information (co-reference) </a:t>
            </a:r>
          </a:p>
          <a:p>
            <a:pPr lvl="1" hangingPunct="0">
              <a:lnSpc>
                <a:spcPct val="70000"/>
              </a:lnSpc>
              <a:spcBef>
                <a:spcPts val="1415"/>
              </a:spcBef>
              <a:buSzPct val="75000"/>
              <a:buFont typeface="StarSymbol"/>
              <a:buChar char="–"/>
            </a:pPr>
            <a:r>
              <a:rPr lang="en-US" sz="2000" dirty="0">
                <a:highlight>
                  <a:scrgbClr r="0" g="0" b="0">
                    <a:alpha val="0"/>
                  </a:scrgbClr>
                </a:highlight>
                <a:latin typeface="Liberation Sans" pitchFamily="18"/>
                <a:ea typeface="Microsoft YaHei" pitchFamily="2"/>
                <a:cs typeface="Arial" pitchFamily="2"/>
              </a:rPr>
              <a:t>sometimes not really simplified matches</a:t>
            </a:r>
          </a:p>
          <a:p>
            <a:pPr lvl="0">
              <a:lnSpc>
                <a:spcPct val="80000"/>
              </a:lnSpc>
              <a:buSzPct val="45000"/>
              <a:buFont typeface="StarSymbol"/>
              <a:buChar char="●"/>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A4A7740-C4A3-4318-A6AB-A4441F3BD223}"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6529A5C-5054-4AF7-A5FA-6F2C12DA954F}" type="slidenum">
              <a:t>3</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extplatzhalter 1"/>
          <p:cNvSpPr txBox="1">
            <a:spLocks noGrp="1"/>
          </p:cNvSpPr>
          <p:nvPr>
            <p:ph type="body" idx="4294967295"/>
          </p:nvPr>
        </p:nvSpPr>
        <p:spPr>
          <a:xfrm>
            <a:off x="0" y="1271884"/>
            <a:ext cx="10080629" cy="3288237"/>
          </a:xfrm>
        </p:spPr>
        <p:txBody>
          <a:bodyPr/>
          <a:lstStyle/>
          <a:p>
            <a:pPr lvl="3" hangingPunct="0">
              <a:spcBef>
                <a:spcPts val="1415"/>
              </a:spcBef>
              <a:buNone/>
            </a:pPr>
            <a:r>
              <a:rPr lang="en-US" sz="3200">
                <a:highlight>
                  <a:scrgbClr r="0" g="0" b="0">
                    <a:alpha val="0"/>
                  </a:scrgbClr>
                </a:highlight>
                <a:latin typeface="Liberation Sans" pitchFamily="18"/>
                <a:ea typeface="Microsoft YaHei" pitchFamily="2"/>
                <a:cs typeface="Arial" pitchFamily="2"/>
              </a:rPr>
              <a:t>Encoder (Siamese)    – 	  Decoder</a:t>
            </a:r>
          </a:p>
          <a:p>
            <a:pPr lvl="3" hangingPunct="0">
              <a:spcBef>
                <a:spcPts val="1415"/>
              </a:spcBef>
              <a:buNone/>
            </a:pPr>
            <a:endParaRPr lang="en-US" sz="3200">
              <a:highlight>
                <a:scrgbClr r="0" g="0" b="0">
                  <a:alpha val="0"/>
                </a:scrgbClr>
              </a:highlight>
              <a:latin typeface="Liberation Sans" pitchFamily="18"/>
              <a:ea typeface="Microsoft YaHei" pitchFamily="2"/>
              <a:cs typeface="Arial" pitchFamily="2"/>
            </a:endParaRPr>
          </a:p>
          <a:p>
            <a:pPr lvl="3" hangingPunct="0">
              <a:spcBef>
                <a:spcPts val="1415"/>
              </a:spcBef>
              <a:buNone/>
            </a:pPr>
            <a:endParaRPr lang="en-US" sz="3200">
              <a:highlight>
                <a:scrgbClr r="0" g="0" b="0">
                  <a:alpha val="0"/>
                </a:scrgbClr>
              </a:highlight>
              <a:latin typeface="Liberation Sans" pitchFamily="18"/>
              <a:ea typeface="Microsoft YaHei" pitchFamily="2"/>
              <a:cs typeface="Arial" pitchFamily="2"/>
            </a:endParaRPr>
          </a:p>
          <a:p>
            <a:pPr lvl="4" hangingPunct="0">
              <a:spcBef>
                <a:spcPts val="1415"/>
              </a:spcBef>
              <a:buNone/>
            </a:pPr>
            <a:r>
              <a:rPr lang="en-US" sz="3200">
                <a:highlight>
                  <a:scrgbClr r="0" g="0" b="0">
                    <a:alpha val="0"/>
                  </a:scrgbClr>
                </a:highlight>
                <a:latin typeface="Liberation Sans" pitchFamily="18"/>
                <a:ea typeface="Microsoft YaHei" pitchFamily="2"/>
                <a:cs typeface="Arial" pitchFamily="2"/>
              </a:rPr>
              <a:t>                   vs. End-to-End</a:t>
            </a:r>
          </a:p>
        </p:txBody>
      </p:sp>
      <p:sp>
        <p:nvSpPr>
          <p:cNvPr id="5" name="Titel 2"/>
          <p:cNvSpPr txBox="1">
            <a:spLocks noGrp="1"/>
          </p:cNvSpPr>
          <p:nvPr>
            <p:ph type="title" idx="4294967295"/>
          </p:nvPr>
        </p:nvSpPr>
        <p:spPr/>
        <p:txBody>
          <a:bodyPr/>
          <a:lstStyle/>
          <a:p>
            <a:pPr lvl="0"/>
            <a:r>
              <a:rPr lang="en-US" u="sng"/>
              <a:t>Recap of our approach</a:t>
            </a:r>
          </a:p>
        </p:txBody>
      </p:sp>
      <p:sp>
        <p:nvSpPr>
          <p:cNvPr id="6" name="Freihandform 3"/>
          <p:cNvSpPr/>
          <p:nvPr/>
        </p:nvSpPr>
        <p:spPr>
          <a:xfrm>
            <a:off x="1007997" y="1799996"/>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7" name="Freihandform 4"/>
          <p:cNvSpPr/>
          <p:nvPr/>
        </p:nvSpPr>
        <p:spPr>
          <a:xfrm>
            <a:off x="1007997" y="2304004"/>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Complex</a:t>
            </a:r>
          </a:p>
        </p:txBody>
      </p:sp>
      <p:sp>
        <p:nvSpPr>
          <p:cNvPr id="8" name="Freihandform 5"/>
          <p:cNvSpPr/>
          <p:nvPr/>
        </p:nvSpPr>
        <p:spPr>
          <a:xfrm>
            <a:off x="3096002" y="1871996"/>
            <a:ext cx="1367997" cy="287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9" name="Freihandform 6"/>
          <p:cNvSpPr/>
          <p:nvPr/>
        </p:nvSpPr>
        <p:spPr>
          <a:xfrm>
            <a:off x="3096002" y="2231995"/>
            <a:ext cx="1367997" cy="287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10" name="Freihandform 7"/>
          <p:cNvSpPr/>
          <p:nvPr/>
        </p:nvSpPr>
        <p:spPr>
          <a:xfrm>
            <a:off x="2808003" y="1727996"/>
            <a:ext cx="2015995"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1" name="Freihandform 8"/>
          <p:cNvSpPr/>
          <p:nvPr/>
        </p:nvSpPr>
        <p:spPr>
          <a:xfrm>
            <a:off x="5183998" y="1727996"/>
            <a:ext cx="2015995"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Decoder,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 “Deconvolution”</a:t>
            </a:r>
          </a:p>
        </p:txBody>
      </p:sp>
      <p:sp>
        <p:nvSpPr>
          <p:cNvPr id="12" name="Freihandform 9"/>
          <p:cNvSpPr/>
          <p:nvPr/>
        </p:nvSpPr>
        <p:spPr>
          <a:xfrm>
            <a:off x="7704002" y="2015995"/>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13" name="Gerader Verbinder 10"/>
          <p:cNvSpPr/>
          <p:nvPr/>
        </p:nvSpPr>
        <p:spPr>
          <a:xfrm>
            <a:off x="2304004" y="2015995"/>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4" name="Gerader Verbinder 11"/>
          <p:cNvSpPr/>
          <p:nvPr/>
        </p:nvSpPr>
        <p:spPr>
          <a:xfrm>
            <a:off x="2304004" y="2448004"/>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5" name="Gerader Verbinder 12"/>
          <p:cNvSpPr/>
          <p:nvPr/>
        </p:nvSpPr>
        <p:spPr>
          <a:xfrm>
            <a:off x="4823999" y="2159995"/>
            <a:ext cx="359999"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6" name="Gerader Verbinder 13"/>
          <p:cNvSpPr/>
          <p:nvPr/>
        </p:nvSpPr>
        <p:spPr>
          <a:xfrm>
            <a:off x="7200003" y="2159995"/>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7" name="Freihandform 14"/>
          <p:cNvSpPr/>
          <p:nvPr/>
        </p:nvSpPr>
        <p:spPr>
          <a:xfrm>
            <a:off x="1007997" y="3960001"/>
            <a:ext cx="1295997" cy="431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Complex</a:t>
            </a:r>
          </a:p>
        </p:txBody>
      </p:sp>
      <p:sp>
        <p:nvSpPr>
          <p:cNvPr id="18" name="Freihandform 15"/>
          <p:cNvSpPr/>
          <p:nvPr/>
        </p:nvSpPr>
        <p:spPr>
          <a:xfrm>
            <a:off x="2880003" y="3672001"/>
            <a:ext cx="4320000"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9" name="Freihandform 16"/>
          <p:cNvSpPr/>
          <p:nvPr/>
        </p:nvSpPr>
        <p:spPr>
          <a:xfrm>
            <a:off x="3312002" y="3816001"/>
            <a:ext cx="1367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20" name="Freihandform 17"/>
          <p:cNvSpPr/>
          <p:nvPr/>
        </p:nvSpPr>
        <p:spPr>
          <a:xfrm>
            <a:off x="5183998" y="3816001"/>
            <a:ext cx="1367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Decoder,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 “Deconvolution”</a:t>
            </a:r>
          </a:p>
        </p:txBody>
      </p:sp>
      <p:sp>
        <p:nvSpPr>
          <p:cNvPr id="21" name="Freihandform 18"/>
          <p:cNvSpPr/>
          <p:nvPr/>
        </p:nvSpPr>
        <p:spPr>
          <a:xfrm>
            <a:off x="7704002" y="3960001"/>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22" name="Gerader Verbinder 19"/>
          <p:cNvSpPr/>
          <p:nvPr/>
        </p:nvSpPr>
        <p:spPr>
          <a:xfrm>
            <a:off x="2304004" y="4176000"/>
            <a:ext cx="575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3" name="Gerader Verbinder 20"/>
          <p:cNvSpPr/>
          <p:nvPr/>
        </p:nvSpPr>
        <p:spPr>
          <a:xfrm>
            <a:off x="4679999" y="4104000"/>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4" name="Gerader Verbinder 21"/>
          <p:cNvSpPr/>
          <p:nvPr/>
        </p:nvSpPr>
        <p:spPr>
          <a:xfrm>
            <a:off x="7200003" y="4176000"/>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CF81A51-4F18-47E0-A171-2A3D9B1FA429}"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310A6BB-EEC1-4B0C-9210-653CE8B06463}" type="slidenum">
              <a:t>4</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extplatzhalter 1"/>
          <p:cNvSpPr txBox="1">
            <a:spLocks noGrp="1"/>
          </p:cNvSpPr>
          <p:nvPr>
            <p:ph type="body" idx="4294967295"/>
          </p:nvPr>
        </p:nvSpPr>
        <p:spPr>
          <a:xfrm>
            <a:off x="0" y="1271884"/>
            <a:ext cx="10080629" cy="3288237"/>
          </a:xfrm>
        </p:spPr>
        <p:txBody>
          <a:bodyPr/>
          <a:lstStyle/>
          <a:p>
            <a:pPr lvl="3" hangingPunct="0">
              <a:spcBef>
                <a:spcPts val="1415"/>
              </a:spcBef>
              <a:buNone/>
            </a:pPr>
            <a:r>
              <a:rPr lang="en-US" sz="3200">
                <a:highlight>
                  <a:scrgbClr r="0" g="0" b="0">
                    <a:alpha val="0"/>
                  </a:scrgbClr>
                </a:highlight>
                <a:latin typeface="Liberation Sans" pitchFamily="18"/>
                <a:ea typeface="Microsoft YaHei" pitchFamily="2"/>
                <a:cs typeface="Arial" pitchFamily="2"/>
              </a:rPr>
              <a:t>Encoder (Siamese)    – 	  Decoder</a:t>
            </a:r>
          </a:p>
          <a:p>
            <a:pPr lvl="3" hangingPunct="0">
              <a:spcBef>
                <a:spcPts val="1415"/>
              </a:spcBef>
              <a:buNone/>
            </a:pPr>
            <a:endParaRPr lang="en-US" sz="3200">
              <a:highlight>
                <a:scrgbClr r="0" g="0" b="0">
                  <a:alpha val="0"/>
                </a:scrgbClr>
              </a:highlight>
              <a:latin typeface="Liberation Sans" pitchFamily="18"/>
              <a:ea typeface="Microsoft YaHei" pitchFamily="2"/>
              <a:cs typeface="Arial" pitchFamily="2"/>
            </a:endParaRPr>
          </a:p>
          <a:p>
            <a:pPr lvl="3" hangingPunct="0">
              <a:spcBef>
                <a:spcPts val="1415"/>
              </a:spcBef>
              <a:buNone/>
            </a:pPr>
            <a:endParaRPr lang="en-US" sz="3200">
              <a:highlight>
                <a:scrgbClr r="0" g="0" b="0">
                  <a:alpha val="0"/>
                </a:scrgbClr>
              </a:highlight>
              <a:latin typeface="Liberation Sans" pitchFamily="18"/>
              <a:ea typeface="Microsoft YaHei" pitchFamily="2"/>
              <a:cs typeface="Arial" pitchFamily="2"/>
            </a:endParaRPr>
          </a:p>
          <a:p>
            <a:pPr lvl="4" hangingPunct="0">
              <a:spcBef>
                <a:spcPts val="1415"/>
              </a:spcBef>
              <a:buNone/>
            </a:pPr>
            <a:r>
              <a:rPr lang="en-US" sz="3200">
                <a:highlight>
                  <a:scrgbClr r="0" g="0" b="0">
                    <a:alpha val="0"/>
                  </a:scrgbClr>
                </a:highlight>
                <a:latin typeface="Liberation Sans" pitchFamily="18"/>
                <a:ea typeface="Microsoft YaHei" pitchFamily="2"/>
                <a:cs typeface="Arial" pitchFamily="2"/>
              </a:rPr>
              <a:t>                   vs. End-to-End</a:t>
            </a:r>
          </a:p>
        </p:txBody>
      </p:sp>
      <p:sp>
        <p:nvSpPr>
          <p:cNvPr id="5" name="Titel 2"/>
          <p:cNvSpPr txBox="1">
            <a:spLocks noGrp="1"/>
          </p:cNvSpPr>
          <p:nvPr>
            <p:ph type="title" idx="4294967295"/>
          </p:nvPr>
        </p:nvSpPr>
        <p:spPr/>
        <p:txBody>
          <a:bodyPr/>
          <a:lstStyle/>
          <a:p>
            <a:pPr lvl="0"/>
            <a:r>
              <a:rPr lang="en-US" u="sng"/>
              <a:t>Recap of our approach</a:t>
            </a:r>
          </a:p>
        </p:txBody>
      </p:sp>
      <p:sp>
        <p:nvSpPr>
          <p:cNvPr id="6" name="Freihandform 3"/>
          <p:cNvSpPr/>
          <p:nvPr/>
        </p:nvSpPr>
        <p:spPr>
          <a:xfrm>
            <a:off x="1007997" y="1799996"/>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7" name="Freihandform 4"/>
          <p:cNvSpPr/>
          <p:nvPr/>
        </p:nvSpPr>
        <p:spPr>
          <a:xfrm>
            <a:off x="1007997" y="2304004"/>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Complex</a:t>
            </a:r>
          </a:p>
        </p:txBody>
      </p:sp>
      <p:sp>
        <p:nvSpPr>
          <p:cNvPr id="8" name="Freihandform 5"/>
          <p:cNvSpPr/>
          <p:nvPr/>
        </p:nvSpPr>
        <p:spPr>
          <a:xfrm>
            <a:off x="3096002" y="1871996"/>
            <a:ext cx="1367997" cy="287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9" name="Freihandform 6"/>
          <p:cNvSpPr/>
          <p:nvPr/>
        </p:nvSpPr>
        <p:spPr>
          <a:xfrm>
            <a:off x="3096002" y="2231995"/>
            <a:ext cx="1367997" cy="287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10" name="Freihandform 7"/>
          <p:cNvSpPr/>
          <p:nvPr/>
        </p:nvSpPr>
        <p:spPr>
          <a:xfrm>
            <a:off x="2808003" y="1727996"/>
            <a:ext cx="2015995"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1" name="Freihandform 8"/>
          <p:cNvSpPr/>
          <p:nvPr/>
        </p:nvSpPr>
        <p:spPr>
          <a:xfrm>
            <a:off x="5183998" y="1727996"/>
            <a:ext cx="2015995"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Decoder,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 “Deconvolution”</a:t>
            </a:r>
          </a:p>
        </p:txBody>
      </p:sp>
      <p:sp>
        <p:nvSpPr>
          <p:cNvPr id="12" name="Freihandform 9"/>
          <p:cNvSpPr/>
          <p:nvPr/>
        </p:nvSpPr>
        <p:spPr>
          <a:xfrm>
            <a:off x="7704002" y="2015995"/>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13" name="Gerader Verbinder 10"/>
          <p:cNvSpPr/>
          <p:nvPr/>
        </p:nvSpPr>
        <p:spPr>
          <a:xfrm>
            <a:off x="2304004" y="2015995"/>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4" name="Gerader Verbinder 11"/>
          <p:cNvSpPr/>
          <p:nvPr/>
        </p:nvSpPr>
        <p:spPr>
          <a:xfrm>
            <a:off x="2304004" y="2448004"/>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5" name="Gerader Verbinder 12"/>
          <p:cNvSpPr/>
          <p:nvPr/>
        </p:nvSpPr>
        <p:spPr>
          <a:xfrm>
            <a:off x="4823999" y="2159995"/>
            <a:ext cx="359999"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6" name="Gerader Verbinder 13"/>
          <p:cNvSpPr/>
          <p:nvPr/>
        </p:nvSpPr>
        <p:spPr>
          <a:xfrm>
            <a:off x="7200003" y="2159995"/>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7" name="Freihandform 14"/>
          <p:cNvSpPr/>
          <p:nvPr/>
        </p:nvSpPr>
        <p:spPr>
          <a:xfrm>
            <a:off x="1007997" y="3960001"/>
            <a:ext cx="1295997" cy="431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Complex</a:t>
            </a:r>
          </a:p>
        </p:txBody>
      </p:sp>
      <p:sp>
        <p:nvSpPr>
          <p:cNvPr id="18" name="Freihandform 15"/>
          <p:cNvSpPr/>
          <p:nvPr/>
        </p:nvSpPr>
        <p:spPr>
          <a:xfrm>
            <a:off x="2880003" y="3672001"/>
            <a:ext cx="4320000"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9" name="Freihandform 16"/>
          <p:cNvSpPr/>
          <p:nvPr/>
        </p:nvSpPr>
        <p:spPr>
          <a:xfrm>
            <a:off x="3312002" y="3816001"/>
            <a:ext cx="1367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20" name="Freihandform 17"/>
          <p:cNvSpPr/>
          <p:nvPr/>
        </p:nvSpPr>
        <p:spPr>
          <a:xfrm>
            <a:off x="5183998" y="3816001"/>
            <a:ext cx="1367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Decoder,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 “Deconvolution”</a:t>
            </a:r>
          </a:p>
        </p:txBody>
      </p:sp>
      <p:sp>
        <p:nvSpPr>
          <p:cNvPr id="21" name="Freihandform 18"/>
          <p:cNvSpPr/>
          <p:nvPr/>
        </p:nvSpPr>
        <p:spPr>
          <a:xfrm>
            <a:off x="7704002" y="3960001"/>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22" name="Gerader Verbinder 19"/>
          <p:cNvSpPr/>
          <p:nvPr/>
        </p:nvSpPr>
        <p:spPr>
          <a:xfrm>
            <a:off x="2304004" y="4176000"/>
            <a:ext cx="575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3" name="Gerader Verbinder 20"/>
          <p:cNvSpPr/>
          <p:nvPr/>
        </p:nvSpPr>
        <p:spPr>
          <a:xfrm>
            <a:off x="4679999" y="4104000"/>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4" name="Gerader Verbinder 21"/>
          <p:cNvSpPr/>
          <p:nvPr/>
        </p:nvSpPr>
        <p:spPr>
          <a:xfrm>
            <a:off x="7200003" y="4176000"/>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5" name="Rechteck 24"/>
          <p:cNvSpPr/>
          <p:nvPr/>
        </p:nvSpPr>
        <p:spPr>
          <a:xfrm>
            <a:off x="887763" y="1223997"/>
            <a:ext cx="4065971" cy="1581345"/>
          </a:xfrm>
          <a:prstGeom prst="rect">
            <a:avLst/>
          </a:prstGeom>
          <a:noFill/>
          <a:ln w="38103"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A62CD7C-2B9E-4367-A9DA-5A77111AC6AF}"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09BE018-E519-4F51-8D3A-2487E59FD165}" type="slidenum">
              <a:t>5</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2"/>
          <p:cNvSpPr txBox="1">
            <a:spLocks noGrp="1"/>
          </p:cNvSpPr>
          <p:nvPr>
            <p:ph type="title" idx="4294967295"/>
          </p:nvPr>
        </p:nvSpPr>
        <p:spPr/>
        <p:txBody>
          <a:bodyPr/>
          <a:lstStyle/>
          <a:p>
            <a:endParaRPr lang="de-DE"/>
          </a:p>
        </p:txBody>
      </p:sp>
      <p:pic>
        <p:nvPicPr>
          <p:cNvPr id="5" name="Grafik 24"/>
          <p:cNvPicPr>
            <a:picLocks noChangeAspect="1"/>
          </p:cNvPicPr>
          <p:nvPr/>
        </p:nvPicPr>
        <p:blipFill>
          <a:blip r:embed="rId3"/>
          <a:srcRect l="650" t="12537"/>
          <a:stretch>
            <a:fillRect/>
          </a:stretch>
        </p:blipFill>
        <p:spPr>
          <a:xfrm>
            <a:off x="2826227" y="337349"/>
            <a:ext cx="4427186" cy="5107134"/>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1777B32-0368-4B16-9A6E-687855337F3C}"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8F69F3-10A5-43F2-A4F7-6E2E3B59961F}" type="slidenum">
              <a:t>6</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p:txBody>
          <a:bodyPr/>
          <a:lstStyle/>
          <a:p>
            <a:pPr lvl="0"/>
            <a:r>
              <a:rPr lang="en-US" u="sng"/>
              <a:t>Recap of our approach</a:t>
            </a:r>
          </a:p>
        </p:txBody>
      </p:sp>
      <p:graphicFrame>
        <p:nvGraphicFramePr>
          <p:cNvPr id="5" name="Tabelle 5"/>
          <p:cNvGraphicFramePr>
            <a:graphicFrameLocks noGrp="1"/>
          </p:cNvGraphicFramePr>
          <p:nvPr/>
        </p:nvGraphicFramePr>
        <p:xfrm>
          <a:off x="775767" y="1283717"/>
          <a:ext cx="8544226" cy="2835992"/>
        </p:xfrm>
        <a:graphic>
          <a:graphicData uri="http://schemas.openxmlformats.org/drawingml/2006/table">
            <a:tbl>
              <a:tblPr firstRow="1" bandRow="1">
                <a:effectLst/>
                <a:tableStyleId>{F5AB1C69-6EDB-4FF4-983F-18BD219EF322}</a:tableStyleId>
              </a:tblPr>
              <a:tblGrid>
                <a:gridCol w="4272113"/>
                <a:gridCol w="4272113"/>
              </a:tblGrid>
              <a:tr h="825593">
                <a:tc>
                  <a:txBody>
                    <a:bodyPr/>
                    <a:lstStyle/>
                    <a:p>
                      <a:pPr lvl="0" algn="ctr"/>
                      <a:r>
                        <a:rPr lang="en-US" sz="2000">
                          <a:solidFill>
                            <a:srgbClr val="000000"/>
                          </a:solidFill>
                        </a:rPr>
                        <a:t>Complex Sentence</a:t>
                      </a:r>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2000">
                          <a:solidFill>
                            <a:srgbClr val="000000"/>
                          </a:solidFill>
                        </a:rPr>
                        <a:t>Simple Sentence</a:t>
                      </a:r>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1121895">
                <a:tc>
                  <a:txBody>
                    <a:bodyPr/>
                    <a:lstStyle/>
                    <a:p>
                      <a:pPr lvl="0"/>
                      <a:r>
                        <a:rPr lang="en-US">
                          <a:solidFill>
                            <a:srgbClr val="000000"/>
                          </a:solidFill>
                        </a:rPr>
                        <a:t>A single launch pad can be used for launching all Angara versions except Angara A7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en-US">
                          <a:solidFill>
                            <a:srgbClr val="000000"/>
                          </a:solidFill>
                        </a:rPr>
                        <a:t>All Angara versions can be launched from a single launch pad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888504">
                <a:tc gridSpan="2">
                  <a:txBody>
                    <a:bodyPr/>
                    <a:lstStyle/>
                    <a:p>
                      <a:pPr lvl="0" algn="ctr"/>
                      <a:r>
                        <a:rPr lang="de-DE"/>
                        <a:t>Core Information.</a:t>
                      </a:r>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hMerge="1">
                  <a:txBody>
                    <a:bodyPr/>
                    <a:lstStyle/>
                    <a:p>
                      <a:endParaRPr lang="de-DE"/>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441B4DA-11A7-421E-AE7E-54B61E1719FC}"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B9B357A-462F-49EC-AE8C-F22D21492C92}" type="slidenum">
              <a:t>7</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p:txBody>
          <a:bodyPr/>
          <a:lstStyle/>
          <a:p>
            <a:pPr lvl="0"/>
            <a:r>
              <a:rPr lang="en-US" u="sng"/>
              <a:t>Recap of our approach</a:t>
            </a:r>
          </a:p>
        </p:txBody>
      </p:sp>
      <p:graphicFrame>
        <p:nvGraphicFramePr>
          <p:cNvPr id="5" name="Tabelle 5"/>
          <p:cNvGraphicFramePr>
            <a:graphicFrameLocks noGrp="1"/>
          </p:cNvGraphicFramePr>
          <p:nvPr/>
        </p:nvGraphicFramePr>
        <p:xfrm>
          <a:off x="775767" y="1283717"/>
          <a:ext cx="8544226" cy="2835992"/>
        </p:xfrm>
        <a:graphic>
          <a:graphicData uri="http://schemas.openxmlformats.org/drawingml/2006/table">
            <a:tbl>
              <a:tblPr firstRow="1" bandRow="1">
                <a:effectLst/>
                <a:tableStyleId>{F5AB1C69-6EDB-4FF4-983F-18BD219EF322}</a:tableStyleId>
              </a:tblPr>
              <a:tblGrid>
                <a:gridCol w="4272113"/>
                <a:gridCol w="4272113"/>
              </a:tblGrid>
              <a:tr h="825593">
                <a:tc>
                  <a:txBody>
                    <a:bodyPr/>
                    <a:lstStyle/>
                    <a:p>
                      <a:pPr lvl="0" algn="ctr"/>
                      <a:r>
                        <a:rPr lang="en-US" sz="2000">
                          <a:solidFill>
                            <a:srgbClr val="000000"/>
                          </a:solidFill>
                        </a:rPr>
                        <a:t>Complex Sentence</a:t>
                      </a:r>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2000">
                          <a:solidFill>
                            <a:srgbClr val="000000"/>
                          </a:solidFill>
                        </a:rPr>
                        <a:t>Simple Sentence</a:t>
                      </a:r>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1121895">
                <a:tc>
                  <a:txBody>
                    <a:bodyPr/>
                    <a:lstStyle/>
                    <a:p>
                      <a:pPr lvl="0"/>
                      <a:r>
                        <a:rPr lang="en-US">
                          <a:solidFill>
                            <a:srgbClr val="000000"/>
                          </a:solidFill>
                        </a:rPr>
                        <a:t>A single launch pad can be used for launching all Angara versions except Angara A7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en-US">
                          <a:solidFill>
                            <a:srgbClr val="000000"/>
                          </a:solidFill>
                        </a:rPr>
                        <a:t>All Angara versions can be launched from a single launch pad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888504">
                <a:tc gridSpan="2">
                  <a:txBody>
                    <a:bodyPr/>
                    <a:lstStyle/>
                    <a:p>
                      <a:pPr lvl="0" algn="ctr"/>
                      <a:r>
                        <a:rPr lang="de-DE"/>
                        <a:t>Single launchpad launches all Angara</a:t>
                      </a:r>
                      <a:r>
                        <a:rPr lang="de-DE" baseline="0"/>
                        <a:t> versions.</a:t>
                      </a:r>
                      <a:endParaRPr lang="de-DE"/>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hMerge="1">
                  <a:txBody>
                    <a:bodyPr/>
                    <a:lstStyle/>
                    <a:p>
                      <a:endParaRPr lang="de-DE"/>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1CF721C-30D9-4574-A2F2-5AA7B559BFA9}"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39E6AA6-B924-44A1-9012-B8F2AD2120B5}" type="slidenum">
              <a:t>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itel 1"/>
          <p:cNvSpPr txBox="1">
            <a:spLocks noGrp="1"/>
          </p:cNvSpPr>
          <p:nvPr>
            <p:ph type="title" idx="4294967295"/>
          </p:nvPr>
        </p:nvSpPr>
        <p:spPr/>
        <p:txBody>
          <a:bodyPr/>
          <a:lstStyle/>
          <a:p>
            <a:pPr lvl="0"/>
            <a:r>
              <a:rPr lang="en-US" u="sng"/>
              <a:t>Recap of our approach</a:t>
            </a:r>
          </a:p>
        </p:txBody>
      </p:sp>
      <mc:AlternateContent xmlns:mc="http://schemas.openxmlformats.org/markup-compatibility/2006" xmlns:a14="http://schemas.microsoft.com/office/drawing/2010/main">
        <mc:Choice Requires="a14">
          <p:graphicFrame>
            <p:nvGraphicFramePr>
              <p:cNvPr id="5" name="Tabelle 5"/>
              <p:cNvGraphicFramePr>
                <a:graphicFrameLocks noGrp="1"/>
              </p:cNvGraphicFramePr>
              <p:nvPr/>
            </p:nvGraphicFramePr>
            <p:xfrm>
              <a:off x="775767" y="1283717"/>
              <a:ext cx="8544226" cy="2835992"/>
            </p:xfrm>
            <a:graphic>
              <a:graphicData uri="http://schemas.openxmlformats.org/drawingml/2006/table">
                <a:tbl>
                  <a:tblPr firstRow="1" bandRow="1">
                    <a:effectLst/>
                    <a:tableStyleId>{F5AB1C69-6EDB-4FF4-983F-18BD219EF322}</a:tableStyleId>
                  </a:tblPr>
                  <a:tblGrid>
                    <a:gridCol w="4272113"/>
                    <a:gridCol w="4272113"/>
                  </a:tblGrid>
                  <a:tr h="825593">
                    <a:tc>
                      <a:txBody>
                        <a:bodyPr/>
                        <a:lstStyle/>
                        <a:p>
                          <a:pPr lvl="0" algn="ctr"/>
                          <a:r>
                            <a:rPr lang="en-US" sz="2000">
                              <a:solidFill>
                                <a:srgbClr val="000000"/>
                              </a:solidFill>
                            </a:rPr>
                            <a:t>Complex Sentence</a:t>
                          </a:r>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2000">
                              <a:solidFill>
                                <a:srgbClr val="000000"/>
                              </a:solidFill>
                            </a:rPr>
                            <a:t>Simple Sentence</a:t>
                          </a:r>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1121895">
                    <a:tc>
                      <a:txBody>
                        <a:bodyPr/>
                        <a:lstStyle/>
                        <a:p>
                          <a:pPr lvl="0"/>
                          <a:r>
                            <a:rPr lang="en-US">
                              <a:solidFill>
                                <a:srgbClr val="000000"/>
                              </a:solidFill>
                            </a:rPr>
                            <a:t>A single launch pad can be used for launching all Angara versions except Angara A7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en-US">
                              <a:solidFill>
                                <a:srgbClr val="000000"/>
                              </a:solidFill>
                            </a:rPr>
                            <a:t>All Angara versions can be launched from a single launch pad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888504">
                    <a:tc gridSpan="2">
                      <a:txBody>
                        <a:bodyPr/>
                        <a:lstStyle/>
                        <a:p>
                          <a:pPr lvl="0" algn="ctr"/>
                          <a14:m>
                            <m:oMathPara xmlns:m="http://schemas.openxmlformats.org/officeDocument/2006/math">
                              <m:oMathParaPr>
                                <m:jc m:val="centerGroup"/>
                              </m:oMathParaPr>
                              <m:oMath xmlns:m="http://schemas.openxmlformats.org/officeDocument/2006/math">
                                <m:r>
                                  <a:rPr lang="de-DE">
                                    <a:latin typeface="Cambria Math" panose="02040503050406030204" pitchFamily="18" charset="0"/>
                                  </a:rPr>
                                  <m:t>∃</m:t>
                                </m:r>
                                <m:r>
                                  <a:rPr lang="de-DE" i="1">
                                    <a:latin typeface="Cambria Math" panose="02040503050406030204" pitchFamily="18" charset="0"/>
                                  </a:rPr>
                                  <m:t>𝑙𝑎𝑢𝑛𝑐h𝑝𝑎𝑑</m:t>
                                </m:r>
                                <m:r>
                                  <a:rPr lang="de-DE" i="0">
                                    <a:latin typeface="Cambria Math" panose="02040503050406030204" pitchFamily="18" charset="0"/>
                                  </a:rPr>
                                  <m:t> →</m:t>
                                </m:r>
                                <m:r>
                                  <a:rPr lang="de-DE" i="1">
                                    <a:latin typeface="Cambria Math" panose="02040503050406030204" pitchFamily="18" charset="0"/>
                                  </a:rPr>
                                  <m:t>𝑙𝑎𝑢𝑛𝑐h</m:t>
                                </m:r>
                                <m:d>
                                  <m:dPr>
                                    <m:ctrlPr>
                                      <a:rPr lang="de-DE" i="1">
                                        <a:latin typeface="Cambria Math" panose="02040503050406030204" pitchFamily="18" charset="0"/>
                                      </a:rPr>
                                    </m:ctrlPr>
                                  </m:dPr>
                                  <m:e>
                                    <m:r>
                                      <a:rPr lang="de-DE" i="1">
                                        <a:latin typeface="Cambria Math" panose="02040503050406030204" pitchFamily="18" charset="0"/>
                                      </a:rPr>
                                      <m:t>𝑥</m:t>
                                    </m:r>
                                  </m:e>
                                </m:d>
                                <m:r>
                                  <a:rPr lang="de-DE" i="0">
                                    <a:latin typeface="Cambria Math" panose="02040503050406030204" pitchFamily="18" charset="0"/>
                                  </a:rPr>
                                  <m:t>,  </m:t>
                                </m:r>
                                <m:r>
                                  <a:rPr lang="de-DE" i="1">
                                    <a:latin typeface="Cambria Math" panose="02040503050406030204" pitchFamily="18" charset="0"/>
                                  </a:rPr>
                                  <m:t>𝑥</m:t>
                                </m:r>
                                <m:r>
                                  <a:rPr lang="de-DE" i="0">
                                    <a:latin typeface="Cambria Math" panose="02040503050406030204" pitchFamily="18" charset="0"/>
                                  </a:rPr>
                                  <m:t>∈</m:t>
                                </m:r>
                                <m:r>
                                  <a:rPr lang="de-DE" i="1">
                                    <a:latin typeface="Cambria Math" panose="02040503050406030204" pitchFamily="18" charset="0"/>
                                  </a:rPr>
                                  <m:t>𝐴𝑙𝑙</m:t>
                                </m:r>
                                <m:r>
                                  <a:rPr lang="de-DE" i="0">
                                    <a:latin typeface="Cambria Math" panose="02040503050406030204" pitchFamily="18" charset="0"/>
                                  </a:rPr>
                                  <m:t> </m:t>
                                </m:r>
                                <m:r>
                                  <a:rPr lang="de-DE" i="1">
                                    <a:latin typeface="Cambria Math" panose="02040503050406030204" pitchFamily="18" charset="0"/>
                                  </a:rPr>
                                  <m:t>𝐴𝑛𝑔𝑎𝑟𝑎</m:t>
                                </m:r>
                                <m:r>
                                  <a:rPr lang="de-DE" i="0">
                                    <a:latin typeface="Cambria Math" panose="02040503050406030204" pitchFamily="18" charset="0"/>
                                  </a:rPr>
                                  <m:t> </m:t>
                                </m:r>
                                <m:r>
                                  <a:rPr lang="de-DE" i="1">
                                    <a:latin typeface="Cambria Math" panose="02040503050406030204" pitchFamily="18" charset="0"/>
                                  </a:rPr>
                                  <m:t>𝑉𝑒𝑟𝑠𝑖𝑜𝑛𝑠</m:t>
                                </m:r>
                              </m:oMath>
                            </m:oMathPara>
                          </a14:m>
                          <a:endParaRPr lang="de-DE"/>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hMerge="1">
                      <a:txBody>
                        <a:bodyPr/>
                        <a:lstStyle/>
                        <a:p>
                          <a:endParaRPr lang="de-DE"/>
                        </a:p>
                      </a:txBody>
                      <a:tcPr/>
                    </a:tc>
                  </a:tr>
                </a:tbl>
              </a:graphicData>
            </a:graphic>
          </p:graphicFrame>
        </mc:Choice>
        <mc:Fallback xmlns="">
          <p:graphicFrame>
            <p:nvGraphicFramePr>
              <p:cNvPr id="5" name="Tabelle 5"/>
              <p:cNvGraphicFramePr>
                <a:graphicFrameLocks noGrp="1"/>
              </p:cNvGraphicFramePr>
              <p:nvPr/>
            </p:nvGraphicFramePr>
            <p:xfrm>
              <a:off x="775767" y="1283717"/>
              <a:ext cx="8544226" cy="2835992"/>
            </p:xfrm>
            <a:graphic>
              <a:graphicData uri="http://schemas.openxmlformats.org/drawingml/2006/table">
                <a:tbl>
                  <a:tblPr firstRow="1" bandRow="1">
                    <a:effectLst/>
                    <a:tableStyleId>{F5AB1C69-6EDB-4FF4-983F-18BD219EF322}</a:tableStyleId>
                  </a:tblPr>
                  <a:tblGrid>
                    <a:gridCol w="4272113"/>
                    <a:gridCol w="4272113"/>
                  </a:tblGrid>
                  <a:tr h="825593">
                    <a:tc>
                      <a:txBody>
                        <a:bodyPr/>
                        <a:lstStyle/>
                        <a:p>
                          <a:pPr lvl="0" algn="ctr"/>
                          <a:r>
                            <a:rPr lang="en-US" sz="2000">
                              <a:solidFill>
                                <a:srgbClr val="000000"/>
                              </a:solidFill>
                            </a:rPr>
                            <a:t>Complex Sentence</a:t>
                          </a:r>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2000">
                              <a:solidFill>
                                <a:srgbClr val="000000"/>
                              </a:solidFill>
                            </a:rPr>
                            <a:t>Simple Sentence</a:t>
                          </a:r>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1121895">
                    <a:tc>
                      <a:txBody>
                        <a:bodyPr/>
                        <a:lstStyle/>
                        <a:p>
                          <a:pPr lvl="0"/>
                          <a:r>
                            <a:rPr lang="en-US">
                              <a:solidFill>
                                <a:srgbClr val="000000"/>
                              </a:solidFill>
                            </a:rPr>
                            <a:t>A single launch pad can be used for launching all Angara versions except Angara A7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en-US">
                              <a:solidFill>
                                <a:srgbClr val="000000"/>
                              </a:solidFill>
                            </a:rPr>
                            <a:t>All Angara versions can be launched from a single launch pad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888504">
                    <a:tc gridSpan="2">
                      <a:txBody>
                        <a:bodyPr/>
                        <a:lstStyle/>
                        <a:p>
                          <a:endParaRPr lang="de-DE"/>
                        </a:p>
                      </a:txBody>
                      <a:tcPr anchor="ct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blipFill rotWithShape="0">
                          <a:blip r:embed="rId3"/>
                          <a:stretch>
                            <a:fillRect l="-71" t="-219863" r="-143" b="-1370"/>
                          </a:stretch>
                        </a:blipFill>
                      </a:tcPr>
                    </a:tc>
                    <a:tc hMerge="1">
                      <a:txBody>
                        <a:bodyPr/>
                        <a:lstStyle/>
                        <a:p>
                          <a:endParaRPr lang="de-DE"/>
                        </a:p>
                      </a:txBody>
                      <a:tcPr/>
                    </a:tc>
                  </a:tr>
                </a:tbl>
              </a:graphicData>
            </a:graphic>
          </p:graphicFrame>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txBox="1"/>
          <p:nvPr/>
        </p:nvSpPr>
        <p:spPr>
          <a:xfrm>
            <a:off x="503998" y="5165281"/>
            <a:ext cx="2348279" cy="390604"/>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CF81A51-4F18-47E0-A171-2A3D9B1FA429}" type="datetime1">
              <a:rPr lang="en-US" sz="1400" b="0" i="0" u="none" strike="noStrike" kern="1200" cap="none" spc="0" baseline="0">
                <a:solidFill>
                  <a:srgbClr val="000000"/>
                </a:solidFill>
                <a:uFillTx/>
                <a:latin typeface="Liberation Serif" pitchFamily="18"/>
                <a:ea typeface="Segoe UI" pitchFamily="2"/>
                <a:cs typeface="Tahoma" pitchFamily="2"/>
              </a:rPr>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10/29/2018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Foliennummernplatzhalter 3"/>
          <p:cNvSpPr txBox="1"/>
          <p:nvPr/>
        </p:nvSpPr>
        <p:spPr>
          <a:xfrm>
            <a:off x="7227362" y="5165281"/>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310A6BB-EEC1-4B0C-9210-653CE8B06463}" type="slidenum">
              <a:t>9</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4" name="Textplatzhalter 1"/>
          <p:cNvSpPr txBox="1">
            <a:spLocks noGrp="1"/>
          </p:cNvSpPr>
          <p:nvPr>
            <p:ph type="body" idx="4294967295"/>
          </p:nvPr>
        </p:nvSpPr>
        <p:spPr>
          <a:xfrm>
            <a:off x="0" y="1271884"/>
            <a:ext cx="10080629" cy="3288237"/>
          </a:xfrm>
        </p:spPr>
        <p:txBody>
          <a:bodyPr/>
          <a:lstStyle/>
          <a:p>
            <a:pPr lvl="3" hangingPunct="0">
              <a:spcBef>
                <a:spcPts val="1415"/>
              </a:spcBef>
              <a:buNone/>
            </a:pPr>
            <a:r>
              <a:rPr lang="en-US" sz="3200">
                <a:highlight>
                  <a:scrgbClr r="0" g="0" b="0">
                    <a:alpha val="0"/>
                  </a:scrgbClr>
                </a:highlight>
                <a:latin typeface="Liberation Sans" pitchFamily="18"/>
                <a:ea typeface="Microsoft YaHei" pitchFamily="2"/>
                <a:cs typeface="Arial" pitchFamily="2"/>
              </a:rPr>
              <a:t>Encoder (Siamese)    – 	  Decoder</a:t>
            </a:r>
          </a:p>
          <a:p>
            <a:pPr lvl="3" hangingPunct="0">
              <a:spcBef>
                <a:spcPts val="1415"/>
              </a:spcBef>
              <a:buNone/>
            </a:pPr>
            <a:endParaRPr lang="en-US" sz="3200">
              <a:highlight>
                <a:scrgbClr r="0" g="0" b="0">
                  <a:alpha val="0"/>
                </a:scrgbClr>
              </a:highlight>
              <a:latin typeface="Liberation Sans" pitchFamily="18"/>
              <a:ea typeface="Microsoft YaHei" pitchFamily="2"/>
              <a:cs typeface="Arial" pitchFamily="2"/>
            </a:endParaRPr>
          </a:p>
          <a:p>
            <a:pPr lvl="3" hangingPunct="0">
              <a:spcBef>
                <a:spcPts val="1415"/>
              </a:spcBef>
              <a:buNone/>
            </a:pPr>
            <a:endParaRPr lang="en-US" sz="3200">
              <a:highlight>
                <a:scrgbClr r="0" g="0" b="0">
                  <a:alpha val="0"/>
                </a:scrgbClr>
              </a:highlight>
              <a:latin typeface="Liberation Sans" pitchFamily="18"/>
              <a:ea typeface="Microsoft YaHei" pitchFamily="2"/>
              <a:cs typeface="Arial" pitchFamily="2"/>
            </a:endParaRPr>
          </a:p>
          <a:p>
            <a:pPr lvl="4" hangingPunct="0">
              <a:spcBef>
                <a:spcPts val="1415"/>
              </a:spcBef>
              <a:buNone/>
            </a:pPr>
            <a:r>
              <a:rPr lang="en-US" sz="3200">
                <a:highlight>
                  <a:scrgbClr r="0" g="0" b="0">
                    <a:alpha val="0"/>
                  </a:scrgbClr>
                </a:highlight>
                <a:latin typeface="Liberation Sans" pitchFamily="18"/>
                <a:ea typeface="Microsoft YaHei" pitchFamily="2"/>
                <a:cs typeface="Arial" pitchFamily="2"/>
              </a:rPr>
              <a:t>                   vs. End-to-End</a:t>
            </a:r>
          </a:p>
        </p:txBody>
      </p:sp>
      <p:sp>
        <p:nvSpPr>
          <p:cNvPr id="5" name="Titel 2"/>
          <p:cNvSpPr txBox="1">
            <a:spLocks noGrp="1"/>
          </p:cNvSpPr>
          <p:nvPr>
            <p:ph type="title" idx="4294967295"/>
          </p:nvPr>
        </p:nvSpPr>
        <p:spPr/>
        <p:txBody>
          <a:bodyPr/>
          <a:lstStyle/>
          <a:p>
            <a:pPr lvl="0"/>
            <a:r>
              <a:rPr lang="en-US" u="sng"/>
              <a:t>Recap of our approach</a:t>
            </a:r>
          </a:p>
        </p:txBody>
      </p:sp>
      <p:sp>
        <p:nvSpPr>
          <p:cNvPr id="6" name="Freihandform 3"/>
          <p:cNvSpPr/>
          <p:nvPr/>
        </p:nvSpPr>
        <p:spPr>
          <a:xfrm>
            <a:off x="1007997" y="1799996"/>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7" name="Freihandform 4"/>
          <p:cNvSpPr/>
          <p:nvPr/>
        </p:nvSpPr>
        <p:spPr>
          <a:xfrm>
            <a:off x="1007997" y="2304004"/>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Complex</a:t>
            </a:r>
          </a:p>
        </p:txBody>
      </p:sp>
      <p:sp>
        <p:nvSpPr>
          <p:cNvPr id="8" name="Freihandform 5"/>
          <p:cNvSpPr/>
          <p:nvPr/>
        </p:nvSpPr>
        <p:spPr>
          <a:xfrm>
            <a:off x="3096002" y="1871996"/>
            <a:ext cx="1367997" cy="287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9" name="Freihandform 6"/>
          <p:cNvSpPr/>
          <p:nvPr/>
        </p:nvSpPr>
        <p:spPr>
          <a:xfrm>
            <a:off x="3096002" y="2231995"/>
            <a:ext cx="1367997" cy="287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10" name="Freihandform 7"/>
          <p:cNvSpPr/>
          <p:nvPr/>
        </p:nvSpPr>
        <p:spPr>
          <a:xfrm>
            <a:off x="2808003" y="1727996"/>
            <a:ext cx="2015995"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1" name="Freihandform 8"/>
          <p:cNvSpPr/>
          <p:nvPr/>
        </p:nvSpPr>
        <p:spPr>
          <a:xfrm>
            <a:off x="5183998" y="1727996"/>
            <a:ext cx="2015995"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Decoder,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 “Deconvolution”</a:t>
            </a:r>
          </a:p>
        </p:txBody>
      </p:sp>
      <p:sp>
        <p:nvSpPr>
          <p:cNvPr id="12" name="Freihandform 9"/>
          <p:cNvSpPr/>
          <p:nvPr/>
        </p:nvSpPr>
        <p:spPr>
          <a:xfrm>
            <a:off x="7704002" y="2015995"/>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13" name="Gerader Verbinder 10"/>
          <p:cNvSpPr/>
          <p:nvPr/>
        </p:nvSpPr>
        <p:spPr>
          <a:xfrm>
            <a:off x="2304004" y="2015995"/>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4" name="Gerader Verbinder 11"/>
          <p:cNvSpPr/>
          <p:nvPr/>
        </p:nvSpPr>
        <p:spPr>
          <a:xfrm>
            <a:off x="2304004" y="2448004"/>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5" name="Gerader Verbinder 12"/>
          <p:cNvSpPr/>
          <p:nvPr/>
        </p:nvSpPr>
        <p:spPr>
          <a:xfrm>
            <a:off x="4823999" y="2159995"/>
            <a:ext cx="359999"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6" name="Gerader Verbinder 13"/>
          <p:cNvSpPr/>
          <p:nvPr/>
        </p:nvSpPr>
        <p:spPr>
          <a:xfrm>
            <a:off x="7200003" y="2159995"/>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7" name="Freihandform 14"/>
          <p:cNvSpPr/>
          <p:nvPr/>
        </p:nvSpPr>
        <p:spPr>
          <a:xfrm>
            <a:off x="1007997" y="3960001"/>
            <a:ext cx="1295997" cy="431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Complex</a:t>
            </a:r>
          </a:p>
        </p:txBody>
      </p:sp>
      <p:sp>
        <p:nvSpPr>
          <p:cNvPr id="18" name="Freihandform 15"/>
          <p:cNvSpPr/>
          <p:nvPr/>
        </p:nvSpPr>
        <p:spPr>
          <a:xfrm>
            <a:off x="2880003" y="3672001"/>
            <a:ext cx="4320000" cy="93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19" name="Freihandform 16"/>
          <p:cNvSpPr/>
          <p:nvPr/>
        </p:nvSpPr>
        <p:spPr>
          <a:xfrm>
            <a:off x="3312002" y="3816001"/>
            <a:ext cx="1367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Encoder (CNN)</a:t>
            </a:r>
          </a:p>
        </p:txBody>
      </p:sp>
      <p:sp>
        <p:nvSpPr>
          <p:cNvPr id="20" name="Freihandform 17"/>
          <p:cNvSpPr/>
          <p:nvPr/>
        </p:nvSpPr>
        <p:spPr>
          <a:xfrm>
            <a:off x="5183998" y="3816001"/>
            <a:ext cx="1367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Decoder,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Liberation Sans" pitchFamily="18"/>
                <a:ea typeface="Microsoft YaHei" pitchFamily="2"/>
                <a:cs typeface="Arial" pitchFamily="2"/>
              </a:rPr>
              <a:t> “Deconvolution”</a:t>
            </a:r>
          </a:p>
        </p:txBody>
      </p:sp>
      <p:sp>
        <p:nvSpPr>
          <p:cNvPr id="21" name="Freihandform 18"/>
          <p:cNvSpPr/>
          <p:nvPr/>
        </p:nvSpPr>
        <p:spPr>
          <a:xfrm>
            <a:off x="7704002" y="3960001"/>
            <a:ext cx="1295997" cy="35999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0" cap="flat">
            <a:solidFill>
              <a:srgbClr val="3465A4"/>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Microsoft YaHei" pitchFamily="2"/>
                <a:cs typeface="Arial" pitchFamily="2"/>
              </a:rPr>
              <a:t>Simple</a:t>
            </a:r>
          </a:p>
        </p:txBody>
      </p:sp>
      <p:sp>
        <p:nvSpPr>
          <p:cNvPr id="22" name="Gerader Verbinder 19"/>
          <p:cNvSpPr/>
          <p:nvPr/>
        </p:nvSpPr>
        <p:spPr>
          <a:xfrm>
            <a:off x="2304004" y="4176000"/>
            <a:ext cx="575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3" name="Gerader Verbinder 20"/>
          <p:cNvSpPr/>
          <p:nvPr/>
        </p:nvSpPr>
        <p:spPr>
          <a:xfrm>
            <a:off x="4679999" y="4104000"/>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4" name="Gerader Verbinder 21"/>
          <p:cNvSpPr/>
          <p:nvPr/>
        </p:nvSpPr>
        <p:spPr>
          <a:xfrm>
            <a:off x="7200003" y="4176000"/>
            <a:ext cx="503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Microsoft YaHei" pitchFamily="2"/>
              <a:cs typeface="Arial" pitchFamily="2"/>
            </a:endParaRPr>
          </a:p>
        </p:txBody>
      </p:sp>
      <p:sp>
        <p:nvSpPr>
          <p:cNvPr id="25" name="Rechteck 24"/>
          <p:cNvSpPr/>
          <p:nvPr/>
        </p:nvSpPr>
        <p:spPr>
          <a:xfrm>
            <a:off x="887763" y="1223997"/>
            <a:ext cx="4065971" cy="1581345"/>
          </a:xfrm>
          <a:prstGeom prst="rect">
            <a:avLst/>
          </a:prstGeom>
          <a:noFill/>
          <a:ln w="38103"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117226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2163</Words>
  <Application>Microsoft Office PowerPoint</Application>
  <PresentationFormat>Benutzerdefiniert</PresentationFormat>
  <Paragraphs>413</Paragraphs>
  <Slides>27</Slides>
  <Notes>27</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27</vt:i4>
      </vt:variant>
    </vt:vector>
  </HeadingPairs>
  <TitlesOfParts>
    <vt:vector size="37" baseType="lpstr">
      <vt:lpstr>Microsoft YaHei</vt:lpstr>
      <vt:lpstr>Arial</vt:lpstr>
      <vt:lpstr>Calibri</vt:lpstr>
      <vt:lpstr>Cambria Math</vt:lpstr>
      <vt:lpstr>Liberation Sans</vt:lpstr>
      <vt:lpstr>Liberation Serif</vt:lpstr>
      <vt:lpstr>Segoe UI</vt:lpstr>
      <vt:lpstr>StarSymbol</vt:lpstr>
      <vt:lpstr>Tahoma</vt:lpstr>
      <vt:lpstr>Standard</vt:lpstr>
      <vt:lpstr>Coupling a Bi-CNN Encoder and a CNN decoder to automatically simplify English Sentences</vt:lpstr>
      <vt:lpstr>Outline</vt:lpstr>
      <vt:lpstr>Recap of our approach</vt:lpstr>
      <vt:lpstr>Recap of our approach</vt:lpstr>
      <vt:lpstr>PowerPoint-Präsentation</vt:lpstr>
      <vt:lpstr>Recap of our approach</vt:lpstr>
      <vt:lpstr>Recap of our approach</vt:lpstr>
      <vt:lpstr>Recap of our approach</vt:lpstr>
      <vt:lpstr>Recap of our approach</vt:lpstr>
      <vt:lpstr>Data</vt:lpstr>
      <vt:lpstr>Data</vt:lpstr>
      <vt:lpstr>Word embeddings</vt:lpstr>
      <vt:lpstr>PowerPoint-Präsentation</vt:lpstr>
      <vt:lpstr>Word embeddings</vt:lpstr>
      <vt:lpstr>Word embeddings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Coupling a Bi-CNN Encoder and a CNN decoder to automatically simplify English Sentences</dc:title>
  <dc:creator>Simon</dc:creator>
  <cp:lastModifiedBy>Simon</cp:lastModifiedBy>
  <cp:revision>39</cp:revision>
  <dcterms:created xsi:type="dcterms:W3CDTF">2018-09-09T19:52:45Z</dcterms:created>
  <dcterms:modified xsi:type="dcterms:W3CDTF">2018-10-29T11:01:51Z</dcterms:modified>
</cp:coreProperties>
</file>