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77f67fa7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7f67fa7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77f67fa7d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77f67fa7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77f67fa7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77f67fa7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77f67fa7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77f67fa7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78a35d4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78a35d4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78a35d4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78a35d4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78a35d4d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78a35d4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78a35d4d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78a35d4d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78a35d4d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78a35d4d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77f67fa7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77f67fa7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7f67fa7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7f67fa7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77f67fa7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77f67fa7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77f67fa7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77f67fa7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77f67fa7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77f67fa7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77f67fa7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77f67fa7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77f67fa7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77f67fa7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77f67fa7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77f67fa7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3379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A Comparison of Two NLP Frameworks for General Research Purposes</a:t>
            </a:r>
            <a:endParaRPr sz="2400"/>
          </a:p>
        </p:txBody>
      </p:sp>
      <p:sp>
        <p:nvSpPr>
          <p:cNvPr id="129" name="Google Shape;129;p13"/>
          <p:cNvSpPr txBox="1"/>
          <p:nvPr>
            <p:ph idx="1" type="subTitle"/>
          </p:nvPr>
        </p:nvSpPr>
        <p:spPr>
          <a:xfrm>
            <a:off x="1490250" y="2936925"/>
            <a:ext cx="61635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 by Edward Fisher Jr, Vincent Strzelecki, and Connor Munnis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Transformer-XL: What stands out?</a:t>
            </a:r>
            <a:endParaRPr/>
          </a:p>
          <a:p>
            <a:pPr indent="0" lvl="0" marL="0" rtl="0" algn="ctr">
              <a:spcBef>
                <a:spcPts val="0"/>
              </a:spcBef>
              <a:spcAft>
                <a:spcPts val="0"/>
              </a:spcAft>
              <a:buNone/>
            </a:pPr>
            <a:r>
              <a:rPr lang="en"/>
              <a:t>Part 2</a:t>
            </a:r>
            <a:endParaRPr/>
          </a:p>
          <a:p>
            <a:pPr indent="0" lvl="0" marL="0" rtl="0" algn="ctr">
              <a:spcBef>
                <a:spcPts val="0"/>
              </a:spcBef>
              <a:spcAft>
                <a:spcPts val="0"/>
              </a:spcAft>
              <a:buNone/>
            </a:pPr>
            <a:r>
              <a:t/>
            </a:r>
            <a:endParaRPr/>
          </a:p>
        </p:txBody>
      </p:sp>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Transformer-XL gets past the segment boundary issue by caching the hidden states from one segment and using it as fixed memory for the next segment, saving time and resources that would be used by recomputation, and also increasing the effective context length.</a:t>
            </a:r>
            <a:endParaRPr/>
          </a:p>
        </p:txBody>
      </p:sp>
      <p:pic>
        <p:nvPicPr>
          <p:cNvPr id="190" name="Google Shape;190;p22"/>
          <p:cNvPicPr preferRelativeResize="0"/>
          <p:nvPr/>
        </p:nvPicPr>
        <p:blipFill>
          <a:blip r:embed="rId3">
            <a:alphaModFix/>
          </a:blip>
          <a:stretch>
            <a:fillRect/>
          </a:stretch>
        </p:blipFill>
        <p:spPr>
          <a:xfrm>
            <a:off x="1600200" y="2913650"/>
            <a:ext cx="5943600" cy="138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Transformer-XL: What stands out?</a:t>
            </a:r>
            <a:endParaRPr/>
          </a:p>
          <a:p>
            <a:pPr indent="0" lvl="0" marL="0" rtl="0" algn="ctr">
              <a:spcBef>
                <a:spcPts val="0"/>
              </a:spcBef>
              <a:spcAft>
                <a:spcPts val="0"/>
              </a:spcAft>
              <a:buNone/>
            </a:pPr>
            <a:r>
              <a:rPr lang="en"/>
              <a:t>Part 3</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96" name="Google Shape;196;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issue that comes with a larger effective context is that sometimes multiple tokens have the same positional encodings, so what Transformer-XL does is encode the distance from other referenced tokens instead of their actual position. </a:t>
            </a:r>
            <a:endParaRPr/>
          </a:p>
        </p:txBody>
      </p:sp>
      <p:pic>
        <p:nvPicPr>
          <p:cNvPr id="197" name="Google Shape;197;p23"/>
          <p:cNvPicPr preferRelativeResize="0"/>
          <p:nvPr/>
        </p:nvPicPr>
        <p:blipFill>
          <a:blip r:embed="rId3">
            <a:alphaModFix/>
          </a:blip>
          <a:stretch>
            <a:fillRect/>
          </a:stretch>
        </p:blipFill>
        <p:spPr>
          <a:xfrm>
            <a:off x="819150" y="2873550"/>
            <a:ext cx="3266275" cy="1839350"/>
          </a:xfrm>
          <a:prstGeom prst="rect">
            <a:avLst/>
          </a:prstGeom>
          <a:noFill/>
          <a:ln>
            <a:noFill/>
          </a:ln>
        </p:spPr>
      </p:pic>
      <p:pic>
        <p:nvPicPr>
          <p:cNvPr id="198" name="Google Shape;198;p23"/>
          <p:cNvPicPr preferRelativeResize="0"/>
          <p:nvPr/>
        </p:nvPicPr>
        <p:blipFill>
          <a:blip r:embed="rId4">
            <a:alphaModFix/>
          </a:blip>
          <a:stretch>
            <a:fillRect/>
          </a:stretch>
        </p:blipFill>
        <p:spPr>
          <a:xfrm>
            <a:off x="5112550" y="2942400"/>
            <a:ext cx="3212300" cy="170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Setup</a:t>
            </a:r>
            <a:endParaRPr/>
          </a:p>
        </p:txBody>
      </p:sp>
      <p:sp>
        <p:nvSpPr>
          <p:cNvPr id="204" name="Google Shape;204;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All of the code is located on a server that Ed set up. He used huggingface.co/transformers to download all the dependencies and libraries for BERT and Transformer-XL. Originally the BERT model we had was pre-trained for the IMDb database, once we got BERT to execute (this took forever, there were so many errors) we changed it to a Wikipedia-pretrained model. Once that was done, Vincent and Connor were given access to a section of the server that was for the testing scripts.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Setup</a:t>
            </a:r>
            <a:endParaRPr/>
          </a:p>
        </p:txBody>
      </p:sp>
      <p:sp>
        <p:nvSpPr>
          <p:cNvPr id="210" name="Google Shape;210;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After that, we implemented scripts for entity recognition, scanning through a text corpus, identifying entities and tokens, and categorizing them based on what kind of word they are and how it relates to the words around them. The plan was to test the efficiency of our two scripts (entity.recognition.py for BERT and pipeline.py for Transformer-XL) and accuracy, unfortunately issues regarding our Q&amp;A scripts had us put this on the backburner.</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Setup</a:t>
            </a:r>
            <a:endParaRPr/>
          </a:p>
        </p:txBody>
      </p:sp>
      <p:sp>
        <p:nvSpPr>
          <p:cNvPr id="216" name="Google Shape;216;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QA scripts were the ones that we got working the best over the course of the project. Our BERT script, bert-qa-advanced.py, takes both the question and the context in the form of strings, maxed out at 512 characters each, and was formatted to put the results of each question into originally a spreadsheet for viewing, but later that was changed so it went to a .json file for the same ease in viewing but with increased functionality. We gathered 50 test cases to test its accuracy.</a:t>
            </a:r>
            <a:endParaRPr/>
          </a:p>
          <a:p>
            <a:pPr indent="0" lvl="0" marL="0" rtl="0" algn="l">
              <a:spcBef>
                <a:spcPts val="1600"/>
              </a:spcBef>
              <a:spcAft>
                <a:spcPts val="1600"/>
              </a:spcAft>
              <a:buNone/>
            </a:pPr>
            <a:r>
              <a:rPr lang="en"/>
              <a:t>Transformer-XL didn’t come with any tools for QA due to how it was set up, so we had to research an additional framework to implement. Finding another research paper “Applying Transformer-XL to Q&amp;A” by Sam Xu gave us insight into the model XLNet. After working with that we were able to make xlnet_qa.py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2" name="Google Shape;222;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and Transformer-XL are </a:t>
            </a:r>
            <a:r>
              <a:rPr lang="en">
                <a:solidFill>
                  <a:srgbClr val="FF0000"/>
                </a:solidFill>
              </a:rPr>
              <a:t>not</a:t>
            </a:r>
            <a:r>
              <a:rPr lang="en"/>
              <a:t> directly comparable. </a:t>
            </a:r>
            <a:endParaRPr/>
          </a:p>
          <a:p>
            <a:pPr indent="0" lvl="0" marL="0" rtl="0" algn="l">
              <a:spcBef>
                <a:spcPts val="1600"/>
              </a:spcBef>
              <a:spcAft>
                <a:spcPts val="1600"/>
              </a:spcAft>
              <a:buNone/>
            </a:pPr>
            <a:r>
              <a:rPr lang="en"/>
              <a:t>Creating the scripts and doing further research, the two models have different structures and are made with different purposes in mind. BERT is specifically trained for question-and-answering, providing strong extractive results on data pools smaller than 512 tokens. Transformer-XL, with its increased effective context, is better for handling long-form data beyond 512 tokens, which is better suited for tasks such as summarizing an article or book.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8" name="Google Shape;228;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In addition to that, during our research we discovered that Transformer-XL’s attention module can be combined with other models to increase the size of the data pool they can process. Also the context handling of Transformer-XL can be applied to other models to improve processes like question-and-answer tasks. What we used for the QA section of our scripts was a combination of the model QANet with Transformer-XL’s benefits, this is known as XLNet.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34" name="Google Shape;234;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In our research we were able to use XLNet to process QA for questions with much larger data pools than 512 characters. This ability to process long-form data allows for Natural Language Processing to be used for tasks where data cannot be converted to 512 character data-frames. In experiments completed by Dian Ang Yap on the SQuAD2.0 dev data set XLNet was able to achieve an 87.9 compared to BERT’s score of 78.89. BERT requires more fine-tuning using specific datasets to achieve the higher results it’s capable of.</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0" name="Google Shape;240;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434343"/>
                </a:solidFill>
              </a:rPr>
              <a:t>Since our original goal was to compare only Transformer-XL and BERT for general research purposes, not XLNet, BERT is the best model where large data pools are not necessary or beneficial </a:t>
            </a:r>
            <a:r>
              <a:rPr lang="en" sz="1500">
                <a:solidFill>
                  <a:srgbClr val="434343"/>
                </a:solidFill>
              </a:rPr>
              <a:t>due to the flexibility and variety of problems it is well suited at answering</a:t>
            </a:r>
            <a:r>
              <a:rPr lang="en" sz="1500">
                <a:solidFill>
                  <a:srgbClr val="434343"/>
                </a:solidFill>
              </a:rPr>
              <a:t>. It has better ease-of-use, a larger development community as it was created solely by Google employees, better support, more pre-trained models, and an easier fine-tuning process. </a:t>
            </a:r>
            <a:endParaRPr sz="15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NLP?</a:t>
            </a:r>
            <a:endParaRPr/>
          </a:p>
        </p:txBody>
      </p:sp>
      <p:sp>
        <p:nvSpPr>
          <p:cNvPr id="135" name="Google Shape;135;p14"/>
          <p:cNvSpPr txBox="1"/>
          <p:nvPr>
            <p:ph idx="1" type="body"/>
          </p:nvPr>
        </p:nvSpPr>
        <p:spPr>
          <a:xfrm>
            <a:off x="819150" y="16030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NLP stands for Natural Language Processing. This is a subsection of artificial intelligence that works to understand human language. It relies on machine learning to be able to read words and work to understand the context of a phrase or sentence. The most common uses are spell-check and grammar check programs, translation programs, and virtual assistants like Siri and Alexa.</a:t>
            </a:r>
            <a:endParaRPr sz="1500"/>
          </a:p>
        </p:txBody>
      </p:sp>
      <p:pic>
        <p:nvPicPr>
          <p:cNvPr id="136" name="Google Shape;136;p14"/>
          <p:cNvPicPr preferRelativeResize="0"/>
          <p:nvPr/>
        </p:nvPicPr>
        <p:blipFill>
          <a:blip r:embed="rId3">
            <a:alphaModFix/>
          </a:blip>
          <a:stretch>
            <a:fillRect/>
          </a:stretch>
        </p:blipFill>
        <p:spPr>
          <a:xfrm>
            <a:off x="4242550" y="3288393"/>
            <a:ext cx="3638974" cy="1487425"/>
          </a:xfrm>
          <a:prstGeom prst="rect">
            <a:avLst/>
          </a:prstGeom>
          <a:noFill/>
          <a:ln>
            <a:noFill/>
          </a:ln>
        </p:spPr>
      </p:pic>
      <p:pic>
        <p:nvPicPr>
          <p:cNvPr id="137" name="Google Shape;137;p14"/>
          <p:cNvPicPr preferRelativeResize="0"/>
          <p:nvPr/>
        </p:nvPicPr>
        <p:blipFill>
          <a:blip r:embed="rId4">
            <a:alphaModFix/>
          </a:blip>
          <a:stretch>
            <a:fillRect/>
          </a:stretch>
        </p:blipFill>
        <p:spPr>
          <a:xfrm>
            <a:off x="1772048" y="3155723"/>
            <a:ext cx="870200" cy="1326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a:t>
            </a:r>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test two different natural language processors against each other, BERT and Transformer-XL, both created for deeper NLP tasks, and see how they perform in different tasks. We aimed to test them in three different areas:</a:t>
            </a:r>
            <a:endParaRPr/>
          </a:p>
          <a:p>
            <a:pPr indent="-311150" lvl="0" marL="457200" rtl="0" algn="l">
              <a:spcBef>
                <a:spcPts val="1600"/>
              </a:spcBef>
              <a:spcAft>
                <a:spcPts val="0"/>
              </a:spcAft>
              <a:buSzPts val="1300"/>
              <a:buChar char="●"/>
            </a:pPr>
            <a:r>
              <a:rPr lang="en"/>
              <a:t>Question-and-answer</a:t>
            </a:r>
            <a:endParaRPr/>
          </a:p>
          <a:p>
            <a:pPr indent="-311150" lvl="0" marL="457200" rtl="0" algn="l">
              <a:spcBef>
                <a:spcPts val="0"/>
              </a:spcBef>
              <a:spcAft>
                <a:spcPts val="0"/>
              </a:spcAft>
              <a:buSzPts val="1300"/>
              <a:buChar char="●"/>
            </a:pPr>
            <a:r>
              <a:rPr lang="en"/>
              <a:t>Summarization</a:t>
            </a:r>
            <a:endParaRPr/>
          </a:p>
          <a:p>
            <a:pPr indent="-311150" lvl="0" marL="457200" rtl="0" algn="l">
              <a:spcBef>
                <a:spcPts val="0"/>
              </a:spcBef>
              <a:spcAft>
                <a:spcPts val="0"/>
              </a:spcAft>
              <a:buSzPts val="1300"/>
              <a:buChar char="●"/>
            </a:pPr>
            <a:r>
              <a:rPr lang="en"/>
              <a:t>Recognition of tokens and named entities.</a:t>
            </a:r>
            <a:endParaRPr/>
          </a:p>
        </p:txBody>
      </p:sp>
      <p:cxnSp>
        <p:nvCxnSpPr>
          <p:cNvPr id="144" name="Google Shape;144;p15"/>
          <p:cNvCxnSpPr/>
          <p:nvPr/>
        </p:nvCxnSpPr>
        <p:spPr>
          <a:xfrm>
            <a:off x="1298125" y="3315050"/>
            <a:ext cx="1143900" cy="15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9020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Model: Transformers</a:t>
            </a:r>
            <a:endParaRPr/>
          </a:p>
        </p:txBody>
      </p:sp>
      <p:sp>
        <p:nvSpPr>
          <p:cNvPr id="150" name="Google Shape;150;p16"/>
          <p:cNvSpPr txBox="1"/>
          <p:nvPr>
            <p:ph idx="1" type="body"/>
          </p:nvPr>
        </p:nvSpPr>
        <p:spPr>
          <a:xfrm>
            <a:off x="819150" y="1905650"/>
            <a:ext cx="4808400" cy="154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Both BERT and Transformer-XL run off the base NLP model Transformer. The impressive part Transformer is that it has a Self Attention Layer, which computes the attention scores (measure of relevancy) of words in their relationship to a word being processed. This information goes to the other part of Transformer, the feed forward network, in the form of a matrix of weights to form a weighted representation of all the words previously encountered.</a:t>
            </a:r>
            <a:endParaRPr sz="1500"/>
          </a:p>
        </p:txBody>
      </p:sp>
      <p:pic>
        <p:nvPicPr>
          <p:cNvPr id="151" name="Google Shape;151;p16"/>
          <p:cNvPicPr preferRelativeResize="0"/>
          <p:nvPr/>
        </p:nvPicPr>
        <p:blipFill>
          <a:blip r:embed="rId3">
            <a:alphaModFix/>
          </a:blip>
          <a:stretch>
            <a:fillRect/>
          </a:stretch>
        </p:blipFill>
        <p:spPr>
          <a:xfrm>
            <a:off x="5689400" y="1938650"/>
            <a:ext cx="2697325" cy="147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972450" y="1245850"/>
            <a:ext cx="45321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BERT</a:t>
            </a:r>
            <a:endParaRPr sz="4800"/>
          </a:p>
        </p:txBody>
      </p:sp>
      <p:pic>
        <p:nvPicPr>
          <p:cNvPr id="157" name="Google Shape;157;p17"/>
          <p:cNvPicPr preferRelativeResize="0"/>
          <p:nvPr/>
        </p:nvPicPr>
        <p:blipFill>
          <a:blip r:embed="rId3">
            <a:alphaModFix/>
          </a:blip>
          <a:stretch>
            <a:fillRect/>
          </a:stretch>
        </p:blipFill>
        <p:spPr>
          <a:xfrm>
            <a:off x="4906574" y="1038525"/>
            <a:ext cx="1842000" cy="306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BERT: What stands out?</a:t>
            </a:r>
            <a:endParaRPr/>
          </a:p>
          <a:p>
            <a:pPr indent="0" lvl="0" marL="0" rtl="0" algn="ctr">
              <a:spcBef>
                <a:spcPts val="0"/>
              </a:spcBef>
              <a:spcAft>
                <a:spcPts val="0"/>
              </a:spcAft>
              <a:buNone/>
            </a:pPr>
            <a:r>
              <a:rPr lang="en"/>
              <a:t>Part 1</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000000"/>
                </a:solidFill>
              </a:rPr>
              <a:t>BERT stands for </a:t>
            </a:r>
            <a:r>
              <a:rPr b="1" lang="en" sz="1700">
                <a:solidFill>
                  <a:srgbClr val="000000"/>
                </a:solidFill>
              </a:rPr>
              <a:t>B</a:t>
            </a:r>
            <a:r>
              <a:rPr lang="en" sz="1700">
                <a:solidFill>
                  <a:srgbClr val="000000"/>
                </a:solidFill>
              </a:rPr>
              <a:t>idirectional </a:t>
            </a:r>
            <a:r>
              <a:rPr b="1" lang="en" sz="1700">
                <a:solidFill>
                  <a:srgbClr val="000000"/>
                </a:solidFill>
              </a:rPr>
              <a:t>E</a:t>
            </a:r>
            <a:r>
              <a:rPr lang="en" sz="1700">
                <a:solidFill>
                  <a:srgbClr val="000000"/>
                </a:solidFill>
              </a:rPr>
              <a:t>ncoder </a:t>
            </a:r>
            <a:r>
              <a:rPr b="1" lang="en" sz="1700">
                <a:solidFill>
                  <a:srgbClr val="000000"/>
                </a:solidFill>
              </a:rPr>
              <a:t>R</a:t>
            </a:r>
            <a:r>
              <a:rPr lang="en" sz="1700">
                <a:solidFill>
                  <a:srgbClr val="000000"/>
                </a:solidFill>
              </a:rPr>
              <a:t>epresentations from </a:t>
            </a:r>
            <a:r>
              <a:rPr b="1" lang="en" sz="1700">
                <a:solidFill>
                  <a:srgbClr val="000000"/>
                </a:solidFill>
              </a:rPr>
              <a:t>T</a:t>
            </a:r>
            <a:r>
              <a:rPr lang="en" sz="1700">
                <a:solidFill>
                  <a:srgbClr val="000000"/>
                </a:solidFill>
              </a:rPr>
              <a:t>ransformers. While vanilla Transformers process words unidirectionally, with one vector for calculating attention scores, BERT uses bidirectional encoding, using the words before and the words after each processed word. The increased complexity of the calculation allows for greater results in all NLP tasks, especially Q&amp;A.</a:t>
            </a:r>
            <a:endParaRPr sz="1700">
              <a:solidFill>
                <a:srgbClr val="000000"/>
              </a:solidFill>
            </a:endParaRPr>
          </a:p>
          <a:p>
            <a:pPr indent="0" lvl="0" marL="0" rtl="0" algn="l">
              <a:spcBef>
                <a:spcPts val="0"/>
              </a:spcBef>
              <a:spcAft>
                <a:spcPts val="1600"/>
              </a:spcAft>
              <a:buNone/>
            </a:pPr>
            <a:r>
              <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BERT: What stands out?</a:t>
            </a:r>
            <a:endParaRPr/>
          </a:p>
          <a:p>
            <a:pPr indent="0" lvl="0" marL="0" rtl="0" algn="ctr">
              <a:spcBef>
                <a:spcPts val="0"/>
              </a:spcBef>
              <a:spcAft>
                <a:spcPts val="0"/>
              </a:spcAft>
              <a:buNone/>
            </a:pPr>
            <a:r>
              <a:rPr lang="en"/>
              <a:t>Part 2</a:t>
            </a:r>
            <a:endParaRPr/>
          </a:p>
          <a:p>
            <a:pPr indent="0" lvl="0" marL="0" rtl="0" algn="ctr">
              <a:spcBef>
                <a:spcPts val="0"/>
              </a:spcBef>
              <a:spcAft>
                <a:spcPts val="0"/>
              </a:spcAft>
              <a:buNone/>
            </a:pPr>
            <a:r>
              <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BERT stays on top of its attention scores by using a Masked Learning Model. What it does is it goes through text randomly masking some of the input words and then predicting what they are based on the surrounding words. This reinforces correct word scoring while correcting improper scores that may have been set for previous contexts.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170" name="Google Shape;170;p19"/>
          <p:cNvPicPr preferRelativeResize="0"/>
          <p:nvPr/>
        </p:nvPicPr>
        <p:blipFill>
          <a:blip r:embed="rId3">
            <a:alphaModFix/>
          </a:blip>
          <a:stretch>
            <a:fillRect/>
          </a:stretch>
        </p:blipFill>
        <p:spPr>
          <a:xfrm>
            <a:off x="2300550" y="2866175"/>
            <a:ext cx="4542899" cy="189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035750" y="13560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Transformer-XL</a:t>
            </a:r>
            <a:endParaRPr sz="3400"/>
          </a:p>
        </p:txBody>
      </p:sp>
      <p:pic>
        <p:nvPicPr>
          <p:cNvPr id="176" name="Google Shape;176;p20"/>
          <p:cNvPicPr preferRelativeResize="0"/>
          <p:nvPr/>
        </p:nvPicPr>
        <p:blipFill>
          <a:blip r:embed="rId3">
            <a:alphaModFix/>
          </a:blip>
          <a:stretch>
            <a:fillRect/>
          </a:stretch>
        </p:blipFill>
        <p:spPr>
          <a:xfrm>
            <a:off x="5032925" y="755350"/>
            <a:ext cx="2361325" cy="363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Transformer-XL: What stands out?</a:t>
            </a:r>
            <a:endParaRPr/>
          </a:p>
          <a:p>
            <a:pPr indent="0" lvl="0" marL="0" rtl="0" algn="ctr">
              <a:spcBef>
                <a:spcPts val="0"/>
              </a:spcBef>
              <a:spcAft>
                <a:spcPts val="0"/>
              </a:spcAft>
              <a:buNone/>
            </a:pPr>
            <a:r>
              <a:rPr lang="en"/>
              <a:t>Part 1</a:t>
            </a:r>
            <a:endParaRPr/>
          </a:p>
        </p:txBody>
      </p:sp>
      <p:sp>
        <p:nvSpPr>
          <p:cNvPr id="182" name="Google Shape;182;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XL in Transformer-XL refers to the increased effective context size. Vanilla Transformer models split a text into independent segments to analyze for context and language modeling loss. These are normally kept separate, with no information flowing over the segment boundaries. The hidden states that are required for context don’t get passed over, and tokens at the beginning of a segment suffer a loss in optimization because of it.</a:t>
            </a:r>
            <a:endParaRPr/>
          </a:p>
          <a:p>
            <a:pPr indent="0" lvl="0" marL="0" rtl="0" algn="l">
              <a:spcBef>
                <a:spcPts val="1600"/>
              </a:spcBef>
              <a:spcAft>
                <a:spcPts val="1600"/>
              </a:spcAft>
              <a:buNone/>
            </a:pPr>
            <a:r>
              <a:t/>
            </a:r>
            <a:endParaRPr/>
          </a:p>
        </p:txBody>
      </p:sp>
      <p:pic>
        <p:nvPicPr>
          <p:cNvPr id="183" name="Google Shape;183;p21"/>
          <p:cNvPicPr preferRelativeResize="0"/>
          <p:nvPr/>
        </p:nvPicPr>
        <p:blipFill>
          <a:blip r:embed="rId3">
            <a:alphaModFix/>
          </a:blip>
          <a:stretch>
            <a:fillRect/>
          </a:stretch>
        </p:blipFill>
        <p:spPr>
          <a:xfrm>
            <a:off x="1614488" y="3205250"/>
            <a:ext cx="5915025" cy="155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