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384892" y="6245225"/>
            <a:ext cx="301909" cy="288824"/>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en.wikipedia.org/wiki/Steganography" TargetMode="External"/><Relationship Id="rId3" Type="http://schemas.openxmlformats.org/officeDocument/2006/relationships/hyperlink" Target="http://en.wikipedia.org/wiki/Digital_watermark" TargetMode="External"/><Relationship Id="rId4" Type="http://schemas.openxmlformats.org/officeDocument/2006/relationships/hyperlink" Target="http://www.cypak.com/pictures/med/Cypak%20microchip.jpg" TargetMode="External"/><Relationship Id="rId5" Type="http://schemas.openxmlformats.org/officeDocument/2006/relationships/hyperlink" Target="https://ijcat.com/archives/volume5/issue3/ijcatr05031006.pdf"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Digital Watermarking"/>
          <p:cNvSpPr txBox="1"/>
          <p:nvPr>
            <p:ph type="title" idx="4294967295"/>
          </p:nvPr>
        </p:nvSpPr>
        <p:spPr>
          <a:xfrm>
            <a:off x="685800" y="2130425"/>
            <a:ext cx="7772400" cy="1470025"/>
          </a:xfrm>
          <a:prstGeom prst="rect">
            <a:avLst/>
          </a:prstGeom>
        </p:spPr>
        <p:txBody>
          <a:bodyPr>
            <a:normAutofit fontScale="100000" lnSpcReduction="0"/>
          </a:bodyPr>
          <a:lstStyle/>
          <a:p>
            <a:pPr>
              <a:defRPr>
                <a:solidFill>
                  <a:srgbClr val="CC3300"/>
                </a:solidFill>
              </a:defRPr>
            </a:pPr>
            <a:r>
              <a:t>D</a:t>
            </a:r>
            <a:r>
              <a:rPr>
                <a:solidFill>
                  <a:srgbClr val="000000"/>
                </a:solidFill>
              </a:rPr>
              <a:t>igital </a:t>
            </a:r>
            <a:r>
              <a:t>W</a:t>
            </a:r>
            <a:r>
              <a:rPr>
                <a:solidFill>
                  <a:srgbClr val="000000"/>
                </a:solidFill>
              </a:rPr>
              <a:t>atermarking</a:t>
            </a:r>
          </a:p>
        </p:txBody>
      </p:sp>
      <p:sp>
        <p:nvSpPr>
          <p:cNvPr id="21" name="Body"/>
          <p:cNvSpPr txBox="1"/>
          <p:nvPr>
            <p:ph type="body" sz="quarter" idx="4294967295"/>
          </p:nvPr>
        </p:nvSpPr>
        <p:spPr>
          <a:xfrm>
            <a:off x="1371600" y="3886200"/>
            <a:ext cx="6400800" cy="1752600"/>
          </a:xfrm>
          <a:prstGeom prst="rect">
            <a:avLst/>
          </a:prstGeom>
        </p:spPr>
        <p:txBody>
          <a:bodyPr>
            <a:normAutofit fontScale="100000" lnSpcReduction="0"/>
          </a:bodyPr>
          <a:lstStyle/>
          <a:p>
            <a:pPr marL="0" indent="0" algn="ctr">
              <a:buSzTx/>
              <a:buNone/>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Watermark properties"/>
          <p:cNvSpPr txBox="1"/>
          <p:nvPr>
            <p:ph type="title" idx="4294967295"/>
          </p:nvPr>
        </p:nvSpPr>
        <p:spPr>
          <a:xfrm>
            <a:off x="457200" y="274637"/>
            <a:ext cx="8229600" cy="1143001"/>
          </a:xfrm>
          <a:prstGeom prst="rect">
            <a:avLst/>
          </a:prstGeom>
        </p:spPr>
        <p:txBody>
          <a:bodyPr>
            <a:normAutofit fontScale="100000" lnSpcReduction="0"/>
          </a:bodyPr>
          <a:lstStyle/>
          <a:p>
            <a:pPr/>
            <a:r>
              <a:t>Watermark properties</a:t>
            </a:r>
          </a:p>
        </p:txBody>
      </p:sp>
      <p:sp>
        <p:nvSpPr>
          <p:cNvPr id="57" name="Effectiveness…"/>
          <p:cNvSpPr txBox="1"/>
          <p:nvPr>
            <p:ph type="body" idx="4294967295"/>
          </p:nvPr>
        </p:nvSpPr>
        <p:spPr>
          <a:xfrm>
            <a:off x="457200" y="1600200"/>
            <a:ext cx="8229600" cy="4525963"/>
          </a:xfrm>
          <a:prstGeom prst="rect">
            <a:avLst/>
          </a:prstGeom>
        </p:spPr>
        <p:txBody>
          <a:bodyPr>
            <a:normAutofit fontScale="100000" lnSpcReduction="0"/>
          </a:bodyPr>
          <a:lstStyle/>
          <a:p>
            <a:pPr marL="514350" indent="-514350">
              <a:buAutoNum type="arabicPeriod" startAt="1"/>
            </a:pPr>
            <a:r>
              <a:t>Effectiveness</a:t>
            </a:r>
          </a:p>
          <a:p>
            <a:pPr marL="514350" indent="-514350">
              <a:buAutoNum type="arabicPeriod" startAt="1"/>
            </a:pPr>
            <a:r>
              <a:t>Image Infidelity</a:t>
            </a:r>
          </a:p>
          <a:p>
            <a:pPr marL="514350" indent="-514350">
              <a:buAutoNum type="arabicPeriod" startAt="1"/>
            </a:pPr>
            <a:r>
              <a:t>Payload size</a:t>
            </a:r>
          </a:p>
          <a:p>
            <a:pPr marL="514350" indent="-514350">
              <a:buAutoNum type="arabicPeriod" startAt="1"/>
            </a:pPr>
            <a:r>
              <a:t>False positive rate</a:t>
            </a:r>
          </a:p>
          <a:p>
            <a:pPr marL="514350" indent="-514350">
              <a:buAutoNum type="arabicPeriod" startAt="1"/>
            </a:pPr>
            <a:r>
              <a:t>Robustness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Digital watermarking life-cycle phases"/>
          <p:cNvSpPr txBox="1"/>
          <p:nvPr>
            <p:ph type="title" idx="4294967295"/>
          </p:nvPr>
        </p:nvSpPr>
        <p:spPr>
          <a:xfrm>
            <a:off x="457200" y="274637"/>
            <a:ext cx="8229600" cy="1143001"/>
          </a:xfrm>
          <a:prstGeom prst="rect">
            <a:avLst/>
          </a:prstGeom>
        </p:spPr>
        <p:txBody>
          <a:bodyPr>
            <a:normAutofit fontScale="100000" lnSpcReduction="0"/>
          </a:bodyPr>
          <a:lstStyle>
            <a:lvl1pPr defTabSz="795527">
              <a:defRPr sz="3828"/>
            </a:lvl1pPr>
          </a:lstStyle>
          <a:p>
            <a:pPr/>
            <a:r>
              <a:t>Digital watermarking life-cycle phases</a:t>
            </a:r>
          </a:p>
        </p:txBody>
      </p:sp>
      <p:pic>
        <p:nvPicPr>
          <p:cNvPr id="60" name="image.png" descr="image.png"/>
          <p:cNvPicPr>
            <a:picLocks noChangeAspect="1"/>
          </p:cNvPicPr>
          <p:nvPr/>
        </p:nvPicPr>
        <p:blipFill>
          <a:blip r:embed="rId2">
            <a:extLst/>
          </a:blip>
          <a:stretch>
            <a:fillRect/>
          </a:stretch>
        </p:blipFill>
        <p:spPr>
          <a:xfrm>
            <a:off x="430212" y="1524000"/>
            <a:ext cx="8001001" cy="2590800"/>
          </a:xfrm>
          <a:prstGeom prst="rect">
            <a:avLst/>
          </a:prstGeom>
          <a:ln w="12700">
            <a:miter lim="400000"/>
          </a:ln>
        </p:spPr>
      </p:pic>
      <p:sp>
        <p:nvSpPr>
          <p:cNvPr id="61" name="A watermarking system is usually divided into three distinct steps, embedding, attack, and detection."/>
          <p:cNvSpPr txBox="1"/>
          <p:nvPr/>
        </p:nvSpPr>
        <p:spPr>
          <a:xfrm>
            <a:off x="502919" y="4343400"/>
            <a:ext cx="8138162"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 watermarking system is usually divided into three distinct steps, embedding, attack, and detection.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Embedding"/>
          <p:cNvSpPr txBox="1"/>
          <p:nvPr>
            <p:ph type="title" idx="4294967295"/>
          </p:nvPr>
        </p:nvSpPr>
        <p:spPr>
          <a:xfrm>
            <a:off x="457200" y="274637"/>
            <a:ext cx="8229600" cy="1143001"/>
          </a:xfrm>
          <a:prstGeom prst="rect">
            <a:avLst/>
          </a:prstGeom>
        </p:spPr>
        <p:txBody>
          <a:bodyPr>
            <a:normAutofit fontScale="100000" lnSpcReduction="0"/>
          </a:bodyPr>
          <a:lstStyle/>
          <a:p>
            <a:pPr/>
            <a:r>
              <a:t>Embedding</a:t>
            </a:r>
          </a:p>
        </p:txBody>
      </p:sp>
      <p:sp>
        <p:nvSpPr>
          <p:cNvPr id="64" name="In embedding, an algorithm accepts the host and the data to be embedded, and produces a watermarked signal.…"/>
          <p:cNvSpPr txBox="1"/>
          <p:nvPr>
            <p:ph type="body" idx="4294967295"/>
          </p:nvPr>
        </p:nvSpPr>
        <p:spPr>
          <a:xfrm>
            <a:off x="457200" y="1600200"/>
            <a:ext cx="8229600" cy="4525963"/>
          </a:xfrm>
          <a:prstGeom prst="rect">
            <a:avLst/>
          </a:prstGeom>
        </p:spPr>
        <p:txBody>
          <a:bodyPr>
            <a:normAutofit fontScale="100000" lnSpcReduction="0"/>
          </a:bodyPr>
          <a:lstStyle/>
          <a:p>
            <a:pPr marL="0" indent="0">
              <a:buSzTx/>
              <a:buNone/>
            </a:pPr>
            <a:r>
              <a:t>In embedding, an algorithm accepts the host and the data to be embedded, and produces a watermarked signal.</a:t>
            </a:r>
          </a:p>
          <a:p>
            <a:pPr marL="0" indent="0">
              <a:buSzTx/>
              <a:buNone/>
            </a:pPr>
            <a:r>
              <a:t>Then the watermarked digital signal is transmitted or stored, usually transmitted to another person.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Attack"/>
          <p:cNvSpPr txBox="1"/>
          <p:nvPr>
            <p:ph type="title" idx="4294967295"/>
          </p:nvPr>
        </p:nvSpPr>
        <p:spPr>
          <a:xfrm>
            <a:off x="457200" y="274637"/>
            <a:ext cx="8229600" cy="1143001"/>
          </a:xfrm>
          <a:prstGeom prst="rect">
            <a:avLst/>
          </a:prstGeom>
        </p:spPr>
        <p:txBody>
          <a:bodyPr>
            <a:normAutofit fontScale="100000" lnSpcReduction="0"/>
          </a:bodyPr>
          <a:lstStyle/>
          <a:p>
            <a:pPr/>
            <a:r>
              <a:t>Attack</a:t>
            </a:r>
          </a:p>
        </p:txBody>
      </p:sp>
      <p:sp>
        <p:nvSpPr>
          <p:cNvPr id="67" name="If this person makes a modification, this is called an attack. While the modification may not be malicious, the term attack arises from copyright protection application, where third parties may attempt to remove the digital watermark through modification. There are many possible modifications, for example, lossy compression of the data (in which resolution is diminished), cropping an image or video, or intentionally adding noise."/>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500"/>
              </a:spcBef>
              <a:buSzTx/>
              <a:buNone/>
              <a:defRPr sz="2400"/>
            </a:pPr>
            <a:r>
              <a:t>If this person makes a modification, this is called an </a:t>
            </a:r>
            <a:r>
              <a:rPr i="1"/>
              <a:t>attack</a:t>
            </a:r>
            <a:r>
              <a:t>. While the modification may not be malicious, the term attack arises from copyright protection application, where third parties may attempt to remove the digital watermark through modification. There are many possible modifications, for example, lossy compression of the data (in which resolution is diminished), cropping an image or video, or intentionally adding noise.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Detection or Extraction"/>
          <p:cNvSpPr txBox="1"/>
          <p:nvPr>
            <p:ph type="title" idx="4294967295"/>
          </p:nvPr>
        </p:nvSpPr>
        <p:spPr>
          <a:xfrm>
            <a:off x="457200" y="274637"/>
            <a:ext cx="8229600" cy="1143001"/>
          </a:xfrm>
          <a:prstGeom prst="rect">
            <a:avLst/>
          </a:prstGeom>
        </p:spPr>
        <p:txBody>
          <a:bodyPr>
            <a:normAutofit fontScale="100000" lnSpcReduction="0"/>
          </a:bodyPr>
          <a:lstStyle/>
          <a:p>
            <a:pPr/>
            <a:r>
              <a:t>Detection or Extraction</a:t>
            </a:r>
          </a:p>
        </p:txBody>
      </p:sp>
      <p:sp>
        <p:nvSpPr>
          <p:cNvPr id="70" name="Detection (often called extraction) is an algorithm which is applied to the attacked signal to attempt to extract the watermark from it. If the signal was unmodified during transmission, then the watermark still is present and it may be extracted.…"/>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500"/>
              </a:spcBef>
              <a:buSzTx/>
              <a:buNone/>
              <a:defRPr i="1" sz="2400"/>
            </a:pPr>
            <a:r>
              <a:t>Detection</a:t>
            </a:r>
            <a:r>
              <a:rPr i="0"/>
              <a:t> (often called extraction) is an algorithm which is applied to the attacked signal to attempt to extract the watermark from it. If the signal was unmodified during transmission, then the watermark still is present and it may be extracted. </a:t>
            </a:r>
          </a:p>
          <a:p>
            <a:pPr marL="0" indent="0">
              <a:spcBef>
                <a:spcPts val="500"/>
              </a:spcBef>
              <a:buSzTx/>
              <a:buNone/>
              <a:defRPr sz="2400"/>
            </a:pPr>
            <a:r>
              <a:t>In </a:t>
            </a:r>
            <a:r>
              <a:rPr i="1"/>
              <a:t>robust</a:t>
            </a:r>
            <a:r>
              <a:t> digital watermarking applications, the extraction algorithm should be able to produce the watermark correctly, even if the modifications were strong. In </a:t>
            </a:r>
            <a:r>
              <a:rPr i="1"/>
              <a:t>fragile</a:t>
            </a:r>
            <a:r>
              <a:t> digital watermarking, the extraction algorithm should fail if any change is made to the signal.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Watermarking Embedding Process"/>
          <p:cNvSpPr txBox="1"/>
          <p:nvPr>
            <p:ph type="title" idx="4294967295"/>
          </p:nvPr>
        </p:nvSpPr>
        <p:spPr>
          <a:xfrm>
            <a:off x="457200" y="274637"/>
            <a:ext cx="8229600" cy="1143001"/>
          </a:xfrm>
          <a:prstGeom prst="rect">
            <a:avLst/>
          </a:prstGeom>
        </p:spPr>
        <p:txBody>
          <a:bodyPr>
            <a:normAutofit fontScale="100000" lnSpcReduction="0"/>
          </a:bodyPr>
          <a:lstStyle>
            <a:lvl1pPr defTabSz="859536">
              <a:defRPr sz="4136"/>
            </a:lvl1pPr>
          </a:lstStyle>
          <a:p>
            <a:pPr/>
            <a:r>
              <a:t>Watermarking Embedding Process</a:t>
            </a:r>
          </a:p>
        </p:txBody>
      </p:sp>
      <p:pic>
        <p:nvPicPr>
          <p:cNvPr id="73" name="image.png" descr="image.png"/>
          <p:cNvPicPr>
            <a:picLocks noChangeAspect="1"/>
          </p:cNvPicPr>
          <p:nvPr/>
        </p:nvPicPr>
        <p:blipFill>
          <a:blip r:embed="rId2">
            <a:extLst/>
          </a:blip>
          <a:stretch>
            <a:fillRect/>
          </a:stretch>
        </p:blipFill>
        <p:spPr>
          <a:xfrm>
            <a:off x="457200" y="1597025"/>
            <a:ext cx="8229600" cy="452913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Embedding Algorithm"/>
          <p:cNvSpPr txBox="1"/>
          <p:nvPr>
            <p:ph type="title" idx="4294967295"/>
          </p:nvPr>
        </p:nvSpPr>
        <p:spPr>
          <a:xfrm>
            <a:off x="457200" y="274637"/>
            <a:ext cx="8229600" cy="1143001"/>
          </a:xfrm>
          <a:prstGeom prst="rect">
            <a:avLst/>
          </a:prstGeom>
        </p:spPr>
        <p:txBody>
          <a:bodyPr>
            <a:normAutofit fontScale="100000" lnSpcReduction="0"/>
          </a:bodyPr>
          <a:lstStyle/>
          <a:p>
            <a:pPr/>
            <a:r>
              <a:t>Embedding Algorithm</a:t>
            </a:r>
          </a:p>
        </p:txBody>
      </p:sp>
      <p:sp>
        <p:nvSpPr>
          <p:cNvPr id="76" name="Let:…"/>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500"/>
              </a:spcBef>
              <a:buSzTx/>
              <a:buNone/>
              <a:defRPr sz="2400"/>
            </a:pPr>
            <a:r>
              <a:t>Let: </a:t>
            </a:r>
          </a:p>
          <a:p>
            <a:pPr marL="0" indent="0">
              <a:spcBef>
                <a:spcPts val="500"/>
              </a:spcBef>
              <a:buSzTx/>
              <a:buNone/>
              <a:defRPr sz="2400"/>
            </a:pPr>
            <a:r>
              <a:t>	f() denote the embedding function, </a:t>
            </a:r>
          </a:p>
          <a:p>
            <a:pPr marL="0" indent="0">
              <a:spcBef>
                <a:spcPts val="500"/>
              </a:spcBef>
              <a:buSzTx/>
              <a:buNone/>
              <a:defRPr sz="2400"/>
            </a:pPr>
            <a:r>
              <a:t>	I the original watermark, </a:t>
            </a:r>
          </a:p>
          <a:p>
            <a:pPr marL="0" indent="0">
              <a:spcBef>
                <a:spcPts val="500"/>
              </a:spcBef>
              <a:buSzTx/>
              <a:buNone/>
              <a:defRPr sz="2400"/>
            </a:pPr>
            <a:r>
              <a:t>	W the watermark to be embedded, </a:t>
            </a:r>
          </a:p>
          <a:p>
            <a:pPr marL="0" indent="0">
              <a:spcBef>
                <a:spcPts val="500"/>
              </a:spcBef>
              <a:buSzTx/>
              <a:buNone/>
              <a:defRPr sz="2400"/>
            </a:pPr>
            <a:r>
              <a:t>	watermarked image, I’ can be expressed as:</a:t>
            </a:r>
          </a:p>
          <a:p>
            <a:pPr marL="0" indent="0">
              <a:buSzTx/>
              <a:buNone/>
              <a:defRPr sz="2400"/>
            </a:pPr>
            <a:r>
              <a:t>			</a:t>
            </a:r>
            <a:r>
              <a:rPr b="1" sz="3200"/>
              <a:t>I=f(I,W)</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Embedding Algorithm"/>
          <p:cNvSpPr txBox="1"/>
          <p:nvPr>
            <p:ph type="title" idx="4294967295"/>
          </p:nvPr>
        </p:nvSpPr>
        <p:spPr>
          <a:xfrm>
            <a:off x="457200" y="274637"/>
            <a:ext cx="8229600" cy="1143001"/>
          </a:xfrm>
          <a:prstGeom prst="rect">
            <a:avLst/>
          </a:prstGeom>
        </p:spPr>
        <p:txBody>
          <a:bodyPr>
            <a:normAutofit fontScale="100000" lnSpcReduction="0"/>
          </a:bodyPr>
          <a:lstStyle/>
          <a:p>
            <a:pPr/>
            <a:r>
              <a:t>Embedding Algorithm</a:t>
            </a:r>
          </a:p>
        </p:txBody>
      </p:sp>
      <p:sp>
        <p:nvSpPr>
          <p:cNvPr id="79" name="Common approach is as follows:…"/>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500"/>
              </a:spcBef>
              <a:buSzTx/>
              <a:buNone/>
              <a:defRPr sz="2400"/>
            </a:pPr>
            <a:r>
              <a:t>Common approach is as follows:</a:t>
            </a:r>
          </a:p>
          <a:p>
            <a:pPr marL="0" indent="0">
              <a:spcBef>
                <a:spcPts val="500"/>
              </a:spcBef>
              <a:buAutoNum type="arabicPeriod" startAt="1"/>
              <a:defRPr sz="2400"/>
            </a:pPr>
            <a:r>
              <a:t>Extract a property sequence from original image V = v1, v2… vn, corresponding watermark sequence is X = x1, x2… xn.</a:t>
            </a:r>
          </a:p>
          <a:p>
            <a:pPr marL="0" indent="0">
              <a:spcBef>
                <a:spcPts val="500"/>
              </a:spcBef>
              <a:buAutoNum type="arabicPeriod" startAt="1"/>
              <a:defRPr sz="2400"/>
            </a:pPr>
            <a:r>
              <a:t> Embed X into V according to certain model to obtain the adjusted sequence V’ = V + X = v’1, v’2…v’n. </a:t>
            </a:r>
          </a:p>
          <a:p>
            <a:pPr marL="0" indent="0">
              <a:spcBef>
                <a:spcPts val="500"/>
              </a:spcBef>
              <a:buAutoNum type="arabicPeriod" startAt="1"/>
              <a:defRPr sz="2400"/>
            </a:pPr>
            <a:r>
              <a:t>Put V’ back and take the place of V , then we get the watermarked image I’.</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Watermark Detection Process"/>
          <p:cNvSpPr txBox="1"/>
          <p:nvPr>
            <p:ph type="title" idx="4294967295"/>
          </p:nvPr>
        </p:nvSpPr>
        <p:spPr>
          <a:xfrm>
            <a:off x="457200" y="274637"/>
            <a:ext cx="8229600" cy="1143001"/>
          </a:xfrm>
          <a:prstGeom prst="rect">
            <a:avLst/>
          </a:prstGeom>
        </p:spPr>
        <p:txBody>
          <a:bodyPr>
            <a:normAutofit fontScale="100000" lnSpcReduction="0"/>
          </a:bodyPr>
          <a:lstStyle/>
          <a:p>
            <a:pPr/>
            <a:r>
              <a:t>Watermark Detection Process</a:t>
            </a:r>
          </a:p>
        </p:txBody>
      </p:sp>
      <p:pic>
        <p:nvPicPr>
          <p:cNvPr id="82" name="image.png" descr="image.png"/>
          <p:cNvPicPr>
            <a:picLocks noChangeAspect="1"/>
          </p:cNvPicPr>
          <p:nvPr/>
        </p:nvPicPr>
        <p:blipFill>
          <a:blip r:embed="rId2">
            <a:extLst/>
          </a:blip>
          <a:stretch>
            <a:fillRect/>
          </a:stretch>
        </p:blipFill>
        <p:spPr>
          <a:xfrm>
            <a:off x="457200" y="1597025"/>
            <a:ext cx="8229600" cy="452913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Detection Algorithm"/>
          <p:cNvSpPr txBox="1"/>
          <p:nvPr>
            <p:ph type="title" idx="4294967295"/>
          </p:nvPr>
        </p:nvSpPr>
        <p:spPr>
          <a:xfrm>
            <a:off x="457200" y="274637"/>
            <a:ext cx="8229600" cy="1143001"/>
          </a:xfrm>
          <a:prstGeom prst="rect">
            <a:avLst/>
          </a:prstGeom>
        </p:spPr>
        <p:txBody>
          <a:bodyPr>
            <a:normAutofit fontScale="100000" lnSpcReduction="0"/>
          </a:bodyPr>
          <a:lstStyle/>
          <a:p>
            <a:pPr/>
            <a:r>
              <a:t>Detection Algorithm</a:t>
            </a:r>
          </a:p>
        </p:txBody>
      </p:sp>
      <p:sp>
        <p:nvSpPr>
          <p:cNvPr id="85" name="Let…"/>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400"/>
              </a:spcBef>
              <a:buSzTx/>
              <a:buNone/>
              <a:defRPr sz="2000"/>
            </a:pPr>
            <a:r>
              <a:t>Let </a:t>
            </a:r>
          </a:p>
          <a:p>
            <a:pPr marL="0" indent="0">
              <a:spcBef>
                <a:spcPts val="400"/>
              </a:spcBef>
              <a:buSzTx/>
              <a:buNone/>
              <a:defRPr sz="2000"/>
            </a:pPr>
            <a:r>
              <a:t>	E() denote the detection function and </a:t>
            </a:r>
          </a:p>
          <a:p>
            <a:pPr marL="0" indent="0">
              <a:spcBef>
                <a:spcPts val="400"/>
              </a:spcBef>
              <a:buSzTx/>
              <a:buNone/>
              <a:defRPr sz="2000"/>
            </a:pPr>
            <a:r>
              <a:t>	I’ the image to be examined. </a:t>
            </a:r>
          </a:p>
          <a:p>
            <a:pPr marL="0" indent="0">
              <a:spcBef>
                <a:spcPts val="400"/>
              </a:spcBef>
              <a:buAutoNum type="arabicPeriod" startAt="1"/>
              <a:defRPr sz="2000"/>
            </a:pPr>
            <a:r>
              <a:t>Extract the watermark from I’</a:t>
            </a:r>
          </a:p>
          <a:p>
            <a:pPr marL="0" indent="0">
              <a:spcBef>
                <a:spcPts val="400"/>
              </a:spcBef>
              <a:buSzTx/>
              <a:buNone/>
              <a:defRPr sz="2000"/>
            </a:pPr>
            <a:r>
              <a:t>		</a:t>
            </a:r>
            <a:r>
              <a:rPr b="1"/>
              <a:t>W’=E(I’)      </a:t>
            </a:r>
            <a:r>
              <a:t>Blind-extracting watermarking or,</a:t>
            </a:r>
          </a:p>
          <a:p>
            <a:pPr marL="0" indent="0">
              <a:spcBef>
                <a:spcPts val="400"/>
              </a:spcBef>
              <a:buSzTx/>
              <a:buNone/>
              <a:defRPr sz="2000"/>
            </a:pPr>
            <a:r>
              <a:t>		</a:t>
            </a:r>
          </a:p>
          <a:p>
            <a:pPr marL="0" indent="0">
              <a:spcBef>
                <a:spcPts val="400"/>
              </a:spcBef>
              <a:buSzTx/>
              <a:buNone/>
              <a:defRPr sz="2000"/>
            </a:pPr>
            <a:r>
              <a:t>		</a:t>
            </a:r>
            <a:r>
              <a:rPr b="1"/>
              <a:t>W=E(I’,I)     </a:t>
            </a:r>
            <a:r>
              <a:t>Nonblind-extracting watermarking</a:t>
            </a:r>
          </a:p>
          <a:p>
            <a:pPr marL="0" indent="0">
              <a:spcBef>
                <a:spcPts val="400"/>
              </a:spcBef>
              <a:buAutoNum type="arabicPeriod" startAt="2"/>
              <a:defRPr sz="2000"/>
            </a:pPr>
            <a:r>
              <a:t>If the correlation function C(W, W’) satisfies:-</a:t>
            </a:r>
          </a:p>
          <a:p>
            <a:pPr marL="0" indent="0">
              <a:spcBef>
                <a:spcPts val="400"/>
              </a:spcBef>
              <a:buSzTx/>
              <a:buNone/>
              <a:defRPr sz="2000"/>
            </a:pPr>
            <a:r>
              <a:t>                           </a:t>
            </a:r>
            <a:r>
              <a:rPr b="1"/>
              <a:t>C(W,W’)&gt;=T </a:t>
            </a:r>
            <a:r>
              <a:t>(T is the threshold value) </a:t>
            </a:r>
          </a:p>
          <a:p>
            <a:pPr marL="0" indent="0">
              <a:spcBef>
                <a:spcPts val="400"/>
              </a:spcBef>
              <a:buSzTx/>
              <a:buNone/>
              <a:defRPr sz="2000"/>
            </a:pPr>
            <a:r>
              <a:t>       then, we consider there is a watermark W in I’. Otherwise there is              none.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 name="What is a watermark ?"/>
          <p:cNvSpPr txBox="1"/>
          <p:nvPr>
            <p:ph type="title" idx="4294967295"/>
          </p:nvPr>
        </p:nvSpPr>
        <p:spPr>
          <a:xfrm>
            <a:off x="457200" y="274637"/>
            <a:ext cx="8229600" cy="1143001"/>
          </a:xfrm>
          <a:prstGeom prst="rect">
            <a:avLst/>
          </a:prstGeom>
        </p:spPr>
        <p:txBody>
          <a:bodyPr>
            <a:normAutofit fontScale="100000" lnSpcReduction="0"/>
          </a:bodyPr>
          <a:lstStyle/>
          <a:p>
            <a:pPr/>
            <a:r>
              <a:t>What is a watermark ?</a:t>
            </a:r>
          </a:p>
        </p:txBody>
      </p:sp>
      <p:sp>
        <p:nvSpPr>
          <p:cNvPr id="24" name="What is a watermark ? A distinguishing mark impressed on paper during manufacture; visible when paper is held up to the light (e.g. Rs. 2000 note)"/>
          <p:cNvSpPr txBox="1"/>
          <p:nvPr>
            <p:ph type="body" idx="4294967295"/>
          </p:nvPr>
        </p:nvSpPr>
        <p:spPr>
          <a:xfrm>
            <a:off x="381000" y="1295400"/>
            <a:ext cx="8229600" cy="4525963"/>
          </a:xfrm>
          <a:prstGeom prst="rect">
            <a:avLst/>
          </a:prstGeom>
        </p:spPr>
        <p:txBody>
          <a:bodyPr>
            <a:normAutofit fontScale="100000" lnSpcReduction="0"/>
          </a:bodyPr>
          <a:lstStyle/>
          <a:p>
            <a:pPr>
              <a:lnSpc>
                <a:spcPct val="80000"/>
              </a:lnSpc>
              <a:spcBef>
                <a:spcPts val="500"/>
              </a:spcBef>
              <a:buSzTx/>
              <a:buNone/>
              <a:defRPr b="1" sz="2400"/>
            </a:pPr>
            <a:r>
              <a:t>What is a watermark ?</a:t>
            </a:r>
            <a:r>
              <a:rPr b="0"/>
              <a:t> </a:t>
            </a:r>
            <a:r>
              <a:rPr>
                <a:solidFill>
                  <a:schemeClr val="accent2"/>
                </a:solidFill>
              </a:rPr>
              <a:t>A distinguishing mark impressed on paper during manufacture; visible when paper is held up to the light </a:t>
            </a:r>
            <a:r>
              <a:t>(e.g. Rs. 2000 note)</a:t>
            </a:r>
          </a:p>
          <a:p>
            <a:pPr>
              <a:lnSpc>
                <a:spcPct val="80000"/>
              </a:lnSpc>
              <a:buSzTx/>
              <a:buNone/>
              <a:defRPr b="1" sz="2400"/>
            </a:pPr>
          </a:p>
          <a:p>
            <a:pPr>
              <a:lnSpc>
                <a:spcPct val="80000"/>
              </a:lnSpc>
              <a:buSzTx/>
              <a:buNone/>
              <a:defRPr b="1" sz="2400"/>
            </a:pPr>
          </a:p>
          <a:p>
            <a:pPr>
              <a:lnSpc>
                <a:spcPct val="80000"/>
              </a:lnSpc>
              <a:buSzTx/>
              <a:buNone/>
              <a:defRPr b="1" sz="2400"/>
            </a:pPr>
          </a:p>
          <a:p>
            <a:pPr>
              <a:lnSpc>
                <a:spcPct val="80000"/>
              </a:lnSpc>
              <a:buSzTx/>
              <a:buNone/>
            </a:pPr>
            <a:endParaRPr b="1" sz="2400"/>
          </a:p>
          <a:p>
            <a:pPr>
              <a:lnSpc>
                <a:spcPct val="80000"/>
              </a:lnSpc>
              <a:buSzTx/>
              <a:buNone/>
            </a:pPr>
            <a:endParaRPr b="1" sz="2400"/>
          </a:p>
          <a:p>
            <a:pPr>
              <a:lnSpc>
                <a:spcPct val="80000"/>
              </a:lnSpc>
              <a:buSzTx/>
              <a:buNone/>
            </a:pPr>
            <a:endParaRPr b="1" sz="2400"/>
          </a:p>
          <a:p>
            <a:pPr>
              <a:lnSpc>
                <a:spcPct val="80000"/>
              </a:lnSpc>
              <a:buSzTx/>
              <a:buNone/>
            </a:pPr>
            <a:endParaRPr b="1" sz="2400"/>
          </a:p>
          <a:p>
            <a:pPr>
              <a:lnSpc>
                <a:spcPct val="80000"/>
              </a:lnSpc>
              <a:buSzTx/>
              <a:buNone/>
              <a:defRPr sz="2800"/>
            </a:pPr>
            <a:r>
              <a:t>	</a:t>
            </a:r>
            <a:r>
              <a:rPr sz="3200"/>
              <a:t>	</a:t>
            </a:r>
          </a:p>
        </p:txBody>
      </p:sp>
      <p:sp>
        <p:nvSpPr>
          <p:cNvPr id="25" name="Application for print media  authenticity of print media"/>
          <p:cNvSpPr txBox="1"/>
          <p:nvPr/>
        </p:nvSpPr>
        <p:spPr>
          <a:xfrm>
            <a:off x="731519" y="5867400"/>
            <a:ext cx="699516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000"/>
              </a:spcBef>
              <a:defRPr>
                <a:solidFill>
                  <a:srgbClr val="CC3300"/>
                </a:solidFill>
              </a:defRPr>
            </a:pPr>
            <a:r>
              <a:t>Application for print media </a:t>
            </a:r>
            <a:r>
              <a:rPr>
                <a:latin typeface="Wingdings"/>
                <a:ea typeface="Wingdings"/>
                <a:cs typeface="Wingdings"/>
                <a:sym typeface="Wingdings"/>
              </a:rPr>
              <a:t> </a:t>
            </a:r>
            <a:r>
              <a:t>authenticity of print media</a:t>
            </a:r>
          </a:p>
        </p:txBody>
      </p:sp>
      <p:pic>
        <p:nvPicPr>
          <p:cNvPr id="26" name="image.jpeg" descr="image.jpeg"/>
          <p:cNvPicPr>
            <a:picLocks noChangeAspect="1"/>
          </p:cNvPicPr>
          <p:nvPr/>
        </p:nvPicPr>
        <p:blipFill>
          <a:blip r:embed="rId2">
            <a:extLst/>
          </a:blip>
          <a:stretch>
            <a:fillRect/>
          </a:stretch>
        </p:blipFill>
        <p:spPr>
          <a:xfrm>
            <a:off x="1676400" y="2281237"/>
            <a:ext cx="4419600" cy="3357563"/>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Watermarking Process"/>
          <p:cNvSpPr txBox="1"/>
          <p:nvPr>
            <p:ph type="title" idx="4294967295"/>
          </p:nvPr>
        </p:nvSpPr>
        <p:spPr>
          <a:xfrm>
            <a:off x="457200" y="274637"/>
            <a:ext cx="8229600" cy="1143001"/>
          </a:xfrm>
          <a:prstGeom prst="rect">
            <a:avLst/>
          </a:prstGeom>
        </p:spPr>
        <p:txBody>
          <a:bodyPr>
            <a:normAutofit fontScale="100000" lnSpcReduction="0"/>
          </a:bodyPr>
          <a:lstStyle/>
          <a:p>
            <a:pPr/>
            <a:r>
              <a:t>Watermarking Process</a:t>
            </a:r>
          </a:p>
        </p:txBody>
      </p:sp>
      <p:sp>
        <p:nvSpPr>
          <p:cNvPr id="88" name="The whole process can be seen in figure 1:-"/>
          <p:cNvSpPr txBox="1"/>
          <p:nvPr>
            <p:ph type="body" idx="4294967295"/>
          </p:nvPr>
        </p:nvSpPr>
        <p:spPr>
          <a:xfrm>
            <a:off x="457200" y="1600200"/>
            <a:ext cx="8229600" cy="4525963"/>
          </a:xfrm>
          <a:prstGeom prst="rect">
            <a:avLst/>
          </a:prstGeom>
        </p:spPr>
        <p:txBody>
          <a:bodyPr>
            <a:normAutofit fontScale="100000" lnSpcReduction="0"/>
          </a:bodyPr>
          <a:lstStyle>
            <a:lvl1pPr marL="0" indent="0">
              <a:spcBef>
                <a:spcPts val="500"/>
              </a:spcBef>
              <a:buSzTx/>
              <a:buNone/>
              <a:defRPr sz="2400"/>
            </a:lvl1pPr>
          </a:lstStyle>
          <a:p>
            <a:pPr/>
            <a:r>
              <a:t>The whole process can be seen in figure 1:-</a:t>
            </a:r>
          </a:p>
        </p:txBody>
      </p:sp>
      <p:pic>
        <p:nvPicPr>
          <p:cNvPr id="89" name="image.jpeg" descr="image.jpeg"/>
          <p:cNvPicPr>
            <a:picLocks noChangeAspect="1"/>
          </p:cNvPicPr>
          <p:nvPr/>
        </p:nvPicPr>
        <p:blipFill>
          <a:blip r:embed="rId2">
            <a:extLst/>
          </a:blip>
          <a:stretch>
            <a:fillRect/>
          </a:stretch>
        </p:blipFill>
        <p:spPr>
          <a:xfrm>
            <a:off x="685800" y="2527300"/>
            <a:ext cx="7696200" cy="267176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Data Domain Categorization"/>
          <p:cNvSpPr txBox="1"/>
          <p:nvPr>
            <p:ph type="title" idx="4294967295"/>
          </p:nvPr>
        </p:nvSpPr>
        <p:spPr>
          <a:xfrm>
            <a:off x="457200" y="274637"/>
            <a:ext cx="8229600" cy="1143001"/>
          </a:xfrm>
          <a:prstGeom prst="rect">
            <a:avLst/>
          </a:prstGeom>
        </p:spPr>
        <p:txBody>
          <a:bodyPr>
            <a:normAutofit fontScale="100000" lnSpcReduction="0"/>
          </a:bodyPr>
          <a:lstStyle>
            <a:lvl1pPr>
              <a:defRPr sz="3600"/>
            </a:lvl1pPr>
          </a:lstStyle>
          <a:p>
            <a:pPr/>
            <a:r>
              <a:t>Data Domain Categorization</a:t>
            </a:r>
          </a:p>
        </p:txBody>
      </p:sp>
      <p:sp>
        <p:nvSpPr>
          <p:cNvPr id="92" name="Spatial Watermarking…"/>
          <p:cNvSpPr txBox="1"/>
          <p:nvPr>
            <p:ph type="body" idx="4294967295"/>
          </p:nvPr>
        </p:nvSpPr>
        <p:spPr>
          <a:xfrm>
            <a:off x="457200" y="1676400"/>
            <a:ext cx="8229600" cy="4525963"/>
          </a:xfrm>
          <a:prstGeom prst="rect">
            <a:avLst/>
          </a:prstGeom>
        </p:spPr>
        <p:txBody>
          <a:bodyPr>
            <a:normAutofit fontScale="100000" lnSpcReduction="0"/>
          </a:bodyPr>
          <a:lstStyle/>
          <a:p>
            <a:pPr>
              <a:spcBef>
                <a:spcPts val="800"/>
              </a:spcBef>
              <a:buChar char="•"/>
              <a:defRPr sz="3600"/>
            </a:pPr>
            <a:r>
              <a:t>Spatial Watermarking</a:t>
            </a:r>
          </a:p>
          <a:p>
            <a:pPr>
              <a:spcBef>
                <a:spcPts val="600"/>
              </a:spcBef>
              <a:buSzTx/>
              <a:buNone/>
              <a:defRPr sz="2800">
                <a:solidFill>
                  <a:schemeClr val="accent2"/>
                </a:solidFill>
              </a:defRPr>
            </a:pPr>
            <a:r>
              <a:t>	</a:t>
            </a:r>
            <a:r>
              <a:rPr sz="2400"/>
              <a:t>Direct usage of data to embed and extract Watermark</a:t>
            </a:r>
            <a:endParaRPr sz="2400"/>
          </a:p>
          <a:p>
            <a:pPr>
              <a:spcBef>
                <a:spcPts val="500"/>
              </a:spcBef>
              <a:buSzTx/>
              <a:buNone/>
              <a:defRPr sz="2400">
                <a:solidFill>
                  <a:schemeClr val="accent2"/>
                </a:solidFill>
              </a:defRPr>
            </a:pPr>
            <a:r>
              <a:t>	</a:t>
            </a:r>
            <a:r>
              <a:rPr>
                <a:solidFill>
                  <a:srgbClr val="009999"/>
                </a:solidFill>
              </a:rPr>
              <a:t>e.g. voltage values for audio data</a:t>
            </a:r>
            <a:endParaRPr>
              <a:solidFill>
                <a:srgbClr val="009999"/>
              </a:solidFill>
            </a:endParaRPr>
          </a:p>
          <a:p>
            <a:pPr>
              <a:buSzTx/>
              <a:buNone/>
              <a:defRPr sz="2400">
                <a:solidFill>
                  <a:srgbClr val="009999"/>
                </a:solidFill>
              </a:defRPr>
            </a:pPr>
          </a:p>
          <a:p>
            <a:pPr>
              <a:spcBef>
                <a:spcPts val="800"/>
              </a:spcBef>
              <a:buChar char="•"/>
              <a:defRPr sz="3600"/>
            </a:pPr>
            <a:r>
              <a:t>Transform Based Watermarking</a:t>
            </a:r>
          </a:p>
          <a:p>
            <a:pPr>
              <a:spcBef>
                <a:spcPts val="500"/>
              </a:spcBef>
              <a:buSzTx/>
              <a:buNone/>
              <a:defRPr sz="2400">
                <a:solidFill>
                  <a:schemeClr val="accent2"/>
                </a:solidFill>
              </a:defRPr>
            </a:pPr>
            <a:r>
              <a:t>	Conversion of data to another format to embed and extract.  </a:t>
            </a:r>
          </a:p>
          <a:p>
            <a:pPr>
              <a:spcBef>
                <a:spcPts val="500"/>
              </a:spcBef>
              <a:buSzTx/>
              <a:buNone/>
              <a:defRPr sz="2400">
                <a:solidFill>
                  <a:schemeClr val="accent2"/>
                </a:solidFill>
              </a:defRPr>
            </a:pPr>
            <a:r>
              <a:t>    </a:t>
            </a:r>
            <a:r>
              <a:rPr>
                <a:solidFill>
                  <a:srgbClr val="009999"/>
                </a:solidFill>
              </a:rPr>
              <a:t>e.g. Conversion to polar co-ordinate systems of 3D models, makes it robust against scaling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Methods of Spatial Domain"/>
          <p:cNvSpPr txBox="1"/>
          <p:nvPr>
            <p:ph type="title" idx="4294967295"/>
          </p:nvPr>
        </p:nvSpPr>
        <p:spPr>
          <a:xfrm>
            <a:off x="457200" y="274637"/>
            <a:ext cx="8229600" cy="1143001"/>
          </a:xfrm>
          <a:prstGeom prst="rect">
            <a:avLst/>
          </a:prstGeom>
        </p:spPr>
        <p:txBody>
          <a:bodyPr>
            <a:normAutofit fontScale="100000" lnSpcReduction="0"/>
          </a:bodyPr>
          <a:lstStyle/>
          <a:p>
            <a:pPr/>
            <a:r>
              <a:t>Methods of Spatial Domain</a:t>
            </a:r>
          </a:p>
        </p:txBody>
      </p:sp>
      <p:sp>
        <p:nvSpPr>
          <p:cNvPr id="95" name="Least Significant Bit(LSB)…"/>
          <p:cNvSpPr txBox="1"/>
          <p:nvPr>
            <p:ph type="body" idx="4294967295"/>
          </p:nvPr>
        </p:nvSpPr>
        <p:spPr>
          <a:xfrm>
            <a:off x="457200" y="1600200"/>
            <a:ext cx="8229600" cy="4525963"/>
          </a:xfrm>
          <a:prstGeom prst="rect">
            <a:avLst/>
          </a:prstGeom>
        </p:spPr>
        <p:txBody>
          <a:bodyPr>
            <a:normAutofit fontScale="100000" lnSpcReduction="0"/>
          </a:bodyPr>
          <a:lstStyle/>
          <a:p>
            <a:pPr marL="514350" indent="-514350">
              <a:buAutoNum type="arabicPeriod" startAt="1"/>
            </a:pPr>
            <a:r>
              <a:t>Least Significant Bit(LSB)</a:t>
            </a:r>
          </a:p>
          <a:p>
            <a:pPr marL="514350" indent="-514350">
              <a:buAutoNum type="arabicPeriod" startAt="1"/>
            </a:pPr>
            <a:r>
              <a:t>Additive Watermarking</a:t>
            </a:r>
          </a:p>
          <a:p>
            <a:pPr marL="514350" indent="-514350">
              <a:buAutoNum type="arabicPeriod" startAt="1"/>
            </a:pPr>
            <a:r>
              <a:t>SSM Modulation Based Technique</a:t>
            </a:r>
          </a:p>
          <a:p>
            <a:pPr marL="514350" indent="-514350">
              <a:buAutoNum type="arabicPeriod" startAt="1"/>
            </a:pPr>
            <a:r>
              <a:t>Texture mapping coding Technique</a:t>
            </a:r>
          </a:p>
          <a:p>
            <a:pPr marL="514350" indent="-514350">
              <a:buAutoNum type="arabicPeriod" startAt="1"/>
            </a:pPr>
            <a:r>
              <a:t>Patchwork Algorithm</a:t>
            </a:r>
          </a:p>
          <a:p>
            <a:pPr marL="514350" indent="-514350">
              <a:buAutoNum type="arabicPeriod" startAt="1"/>
            </a:pPr>
            <a:r>
              <a:t>Correlation-Based Technique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Least Significant Bit"/>
          <p:cNvSpPr txBox="1"/>
          <p:nvPr>
            <p:ph type="title" idx="4294967295"/>
          </p:nvPr>
        </p:nvSpPr>
        <p:spPr>
          <a:xfrm>
            <a:off x="457200" y="274637"/>
            <a:ext cx="8229600" cy="1143001"/>
          </a:xfrm>
          <a:prstGeom prst="rect">
            <a:avLst/>
          </a:prstGeom>
        </p:spPr>
        <p:txBody>
          <a:bodyPr>
            <a:normAutofit fontScale="100000" lnSpcReduction="0"/>
          </a:bodyPr>
          <a:lstStyle/>
          <a:p>
            <a:pPr/>
            <a:r>
              <a:t>Least Significant Bit</a:t>
            </a:r>
          </a:p>
        </p:txBody>
      </p:sp>
      <p:sp>
        <p:nvSpPr>
          <p:cNvPr id="98" name="Convert RGB image to grey scale image.…"/>
          <p:cNvSpPr txBox="1"/>
          <p:nvPr>
            <p:ph type="body" idx="4294967295"/>
          </p:nvPr>
        </p:nvSpPr>
        <p:spPr>
          <a:xfrm>
            <a:off x="457200" y="1600200"/>
            <a:ext cx="8229600" cy="4525963"/>
          </a:xfrm>
          <a:prstGeom prst="rect">
            <a:avLst/>
          </a:prstGeom>
        </p:spPr>
        <p:txBody>
          <a:bodyPr>
            <a:normAutofit fontScale="100000" lnSpcReduction="0"/>
          </a:bodyPr>
          <a:lstStyle/>
          <a:p>
            <a:pPr marL="514350" indent="-514350">
              <a:spcBef>
                <a:spcPts val="400"/>
              </a:spcBef>
              <a:buAutoNum type="arabicPeriod" startAt="1"/>
              <a:defRPr sz="2000"/>
            </a:pPr>
            <a:r>
              <a:t>Convert RGB image to grey scale image.</a:t>
            </a:r>
          </a:p>
          <a:p>
            <a:pPr marL="514350" indent="-514350">
              <a:spcBef>
                <a:spcPts val="400"/>
              </a:spcBef>
              <a:buAutoNum type="arabicPeriod" startAt="1"/>
              <a:defRPr sz="2000"/>
            </a:pPr>
            <a:r>
              <a:t>Make double precision for image. </a:t>
            </a:r>
          </a:p>
          <a:p>
            <a:pPr marL="514350" indent="-514350">
              <a:spcBef>
                <a:spcPts val="400"/>
              </a:spcBef>
              <a:buAutoNum type="arabicPeriod" startAt="1"/>
              <a:defRPr sz="2000"/>
            </a:pPr>
            <a:r>
              <a:t>Shift most significant bits to low significant bits of watermark image. </a:t>
            </a:r>
          </a:p>
          <a:p>
            <a:pPr marL="514350" indent="-514350">
              <a:spcBef>
                <a:spcPts val="400"/>
              </a:spcBef>
              <a:buAutoNum type="arabicPeriod" startAt="1"/>
              <a:defRPr sz="2000"/>
            </a:pPr>
            <a:r>
              <a:t>Make least significant bits of host image zero.</a:t>
            </a:r>
          </a:p>
          <a:p>
            <a:pPr marL="514350" indent="-514350">
              <a:spcBef>
                <a:spcPts val="400"/>
              </a:spcBef>
              <a:buAutoNum type="arabicPeriod" startAt="1"/>
              <a:defRPr sz="2000"/>
            </a:pPr>
            <a:r>
              <a:t>Add shifted version (step 3) of watermarked image to modified (step 4) host image. </a:t>
            </a:r>
          </a:p>
          <a:p>
            <a:pPr marL="514350" indent="-514350">
              <a:spcBef>
                <a:spcPts val="400"/>
              </a:spcBef>
              <a:buSzTx/>
              <a:buNone/>
              <a:defRPr b="1" sz="2000"/>
            </a:pPr>
            <a:r>
              <a:t>Advantages:</a:t>
            </a:r>
          </a:p>
          <a:p>
            <a:pPr marL="514350" indent="-514350">
              <a:spcBef>
                <a:spcPts val="400"/>
              </a:spcBef>
              <a:buSzTx/>
              <a:buNone/>
              <a:defRPr sz="2000"/>
            </a:pPr>
            <a:r>
              <a:t>Easy, provide high perceptual transparency no image degradation.</a:t>
            </a:r>
          </a:p>
          <a:p>
            <a:pPr marL="514350" indent="-514350">
              <a:spcBef>
                <a:spcPts val="400"/>
              </a:spcBef>
              <a:buSzTx/>
              <a:buNone/>
              <a:defRPr b="1" sz="2000"/>
            </a:pPr>
            <a:r>
              <a:t>Disadvantages:</a:t>
            </a:r>
          </a:p>
          <a:p>
            <a:pPr marL="514350" indent="-514350">
              <a:spcBef>
                <a:spcPts val="400"/>
              </a:spcBef>
              <a:buSzTx/>
              <a:buNone/>
              <a:defRPr sz="2000"/>
            </a:pPr>
            <a:r>
              <a:t>poor robustness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Patchwork Algorithm"/>
          <p:cNvSpPr txBox="1"/>
          <p:nvPr>
            <p:ph type="title" idx="4294967295"/>
          </p:nvPr>
        </p:nvSpPr>
        <p:spPr>
          <a:xfrm>
            <a:off x="457200" y="685800"/>
            <a:ext cx="8229600" cy="731838"/>
          </a:xfrm>
          <a:prstGeom prst="rect">
            <a:avLst/>
          </a:prstGeom>
        </p:spPr>
        <p:txBody>
          <a:bodyPr>
            <a:normAutofit fontScale="100000" lnSpcReduction="0"/>
          </a:bodyPr>
          <a:lstStyle/>
          <a:p>
            <a:pPr defTabSz="466344">
              <a:defRPr sz="2243"/>
            </a:pPr>
            <a:r>
              <a:t>Patchwork Algorithm</a:t>
            </a:r>
            <a:br/>
          </a:p>
        </p:txBody>
      </p:sp>
      <p:sp>
        <p:nvSpPr>
          <p:cNvPr id="101" name="Patchwork is a data hiding technique developed by Bender et al and published on IBM Systems Journal, 1996. It is based on a pseudorandom, statistical model. Patchwork imperceptibly inserts a watermark with a particular statistic using a Gaussian distribution. A pseudo randomly selection of two patches is carried out where the first one is A and the second is B. Patch A image data is brightened where as that of patch B is darkened (for purposes of this illustration this is magnified).…"/>
          <p:cNvSpPr txBox="1"/>
          <p:nvPr>
            <p:ph type="body" idx="4294967295"/>
          </p:nvPr>
        </p:nvSpPr>
        <p:spPr>
          <a:xfrm>
            <a:off x="457200" y="1600200"/>
            <a:ext cx="8229600" cy="4876800"/>
          </a:xfrm>
          <a:prstGeom prst="rect">
            <a:avLst/>
          </a:prstGeom>
        </p:spPr>
        <p:txBody>
          <a:bodyPr>
            <a:normAutofit fontScale="100000" lnSpcReduction="0"/>
          </a:bodyPr>
          <a:lstStyle/>
          <a:p>
            <a:pPr marL="0" indent="0">
              <a:spcBef>
                <a:spcPts val="400"/>
              </a:spcBef>
              <a:buSzTx/>
              <a:buNone/>
              <a:defRPr sz="2000"/>
            </a:pPr>
            <a:r>
              <a:t>Patchwork is a data hiding technique developed by Bender et al and published on IBM Systems Journal, 1996. It is based on a pseudorandom, statistical model. Patchwork imperceptibly inserts a watermark with a particular statistic using a Gaussian distribution. A pseudo randomly selection of two patches is carried out where the first one is A and the second is B. Patch A image data is brightened where as that of patch B is darkened (for purposes of this illustration this is magnified). </a:t>
            </a:r>
          </a:p>
          <a:p>
            <a:pPr marL="0" indent="0">
              <a:spcBef>
                <a:spcPts val="400"/>
              </a:spcBef>
              <a:buSzTx/>
              <a:buNone/>
              <a:defRPr b="1" sz="2000"/>
            </a:pPr>
            <a:r>
              <a:t>Advantages:</a:t>
            </a:r>
          </a:p>
          <a:p>
            <a:pPr marL="0" indent="0">
              <a:spcBef>
                <a:spcPts val="400"/>
              </a:spcBef>
              <a:buSzTx/>
              <a:buNone/>
              <a:defRPr sz="2000"/>
            </a:pPr>
            <a:r>
              <a:t>High level of robustness against most type of attacks.</a:t>
            </a:r>
          </a:p>
          <a:p>
            <a:pPr marL="0" indent="0">
              <a:spcBef>
                <a:spcPts val="400"/>
              </a:spcBef>
              <a:buSzTx/>
              <a:buNone/>
              <a:defRPr b="1" sz="2000"/>
            </a:pPr>
            <a:r>
              <a:t>Disadvantages:</a:t>
            </a:r>
          </a:p>
          <a:p>
            <a:pPr marL="0" indent="0">
              <a:spcBef>
                <a:spcPts val="400"/>
              </a:spcBef>
              <a:buSzTx/>
              <a:buNone/>
              <a:defRPr sz="2000"/>
            </a:pPr>
            <a:r>
              <a:t>It can hide only a very small amount of information.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Methods of Frequency domain:"/>
          <p:cNvSpPr txBox="1"/>
          <p:nvPr>
            <p:ph type="title" idx="4294967295"/>
          </p:nvPr>
        </p:nvSpPr>
        <p:spPr>
          <a:xfrm>
            <a:off x="457200" y="274637"/>
            <a:ext cx="8229600" cy="1143001"/>
          </a:xfrm>
          <a:prstGeom prst="rect">
            <a:avLst/>
          </a:prstGeom>
        </p:spPr>
        <p:txBody>
          <a:bodyPr>
            <a:normAutofit fontScale="100000" lnSpcReduction="0"/>
          </a:bodyPr>
          <a:lstStyle/>
          <a:p>
            <a:pPr/>
            <a:r>
              <a:t>Methods of Frequency domain: </a:t>
            </a:r>
          </a:p>
        </p:txBody>
      </p:sp>
      <p:sp>
        <p:nvSpPr>
          <p:cNvPr id="104" name="Discrete cosine transforms (DCT)…"/>
          <p:cNvSpPr txBox="1"/>
          <p:nvPr>
            <p:ph type="body" idx="4294967295"/>
          </p:nvPr>
        </p:nvSpPr>
        <p:spPr>
          <a:xfrm>
            <a:off x="457200" y="1600200"/>
            <a:ext cx="8229600" cy="4525963"/>
          </a:xfrm>
          <a:prstGeom prst="rect">
            <a:avLst/>
          </a:prstGeom>
        </p:spPr>
        <p:txBody>
          <a:bodyPr>
            <a:normAutofit fontScale="100000" lnSpcReduction="0"/>
          </a:bodyPr>
          <a:lstStyle/>
          <a:p>
            <a:pPr marL="514350" indent="-514350">
              <a:buAutoNum type="arabicPeriod" startAt="1"/>
            </a:pPr>
            <a:r>
              <a:t>Discrete cosine transforms (DCT)</a:t>
            </a:r>
          </a:p>
          <a:p>
            <a:pPr marL="514350" indent="-514350">
              <a:buAutoNum type="arabicPeriod" startAt="1"/>
            </a:pPr>
            <a:r>
              <a:t>Discrete wavelet transforms (DWT)</a:t>
            </a:r>
          </a:p>
          <a:p>
            <a:pPr marL="514350" indent="-514350">
              <a:buAutoNum type="arabicPeriod" startAt="1"/>
            </a:pPr>
            <a:r>
              <a:t>Discrete Fourier transform (DFT)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Discrete cosine transforms (DCT)"/>
          <p:cNvSpPr txBox="1"/>
          <p:nvPr>
            <p:ph type="title" idx="4294967295"/>
          </p:nvPr>
        </p:nvSpPr>
        <p:spPr>
          <a:xfrm>
            <a:off x="457200" y="762000"/>
            <a:ext cx="8229600" cy="655638"/>
          </a:xfrm>
          <a:prstGeom prst="rect">
            <a:avLst/>
          </a:prstGeom>
        </p:spPr>
        <p:txBody>
          <a:bodyPr>
            <a:normAutofit fontScale="100000" lnSpcReduction="0"/>
          </a:bodyPr>
          <a:lstStyle/>
          <a:p>
            <a:pPr defTabSz="512063">
              <a:defRPr sz="2016"/>
            </a:pPr>
            <a:r>
              <a:t>Discrete cosine transforms (DCT)</a:t>
            </a:r>
            <a:br/>
          </a:p>
        </p:txBody>
      </p:sp>
      <p:sp>
        <p:nvSpPr>
          <p:cNvPr id="107" name="Steps in DCT Block Based Watermarking Algorithm…"/>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400"/>
              </a:spcBef>
              <a:buSzTx/>
              <a:buNone/>
              <a:defRPr sz="1800"/>
            </a:pPr>
            <a:r>
              <a:t>Steps in DCT Block Based Watermarking Algorithm </a:t>
            </a:r>
          </a:p>
          <a:p>
            <a:pPr marL="0" indent="0">
              <a:spcBef>
                <a:spcPts val="400"/>
              </a:spcBef>
              <a:buAutoNum type="arabicParenR" startAt="1"/>
              <a:defRPr sz="1800"/>
            </a:pPr>
            <a:r>
              <a:t>Segment the image into non-overlapping blocks of 8x8 </a:t>
            </a:r>
          </a:p>
          <a:p>
            <a:pPr marL="0" indent="0">
              <a:spcBef>
                <a:spcPts val="400"/>
              </a:spcBef>
              <a:buAutoNum type="arabicParenR" startAt="1"/>
              <a:defRPr sz="1800"/>
            </a:pPr>
            <a:r>
              <a:t>Apply forward DCT to each of these blocks </a:t>
            </a:r>
          </a:p>
          <a:p>
            <a:pPr marL="0" indent="0">
              <a:spcBef>
                <a:spcPts val="400"/>
              </a:spcBef>
              <a:buAutoNum type="arabicParenR" startAt="1"/>
              <a:defRPr sz="1800"/>
            </a:pPr>
            <a:r>
              <a:t>Apply some block selection criteria (e.g. HVS)</a:t>
            </a:r>
          </a:p>
          <a:p>
            <a:pPr marL="0" indent="0">
              <a:spcBef>
                <a:spcPts val="400"/>
              </a:spcBef>
              <a:buAutoNum type="arabicParenR" startAt="1"/>
              <a:defRPr sz="1800"/>
            </a:pPr>
            <a:r>
              <a:t>Apply coefficient selection criteria (e.g. highest)</a:t>
            </a:r>
          </a:p>
          <a:p>
            <a:pPr marL="0" indent="0">
              <a:spcBef>
                <a:spcPts val="400"/>
              </a:spcBef>
              <a:buAutoNum type="arabicParenR" startAt="1"/>
              <a:defRPr sz="1800"/>
            </a:pPr>
            <a:r>
              <a:t>Embed watermark by modifying the selected coefficients. </a:t>
            </a:r>
          </a:p>
          <a:p>
            <a:pPr marL="0" indent="0">
              <a:spcBef>
                <a:spcPts val="400"/>
              </a:spcBef>
              <a:buAutoNum type="arabicParenR" startAt="1"/>
              <a:defRPr sz="1800"/>
            </a:pPr>
            <a:r>
              <a:t>Apply inverse DCT transform on each block.</a:t>
            </a:r>
          </a:p>
          <a:p>
            <a:pPr marL="0" indent="0">
              <a:spcBef>
                <a:spcPts val="400"/>
              </a:spcBef>
              <a:buSzTx/>
              <a:buNone/>
              <a:defRPr b="1" sz="1800"/>
            </a:pPr>
            <a:r>
              <a:t>Advantages:</a:t>
            </a:r>
          </a:p>
          <a:p>
            <a:pPr marL="0" indent="0">
              <a:spcBef>
                <a:spcPts val="400"/>
              </a:spcBef>
              <a:buSzTx/>
              <a:buNone/>
              <a:defRPr sz="1800"/>
            </a:pPr>
            <a:r>
              <a:t>The watermark is embedded into the coefficients of the middle frequency, so the visibility of image will not get affected and the watermark will not be removed by any kind of attack.</a:t>
            </a:r>
          </a:p>
          <a:p>
            <a:pPr marL="0" indent="0">
              <a:buSzTx/>
              <a:buNone/>
              <a:defRPr sz="2000"/>
            </a:pPr>
          </a:p>
          <a:p>
            <a:pPr marL="0" indent="0">
              <a:spcBef>
                <a:spcPts val="400"/>
              </a:spcBef>
              <a:buSzTx/>
              <a:buNone/>
              <a:defRPr sz="2000"/>
            </a:pPr>
            <a:r>
              <a:t>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Discrete wavelet transforms (DWT)"/>
          <p:cNvSpPr txBox="1"/>
          <p:nvPr>
            <p:ph type="title" idx="4294967295"/>
          </p:nvPr>
        </p:nvSpPr>
        <p:spPr>
          <a:xfrm>
            <a:off x="609600" y="1066800"/>
            <a:ext cx="8229600" cy="274638"/>
          </a:xfrm>
          <a:prstGeom prst="rect">
            <a:avLst/>
          </a:prstGeom>
        </p:spPr>
        <p:txBody>
          <a:bodyPr>
            <a:normAutofit fontScale="100000" lnSpcReduction="0"/>
          </a:bodyPr>
          <a:lstStyle/>
          <a:p>
            <a:pPr defTabSz="365760">
              <a:defRPr sz="1440"/>
            </a:pPr>
            <a:r>
              <a:t>Discrete wavelet transforms (DWT)</a:t>
            </a:r>
            <a:br/>
          </a:p>
        </p:txBody>
      </p:sp>
      <p:sp>
        <p:nvSpPr>
          <p:cNvPr id="110" name="Wavelet Transform is a modern technique frequently used in digital image processing, compression, watermarking etc.…"/>
          <p:cNvSpPr txBox="1"/>
          <p:nvPr>
            <p:ph type="body" idx="4294967295"/>
          </p:nvPr>
        </p:nvSpPr>
        <p:spPr>
          <a:xfrm>
            <a:off x="457200" y="1600199"/>
            <a:ext cx="8229600" cy="4953002"/>
          </a:xfrm>
          <a:prstGeom prst="rect">
            <a:avLst/>
          </a:prstGeom>
        </p:spPr>
        <p:txBody>
          <a:bodyPr>
            <a:normAutofit fontScale="100000" lnSpcReduction="0"/>
          </a:bodyPr>
          <a:lstStyle/>
          <a:p>
            <a:pPr marL="0" indent="0">
              <a:spcBef>
                <a:spcPts val="300"/>
              </a:spcBef>
              <a:buSzTx/>
              <a:buNone/>
              <a:defRPr sz="1600"/>
            </a:pPr>
            <a:r>
              <a:t>Wavelet Transform is a modern technique frequently used in digital image processing, compression, watermarking etc. </a:t>
            </a:r>
          </a:p>
          <a:p>
            <a:pPr marL="0" indent="0">
              <a:spcBef>
                <a:spcPts val="300"/>
              </a:spcBef>
              <a:buSzTx/>
              <a:buNone/>
              <a:defRPr sz="1600"/>
            </a:pPr>
            <a:r>
              <a:t>The transforms are based on small waves, called wavelet, of varying frequency and limited duration. </a:t>
            </a:r>
          </a:p>
          <a:p>
            <a:pPr marL="0" indent="0">
              <a:spcBef>
                <a:spcPts val="300"/>
              </a:spcBef>
              <a:buSzTx/>
              <a:buNone/>
              <a:defRPr sz="1600"/>
            </a:pPr>
            <a:r>
              <a:t>The wavelet transform decomposes the image into three spatial directions, i.e. horizontal, vertical and diagonal. </a:t>
            </a:r>
          </a:p>
          <a:p>
            <a:pPr marL="0" indent="0">
              <a:spcBef>
                <a:spcPts val="300"/>
              </a:spcBef>
              <a:buSzTx/>
              <a:buNone/>
              <a:defRPr sz="1600"/>
            </a:pPr>
            <a:r>
              <a:t>Hence wavelets reflect the anisotropic properties of HVS more precisely. Magnitude of DWT coefficients is larger in the lowest bands (LL) at each level of decomposition and is smaller for other bands (HH, LH, and HL). </a:t>
            </a:r>
          </a:p>
          <a:p>
            <a:pPr marL="0" indent="0">
              <a:spcBef>
                <a:spcPts val="300"/>
              </a:spcBef>
              <a:buSzTx/>
              <a:buNone/>
              <a:defRPr sz="1600"/>
            </a:pPr>
            <a:r>
              <a:t>The Discrete Wavelet Transform (DWT) is currently used in a wide variety of signal processing applications, such as in audio and video compression, removal of noise in audio, and the simulation of wireless antenna distribution. </a:t>
            </a:r>
          </a:p>
          <a:p>
            <a:pPr marL="0" indent="0">
              <a:spcBef>
                <a:spcPts val="300"/>
              </a:spcBef>
              <a:buSzTx/>
              <a:buNone/>
              <a:defRPr b="1" sz="1600"/>
            </a:pPr>
            <a:r>
              <a:t>Disadvantages:</a:t>
            </a:r>
          </a:p>
          <a:p>
            <a:pPr marL="0" indent="0">
              <a:spcBef>
                <a:spcPts val="300"/>
              </a:spcBef>
              <a:buSzTx/>
              <a:buNone/>
              <a:defRPr sz="1600"/>
            </a:pPr>
            <a:r>
              <a:t>Cost of computing may be higher, longer compression time, Noise/blur near edges of images or video frames</a:t>
            </a:r>
          </a:p>
          <a:p>
            <a:pPr marL="0" indent="0">
              <a:spcBef>
                <a:spcPts val="300"/>
              </a:spcBef>
              <a:buSzTx/>
              <a:buNone/>
              <a:defRPr b="1" sz="1600"/>
            </a:pPr>
            <a:r>
              <a:t>Advantages:</a:t>
            </a:r>
          </a:p>
          <a:p>
            <a:pPr marL="0" indent="0">
              <a:spcBef>
                <a:spcPts val="300"/>
              </a:spcBef>
              <a:buSzTx/>
              <a:buNone/>
              <a:defRPr sz="1600"/>
            </a:pPr>
            <a:r>
              <a:t>Allows good localization both in time and spatial frequency domain , higher compression ratio which is relevant to human perception.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dvantages of DWT over DCT"/>
          <p:cNvSpPr txBox="1"/>
          <p:nvPr>
            <p:ph type="title" idx="4294967295"/>
          </p:nvPr>
        </p:nvSpPr>
        <p:spPr>
          <a:xfrm>
            <a:off x="457200" y="274637"/>
            <a:ext cx="8229600" cy="1143001"/>
          </a:xfrm>
          <a:prstGeom prst="rect">
            <a:avLst/>
          </a:prstGeom>
        </p:spPr>
        <p:txBody>
          <a:bodyPr>
            <a:normAutofit fontScale="100000" lnSpcReduction="0"/>
          </a:bodyPr>
          <a:lstStyle/>
          <a:p>
            <a:pPr/>
            <a:r>
              <a:t>Advantages of DWT over DCT</a:t>
            </a:r>
          </a:p>
        </p:txBody>
      </p:sp>
      <p:sp>
        <p:nvSpPr>
          <p:cNvPr id="113" name="Wavelet transform understands the HVS more closely than the DCT. Wavelet coded image is a multi-resolution description of image. Hence an image can be shown at different levels of resolution and can be sequentially processed from low resolution to high resolution."/>
          <p:cNvSpPr txBox="1"/>
          <p:nvPr>
            <p:ph type="body" idx="4294967295"/>
          </p:nvPr>
        </p:nvSpPr>
        <p:spPr>
          <a:xfrm>
            <a:off x="457200" y="1600200"/>
            <a:ext cx="8229600" cy="4525963"/>
          </a:xfrm>
          <a:prstGeom prst="rect">
            <a:avLst/>
          </a:prstGeom>
        </p:spPr>
        <p:txBody>
          <a:bodyPr>
            <a:normAutofit fontScale="100000" lnSpcReduction="0"/>
          </a:bodyPr>
          <a:lstStyle>
            <a:lvl1pPr marL="0" indent="0">
              <a:spcBef>
                <a:spcPts val="500"/>
              </a:spcBef>
              <a:buSzTx/>
              <a:buNone/>
              <a:defRPr sz="2400"/>
            </a:lvl1pPr>
          </a:lstStyle>
          <a:p>
            <a:pPr/>
            <a:r>
              <a:t>Wavelet transform understands the HVS more closely than the DCT. Wavelet coded image is a multi-resolution description of image. Hence an image can be shown at different levels of resolution and can be sequentially processed from low resolution to high resolution.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Discrete Fourier transform (DFT)"/>
          <p:cNvSpPr txBox="1"/>
          <p:nvPr>
            <p:ph type="title" idx="4294967295"/>
          </p:nvPr>
        </p:nvSpPr>
        <p:spPr>
          <a:xfrm>
            <a:off x="457200" y="274637"/>
            <a:ext cx="8229600" cy="1143001"/>
          </a:xfrm>
          <a:prstGeom prst="rect">
            <a:avLst/>
          </a:prstGeom>
        </p:spPr>
        <p:txBody>
          <a:bodyPr>
            <a:normAutofit fontScale="100000" lnSpcReduction="0"/>
          </a:bodyPr>
          <a:lstStyle>
            <a:lvl1pPr>
              <a:defRPr sz="3600"/>
            </a:lvl1pPr>
          </a:lstStyle>
          <a:p>
            <a:pPr/>
            <a:r>
              <a:t>Discrete Fourier transform (DFT)</a:t>
            </a:r>
          </a:p>
        </p:txBody>
      </p:sp>
      <p:sp>
        <p:nvSpPr>
          <p:cNvPr id="116" name="Transforms a continuous function into its frequency components. It has robustness against geometric attacks like rotation, scaling, cropping, translation etc. DFT shows translation invariance. Spatial shifts in the image affects the phase representation of the image but not the magnitude representation, or circular shifts in the spatial domain don't affect the magnitude of the Fourier transform.…"/>
          <p:cNvSpPr txBox="1"/>
          <p:nvPr>
            <p:ph type="body" idx="4294967295"/>
          </p:nvPr>
        </p:nvSpPr>
        <p:spPr>
          <a:xfrm>
            <a:off x="457200" y="1600200"/>
            <a:ext cx="8229600" cy="4525963"/>
          </a:xfrm>
          <a:prstGeom prst="rect">
            <a:avLst/>
          </a:prstGeom>
        </p:spPr>
        <p:txBody>
          <a:bodyPr>
            <a:normAutofit fontScale="100000" lnSpcReduction="0"/>
          </a:bodyPr>
          <a:lstStyle/>
          <a:p>
            <a:pPr marL="0" indent="0">
              <a:spcBef>
                <a:spcPts val="400"/>
              </a:spcBef>
              <a:buSzTx/>
              <a:buNone/>
              <a:defRPr sz="2000"/>
            </a:pPr>
            <a:r>
              <a:t>Transforms a continuous function into its frequency components. It has robustness against geometric attacks like rotation, scaling, cropping, translation etc. DFT shows translation invariance. Spatial shifts in the image affects the phase representation of the image but not the magnitude representation, or circular shifts in the spatial domain don't affect the magnitude of the Fourier transform. </a:t>
            </a:r>
          </a:p>
          <a:p>
            <a:pPr marL="0" indent="0">
              <a:spcBef>
                <a:spcPts val="400"/>
              </a:spcBef>
              <a:buSzTx/>
              <a:buNone/>
              <a:defRPr b="1" sz="2000"/>
            </a:pPr>
            <a:r>
              <a:t>Advantages:</a:t>
            </a:r>
          </a:p>
          <a:p>
            <a:pPr marL="0" indent="0">
              <a:spcBef>
                <a:spcPts val="400"/>
              </a:spcBef>
              <a:buSzTx/>
              <a:buNone/>
              <a:defRPr sz="2000"/>
            </a:pPr>
            <a:r>
              <a:t>DFT is rotation, scaling and translation (RST) invariant. Hence it can be used to recover from geometric distortions.</a:t>
            </a:r>
            <a:endParaRPr b="1"/>
          </a:p>
          <a:p>
            <a:pPr marL="0" indent="0">
              <a:spcBef>
                <a:spcPts val="400"/>
              </a:spcBef>
              <a:buSzTx/>
              <a:buNone/>
              <a:defRPr b="1" sz="2000"/>
            </a:pPr>
            <a:r>
              <a:t>Disadvantages:</a:t>
            </a:r>
          </a:p>
          <a:p>
            <a:pPr marL="0" indent="0">
              <a:spcBef>
                <a:spcPts val="400"/>
              </a:spcBef>
              <a:buSzTx/>
              <a:buNone/>
              <a:defRPr sz="2000"/>
            </a:pPr>
            <a:r>
              <a:t>Complex implementation</a:t>
            </a:r>
          </a:p>
          <a:p>
            <a:pPr marL="0" indent="0">
              <a:spcBef>
                <a:spcPts val="400"/>
              </a:spcBef>
              <a:buSzTx/>
              <a:buNone/>
              <a:defRPr sz="2000"/>
            </a:pPr>
            <a:r>
              <a:t>Cost of computing may be higher. </a:t>
            </a:r>
            <a:endParaRPr b="1"/>
          </a:p>
          <a:p>
            <a:pPr marL="0" indent="0">
              <a:spcBef>
                <a:spcPts val="400"/>
              </a:spcBef>
              <a:buSzTx/>
              <a:buNone/>
              <a:defRPr sz="2000"/>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What is a watermark ?"/>
          <p:cNvSpPr txBox="1"/>
          <p:nvPr>
            <p:ph type="title" idx="4294967295"/>
          </p:nvPr>
        </p:nvSpPr>
        <p:spPr>
          <a:xfrm>
            <a:off x="457200" y="274637"/>
            <a:ext cx="8229600" cy="1143001"/>
          </a:xfrm>
          <a:prstGeom prst="rect">
            <a:avLst/>
          </a:prstGeom>
        </p:spPr>
        <p:txBody>
          <a:bodyPr>
            <a:normAutofit fontScale="100000" lnSpcReduction="0"/>
          </a:bodyPr>
          <a:lstStyle/>
          <a:p>
            <a:pPr/>
            <a:r>
              <a:t>What is a watermark ?</a:t>
            </a:r>
          </a:p>
        </p:txBody>
      </p:sp>
      <p:sp>
        <p:nvSpPr>
          <p:cNvPr id="29" name="Digital Watermarking: Application of Information hiding (Hiding Watermarks in digital Media, such as images, text, audio, video.)…"/>
          <p:cNvSpPr txBox="1"/>
          <p:nvPr>
            <p:ph type="body" idx="4294967295"/>
          </p:nvPr>
        </p:nvSpPr>
        <p:spPr>
          <a:xfrm>
            <a:off x="381000" y="1447800"/>
            <a:ext cx="8229600" cy="4525963"/>
          </a:xfrm>
          <a:prstGeom prst="rect">
            <a:avLst/>
          </a:prstGeom>
        </p:spPr>
        <p:txBody>
          <a:bodyPr>
            <a:normAutofit fontScale="100000" lnSpcReduction="0"/>
          </a:bodyPr>
          <a:lstStyle/>
          <a:p>
            <a:pPr>
              <a:lnSpc>
                <a:spcPct val="80000"/>
              </a:lnSpc>
              <a:spcBef>
                <a:spcPts val="600"/>
              </a:spcBef>
              <a:buSzTx/>
              <a:buNone/>
              <a:defRPr sz="2800"/>
            </a:pPr>
            <a:r>
              <a:t>Digital Watermarking: Application of Information hiding (Hiding Watermarks in digital Media, such as images, text, audio, video.)</a:t>
            </a:r>
          </a:p>
          <a:p>
            <a:pPr>
              <a:lnSpc>
                <a:spcPct val="80000"/>
              </a:lnSpc>
              <a:buSzTx/>
              <a:buNone/>
              <a:defRPr sz="2800"/>
            </a:pPr>
          </a:p>
          <a:p>
            <a:pPr>
              <a:lnSpc>
                <a:spcPct val="80000"/>
              </a:lnSpc>
              <a:spcBef>
                <a:spcPts val="600"/>
              </a:spcBef>
              <a:buSzTx/>
              <a:buNone/>
              <a:defRPr sz="2800"/>
            </a:pPr>
            <a:r>
              <a:t>Digital Watermarking can be ?</a:t>
            </a:r>
          </a:p>
          <a:p>
            <a:pPr>
              <a:lnSpc>
                <a:spcPct val="80000"/>
              </a:lnSpc>
              <a:spcBef>
                <a:spcPts val="600"/>
              </a:spcBef>
              <a:buSzTx/>
              <a:buNone/>
              <a:defRPr sz="2800"/>
            </a:pPr>
            <a:r>
              <a:t> - Perceptible (e.g. author information in .doc)</a:t>
            </a:r>
          </a:p>
          <a:p>
            <a:pPr>
              <a:lnSpc>
                <a:spcPct val="80000"/>
              </a:lnSpc>
              <a:spcBef>
                <a:spcPts val="600"/>
              </a:spcBef>
              <a:buSzTx/>
              <a:buNone/>
              <a:defRPr sz="2800"/>
            </a:pPr>
            <a:r>
              <a:t> - Imperceptible (e.g. author information in images)</a:t>
            </a:r>
          </a:p>
          <a:p>
            <a:pPr>
              <a:lnSpc>
                <a:spcPct val="80000"/>
              </a:lnSpc>
              <a:buSzTx/>
              <a:buNone/>
              <a:defRPr sz="1800">
                <a:solidFill>
                  <a:srgbClr val="CC3300"/>
                </a:solidFill>
              </a:defRPr>
            </a:pPr>
          </a:p>
          <a:p>
            <a:pPr>
              <a:lnSpc>
                <a:spcPct val="80000"/>
              </a:lnSpc>
              <a:spcBef>
                <a:spcPts val="600"/>
              </a:spcBef>
              <a:buSzTx/>
              <a:buNone/>
              <a:defRPr sz="2800"/>
            </a:pPr>
            <a:r>
              <a:t>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Disadvantages of DWT over DCT"/>
          <p:cNvSpPr txBox="1"/>
          <p:nvPr>
            <p:ph type="title" idx="4294967295"/>
          </p:nvPr>
        </p:nvSpPr>
        <p:spPr>
          <a:xfrm>
            <a:off x="457200" y="274637"/>
            <a:ext cx="8229600" cy="1096963"/>
          </a:xfrm>
          <a:prstGeom prst="rect">
            <a:avLst/>
          </a:prstGeom>
        </p:spPr>
        <p:txBody>
          <a:bodyPr>
            <a:normAutofit fontScale="100000" lnSpcReduction="0"/>
          </a:bodyPr>
          <a:lstStyle>
            <a:lvl1pPr>
              <a:defRPr sz="3600"/>
            </a:lvl1pPr>
          </a:lstStyle>
          <a:p>
            <a:pPr/>
            <a:r>
              <a:t>Disadvantages of DWT over DCT</a:t>
            </a:r>
          </a:p>
        </p:txBody>
      </p:sp>
      <p:sp>
        <p:nvSpPr>
          <p:cNvPr id="119" name="Wavelet transform understands the HVS more closely than the DCT. Wavelet coded image is a multi-resolution description of image. Hence an image can be shown at different levels of resolution and can be sequentially processed from low resolution to high resolution."/>
          <p:cNvSpPr txBox="1"/>
          <p:nvPr>
            <p:ph type="body" idx="4294967295"/>
          </p:nvPr>
        </p:nvSpPr>
        <p:spPr>
          <a:xfrm>
            <a:off x="457200" y="1600200"/>
            <a:ext cx="8229600" cy="4525963"/>
          </a:xfrm>
          <a:prstGeom prst="rect">
            <a:avLst/>
          </a:prstGeom>
        </p:spPr>
        <p:txBody>
          <a:bodyPr>
            <a:normAutofit fontScale="100000" lnSpcReduction="0"/>
          </a:bodyPr>
          <a:lstStyle>
            <a:lvl1pPr marL="0" indent="0">
              <a:spcBef>
                <a:spcPts val="500"/>
              </a:spcBef>
              <a:buSzTx/>
              <a:buNone/>
              <a:defRPr sz="2400"/>
            </a:lvl1pPr>
          </a:lstStyle>
          <a:p>
            <a:pPr/>
            <a:r>
              <a:t>Wavelet transform understands the HVS more closely than the DCT. Wavelet coded image is a multi-resolution description of image. Hence an image can be shown at different levels of resolution and can be sequentially processed from low resolution to high resolution.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Advantages of DFT over DWT and DCT"/>
          <p:cNvSpPr txBox="1"/>
          <p:nvPr>
            <p:ph type="title" idx="4294967295"/>
          </p:nvPr>
        </p:nvSpPr>
        <p:spPr>
          <a:xfrm>
            <a:off x="457200" y="274637"/>
            <a:ext cx="8229600" cy="1143001"/>
          </a:xfrm>
          <a:prstGeom prst="rect">
            <a:avLst/>
          </a:prstGeom>
        </p:spPr>
        <p:txBody>
          <a:bodyPr>
            <a:normAutofit fontScale="100000" lnSpcReduction="0"/>
          </a:bodyPr>
          <a:lstStyle>
            <a:lvl1pPr>
              <a:defRPr sz="3200"/>
            </a:lvl1pPr>
          </a:lstStyle>
          <a:p>
            <a:pPr/>
            <a:r>
              <a:t>Advantages of DFT over DWT and DCT</a:t>
            </a:r>
          </a:p>
        </p:txBody>
      </p:sp>
      <p:sp>
        <p:nvSpPr>
          <p:cNvPr id="122" name="DFT is rotation, scaling and translation (RST) invariant. Hence it can be used to recover from geometric distortions, whereas the spatial domain, DCT and the DWT are not RST invariant and hence it is difficult to overcome from geometric distortions."/>
          <p:cNvSpPr txBox="1"/>
          <p:nvPr>
            <p:ph type="body" idx="4294967295"/>
          </p:nvPr>
        </p:nvSpPr>
        <p:spPr>
          <a:xfrm>
            <a:off x="457200" y="1600200"/>
            <a:ext cx="8229600" cy="4525963"/>
          </a:xfrm>
          <a:prstGeom prst="rect">
            <a:avLst/>
          </a:prstGeom>
        </p:spPr>
        <p:txBody>
          <a:bodyPr>
            <a:normAutofit fontScale="100000" lnSpcReduction="0"/>
          </a:bodyPr>
          <a:lstStyle>
            <a:lvl1pPr marL="0" indent="0">
              <a:spcBef>
                <a:spcPts val="500"/>
              </a:spcBef>
              <a:buSzTx/>
              <a:buNone/>
              <a:defRPr sz="2400"/>
            </a:lvl1pPr>
          </a:lstStyle>
          <a:p>
            <a:pPr/>
            <a:r>
              <a:t>DFT is rotation, scaling and translation (RST) invariant. Hence it can be used to recover from geometric distortions, whereas the spatial domain, DCT and the DWT are not RST invariant and hence it is difficult to overcome from geometric distortions.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p:cNvSpPr txBox="1"/>
          <p:nvPr>
            <p:ph type="title" idx="4294967295"/>
          </p:nvPr>
        </p:nvSpPr>
        <p:spPr>
          <a:xfrm>
            <a:off x="457200" y="274637"/>
            <a:ext cx="8229600" cy="1143001"/>
          </a:xfrm>
          <a:prstGeom prst="rect">
            <a:avLst/>
          </a:prstGeom>
        </p:spPr>
        <p:txBody>
          <a:bodyPr>
            <a:normAutofit fontScale="100000" lnSpcReduction="0"/>
          </a:bodyPr>
          <a:lstStyle/>
          <a:p>
            <a:pPr/>
          </a:p>
        </p:txBody>
      </p:sp>
      <p:sp>
        <p:nvSpPr>
          <p:cNvPr id="125" name="THANK YOU"/>
          <p:cNvSpPr txBox="1"/>
          <p:nvPr>
            <p:ph type="body" idx="4294967295"/>
          </p:nvPr>
        </p:nvSpPr>
        <p:spPr>
          <a:xfrm>
            <a:off x="457200" y="1600200"/>
            <a:ext cx="8229600" cy="4525963"/>
          </a:xfrm>
          <a:prstGeom prst="rect">
            <a:avLst/>
          </a:prstGeom>
        </p:spPr>
        <p:txBody>
          <a:bodyPr>
            <a:normAutofit fontScale="100000" lnSpcReduction="0"/>
          </a:bodyPr>
          <a:lstStyle/>
          <a:p>
            <a:pPr marL="0" indent="0" algn="ctr">
              <a:buSzTx/>
              <a:buNone/>
            </a:pPr>
          </a:p>
          <a:p>
            <a:pPr marL="0" indent="0" algn="ctr">
              <a:buSzTx/>
              <a:buNone/>
            </a:pPr>
          </a:p>
          <a:p>
            <a:pPr marL="0" indent="0" algn="ctr">
              <a:buSzTx/>
              <a:buNone/>
            </a:pPr>
          </a:p>
          <a:p>
            <a:pPr marL="0" indent="0" algn="ctr">
              <a:buSzTx/>
              <a:buNone/>
              <a:defRPr>
                <a:solidFill>
                  <a:srgbClr val="C00000"/>
                </a:solidFill>
              </a:defRPr>
            </a:pPr>
            <a:r>
              <a:t>T</a:t>
            </a:r>
            <a:r>
              <a:rPr>
                <a:solidFill>
                  <a:srgbClr val="000000"/>
                </a:solidFill>
              </a:rPr>
              <a:t>HANK </a:t>
            </a:r>
            <a:r>
              <a:t>Y</a:t>
            </a:r>
            <a:r>
              <a:rPr>
                <a:solidFill>
                  <a:srgbClr val="000000"/>
                </a:solidFill>
              </a:rPr>
              <a:t>OU</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ferences"/>
          <p:cNvSpPr txBox="1"/>
          <p:nvPr>
            <p:ph type="title" idx="4294967295"/>
          </p:nvPr>
        </p:nvSpPr>
        <p:spPr>
          <a:xfrm>
            <a:off x="457200" y="274637"/>
            <a:ext cx="8229600" cy="1143001"/>
          </a:xfrm>
          <a:prstGeom prst="rect">
            <a:avLst/>
          </a:prstGeom>
        </p:spPr>
        <p:txBody>
          <a:bodyPr>
            <a:normAutofit fontScale="100000" lnSpcReduction="0"/>
          </a:bodyPr>
          <a:lstStyle/>
          <a:p>
            <a:pPr/>
            <a:r>
              <a:t>References</a:t>
            </a:r>
          </a:p>
        </p:txBody>
      </p:sp>
      <p:sp>
        <p:nvSpPr>
          <p:cNvPr id="128" name="http://en.wikipedia.org/wiki/Steganography…"/>
          <p:cNvSpPr txBox="1"/>
          <p:nvPr>
            <p:ph type="body" idx="4294967295"/>
          </p:nvPr>
        </p:nvSpPr>
        <p:spPr>
          <a:xfrm>
            <a:off x="457200" y="1600200"/>
            <a:ext cx="8229600" cy="4525963"/>
          </a:xfrm>
          <a:prstGeom prst="rect">
            <a:avLst/>
          </a:prstGeom>
        </p:spPr>
        <p:txBody>
          <a:bodyPr>
            <a:normAutofit fontScale="100000" lnSpcReduction="0"/>
          </a:bodyPr>
          <a:lstStyle/>
          <a:p>
            <a:pPr marL="322325" indent="-322325" defTabSz="859536">
              <a:buChar char="•"/>
              <a:defRPr sz="3008"/>
            </a:pPr>
            <a:r>
              <a:rPr u="sng">
                <a:solidFill>
                  <a:srgbClr val="009999"/>
                </a:solidFill>
                <a:uFill>
                  <a:solidFill>
                    <a:srgbClr val="009999"/>
                  </a:solidFill>
                </a:uFill>
                <a:hlinkClick r:id="rId2" invalidUrl="" action="" tgtFrame="" tooltip="" history="1" highlightClick="0" endSnd="0"/>
              </a:rPr>
              <a:t>http://en.wikipedia.org/wiki/Steganography</a:t>
            </a:r>
          </a:p>
          <a:p>
            <a:pPr marL="322325" indent="-322325" defTabSz="859536">
              <a:buChar char="•"/>
              <a:defRPr sz="3008"/>
            </a:pPr>
            <a:r>
              <a:rPr u="sng">
                <a:solidFill>
                  <a:srgbClr val="009999"/>
                </a:solidFill>
                <a:uFill>
                  <a:solidFill>
                    <a:srgbClr val="009999"/>
                  </a:solidFill>
                </a:uFill>
                <a:hlinkClick r:id="rId3" invalidUrl="" action="" tgtFrame="" tooltip="" history="1" highlightClick="0" endSnd="0"/>
              </a:rPr>
              <a:t>http://en.wikipedia.org/wiki/Digital_watermark</a:t>
            </a:r>
          </a:p>
          <a:p>
            <a:pPr marL="322325" indent="-322325" defTabSz="859536">
              <a:buChar char="•"/>
              <a:defRPr sz="3008"/>
            </a:pPr>
            <a:r>
              <a:rPr u="sng">
                <a:solidFill>
                  <a:srgbClr val="009999"/>
                </a:solidFill>
                <a:uFill>
                  <a:solidFill>
                    <a:srgbClr val="009999"/>
                  </a:solidFill>
                </a:uFill>
                <a:hlinkClick r:id="rId4" invalidUrl="" action="" tgtFrame="" tooltip="" history="1" highlightClick="0" endSnd="0"/>
              </a:rPr>
              <a:t>http://www.cypak.com/pictures/med/Cypak%20microchip.jpg</a:t>
            </a:r>
          </a:p>
          <a:p>
            <a:pPr marL="322325" indent="-322325" defTabSz="859536">
              <a:buChar char="•"/>
              <a:defRPr sz="3008"/>
            </a:pPr>
            <a:r>
              <a:rPr u="sng">
                <a:solidFill>
                  <a:srgbClr val="009999"/>
                </a:solidFill>
                <a:uFill>
                  <a:solidFill>
                    <a:srgbClr val="009999"/>
                  </a:solidFill>
                </a:uFill>
                <a:hlinkClick r:id="rId5" invalidUrl="" action="" tgtFrame="" tooltip="" history="1" highlightClick="0" endSnd="0"/>
              </a:rPr>
              <a:t>https://ijcat.com/archives/volume5/issue3/ijcatr05031006.pdf</a:t>
            </a:r>
          </a:p>
          <a:p>
            <a:pPr marL="322325" indent="-322325" defTabSz="859536">
              <a:buChar char="•"/>
              <a:defRPr sz="3008"/>
            </a:pPr>
          </a:p>
          <a:p>
            <a:pPr marL="322325" indent="-322325" defTabSz="859536">
              <a:buSzTx/>
              <a:buNone/>
              <a:defRPr sz="3008"/>
            </a:pPr>
          </a:p>
          <a:p>
            <a:pPr marL="322325" indent="-322325" algn="ctr" defTabSz="859536">
              <a:buSzTx/>
              <a:buNone/>
              <a:defRPr sz="3008">
                <a:solidFill>
                  <a:srgbClr val="FFFFFF"/>
                </a:solidFill>
              </a:defRPr>
            </a:pPr>
            <a:r>
              <a:t>THANK YOU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Cryptography vs Steganography"/>
          <p:cNvSpPr txBox="1"/>
          <p:nvPr>
            <p:ph type="title" idx="4294967295"/>
          </p:nvPr>
        </p:nvSpPr>
        <p:spPr>
          <a:xfrm>
            <a:off x="457200" y="274637"/>
            <a:ext cx="8229600" cy="1143001"/>
          </a:xfrm>
          <a:prstGeom prst="rect">
            <a:avLst/>
          </a:prstGeom>
        </p:spPr>
        <p:txBody>
          <a:bodyPr>
            <a:normAutofit fontScale="100000" lnSpcReduction="0"/>
          </a:bodyPr>
          <a:lstStyle/>
          <a:p>
            <a:pPr/>
            <a:r>
              <a:t>Cryptography vs Steganography</a:t>
            </a:r>
          </a:p>
        </p:txBody>
      </p:sp>
      <p:sp>
        <p:nvSpPr>
          <p:cNvPr id="32" name="Cryptography…"/>
          <p:cNvSpPr txBox="1"/>
          <p:nvPr>
            <p:ph type="body" idx="4294967295"/>
          </p:nvPr>
        </p:nvSpPr>
        <p:spPr>
          <a:xfrm>
            <a:off x="457200" y="1600200"/>
            <a:ext cx="8229600" cy="4525963"/>
          </a:xfrm>
          <a:prstGeom prst="rect">
            <a:avLst/>
          </a:prstGeom>
        </p:spPr>
        <p:txBody>
          <a:bodyPr>
            <a:normAutofit fontScale="100000" lnSpcReduction="0"/>
          </a:bodyPr>
          <a:lstStyle/>
          <a:p>
            <a:pPr marL="0" indent="0">
              <a:buSzTx/>
              <a:buNone/>
              <a:defRPr b="1"/>
            </a:pPr>
            <a:r>
              <a:t>Cryptography </a:t>
            </a:r>
          </a:p>
          <a:p>
            <a:pPr marL="0" indent="0">
              <a:buSzTx/>
              <a:buNone/>
            </a:pPr>
            <a:r>
              <a:t>	hides content of a secret message from malicious people</a:t>
            </a:r>
          </a:p>
          <a:p>
            <a:pPr marL="0" indent="0">
              <a:buSzTx/>
              <a:buNone/>
              <a:defRPr b="1"/>
            </a:pPr>
            <a:r>
              <a:t>Steganography</a:t>
            </a:r>
          </a:p>
          <a:p>
            <a:pPr marL="0" indent="0">
              <a:buSzTx/>
              <a:buNone/>
            </a:pPr>
            <a:r>
              <a:t>	conceal the existence of the message</a:t>
            </a:r>
          </a:p>
          <a:p>
            <a:pPr marL="0" indent="0">
              <a:buSzTx/>
              <a:buNone/>
              <a:defRPr b="1"/>
            </a:pPr>
            <a:r>
              <a:t>Digital Watermarking</a:t>
            </a:r>
          </a:p>
          <a:p>
            <a:pPr marL="0" indent="0">
              <a:buSzTx/>
              <a:buNone/>
            </a:pPr>
            <a:r>
              <a:t>	hides the copyright information into the digital data through certain algorithm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Applications"/>
          <p:cNvSpPr txBox="1"/>
          <p:nvPr>
            <p:ph type="title" idx="4294967295"/>
          </p:nvPr>
        </p:nvSpPr>
        <p:spPr>
          <a:xfrm>
            <a:off x="457200" y="274637"/>
            <a:ext cx="8229600" cy="1143001"/>
          </a:xfrm>
          <a:prstGeom prst="rect">
            <a:avLst/>
          </a:prstGeom>
        </p:spPr>
        <p:txBody>
          <a:bodyPr>
            <a:normAutofit fontScale="100000" lnSpcReduction="0"/>
          </a:bodyPr>
          <a:lstStyle/>
          <a:p>
            <a:pPr/>
            <a:r>
              <a:t>Applications</a:t>
            </a:r>
          </a:p>
        </p:txBody>
      </p:sp>
      <p:sp>
        <p:nvSpPr>
          <p:cNvPr id="35" name="Broadcast Monitoring:…"/>
          <p:cNvSpPr txBox="1"/>
          <p:nvPr>
            <p:ph type="body" idx="4294967295"/>
          </p:nvPr>
        </p:nvSpPr>
        <p:spPr>
          <a:xfrm>
            <a:off x="457200" y="1600200"/>
            <a:ext cx="8229600" cy="4525963"/>
          </a:xfrm>
          <a:prstGeom prst="rect">
            <a:avLst/>
          </a:prstGeom>
        </p:spPr>
        <p:txBody>
          <a:bodyPr>
            <a:normAutofit fontScale="100000" lnSpcReduction="0"/>
          </a:bodyPr>
          <a:lstStyle/>
          <a:p>
            <a:pPr>
              <a:buSzTx/>
              <a:buNone/>
              <a:defRPr>
                <a:solidFill>
                  <a:schemeClr val="accent2"/>
                </a:solidFill>
              </a:defRPr>
            </a:pPr>
            <a:r>
              <a:t> 	Broadcast Monitoring</a:t>
            </a:r>
            <a:r>
              <a:rPr>
                <a:solidFill>
                  <a:srgbClr val="000000"/>
                </a:solidFill>
              </a:rPr>
              <a:t>:</a:t>
            </a:r>
            <a:endParaRPr>
              <a:solidFill>
                <a:srgbClr val="000000"/>
              </a:solidFill>
            </a:endParaRPr>
          </a:p>
          <a:p>
            <a:pPr>
              <a:buSzTx/>
              <a:buNone/>
            </a:pPr>
            <a:r>
              <a:t>	</a:t>
            </a:r>
            <a:r>
              <a:rPr sz="2400"/>
              <a:t>It is often crucially important that we are able to track when a specific video is being broadcast by a TV station. This is important to advertising agencies that want to ensure that their commercials are getting the air time they paid for. Watermarking can be used for this purpose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Applications"/>
          <p:cNvSpPr txBox="1"/>
          <p:nvPr>
            <p:ph type="title" idx="4294967295"/>
          </p:nvPr>
        </p:nvSpPr>
        <p:spPr>
          <a:xfrm>
            <a:off x="457200" y="274637"/>
            <a:ext cx="8229600" cy="1143001"/>
          </a:xfrm>
          <a:prstGeom prst="rect">
            <a:avLst/>
          </a:prstGeom>
        </p:spPr>
        <p:txBody>
          <a:bodyPr>
            <a:normAutofit fontScale="100000" lnSpcReduction="0"/>
          </a:bodyPr>
          <a:lstStyle/>
          <a:p>
            <a:pPr/>
            <a:r>
              <a:t>Applications</a:t>
            </a:r>
          </a:p>
        </p:txBody>
      </p:sp>
      <p:sp>
        <p:nvSpPr>
          <p:cNvPr id="38" name="Transaction tracking :…"/>
          <p:cNvSpPr txBox="1"/>
          <p:nvPr>
            <p:ph type="body" idx="4294967295"/>
          </p:nvPr>
        </p:nvSpPr>
        <p:spPr>
          <a:xfrm>
            <a:off x="457200" y="1600200"/>
            <a:ext cx="8229600" cy="4525963"/>
          </a:xfrm>
          <a:prstGeom prst="rect">
            <a:avLst/>
          </a:prstGeom>
        </p:spPr>
        <p:txBody>
          <a:bodyPr>
            <a:normAutofit fontScale="100000" lnSpcReduction="0"/>
          </a:bodyPr>
          <a:lstStyle/>
          <a:p>
            <a:pPr>
              <a:buSzTx/>
              <a:buNone/>
              <a:defRPr>
                <a:solidFill>
                  <a:schemeClr val="accent2"/>
                </a:solidFill>
              </a:defRPr>
            </a:pPr>
            <a:r>
              <a:t> 	Transaction tracking </a:t>
            </a:r>
            <a:r>
              <a:rPr>
                <a:solidFill>
                  <a:srgbClr val="000000"/>
                </a:solidFill>
              </a:rPr>
              <a:t>:</a:t>
            </a:r>
            <a:endParaRPr>
              <a:solidFill>
                <a:srgbClr val="000000"/>
              </a:solidFill>
            </a:endParaRPr>
          </a:p>
          <a:p>
            <a:pPr>
              <a:buSzTx/>
              <a:buNone/>
            </a:pPr>
            <a:r>
              <a:t>	Transaction tracking is another interesting application of watermarking. In this case the watermark embedded in a digital work can be used to record one or more transactions taking place in the history of a copy of this work.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Applications"/>
          <p:cNvSpPr txBox="1"/>
          <p:nvPr>
            <p:ph type="title" idx="4294967295"/>
          </p:nvPr>
        </p:nvSpPr>
        <p:spPr>
          <a:xfrm>
            <a:off x="457200" y="274637"/>
            <a:ext cx="8229600" cy="1143001"/>
          </a:xfrm>
          <a:prstGeom prst="rect">
            <a:avLst/>
          </a:prstGeom>
        </p:spPr>
        <p:txBody>
          <a:bodyPr>
            <a:normAutofit fontScale="100000" lnSpcReduction="0"/>
          </a:bodyPr>
          <a:lstStyle/>
          <a:p>
            <a:pPr/>
            <a:r>
              <a:t>Applications</a:t>
            </a:r>
          </a:p>
        </p:txBody>
      </p:sp>
      <p:sp>
        <p:nvSpPr>
          <p:cNvPr id="41" name="Copyright Protecton:To prove the ownership…"/>
          <p:cNvSpPr txBox="1"/>
          <p:nvPr>
            <p:ph type="body" idx="4294967295"/>
          </p:nvPr>
        </p:nvSpPr>
        <p:spPr>
          <a:xfrm>
            <a:off x="457200" y="1600200"/>
            <a:ext cx="8229600" cy="4525963"/>
          </a:xfrm>
          <a:prstGeom prst="rect">
            <a:avLst/>
          </a:prstGeom>
        </p:spPr>
        <p:txBody>
          <a:bodyPr>
            <a:normAutofit fontScale="100000" lnSpcReduction="0"/>
          </a:bodyPr>
          <a:lstStyle/>
          <a:p>
            <a:pPr algn="just">
              <a:buSzTx/>
              <a:buNone/>
              <a:defRPr>
                <a:solidFill>
                  <a:schemeClr val="accent2"/>
                </a:solidFill>
              </a:defRPr>
            </a:pPr>
            <a:r>
              <a:t>Copyright Protecton:</a:t>
            </a:r>
            <a:r>
              <a:rPr>
                <a:solidFill>
                  <a:srgbClr val="000000"/>
                </a:solidFill>
              </a:rPr>
              <a:t>To prove the ownership</a:t>
            </a:r>
            <a:endParaRPr>
              <a:solidFill>
                <a:srgbClr val="000000"/>
              </a:solidFill>
            </a:endParaRPr>
          </a:p>
          <a:p>
            <a:pPr algn="just">
              <a:buSzTx/>
              <a:buNone/>
            </a:pPr>
            <a:r>
              <a:t>of digital media</a:t>
            </a:r>
          </a:p>
        </p:txBody>
      </p:sp>
      <p:pic>
        <p:nvPicPr>
          <p:cNvPr id="42" name="CharliePoster_ATEC" descr="CharliePoster_ATEC"/>
          <p:cNvPicPr>
            <a:picLocks noChangeAspect="1"/>
          </p:cNvPicPr>
          <p:nvPr/>
        </p:nvPicPr>
        <p:blipFill>
          <a:blip r:embed="rId2">
            <a:extLst/>
          </a:blip>
          <a:stretch>
            <a:fillRect/>
          </a:stretch>
        </p:blipFill>
        <p:spPr>
          <a:xfrm>
            <a:off x="4343400" y="2286000"/>
            <a:ext cx="3657600" cy="4165600"/>
          </a:xfrm>
          <a:prstGeom prst="rect">
            <a:avLst/>
          </a:prstGeom>
          <a:ln w="12700">
            <a:miter lim="400000"/>
          </a:ln>
        </p:spPr>
      </p:pic>
      <p:sp>
        <p:nvSpPr>
          <p:cNvPr id="43" name="Eg. Cut paste of images"/>
          <p:cNvSpPr txBox="1"/>
          <p:nvPr/>
        </p:nvSpPr>
        <p:spPr>
          <a:xfrm>
            <a:off x="655319" y="4191000"/>
            <a:ext cx="326136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1">
                <a:solidFill>
                  <a:srgbClr val="CC3300"/>
                </a:solidFill>
              </a:defRPr>
            </a:lvl1pPr>
          </a:lstStyle>
          <a:p>
            <a:pPr/>
            <a:r>
              <a:t>Eg. Cut paste of images</a:t>
            </a:r>
          </a:p>
        </p:txBody>
      </p:sp>
      <p:sp>
        <p:nvSpPr>
          <p:cNvPr id="44" name="Hidden Watermarks represent the copyright information"/>
          <p:cNvSpPr txBox="1"/>
          <p:nvPr/>
        </p:nvSpPr>
        <p:spPr>
          <a:xfrm>
            <a:off x="502919" y="5410200"/>
            <a:ext cx="3337562"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lvl1pPr>
          </a:lstStyle>
          <a:p>
            <a:pPr/>
            <a:r>
              <a:t>Hidden Watermarks represent the copyright information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Applications"/>
          <p:cNvSpPr txBox="1"/>
          <p:nvPr>
            <p:ph type="title" idx="4294967295"/>
          </p:nvPr>
        </p:nvSpPr>
        <p:spPr>
          <a:xfrm>
            <a:off x="457200" y="274637"/>
            <a:ext cx="8229600" cy="1143001"/>
          </a:xfrm>
          <a:prstGeom prst="rect">
            <a:avLst/>
          </a:prstGeom>
        </p:spPr>
        <p:txBody>
          <a:bodyPr>
            <a:normAutofit fontScale="100000" lnSpcReduction="0"/>
          </a:bodyPr>
          <a:lstStyle/>
          <a:p>
            <a:pPr/>
            <a:r>
              <a:t>Applications</a:t>
            </a:r>
          </a:p>
        </p:txBody>
      </p:sp>
      <p:sp>
        <p:nvSpPr>
          <p:cNvPr id="47" name="Tamper proofing: To find out if data was tampered."/>
          <p:cNvSpPr txBox="1"/>
          <p:nvPr>
            <p:ph type="body" idx="4294967295"/>
          </p:nvPr>
        </p:nvSpPr>
        <p:spPr>
          <a:xfrm>
            <a:off x="457200" y="1600200"/>
            <a:ext cx="8229600" cy="4525963"/>
          </a:xfrm>
          <a:prstGeom prst="rect">
            <a:avLst/>
          </a:prstGeom>
        </p:spPr>
        <p:txBody>
          <a:bodyPr>
            <a:normAutofit fontScale="100000" lnSpcReduction="0"/>
          </a:bodyPr>
          <a:lstStyle/>
          <a:p>
            <a:pPr>
              <a:buSzTx/>
              <a:buNone/>
              <a:defRPr>
                <a:solidFill>
                  <a:schemeClr val="accent2"/>
                </a:solidFill>
              </a:defRPr>
            </a:pPr>
            <a:r>
              <a:t>Tamper proofing</a:t>
            </a:r>
            <a:r>
              <a:rPr>
                <a:solidFill>
                  <a:srgbClr val="000000"/>
                </a:solidFill>
              </a:rPr>
              <a:t>: To find out if data was tampered. </a:t>
            </a:r>
          </a:p>
        </p:txBody>
      </p:sp>
      <p:pic>
        <p:nvPicPr>
          <p:cNvPr id="48" name="tampering" descr="tampering"/>
          <p:cNvPicPr>
            <a:picLocks noChangeAspect="1"/>
          </p:cNvPicPr>
          <p:nvPr/>
        </p:nvPicPr>
        <p:blipFill>
          <a:blip r:embed="rId2">
            <a:extLst/>
          </a:blip>
          <a:stretch>
            <a:fillRect/>
          </a:stretch>
        </p:blipFill>
        <p:spPr>
          <a:xfrm>
            <a:off x="4267200" y="2362200"/>
            <a:ext cx="4343400" cy="3429000"/>
          </a:xfrm>
          <a:prstGeom prst="rect">
            <a:avLst/>
          </a:prstGeom>
          <a:ln w="12700">
            <a:miter lim="400000"/>
          </a:ln>
        </p:spPr>
      </p:pic>
      <p:sp>
        <p:nvSpPr>
          <p:cNvPr id="49" name="Eg. Change meaning of images"/>
          <p:cNvSpPr txBox="1"/>
          <p:nvPr/>
        </p:nvSpPr>
        <p:spPr>
          <a:xfrm>
            <a:off x="502919" y="3505200"/>
            <a:ext cx="356616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1">
                <a:solidFill>
                  <a:srgbClr val="CC3300"/>
                </a:solidFill>
              </a:defRPr>
            </a:lvl1pPr>
          </a:lstStyle>
          <a:p>
            <a:pPr/>
            <a:r>
              <a:t>Eg. Change meaning of images</a:t>
            </a:r>
          </a:p>
        </p:txBody>
      </p:sp>
      <p:sp>
        <p:nvSpPr>
          <p:cNvPr id="50" name="Hidden Watermarks track change in meaning"/>
          <p:cNvSpPr txBox="1"/>
          <p:nvPr/>
        </p:nvSpPr>
        <p:spPr>
          <a:xfrm>
            <a:off x="502919" y="4343400"/>
            <a:ext cx="3337562"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lvl1pPr>
          </a:lstStyle>
          <a:p>
            <a:pPr/>
            <a:r>
              <a:t>Hidden Watermarks track change in meaning</a:t>
            </a:r>
          </a:p>
        </p:txBody>
      </p:sp>
      <p:sp>
        <p:nvSpPr>
          <p:cNvPr id="51" name="Issues: Accuracy of detection"/>
          <p:cNvSpPr txBox="1"/>
          <p:nvPr/>
        </p:nvSpPr>
        <p:spPr>
          <a:xfrm>
            <a:off x="502919" y="5715000"/>
            <a:ext cx="326136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lvl1pPr>
          </a:lstStyle>
          <a:p>
            <a:pPr/>
            <a:r>
              <a:t>Issues: Accuracy of detection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Applications"/>
          <p:cNvSpPr txBox="1"/>
          <p:nvPr>
            <p:ph type="title" idx="4294967295"/>
          </p:nvPr>
        </p:nvSpPr>
        <p:spPr>
          <a:xfrm>
            <a:off x="457200" y="274637"/>
            <a:ext cx="8229600" cy="1143001"/>
          </a:xfrm>
          <a:prstGeom prst="rect">
            <a:avLst/>
          </a:prstGeom>
        </p:spPr>
        <p:txBody>
          <a:bodyPr>
            <a:normAutofit fontScale="100000" lnSpcReduction="0"/>
          </a:bodyPr>
          <a:lstStyle/>
          <a:p>
            <a:pPr/>
            <a:r>
              <a:t>Applications</a:t>
            </a:r>
          </a:p>
        </p:txBody>
      </p:sp>
      <p:sp>
        <p:nvSpPr>
          <p:cNvPr id="54" name="Copy Control and fingerprinting:…"/>
          <p:cNvSpPr txBox="1"/>
          <p:nvPr>
            <p:ph type="body" idx="4294967295"/>
          </p:nvPr>
        </p:nvSpPr>
        <p:spPr>
          <a:xfrm>
            <a:off x="457200" y="1600200"/>
            <a:ext cx="8229600" cy="4525963"/>
          </a:xfrm>
          <a:prstGeom prst="rect">
            <a:avLst/>
          </a:prstGeom>
        </p:spPr>
        <p:txBody>
          <a:bodyPr>
            <a:normAutofit fontScale="100000" lnSpcReduction="0"/>
          </a:bodyPr>
          <a:lstStyle/>
          <a:p>
            <a:pPr>
              <a:buSzTx/>
              <a:buNone/>
              <a:defRPr>
                <a:solidFill>
                  <a:schemeClr val="accent2"/>
                </a:solidFill>
              </a:defRPr>
            </a:pPr>
            <a:r>
              <a:t> 	Copy Control and fingerprinting</a:t>
            </a:r>
            <a:r>
              <a:rPr>
                <a:solidFill>
                  <a:srgbClr val="000000"/>
                </a:solidFill>
              </a:rPr>
              <a:t>:</a:t>
            </a:r>
            <a:endParaRPr>
              <a:solidFill>
                <a:srgbClr val="000000"/>
              </a:solidFill>
            </a:endParaRPr>
          </a:p>
          <a:p>
            <a:pPr>
              <a:buSzTx/>
              <a:buNone/>
            </a:pPr>
            <a:r>
              <a:t>	Issue is similar to transaction tracking of the content. An owner embed a watermark into digital content that identifies the buyer of the copy. If unauthorized copies are found later, the owner can trace the origin of the illegal copies.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