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9E37AE3-DABC-462D-9BDA-9BA2FC04BE1A}" type="datetimeFigureOut">
              <a:rPr lang="en-IN" smtClean="0"/>
              <a:t>19-11-2019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391934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37AE3-DABC-462D-9BDA-9BA2FC04BE1A}"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167630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E37AE3-DABC-462D-9BDA-9BA2FC04BE1A}"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1116677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E37AE3-DABC-462D-9BDA-9BA2FC04BE1A}"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2349709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37AE3-DABC-462D-9BDA-9BA2FC04BE1A}"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753832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E37AE3-DABC-462D-9BDA-9BA2FC04BE1A}" type="datetimeFigureOut">
              <a:rPr lang="en-IN" smtClean="0"/>
              <a:t>19-11-2019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278711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E37AE3-DABC-462D-9BDA-9BA2FC04BE1A}" type="datetimeFigureOut">
              <a:rPr lang="en-IN" smtClean="0"/>
              <a:t>19-11-2019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346783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9E37AE3-DABC-462D-9BDA-9BA2FC04BE1A}"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3227673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9E37AE3-DABC-462D-9BDA-9BA2FC04BE1A}"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260109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37AE3-DABC-462D-9BDA-9BA2FC04BE1A}"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407707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E37AE3-DABC-462D-9BDA-9BA2FC04BE1A}" type="datetimeFigureOut">
              <a:rPr lang="en-IN" smtClean="0"/>
              <a:t>19-11-2019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393328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E37AE3-DABC-462D-9BDA-9BA2FC04BE1A}"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211089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E37AE3-DABC-462D-9BDA-9BA2FC04BE1A}" type="datetimeFigureOut">
              <a:rPr lang="en-IN" smtClean="0"/>
              <a:t>19-11-2019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3471335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E37AE3-DABC-462D-9BDA-9BA2FC04BE1A}" type="datetimeFigureOut">
              <a:rPr lang="en-IN" smtClean="0"/>
              <a:t>19-11-2019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392290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37AE3-DABC-462D-9BDA-9BA2FC04BE1A}" type="datetimeFigureOut">
              <a:rPr lang="en-IN" smtClean="0"/>
              <a:t>19-11-2019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396220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37AE3-DABC-462D-9BDA-9BA2FC04BE1A}"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167127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E37AE3-DABC-462D-9BDA-9BA2FC04BE1A}" type="datetimeFigureOut">
              <a:rPr lang="en-IN" smtClean="0"/>
              <a:t>19-11-2019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D5BA0A-45E7-4F64-9DB1-EBD7DE7B56E2}" type="slidenum">
              <a:rPr lang="en-IN" smtClean="0"/>
              <a:t>‹#›</a:t>
            </a:fld>
            <a:endParaRPr lang="en-IN"/>
          </a:p>
        </p:txBody>
      </p:sp>
    </p:spTree>
    <p:extLst>
      <p:ext uri="{BB962C8B-B14F-4D97-AF65-F5344CB8AC3E}">
        <p14:creationId xmlns:p14="http://schemas.microsoft.com/office/powerpoint/2010/main" val="23253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9E37AE3-DABC-462D-9BDA-9BA2FC04BE1A}" type="datetimeFigureOut">
              <a:rPr lang="en-IN" smtClean="0"/>
              <a:t>19-11-2019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AD5BA0A-45E7-4F64-9DB1-EBD7DE7B56E2}" type="slidenum">
              <a:rPr lang="en-IN" smtClean="0"/>
              <a:t>‹#›</a:t>
            </a:fld>
            <a:endParaRPr lang="en-IN"/>
          </a:p>
        </p:txBody>
      </p:sp>
    </p:spTree>
    <p:extLst>
      <p:ext uri="{BB962C8B-B14F-4D97-AF65-F5344CB8AC3E}">
        <p14:creationId xmlns:p14="http://schemas.microsoft.com/office/powerpoint/2010/main" val="4218524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B122A-4A1B-4B88-A9D1-3D25152750D2}"/>
              </a:ext>
            </a:extLst>
          </p:cNvPr>
          <p:cNvSpPr>
            <a:spLocks noGrp="1"/>
          </p:cNvSpPr>
          <p:nvPr>
            <p:ph type="ctrTitle"/>
          </p:nvPr>
        </p:nvSpPr>
        <p:spPr/>
        <p:txBody>
          <a:bodyPr/>
          <a:lstStyle/>
          <a:p>
            <a:r>
              <a:rPr lang="en-IN" b="1" dirty="0"/>
              <a:t>Radial Basis Function(RBF) Networks</a:t>
            </a:r>
          </a:p>
        </p:txBody>
      </p:sp>
    </p:spTree>
    <p:extLst>
      <p:ext uri="{BB962C8B-B14F-4D97-AF65-F5344CB8AC3E}">
        <p14:creationId xmlns:p14="http://schemas.microsoft.com/office/powerpoint/2010/main" val="331687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A688-136B-4660-9FE0-9F87E3C16AC6}"/>
              </a:ext>
            </a:extLst>
          </p:cNvPr>
          <p:cNvSpPr>
            <a:spLocks noGrp="1"/>
          </p:cNvSpPr>
          <p:nvPr>
            <p:ph type="title"/>
          </p:nvPr>
        </p:nvSpPr>
        <p:spPr/>
        <p:txBody>
          <a:bodyPr/>
          <a:lstStyle/>
          <a:p>
            <a:endParaRPr lang="en-IN"/>
          </a:p>
        </p:txBody>
      </p:sp>
      <p:pic>
        <p:nvPicPr>
          <p:cNvPr id="11" name="Picture 10">
            <a:extLst>
              <a:ext uri="{FF2B5EF4-FFF2-40B4-BE49-F238E27FC236}">
                <a16:creationId xmlns:a16="http://schemas.microsoft.com/office/drawing/2014/main" id="{21964364-8571-43F7-80F7-AFA20AD67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353" y="2729968"/>
            <a:ext cx="4750717" cy="2267266"/>
          </a:xfrm>
          <a:prstGeom prst="rect">
            <a:avLst/>
          </a:prstGeom>
        </p:spPr>
      </p:pic>
    </p:spTree>
    <p:extLst>
      <p:ext uri="{BB962C8B-B14F-4D97-AF65-F5344CB8AC3E}">
        <p14:creationId xmlns:p14="http://schemas.microsoft.com/office/powerpoint/2010/main" val="206355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3EA0-F159-460E-B53D-E33DDE2E574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92E1DED-144E-44BA-B46D-A5ABF0D92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345" y="437322"/>
            <a:ext cx="11315341" cy="5595731"/>
          </a:xfrm>
        </p:spPr>
      </p:pic>
    </p:spTree>
    <p:extLst>
      <p:ext uri="{BB962C8B-B14F-4D97-AF65-F5344CB8AC3E}">
        <p14:creationId xmlns:p14="http://schemas.microsoft.com/office/powerpoint/2010/main" val="167218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C9AE-A918-4BB7-8A8F-D8F5680319F8}"/>
              </a:ext>
            </a:extLst>
          </p:cNvPr>
          <p:cNvSpPr>
            <a:spLocks noGrp="1"/>
          </p:cNvSpPr>
          <p:nvPr>
            <p:ph type="title"/>
          </p:nvPr>
        </p:nvSpPr>
        <p:spPr/>
        <p:txBody>
          <a:bodyPr/>
          <a:lstStyle/>
          <a:p>
            <a:r>
              <a:rPr lang="en-IN" b="1" dirty="0"/>
              <a:t>RADIAL-BASIS-FUNCTION NETWORKS</a:t>
            </a:r>
            <a:endParaRPr lang="en-IN" dirty="0"/>
          </a:p>
        </p:txBody>
      </p:sp>
      <p:sp>
        <p:nvSpPr>
          <p:cNvPr id="3" name="Content Placeholder 2">
            <a:extLst>
              <a:ext uri="{FF2B5EF4-FFF2-40B4-BE49-F238E27FC236}">
                <a16:creationId xmlns:a16="http://schemas.microsoft.com/office/drawing/2014/main" id="{BF70DE39-55E8-42B2-91DF-895553E4CCDB}"/>
              </a:ext>
            </a:extLst>
          </p:cNvPr>
          <p:cNvSpPr>
            <a:spLocks noGrp="1"/>
          </p:cNvSpPr>
          <p:nvPr>
            <p:ph idx="1"/>
          </p:nvPr>
        </p:nvSpPr>
        <p:spPr/>
        <p:txBody>
          <a:bodyPr>
            <a:normAutofit fontScale="92500" lnSpcReduction="10000"/>
          </a:bodyPr>
          <a:lstStyle/>
          <a:p>
            <a:pPr marL="0" indent="0">
              <a:buNone/>
            </a:pPr>
            <a:r>
              <a:rPr lang="en-US" b="1" dirty="0"/>
              <a:t>1. </a:t>
            </a:r>
            <a:r>
              <a:rPr lang="en-US" i="1" dirty="0"/>
              <a:t>Input layer</a:t>
            </a:r>
            <a:r>
              <a:rPr lang="en-US" dirty="0"/>
              <a:t>, which consists of </a:t>
            </a:r>
            <a:r>
              <a:rPr lang="en-US" i="1" dirty="0" err="1"/>
              <a:t>m</a:t>
            </a:r>
            <a:r>
              <a:rPr lang="en-US" i="1" baseline="-25000" dirty="0" err="1"/>
              <a:t>o</a:t>
            </a:r>
            <a:r>
              <a:rPr lang="en-US" i="1" dirty="0"/>
              <a:t> </a:t>
            </a:r>
            <a:r>
              <a:rPr lang="en-US" dirty="0"/>
              <a:t>source nodes, where </a:t>
            </a:r>
            <a:r>
              <a:rPr lang="en-US" i="1" dirty="0" err="1"/>
              <a:t>m</a:t>
            </a:r>
            <a:r>
              <a:rPr lang="en-US" i="1" baseline="-25000" dirty="0" err="1"/>
              <a:t>o</a:t>
            </a:r>
            <a:r>
              <a:rPr lang="en-US" i="1" dirty="0"/>
              <a:t> </a:t>
            </a:r>
            <a:r>
              <a:rPr lang="en-US" dirty="0"/>
              <a:t>is the dimensionality of </a:t>
            </a:r>
            <a:r>
              <a:rPr lang="en-IN" dirty="0"/>
              <a:t>the input vector </a:t>
            </a:r>
            <a:r>
              <a:rPr lang="en-IN" b="1" dirty="0"/>
              <a:t>x</a:t>
            </a:r>
            <a:r>
              <a:rPr lang="en-IN" dirty="0"/>
              <a:t>.</a:t>
            </a:r>
          </a:p>
          <a:p>
            <a:pPr marL="0" indent="0">
              <a:buNone/>
            </a:pPr>
            <a:r>
              <a:rPr lang="en-US" b="1" dirty="0"/>
              <a:t>2. </a:t>
            </a:r>
            <a:r>
              <a:rPr lang="en-US" i="1" dirty="0"/>
              <a:t>Hidden layer</a:t>
            </a:r>
            <a:r>
              <a:rPr lang="en-US" dirty="0"/>
              <a:t>, which consists of the same number of computation units as the size of the training sample, namely, </a:t>
            </a:r>
            <a:r>
              <a:rPr lang="en-US" i="1" dirty="0"/>
              <a:t>N</a:t>
            </a:r>
            <a:r>
              <a:rPr lang="en-US" dirty="0"/>
              <a:t>; each unit is mathematically described by a radial basis </a:t>
            </a:r>
            <a:r>
              <a:rPr lang="en-IN" dirty="0"/>
              <a:t>function</a:t>
            </a:r>
          </a:p>
          <a:p>
            <a:pPr marL="0" indent="0">
              <a:buNone/>
            </a:pPr>
            <a:r>
              <a:rPr lang="pt-BR" dirty="0"/>
              <a:t>       </a:t>
            </a:r>
            <a:r>
              <a:rPr lang="pt-BR" baseline="-25000" dirty="0"/>
              <a:t>j</a:t>
            </a:r>
            <a:r>
              <a:rPr lang="pt-BR" dirty="0"/>
              <a:t>(</a:t>
            </a:r>
            <a:r>
              <a:rPr lang="pt-BR" b="1" dirty="0"/>
              <a:t>x</a:t>
            </a:r>
            <a:r>
              <a:rPr lang="pt-BR" dirty="0"/>
              <a:t>) =  (||</a:t>
            </a:r>
            <a:r>
              <a:rPr lang="pt-BR" b="1" dirty="0"/>
              <a:t>x </a:t>
            </a:r>
            <a:r>
              <a:rPr lang="pt-BR" dirty="0"/>
              <a:t>- </a:t>
            </a:r>
            <a:r>
              <a:rPr lang="pt-BR" b="1" dirty="0"/>
              <a:t>x</a:t>
            </a:r>
            <a:r>
              <a:rPr lang="pt-BR" b="1" baseline="-25000" dirty="0"/>
              <a:t>j</a:t>
            </a:r>
            <a:r>
              <a:rPr lang="pt-BR" dirty="0"/>
              <a:t> || ), j = 1, 2, ... , N</a:t>
            </a:r>
          </a:p>
          <a:p>
            <a:pPr marL="0" indent="0">
              <a:buNone/>
            </a:pPr>
            <a:endParaRPr lang="pt-BR" dirty="0"/>
          </a:p>
          <a:p>
            <a:r>
              <a:rPr lang="en-US" dirty="0"/>
              <a:t>The </a:t>
            </a:r>
            <a:r>
              <a:rPr lang="en-US" i="1" dirty="0" err="1"/>
              <a:t>j</a:t>
            </a:r>
            <a:r>
              <a:rPr lang="en-US" dirty="0" err="1"/>
              <a:t>th</a:t>
            </a:r>
            <a:r>
              <a:rPr lang="en-US" dirty="0"/>
              <a:t> input data point </a:t>
            </a:r>
            <a:r>
              <a:rPr lang="en-US" b="1" dirty="0" err="1"/>
              <a:t>x</a:t>
            </a:r>
            <a:r>
              <a:rPr lang="en-US" i="1" dirty="0" err="1"/>
              <a:t>j</a:t>
            </a:r>
            <a:r>
              <a:rPr lang="en-US" i="1" dirty="0"/>
              <a:t> </a:t>
            </a:r>
            <a:r>
              <a:rPr lang="en-US" dirty="0"/>
              <a:t>defines the center of the radial-basis function, and the vector </a:t>
            </a:r>
            <a:r>
              <a:rPr lang="en-US" b="1" dirty="0"/>
              <a:t>x </a:t>
            </a:r>
            <a:r>
              <a:rPr lang="en-US" dirty="0"/>
              <a:t>is the signal (pattern) applied to the input layer. </a:t>
            </a:r>
          </a:p>
          <a:p>
            <a:r>
              <a:rPr lang="en-US" dirty="0"/>
              <a:t>Thus, unlike a multilayer perceptron, the links connecting the source nodes to the hidden units are direct connections </a:t>
            </a:r>
            <a:r>
              <a:rPr lang="en-IN" dirty="0"/>
              <a:t>with </a:t>
            </a:r>
            <a:r>
              <a:rPr lang="en-IN" i="1" dirty="0"/>
              <a:t>no </a:t>
            </a:r>
            <a:r>
              <a:rPr lang="en-IN" dirty="0"/>
              <a:t>weights.</a:t>
            </a:r>
          </a:p>
        </p:txBody>
      </p:sp>
    </p:spTree>
    <p:extLst>
      <p:ext uri="{BB962C8B-B14F-4D97-AF65-F5344CB8AC3E}">
        <p14:creationId xmlns:p14="http://schemas.microsoft.com/office/powerpoint/2010/main" val="297919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264C-6381-4533-91C5-6E77322E55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04B594-2DD4-4AB8-99F1-9F5D3FE0A711}"/>
              </a:ext>
            </a:extLst>
          </p:cNvPr>
          <p:cNvSpPr>
            <a:spLocks noGrp="1"/>
          </p:cNvSpPr>
          <p:nvPr>
            <p:ph idx="1"/>
          </p:nvPr>
        </p:nvSpPr>
        <p:spPr>
          <a:xfrm>
            <a:off x="677876" y="5293692"/>
            <a:ext cx="10878020" cy="3416300"/>
          </a:xfrm>
        </p:spPr>
        <p:txBody>
          <a:bodyPr/>
          <a:lstStyle/>
          <a:p>
            <a:r>
              <a:rPr lang="en-US" i="1" dirty="0"/>
              <a:t>Output layer</a:t>
            </a:r>
            <a:r>
              <a:rPr lang="en-US" dirty="0"/>
              <a:t>, which, in the RBF structure of Fig. 5.3, consists of a single computational unit. Clearly, there is no restriction on the size of the output layer, except to say that typically the size of the output layer is much smaller than that of the hidden layer.</a:t>
            </a:r>
            <a:endParaRPr lang="en-IN" dirty="0"/>
          </a:p>
        </p:txBody>
      </p:sp>
      <p:pic>
        <p:nvPicPr>
          <p:cNvPr id="5" name="Picture 4">
            <a:extLst>
              <a:ext uri="{FF2B5EF4-FFF2-40B4-BE49-F238E27FC236}">
                <a16:creationId xmlns:a16="http://schemas.microsoft.com/office/drawing/2014/main" id="{3ED51824-A25E-4BB0-8970-B9C23F0AC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4" y="92765"/>
            <a:ext cx="10747512" cy="4876800"/>
          </a:xfrm>
          <a:prstGeom prst="rect">
            <a:avLst/>
          </a:prstGeom>
        </p:spPr>
      </p:pic>
    </p:spTree>
    <p:extLst>
      <p:ext uri="{BB962C8B-B14F-4D97-AF65-F5344CB8AC3E}">
        <p14:creationId xmlns:p14="http://schemas.microsoft.com/office/powerpoint/2010/main" val="163437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0F14-1408-46EF-A1D2-0C84A3D5FA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0128C4-6D8B-452D-91D1-CBA4AF352311}"/>
              </a:ext>
            </a:extLst>
          </p:cNvPr>
          <p:cNvSpPr>
            <a:spLocks noGrp="1"/>
          </p:cNvSpPr>
          <p:nvPr>
            <p:ph idx="1"/>
          </p:nvPr>
        </p:nvSpPr>
        <p:spPr>
          <a:xfrm>
            <a:off x="627331" y="2321890"/>
            <a:ext cx="10173191" cy="3946388"/>
          </a:xfrm>
        </p:spPr>
        <p:txBody>
          <a:bodyPr>
            <a:normAutofit/>
          </a:bodyPr>
          <a:lstStyle/>
          <a:p>
            <a:r>
              <a:rPr lang="en-US" dirty="0"/>
              <a:t>Gaussian function as the radial-basis function </a:t>
            </a:r>
            <a:r>
              <a:rPr lang="en-IN" dirty="0"/>
              <a:t>defined by</a:t>
            </a:r>
          </a:p>
          <a:p>
            <a:endParaRPr lang="en-IN" dirty="0"/>
          </a:p>
          <a:p>
            <a:endParaRPr lang="en-IN" dirty="0"/>
          </a:p>
          <a:p>
            <a:endParaRPr lang="en-IN" dirty="0"/>
          </a:p>
          <a:p>
            <a:endParaRPr lang="en-IN" dirty="0"/>
          </a:p>
          <a:p>
            <a:endParaRPr lang="en-IN" dirty="0"/>
          </a:p>
          <a:p>
            <a:r>
              <a:rPr lang="en-US" dirty="0"/>
              <a:t>where </a:t>
            </a:r>
            <a:r>
              <a:rPr lang="en-US" i="1" dirty="0"/>
              <a:t>j </a:t>
            </a:r>
            <a:r>
              <a:rPr lang="en-US" dirty="0"/>
              <a:t>is a measure of the </a:t>
            </a:r>
            <a:r>
              <a:rPr lang="en-US" i="1" dirty="0"/>
              <a:t>width </a:t>
            </a:r>
            <a:r>
              <a:rPr lang="en-US" dirty="0"/>
              <a:t>of the </a:t>
            </a:r>
            <a:r>
              <a:rPr lang="en-US" i="1" dirty="0" err="1"/>
              <a:t>j</a:t>
            </a:r>
            <a:r>
              <a:rPr lang="en-US" dirty="0" err="1"/>
              <a:t>th</a:t>
            </a:r>
            <a:r>
              <a:rPr lang="en-US" dirty="0"/>
              <a:t> Gaussian function with center </a:t>
            </a:r>
            <a:r>
              <a:rPr lang="en-US" b="1" dirty="0" err="1"/>
              <a:t>x</a:t>
            </a:r>
            <a:r>
              <a:rPr lang="en-US" i="1" dirty="0" err="1"/>
              <a:t>j</a:t>
            </a:r>
            <a:r>
              <a:rPr lang="en-US" dirty="0"/>
              <a:t>. Typically, but not always, all the </a:t>
            </a:r>
            <a:r>
              <a:rPr lang="en-US" i="1" dirty="0"/>
              <a:t>Gaussian hidden units </a:t>
            </a:r>
            <a:r>
              <a:rPr lang="en-US" dirty="0"/>
              <a:t>are assigned a common width .</a:t>
            </a:r>
          </a:p>
          <a:p>
            <a:r>
              <a:rPr lang="en-IN" dirty="0"/>
              <a:t>In situations </a:t>
            </a:r>
            <a:r>
              <a:rPr lang="en-US" dirty="0"/>
              <a:t>of this kind, the parameter that distinguishes one hidden unit from another is the </a:t>
            </a:r>
            <a:r>
              <a:rPr lang="en-IN" dirty="0" err="1"/>
              <a:t>center</a:t>
            </a:r>
            <a:r>
              <a:rPr lang="en-IN" dirty="0"/>
              <a:t> </a:t>
            </a:r>
            <a:r>
              <a:rPr lang="en-IN" b="1" dirty="0" err="1"/>
              <a:t>x</a:t>
            </a:r>
            <a:r>
              <a:rPr lang="en-IN" i="1" dirty="0" err="1"/>
              <a:t>j</a:t>
            </a:r>
            <a:r>
              <a:rPr lang="en-IN" dirty="0"/>
              <a:t>.</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970CA289-9C05-4C61-ADAD-3843E08AE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42" y="3068146"/>
            <a:ext cx="5527883" cy="1226938"/>
          </a:xfrm>
          <a:prstGeom prst="rect">
            <a:avLst/>
          </a:prstGeom>
        </p:spPr>
      </p:pic>
    </p:spTree>
    <p:extLst>
      <p:ext uri="{BB962C8B-B14F-4D97-AF65-F5344CB8AC3E}">
        <p14:creationId xmlns:p14="http://schemas.microsoft.com/office/powerpoint/2010/main" val="297502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F018-286D-422D-BF0E-B084FE1722F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BDA34BB-3760-401E-B46A-C3C1BBB3F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410" y="874643"/>
            <a:ext cx="9090990" cy="5042194"/>
          </a:xfrm>
        </p:spPr>
      </p:pic>
    </p:spTree>
    <p:extLst>
      <p:ext uri="{BB962C8B-B14F-4D97-AF65-F5344CB8AC3E}">
        <p14:creationId xmlns:p14="http://schemas.microsoft.com/office/powerpoint/2010/main" val="50737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6C29-52E3-40F4-90C0-AA1CE0AA380E}"/>
              </a:ext>
            </a:extLst>
          </p:cNvPr>
          <p:cNvSpPr>
            <a:spLocks noGrp="1"/>
          </p:cNvSpPr>
          <p:nvPr>
            <p:ph type="title"/>
          </p:nvPr>
        </p:nvSpPr>
        <p:spPr/>
        <p:txBody>
          <a:bodyPr/>
          <a:lstStyle/>
          <a:p>
            <a:r>
              <a:rPr lang="en-IN" dirty="0"/>
              <a:t>RBFNN Vs MLP</a:t>
            </a:r>
          </a:p>
        </p:txBody>
      </p:sp>
      <p:sp>
        <p:nvSpPr>
          <p:cNvPr id="3" name="Content Placeholder 2">
            <a:extLst>
              <a:ext uri="{FF2B5EF4-FFF2-40B4-BE49-F238E27FC236}">
                <a16:creationId xmlns:a16="http://schemas.microsoft.com/office/drawing/2014/main" id="{5CFDA9F8-CA94-4140-B0F8-0A247EC52DD6}"/>
              </a:ext>
            </a:extLst>
          </p:cNvPr>
          <p:cNvSpPr>
            <a:spLocks noGrp="1"/>
          </p:cNvSpPr>
          <p:nvPr>
            <p:ph idx="1"/>
          </p:nvPr>
        </p:nvSpPr>
        <p:spPr>
          <a:xfrm>
            <a:off x="770643" y="2643256"/>
            <a:ext cx="3695342" cy="3416300"/>
          </a:xfrm>
        </p:spPr>
        <p:txBody>
          <a:bodyPr>
            <a:normAutofit fontScale="92500" lnSpcReduction="10000"/>
          </a:bodyPr>
          <a:lstStyle/>
          <a:p>
            <a:pPr algn="just"/>
            <a:r>
              <a:rPr lang="en-IN" dirty="0"/>
              <a:t>Has a single hidden layer.</a:t>
            </a:r>
          </a:p>
          <a:p>
            <a:pPr algn="just"/>
            <a:r>
              <a:rPr lang="en-IN" dirty="0"/>
              <a:t>Computational nodes in hidden layer are different and serve a different role from those in output layer.</a:t>
            </a:r>
          </a:p>
          <a:p>
            <a:pPr algn="just"/>
            <a:r>
              <a:rPr lang="en-IN" dirty="0"/>
              <a:t>Hidden layer is non linear whereas output layer is linear.</a:t>
            </a:r>
          </a:p>
          <a:p>
            <a:pPr algn="just"/>
            <a:r>
              <a:rPr lang="en-IN" dirty="0"/>
              <a:t>Activation function of each hidden unit computes the Euclidean distance between the input vector and centre of that unit.</a:t>
            </a:r>
          </a:p>
        </p:txBody>
      </p:sp>
      <p:sp>
        <p:nvSpPr>
          <p:cNvPr id="4" name="Content Placeholder 2">
            <a:extLst>
              <a:ext uri="{FF2B5EF4-FFF2-40B4-BE49-F238E27FC236}">
                <a16:creationId xmlns:a16="http://schemas.microsoft.com/office/drawing/2014/main" id="{207F5E05-54D8-4B0F-98E0-A00E79AD5ACC}"/>
              </a:ext>
            </a:extLst>
          </p:cNvPr>
          <p:cNvSpPr txBox="1">
            <a:spLocks/>
          </p:cNvSpPr>
          <p:nvPr/>
        </p:nvSpPr>
        <p:spPr>
          <a:xfrm>
            <a:off x="6221025" y="2662582"/>
            <a:ext cx="3695342" cy="341630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r>
              <a:rPr lang="en-IN" dirty="0"/>
              <a:t>Has one or more hidden layers.</a:t>
            </a:r>
          </a:p>
          <a:p>
            <a:pPr algn="just"/>
            <a:r>
              <a:rPr lang="en-IN" dirty="0"/>
              <a:t>Usually computational nodes in hidden and output layer share a common neuron model.</a:t>
            </a:r>
          </a:p>
          <a:p>
            <a:pPr algn="just"/>
            <a:r>
              <a:rPr lang="en-IN" dirty="0"/>
              <a:t>Hidden and output layer are usually non linear.</a:t>
            </a:r>
          </a:p>
          <a:p>
            <a:pPr algn="just"/>
            <a:r>
              <a:rPr lang="en-IN" dirty="0"/>
              <a:t>Activation function of each hidden unit computes the inner product of the input vector and the synaptic weight of that unit.</a:t>
            </a:r>
          </a:p>
        </p:txBody>
      </p:sp>
    </p:spTree>
    <p:extLst>
      <p:ext uri="{BB962C8B-B14F-4D97-AF65-F5344CB8AC3E}">
        <p14:creationId xmlns:p14="http://schemas.microsoft.com/office/powerpoint/2010/main" val="140351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3E95-66C6-41B8-93B8-146F658F5F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1DA30D-747A-45E4-B75E-F4FCCA716F1D}"/>
              </a:ext>
            </a:extLst>
          </p:cNvPr>
          <p:cNvSpPr>
            <a:spLocks noGrp="1"/>
          </p:cNvSpPr>
          <p:nvPr>
            <p:ph idx="1"/>
          </p:nvPr>
        </p:nvSpPr>
        <p:spPr>
          <a:xfrm>
            <a:off x="1154954" y="2603500"/>
            <a:ext cx="9446785" cy="3416300"/>
          </a:xfrm>
        </p:spPr>
        <p:txBody>
          <a:bodyPr/>
          <a:lstStyle/>
          <a:p>
            <a:r>
              <a:rPr lang="en-US" dirty="0"/>
              <a:t>A kernel takes your input features, transforms them into some other space and then essentially works with those transformed features (when you apply the kernel trick, you do all this implicitly, but that doesn't change this fact), and then does a linear classification in that new space.</a:t>
            </a:r>
          </a:p>
        </p:txBody>
      </p:sp>
    </p:spTree>
    <p:extLst>
      <p:ext uri="{BB962C8B-B14F-4D97-AF65-F5344CB8AC3E}">
        <p14:creationId xmlns:p14="http://schemas.microsoft.com/office/powerpoint/2010/main" val="175660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2423-A4A8-44C4-A1BC-E6738DCA894C}"/>
              </a:ext>
            </a:extLst>
          </p:cNvPr>
          <p:cNvSpPr>
            <a:spLocks noGrp="1"/>
          </p:cNvSpPr>
          <p:nvPr>
            <p:ph type="title"/>
          </p:nvPr>
        </p:nvSpPr>
        <p:spPr/>
        <p:txBody>
          <a:bodyPr/>
          <a:lstStyle/>
          <a:p>
            <a:r>
              <a:rPr lang="en-IN" dirty="0"/>
              <a:t>What does RBF Network do?</a:t>
            </a:r>
          </a:p>
        </p:txBody>
      </p:sp>
      <p:sp>
        <p:nvSpPr>
          <p:cNvPr id="3" name="Content Placeholder 2">
            <a:extLst>
              <a:ext uri="{FF2B5EF4-FFF2-40B4-BE49-F238E27FC236}">
                <a16:creationId xmlns:a16="http://schemas.microsoft.com/office/drawing/2014/main" id="{F9F7858A-7CAE-4BA5-93DD-42072DB5EF6A}"/>
              </a:ext>
            </a:extLst>
          </p:cNvPr>
          <p:cNvSpPr>
            <a:spLocks noGrp="1"/>
          </p:cNvSpPr>
          <p:nvPr>
            <p:ph idx="1"/>
          </p:nvPr>
        </p:nvSpPr>
        <p:spPr/>
        <p:txBody>
          <a:bodyPr/>
          <a:lstStyle/>
          <a:p>
            <a:r>
              <a:rPr lang="en-IN" dirty="0"/>
              <a:t>It performs a non-linear transformation over the input vectors before the input vectors are fed for classification.</a:t>
            </a:r>
          </a:p>
          <a:p>
            <a:endParaRPr lang="en-IN" dirty="0"/>
          </a:p>
          <a:p>
            <a:r>
              <a:rPr lang="en-IN" dirty="0"/>
              <a:t>So, using such a non-linear classification it is possible to converge a linearly non separable problem to a linearly separable problem.</a:t>
            </a:r>
          </a:p>
        </p:txBody>
      </p:sp>
    </p:spTree>
    <p:extLst>
      <p:ext uri="{BB962C8B-B14F-4D97-AF65-F5344CB8AC3E}">
        <p14:creationId xmlns:p14="http://schemas.microsoft.com/office/powerpoint/2010/main" val="399589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1515-F290-4291-B565-C5FC60450EEB}"/>
              </a:ext>
            </a:extLst>
          </p:cNvPr>
          <p:cNvSpPr>
            <a:spLocks noGrp="1"/>
          </p:cNvSpPr>
          <p:nvPr>
            <p:ph type="title"/>
          </p:nvPr>
        </p:nvSpPr>
        <p:spPr/>
        <p:txBody>
          <a:bodyPr/>
          <a:lstStyle/>
          <a:p>
            <a:r>
              <a:rPr lang="en-IN" dirty="0"/>
              <a:t>Consists of Three Layers:</a:t>
            </a:r>
          </a:p>
        </p:txBody>
      </p:sp>
      <p:sp>
        <p:nvSpPr>
          <p:cNvPr id="3" name="Content Placeholder 2">
            <a:extLst>
              <a:ext uri="{FF2B5EF4-FFF2-40B4-BE49-F238E27FC236}">
                <a16:creationId xmlns:a16="http://schemas.microsoft.com/office/drawing/2014/main" id="{56D56657-2A39-41E4-A8F0-D51BF1712A1B}"/>
              </a:ext>
            </a:extLst>
          </p:cNvPr>
          <p:cNvSpPr>
            <a:spLocks noGrp="1"/>
          </p:cNvSpPr>
          <p:nvPr>
            <p:ph idx="1"/>
          </p:nvPr>
        </p:nvSpPr>
        <p:spPr/>
        <p:txBody>
          <a:bodyPr/>
          <a:lstStyle/>
          <a:p>
            <a:pPr algn="just"/>
            <a:r>
              <a:rPr lang="en-IN" dirty="0"/>
              <a:t>The input layer is made up of source nodes(sensory units) that connect the network to its environment,</a:t>
            </a:r>
          </a:p>
          <a:p>
            <a:pPr algn="just"/>
            <a:r>
              <a:rPr lang="en-IN" dirty="0"/>
              <a:t>The second layer, consisting of hidden units, applies a non linear transformation from the input space to the hidden(feature)space.</a:t>
            </a:r>
          </a:p>
          <a:p>
            <a:pPr algn="just"/>
            <a:r>
              <a:rPr lang="en-IN" dirty="0"/>
              <a:t>The output layer is linear, designed to supply the response of the network to the activation pattern applied to the input layer.</a:t>
            </a:r>
          </a:p>
        </p:txBody>
      </p:sp>
    </p:spTree>
    <p:extLst>
      <p:ext uri="{BB962C8B-B14F-4D97-AF65-F5344CB8AC3E}">
        <p14:creationId xmlns:p14="http://schemas.microsoft.com/office/powerpoint/2010/main" val="359158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F579-25ED-43ED-9F00-1030DF7DC4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4E4711-015A-4B8F-A3CD-87CF7B84D350}"/>
              </a:ext>
            </a:extLst>
          </p:cNvPr>
          <p:cNvSpPr>
            <a:spLocks noGrp="1"/>
          </p:cNvSpPr>
          <p:nvPr>
            <p:ph idx="1"/>
          </p:nvPr>
        </p:nvSpPr>
        <p:spPr/>
        <p:txBody>
          <a:bodyPr/>
          <a:lstStyle/>
          <a:p>
            <a:pPr algn="just"/>
            <a:r>
              <a:rPr lang="en-IN" dirty="0"/>
              <a:t>The non linear transformation from the input space to the hidden space and the high dimensionality of the hidden space satisfy the only two conditions of Cover’s theorem.</a:t>
            </a:r>
          </a:p>
          <a:p>
            <a:pPr algn="just"/>
            <a:endParaRPr lang="en-IN" dirty="0"/>
          </a:p>
          <a:p>
            <a:pPr algn="just"/>
            <a:r>
              <a:rPr lang="en-IN" dirty="0"/>
              <a:t>Much of the theory developed on RBF networks builds on the Gaussian function, an important member of the class of radial-basis functions.</a:t>
            </a:r>
          </a:p>
        </p:txBody>
      </p:sp>
    </p:spTree>
    <p:extLst>
      <p:ext uri="{BB962C8B-B14F-4D97-AF65-F5344CB8AC3E}">
        <p14:creationId xmlns:p14="http://schemas.microsoft.com/office/powerpoint/2010/main" val="400028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F327-5A04-4095-813B-73A71368C981}"/>
              </a:ext>
            </a:extLst>
          </p:cNvPr>
          <p:cNvSpPr>
            <a:spLocks noGrp="1"/>
          </p:cNvSpPr>
          <p:nvPr>
            <p:ph type="title"/>
          </p:nvPr>
        </p:nvSpPr>
        <p:spPr/>
        <p:txBody>
          <a:bodyPr/>
          <a:lstStyle/>
          <a:p>
            <a:r>
              <a:rPr lang="en-US" b="1"/>
              <a:t>COVER’S THEOREM ON THE SEPARABILITY OF PATTERNS</a:t>
            </a:r>
            <a:endParaRPr lang="en-IN"/>
          </a:p>
        </p:txBody>
      </p:sp>
      <p:sp>
        <p:nvSpPr>
          <p:cNvPr id="3" name="Content Placeholder 2">
            <a:extLst>
              <a:ext uri="{FF2B5EF4-FFF2-40B4-BE49-F238E27FC236}">
                <a16:creationId xmlns:a16="http://schemas.microsoft.com/office/drawing/2014/main" id="{EAFDB637-4F87-4D7B-8EA9-6D80460491B1}"/>
              </a:ext>
            </a:extLst>
          </p:cNvPr>
          <p:cNvSpPr>
            <a:spLocks noGrp="1"/>
          </p:cNvSpPr>
          <p:nvPr>
            <p:ph idx="1"/>
          </p:nvPr>
        </p:nvSpPr>
        <p:spPr/>
        <p:txBody>
          <a:bodyPr/>
          <a:lstStyle/>
          <a:p>
            <a:r>
              <a:rPr lang="en-IN" i="1" dirty="0"/>
              <a:t>“A complex pattern-classification problem, cast in a high-dimensional space nonlinearly, </a:t>
            </a:r>
            <a:r>
              <a:rPr lang="en-US" i="1" dirty="0"/>
              <a:t>is more likely to be linearly separable than in a low-dimensional space, provided that the space is not densely populated.”</a:t>
            </a:r>
          </a:p>
          <a:p>
            <a:pPr algn="just"/>
            <a:r>
              <a:rPr lang="en-US" dirty="0"/>
              <a:t>When a radial-basis function (RBF) network is used to perform a </a:t>
            </a:r>
            <a:r>
              <a:rPr lang="en-US" i="1" dirty="0"/>
              <a:t>complex </a:t>
            </a:r>
            <a:r>
              <a:rPr lang="en-US" dirty="0"/>
              <a:t>pattern classification task, the problem is basically solved by first transforming it into a high dimensional space in a nonlinear manner and then separating the classes in the output </a:t>
            </a:r>
            <a:r>
              <a:rPr lang="en-IN" dirty="0"/>
              <a:t>layer.</a:t>
            </a:r>
          </a:p>
        </p:txBody>
      </p:sp>
    </p:spTree>
    <p:extLst>
      <p:ext uri="{BB962C8B-B14F-4D97-AF65-F5344CB8AC3E}">
        <p14:creationId xmlns:p14="http://schemas.microsoft.com/office/powerpoint/2010/main" val="246535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5D8B-64C3-475A-9778-B14A27B4B3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0916C8-B9D6-49C2-9626-AB3CE4BFE5A5}"/>
              </a:ext>
            </a:extLst>
          </p:cNvPr>
          <p:cNvSpPr>
            <a:spLocks noGrp="1"/>
          </p:cNvSpPr>
          <p:nvPr>
            <p:ph idx="1"/>
          </p:nvPr>
        </p:nvSpPr>
        <p:spPr/>
        <p:txBody>
          <a:bodyPr>
            <a:normAutofit/>
          </a:bodyPr>
          <a:lstStyle/>
          <a:p>
            <a:r>
              <a:rPr lang="en-US" b="1" dirty="0"/>
              <a:t>Cover’s theorem on the separability of patterns encompasses two basic ingredients:</a:t>
            </a:r>
          </a:p>
          <a:p>
            <a:pPr marL="0" indent="0" algn="just">
              <a:buNone/>
            </a:pPr>
            <a:r>
              <a:rPr lang="en-US" b="1" dirty="0"/>
              <a:t>1. </a:t>
            </a:r>
            <a:r>
              <a:rPr lang="en-US" i="1" dirty="0"/>
              <a:t>nonlinear formulation of the hidden function defined by</a:t>
            </a:r>
            <a:r>
              <a:rPr lang="pt-BR" dirty="0"/>
              <a:t> </a:t>
            </a:r>
            <a:r>
              <a:rPr lang="pt-BR" baseline="-25000" dirty="0"/>
              <a:t>i</a:t>
            </a:r>
            <a:r>
              <a:rPr lang="en-US" dirty="0"/>
              <a:t>(</a:t>
            </a:r>
            <a:r>
              <a:rPr lang="en-US" b="1" dirty="0"/>
              <a:t>x</a:t>
            </a:r>
            <a:r>
              <a:rPr lang="en-US" dirty="0"/>
              <a:t>), </a:t>
            </a:r>
            <a:r>
              <a:rPr lang="en-US" i="1" dirty="0"/>
              <a:t>where </a:t>
            </a:r>
            <a:r>
              <a:rPr lang="en-US" b="1" dirty="0"/>
              <a:t>x </a:t>
            </a:r>
            <a:r>
              <a:rPr lang="en-US" dirty="0"/>
              <a:t>i</a:t>
            </a:r>
            <a:r>
              <a:rPr lang="en-US" i="1" dirty="0"/>
              <a:t>s the input vector and </a:t>
            </a:r>
            <a:r>
              <a:rPr lang="en-US" i="1" dirty="0" err="1"/>
              <a:t>i</a:t>
            </a:r>
            <a:r>
              <a:rPr lang="en-US" i="1" dirty="0"/>
              <a:t> =</a:t>
            </a:r>
            <a:r>
              <a:rPr lang="en-US" dirty="0"/>
              <a:t> 1, 2, ...,</a:t>
            </a:r>
            <a:r>
              <a:rPr lang="en-US" i="1" dirty="0"/>
              <a:t>m</a:t>
            </a:r>
            <a:r>
              <a:rPr lang="en-US" dirty="0"/>
              <a:t>1;</a:t>
            </a:r>
          </a:p>
          <a:p>
            <a:pPr marL="0" indent="0" algn="just">
              <a:buNone/>
            </a:pPr>
            <a:r>
              <a:rPr lang="en-US" b="1" dirty="0"/>
              <a:t>2. </a:t>
            </a:r>
            <a:r>
              <a:rPr lang="en-US" i="1" dirty="0"/>
              <a:t>high dimensionality of the hidden (feature) space compared with the input space, where the dimensionality of the hidden space is determined by the value assigned to m</a:t>
            </a:r>
            <a:r>
              <a:rPr lang="en-US" dirty="0"/>
              <a:t>1 </a:t>
            </a:r>
            <a:r>
              <a:rPr lang="en-US" i="1" dirty="0"/>
              <a:t>(i.e., the number </a:t>
            </a:r>
            <a:r>
              <a:rPr lang="en-IN" i="1" dirty="0"/>
              <a:t>of hidden units)</a:t>
            </a:r>
            <a:r>
              <a:rPr lang="en-IN" dirty="0"/>
              <a:t>.</a:t>
            </a:r>
          </a:p>
        </p:txBody>
      </p:sp>
    </p:spTree>
    <p:extLst>
      <p:ext uri="{BB962C8B-B14F-4D97-AF65-F5344CB8AC3E}">
        <p14:creationId xmlns:p14="http://schemas.microsoft.com/office/powerpoint/2010/main" val="259114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21D2-523C-42CA-B250-E5D24417EC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BB4983-0E15-4879-9DCC-16665D70747D}"/>
              </a:ext>
            </a:extLst>
          </p:cNvPr>
          <p:cNvSpPr>
            <a:spLocks noGrp="1"/>
          </p:cNvSpPr>
          <p:nvPr>
            <p:ph idx="1"/>
          </p:nvPr>
        </p:nvSpPr>
        <p:spPr>
          <a:xfrm>
            <a:off x="1154954" y="2385391"/>
            <a:ext cx="9884107" cy="3634409"/>
          </a:xfrm>
        </p:spPr>
        <p:txBody>
          <a:bodyPr/>
          <a:lstStyle/>
          <a:p>
            <a:pPr algn="just"/>
            <a:r>
              <a:rPr lang="en-US" dirty="0"/>
              <a:t>However, in some cases the use of nonlinear mapping (i.e., point 1) may be sufficient to produce linear separability without having to increase the dimensionality of the hidden-unit space.</a:t>
            </a:r>
          </a:p>
          <a:p>
            <a:pPr algn="just"/>
            <a:endParaRPr lang="en-US" dirty="0"/>
          </a:p>
          <a:p>
            <a:pPr lvl="1" algn="just"/>
            <a:r>
              <a:rPr lang="en-US" dirty="0" err="1"/>
              <a:t>Eg.</a:t>
            </a:r>
            <a:r>
              <a:rPr lang="en-US" dirty="0"/>
              <a:t> XOR problem</a:t>
            </a:r>
            <a:endParaRPr lang="en-IN" dirty="0"/>
          </a:p>
        </p:txBody>
      </p:sp>
    </p:spTree>
    <p:extLst>
      <p:ext uri="{BB962C8B-B14F-4D97-AF65-F5344CB8AC3E}">
        <p14:creationId xmlns:p14="http://schemas.microsoft.com/office/powerpoint/2010/main" val="265895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9F86-F83D-4767-A3FD-DEC9844DF5D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F3007FE-D84B-4935-BF67-E18FB3E3E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261" y="2478157"/>
            <a:ext cx="8494643" cy="3219574"/>
          </a:xfrm>
        </p:spPr>
      </p:pic>
    </p:spTree>
    <p:extLst>
      <p:ext uri="{BB962C8B-B14F-4D97-AF65-F5344CB8AC3E}">
        <p14:creationId xmlns:p14="http://schemas.microsoft.com/office/powerpoint/2010/main" val="2002637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CBD4-4BE4-4676-9CA1-FF0363FB4EA2}"/>
              </a:ext>
            </a:extLst>
          </p:cNvPr>
          <p:cNvSpPr>
            <a:spLocks noGrp="1"/>
          </p:cNvSpPr>
          <p:nvPr>
            <p:ph type="title"/>
          </p:nvPr>
        </p:nvSpPr>
        <p:spPr/>
        <p:txBody>
          <a:bodyPr/>
          <a:lstStyle/>
          <a:p>
            <a:r>
              <a:rPr lang="en-IN" dirty="0"/>
              <a:t>What is a radial basis function?</a:t>
            </a:r>
          </a:p>
        </p:txBody>
      </p:sp>
      <p:sp>
        <p:nvSpPr>
          <p:cNvPr id="3" name="Content Placeholder 2">
            <a:extLst>
              <a:ext uri="{FF2B5EF4-FFF2-40B4-BE49-F238E27FC236}">
                <a16:creationId xmlns:a16="http://schemas.microsoft.com/office/drawing/2014/main" id="{3F06D93F-FAF3-4C9F-8193-A125D3D934F7}"/>
              </a:ext>
            </a:extLst>
          </p:cNvPr>
          <p:cNvSpPr>
            <a:spLocks noGrp="1"/>
          </p:cNvSpPr>
          <p:nvPr>
            <p:ph idx="1"/>
          </p:nvPr>
        </p:nvSpPr>
        <p:spPr/>
        <p:txBody>
          <a:bodyPr/>
          <a:lstStyle/>
          <a:p>
            <a:r>
              <a:rPr lang="en-US" dirty="0"/>
              <a:t>we define a receptor = t</a:t>
            </a:r>
          </a:p>
          <a:p>
            <a:r>
              <a:rPr lang="en-US" dirty="0"/>
              <a:t> we draw </a:t>
            </a:r>
            <a:r>
              <a:rPr lang="en-US" dirty="0" err="1"/>
              <a:t>confrontal</a:t>
            </a:r>
            <a:r>
              <a:rPr lang="en-US" dirty="0"/>
              <a:t> maps around the receptor.</a:t>
            </a:r>
          </a:p>
          <a:p>
            <a:r>
              <a:rPr lang="en-US" dirty="0"/>
              <a:t>Gaussian Functions are generally used for Radian Basis Function(</a:t>
            </a:r>
            <a:r>
              <a:rPr lang="en-US" dirty="0" err="1"/>
              <a:t>confrontal</a:t>
            </a:r>
            <a:r>
              <a:rPr lang="en-US" dirty="0"/>
              <a:t> mapping). So we define the radial distance r = ||x- t||.</a:t>
            </a:r>
          </a:p>
          <a:p>
            <a:endParaRPr lang="en-IN" dirty="0"/>
          </a:p>
        </p:txBody>
      </p:sp>
      <p:pic>
        <p:nvPicPr>
          <p:cNvPr id="5" name="Picture 4">
            <a:extLst>
              <a:ext uri="{FF2B5EF4-FFF2-40B4-BE49-F238E27FC236}">
                <a16:creationId xmlns:a16="http://schemas.microsoft.com/office/drawing/2014/main" id="{7CFF3B08-16F5-4245-BFA6-F47F179DA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009" y="4311650"/>
            <a:ext cx="3515216" cy="2219635"/>
          </a:xfrm>
          <a:prstGeom prst="rect">
            <a:avLst/>
          </a:prstGeom>
        </p:spPr>
      </p:pic>
    </p:spTree>
    <p:extLst>
      <p:ext uri="{BB962C8B-B14F-4D97-AF65-F5344CB8AC3E}">
        <p14:creationId xmlns:p14="http://schemas.microsoft.com/office/powerpoint/2010/main" val="555234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986</TotalTime>
  <Words>863</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Radial Basis Function(RBF) Networks</vt:lpstr>
      <vt:lpstr>What does RBF Network do?</vt:lpstr>
      <vt:lpstr>Consists of Three Layers:</vt:lpstr>
      <vt:lpstr>PowerPoint Presentation</vt:lpstr>
      <vt:lpstr>COVER’S THEOREM ON THE SEPARABILITY OF PATTERNS</vt:lpstr>
      <vt:lpstr>PowerPoint Presentation</vt:lpstr>
      <vt:lpstr>PowerPoint Presentation</vt:lpstr>
      <vt:lpstr>PowerPoint Presentation</vt:lpstr>
      <vt:lpstr>What is a radial basis function?</vt:lpstr>
      <vt:lpstr>PowerPoint Presentation</vt:lpstr>
      <vt:lpstr>PowerPoint Presentation</vt:lpstr>
      <vt:lpstr>RADIAL-BASIS-FUNCTION NETWORKS</vt:lpstr>
      <vt:lpstr>PowerPoint Presentation</vt:lpstr>
      <vt:lpstr>PowerPoint Presentation</vt:lpstr>
      <vt:lpstr>PowerPoint Presentation</vt:lpstr>
      <vt:lpstr>RBFNN Vs MLP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Radial Basis Function Networks</dc:title>
  <dc:creator>DUCS</dc:creator>
  <cp:lastModifiedBy>DUCS</cp:lastModifiedBy>
  <cp:revision>39</cp:revision>
  <dcterms:created xsi:type="dcterms:W3CDTF">2019-10-23T14:39:37Z</dcterms:created>
  <dcterms:modified xsi:type="dcterms:W3CDTF">2019-11-20T05:38:27Z</dcterms:modified>
</cp:coreProperties>
</file>