
<file path=[Content_Types].xml><?xml version="1.0" encoding="utf-8"?>
<Types xmlns="http://schemas.openxmlformats.org/package/2006/content-types">
  <Default ContentType="application/xml" Extension="xml"/>
  <Default ContentType="application/vnd.openxmlformats-package.relationships+xml" Extension="rels"/>
  <Override ContentType="image/png" PartName="/ppt/media/image3.png"/>
  <Override ContentType="image/png" PartName="/ppt/media/image21.png"/>
  <Override ContentType="image/png" PartName="/ppt/media/image15.png"/>
  <Override ContentType="image/png" PartName="/ppt/media/image5.png"/>
  <Override ContentType="image/png" PartName="/ppt/media/image8.png"/>
  <Override ContentType="image/png" PartName="/ppt/media/image10.png"/>
  <Override ContentType="image/png" PartName="/ppt/media/image13.png"/>
  <Override ContentType="image/png" PartName="/ppt/media/image19.png"/>
  <Override ContentType="image/png" PartName="/ppt/media/image17.png"/>
  <Override ContentType="image/png" PartName="/ppt/media/image9.png"/>
  <Override ContentType="image/png" PartName="/ppt/media/image4.png"/>
  <Override ContentType="image/png" PartName="/ppt/media/image14.png"/>
  <Override ContentType="image/png" PartName="/ppt/media/image20.png"/>
  <Override ContentType="image/png" PartName="/ppt/media/image2.png"/>
  <Override ContentType="image/png" PartName="/ppt/media/image11.png"/>
  <Override ContentType="image/png" PartName="/ppt/media/image7.png"/>
  <Override ContentType="image/png" PartName="/ppt/media/image6.png"/>
  <Override ContentType="image/png" PartName="/ppt/media/image12.png"/>
  <Override ContentType="image/png" PartName="/ppt/media/image1.png"/>
  <Override ContentType="image/png" PartName="/ppt/media/image16.png"/>
  <Override ContentType="image/png" PartName="/ppt/media/image18.png"/>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presentation.main+xml" PartName="/ppt/presentation.xml"/>
  <Override ContentType="application/vnd.openxmlformats-package.relationships+xml" PartName="/ppt/slideLayouts/_rels/slideLayout8.xml.rels"/>
  <Override ContentType="application/vnd.openxmlformats-package.relationships+xml" PartName="/ppt/slides/_rels/slide26.xml.rels"/>
  <Override ContentType="application/vnd.openxmlformats-package.relationships+xml" PartName="/ppt/slideLayouts/_rels/slideLayout5.xml.rels"/>
  <Override ContentType="application/vnd.openxmlformats-package.relationships+xml" PartName="/ppt/slides/_rels/slide20.xml.rels"/>
  <Override ContentType="application/vnd.openxmlformats-package.relationships+xml" PartName="/ppt/slides/_rels/slide29.xml.rels"/>
  <Override ContentType="application/vnd.openxmlformats-package.relationships+xml" PartName="/ppt/slideMasters/_rels/slideMaster1.xml.rels"/>
  <Override ContentType="application/vnd.openxmlformats-package.relationships+xml" PartName="/ppt/slides/_rels/slide8.xml.rels"/>
  <Override ContentType="application/vnd.openxmlformats-package.relationships+xml" PartName="/ppt/slides/_rels/slide5.xml.rels"/>
  <Override ContentType="application/vnd.openxmlformats-package.relationships+xml" PartName="/ppt/slides/_rels/slide2.xml.rels"/>
  <Override ContentType="application/vnd.openxmlformats-package.relationships+xml" PartName="/ppt/slideLayouts/_rels/slideLayout2.xml.rels"/>
  <Override ContentType="application/vnd.openxmlformats-package.relationships+xml" PartName="/ppt/slides/_rels/slide23.xml.rels"/>
  <Override ContentType="application/vnd.openxmlformats-package.relationships+xml" PartName="/ppt/slides/_rels/slide17.xml.rels"/>
  <Override ContentType="application/vnd.openxmlformats-package.relationships+xml" PartName="/ppt/slides/_rels/slide9.xml.rels"/>
  <Override ContentType="application/vnd.openxmlformats-package.relationships+xml" PartName="/ppt/slideLayouts/_rels/slideLayout9.xml.rels"/>
  <Override ContentType="application/vnd.openxmlformats-package.relationships+xml" PartName="/ppt/slides/_rels/slide14.xml.rels"/>
  <Override ContentType="application/vnd.openxmlformats-package.relationships+xml" PartName="/ppt/slides/_rels/slide31.xml.rels"/>
  <Override ContentType="application/vnd.openxmlformats-package.relationships+xml" PartName="/ppt/slideLayouts/_rels/slideLayout7.xml.rels"/>
  <Override ContentType="application/vnd.openxmlformats-package.relationships+xml" PartName="/ppt/slides/_rels/slide28.xml.rels"/>
  <Override ContentType="application/vnd.openxmlformats-package.relationships+xml" PartName="/ppt/slideLayouts/_rels/slideLayout4.xml.rels"/>
  <Override ContentType="application/vnd.openxmlformats-package.relationships+xml" PartName="/ppt/slideLayouts/_rels/slideLayout10.xml.rels"/>
  <Override ContentType="application/vnd.openxmlformats-package.relationships+xml" PartName="/ppt/slides/_rels/slide11.xml.rels"/>
  <Override ContentType="application/vnd.openxmlformats-package.relationships+xml" PartName="/ppt/slides/_rels/slide25.xml.rels"/>
  <Override ContentType="application/vnd.openxmlformats-package.relationships+xml" PartName="/ppt/slides/_rels/slide19.xml.rels"/>
  <Override ContentType="application/vnd.openxmlformats-package.relationships+xml" PartName="/ppt/slides/_rels/slide7.xml.rels"/>
  <Override ContentType="application/vnd.openxmlformats-package.relationships+xml" PartName="/ppt/slides/_rels/slide13.xml.rels"/>
  <Override ContentType="application/vnd.openxmlformats-package.relationships+xml" PartName="/ppt/slides/_rels/slide16.xml.rels"/>
  <Override ContentType="application/vnd.openxmlformats-package.relationships+xml" PartName="/ppt/slideLayouts/_rels/slideLayout12.xml.rels"/>
  <Override ContentType="application/vnd.openxmlformats-package.relationships+xml" PartName="/ppt/slides/_rels/slide10.xml.rels"/>
  <Override ContentType="application/vnd.openxmlformats-package.relationships+xml" PartName="/ppt/slideLayouts/_rels/slideLayout1.xml.rels"/>
  <Override ContentType="application/vnd.openxmlformats-package.relationships+xml" PartName="/ppt/slides/_rels/slide4.xml.rels"/>
  <Override ContentType="application/vnd.openxmlformats-package.relationships+xml" PartName="/ppt/slides/_rels/slide22.xml.rels"/>
  <Override ContentType="application/vnd.openxmlformats-package.relationships+xml" PartName="/ppt/slideLayouts/_rels/slideLayout3.xml.rels"/>
  <Override ContentType="application/vnd.openxmlformats-package.relationships+xml" PartName="/ppt/slides/_rels/slide21.xml.rels"/>
  <Override ContentType="application/vnd.openxmlformats-package.relationships+xml" PartName="/ppt/slideLayouts/_rels/slideLayout6.xml.rels"/>
  <Override ContentType="application/vnd.openxmlformats-package.relationships+xml" PartName="/ppt/slides/_rels/slide24.xml.rels"/>
  <Override ContentType="application/vnd.openxmlformats-package.relationships+xml" PartName="/ppt/slides/_rels/slide27.xml.rels"/>
  <Override ContentType="application/vnd.openxmlformats-package.relationships+xml" PartName="/ppt/slideLayouts/_rels/slideLayout11.xml.rels"/>
  <Override ContentType="application/vnd.openxmlformats-package.relationships+xml" PartName="/ppt/slides/_rels/slide18.xml.rels"/>
  <Override ContentType="application/vnd.openxmlformats-package.relationships+xml" PartName="/ppt/slides/_rels/slide6.xml.rels"/>
  <Override ContentType="application/vnd.openxmlformats-package.relationships+xml" PartName="/ppt/slides/_rels/slide30.xml.rels"/>
  <Override ContentType="application/vnd.openxmlformats-package.relationships+xml" PartName="/ppt/slides/_rels/slide12.xml.rels"/>
  <Override ContentType="application/vnd.openxmlformats-package.relationships+xml" PartName="/ppt/slides/_rels/slide3.xml.rels"/>
  <Override ContentType="application/vnd.openxmlformats-package.relationships+xml" PartName="/ppt/slides/_rels/slide15.xml.rels"/>
  <Override ContentType="application/vnd.openxmlformats-officedocument.presentationml.presProps+xml" PartName="/ppt/presProps.xml"/>
  <Override ContentType="application/vnd.openxmlformats-officedocument.theme+xml" PartName="/ppt/theme/theme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Lst>
  <p:sldSz cy="7559675" cx="10080625"/>
  <p:notesSz cx="7772400" cy="10058400"/>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2" Type="http://schemas.openxmlformats.org/officeDocument/2006/relationships/slide" Target="slides/slide19.xml"/><Relationship Id="rId21" Type="http://schemas.openxmlformats.org/officeDocument/2006/relationships/slide" Target="slides/slide18.xml"/><Relationship Id="rId24" Type="http://schemas.openxmlformats.org/officeDocument/2006/relationships/slide" Target="slides/slide21.xml"/><Relationship Id="rId23" Type="http://schemas.openxmlformats.org/officeDocument/2006/relationships/slide" Target="slides/slide2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 Target="slides/slide1.xml"/><Relationship Id="rId9" Type="http://schemas.openxmlformats.org/officeDocument/2006/relationships/slide" Target="slides/slide6.xml"/><Relationship Id="rId26" Type="http://schemas.openxmlformats.org/officeDocument/2006/relationships/slide" Target="slides/slide23.xml"/><Relationship Id="rId25" Type="http://schemas.openxmlformats.org/officeDocument/2006/relationships/slide" Target="slides/slide22.xml"/><Relationship Id="rId28" Type="http://schemas.openxmlformats.org/officeDocument/2006/relationships/slide" Target="slides/slide25.xml"/><Relationship Id="rId27" Type="http://schemas.openxmlformats.org/officeDocument/2006/relationships/slide" Target="slides/slide24.xml"/><Relationship Id="rId5" Type="http://schemas.openxmlformats.org/officeDocument/2006/relationships/slide" Target="slides/slide2.xml"/><Relationship Id="rId6" Type="http://schemas.openxmlformats.org/officeDocument/2006/relationships/slide" Target="slides/slide3.xml"/><Relationship Id="rId29" Type="http://schemas.openxmlformats.org/officeDocument/2006/relationships/slide" Target="slides/slide26.xml"/><Relationship Id="rId7" Type="http://schemas.openxmlformats.org/officeDocument/2006/relationships/slide" Target="slides/slide4.xml"/><Relationship Id="rId8" Type="http://schemas.openxmlformats.org/officeDocument/2006/relationships/slide" Target="slides/slide5.xml"/><Relationship Id="rId31" Type="http://schemas.openxmlformats.org/officeDocument/2006/relationships/slide" Target="slides/slide28.xml"/><Relationship Id="rId30" Type="http://schemas.openxmlformats.org/officeDocument/2006/relationships/slide" Target="slides/slide27.xml"/><Relationship Id="rId11" Type="http://schemas.openxmlformats.org/officeDocument/2006/relationships/slide" Target="slides/slide8.xml"/><Relationship Id="rId33" Type="http://schemas.openxmlformats.org/officeDocument/2006/relationships/slide" Target="slides/slide30.xml"/><Relationship Id="rId10" Type="http://schemas.openxmlformats.org/officeDocument/2006/relationships/slide" Target="slides/slide7.xml"/><Relationship Id="rId32" Type="http://schemas.openxmlformats.org/officeDocument/2006/relationships/slide" Target="slides/slide29.xml"/><Relationship Id="rId13" Type="http://schemas.openxmlformats.org/officeDocument/2006/relationships/slide" Target="slides/slide10.xml"/><Relationship Id="rId12" Type="http://schemas.openxmlformats.org/officeDocument/2006/relationships/slide" Target="slides/slide9.xml"/><Relationship Id="rId34" Type="http://schemas.openxmlformats.org/officeDocument/2006/relationships/slide" Target="slides/slide31.xml"/><Relationship Id="rId15" Type="http://schemas.openxmlformats.org/officeDocument/2006/relationships/slide" Target="slides/slide12.xml"/><Relationship Id="rId14" Type="http://schemas.openxmlformats.org/officeDocument/2006/relationships/slide" Target="slides/slide11.xml"/><Relationship Id="rId17" Type="http://schemas.openxmlformats.org/officeDocument/2006/relationships/slide" Target="slides/slide14.xml"/><Relationship Id="rId16" Type="http://schemas.openxmlformats.org/officeDocument/2006/relationships/slide" Target="slides/slide13.xml"/><Relationship Id="rId19" Type="http://schemas.openxmlformats.org/officeDocument/2006/relationships/slide" Target="slides/slide16.xml"/><Relationship Id="rId18" Type="http://schemas.openxmlformats.org/officeDocument/2006/relationships/slide" Target="slides/slide15.xml"/></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27" name="PlaceHolder 2"/>
          <p:cNvSpPr>
            <a:spLocks noGrp="1"/>
          </p:cNvSpPr>
          <p:nvPr>
            <p:ph type="body"/>
          </p:nvPr>
        </p:nvSpPr>
        <p:spPr>
          <a:xfrm>
            <a:off x="504000" y="1769040"/>
            <a:ext cx="8870040" cy="2091240"/>
          </a:xfrm>
          <a:prstGeom prst="rect">
            <a:avLst/>
          </a:prstGeom>
        </p:spPr>
        <p:txBody>
          <a:bodyPr bIns="0" lIns="0" rIns="0" tIns="0" wrap="none"/>
          <a:p>
            <a:endParaRPr/>
          </a:p>
        </p:txBody>
      </p:sp>
      <p:sp>
        <p:nvSpPr>
          <p:cNvPr id="28" name="PlaceHolder 3"/>
          <p:cNvSpPr>
            <a:spLocks noGrp="1"/>
          </p:cNvSpPr>
          <p:nvPr>
            <p:ph type="body"/>
          </p:nvPr>
        </p:nvSpPr>
        <p:spPr>
          <a:xfrm>
            <a:off x="504000" y="4059000"/>
            <a:ext cx="8870040" cy="20912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30" name="PlaceHolder 2"/>
          <p:cNvSpPr>
            <a:spLocks noGrp="1"/>
          </p:cNvSpPr>
          <p:nvPr>
            <p:ph type="body"/>
          </p:nvPr>
        </p:nvSpPr>
        <p:spPr>
          <a:xfrm>
            <a:off x="504000" y="1769040"/>
            <a:ext cx="4328280" cy="2091240"/>
          </a:xfrm>
          <a:prstGeom prst="rect">
            <a:avLst/>
          </a:prstGeom>
        </p:spPr>
        <p:txBody>
          <a:bodyPr bIns="0" lIns="0" rIns="0" tIns="0" wrap="none"/>
          <a:p>
            <a:endParaRPr/>
          </a:p>
        </p:txBody>
      </p:sp>
      <p:sp>
        <p:nvSpPr>
          <p:cNvPr id="31" name="PlaceHolder 3"/>
          <p:cNvSpPr>
            <a:spLocks noGrp="1"/>
          </p:cNvSpPr>
          <p:nvPr>
            <p:ph type="body"/>
          </p:nvPr>
        </p:nvSpPr>
        <p:spPr>
          <a:xfrm>
            <a:off x="5049000" y="1769040"/>
            <a:ext cx="4328280" cy="2091240"/>
          </a:xfrm>
          <a:prstGeom prst="rect">
            <a:avLst/>
          </a:prstGeom>
        </p:spPr>
        <p:txBody>
          <a:bodyPr bIns="0" lIns="0" rIns="0" tIns="0" wrap="none"/>
          <a:p>
            <a:endParaRPr/>
          </a:p>
        </p:txBody>
      </p:sp>
      <p:sp>
        <p:nvSpPr>
          <p:cNvPr id="32" name="PlaceHolder 4"/>
          <p:cNvSpPr>
            <a:spLocks noGrp="1"/>
          </p:cNvSpPr>
          <p:nvPr>
            <p:ph type="body"/>
          </p:nvPr>
        </p:nvSpPr>
        <p:spPr>
          <a:xfrm>
            <a:off x="5049000" y="4059000"/>
            <a:ext cx="4328280" cy="2091240"/>
          </a:xfrm>
          <a:prstGeom prst="rect">
            <a:avLst/>
          </a:prstGeom>
        </p:spPr>
        <p:txBody>
          <a:bodyPr bIns="0" lIns="0" rIns="0" tIns="0" wrap="none"/>
          <a:p>
            <a:endParaRPr/>
          </a:p>
        </p:txBody>
      </p:sp>
      <p:sp>
        <p:nvSpPr>
          <p:cNvPr id="33" name="PlaceHolder 5"/>
          <p:cNvSpPr>
            <a:spLocks noGrp="1"/>
          </p:cNvSpPr>
          <p:nvPr>
            <p:ph type="body"/>
          </p:nvPr>
        </p:nvSpPr>
        <p:spPr>
          <a:xfrm>
            <a:off x="504000" y="4059000"/>
            <a:ext cx="4328280" cy="20912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35" name="PlaceHolder 2"/>
          <p:cNvSpPr>
            <a:spLocks noGrp="1"/>
          </p:cNvSpPr>
          <p:nvPr>
            <p:ph type="body"/>
          </p:nvPr>
        </p:nvSpPr>
        <p:spPr>
          <a:xfrm>
            <a:off x="504000" y="1769040"/>
            <a:ext cx="4328280" cy="2091240"/>
          </a:xfrm>
          <a:prstGeom prst="rect">
            <a:avLst/>
          </a:prstGeom>
        </p:spPr>
        <p:txBody>
          <a:bodyPr bIns="0" lIns="0" rIns="0" tIns="0" wrap="none"/>
          <a:p>
            <a:endParaRPr/>
          </a:p>
        </p:txBody>
      </p:sp>
      <p:sp>
        <p:nvSpPr>
          <p:cNvPr id="36" name="PlaceHolder 3"/>
          <p:cNvSpPr>
            <a:spLocks noGrp="1"/>
          </p:cNvSpPr>
          <p:nvPr>
            <p:ph type="body"/>
          </p:nvPr>
        </p:nvSpPr>
        <p:spPr>
          <a:xfrm>
            <a:off x="5049000" y="1769040"/>
            <a:ext cx="4328280" cy="209124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6" name="PlaceHolder 2"/>
          <p:cNvSpPr>
            <a:spLocks noGrp="1"/>
          </p:cNvSpPr>
          <p:nvPr>
            <p:ph type="subTitle"/>
          </p:nvPr>
        </p:nvSpPr>
        <p:spPr>
          <a:xfrm>
            <a:off x="504000" y="1769040"/>
            <a:ext cx="8870040" cy="4385160"/>
          </a:xfrm>
          <a:prstGeom prst="rect">
            <a:avLst/>
          </a:prstGeom>
        </p:spPr>
        <p:txBody>
          <a:bodyPr anchor="ctr" bIns="0" lIns="0" rIns="0" tIns="0" wrap="none"/>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8" name="PlaceHolder 2"/>
          <p:cNvSpPr>
            <a:spLocks noGrp="1"/>
          </p:cNvSpPr>
          <p:nvPr>
            <p:ph type="body"/>
          </p:nvPr>
        </p:nvSpPr>
        <p:spPr>
          <a:xfrm>
            <a:off x="504000" y="1769040"/>
            <a:ext cx="8870040" cy="438480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10" name="PlaceHolder 2"/>
          <p:cNvSpPr>
            <a:spLocks noGrp="1"/>
          </p:cNvSpPr>
          <p:nvPr>
            <p:ph type="body"/>
          </p:nvPr>
        </p:nvSpPr>
        <p:spPr>
          <a:xfrm>
            <a:off x="504000" y="1769040"/>
            <a:ext cx="4328280" cy="4384800"/>
          </a:xfrm>
          <a:prstGeom prst="rect">
            <a:avLst/>
          </a:prstGeom>
        </p:spPr>
        <p:txBody>
          <a:bodyPr bIns="0" lIns="0" rIns="0" tIns="0" wrap="none"/>
          <a:p>
            <a:endParaRPr/>
          </a:p>
        </p:txBody>
      </p:sp>
      <p:sp>
        <p:nvSpPr>
          <p:cNvPr id="11" name="PlaceHolder 3"/>
          <p:cNvSpPr>
            <a:spLocks noGrp="1"/>
          </p:cNvSpPr>
          <p:nvPr>
            <p:ph type="body"/>
          </p:nvPr>
        </p:nvSpPr>
        <p:spPr>
          <a:xfrm>
            <a:off x="5049000" y="1769040"/>
            <a:ext cx="4328280" cy="438480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252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15" name="PlaceHolder 2"/>
          <p:cNvSpPr>
            <a:spLocks noGrp="1"/>
          </p:cNvSpPr>
          <p:nvPr>
            <p:ph type="body"/>
          </p:nvPr>
        </p:nvSpPr>
        <p:spPr>
          <a:xfrm>
            <a:off x="504000" y="1769040"/>
            <a:ext cx="4328280" cy="2091240"/>
          </a:xfrm>
          <a:prstGeom prst="rect">
            <a:avLst/>
          </a:prstGeom>
        </p:spPr>
        <p:txBody>
          <a:bodyPr bIns="0" lIns="0" rIns="0" tIns="0" wrap="none"/>
          <a:p>
            <a:endParaRPr/>
          </a:p>
        </p:txBody>
      </p:sp>
      <p:sp>
        <p:nvSpPr>
          <p:cNvPr id="16" name="PlaceHolder 3"/>
          <p:cNvSpPr>
            <a:spLocks noGrp="1"/>
          </p:cNvSpPr>
          <p:nvPr>
            <p:ph type="body"/>
          </p:nvPr>
        </p:nvSpPr>
        <p:spPr>
          <a:xfrm>
            <a:off x="504000" y="4059000"/>
            <a:ext cx="4328280" cy="2091240"/>
          </a:xfrm>
          <a:prstGeom prst="rect">
            <a:avLst/>
          </a:prstGeom>
        </p:spPr>
        <p:txBody>
          <a:bodyPr bIns="0" lIns="0" rIns="0" tIns="0" wrap="none"/>
          <a:p>
            <a:endParaRPr/>
          </a:p>
        </p:txBody>
      </p:sp>
      <p:sp>
        <p:nvSpPr>
          <p:cNvPr id="17" name="PlaceHolder 4"/>
          <p:cNvSpPr>
            <a:spLocks noGrp="1"/>
          </p:cNvSpPr>
          <p:nvPr>
            <p:ph type="body"/>
          </p:nvPr>
        </p:nvSpPr>
        <p:spPr>
          <a:xfrm>
            <a:off x="5049000" y="1769040"/>
            <a:ext cx="4328280" cy="438480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19" name="PlaceHolder 2"/>
          <p:cNvSpPr>
            <a:spLocks noGrp="1"/>
          </p:cNvSpPr>
          <p:nvPr>
            <p:ph type="body"/>
          </p:nvPr>
        </p:nvSpPr>
        <p:spPr>
          <a:xfrm>
            <a:off x="504000" y="1769040"/>
            <a:ext cx="4328280" cy="4384800"/>
          </a:xfrm>
          <a:prstGeom prst="rect">
            <a:avLst/>
          </a:prstGeom>
        </p:spPr>
        <p:txBody>
          <a:bodyPr bIns="0" lIns="0" rIns="0" tIns="0" wrap="none"/>
          <a:p>
            <a:endParaRPr/>
          </a:p>
        </p:txBody>
      </p:sp>
      <p:sp>
        <p:nvSpPr>
          <p:cNvPr id="20" name="PlaceHolder 3"/>
          <p:cNvSpPr>
            <a:spLocks noGrp="1"/>
          </p:cNvSpPr>
          <p:nvPr>
            <p:ph type="body"/>
          </p:nvPr>
        </p:nvSpPr>
        <p:spPr>
          <a:xfrm>
            <a:off x="5049000" y="1769040"/>
            <a:ext cx="4328280" cy="2091240"/>
          </a:xfrm>
          <a:prstGeom prst="rect">
            <a:avLst/>
          </a:prstGeom>
        </p:spPr>
        <p:txBody>
          <a:bodyPr bIns="0" lIns="0" rIns="0" tIns="0" wrap="none"/>
          <a:p>
            <a:endParaRPr/>
          </a:p>
        </p:txBody>
      </p:sp>
      <p:sp>
        <p:nvSpPr>
          <p:cNvPr id="21" name="PlaceHolder 4"/>
          <p:cNvSpPr>
            <a:spLocks noGrp="1"/>
          </p:cNvSpPr>
          <p:nvPr>
            <p:ph type="body"/>
          </p:nvPr>
        </p:nvSpPr>
        <p:spPr>
          <a:xfrm>
            <a:off x="5049000" y="4059000"/>
            <a:ext cx="4328280" cy="20912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23" name="PlaceHolder 2"/>
          <p:cNvSpPr>
            <a:spLocks noGrp="1"/>
          </p:cNvSpPr>
          <p:nvPr>
            <p:ph type="body"/>
          </p:nvPr>
        </p:nvSpPr>
        <p:spPr>
          <a:xfrm>
            <a:off x="504000" y="1769040"/>
            <a:ext cx="4328280" cy="2091240"/>
          </a:xfrm>
          <a:prstGeom prst="rect">
            <a:avLst/>
          </a:prstGeom>
        </p:spPr>
        <p:txBody>
          <a:bodyPr bIns="0" lIns="0" rIns="0" tIns="0" wrap="none"/>
          <a:p>
            <a:endParaRPr/>
          </a:p>
        </p:txBody>
      </p:sp>
      <p:sp>
        <p:nvSpPr>
          <p:cNvPr id="24" name="PlaceHolder 3"/>
          <p:cNvSpPr>
            <a:spLocks noGrp="1"/>
          </p:cNvSpPr>
          <p:nvPr>
            <p:ph type="body"/>
          </p:nvPr>
        </p:nvSpPr>
        <p:spPr>
          <a:xfrm>
            <a:off x="5049000" y="1769040"/>
            <a:ext cx="4328280" cy="2091240"/>
          </a:xfrm>
          <a:prstGeom prst="rect">
            <a:avLst/>
          </a:prstGeom>
        </p:spPr>
        <p:txBody>
          <a:bodyPr bIns="0" lIns="0" rIns="0" tIns="0" wrap="none"/>
          <a:p>
            <a:endParaRPr/>
          </a:p>
        </p:txBody>
      </p:sp>
      <p:sp>
        <p:nvSpPr>
          <p:cNvPr id="25" name="PlaceHolder 4"/>
          <p:cNvSpPr>
            <a:spLocks noGrp="1"/>
          </p:cNvSpPr>
          <p:nvPr>
            <p:ph type="body"/>
          </p:nvPr>
        </p:nvSpPr>
        <p:spPr>
          <a:xfrm>
            <a:off x="504000" y="4059000"/>
            <a:ext cx="8869680" cy="20912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anchor="ctr" bIns="0" lIns="0" rIns="0" tIns="0" wrap="none"/>
          <a:p>
            <a:pPr algn="ctr"/>
            <a:r>
              <a:rPr lang="en-IN"/>
              <a:t>Click to edit the title text format</a:t>
            </a:r>
            <a:endParaRPr/>
          </a:p>
        </p:txBody>
      </p:sp>
      <p:sp>
        <p:nvSpPr>
          <p:cNvPr id="1" name="PlaceHolder 2"/>
          <p:cNvSpPr>
            <a:spLocks noGrp="1"/>
          </p:cNvSpPr>
          <p:nvPr>
            <p:ph type="body"/>
          </p:nvPr>
        </p:nvSpPr>
        <p:spPr>
          <a:xfrm>
            <a:off x="504000" y="1769040"/>
            <a:ext cx="8870040" cy="4384800"/>
          </a:xfrm>
          <a:prstGeom prst="rect">
            <a:avLst/>
          </a:prstGeom>
        </p:spPr>
        <p:txBody>
          <a:bodyPr bIns="0" lIns="0" rIns="0" tIns="0" wrap="non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bIns="0" lIns="0" rIns="0" tIns="0" wrap="none"/>
          <a:p>
            <a:r>
              <a:rPr lang="en-IN" sz="1400"/>
              <a:t>&lt;date/time&gt;</a:t>
            </a:r>
            <a:endParaRPr/>
          </a:p>
        </p:txBody>
      </p:sp>
      <p:sp>
        <p:nvSpPr>
          <p:cNvPr id="3" name="PlaceHolder 4"/>
          <p:cNvSpPr>
            <a:spLocks noGrp="1"/>
          </p:cNvSpPr>
          <p:nvPr>
            <p:ph type="ftr"/>
          </p:nvPr>
        </p:nvSpPr>
        <p:spPr>
          <a:xfrm>
            <a:off x="3447360" y="6887160"/>
            <a:ext cx="3195000" cy="521280"/>
          </a:xfrm>
          <a:prstGeom prst="rect">
            <a:avLst/>
          </a:prstGeom>
        </p:spPr>
        <p:txBody>
          <a:bodyPr bIns="0" lIns="0" rIns="0" tIns="0" wrap="none"/>
          <a:p>
            <a:pPr algn="ctr"/>
            <a:r>
              <a:rPr lang="en-IN" sz="1400"/>
              <a:t>&lt;footer&gt;</a:t>
            </a:r>
            <a:endParaRPr/>
          </a:p>
        </p:txBody>
      </p:sp>
      <p:sp>
        <p:nvSpPr>
          <p:cNvPr id="4" name="PlaceHolder 5"/>
          <p:cNvSpPr>
            <a:spLocks noGrp="1"/>
          </p:cNvSpPr>
          <p:nvPr>
            <p:ph type="sldNum"/>
          </p:nvPr>
        </p:nvSpPr>
        <p:spPr>
          <a:xfrm>
            <a:off x="7227360" y="6887160"/>
            <a:ext cx="2348280" cy="521280"/>
          </a:xfrm>
          <a:prstGeom prst="rect">
            <a:avLst/>
          </a:prstGeom>
        </p:spPr>
        <p:txBody>
          <a:bodyPr bIns="0" lIns="0" rIns="0" tIns="0" wrap="none"/>
          <a:p>
            <a:pPr algn="r"/>
            <a:fld id="{B1A17191-A161-4141-91F1-1101C1C1D1B1}" type="slidenum">
              <a:rPr lang="en-IN" sz="1400"/>
              <a:t>&lt;number&gt;</a:t>
            </a:fld>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1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2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3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8.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
          <p:cNvSpPr txBox="1"/>
          <p:nvPr/>
        </p:nvSpPr>
        <p:spPr>
          <a:xfrm>
            <a:off x="504000" y="301320"/>
            <a:ext cx="9071700" cy="1262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800" u="none" cap="none" strike="noStrike"/>
          </a:p>
        </p:txBody>
      </p:sp>
      <p:sp>
        <p:nvSpPr>
          <p:cNvPr id="113" name="Google Shape;113;p1"/>
          <p:cNvSpPr txBox="1"/>
          <p:nvPr/>
        </p:nvSpPr>
        <p:spPr>
          <a:xfrm>
            <a:off x="604800" y="2068463"/>
            <a:ext cx="8870100" cy="43845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1800" u="none" cap="none" strike="noStrike"/>
              <a:t>FILTERING IN FREQUENCY DOMAIN</a:t>
            </a:r>
            <a:endParaRPr b="0" i="0" sz="1800" u="none" cap="none" strike="noStrik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52" name=""/>
          <p:cNvPicPr/>
          <p:nvPr/>
        </p:nvPicPr>
        <p:blipFill>
          <a:blip r:embed="rId1"/>
          <a:stretch>
            <a:fillRect/>
          </a:stretch>
        </p:blipFill>
        <p:spPr>
          <a:xfrm>
            <a:off x="298800" y="1579320"/>
            <a:ext cx="9105480" cy="4371480"/>
          </a:xfrm>
          <a:prstGeom prst="rect">
            <a:avLst/>
          </a:prstGeom>
        </p:spPr>
      </p:pic>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53" name=""/>
          <p:cNvPicPr/>
          <p:nvPr/>
        </p:nvPicPr>
        <p:blipFill>
          <a:blip r:embed="rId1"/>
          <a:stretch>
            <a:fillRect/>
          </a:stretch>
        </p:blipFill>
        <p:spPr>
          <a:xfrm>
            <a:off x="294120" y="1598400"/>
            <a:ext cx="9115200" cy="4333680"/>
          </a:xfrm>
          <a:prstGeom prst="rect">
            <a:avLst/>
          </a:prstGeom>
        </p:spPr>
      </p:pic>
    </p:spTree>
  </p:cSld>
</p:sld>
</file>

<file path=ppt/slides/slide1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4" name="CustomShape 1"/>
          <p:cNvSpPr/>
          <p:nvPr/>
        </p:nvSpPr>
        <p:spPr>
          <a:xfrm>
            <a:off x="2072520" y="568440"/>
            <a:ext cx="6578280" cy="910080"/>
          </a:xfrm>
          <a:prstGeom prst="rect">
            <a:avLst/>
          </a:prstGeom>
        </p:spPr>
        <p:txBody>
          <a:bodyPr bIns="46800" lIns="90000" rIns="90000" tIns="46800" wrap="none"/>
          <a:p>
            <a:pPr algn="ctr">
              <a:lnSpc>
                <a:spcPct val="100000"/>
              </a:lnSpc>
              <a:buFont typeface="StarSymbol"/>
              <a:buChar char=""/>
            </a:pPr>
            <a:r>
              <a:rPr lang="en-US" sz="2650">
                <a:solidFill>
                  <a:srgbClr val="000000"/>
                </a:solidFill>
                <a:latin typeface="Verdana"/>
                <a:ea typeface="新細明體"/>
              </a:rPr>
              <a:t>Introduction to the Fourier Transform </a:t>
            </a:r>
            <a:endParaRPr/>
          </a:p>
          <a:p>
            <a:pPr algn="ctr">
              <a:lnSpc>
                <a:spcPct val="100000"/>
              </a:lnSpc>
              <a:buFont typeface="StarSymbol"/>
              <a:buChar char=""/>
            </a:pPr>
            <a:r>
              <a:rPr lang="en-US" sz="2650">
                <a:solidFill>
                  <a:srgbClr val="000000"/>
                </a:solidFill>
                <a:latin typeface="Verdana"/>
                <a:ea typeface="新細明體"/>
              </a:rPr>
              <a:t>and the Frequency Domain</a:t>
            </a:r>
            <a:endParaRPr/>
          </a:p>
        </p:txBody>
      </p:sp>
      <p:sp>
        <p:nvSpPr>
          <p:cNvPr id="55" name="TextShape 2"/>
          <p:cNvSpPr txBox="1"/>
          <p:nvPr/>
        </p:nvSpPr>
        <p:spPr>
          <a:xfrm>
            <a:off x="503280" y="1764000"/>
            <a:ext cx="9324000" cy="4989600"/>
          </a:xfrm>
          <a:prstGeom prst="rect">
            <a:avLst/>
          </a:prstGeom>
        </p:spPr>
        <p:txBody>
          <a:bodyPr bIns="46800" lIns="90000" rIns="90000" tIns="46800"/>
          <a:p>
            <a:pPr>
              <a:buSzPct val="45000"/>
              <a:buFont typeface="StarSymbol"/>
              <a:buChar char=""/>
            </a:pPr>
            <a:r>
              <a:rPr lang="en-US" sz="2400">
                <a:solidFill>
                  <a:srgbClr val="000000"/>
                </a:solidFill>
                <a:ea typeface="新細明體"/>
              </a:rPr>
              <a:t>We define the Fourier spectrum, phase anble, and power spectrum as follows:</a:t>
            </a:r>
            <a:endParaRPr/>
          </a:p>
          <a:p>
            <a:pPr>
              <a:buSzPct val="45000"/>
              <a:buFont typeface="StarSymbol"/>
              <a:buChar char=""/>
            </a:pPr>
            <a:endParaRPr/>
          </a:p>
          <a:p>
            <a:pPr>
              <a:buSzPct val="45000"/>
              <a:buFont typeface="StarSymbol"/>
              <a:buChar char=""/>
            </a:pPr>
            <a:endParaRPr/>
          </a:p>
          <a:p>
            <a:pPr>
              <a:buSzPct val="45000"/>
              <a:buFont typeface="StarSymbol"/>
              <a:buChar char=""/>
            </a:pPr>
            <a:endParaRPr/>
          </a:p>
          <a:p>
            <a:pPr>
              <a:buSzPct val="45000"/>
              <a:buFont typeface="StarSymbol"/>
              <a:buChar char=""/>
            </a:pPr>
            <a:endParaRPr/>
          </a:p>
          <a:p>
            <a:pPr>
              <a:buSzPct val="45000"/>
              <a:buFont typeface="StarSymbol"/>
              <a:buChar char=""/>
            </a:pPr>
            <a:endParaRPr/>
          </a:p>
          <a:p>
            <a:pPr lvl="1">
              <a:buSzPct val="75000"/>
              <a:buFont typeface="StarSymbol"/>
              <a:buChar char=""/>
            </a:pPr>
            <a:r>
              <a:rPr i="1" lang="en-US" sz="2400">
                <a:solidFill>
                  <a:srgbClr val="000000"/>
                </a:solidFill>
                <a:ea typeface="新細明體"/>
              </a:rPr>
              <a:t>R</a:t>
            </a:r>
            <a:r>
              <a:rPr lang="en-US" sz="2400">
                <a:solidFill>
                  <a:srgbClr val="000000"/>
                </a:solidFill>
                <a:ea typeface="新細明體"/>
              </a:rPr>
              <a:t>(</a:t>
            </a:r>
            <a:r>
              <a:rPr i="1" lang="en-US" sz="2400">
                <a:solidFill>
                  <a:srgbClr val="000000"/>
                </a:solidFill>
                <a:ea typeface="新細明體"/>
              </a:rPr>
              <a:t>u,v</a:t>
            </a:r>
            <a:r>
              <a:rPr lang="en-US" sz="2400">
                <a:solidFill>
                  <a:srgbClr val="000000"/>
                </a:solidFill>
                <a:ea typeface="新細明體"/>
              </a:rPr>
              <a:t>): the real part of </a:t>
            </a:r>
            <a:r>
              <a:rPr i="1" lang="en-US" sz="2400">
                <a:solidFill>
                  <a:srgbClr val="000000"/>
                </a:solidFill>
                <a:ea typeface="新細明體"/>
              </a:rPr>
              <a:t>F</a:t>
            </a:r>
            <a:r>
              <a:rPr lang="en-US" sz="2400">
                <a:solidFill>
                  <a:srgbClr val="000000"/>
                </a:solidFill>
                <a:ea typeface="新細明體"/>
              </a:rPr>
              <a:t>(</a:t>
            </a:r>
            <a:r>
              <a:rPr i="1" lang="en-US" sz="2400">
                <a:solidFill>
                  <a:srgbClr val="000000"/>
                </a:solidFill>
                <a:ea typeface="新細明體"/>
              </a:rPr>
              <a:t>u,v</a:t>
            </a:r>
            <a:r>
              <a:rPr lang="en-US" sz="2400">
                <a:solidFill>
                  <a:srgbClr val="000000"/>
                </a:solidFill>
                <a:ea typeface="新細明體"/>
              </a:rPr>
              <a:t>)</a:t>
            </a:r>
            <a:endParaRPr/>
          </a:p>
          <a:p>
            <a:pPr lvl="1">
              <a:buSzPct val="75000"/>
              <a:buFont typeface="StarSymbol"/>
              <a:buChar char=""/>
            </a:pPr>
            <a:r>
              <a:rPr i="1" lang="en-US" sz="2400">
                <a:solidFill>
                  <a:srgbClr val="000000"/>
                </a:solidFill>
                <a:ea typeface="新細明體"/>
              </a:rPr>
              <a:t>I</a:t>
            </a:r>
            <a:r>
              <a:rPr lang="en-US" sz="2400">
                <a:solidFill>
                  <a:srgbClr val="000000"/>
                </a:solidFill>
                <a:ea typeface="新細明體"/>
              </a:rPr>
              <a:t>(</a:t>
            </a:r>
            <a:r>
              <a:rPr i="1" lang="en-US" sz="2400">
                <a:solidFill>
                  <a:srgbClr val="000000"/>
                </a:solidFill>
                <a:ea typeface="新細明體"/>
              </a:rPr>
              <a:t>u,v</a:t>
            </a:r>
            <a:r>
              <a:rPr lang="en-US" sz="2400">
                <a:solidFill>
                  <a:srgbClr val="000000"/>
                </a:solidFill>
                <a:ea typeface="新細明體"/>
              </a:rPr>
              <a:t>): the imaginary part of </a:t>
            </a:r>
            <a:r>
              <a:rPr i="1" lang="en-US" sz="2400">
                <a:solidFill>
                  <a:srgbClr val="000000"/>
                </a:solidFill>
                <a:ea typeface="新細明體"/>
              </a:rPr>
              <a:t>F</a:t>
            </a:r>
            <a:r>
              <a:rPr lang="en-US" sz="2400">
                <a:solidFill>
                  <a:srgbClr val="000000"/>
                </a:solidFill>
                <a:ea typeface="新細明體"/>
              </a:rPr>
              <a:t>(</a:t>
            </a:r>
            <a:r>
              <a:rPr i="1" lang="en-US" sz="2400">
                <a:solidFill>
                  <a:srgbClr val="000000"/>
                </a:solidFill>
                <a:ea typeface="新細明體"/>
              </a:rPr>
              <a:t>u,v</a:t>
            </a:r>
            <a:r>
              <a:rPr lang="en-US" sz="2400">
                <a:solidFill>
                  <a:srgbClr val="000000"/>
                </a:solidFill>
                <a:ea typeface="新細明體"/>
              </a:rPr>
              <a:t>)</a:t>
            </a:r>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6" name="CustomShape 1"/>
          <p:cNvSpPr/>
          <p:nvPr/>
        </p:nvSpPr>
        <p:spPr>
          <a:xfrm>
            <a:off x="1600560" y="970920"/>
            <a:ext cx="7540920" cy="506880"/>
          </a:xfrm>
          <a:prstGeom prst="rect">
            <a:avLst/>
          </a:prstGeom>
        </p:spPr>
        <p:txBody>
          <a:bodyPr bIns="46800" lIns="90000" rIns="90000" tIns="46800" wrap="none"/>
          <a:p>
            <a:pPr algn="ctr">
              <a:lnSpc>
                <a:spcPct val="100000"/>
              </a:lnSpc>
              <a:buFont typeface="StarSymbol"/>
              <a:buChar char=""/>
            </a:pPr>
            <a:r>
              <a:rPr lang="en-US" sz="2650">
                <a:solidFill>
                  <a:srgbClr val="000000"/>
                </a:solidFill>
                <a:latin typeface="Verdana"/>
                <a:ea typeface="新細明體"/>
              </a:rPr>
              <a:t>Basics of Filtering in the Frequency Domain</a:t>
            </a:r>
            <a:endParaRPr/>
          </a:p>
        </p:txBody>
      </p:sp>
      <p:pic>
        <p:nvPicPr>
          <p:cNvPr descr="" id="57" name=""/>
          <p:cNvPicPr/>
          <p:nvPr/>
        </p:nvPicPr>
        <p:blipFill>
          <a:blip r:embed="rId1"/>
          <a:stretch>
            <a:fillRect/>
          </a:stretch>
        </p:blipFill>
        <p:spPr>
          <a:xfrm>
            <a:off x="474120" y="2199600"/>
            <a:ext cx="8865720" cy="4432680"/>
          </a:xfrm>
          <a:prstGeom prst="rect">
            <a:avLst/>
          </a:prstGeom>
        </p:spPr>
      </p:pic>
      <p:sp>
        <p:nvSpPr>
          <p:cNvPr id="58" name="CustomShape 2"/>
          <p:cNvSpPr/>
          <p:nvPr/>
        </p:nvSpPr>
        <p:spPr>
          <a:xfrm>
            <a:off x="0" y="1477800"/>
            <a:ext cx="2160000" cy="1512000"/>
          </a:xfrm>
          <a:prstGeom prst="rect">
            <a:avLst/>
          </a:prstGeom>
          <a:solidFill>
            <a:srgbClr val="cfe7f5"/>
          </a:solidFill>
          <a:ln>
            <a:solidFill>
              <a:srgbClr val="808080"/>
            </a:solidFill>
          </a:ln>
        </p:spPr>
        <p:txBody>
          <a:bodyPr anchor="ctr" bIns="45000" lIns="90000" rIns="90000" tIns="45000" wrap="none"/>
          <a:p>
            <a:pPr algn="ctr"/>
            <a:r>
              <a:rPr lang="en-IN"/>
              <a:t>Multiply input</a:t>
            </a:r>
            <a:endParaRPr/>
          </a:p>
          <a:p>
            <a:pPr algn="ctr"/>
            <a:r>
              <a:rPr lang="en-IN"/>
              <a:t> </a:t>
            </a:r>
            <a:r>
              <a:rPr lang="en-IN"/>
              <a:t>Image by (-1)</a:t>
            </a:r>
            <a:r>
              <a:rPr lang="en-IN"/>
              <a:t>x+y </a:t>
            </a:r>
            <a:r>
              <a:rPr lang="en-IN"/>
              <a:t> to</a:t>
            </a:r>
            <a:endParaRPr/>
          </a:p>
          <a:p>
            <a:pPr algn="ctr"/>
            <a:r>
              <a:rPr lang="en-IN"/>
              <a:t> </a:t>
            </a:r>
            <a:r>
              <a:rPr lang="en-IN"/>
              <a:t>center the transform</a:t>
            </a:r>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9" name="TextShape 1"/>
          <p:cNvSpPr txBox="1"/>
          <p:nvPr/>
        </p:nvSpPr>
        <p:spPr>
          <a:xfrm>
            <a:off x="504000" y="360000"/>
            <a:ext cx="180720" cy="602280"/>
          </a:xfrm>
          <a:prstGeom prst="rect">
            <a:avLst/>
          </a:prstGeom>
        </p:spPr>
        <p:txBody>
          <a:bodyPr bIns="45000" lIns="90000" rIns="90000" tIns="45000" wrap="none"/>
          <a:p>
            <a:endParaRPr/>
          </a:p>
          <a:p>
            <a:endParaRPr/>
          </a:p>
        </p:txBody>
      </p:sp>
      <p:sp>
        <p:nvSpPr>
          <p:cNvPr id="60" name="TextShape 2"/>
          <p:cNvSpPr txBox="1"/>
          <p:nvPr/>
        </p:nvSpPr>
        <p:spPr>
          <a:xfrm>
            <a:off x="504000" y="301320"/>
            <a:ext cx="9071640" cy="1262160"/>
          </a:xfrm>
          <a:prstGeom prst="rect">
            <a:avLst/>
          </a:prstGeom>
        </p:spPr>
        <p:txBody>
          <a:bodyPr anchor="ctr" bIns="0" lIns="0" rIns="0" tIns="0" wrap="none"/>
          <a:p>
            <a:pPr algn="ctr"/>
            <a:endParaRPr/>
          </a:p>
        </p:txBody>
      </p:sp>
      <p:sp>
        <p:nvSpPr>
          <p:cNvPr id="61" name="TextShape 3"/>
          <p:cNvSpPr txBox="1"/>
          <p:nvPr/>
        </p:nvSpPr>
        <p:spPr>
          <a:xfrm>
            <a:off x="432000" y="1563480"/>
            <a:ext cx="8870040" cy="5196960"/>
          </a:xfrm>
          <a:prstGeom prst="rect">
            <a:avLst/>
          </a:prstGeom>
        </p:spPr>
        <p:txBody>
          <a:bodyPr bIns="0" lIns="0" rIns="0" tIns="0" wrap="none"/>
          <a:p>
            <a:pPr>
              <a:buSzPct val="45000"/>
              <a:buFont typeface="StarSymbol"/>
              <a:buChar char=""/>
            </a:pPr>
            <a:r>
              <a:rPr lang="en-IN"/>
              <a:t>Filter- Filter supresses certain frequencies in the transform while leaving others unchanged.</a:t>
            </a:r>
            <a:endParaRPr/>
          </a:p>
          <a:p>
            <a:pPr>
              <a:buSzPct val="45000"/>
              <a:buFont typeface="StarSymbol"/>
              <a:buChar char=""/>
            </a:pPr>
            <a:r>
              <a:rPr lang="en-IN"/>
              <a:t>G(u,v)= H(u,v) F(u,v)</a:t>
            </a:r>
            <a:endParaRPr/>
          </a:p>
          <a:p>
            <a:r>
              <a:rPr lang="en-IN"/>
              <a:t>     </a:t>
            </a:r>
            <a:r>
              <a:rPr lang="en-IN"/>
              <a:t>Multiplication is on element by element basis.</a:t>
            </a:r>
            <a:endParaRPr/>
          </a:p>
          <a:p>
            <a:pPr>
              <a:buSzPct val="45000"/>
              <a:buFont typeface="StarSymbol"/>
              <a:buChar char=""/>
            </a:pPr>
            <a:r>
              <a:rPr lang="en-IN"/>
              <a:t>Zero-phase-shift filter- H contain real components. Each real component of H is multiplied to real and imaginary component of F , this do not change phase of the transform.</a:t>
            </a:r>
            <a:endParaRPr/>
          </a:p>
          <a:p>
            <a:pPr>
              <a:buSzPct val="45000"/>
              <a:buFont typeface="StarSymbol"/>
              <a:buChar char=""/>
            </a:pPr>
            <a:endParaRPr/>
          </a:p>
          <a:p>
            <a:endParaRPr/>
          </a:p>
          <a:p>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62" name="CustomShape 1"/>
          <p:cNvSpPr/>
          <p:nvPr/>
        </p:nvSpPr>
        <p:spPr>
          <a:xfrm>
            <a:off x="1811520" y="704880"/>
            <a:ext cx="6724080" cy="506880"/>
          </a:xfrm>
          <a:prstGeom prst="rect">
            <a:avLst/>
          </a:prstGeom>
        </p:spPr>
        <p:txBody>
          <a:bodyPr bIns="46800" lIns="90000" rIns="90000" tIns="46800" wrap="none"/>
          <a:p>
            <a:pPr algn="ctr">
              <a:lnSpc>
                <a:spcPct val="100000"/>
              </a:lnSpc>
              <a:buFont typeface="StarSymbol"/>
              <a:buChar char=""/>
            </a:pPr>
            <a:r>
              <a:rPr lang="en-US" sz="2650">
                <a:solidFill>
                  <a:srgbClr val="000000"/>
                </a:solidFill>
                <a:latin typeface="Verdana"/>
                <a:ea typeface="新細明體"/>
              </a:rPr>
              <a:t>Some Basic Filters and Their Functions</a:t>
            </a:r>
            <a:endParaRPr/>
          </a:p>
        </p:txBody>
      </p:sp>
      <p:pic>
        <p:nvPicPr>
          <p:cNvPr descr="" id="63" name=""/>
          <p:cNvPicPr/>
          <p:nvPr/>
        </p:nvPicPr>
        <p:blipFill>
          <a:blip r:embed="rId1"/>
          <a:stretch>
            <a:fillRect/>
          </a:stretch>
        </p:blipFill>
        <p:spPr>
          <a:xfrm>
            <a:off x="2573640" y="3888000"/>
            <a:ext cx="6858360" cy="3134160"/>
          </a:xfrm>
          <a:prstGeom prst="rect">
            <a:avLst/>
          </a:prstGeom>
        </p:spPr>
      </p:pic>
      <p:sp>
        <p:nvSpPr>
          <p:cNvPr id="64" name="TextShape 2"/>
          <p:cNvSpPr txBox="1"/>
          <p:nvPr/>
        </p:nvSpPr>
        <p:spPr>
          <a:xfrm>
            <a:off x="503280" y="1764000"/>
            <a:ext cx="9161280" cy="4989600"/>
          </a:xfrm>
          <a:prstGeom prst="rect">
            <a:avLst/>
          </a:prstGeom>
        </p:spPr>
        <p:txBody>
          <a:bodyPr bIns="46800" lIns="90000" rIns="90000" tIns="46800"/>
          <a:p>
            <a:pPr>
              <a:buSzPct val="45000"/>
              <a:buFont typeface="StarSymbol"/>
              <a:buChar char=""/>
            </a:pPr>
            <a:r>
              <a:rPr lang="en-US" sz="2000">
                <a:solidFill>
                  <a:srgbClr val="000000"/>
                </a:solidFill>
                <a:ea typeface="新細明體"/>
              </a:rPr>
              <a:t>Multiply all values of </a:t>
            </a:r>
            <a:r>
              <a:rPr i="1" lang="en-US" sz="2000">
                <a:solidFill>
                  <a:srgbClr val="000000"/>
                </a:solidFill>
                <a:ea typeface="新細明體"/>
              </a:rPr>
              <a:t>F</a:t>
            </a:r>
            <a:r>
              <a:rPr lang="en-US" sz="2000">
                <a:solidFill>
                  <a:srgbClr val="000000"/>
                </a:solidFill>
                <a:ea typeface="新細明體"/>
              </a:rPr>
              <a:t>(</a:t>
            </a:r>
            <a:r>
              <a:rPr i="1" lang="en-US" sz="2000">
                <a:solidFill>
                  <a:srgbClr val="000000"/>
                </a:solidFill>
                <a:ea typeface="新細明體"/>
              </a:rPr>
              <a:t>u</a:t>
            </a:r>
            <a:r>
              <a:rPr lang="en-US" sz="2000">
                <a:solidFill>
                  <a:srgbClr val="000000"/>
                </a:solidFill>
                <a:ea typeface="新細明體"/>
              </a:rPr>
              <a:t>,</a:t>
            </a:r>
            <a:r>
              <a:rPr i="1" lang="en-US" sz="2000">
                <a:solidFill>
                  <a:srgbClr val="000000"/>
                </a:solidFill>
                <a:ea typeface="新細明體"/>
              </a:rPr>
              <a:t>v</a:t>
            </a:r>
            <a:r>
              <a:rPr lang="en-US" sz="2000">
                <a:solidFill>
                  <a:srgbClr val="000000"/>
                </a:solidFill>
                <a:ea typeface="新細明體"/>
              </a:rPr>
              <a:t>) by the filter function (notch filter):</a:t>
            </a:r>
            <a:endParaRPr/>
          </a:p>
          <a:p>
            <a:pPr>
              <a:buSzPct val="45000"/>
              <a:buFont typeface="StarSymbol"/>
              <a:buChar char=""/>
            </a:pPr>
            <a:endParaRPr/>
          </a:p>
          <a:p>
            <a:pPr>
              <a:buSzPct val="45000"/>
              <a:buFont typeface="StarSymbol"/>
              <a:buChar char=""/>
            </a:pPr>
            <a:endParaRPr/>
          </a:p>
          <a:p>
            <a:pPr lvl="1">
              <a:buSzPct val="75000"/>
              <a:buFont typeface="StarSymbol"/>
              <a:buChar char=""/>
            </a:pPr>
            <a:r>
              <a:rPr lang="en-US" sz="2000">
                <a:solidFill>
                  <a:srgbClr val="000000"/>
                </a:solidFill>
                <a:ea typeface="新細明體"/>
              </a:rPr>
              <a:t>All this filter would do is set </a:t>
            </a:r>
            <a:r>
              <a:rPr i="1" lang="en-US" sz="2000">
                <a:solidFill>
                  <a:srgbClr val="000000"/>
                </a:solidFill>
                <a:ea typeface="新細明體"/>
              </a:rPr>
              <a:t>F</a:t>
            </a:r>
            <a:r>
              <a:rPr lang="en-US" sz="2000">
                <a:solidFill>
                  <a:srgbClr val="000000"/>
                </a:solidFill>
                <a:ea typeface="新細明體"/>
              </a:rPr>
              <a:t>(0,0) to zero (force the average value of an image to zero) and leave all frequency components of the Fourier transform untouched.</a:t>
            </a:r>
            <a:endParaRPr/>
          </a:p>
        </p:txBody>
      </p:sp>
      <p:pic>
        <p:nvPicPr>
          <p:cNvPr descr="" id="65" name=""/>
          <p:cNvPicPr/>
          <p:nvPr/>
        </p:nvPicPr>
        <p:blipFill>
          <a:blip r:embed="rId2"/>
          <a:stretch>
            <a:fillRect/>
          </a:stretch>
        </p:blipFill>
        <p:spPr>
          <a:xfrm>
            <a:off x="319680" y="3888000"/>
            <a:ext cx="4000320" cy="3161880"/>
          </a:xfrm>
          <a:prstGeom prst="rect">
            <a:avLst/>
          </a:prstGeom>
        </p:spPr>
      </p:pic>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6" name="TextShape 1"/>
          <p:cNvSpPr txBox="1"/>
          <p:nvPr/>
        </p:nvSpPr>
        <p:spPr>
          <a:xfrm>
            <a:off x="504000" y="280080"/>
            <a:ext cx="9071640" cy="1305000"/>
          </a:xfrm>
          <a:prstGeom prst="rect">
            <a:avLst/>
          </a:prstGeom>
        </p:spPr>
        <p:txBody>
          <a:bodyPr anchor="ctr" bIns="0" lIns="0" rIns="0" tIns="0" wrap="none"/>
          <a:p>
            <a:pPr algn="ctr">
              <a:lnSpc>
                <a:spcPct val="100000"/>
              </a:lnSpc>
            </a:pPr>
            <a:r>
              <a:rPr lang="en-US">
                <a:solidFill>
                  <a:srgbClr val="000000"/>
                </a:solidFill>
                <a:latin typeface="Verdana"/>
                <a:ea typeface="新細明體"/>
              </a:rPr>
              <a:t>Some Basic Filters and Their Function</a:t>
            </a:r>
            <a:endParaRPr/>
          </a:p>
        </p:txBody>
      </p:sp>
      <p:sp>
        <p:nvSpPr>
          <p:cNvPr id="67" name="TextShape 2"/>
          <p:cNvSpPr txBox="1"/>
          <p:nvPr/>
        </p:nvSpPr>
        <p:spPr>
          <a:xfrm>
            <a:off x="288000" y="1584000"/>
            <a:ext cx="9072000" cy="6120000"/>
          </a:xfrm>
          <a:prstGeom prst="rect">
            <a:avLst/>
          </a:prstGeom>
        </p:spPr>
        <p:txBody>
          <a:bodyPr bIns="0" lIns="0" rIns="0" tIns="0" wrap="none"/>
          <a:p>
            <a:pPr>
              <a:buSzPct val="45000"/>
              <a:buFont typeface="StarSymbol"/>
              <a:buChar char=""/>
            </a:pPr>
            <a:endParaRPr/>
          </a:p>
          <a:p>
            <a:pPr>
              <a:buSzPct val="45000"/>
              <a:buFont typeface="StarSymbol"/>
              <a:buChar char=""/>
            </a:pPr>
            <a:r>
              <a:rPr lang="en-IN"/>
              <a:t>Low frequencies in Fourier Transform are responsible for the general gray level appearnce of an image over smooth areas, while high frequency are responsible for details such as edges and noise.</a:t>
            </a:r>
            <a:endParaRPr/>
          </a:p>
          <a:p>
            <a:pPr>
              <a:buSzPct val="45000"/>
              <a:buFont typeface="StarSymbol"/>
              <a:buChar char=""/>
            </a:pPr>
            <a:r>
              <a:rPr lang="en-IN"/>
              <a:t>A filter that attenuates high frequencies by passing low frequencies is called low pass filter.Filter that has opposite charaterstics is high pass filter</a:t>
            </a:r>
            <a:endParaRPr/>
          </a:p>
          <a:p>
            <a:pPr>
              <a:buSzPct val="45000"/>
              <a:buFont typeface="StarSymbol"/>
              <a:buChar char=""/>
            </a:pPr>
            <a:endParaRPr/>
          </a:p>
          <a:p>
            <a:pPr>
              <a:buSzPct val="45000"/>
              <a:buFont typeface="StarSymbol"/>
              <a:buChar char=""/>
            </a:pPr>
            <a:endParaRPr/>
          </a:p>
          <a:p>
            <a:pPr>
              <a:buSzPct val="45000"/>
              <a:buFont typeface="StarSymbol"/>
              <a:buChar char=""/>
            </a:pPr>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68" name="CustomShape 1"/>
          <p:cNvSpPr/>
          <p:nvPr/>
        </p:nvSpPr>
        <p:spPr>
          <a:xfrm>
            <a:off x="2269440" y="815400"/>
            <a:ext cx="6814800" cy="506880"/>
          </a:xfrm>
          <a:prstGeom prst="rect">
            <a:avLst/>
          </a:prstGeom>
        </p:spPr>
        <p:txBody>
          <a:bodyPr bIns="46800" lIns="90000" rIns="90000" tIns="46800"/>
          <a:p>
            <a:pPr algn="ctr">
              <a:lnSpc>
                <a:spcPct val="100000"/>
              </a:lnSpc>
              <a:buFont typeface="StarSymbol"/>
              <a:buChar char=""/>
            </a:pPr>
            <a:r>
              <a:rPr lang="en-US" sz="2650">
                <a:solidFill>
                  <a:srgbClr val="000000"/>
                </a:solidFill>
                <a:latin typeface="Verdana"/>
                <a:ea typeface="新細明體"/>
              </a:rPr>
              <a:t>Some Basic Filters and Their Functions</a:t>
            </a:r>
            <a:endParaRPr/>
          </a:p>
        </p:txBody>
      </p:sp>
      <p:pic>
        <p:nvPicPr>
          <p:cNvPr descr="" id="69" name=""/>
          <p:cNvPicPr/>
          <p:nvPr/>
        </p:nvPicPr>
        <p:blipFill>
          <a:blip r:embed="rId1"/>
          <a:stretch>
            <a:fillRect/>
          </a:stretch>
        </p:blipFill>
        <p:spPr>
          <a:xfrm>
            <a:off x="2785680" y="1555560"/>
            <a:ext cx="6095160" cy="5708520"/>
          </a:xfrm>
          <a:prstGeom prst="rect">
            <a:avLst/>
          </a:prstGeom>
        </p:spPr>
      </p:pic>
      <p:sp>
        <p:nvSpPr>
          <p:cNvPr id="70" name="CustomShape 2"/>
          <p:cNvSpPr/>
          <p:nvPr/>
        </p:nvSpPr>
        <p:spPr>
          <a:xfrm>
            <a:off x="316080" y="2782080"/>
            <a:ext cx="2457000" cy="506880"/>
          </a:xfrm>
          <a:prstGeom prst="rect">
            <a:avLst/>
          </a:prstGeom>
        </p:spPr>
        <p:txBody>
          <a:bodyPr bIns="46800" lIns="90000" rIns="90000" tIns="46800" wrap="none"/>
          <a:p>
            <a:pPr>
              <a:buSzPct val="45000"/>
              <a:buFont typeface="StarSymbol"/>
              <a:buChar char=""/>
            </a:pPr>
            <a:r>
              <a:rPr lang="en-US" sz="2650">
                <a:ea typeface="新細明體"/>
              </a:rPr>
              <a:t>Lowpass filter</a:t>
            </a:r>
            <a:endParaRPr/>
          </a:p>
        </p:txBody>
      </p:sp>
      <p:sp>
        <p:nvSpPr>
          <p:cNvPr id="71" name="CustomShape 3"/>
          <p:cNvSpPr/>
          <p:nvPr/>
        </p:nvSpPr>
        <p:spPr>
          <a:xfrm>
            <a:off x="320400" y="4798080"/>
            <a:ext cx="2531880" cy="506880"/>
          </a:xfrm>
          <a:prstGeom prst="rect">
            <a:avLst/>
          </a:prstGeom>
        </p:spPr>
        <p:txBody>
          <a:bodyPr bIns="46800" lIns="90000" rIns="90000" tIns="46800" wrap="none"/>
          <a:p>
            <a:pPr>
              <a:buSzPct val="45000"/>
              <a:buFont typeface="StarSymbol"/>
              <a:buChar char=""/>
            </a:pPr>
            <a:r>
              <a:rPr lang="en-US" sz="2650">
                <a:ea typeface="新細明體"/>
              </a:rPr>
              <a:t>Highpass filter</a:t>
            </a:r>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2" name="CustomShape 1"/>
          <p:cNvSpPr/>
          <p:nvPr/>
        </p:nvSpPr>
        <p:spPr>
          <a:xfrm>
            <a:off x="1980000" y="739800"/>
            <a:ext cx="6455520" cy="506880"/>
          </a:xfrm>
          <a:prstGeom prst="rect">
            <a:avLst/>
          </a:prstGeom>
        </p:spPr>
        <p:txBody>
          <a:bodyPr bIns="46800" lIns="90000" rIns="90000" tIns="46800" wrap="none"/>
          <a:p>
            <a:pPr algn="ctr">
              <a:lnSpc>
                <a:spcPct val="100000"/>
              </a:lnSpc>
              <a:buFont typeface="StarSymbol"/>
              <a:buChar char=""/>
            </a:pPr>
            <a:r>
              <a:rPr lang="en-US" sz="2650">
                <a:solidFill>
                  <a:srgbClr val="000000"/>
                </a:solidFill>
                <a:latin typeface="Verdana"/>
                <a:ea typeface="新細明體"/>
              </a:rPr>
              <a:t>Smoothing Frequency-Domain Filters</a:t>
            </a:r>
            <a:endParaRPr/>
          </a:p>
        </p:txBody>
      </p:sp>
      <p:sp>
        <p:nvSpPr>
          <p:cNvPr id="73" name="TextShape 2"/>
          <p:cNvSpPr txBox="1"/>
          <p:nvPr/>
        </p:nvSpPr>
        <p:spPr>
          <a:xfrm>
            <a:off x="504000" y="1764000"/>
            <a:ext cx="9344880" cy="4989600"/>
          </a:xfrm>
          <a:prstGeom prst="rect">
            <a:avLst/>
          </a:prstGeom>
        </p:spPr>
        <p:txBody>
          <a:bodyPr bIns="46800" lIns="90000" rIns="90000" tIns="46800"/>
          <a:p>
            <a:pPr>
              <a:lnSpc>
                <a:spcPct val="90000"/>
              </a:lnSpc>
              <a:buSzPct val="45000"/>
              <a:buFont typeface="StarSymbol"/>
              <a:buChar char=""/>
            </a:pPr>
            <a:r>
              <a:rPr lang="en-US" sz="2400">
                <a:solidFill>
                  <a:srgbClr val="000000"/>
                </a:solidFill>
                <a:ea typeface="新細明體"/>
              </a:rPr>
              <a:t>The basic model for filtering in the frequency domain</a:t>
            </a:r>
            <a:endParaRPr/>
          </a:p>
          <a:p>
            <a:pPr>
              <a:lnSpc>
                <a:spcPct val="90000"/>
              </a:lnSpc>
              <a:buSzPct val="45000"/>
              <a:buFont typeface="StarSymbol"/>
              <a:buChar char=""/>
            </a:pPr>
            <a:endParaRPr/>
          </a:p>
          <a:p>
            <a:pPr>
              <a:lnSpc>
                <a:spcPct val="90000"/>
              </a:lnSpc>
              <a:buFont typeface="StarSymbol"/>
              <a:buChar char=""/>
            </a:pPr>
            <a:r>
              <a:rPr lang="en-US" sz="2400">
                <a:solidFill>
                  <a:srgbClr val="000000"/>
                </a:solidFill>
                <a:ea typeface="新細明體"/>
              </a:rPr>
              <a:t>     </a:t>
            </a:r>
            <a:r>
              <a:rPr lang="en-US" sz="2400">
                <a:solidFill>
                  <a:srgbClr val="000000"/>
                </a:solidFill>
                <a:ea typeface="新細明體"/>
              </a:rPr>
              <a:t>where </a:t>
            </a:r>
            <a:r>
              <a:rPr i="1" lang="en-US" sz="2400">
                <a:solidFill>
                  <a:srgbClr val="000000"/>
                </a:solidFill>
                <a:ea typeface="新細明體"/>
              </a:rPr>
              <a:t>F</a:t>
            </a:r>
            <a:r>
              <a:rPr lang="en-US" sz="2400">
                <a:solidFill>
                  <a:srgbClr val="000000"/>
                </a:solidFill>
                <a:ea typeface="新細明體"/>
              </a:rPr>
              <a:t>(</a:t>
            </a:r>
            <a:r>
              <a:rPr i="1" lang="en-US" sz="2400">
                <a:solidFill>
                  <a:srgbClr val="000000"/>
                </a:solidFill>
                <a:ea typeface="新細明體"/>
              </a:rPr>
              <a:t>u</a:t>
            </a:r>
            <a:r>
              <a:rPr lang="en-US" sz="2400">
                <a:solidFill>
                  <a:srgbClr val="000000"/>
                </a:solidFill>
                <a:ea typeface="新細明體"/>
              </a:rPr>
              <a:t>,</a:t>
            </a:r>
            <a:r>
              <a:rPr i="1" lang="en-US" sz="2400">
                <a:solidFill>
                  <a:srgbClr val="000000"/>
                </a:solidFill>
                <a:ea typeface="新細明體"/>
              </a:rPr>
              <a:t>v</a:t>
            </a:r>
            <a:r>
              <a:rPr lang="en-US" sz="2400">
                <a:solidFill>
                  <a:srgbClr val="000000"/>
                </a:solidFill>
                <a:ea typeface="新細明體"/>
              </a:rPr>
              <a:t>): the Fourier transform of the image to be smoothed</a:t>
            </a:r>
            <a:endParaRPr/>
          </a:p>
          <a:p>
            <a:pPr>
              <a:lnSpc>
                <a:spcPct val="90000"/>
              </a:lnSpc>
              <a:buFont typeface="StarSymbol"/>
              <a:buChar char=""/>
            </a:pPr>
            <a:r>
              <a:rPr lang="en-US" sz="2400">
                <a:solidFill>
                  <a:srgbClr val="000000"/>
                </a:solidFill>
                <a:ea typeface="新細明體"/>
              </a:rPr>
              <a:t>                </a:t>
            </a:r>
            <a:r>
              <a:rPr i="1" lang="en-US" sz="2400">
                <a:solidFill>
                  <a:srgbClr val="000000"/>
                </a:solidFill>
                <a:ea typeface="新細明體"/>
              </a:rPr>
              <a:t>H</a:t>
            </a:r>
            <a:r>
              <a:rPr lang="en-US" sz="2400">
                <a:solidFill>
                  <a:srgbClr val="000000"/>
                </a:solidFill>
                <a:ea typeface="新細明體"/>
              </a:rPr>
              <a:t>(</a:t>
            </a:r>
            <a:r>
              <a:rPr i="1" lang="en-US" sz="2400">
                <a:solidFill>
                  <a:srgbClr val="000000"/>
                </a:solidFill>
                <a:ea typeface="新細明體"/>
              </a:rPr>
              <a:t>u</a:t>
            </a:r>
            <a:r>
              <a:rPr lang="en-US" sz="2400">
                <a:solidFill>
                  <a:srgbClr val="000000"/>
                </a:solidFill>
                <a:ea typeface="新細明體"/>
              </a:rPr>
              <a:t>,</a:t>
            </a:r>
            <a:r>
              <a:rPr i="1" lang="en-US" sz="2400">
                <a:solidFill>
                  <a:srgbClr val="000000"/>
                </a:solidFill>
                <a:ea typeface="新細明體"/>
              </a:rPr>
              <a:t>v</a:t>
            </a:r>
            <a:r>
              <a:rPr lang="en-US" sz="2400">
                <a:solidFill>
                  <a:srgbClr val="000000"/>
                </a:solidFill>
                <a:ea typeface="新細明體"/>
              </a:rPr>
              <a:t>): a filter transfer function</a:t>
            </a:r>
            <a:endParaRPr/>
          </a:p>
          <a:p>
            <a:pPr>
              <a:lnSpc>
                <a:spcPct val="90000"/>
              </a:lnSpc>
              <a:buFont typeface="StarSymbol"/>
              <a:buChar char=""/>
            </a:pPr>
            <a:endParaRPr/>
          </a:p>
          <a:p>
            <a:pPr>
              <a:lnSpc>
                <a:spcPct val="90000"/>
              </a:lnSpc>
              <a:buSzPct val="45000"/>
              <a:buFont typeface="StarSymbol"/>
              <a:buChar char=""/>
            </a:pPr>
            <a:r>
              <a:rPr lang="en-US" sz="2400">
                <a:solidFill>
                  <a:srgbClr val="000000"/>
                </a:solidFill>
                <a:ea typeface="宋体"/>
              </a:rPr>
              <a:t>Smoothing is fundamentally a lowpass operation in the frequency domain.  </a:t>
            </a:r>
            <a:endParaRPr/>
          </a:p>
          <a:p>
            <a:pPr>
              <a:lnSpc>
                <a:spcPct val="90000"/>
              </a:lnSpc>
              <a:buSzPct val="45000"/>
              <a:buFont typeface="StarSymbol"/>
              <a:buChar char=""/>
            </a:pPr>
            <a:r>
              <a:rPr lang="en-US" sz="2400">
                <a:solidFill>
                  <a:srgbClr val="000000"/>
                </a:solidFill>
                <a:ea typeface="宋体"/>
              </a:rPr>
              <a:t>There are several standard forms of lowpass filters (LPF).</a:t>
            </a:r>
            <a:endParaRPr/>
          </a:p>
          <a:p>
            <a:pPr lvl="1">
              <a:lnSpc>
                <a:spcPct val="90000"/>
              </a:lnSpc>
              <a:buSzPct val="75000"/>
              <a:buFont typeface="StarSymbol"/>
              <a:buChar char=""/>
            </a:pPr>
            <a:r>
              <a:rPr lang="en-US" sz="2000">
                <a:solidFill>
                  <a:srgbClr val="000000"/>
                </a:solidFill>
                <a:ea typeface="新細明體"/>
              </a:rPr>
              <a:t>Ideal lowpass filter</a:t>
            </a:r>
            <a:endParaRPr/>
          </a:p>
          <a:p>
            <a:pPr lvl="1">
              <a:lnSpc>
                <a:spcPct val="90000"/>
              </a:lnSpc>
              <a:buSzPct val="75000"/>
              <a:buFont typeface="StarSymbol"/>
              <a:buChar char=""/>
            </a:pPr>
            <a:r>
              <a:rPr lang="en-US" sz="2000">
                <a:solidFill>
                  <a:srgbClr val="000000"/>
                </a:solidFill>
                <a:ea typeface="新細明體"/>
              </a:rPr>
              <a:t>Butterworth lowpass filter</a:t>
            </a:r>
            <a:endParaRPr/>
          </a:p>
          <a:p>
            <a:pPr lvl="1">
              <a:lnSpc>
                <a:spcPct val="90000"/>
              </a:lnSpc>
              <a:buSzPct val="75000"/>
              <a:buFont typeface="StarSymbol"/>
              <a:buChar char=""/>
            </a:pPr>
            <a:r>
              <a:rPr lang="en-US" sz="2000">
                <a:solidFill>
                  <a:srgbClr val="000000"/>
                </a:solidFill>
                <a:ea typeface="新細明體"/>
              </a:rPr>
              <a:t>Gaussian lowpass filter</a:t>
            </a:r>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4" name="CustomShape 1"/>
          <p:cNvSpPr/>
          <p:nvPr/>
        </p:nvSpPr>
        <p:spPr>
          <a:xfrm>
            <a:off x="2462760" y="970920"/>
            <a:ext cx="4928400" cy="506880"/>
          </a:xfrm>
          <a:prstGeom prst="rect">
            <a:avLst/>
          </a:prstGeom>
        </p:spPr>
        <p:txBody>
          <a:bodyPr bIns="46800" lIns="90000" rIns="90000" tIns="46800" wrap="none"/>
          <a:p>
            <a:pPr algn="ctr">
              <a:lnSpc>
                <a:spcPct val="100000"/>
              </a:lnSpc>
              <a:buFont typeface="StarSymbol"/>
              <a:buChar char=""/>
            </a:pPr>
            <a:r>
              <a:rPr lang="en-US" sz="2650">
                <a:solidFill>
                  <a:srgbClr val="000000"/>
                </a:solidFill>
                <a:latin typeface="Verdana"/>
                <a:ea typeface="新細明體"/>
              </a:rPr>
              <a:t>Ideal Lowpass Filters (ILPFs)</a:t>
            </a:r>
            <a:endParaRPr/>
          </a:p>
        </p:txBody>
      </p:sp>
      <p:sp>
        <p:nvSpPr>
          <p:cNvPr id="75" name="TextShape 2"/>
          <p:cNvSpPr txBox="1"/>
          <p:nvPr/>
        </p:nvSpPr>
        <p:spPr>
          <a:xfrm>
            <a:off x="503280" y="1764000"/>
            <a:ext cx="9177120" cy="5065200"/>
          </a:xfrm>
          <a:prstGeom prst="rect">
            <a:avLst/>
          </a:prstGeom>
        </p:spPr>
        <p:txBody>
          <a:bodyPr bIns="46800" lIns="90000" rIns="90000" tIns="46800"/>
          <a:p>
            <a:pPr>
              <a:buSzPct val="45000"/>
              <a:buFont typeface="StarSymbol"/>
              <a:buChar char=""/>
            </a:pPr>
            <a:r>
              <a:rPr lang="en-US" sz="2400">
                <a:solidFill>
                  <a:srgbClr val="000000"/>
                </a:solidFill>
                <a:ea typeface="新細明體"/>
              </a:rPr>
              <a:t>The simplest lowpass filter is a filter that “cuts off” all high-frequency components of the Fourier  transform that are at a distance greater than a specified distance </a:t>
            </a:r>
            <a:r>
              <a:rPr i="1" lang="en-US" sz="2400">
                <a:solidFill>
                  <a:srgbClr val="000000"/>
                </a:solidFill>
                <a:ea typeface="新細明體"/>
              </a:rPr>
              <a:t>D</a:t>
            </a:r>
            <a:r>
              <a:rPr lang="en-US" sz="2400">
                <a:solidFill>
                  <a:srgbClr val="000000"/>
                </a:solidFill>
                <a:ea typeface="新細明體"/>
              </a:rPr>
              <a:t>0</a:t>
            </a:r>
            <a:r>
              <a:rPr lang="en-US" sz="2400">
                <a:solidFill>
                  <a:srgbClr val="000000"/>
                </a:solidFill>
                <a:ea typeface="新細明體"/>
              </a:rPr>
              <a:t> from the origin of the transform.</a:t>
            </a:r>
            <a:endParaRPr/>
          </a:p>
          <a:p>
            <a:pPr>
              <a:buSzPct val="45000"/>
              <a:buFont typeface="StarSymbol"/>
              <a:buChar char=""/>
            </a:pPr>
            <a:r>
              <a:rPr lang="en-US" sz="2400">
                <a:solidFill>
                  <a:srgbClr val="000000"/>
                </a:solidFill>
                <a:ea typeface="新細明體"/>
              </a:rPr>
              <a:t>The transfer function of an ideal lowpass filter</a:t>
            </a:r>
            <a:endParaRPr/>
          </a:p>
          <a:p>
            <a:pPr>
              <a:buSzPct val="45000"/>
              <a:buFont typeface="StarSymbol"/>
              <a:buChar char=""/>
            </a:pPr>
            <a:endParaRPr/>
          </a:p>
          <a:p>
            <a:pPr>
              <a:buSzPct val="45000"/>
              <a:buFont typeface="StarSymbol"/>
              <a:buChar char=""/>
            </a:pPr>
            <a:endParaRPr/>
          </a:p>
          <a:p>
            <a:r>
              <a:rPr lang="en-US" sz="2400">
                <a:solidFill>
                  <a:srgbClr val="000000"/>
                </a:solidFill>
                <a:ea typeface="新細明體"/>
              </a:rPr>
              <a:t>    </a:t>
            </a:r>
            <a:endParaRPr/>
          </a:p>
          <a:p>
            <a:r>
              <a:rPr lang="en-US" sz="2400">
                <a:solidFill>
                  <a:srgbClr val="000000"/>
                </a:solidFill>
                <a:ea typeface="新細明體"/>
              </a:rPr>
              <a:t>where </a:t>
            </a:r>
            <a:r>
              <a:rPr i="1" lang="en-US" sz="2400">
                <a:solidFill>
                  <a:srgbClr val="000000"/>
                </a:solidFill>
                <a:ea typeface="新細明體"/>
              </a:rPr>
              <a:t>D</a:t>
            </a:r>
            <a:r>
              <a:rPr lang="en-US" sz="2400">
                <a:solidFill>
                  <a:srgbClr val="000000"/>
                </a:solidFill>
                <a:ea typeface="新細明體"/>
              </a:rPr>
              <a:t>(</a:t>
            </a:r>
            <a:r>
              <a:rPr i="1" lang="en-US" sz="2400">
                <a:solidFill>
                  <a:srgbClr val="000000"/>
                </a:solidFill>
                <a:ea typeface="新細明體"/>
              </a:rPr>
              <a:t>u</a:t>
            </a:r>
            <a:r>
              <a:rPr lang="en-US" sz="2400">
                <a:solidFill>
                  <a:srgbClr val="000000"/>
                </a:solidFill>
                <a:ea typeface="新細明體"/>
              </a:rPr>
              <a:t>,</a:t>
            </a:r>
            <a:r>
              <a:rPr i="1" lang="en-US" sz="2400">
                <a:solidFill>
                  <a:srgbClr val="000000"/>
                </a:solidFill>
                <a:ea typeface="新細明體"/>
              </a:rPr>
              <a:t>v</a:t>
            </a:r>
            <a:r>
              <a:rPr lang="en-US" sz="2400">
                <a:solidFill>
                  <a:srgbClr val="000000"/>
                </a:solidFill>
                <a:ea typeface="新細明體"/>
              </a:rPr>
              <a:t>) : the distance from point (</a:t>
            </a:r>
            <a:r>
              <a:rPr i="1" lang="en-US" sz="2400">
                <a:solidFill>
                  <a:srgbClr val="000000"/>
                </a:solidFill>
                <a:ea typeface="新細明體"/>
              </a:rPr>
              <a:t>u</a:t>
            </a:r>
            <a:r>
              <a:rPr lang="en-US" sz="2400">
                <a:solidFill>
                  <a:srgbClr val="000000"/>
                </a:solidFill>
                <a:ea typeface="新細明體"/>
              </a:rPr>
              <a:t>,</a:t>
            </a:r>
            <a:r>
              <a:rPr i="1" lang="en-US" sz="2400">
                <a:solidFill>
                  <a:srgbClr val="000000"/>
                </a:solidFill>
                <a:ea typeface="新細明體"/>
              </a:rPr>
              <a:t>v</a:t>
            </a:r>
            <a:r>
              <a:rPr lang="en-US" sz="2400">
                <a:solidFill>
                  <a:srgbClr val="000000"/>
                </a:solidFill>
                <a:ea typeface="新細明體"/>
              </a:rPr>
              <a:t>) to the center of the frequency rectangle</a:t>
            </a:r>
            <a:endParaRPr/>
          </a:p>
          <a:p>
            <a:endParaRPr/>
          </a:p>
          <a:p>
            <a:pPr>
              <a:buSzPct val="45000"/>
              <a:buFont typeface="StarSymbol"/>
              <a:buChar char=""/>
            </a:pP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9" name="CustomShape 1"/>
          <p:cNvSpPr/>
          <p:nvPr/>
        </p:nvSpPr>
        <p:spPr>
          <a:xfrm>
            <a:off x="2072520" y="568440"/>
            <a:ext cx="6578280" cy="910080"/>
          </a:xfrm>
          <a:prstGeom prst="rect">
            <a:avLst/>
          </a:prstGeom>
        </p:spPr>
        <p:txBody>
          <a:bodyPr bIns="46800" lIns="90000" rIns="90000" tIns="46800" wrap="none"/>
          <a:p>
            <a:pPr algn="ctr">
              <a:lnSpc>
                <a:spcPct val="100000"/>
              </a:lnSpc>
              <a:buFont typeface="StarSymbol"/>
              <a:buChar char=""/>
            </a:pPr>
            <a:r>
              <a:rPr lang="en-US" sz="2650">
                <a:solidFill>
                  <a:srgbClr val="000000"/>
                </a:solidFill>
                <a:latin typeface="Verdana"/>
                <a:ea typeface="新細明體"/>
              </a:rPr>
              <a:t>Introduction to the Fourier Transform </a:t>
            </a:r>
            <a:endParaRPr/>
          </a:p>
          <a:p>
            <a:pPr algn="ctr">
              <a:lnSpc>
                <a:spcPct val="100000"/>
              </a:lnSpc>
              <a:buFont typeface="StarSymbol"/>
              <a:buChar char=""/>
            </a:pPr>
            <a:r>
              <a:rPr lang="en-US" sz="2650">
                <a:solidFill>
                  <a:srgbClr val="000000"/>
                </a:solidFill>
                <a:latin typeface="Verdana"/>
                <a:ea typeface="新細明體"/>
              </a:rPr>
              <a:t>and the Frequency Domain</a:t>
            </a:r>
            <a:endParaRPr/>
          </a:p>
        </p:txBody>
      </p:sp>
      <p:sp>
        <p:nvSpPr>
          <p:cNvPr id="40" name="TextShape 2"/>
          <p:cNvSpPr txBox="1"/>
          <p:nvPr/>
        </p:nvSpPr>
        <p:spPr>
          <a:xfrm>
            <a:off x="503280" y="1808640"/>
            <a:ext cx="9324000" cy="5452920"/>
          </a:xfrm>
          <a:prstGeom prst="rect">
            <a:avLst/>
          </a:prstGeom>
        </p:spPr>
        <p:txBody>
          <a:bodyPr bIns="46800" lIns="90000" rIns="90000" tIns="46800"/>
          <a:p>
            <a:pPr>
              <a:buSzPct val="45000"/>
              <a:buFont typeface="StarSymbol"/>
              <a:buChar char=""/>
            </a:pPr>
            <a:r>
              <a:rPr lang="en-US" sz="2800">
                <a:solidFill>
                  <a:srgbClr val="000000"/>
                </a:solidFill>
                <a:ea typeface="新細明體"/>
              </a:rPr>
              <a:t>The one-dimensional Fourier transform and its inverse</a:t>
            </a:r>
            <a:endParaRPr/>
          </a:p>
          <a:p>
            <a:pPr lvl="1">
              <a:buSzPct val="75000"/>
              <a:buFont typeface="StarSymbol"/>
              <a:buChar char=""/>
            </a:pPr>
            <a:r>
              <a:rPr lang="en-US" sz="2400">
                <a:solidFill>
                  <a:srgbClr val="000000"/>
                </a:solidFill>
                <a:ea typeface="新細明體"/>
              </a:rPr>
              <a:t>Fourier transform (continuous case)</a:t>
            </a:r>
            <a:endParaRPr/>
          </a:p>
          <a:p>
            <a:pPr lvl="1">
              <a:buSzPct val="75000"/>
              <a:buFont typeface="StarSymbol"/>
              <a:buChar char=""/>
            </a:pPr>
            <a:endParaRPr/>
          </a:p>
          <a:p>
            <a:pPr lvl="1">
              <a:buSzPct val="75000"/>
              <a:buFont typeface="StarSymbol"/>
              <a:buChar char=""/>
            </a:pPr>
            <a:endParaRPr/>
          </a:p>
          <a:p>
            <a:pPr lvl="1">
              <a:buSzPct val="75000"/>
              <a:buFont typeface="StarSymbol"/>
              <a:buChar char=""/>
            </a:pPr>
            <a:r>
              <a:rPr lang="en-US" sz="2400">
                <a:solidFill>
                  <a:srgbClr val="000000"/>
                </a:solidFill>
                <a:ea typeface="新細明體"/>
              </a:rPr>
              <a:t>Inverse Fourier transform:</a:t>
            </a:r>
            <a:endParaRPr/>
          </a:p>
          <a:p>
            <a:pPr lvl="1">
              <a:buSzPct val="75000"/>
              <a:buFont typeface="StarSymbol"/>
              <a:buChar char=""/>
            </a:pPr>
            <a:endParaRPr/>
          </a:p>
          <a:p>
            <a:pPr>
              <a:buSzPct val="45000"/>
              <a:buFont typeface="StarSymbol"/>
              <a:buChar char=""/>
            </a:pPr>
            <a:r>
              <a:rPr lang="en-US" sz="2800">
                <a:solidFill>
                  <a:srgbClr val="000000"/>
                </a:solidFill>
                <a:ea typeface="新細明體"/>
              </a:rPr>
              <a:t>The two-dimensional Fourier transform and its inverse</a:t>
            </a:r>
            <a:endParaRPr/>
          </a:p>
          <a:p>
            <a:pPr lvl="1">
              <a:buSzPct val="75000"/>
              <a:buFont typeface="StarSymbol"/>
              <a:buChar char=""/>
            </a:pPr>
            <a:r>
              <a:rPr lang="en-US" sz="2400">
                <a:solidFill>
                  <a:srgbClr val="000000"/>
                </a:solidFill>
                <a:ea typeface="新細明體"/>
              </a:rPr>
              <a:t>Fourier transform (continuous case)</a:t>
            </a:r>
            <a:endParaRPr/>
          </a:p>
          <a:p>
            <a:pPr lvl="1">
              <a:buSzPct val="75000"/>
              <a:buFont typeface="StarSymbol"/>
              <a:buChar char=""/>
            </a:pPr>
            <a:endParaRPr/>
          </a:p>
          <a:p>
            <a:pPr lvl="1">
              <a:buSzPct val="75000"/>
              <a:buFont typeface="StarSymbol"/>
              <a:buChar char=""/>
            </a:pPr>
            <a:endParaRPr/>
          </a:p>
          <a:p>
            <a:pPr lvl="1">
              <a:buSzPct val="75000"/>
              <a:buFont typeface="StarSymbol"/>
              <a:buChar char=""/>
            </a:pPr>
            <a:r>
              <a:rPr lang="en-US" sz="2400">
                <a:solidFill>
                  <a:srgbClr val="000000"/>
                </a:solidFill>
                <a:ea typeface="新細明體"/>
              </a:rPr>
              <a:t>Inverse Fourier transform:</a:t>
            </a:r>
            <a:endParaRPr/>
          </a:p>
          <a:p>
            <a:pPr lvl="1">
              <a:buSzPct val="75000"/>
              <a:buFont typeface="StarSymbol"/>
              <a:buChar char=""/>
            </a:pPr>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descr="" id="76" name=""/>
          <p:cNvPicPr/>
          <p:nvPr/>
        </p:nvPicPr>
        <p:blipFill>
          <a:blip r:embed="rId1"/>
          <a:stretch>
            <a:fillRect/>
          </a:stretch>
        </p:blipFill>
        <p:spPr>
          <a:xfrm>
            <a:off x="582480" y="2440440"/>
            <a:ext cx="9145800" cy="3872880"/>
          </a:xfrm>
          <a:prstGeom prst="rect">
            <a:avLst/>
          </a:prstGeom>
        </p:spPr>
      </p:pic>
      <p:sp>
        <p:nvSpPr>
          <p:cNvPr id="77" name="CustomShape 1"/>
          <p:cNvSpPr/>
          <p:nvPr/>
        </p:nvSpPr>
        <p:spPr>
          <a:xfrm>
            <a:off x="2602440" y="843120"/>
            <a:ext cx="4928400" cy="506880"/>
          </a:xfrm>
          <a:prstGeom prst="rect">
            <a:avLst/>
          </a:prstGeom>
        </p:spPr>
        <p:txBody>
          <a:bodyPr bIns="46800" lIns="90000" rIns="90000" tIns="46800" wrap="none"/>
          <a:p>
            <a:pPr algn="ctr">
              <a:lnSpc>
                <a:spcPct val="100000"/>
              </a:lnSpc>
              <a:buFont typeface="StarSymbol"/>
              <a:buChar char=""/>
            </a:pPr>
            <a:r>
              <a:rPr lang="en-US" sz="1990">
                <a:solidFill>
                  <a:srgbClr val="000000"/>
                </a:solidFill>
                <a:latin typeface="Verdana"/>
                <a:ea typeface="新細明體"/>
              </a:rPr>
              <a:t>Ideal Lowpass Filters (ILPFs)</a:t>
            </a:r>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8" name="CustomShape 1"/>
          <p:cNvSpPr/>
          <p:nvPr/>
        </p:nvSpPr>
        <p:spPr>
          <a:xfrm>
            <a:off x="1867320" y="745560"/>
            <a:ext cx="6252480" cy="910080"/>
          </a:xfrm>
          <a:prstGeom prst="rect">
            <a:avLst/>
          </a:prstGeom>
        </p:spPr>
        <p:txBody>
          <a:bodyPr bIns="46800" lIns="90000" rIns="90000" tIns="46800" wrap="none"/>
          <a:p>
            <a:pPr algn="ctr">
              <a:lnSpc>
                <a:spcPct val="100000"/>
              </a:lnSpc>
              <a:buFont typeface="StarSymbol"/>
              <a:buChar char=""/>
            </a:pPr>
            <a:r>
              <a:rPr lang="en-US" sz="1990">
                <a:solidFill>
                  <a:srgbClr val="000000"/>
                </a:solidFill>
                <a:latin typeface="Verdana"/>
                <a:ea typeface="新細明體"/>
              </a:rPr>
              <a:t>Butterworth Lowpass Filters (BLPFs)</a:t>
            </a:r>
            <a:endParaRPr/>
          </a:p>
          <a:p>
            <a:pPr algn="ctr">
              <a:lnSpc>
                <a:spcPct val="100000"/>
              </a:lnSpc>
              <a:buFont typeface="StarSymbol"/>
              <a:buChar char=""/>
            </a:pPr>
            <a:r>
              <a:rPr lang="en-US" sz="1990">
                <a:solidFill>
                  <a:srgbClr val="000000"/>
                </a:solidFill>
                <a:latin typeface="Verdana"/>
                <a:ea typeface="新細明體"/>
              </a:rPr>
              <a:t>With order </a:t>
            </a:r>
            <a:r>
              <a:rPr i="1" lang="en-US" sz="1990">
                <a:solidFill>
                  <a:srgbClr val="000000"/>
                </a:solidFill>
                <a:latin typeface="Verdana"/>
                <a:ea typeface="新細明體"/>
              </a:rPr>
              <a:t>n</a:t>
            </a:r>
            <a:endParaRPr/>
          </a:p>
        </p:txBody>
      </p:sp>
      <p:pic>
        <p:nvPicPr>
          <p:cNvPr descr="" id="79" name=""/>
          <p:cNvPicPr/>
          <p:nvPr/>
        </p:nvPicPr>
        <p:blipFill>
          <a:blip r:embed="rId1"/>
          <a:stretch>
            <a:fillRect/>
          </a:stretch>
        </p:blipFill>
        <p:spPr>
          <a:xfrm>
            <a:off x="463680" y="3065760"/>
            <a:ext cx="9146880" cy="3907800"/>
          </a:xfrm>
          <a:prstGeom prst="rect">
            <a:avLst/>
          </a:prstGeom>
        </p:spPr>
      </p:pic>
    </p:spTree>
  </p:cSld>
</p:sld>
</file>

<file path=ppt/slides/slide2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descr="" id="80" name=""/>
          <p:cNvPicPr/>
          <p:nvPr/>
        </p:nvPicPr>
        <p:blipFill>
          <a:blip r:embed="rId1"/>
          <a:stretch>
            <a:fillRect/>
          </a:stretch>
        </p:blipFill>
        <p:spPr>
          <a:xfrm>
            <a:off x="4359240" y="397080"/>
            <a:ext cx="4653000" cy="6781320"/>
          </a:xfrm>
          <a:prstGeom prst="rect">
            <a:avLst/>
          </a:prstGeom>
        </p:spPr>
      </p:pic>
      <p:sp>
        <p:nvSpPr>
          <p:cNvPr id="81" name="CustomShape 1"/>
          <p:cNvSpPr/>
          <p:nvPr/>
        </p:nvSpPr>
        <p:spPr>
          <a:xfrm>
            <a:off x="204480" y="2234520"/>
            <a:ext cx="3846960" cy="2624040"/>
          </a:xfrm>
          <a:prstGeom prst="rect">
            <a:avLst/>
          </a:prstGeom>
        </p:spPr>
        <p:txBody>
          <a:bodyPr bIns="46800" lIns="90000" rIns="90000" tIns="46800" wrap="none"/>
          <a:p>
            <a:pPr algn="ctr">
              <a:lnSpc>
                <a:spcPct val="100000"/>
              </a:lnSpc>
              <a:buFont typeface="StarSymbol"/>
              <a:buChar char=""/>
            </a:pPr>
            <a:r>
              <a:rPr lang="en-US" sz="2650">
                <a:solidFill>
                  <a:srgbClr val="000000"/>
                </a:solidFill>
                <a:latin typeface="Verdana"/>
                <a:ea typeface="新細明體"/>
              </a:rPr>
              <a:t>Butterworth Lowpass</a:t>
            </a:r>
            <a:endParaRPr/>
          </a:p>
          <a:p>
            <a:pPr algn="ctr">
              <a:lnSpc>
                <a:spcPct val="100000"/>
              </a:lnSpc>
              <a:buFont typeface="StarSymbol"/>
              <a:buChar char=""/>
            </a:pPr>
            <a:r>
              <a:rPr lang="en-US" sz="2650">
                <a:solidFill>
                  <a:srgbClr val="000000"/>
                </a:solidFill>
                <a:latin typeface="Verdana"/>
                <a:ea typeface="新細明體"/>
              </a:rPr>
              <a:t>Filters (BLPFs)</a:t>
            </a:r>
            <a:endParaRPr/>
          </a:p>
          <a:p>
            <a:pPr algn="ctr">
              <a:lnSpc>
                <a:spcPct val="100000"/>
              </a:lnSpc>
              <a:buFont typeface="StarSymbol"/>
              <a:buChar char=""/>
            </a:pPr>
            <a:endParaRPr/>
          </a:p>
          <a:p>
            <a:pPr algn="ctr">
              <a:lnSpc>
                <a:spcPct val="100000"/>
              </a:lnSpc>
              <a:buFont typeface="StarSymbol"/>
              <a:buChar char=""/>
            </a:pPr>
            <a:endParaRPr/>
          </a:p>
          <a:p>
            <a:pPr algn="ctr">
              <a:buSzPct val="45000"/>
              <a:buFont typeface="StarSymbol"/>
              <a:buChar char=""/>
            </a:pPr>
            <a:r>
              <a:rPr i="1" lang="en-US" sz="2650">
                <a:ea typeface="新細明體"/>
              </a:rPr>
              <a:t>n</a:t>
            </a:r>
            <a:r>
              <a:rPr lang="en-US" sz="2650">
                <a:ea typeface="新細明體"/>
              </a:rPr>
              <a:t>=2</a:t>
            </a:r>
            <a:endParaRPr/>
          </a:p>
          <a:p>
            <a:pPr algn="ctr">
              <a:lnSpc>
                <a:spcPct val="110000"/>
              </a:lnSpc>
              <a:buSzPct val="45000"/>
              <a:buFont typeface="StarSymbol"/>
              <a:buChar char=""/>
            </a:pPr>
            <a:r>
              <a:rPr i="1" lang="en-US" sz="2650">
                <a:ea typeface="新細明體"/>
              </a:rPr>
              <a:t>D</a:t>
            </a:r>
            <a:r>
              <a:rPr lang="en-US" sz="2650">
                <a:ea typeface="新細明體"/>
              </a:rPr>
              <a:t>0</a:t>
            </a:r>
            <a:r>
              <a:rPr lang="en-US" sz="2650">
                <a:ea typeface="新細明體"/>
              </a:rPr>
              <a:t>=5,15,30,80,and 230</a:t>
            </a:r>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descr="" id="82" name=""/>
          <p:cNvPicPr/>
          <p:nvPr/>
        </p:nvPicPr>
        <p:blipFill>
          <a:blip r:embed="rId1"/>
          <a:stretch>
            <a:fillRect/>
          </a:stretch>
        </p:blipFill>
        <p:spPr>
          <a:xfrm>
            <a:off x="1018080" y="1728720"/>
            <a:ext cx="7990560" cy="4831560"/>
          </a:xfrm>
          <a:prstGeom prst="rect">
            <a:avLst/>
          </a:prstGeom>
        </p:spPr>
      </p:pic>
      <p:sp>
        <p:nvSpPr>
          <p:cNvPr id="83" name="CustomShape 1"/>
          <p:cNvSpPr/>
          <p:nvPr/>
        </p:nvSpPr>
        <p:spPr>
          <a:xfrm>
            <a:off x="1867320" y="745560"/>
            <a:ext cx="6252480" cy="910080"/>
          </a:xfrm>
          <a:prstGeom prst="rect">
            <a:avLst/>
          </a:prstGeom>
        </p:spPr>
        <p:txBody>
          <a:bodyPr bIns="46800" lIns="90000" rIns="90000" tIns="46800" wrap="none"/>
          <a:p>
            <a:pPr algn="ctr">
              <a:lnSpc>
                <a:spcPct val="100000"/>
              </a:lnSpc>
              <a:buFont typeface="StarSymbol"/>
              <a:buChar char=""/>
            </a:pPr>
            <a:r>
              <a:rPr lang="en-US" sz="2650">
                <a:solidFill>
                  <a:srgbClr val="000000"/>
                </a:solidFill>
                <a:latin typeface="Verdana"/>
                <a:ea typeface="新細明體"/>
              </a:rPr>
              <a:t>Butterworth Lowpass Filters (BLPFs</a:t>
            </a:r>
            <a:r>
              <a:rPr lang="en-US" sz="2650">
                <a:solidFill>
                  <a:srgbClr val="000000"/>
                </a:solidFill>
                <a:latin typeface="Verdana"/>
                <a:ea typeface="新細明體"/>
              </a:rPr>
              <a:t>)</a:t>
            </a:r>
            <a:endParaRPr/>
          </a:p>
          <a:p>
            <a:pPr algn="ctr">
              <a:lnSpc>
                <a:spcPct val="100000"/>
              </a:lnSpc>
              <a:buFont typeface="StarSymbol"/>
              <a:buChar char=""/>
            </a:pPr>
            <a:r>
              <a:rPr lang="en-US" sz="2650">
                <a:solidFill>
                  <a:srgbClr val="000000"/>
                </a:solidFill>
                <a:latin typeface="Verdana"/>
                <a:ea typeface="新細明體"/>
              </a:rPr>
              <a:t>Spatial Representation</a:t>
            </a:r>
            <a:endParaRPr/>
          </a:p>
        </p:txBody>
      </p:sp>
      <p:sp>
        <p:nvSpPr>
          <p:cNvPr id="84" name="CustomShape 2"/>
          <p:cNvSpPr/>
          <p:nvPr/>
        </p:nvSpPr>
        <p:spPr>
          <a:xfrm>
            <a:off x="945720" y="3657240"/>
            <a:ext cx="968400" cy="506880"/>
          </a:xfrm>
          <a:prstGeom prst="rect">
            <a:avLst/>
          </a:prstGeom>
        </p:spPr>
        <p:txBody>
          <a:bodyPr bIns="46800" lIns="90000" rIns="90000" tIns="46800" wrap="none"/>
          <a:p>
            <a:pPr>
              <a:buSzPct val="45000"/>
              <a:buFont typeface="StarSymbol"/>
              <a:buChar char=""/>
            </a:pPr>
            <a:r>
              <a:rPr i="1" lang="en-US" sz="2650">
                <a:ea typeface="新細明體"/>
              </a:rPr>
              <a:t>n</a:t>
            </a:r>
            <a:r>
              <a:rPr lang="en-US" sz="2650">
                <a:ea typeface="新細明體"/>
              </a:rPr>
              <a:t>=1</a:t>
            </a:r>
            <a:endParaRPr/>
          </a:p>
        </p:txBody>
      </p:sp>
      <p:sp>
        <p:nvSpPr>
          <p:cNvPr id="85" name="CustomShape 3"/>
          <p:cNvSpPr/>
          <p:nvPr/>
        </p:nvSpPr>
        <p:spPr>
          <a:xfrm>
            <a:off x="2910960" y="3702960"/>
            <a:ext cx="968400" cy="506880"/>
          </a:xfrm>
          <a:prstGeom prst="rect">
            <a:avLst/>
          </a:prstGeom>
        </p:spPr>
        <p:txBody>
          <a:bodyPr bIns="46800" lIns="90000" rIns="90000" tIns="46800" wrap="none"/>
          <a:p>
            <a:pPr>
              <a:buSzPct val="45000"/>
              <a:buFont typeface="StarSymbol"/>
              <a:buChar char=""/>
            </a:pPr>
            <a:r>
              <a:rPr i="1" lang="en-US" sz="2650">
                <a:ea typeface="新細明體"/>
              </a:rPr>
              <a:t>n</a:t>
            </a:r>
            <a:r>
              <a:rPr lang="en-US" sz="2650">
                <a:ea typeface="新細明體"/>
              </a:rPr>
              <a:t>=2</a:t>
            </a:r>
            <a:endParaRPr/>
          </a:p>
        </p:txBody>
      </p:sp>
      <p:sp>
        <p:nvSpPr>
          <p:cNvPr id="86" name="CustomShape 4"/>
          <p:cNvSpPr/>
          <p:nvPr/>
        </p:nvSpPr>
        <p:spPr>
          <a:xfrm>
            <a:off x="4925160" y="3718800"/>
            <a:ext cx="968400" cy="506880"/>
          </a:xfrm>
          <a:prstGeom prst="rect">
            <a:avLst/>
          </a:prstGeom>
        </p:spPr>
        <p:txBody>
          <a:bodyPr bIns="46800" lIns="90000" rIns="90000" tIns="46800" wrap="none"/>
          <a:p>
            <a:pPr>
              <a:buSzPct val="45000"/>
              <a:buFont typeface="StarSymbol"/>
              <a:buChar char=""/>
            </a:pPr>
            <a:r>
              <a:rPr i="1" lang="en-US" sz="2650">
                <a:ea typeface="新細明體"/>
              </a:rPr>
              <a:t>n</a:t>
            </a:r>
            <a:r>
              <a:rPr lang="en-US" sz="2650">
                <a:ea typeface="新細明體"/>
              </a:rPr>
              <a:t>=5</a:t>
            </a:r>
            <a:endParaRPr/>
          </a:p>
        </p:txBody>
      </p:sp>
      <p:sp>
        <p:nvSpPr>
          <p:cNvPr id="87" name="CustomShape 5"/>
          <p:cNvSpPr/>
          <p:nvPr/>
        </p:nvSpPr>
        <p:spPr>
          <a:xfrm>
            <a:off x="6929640" y="3748320"/>
            <a:ext cx="1155960" cy="506880"/>
          </a:xfrm>
          <a:prstGeom prst="rect">
            <a:avLst/>
          </a:prstGeom>
        </p:spPr>
        <p:txBody>
          <a:bodyPr bIns="46800" lIns="90000" rIns="90000" tIns="46800" wrap="none"/>
          <a:p>
            <a:pPr>
              <a:buSzPct val="45000"/>
              <a:buFont typeface="StarSymbol"/>
              <a:buChar char=""/>
            </a:pPr>
            <a:r>
              <a:rPr i="1" lang="en-US" sz="2650">
                <a:ea typeface="新細明體"/>
              </a:rPr>
              <a:t>n</a:t>
            </a:r>
            <a:r>
              <a:rPr lang="en-US" sz="2650">
                <a:ea typeface="新細明體"/>
              </a:rPr>
              <a:t>=20</a:t>
            </a:r>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8" name="CustomShape 1"/>
          <p:cNvSpPr/>
          <p:nvPr/>
        </p:nvSpPr>
        <p:spPr>
          <a:xfrm>
            <a:off x="2218320" y="888840"/>
            <a:ext cx="5746320" cy="506880"/>
          </a:xfrm>
          <a:prstGeom prst="rect">
            <a:avLst/>
          </a:prstGeom>
        </p:spPr>
        <p:txBody>
          <a:bodyPr bIns="46800" lIns="90000" rIns="90000" tIns="46800" wrap="none"/>
          <a:p>
            <a:pPr algn="ctr">
              <a:lnSpc>
                <a:spcPct val="100000"/>
              </a:lnSpc>
              <a:buFont typeface="StarSymbol"/>
              <a:buChar char=""/>
            </a:pPr>
            <a:r>
              <a:rPr lang="en-US" sz="2650">
                <a:solidFill>
                  <a:srgbClr val="000000"/>
                </a:solidFill>
                <a:latin typeface="Verdana"/>
                <a:ea typeface="新細明體"/>
              </a:rPr>
              <a:t>Gaussian Lowpass Filters (FLPFs)</a:t>
            </a:r>
            <a:endParaRPr/>
          </a:p>
        </p:txBody>
      </p:sp>
      <p:pic>
        <p:nvPicPr>
          <p:cNvPr descr="" id="89" name=""/>
          <p:cNvPicPr/>
          <p:nvPr/>
        </p:nvPicPr>
        <p:blipFill>
          <a:blip r:embed="rId1"/>
          <a:stretch>
            <a:fillRect/>
          </a:stretch>
        </p:blipFill>
        <p:spPr>
          <a:xfrm>
            <a:off x="197280" y="2589840"/>
            <a:ext cx="9661680" cy="4191480"/>
          </a:xfrm>
          <a:prstGeom prst="rect">
            <a:avLst/>
          </a:prstGeom>
        </p:spPr>
      </p:pic>
    </p:spTree>
  </p:cSld>
</p:sld>
</file>

<file path=ppt/slides/slide2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descr="" id="90" name=""/>
          <p:cNvPicPr/>
          <p:nvPr/>
        </p:nvPicPr>
        <p:blipFill>
          <a:blip r:embed="rId1"/>
          <a:stretch>
            <a:fillRect/>
          </a:stretch>
        </p:blipFill>
        <p:spPr>
          <a:xfrm>
            <a:off x="4315320" y="575640"/>
            <a:ext cx="4559040" cy="6735600"/>
          </a:xfrm>
          <a:prstGeom prst="rect">
            <a:avLst/>
          </a:prstGeom>
        </p:spPr>
      </p:pic>
      <p:sp>
        <p:nvSpPr>
          <p:cNvPr id="91" name="CustomShape 1"/>
          <p:cNvSpPr/>
          <p:nvPr/>
        </p:nvSpPr>
        <p:spPr>
          <a:xfrm>
            <a:off x="225720" y="2087640"/>
            <a:ext cx="3846960" cy="2175120"/>
          </a:xfrm>
          <a:prstGeom prst="rect">
            <a:avLst/>
          </a:prstGeom>
        </p:spPr>
        <p:txBody>
          <a:bodyPr bIns="46800" lIns="90000" rIns="90000" tIns="46800" wrap="none"/>
          <a:p>
            <a:pPr>
              <a:lnSpc>
                <a:spcPct val="100000"/>
              </a:lnSpc>
              <a:buFont typeface="StarSymbol"/>
              <a:buChar char=""/>
            </a:pPr>
            <a:r>
              <a:rPr lang="en-US" sz="2650">
                <a:solidFill>
                  <a:srgbClr val="000000"/>
                </a:solidFill>
                <a:latin typeface="Verdana"/>
                <a:ea typeface="新細明體"/>
              </a:rPr>
              <a:t>Gaussian Lowpass </a:t>
            </a:r>
            <a:endParaRPr/>
          </a:p>
          <a:p>
            <a:pPr>
              <a:lnSpc>
                <a:spcPct val="100000"/>
              </a:lnSpc>
              <a:buFont typeface="StarSymbol"/>
              <a:buChar char=""/>
            </a:pPr>
            <a:r>
              <a:rPr lang="en-US" sz="2650">
                <a:solidFill>
                  <a:srgbClr val="000000"/>
                </a:solidFill>
                <a:latin typeface="Verdana"/>
                <a:ea typeface="新細明體"/>
              </a:rPr>
              <a:t>Filters (FLPFs)</a:t>
            </a:r>
            <a:endParaRPr/>
          </a:p>
          <a:p>
            <a:pPr>
              <a:lnSpc>
                <a:spcPct val="100000"/>
              </a:lnSpc>
              <a:buFont typeface="StarSymbol"/>
              <a:buChar char=""/>
            </a:pPr>
            <a:endParaRPr/>
          </a:p>
          <a:p>
            <a:pPr>
              <a:buFont typeface="StarSymbol"/>
              <a:buChar char=""/>
            </a:pPr>
            <a:endParaRPr/>
          </a:p>
          <a:p>
            <a:pPr>
              <a:buSzPct val="45000"/>
              <a:buFont typeface="StarSymbol"/>
              <a:buChar char=""/>
            </a:pPr>
            <a:r>
              <a:rPr i="1" lang="en-US" sz="2650">
                <a:solidFill>
                  <a:srgbClr val="000000"/>
                </a:solidFill>
                <a:ea typeface="新細明體"/>
              </a:rPr>
              <a:t>D</a:t>
            </a:r>
            <a:r>
              <a:rPr lang="en-US" sz="2650">
                <a:solidFill>
                  <a:srgbClr val="000000"/>
                </a:solidFill>
                <a:ea typeface="新細明體"/>
              </a:rPr>
              <a:t>0</a:t>
            </a:r>
            <a:r>
              <a:rPr lang="en-US" sz="2650">
                <a:solidFill>
                  <a:srgbClr val="000000"/>
                </a:solidFill>
                <a:ea typeface="新細明體"/>
              </a:rPr>
              <a:t>=5,15,30,80,and 230</a:t>
            </a:r>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92" name="CustomShape 1"/>
          <p:cNvSpPr/>
          <p:nvPr/>
        </p:nvSpPr>
        <p:spPr>
          <a:xfrm>
            <a:off x="1932120" y="969480"/>
            <a:ext cx="7094160" cy="506880"/>
          </a:xfrm>
          <a:prstGeom prst="rect">
            <a:avLst/>
          </a:prstGeom>
        </p:spPr>
        <p:txBody>
          <a:bodyPr bIns="46800" lIns="90000" rIns="90000" tIns="46800" wrap="none"/>
          <a:p>
            <a:pPr algn="ctr">
              <a:lnSpc>
                <a:spcPct val="100000"/>
              </a:lnSpc>
              <a:buFont typeface="StarSymbol"/>
              <a:buChar char=""/>
            </a:pPr>
            <a:r>
              <a:rPr lang="en-US" sz="2650">
                <a:solidFill>
                  <a:srgbClr val="000000"/>
                </a:solidFill>
                <a:latin typeface="Verdana"/>
                <a:ea typeface="新細明體"/>
              </a:rPr>
              <a:t>Additional Examples of Lowpass Filtering</a:t>
            </a:r>
            <a:endParaRPr/>
          </a:p>
        </p:txBody>
      </p:sp>
      <p:pic>
        <p:nvPicPr>
          <p:cNvPr descr="" id="93" name=""/>
          <p:cNvPicPr/>
          <p:nvPr/>
        </p:nvPicPr>
        <p:blipFill>
          <a:blip r:embed="rId1"/>
          <a:stretch>
            <a:fillRect/>
          </a:stretch>
        </p:blipFill>
        <p:spPr>
          <a:xfrm>
            <a:off x="407520" y="1874160"/>
            <a:ext cx="9672480" cy="4061880"/>
          </a:xfrm>
          <a:prstGeom prst="rect">
            <a:avLst/>
          </a:prstGeom>
        </p:spPr>
      </p:pic>
    </p:spTree>
  </p:cSld>
</p:sld>
</file>

<file path=ppt/slides/slide2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94" name="CustomShape 1"/>
          <p:cNvSpPr/>
          <p:nvPr/>
        </p:nvSpPr>
        <p:spPr>
          <a:xfrm>
            <a:off x="2345760" y="680400"/>
            <a:ext cx="6376680" cy="506880"/>
          </a:xfrm>
          <a:prstGeom prst="rect">
            <a:avLst/>
          </a:prstGeom>
        </p:spPr>
        <p:txBody>
          <a:bodyPr bIns="46800" lIns="90000" rIns="90000" tIns="46800" wrap="none"/>
          <a:p>
            <a:pPr algn="ctr">
              <a:lnSpc>
                <a:spcPct val="100000"/>
              </a:lnSpc>
              <a:buFont typeface="StarSymbol"/>
              <a:buChar char=""/>
            </a:pPr>
            <a:r>
              <a:rPr lang="en-US" sz="2650">
                <a:solidFill>
                  <a:srgbClr val="000000"/>
                </a:solidFill>
                <a:latin typeface="Verdana"/>
                <a:ea typeface="新細明體"/>
              </a:rPr>
              <a:t>Sharpening Frequency Domain Filter</a:t>
            </a:r>
            <a:endParaRPr/>
          </a:p>
        </p:txBody>
      </p:sp>
      <p:pic>
        <p:nvPicPr>
          <p:cNvPr descr="" id="95" name=""/>
          <p:cNvPicPr/>
          <p:nvPr/>
        </p:nvPicPr>
        <p:blipFill>
          <a:blip r:embed="rId1"/>
          <a:stretch>
            <a:fillRect/>
          </a:stretch>
        </p:blipFill>
        <p:spPr>
          <a:xfrm>
            <a:off x="4212000" y="1627200"/>
            <a:ext cx="5281560" cy="5701680"/>
          </a:xfrm>
          <a:prstGeom prst="rect">
            <a:avLst/>
          </a:prstGeom>
        </p:spPr>
      </p:pic>
      <p:sp>
        <p:nvSpPr>
          <p:cNvPr id="96" name="CustomShape 2"/>
          <p:cNvSpPr/>
          <p:nvPr/>
        </p:nvSpPr>
        <p:spPr>
          <a:xfrm>
            <a:off x="660240" y="2425320"/>
            <a:ext cx="3298320" cy="506880"/>
          </a:xfrm>
          <a:prstGeom prst="rect">
            <a:avLst/>
          </a:prstGeom>
        </p:spPr>
        <p:txBody>
          <a:bodyPr bIns="46800" lIns="90000" rIns="90000" tIns="46800" wrap="none"/>
          <a:p>
            <a:pPr>
              <a:buSzPct val="45000"/>
              <a:buFont typeface="StarSymbol"/>
              <a:buChar char=""/>
            </a:pPr>
            <a:r>
              <a:rPr lang="en-US" sz="2650">
                <a:ea typeface="新細明體"/>
              </a:rPr>
              <a:t>Ideal highpass filter</a:t>
            </a:r>
            <a:endParaRPr/>
          </a:p>
        </p:txBody>
      </p:sp>
      <p:sp>
        <p:nvSpPr>
          <p:cNvPr id="97" name="CustomShape 3"/>
          <p:cNvSpPr/>
          <p:nvPr/>
        </p:nvSpPr>
        <p:spPr>
          <a:xfrm>
            <a:off x="46440" y="3975840"/>
            <a:ext cx="4290480" cy="506880"/>
          </a:xfrm>
          <a:prstGeom prst="rect">
            <a:avLst/>
          </a:prstGeom>
        </p:spPr>
        <p:txBody>
          <a:bodyPr bIns="46800" lIns="90000" rIns="90000" tIns="46800" wrap="none"/>
          <a:p>
            <a:pPr>
              <a:buSzPct val="45000"/>
              <a:buFont typeface="StarSymbol"/>
              <a:buChar char=""/>
            </a:pPr>
            <a:r>
              <a:rPr lang="en-US" sz="2650">
                <a:ea typeface="新細明體"/>
              </a:rPr>
              <a:t>Butterworth highpass filter</a:t>
            </a:r>
            <a:endParaRPr/>
          </a:p>
        </p:txBody>
      </p:sp>
      <p:sp>
        <p:nvSpPr>
          <p:cNvPr id="98" name="CustomShape 4"/>
          <p:cNvSpPr/>
          <p:nvPr/>
        </p:nvSpPr>
        <p:spPr>
          <a:xfrm>
            <a:off x="124560" y="5526360"/>
            <a:ext cx="3993480" cy="506880"/>
          </a:xfrm>
          <a:prstGeom prst="rect">
            <a:avLst/>
          </a:prstGeom>
        </p:spPr>
        <p:txBody>
          <a:bodyPr bIns="46800" lIns="90000" rIns="90000" tIns="46800" wrap="none"/>
          <a:p>
            <a:pPr>
              <a:buSzPct val="45000"/>
              <a:buFont typeface="StarSymbol"/>
              <a:buChar char=""/>
            </a:pPr>
            <a:r>
              <a:rPr lang="en-US" sz="2650">
                <a:ea typeface="新細明體"/>
              </a:rPr>
              <a:t>Gaussian highpass filter</a:t>
            </a:r>
            <a:endParaRPr/>
          </a:p>
        </p:txBody>
      </p:sp>
      <p:sp>
        <p:nvSpPr>
          <p:cNvPr id="99" name="CustomShape 5"/>
          <p:cNvSpPr/>
          <p:nvPr/>
        </p:nvSpPr>
        <p:spPr>
          <a:xfrm>
            <a:off x="3935160" y="2607120"/>
            <a:ext cx="448200" cy="288720"/>
          </a:xfrm>
          <a:prstGeom prst="rightArrow">
            <a:avLst>
              <a:gd fmla="val 16200" name="adj1"/>
              <a:gd fmla="val 5400" name="adj2"/>
            </a:avLst>
          </a:prstGeom>
          <a:solidFill>
            <a:srgbClr val="00cc99"/>
          </a:solidFill>
          <a:ln w="9360">
            <a:solidFill>
              <a:srgbClr val="000000"/>
            </a:solidFill>
            <a:miter/>
          </a:ln>
        </p:spPr>
      </p:sp>
      <p:sp>
        <p:nvSpPr>
          <p:cNvPr id="100" name="CustomShape 6"/>
          <p:cNvSpPr/>
          <p:nvPr/>
        </p:nvSpPr>
        <p:spPr>
          <a:xfrm>
            <a:off x="4110120" y="4172040"/>
            <a:ext cx="448200" cy="288360"/>
          </a:xfrm>
          <a:prstGeom prst="rightArrow">
            <a:avLst>
              <a:gd fmla="val 16200" name="adj1"/>
              <a:gd fmla="val 5400" name="adj2"/>
            </a:avLst>
          </a:prstGeom>
          <a:solidFill>
            <a:srgbClr val="00cc99"/>
          </a:solidFill>
          <a:ln w="9360">
            <a:solidFill>
              <a:srgbClr val="000000"/>
            </a:solidFill>
            <a:miter/>
          </a:ln>
        </p:spPr>
      </p:sp>
      <p:sp>
        <p:nvSpPr>
          <p:cNvPr id="101" name="CustomShape 7"/>
          <p:cNvSpPr/>
          <p:nvPr/>
        </p:nvSpPr>
        <p:spPr>
          <a:xfrm>
            <a:off x="3994920" y="5643360"/>
            <a:ext cx="448200" cy="288720"/>
          </a:xfrm>
          <a:prstGeom prst="rightArrow">
            <a:avLst>
              <a:gd fmla="val 16200" name="adj1"/>
              <a:gd fmla="val 5400" name="adj2"/>
            </a:avLst>
          </a:prstGeom>
          <a:solidFill>
            <a:srgbClr val="00cc99"/>
          </a:solidFill>
          <a:ln w="9360">
            <a:solidFill>
              <a:srgbClr val="000000"/>
            </a:solidFill>
            <a:miter/>
          </a:ln>
        </p:spPr>
      </p:sp>
    </p:spTree>
  </p:cSld>
</p:sld>
</file>

<file path=ppt/slides/slide2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02" name="CustomShape 1"/>
          <p:cNvSpPr/>
          <p:nvPr/>
        </p:nvSpPr>
        <p:spPr>
          <a:xfrm>
            <a:off x="2969280" y="696240"/>
            <a:ext cx="4214520" cy="910080"/>
          </a:xfrm>
          <a:prstGeom prst="rect">
            <a:avLst/>
          </a:prstGeom>
        </p:spPr>
        <p:txBody>
          <a:bodyPr bIns="46800" lIns="90000" rIns="90000" tIns="46800" wrap="none"/>
          <a:p>
            <a:pPr algn="ctr">
              <a:lnSpc>
                <a:spcPct val="100000"/>
              </a:lnSpc>
              <a:buFont typeface="StarSymbol"/>
              <a:buChar char=""/>
            </a:pPr>
            <a:r>
              <a:rPr lang="en-US" sz="2650">
                <a:solidFill>
                  <a:srgbClr val="000000"/>
                </a:solidFill>
                <a:latin typeface="Verdana"/>
                <a:ea typeface="新細明體"/>
              </a:rPr>
              <a:t>Highpass Filters</a:t>
            </a:r>
            <a:endParaRPr/>
          </a:p>
          <a:p>
            <a:pPr algn="ctr">
              <a:lnSpc>
                <a:spcPct val="100000"/>
              </a:lnSpc>
              <a:buFont typeface="StarSymbol"/>
              <a:buChar char=""/>
            </a:pPr>
            <a:r>
              <a:rPr lang="en-US" sz="2650">
                <a:solidFill>
                  <a:srgbClr val="000000"/>
                </a:solidFill>
                <a:latin typeface="Verdana"/>
                <a:ea typeface="新細明體"/>
              </a:rPr>
              <a:t>Spatial Representations</a:t>
            </a:r>
            <a:endParaRPr/>
          </a:p>
        </p:txBody>
      </p:sp>
      <p:pic>
        <p:nvPicPr>
          <p:cNvPr descr="" id="103" name=""/>
          <p:cNvPicPr/>
          <p:nvPr/>
        </p:nvPicPr>
        <p:blipFill>
          <a:blip r:embed="rId1"/>
          <a:stretch>
            <a:fillRect/>
          </a:stretch>
        </p:blipFill>
        <p:spPr>
          <a:xfrm>
            <a:off x="1357920" y="1844280"/>
            <a:ext cx="7731360" cy="5402160"/>
          </a:xfrm>
          <a:prstGeom prst="rect">
            <a:avLst/>
          </a:prstGeom>
        </p:spPr>
      </p:pic>
    </p:spTree>
  </p:cSld>
</p:sld>
</file>

<file path=ppt/slides/slide29.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04" name="CustomShape 1"/>
          <p:cNvSpPr/>
          <p:nvPr/>
        </p:nvSpPr>
        <p:spPr>
          <a:xfrm>
            <a:off x="3021120" y="888840"/>
            <a:ext cx="3807720" cy="506880"/>
          </a:xfrm>
          <a:prstGeom prst="rect">
            <a:avLst/>
          </a:prstGeom>
        </p:spPr>
        <p:txBody>
          <a:bodyPr bIns="46800" lIns="90000" rIns="90000" tIns="46800" wrap="none"/>
          <a:p>
            <a:pPr algn="ctr">
              <a:lnSpc>
                <a:spcPct val="100000"/>
              </a:lnSpc>
              <a:buFont typeface="StarSymbol"/>
              <a:buChar char=""/>
            </a:pPr>
            <a:r>
              <a:rPr lang="en-US" sz="2650">
                <a:solidFill>
                  <a:srgbClr val="000000"/>
                </a:solidFill>
                <a:latin typeface="Verdana"/>
                <a:ea typeface="新細明體"/>
              </a:rPr>
              <a:t>Ideal Highpass Filters</a:t>
            </a:r>
            <a:endParaRPr/>
          </a:p>
        </p:txBody>
      </p:sp>
      <p:pic>
        <p:nvPicPr>
          <p:cNvPr descr="" id="105" name=""/>
          <p:cNvPicPr/>
          <p:nvPr/>
        </p:nvPicPr>
        <p:blipFill>
          <a:blip r:embed="rId1"/>
          <a:stretch>
            <a:fillRect/>
          </a:stretch>
        </p:blipFill>
        <p:spPr>
          <a:xfrm>
            <a:off x="937800" y="3195360"/>
            <a:ext cx="8522280" cy="3797640"/>
          </a:xfrm>
          <a:prstGeom prst="rect">
            <a:avLst/>
          </a:prstGeom>
        </p:spPr>
      </p:pic>
    </p:spTree>
  </p:cSld>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2072520" y="568440"/>
            <a:ext cx="6578280" cy="910080"/>
          </a:xfrm>
          <a:prstGeom prst="rect">
            <a:avLst/>
          </a:prstGeom>
        </p:spPr>
        <p:txBody>
          <a:bodyPr bIns="46800" lIns="90000" rIns="90000" tIns="46800" wrap="none"/>
          <a:p>
            <a:pPr algn="ctr">
              <a:lnSpc>
                <a:spcPct val="100000"/>
              </a:lnSpc>
              <a:buFont typeface="StarSymbol"/>
              <a:buChar char=""/>
            </a:pPr>
            <a:r>
              <a:rPr lang="en-US" sz="2650">
                <a:solidFill>
                  <a:srgbClr val="000000"/>
                </a:solidFill>
                <a:latin typeface="Verdana"/>
                <a:ea typeface="新細明體"/>
              </a:rPr>
              <a:t>Introduction to the Fourier Transform </a:t>
            </a:r>
            <a:endParaRPr/>
          </a:p>
          <a:p>
            <a:pPr algn="ctr">
              <a:lnSpc>
                <a:spcPct val="100000"/>
              </a:lnSpc>
              <a:buFont typeface="StarSymbol"/>
              <a:buChar char=""/>
            </a:pPr>
            <a:r>
              <a:rPr lang="en-US" sz="2650">
                <a:solidFill>
                  <a:srgbClr val="000000"/>
                </a:solidFill>
                <a:latin typeface="Verdana"/>
                <a:ea typeface="新細明體"/>
              </a:rPr>
              <a:t>and the Frequency Domain</a:t>
            </a:r>
            <a:endParaRPr/>
          </a:p>
        </p:txBody>
      </p:sp>
      <p:sp>
        <p:nvSpPr>
          <p:cNvPr id="42" name="TextShape 2"/>
          <p:cNvSpPr txBox="1"/>
          <p:nvPr/>
        </p:nvSpPr>
        <p:spPr>
          <a:xfrm>
            <a:off x="503280" y="1764000"/>
            <a:ext cx="9324000" cy="4989600"/>
          </a:xfrm>
          <a:prstGeom prst="rect">
            <a:avLst/>
          </a:prstGeom>
        </p:spPr>
        <p:txBody>
          <a:bodyPr bIns="46800" lIns="90000" rIns="90000" tIns="46800"/>
          <a:p>
            <a:pPr>
              <a:buSzPct val="45000"/>
              <a:buFont typeface="StarSymbol"/>
              <a:buChar char=""/>
            </a:pPr>
            <a:r>
              <a:rPr lang="en-US" sz="2800">
                <a:solidFill>
                  <a:srgbClr val="000000"/>
                </a:solidFill>
                <a:ea typeface="新細明體"/>
              </a:rPr>
              <a:t>The one-dimensional Fourier transform and its inverse</a:t>
            </a:r>
            <a:endParaRPr/>
          </a:p>
          <a:p>
            <a:pPr lvl="1">
              <a:buSzPct val="75000"/>
              <a:buFont typeface="StarSymbol"/>
              <a:buChar char=""/>
            </a:pPr>
            <a:r>
              <a:rPr lang="en-US" sz="2400">
                <a:solidFill>
                  <a:srgbClr val="000000"/>
                </a:solidFill>
                <a:ea typeface="新細明體"/>
              </a:rPr>
              <a:t>Fourier transform (discrete case) DTC</a:t>
            </a:r>
            <a:endParaRPr/>
          </a:p>
          <a:p>
            <a:pPr lvl="1">
              <a:buSzPct val="75000"/>
              <a:buFont typeface="StarSymbol"/>
              <a:buChar char=""/>
            </a:pPr>
            <a:endParaRPr/>
          </a:p>
          <a:p>
            <a:pPr lvl="1">
              <a:buSzPct val="75000"/>
              <a:buFont typeface="StarSymbol"/>
              <a:buChar char=""/>
            </a:pPr>
            <a:endParaRPr/>
          </a:p>
          <a:p>
            <a:pPr lvl="1">
              <a:buSzPct val="75000"/>
              <a:buFont typeface="StarSymbol"/>
              <a:buChar char=""/>
            </a:pPr>
            <a:endParaRPr/>
          </a:p>
          <a:p>
            <a:pPr lvl="1">
              <a:buSzPct val="75000"/>
              <a:buFont typeface="StarSymbol"/>
              <a:buChar char=""/>
            </a:pPr>
            <a:r>
              <a:rPr lang="en-US" sz="2400">
                <a:solidFill>
                  <a:srgbClr val="000000"/>
                </a:solidFill>
                <a:ea typeface="新細明體"/>
              </a:rPr>
              <a:t>Inverse Fourier transform:</a:t>
            </a:r>
            <a:endParaRPr/>
          </a:p>
          <a:p>
            <a:pPr lvl="1">
              <a:buSzPct val="75000"/>
              <a:buFont typeface="StarSymbol"/>
              <a:buChar char=""/>
            </a:pPr>
            <a:endParaRPr/>
          </a:p>
        </p:txBody>
      </p:sp>
    </p:spTree>
  </p:cSld>
</p:sld>
</file>

<file path=ppt/slides/slide30.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descr="" id="106" name=""/>
          <p:cNvPicPr/>
          <p:nvPr/>
        </p:nvPicPr>
        <p:blipFill>
          <a:blip r:embed="rId1"/>
          <a:stretch>
            <a:fillRect/>
          </a:stretch>
        </p:blipFill>
        <p:spPr>
          <a:xfrm>
            <a:off x="556200" y="3120120"/>
            <a:ext cx="9261360" cy="4098240"/>
          </a:xfrm>
          <a:prstGeom prst="rect">
            <a:avLst/>
          </a:prstGeom>
        </p:spPr>
      </p:pic>
      <p:sp>
        <p:nvSpPr>
          <p:cNvPr id="107" name="CustomShape 1"/>
          <p:cNvSpPr/>
          <p:nvPr/>
        </p:nvSpPr>
        <p:spPr>
          <a:xfrm>
            <a:off x="2425320" y="888840"/>
            <a:ext cx="5000760" cy="506880"/>
          </a:xfrm>
          <a:prstGeom prst="rect">
            <a:avLst/>
          </a:prstGeom>
        </p:spPr>
        <p:txBody>
          <a:bodyPr bIns="46800" lIns="90000" rIns="90000" tIns="46800" wrap="none"/>
          <a:p>
            <a:pPr algn="ctr">
              <a:lnSpc>
                <a:spcPct val="100000"/>
              </a:lnSpc>
              <a:buFont typeface="StarSymbol"/>
              <a:buChar char=""/>
            </a:pPr>
            <a:r>
              <a:rPr lang="en-US" sz="2650">
                <a:solidFill>
                  <a:srgbClr val="000000"/>
                </a:solidFill>
                <a:latin typeface="Verdana"/>
                <a:ea typeface="新細明體"/>
              </a:rPr>
              <a:t>Butterworth Highpass Filters</a:t>
            </a:r>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descr="" id="108" name=""/>
          <p:cNvPicPr/>
          <p:nvPr/>
        </p:nvPicPr>
        <p:blipFill>
          <a:blip r:embed="rId1"/>
          <a:stretch>
            <a:fillRect/>
          </a:stretch>
        </p:blipFill>
        <p:spPr>
          <a:xfrm>
            <a:off x="661320" y="3083400"/>
            <a:ext cx="8886240" cy="3912840"/>
          </a:xfrm>
          <a:prstGeom prst="rect">
            <a:avLst/>
          </a:prstGeom>
        </p:spPr>
      </p:pic>
      <p:sp>
        <p:nvSpPr>
          <p:cNvPr id="109" name="CustomShape 1"/>
          <p:cNvSpPr/>
          <p:nvPr/>
        </p:nvSpPr>
        <p:spPr>
          <a:xfrm>
            <a:off x="2661480" y="888840"/>
            <a:ext cx="4532040" cy="506880"/>
          </a:xfrm>
          <a:prstGeom prst="rect">
            <a:avLst/>
          </a:prstGeom>
        </p:spPr>
        <p:txBody>
          <a:bodyPr bIns="46800" lIns="90000" rIns="90000" tIns="46800" wrap="none"/>
          <a:p>
            <a:pPr algn="ctr">
              <a:lnSpc>
                <a:spcPct val="100000"/>
              </a:lnSpc>
              <a:buFont typeface="StarSymbol"/>
              <a:buChar char=""/>
            </a:pPr>
            <a:r>
              <a:rPr lang="en-US" sz="2650">
                <a:solidFill>
                  <a:srgbClr val="000000"/>
                </a:solidFill>
                <a:latin typeface="Verdana"/>
                <a:ea typeface="新細明體"/>
              </a:rPr>
              <a:t>Gaussian Highpass Filters</a:t>
            </a: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2072520" y="568440"/>
            <a:ext cx="6578280" cy="910080"/>
          </a:xfrm>
          <a:prstGeom prst="rect">
            <a:avLst/>
          </a:prstGeom>
        </p:spPr>
        <p:txBody>
          <a:bodyPr bIns="46800" lIns="90000" rIns="90000" tIns="46800" wrap="none"/>
          <a:p>
            <a:pPr algn="ctr">
              <a:lnSpc>
                <a:spcPct val="100000"/>
              </a:lnSpc>
              <a:buFont typeface="StarSymbol"/>
              <a:buChar char=""/>
            </a:pPr>
            <a:r>
              <a:rPr lang="en-US" sz="2650">
                <a:solidFill>
                  <a:srgbClr val="000000"/>
                </a:solidFill>
                <a:latin typeface="Verdana"/>
                <a:ea typeface="新細明體"/>
              </a:rPr>
              <a:t>Introduction to the Fourier Transform </a:t>
            </a:r>
            <a:endParaRPr/>
          </a:p>
          <a:p>
            <a:pPr algn="ctr">
              <a:lnSpc>
                <a:spcPct val="100000"/>
              </a:lnSpc>
              <a:buFont typeface="StarSymbol"/>
              <a:buChar char=""/>
            </a:pPr>
            <a:r>
              <a:rPr lang="en-US" sz="2650">
                <a:solidFill>
                  <a:srgbClr val="000000"/>
                </a:solidFill>
                <a:latin typeface="Verdana"/>
                <a:ea typeface="新細明體"/>
              </a:rPr>
              <a:t>and the Frequency Domain</a:t>
            </a:r>
            <a:endParaRPr/>
          </a:p>
        </p:txBody>
      </p:sp>
      <p:sp>
        <p:nvSpPr>
          <p:cNvPr id="44" name="TextShape 2"/>
          <p:cNvSpPr txBox="1"/>
          <p:nvPr/>
        </p:nvSpPr>
        <p:spPr>
          <a:xfrm>
            <a:off x="503280" y="1764000"/>
            <a:ext cx="9324000" cy="5112720"/>
          </a:xfrm>
          <a:prstGeom prst="rect">
            <a:avLst/>
          </a:prstGeom>
        </p:spPr>
        <p:txBody>
          <a:bodyPr bIns="46800" lIns="90000" rIns="90000" tIns="46800"/>
          <a:p>
            <a:pPr>
              <a:buSzPct val="45000"/>
              <a:buFont typeface="StarSymbol"/>
              <a:buChar char=""/>
            </a:pPr>
            <a:r>
              <a:rPr lang="en-US" sz="2800">
                <a:solidFill>
                  <a:srgbClr val="000000"/>
                </a:solidFill>
                <a:ea typeface="新細明體"/>
              </a:rPr>
              <a:t>Since                              and the fact</a:t>
            </a:r>
            <a:endParaRPr/>
          </a:p>
          <a:p>
            <a:pPr lvl="1">
              <a:buFont typeface="StarSymbol"/>
              <a:buChar char=""/>
            </a:pPr>
            <a:r>
              <a:rPr lang="en-US" sz="2800">
                <a:solidFill>
                  <a:srgbClr val="000000"/>
                </a:solidFill>
                <a:ea typeface="新細明體"/>
              </a:rPr>
              <a:t> </a:t>
            </a:r>
            <a:r>
              <a:rPr lang="en-US" sz="2800">
                <a:solidFill>
                  <a:srgbClr val="000000"/>
                </a:solidFill>
                <a:ea typeface="新細明體"/>
              </a:rPr>
              <a:t>then discrete Fourier transform can be redefined</a:t>
            </a:r>
            <a:endParaRPr/>
          </a:p>
          <a:p>
            <a:pPr lvl="1">
              <a:buFont typeface="StarSymbol"/>
              <a:buChar char=""/>
            </a:pPr>
            <a:endParaRPr/>
          </a:p>
          <a:p>
            <a:pPr lvl="1">
              <a:buFont typeface="StarSymbol"/>
              <a:buChar char=""/>
            </a:pPr>
            <a:endParaRPr/>
          </a:p>
          <a:p>
            <a:pPr lvl="1">
              <a:buFont typeface="StarSymbol"/>
              <a:buChar char=""/>
            </a:pPr>
            <a:endParaRPr/>
          </a:p>
          <a:p>
            <a:pPr lvl="1">
              <a:buFont typeface="Times New Roman"/>
              <a:buChar char="–"/>
            </a:pPr>
            <a:r>
              <a:rPr lang="en-US" sz="2400">
                <a:solidFill>
                  <a:srgbClr val="000000"/>
                </a:solidFill>
                <a:ea typeface="新細明體"/>
              </a:rPr>
              <a:t>Frequency (time) domain: the domain (values of </a:t>
            </a:r>
            <a:r>
              <a:rPr i="1" lang="en-US" sz="2400">
                <a:solidFill>
                  <a:srgbClr val="000000"/>
                </a:solidFill>
                <a:ea typeface="新細明體"/>
              </a:rPr>
              <a:t>u</a:t>
            </a:r>
            <a:r>
              <a:rPr lang="en-US" sz="2400">
                <a:solidFill>
                  <a:srgbClr val="000000"/>
                </a:solidFill>
                <a:ea typeface="新細明體"/>
              </a:rPr>
              <a:t>) over which the values of </a:t>
            </a:r>
            <a:r>
              <a:rPr i="1" lang="en-US" sz="2400">
                <a:solidFill>
                  <a:srgbClr val="000000"/>
                </a:solidFill>
                <a:ea typeface="新細明體"/>
              </a:rPr>
              <a:t>F</a:t>
            </a:r>
            <a:r>
              <a:rPr lang="en-US" sz="2400">
                <a:solidFill>
                  <a:srgbClr val="000000"/>
                </a:solidFill>
                <a:ea typeface="新細明體"/>
              </a:rPr>
              <a:t>(</a:t>
            </a:r>
            <a:r>
              <a:rPr i="1" lang="en-US" sz="2400">
                <a:solidFill>
                  <a:srgbClr val="000000"/>
                </a:solidFill>
                <a:ea typeface="新細明體"/>
              </a:rPr>
              <a:t>u</a:t>
            </a:r>
            <a:r>
              <a:rPr lang="en-US" sz="2400">
                <a:solidFill>
                  <a:srgbClr val="000000"/>
                </a:solidFill>
                <a:ea typeface="新細明體"/>
              </a:rPr>
              <a:t>) range; because </a:t>
            </a:r>
            <a:r>
              <a:rPr i="1" lang="en-US" sz="2400">
                <a:solidFill>
                  <a:srgbClr val="000000"/>
                </a:solidFill>
                <a:ea typeface="新細明體"/>
              </a:rPr>
              <a:t>u</a:t>
            </a:r>
            <a:r>
              <a:rPr lang="en-US" sz="2400">
                <a:solidFill>
                  <a:srgbClr val="000000"/>
                </a:solidFill>
                <a:ea typeface="新細明體"/>
              </a:rPr>
              <a:t> determines the frequency of the components of the transform. </a:t>
            </a:r>
            <a:endParaRPr/>
          </a:p>
          <a:p>
            <a:pPr lvl="1">
              <a:buFont typeface="Times New Roman"/>
              <a:buChar char="–"/>
            </a:pPr>
            <a:r>
              <a:rPr lang="en-US" sz="2400">
                <a:solidFill>
                  <a:srgbClr val="000000"/>
                </a:solidFill>
                <a:ea typeface="新細明體"/>
              </a:rPr>
              <a:t>Frequency (time) component: each of the </a:t>
            </a:r>
            <a:r>
              <a:rPr i="1" lang="en-US" sz="2400">
                <a:solidFill>
                  <a:srgbClr val="000000"/>
                </a:solidFill>
                <a:ea typeface="新細明體"/>
              </a:rPr>
              <a:t>M</a:t>
            </a:r>
            <a:r>
              <a:rPr lang="en-US" sz="2400">
                <a:solidFill>
                  <a:srgbClr val="000000"/>
                </a:solidFill>
                <a:ea typeface="新細明體"/>
              </a:rPr>
              <a:t> terms of </a:t>
            </a:r>
            <a:r>
              <a:rPr i="1" lang="en-US" sz="2400">
                <a:solidFill>
                  <a:srgbClr val="000000"/>
                </a:solidFill>
                <a:ea typeface="新細明體"/>
              </a:rPr>
              <a:t>F</a:t>
            </a:r>
            <a:r>
              <a:rPr lang="en-US" sz="2400">
                <a:solidFill>
                  <a:srgbClr val="000000"/>
                </a:solidFill>
                <a:ea typeface="新細明體"/>
              </a:rPr>
              <a:t>(</a:t>
            </a:r>
            <a:r>
              <a:rPr i="1" lang="en-US" sz="2400">
                <a:solidFill>
                  <a:srgbClr val="000000"/>
                </a:solidFill>
                <a:ea typeface="新細明體"/>
              </a:rPr>
              <a:t>u</a:t>
            </a:r>
            <a:r>
              <a:rPr lang="en-US" sz="2400">
                <a:solidFill>
                  <a:srgbClr val="000000"/>
                </a:solidFill>
                <a:ea typeface="新細明體"/>
              </a:rPr>
              <a:t>).</a:t>
            </a:r>
            <a:endParaRPr/>
          </a:p>
          <a:p>
            <a:pPr lvl="1">
              <a:buSzPct val="75000"/>
              <a:buFont typeface="StarSymbol"/>
              <a:buChar char=""/>
            </a:pPr>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45" name=""/>
          <p:cNvPicPr/>
          <p:nvPr/>
        </p:nvPicPr>
        <p:blipFill>
          <a:blip r:embed="rId1"/>
          <a:stretch>
            <a:fillRect/>
          </a:stretch>
        </p:blipFill>
        <p:spPr>
          <a:xfrm>
            <a:off x="505800" y="312480"/>
            <a:ext cx="8304840" cy="6503760"/>
          </a:xfrm>
          <a:prstGeom prst="rect">
            <a:avLst/>
          </a:prstGeom>
        </p:spPr>
      </p:pic>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46" name=""/>
          <p:cNvPicPr/>
          <p:nvPr/>
        </p:nvPicPr>
        <p:blipFill>
          <a:blip r:embed="rId1"/>
          <a:stretch>
            <a:fillRect/>
          </a:stretch>
        </p:blipFill>
        <p:spPr>
          <a:xfrm>
            <a:off x="357120" y="208440"/>
            <a:ext cx="9137880" cy="6875640"/>
          </a:xfrm>
          <a:prstGeom prst="rect">
            <a:avLst/>
          </a:prstGeom>
        </p:spPr>
      </p:pic>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47" name=""/>
          <p:cNvPicPr/>
          <p:nvPr/>
        </p:nvPicPr>
        <p:blipFill>
          <a:blip r:embed="rId1"/>
          <a:stretch>
            <a:fillRect/>
          </a:stretch>
        </p:blipFill>
        <p:spPr>
          <a:xfrm>
            <a:off x="297360" y="89280"/>
            <a:ext cx="9242280" cy="7263000"/>
          </a:xfrm>
          <a:prstGeom prst="rect">
            <a:avLst/>
          </a:prstGeom>
        </p:spPr>
      </p:pic>
    </p:spTree>
  </p:cSld>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8" name="CustomShape 1"/>
          <p:cNvSpPr/>
          <p:nvPr/>
        </p:nvSpPr>
        <p:spPr>
          <a:xfrm>
            <a:off x="2072520" y="568440"/>
            <a:ext cx="6578280" cy="910080"/>
          </a:xfrm>
          <a:prstGeom prst="rect">
            <a:avLst/>
          </a:prstGeom>
        </p:spPr>
        <p:txBody>
          <a:bodyPr bIns="46800" lIns="90000" rIns="90000" tIns="46800" wrap="none"/>
          <a:p>
            <a:pPr algn="ctr">
              <a:lnSpc>
                <a:spcPct val="100000"/>
              </a:lnSpc>
              <a:buFont typeface="StarSymbol"/>
              <a:buChar char=""/>
            </a:pPr>
            <a:r>
              <a:rPr lang="en-US" sz="2650">
                <a:solidFill>
                  <a:srgbClr val="000000"/>
                </a:solidFill>
                <a:latin typeface="Verdana"/>
                <a:ea typeface="新細明體"/>
              </a:rPr>
              <a:t>Introduction to the Fourier Transform </a:t>
            </a:r>
            <a:endParaRPr/>
          </a:p>
          <a:p>
            <a:pPr algn="ctr">
              <a:lnSpc>
                <a:spcPct val="100000"/>
              </a:lnSpc>
              <a:buFont typeface="StarSymbol"/>
              <a:buChar char=""/>
            </a:pPr>
            <a:r>
              <a:rPr lang="en-US" sz="2650">
                <a:solidFill>
                  <a:srgbClr val="000000"/>
                </a:solidFill>
                <a:latin typeface="Verdana"/>
                <a:ea typeface="新細明體"/>
              </a:rPr>
              <a:t>and the Frequency Domain</a:t>
            </a:r>
            <a:endParaRPr/>
          </a:p>
        </p:txBody>
      </p:sp>
      <p:sp>
        <p:nvSpPr>
          <p:cNvPr id="49" name="TextShape 2"/>
          <p:cNvSpPr txBox="1"/>
          <p:nvPr/>
        </p:nvSpPr>
        <p:spPr>
          <a:xfrm>
            <a:off x="503280" y="1764000"/>
            <a:ext cx="9324000" cy="4989600"/>
          </a:xfrm>
          <a:prstGeom prst="rect">
            <a:avLst/>
          </a:prstGeom>
        </p:spPr>
        <p:txBody>
          <a:bodyPr bIns="46800" lIns="90000" rIns="90000" tIns="46800"/>
          <a:p>
            <a:pPr>
              <a:buSzPct val="45000"/>
              <a:buFont typeface="StarSymbol"/>
              <a:buChar char=""/>
            </a:pPr>
            <a:r>
              <a:rPr i="1" lang="en-US" sz="2800">
                <a:solidFill>
                  <a:srgbClr val="000000"/>
                </a:solidFill>
                <a:ea typeface="新細明體"/>
              </a:rPr>
              <a:t>F</a:t>
            </a:r>
            <a:r>
              <a:rPr lang="en-US" sz="2800">
                <a:solidFill>
                  <a:srgbClr val="000000"/>
                </a:solidFill>
                <a:ea typeface="新細明體"/>
              </a:rPr>
              <a:t>(</a:t>
            </a:r>
            <a:r>
              <a:rPr i="1" lang="en-US" sz="2800">
                <a:solidFill>
                  <a:srgbClr val="000000"/>
                </a:solidFill>
                <a:ea typeface="新細明體"/>
              </a:rPr>
              <a:t>u</a:t>
            </a:r>
            <a:r>
              <a:rPr lang="en-US" sz="2800">
                <a:solidFill>
                  <a:srgbClr val="000000"/>
                </a:solidFill>
                <a:ea typeface="新細明體"/>
              </a:rPr>
              <a:t>) can be expressed in polar coordinates:</a:t>
            </a:r>
            <a:endParaRPr/>
          </a:p>
          <a:p>
            <a:pPr>
              <a:buSzPct val="45000"/>
              <a:buFont typeface="StarSymbol"/>
              <a:buChar char=""/>
            </a:pPr>
            <a:endParaRPr/>
          </a:p>
          <a:p>
            <a:pPr>
              <a:buSzPct val="45000"/>
              <a:buFont typeface="StarSymbol"/>
              <a:buChar char=""/>
            </a:pPr>
            <a:endParaRPr/>
          </a:p>
          <a:p>
            <a:pPr>
              <a:buSzPct val="45000"/>
              <a:buFont typeface="StarSymbol"/>
              <a:buChar char=""/>
            </a:pPr>
            <a:endParaRPr/>
          </a:p>
          <a:p>
            <a:pPr>
              <a:buSzPct val="45000"/>
              <a:buFont typeface="StarSymbol"/>
              <a:buChar char=""/>
            </a:pPr>
            <a:endParaRPr/>
          </a:p>
          <a:p>
            <a:pPr lvl="1">
              <a:buSzPct val="75000"/>
              <a:buFont typeface="StarSymbol"/>
              <a:buChar char=""/>
            </a:pPr>
            <a:endParaRPr/>
          </a:p>
          <a:p>
            <a:pPr lvl="1">
              <a:buSzPct val="75000"/>
              <a:buFont typeface="StarSymbol"/>
              <a:buChar char=""/>
            </a:pPr>
            <a:r>
              <a:rPr i="1" lang="en-US" sz="2400">
                <a:solidFill>
                  <a:srgbClr val="000000"/>
                </a:solidFill>
                <a:ea typeface="新細明體"/>
              </a:rPr>
              <a:t>R</a:t>
            </a:r>
            <a:r>
              <a:rPr lang="en-US" sz="2400">
                <a:solidFill>
                  <a:srgbClr val="000000"/>
                </a:solidFill>
                <a:ea typeface="新細明體"/>
              </a:rPr>
              <a:t>(</a:t>
            </a:r>
            <a:r>
              <a:rPr i="1" lang="en-US" sz="2400">
                <a:solidFill>
                  <a:srgbClr val="000000"/>
                </a:solidFill>
                <a:ea typeface="新細明體"/>
              </a:rPr>
              <a:t>u</a:t>
            </a:r>
            <a:r>
              <a:rPr lang="en-US" sz="2400">
                <a:solidFill>
                  <a:srgbClr val="000000"/>
                </a:solidFill>
                <a:ea typeface="新細明體"/>
              </a:rPr>
              <a:t>): the real part of </a:t>
            </a:r>
            <a:r>
              <a:rPr i="1" lang="en-US" sz="2400">
                <a:solidFill>
                  <a:srgbClr val="000000"/>
                </a:solidFill>
                <a:ea typeface="新細明體"/>
              </a:rPr>
              <a:t>F</a:t>
            </a:r>
            <a:r>
              <a:rPr lang="en-US" sz="2400">
                <a:solidFill>
                  <a:srgbClr val="000000"/>
                </a:solidFill>
                <a:ea typeface="新細明體"/>
              </a:rPr>
              <a:t>(</a:t>
            </a:r>
            <a:r>
              <a:rPr i="1" lang="en-US" sz="2400">
                <a:solidFill>
                  <a:srgbClr val="000000"/>
                </a:solidFill>
                <a:ea typeface="新細明體"/>
              </a:rPr>
              <a:t>u</a:t>
            </a:r>
            <a:r>
              <a:rPr lang="en-US" sz="2400">
                <a:solidFill>
                  <a:srgbClr val="000000"/>
                </a:solidFill>
                <a:ea typeface="新細明體"/>
              </a:rPr>
              <a:t>)</a:t>
            </a:r>
            <a:endParaRPr/>
          </a:p>
          <a:p>
            <a:pPr lvl="1">
              <a:buSzPct val="75000"/>
              <a:buFont typeface="StarSymbol"/>
              <a:buChar char=""/>
            </a:pPr>
            <a:r>
              <a:rPr i="1" lang="en-US" sz="2400">
                <a:solidFill>
                  <a:srgbClr val="000000"/>
                </a:solidFill>
                <a:ea typeface="新細明體"/>
              </a:rPr>
              <a:t>I</a:t>
            </a:r>
            <a:r>
              <a:rPr lang="en-US" sz="2400">
                <a:solidFill>
                  <a:srgbClr val="000000"/>
                </a:solidFill>
                <a:ea typeface="新細明體"/>
              </a:rPr>
              <a:t>(</a:t>
            </a:r>
            <a:r>
              <a:rPr i="1" lang="en-US" sz="2400">
                <a:solidFill>
                  <a:srgbClr val="000000"/>
                </a:solidFill>
                <a:ea typeface="新細明體"/>
              </a:rPr>
              <a:t>u</a:t>
            </a:r>
            <a:r>
              <a:rPr lang="en-US" sz="2400">
                <a:solidFill>
                  <a:srgbClr val="000000"/>
                </a:solidFill>
                <a:ea typeface="新細明體"/>
              </a:rPr>
              <a:t>): the imaginary part of </a:t>
            </a:r>
            <a:r>
              <a:rPr i="1" lang="en-US" sz="2400">
                <a:solidFill>
                  <a:srgbClr val="000000"/>
                </a:solidFill>
                <a:ea typeface="新細明體"/>
              </a:rPr>
              <a:t>F</a:t>
            </a:r>
            <a:r>
              <a:rPr lang="en-US" sz="2400">
                <a:solidFill>
                  <a:srgbClr val="000000"/>
                </a:solidFill>
                <a:ea typeface="新細明體"/>
              </a:rPr>
              <a:t>(</a:t>
            </a:r>
            <a:r>
              <a:rPr i="1" lang="en-US" sz="2400">
                <a:solidFill>
                  <a:srgbClr val="000000"/>
                </a:solidFill>
                <a:ea typeface="新細明體"/>
              </a:rPr>
              <a:t>u</a:t>
            </a:r>
            <a:r>
              <a:rPr lang="en-US" sz="2400">
                <a:solidFill>
                  <a:srgbClr val="000000"/>
                </a:solidFill>
                <a:ea typeface="新細明體"/>
              </a:rPr>
              <a:t>)</a:t>
            </a:r>
            <a:endParaRPr/>
          </a:p>
          <a:p>
            <a:pPr>
              <a:buSzPct val="45000"/>
              <a:buFont typeface="StarSymbol"/>
              <a:buChar char=""/>
            </a:pPr>
            <a:r>
              <a:rPr lang="en-US" sz="2800">
                <a:solidFill>
                  <a:srgbClr val="000000"/>
                </a:solidFill>
                <a:ea typeface="新細明體"/>
              </a:rPr>
              <a:t>Power spectrum:</a:t>
            </a:r>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0" name="CustomShape 1"/>
          <p:cNvSpPr/>
          <p:nvPr/>
        </p:nvSpPr>
        <p:spPr>
          <a:xfrm>
            <a:off x="2072520" y="568440"/>
            <a:ext cx="6578280" cy="910080"/>
          </a:xfrm>
          <a:prstGeom prst="rect">
            <a:avLst/>
          </a:prstGeom>
        </p:spPr>
        <p:txBody>
          <a:bodyPr bIns="46800" lIns="90000" rIns="90000" tIns="46800" wrap="none"/>
          <a:p>
            <a:pPr algn="ctr">
              <a:lnSpc>
                <a:spcPct val="100000"/>
              </a:lnSpc>
              <a:buFont typeface="StarSymbol"/>
              <a:buChar char=""/>
            </a:pPr>
            <a:r>
              <a:rPr lang="en-US" sz="2650">
                <a:solidFill>
                  <a:srgbClr val="000000"/>
                </a:solidFill>
                <a:latin typeface="Verdana"/>
                <a:ea typeface="新細明體"/>
              </a:rPr>
              <a:t>Introduction to the Fourier Transform </a:t>
            </a:r>
            <a:endParaRPr/>
          </a:p>
          <a:p>
            <a:pPr algn="ctr">
              <a:lnSpc>
                <a:spcPct val="100000"/>
              </a:lnSpc>
              <a:buFont typeface="StarSymbol"/>
              <a:buChar char=""/>
            </a:pPr>
            <a:r>
              <a:rPr lang="en-US" sz="2650">
                <a:solidFill>
                  <a:srgbClr val="000000"/>
                </a:solidFill>
                <a:latin typeface="Verdana"/>
                <a:ea typeface="新細明體"/>
              </a:rPr>
              <a:t>and the Frequency Domain</a:t>
            </a:r>
            <a:endParaRPr/>
          </a:p>
        </p:txBody>
      </p:sp>
      <p:sp>
        <p:nvSpPr>
          <p:cNvPr id="51" name="TextShape 2"/>
          <p:cNvSpPr txBox="1"/>
          <p:nvPr/>
        </p:nvSpPr>
        <p:spPr>
          <a:xfrm>
            <a:off x="503280" y="1763280"/>
            <a:ext cx="9324000" cy="5796360"/>
          </a:xfrm>
          <a:prstGeom prst="rect">
            <a:avLst/>
          </a:prstGeom>
        </p:spPr>
        <p:txBody>
          <a:bodyPr bIns="46800" lIns="90000" rIns="90000" tIns="46800"/>
          <a:p>
            <a:pPr>
              <a:buSzPct val="45000"/>
              <a:buFont typeface="StarSymbol"/>
              <a:buChar char=""/>
            </a:pPr>
            <a:r>
              <a:rPr lang="en-US" sz="2800">
                <a:solidFill>
                  <a:srgbClr val="000000"/>
                </a:solidFill>
                <a:ea typeface="新細明體"/>
              </a:rPr>
              <a:t>The two-dimensional Fourier transform and its inverse</a:t>
            </a:r>
            <a:endParaRPr/>
          </a:p>
          <a:p>
            <a:pPr lvl="1">
              <a:buSzPct val="75000"/>
              <a:buFont typeface="StarSymbol"/>
              <a:buChar char=""/>
            </a:pPr>
            <a:r>
              <a:rPr lang="en-US" sz="2400">
                <a:solidFill>
                  <a:srgbClr val="000000"/>
                </a:solidFill>
                <a:ea typeface="新細明體"/>
              </a:rPr>
              <a:t>Fourier transform (discrete case) DTC</a:t>
            </a:r>
            <a:endParaRPr/>
          </a:p>
          <a:p>
            <a:pPr lvl="1">
              <a:buSzPct val="75000"/>
              <a:buFont typeface="StarSymbol"/>
              <a:buChar char=""/>
            </a:pPr>
            <a:endParaRPr/>
          </a:p>
          <a:p>
            <a:pPr lvl="1">
              <a:buSzPct val="75000"/>
              <a:buFont typeface="StarSymbol"/>
              <a:buChar char=""/>
            </a:pPr>
            <a:endParaRPr/>
          </a:p>
          <a:p>
            <a:pPr lvl="1">
              <a:buSzPct val="75000"/>
              <a:buFont typeface="StarSymbol"/>
              <a:buChar char=""/>
            </a:pPr>
            <a:endParaRPr/>
          </a:p>
          <a:p>
            <a:pPr lvl="1">
              <a:buSzPct val="75000"/>
              <a:buFont typeface="StarSymbol"/>
              <a:buChar char=""/>
            </a:pPr>
            <a:endParaRPr/>
          </a:p>
          <a:p>
            <a:pPr lvl="1">
              <a:buSzPct val="75000"/>
              <a:buFont typeface="StarSymbol"/>
              <a:buChar char=""/>
            </a:pPr>
            <a:r>
              <a:rPr lang="en-US" sz="2400">
                <a:solidFill>
                  <a:srgbClr val="000000"/>
                </a:solidFill>
                <a:ea typeface="新細明體"/>
              </a:rPr>
              <a:t>Inverse Fourier transform:</a:t>
            </a:r>
            <a:endParaRPr/>
          </a:p>
          <a:p>
            <a:pPr lvl="1">
              <a:buSzPct val="75000"/>
              <a:buFont typeface="StarSymbol"/>
              <a:buChar char=""/>
            </a:pPr>
            <a:endParaRPr/>
          </a:p>
          <a:p>
            <a:pPr lvl="1">
              <a:buSzPct val="75000"/>
              <a:buFont typeface="StarSymbol"/>
              <a:buChar char=""/>
            </a:pPr>
            <a:endParaRPr/>
          </a:p>
          <a:p>
            <a:pPr lvl="1">
              <a:buSzPct val="75000"/>
              <a:buFont typeface="StarSymbol"/>
              <a:buChar char=""/>
            </a:pPr>
            <a:endParaRPr/>
          </a:p>
          <a:p>
            <a:pPr lvl="2">
              <a:buSzPct val="45000"/>
              <a:buFont typeface="StarSymbol"/>
              <a:buChar char=""/>
            </a:pPr>
            <a:endParaRPr/>
          </a:p>
          <a:p>
            <a:pPr lvl="2">
              <a:buSzPct val="45000"/>
              <a:buFont typeface="StarSymbol"/>
              <a:buChar char=""/>
            </a:pPr>
            <a:r>
              <a:rPr i="1" lang="en-US" sz="2000">
                <a:solidFill>
                  <a:srgbClr val="000000"/>
                </a:solidFill>
                <a:ea typeface="新細明體"/>
              </a:rPr>
              <a:t>u</a:t>
            </a:r>
            <a:r>
              <a:rPr lang="en-US" sz="2000">
                <a:solidFill>
                  <a:srgbClr val="000000"/>
                </a:solidFill>
                <a:ea typeface="新細明體"/>
              </a:rPr>
              <a:t>, </a:t>
            </a:r>
            <a:r>
              <a:rPr i="1" lang="en-US" sz="2000">
                <a:solidFill>
                  <a:srgbClr val="000000"/>
                </a:solidFill>
                <a:ea typeface="新細明體"/>
              </a:rPr>
              <a:t>v </a:t>
            </a:r>
            <a:r>
              <a:rPr lang="en-US" sz="2000">
                <a:solidFill>
                  <a:srgbClr val="000000"/>
                </a:solidFill>
                <a:ea typeface="新細明體"/>
              </a:rPr>
              <a:t>: the transform or frequency variables</a:t>
            </a:r>
            <a:endParaRPr/>
          </a:p>
          <a:p>
            <a:pPr lvl="2">
              <a:buSzPct val="45000"/>
              <a:buFont typeface="StarSymbol"/>
              <a:buChar char=""/>
            </a:pPr>
            <a:r>
              <a:rPr i="1" lang="en-US" sz="2000">
                <a:solidFill>
                  <a:srgbClr val="000000"/>
                </a:solidFill>
                <a:ea typeface="新細明體"/>
              </a:rPr>
              <a:t>x</a:t>
            </a:r>
            <a:r>
              <a:rPr lang="en-US" sz="2000">
                <a:solidFill>
                  <a:srgbClr val="000000"/>
                </a:solidFill>
                <a:ea typeface="新細明體"/>
              </a:rPr>
              <a:t>,</a:t>
            </a:r>
            <a:r>
              <a:rPr i="1" lang="en-US" sz="2000">
                <a:solidFill>
                  <a:srgbClr val="000000"/>
                </a:solidFill>
                <a:ea typeface="新細明體"/>
              </a:rPr>
              <a:t> y</a:t>
            </a:r>
            <a:r>
              <a:rPr lang="en-US" sz="2000">
                <a:solidFill>
                  <a:srgbClr val="000000"/>
                </a:solidFill>
                <a:ea typeface="新細明體"/>
              </a:rPr>
              <a:t> : the spatial or image variables</a:t>
            </a: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