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43891200" cy="32918400"/>
  <p:notesSz cx="6858000" cy="9144000"/>
  <p:defaultTextStyle>
    <a:defPPr>
      <a:defRPr lang="en-US"/>
    </a:defPPr>
    <a:lvl1pPr algn="l" rtl="0" fontAlgn="base">
      <a:spcBef>
        <a:spcPct val="0"/>
      </a:spcBef>
      <a:spcAft>
        <a:spcPct val="0"/>
      </a:spcAft>
      <a:defRPr sz="4800" kern="1200">
        <a:solidFill>
          <a:schemeClr val="tx1"/>
        </a:solidFill>
        <a:latin typeface="Verdana" charset="0"/>
        <a:ea typeface="ＭＳ Ｐゴシック" charset="0"/>
        <a:cs typeface="+mn-cs"/>
      </a:defRPr>
    </a:lvl1pPr>
    <a:lvl2pPr marL="457200" algn="l" rtl="0" fontAlgn="base">
      <a:spcBef>
        <a:spcPct val="0"/>
      </a:spcBef>
      <a:spcAft>
        <a:spcPct val="0"/>
      </a:spcAft>
      <a:defRPr sz="4800" kern="1200">
        <a:solidFill>
          <a:schemeClr val="tx1"/>
        </a:solidFill>
        <a:latin typeface="Verdana" charset="0"/>
        <a:ea typeface="ＭＳ Ｐゴシック" charset="0"/>
        <a:cs typeface="+mn-cs"/>
      </a:defRPr>
    </a:lvl2pPr>
    <a:lvl3pPr marL="914400" algn="l" rtl="0" fontAlgn="base">
      <a:spcBef>
        <a:spcPct val="0"/>
      </a:spcBef>
      <a:spcAft>
        <a:spcPct val="0"/>
      </a:spcAft>
      <a:defRPr sz="4800" kern="1200">
        <a:solidFill>
          <a:schemeClr val="tx1"/>
        </a:solidFill>
        <a:latin typeface="Verdana" charset="0"/>
        <a:ea typeface="ＭＳ Ｐゴシック" charset="0"/>
        <a:cs typeface="+mn-cs"/>
      </a:defRPr>
    </a:lvl3pPr>
    <a:lvl4pPr marL="1371600" algn="l" rtl="0" fontAlgn="base">
      <a:spcBef>
        <a:spcPct val="0"/>
      </a:spcBef>
      <a:spcAft>
        <a:spcPct val="0"/>
      </a:spcAft>
      <a:defRPr sz="4800" kern="1200">
        <a:solidFill>
          <a:schemeClr val="tx1"/>
        </a:solidFill>
        <a:latin typeface="Verdana" charset="0"/>
        <a:ea typeface="ＭＳ Ｐゴシック" charset="0"/>
        <a:cs typeface="+mn-cs"/>
      </a:defRPr>
    </a:lvl4pPr>
    <a:lvl5pPr marL="1828800" algn="l" rtl="0" fontAlgn="base">
      <a:spcBef>
        <a:spcPct val="0"/>
      </a:spcBef>
      <a:spcAft>
        <a:spcPct val="0"/>
      </a:spcAft>
      <a:defRPr sz="4800" kern="1200">
        <a:solidFill>
          <a:schemeClr val="tx1"/>
        </a:solidFill>
        <a:latin typeface="Verdana" charset="0"/>
        <a:ea typeface="ＭＳ Ｐゴシック" charset="0"/>
        <a:cs typeface="+mn-cs"/>
      </a:defRPr>
    </a:lvl5pPr>
    <a:lvl6pPr marL="2286000" algn="l" defTabSz="457200" rtl="0" eaLnBrk="1" latinLnBrk="0" hangingPunct="1">
      <a:defRPr sz="4800" kern="1200">
        <a:solidFill>
          <a:schemeClr val="tx1"/>
        </a:solidFill>
        <a:latin typeface="Verdana" charset="0"/>
        <a:ea typeface="ＭＳ Ｐゴシック" charset="0"/>
        <a:cs typeface="+mn-cs"/>
      </a:defRPr>
    </a:lvl6pPr>
    <a:lvl7pPr marL="2743200" algn="l" defTabSz="457200" rtl="0" eaLnBrk="1" latinLnBrk="0" hangingPunct="1">
      <a:defRPr sz="4800" kern="1200">
        <a:solidFill>
          <a:schemeClr val="tx1"/>
        </a:solidFill>
        <a:latin typeface="Verdana" charset="0"/>
        <a:ea typeface="ＭＳ Ｐゴシック" charset="0"/>
        <a:cs typeface="+mn-cs"/>
      </a:defRPr>
    </a:lvl7pPr>
    <a:lvl8pPr marL="3200400" algn="l" defTabSz="457200" rtl="0" eaLnBrk="1" latinLnBrk="0" hangingPunct="1">
      <a:defRPr sz="4800" kern="1200">
        <a:solidFill>
          <a:schemeClr val="tx1"/>
        </a:solidFill>
        <a:latin typeface="Verdana" charset="0"/>
        <a:ea typeface="ＭＳ Ｐゴシック" charset="0"/>
        <a:cs typeface="+mn-cs"/>
      </a:defRPr>
    </a:lvl8pPr>
    <a:lvl9pPr marL="3657600" algn="l" defTabSz="457200" rtl="0" eaLnBrk="1" latinLnBrk="0" hangingPunct="1">
      <a:defRPr sz="4800" kern="1200">
        <a:solidFill>
          <a:schemeClr val="tx1"/>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4F6FF"/>
    <a:srgbClr val="A400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512" y="2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F29B2E-DF91-6543-B76F-8B43A4DDCE67}" type="slidenum">
              <a:rPr lang="en-US"/>
              <a:pPr/>
              <a:t>‹#›</a:t>
            </a:fld>
            <a:endParaRPr lang="en-US"/>
          </a:p>
        </p:txBody>
      </p:sp>
    </p:spTree>
    <p:extLst>
      <p:ext uri="{BB962C8B-B14F-4D97-AF65-F5344CB8AC3E}">
        <p14:creationId xmlns:p14="http://schemas.microsoft.com/office/powerpoint/2010/main" val="17555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5D98B7-CE3C-044E-92F1-BC2D57830CBB}" type="slidenum">
              <a:rPr lang="en-US"/>
              <a:pPr/>
              <a:t>‹#›</a:t>
            </a:fld>
            <a:endParaRPr lang="en-US"/>
          </a:p>
        </p:txBody>
      </p:sp>
    </p:spTree>
    <p:extLst>
      <p:ext uri="{BB962C8B-B14F-4D97-AF65-F5344CB8AC3E}">
        <p14:creationId xmlns:p14="http://schemas.microsoft.com/office/powerpoint/2010/main" val="33427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01C5C8-640C-E647-8BC9-79782D6D8F82}" type="slidenum">
              <a:rPr lang="en-US"/>
              <a:pPr/>
              <a:t>‹#›</a:t>
            </a:fld>
            <a:endParaRPr lang="en-US"/>
          </a:p>
        </p:txBody>
      </p:sp>
    </p:spTree>
    <p:extLst>
      <p:ext uri="{BB962C8B-B14F-4D97-AF65-F5344CB8AC3E}">
        <p14:creationId xmlns:p14="http://schemas.microsoft.com/office/powerpoint/2010/main" val="186611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AFF8B-BB61-1348-90B9-09FB18A0E2DC}" type="slidenum">
              <a:rPr lang="en-US"/>
              <a:pPr/>
              <a:t>‹#›</a:t>
            </a:fld>
            <a:endParaRPr lang="en-US"/>
          </a:p>
        </p:txBody>
      </p:sp>
    </p:spTree>
    <p:extLst>
      <p:ext uri="{BB962C8B-B14F-4D97-AF65-F5344CB8AC3E}">
        <p14:creationId xmlns:p14="http://schemas.microsoft.com/office/powerpoint/2010/main" val="173505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83538C-9997-4F4B-9D11-E547CD799071}" type="slidenum">
              <a:rPr lang="en-US"/>
              <a:pPr/>
              <a:t>‹#›</a:t>
            </a:fld>
            <a:endParaRPr lang="en-US"/>
          </a:p>
        </p:txBody>
      </p:sp>
    </p:spTree>
    <p:extLst>
      <p:ext uri="{BB962C8B-B14F-4D97-AF65-F5344CB8AC3E}">
        <p14:creationId xmlns:p14="http://schemas.microsoft.com/office/powerpoint/2010/main" val="99975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4291C1-AF18-1C4D-9879-336C7BEADE85}" type="slidenum">
              <a:rPr lang="en-US"/>
              <a:pPr/>
              <a:t>‹#›</a:t>
            </a:fld>
            <a:endParaRPr lang="en-US"/>
          </a:p>
        </p:txBody>
      </p:sp>
    </p:spTree>
    <p:extLst>
      <p:ext uri="{BB962C8B-B14F-4D97-AF65-F5344CB8AC3E}">
        <p14:creationId xmlns:p14="http://schemas.microsoft.com/office/powerpoint/2010/main" val="171347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936138-7564-9644-938F-4FBF968CD84E}" type="slidenum">
              <a:rPr lang="en-US"/>
              <a:pPr/>
              <a:t>‹#›</a:t>
            </a:fld>
            <a:endParaRPr lang="en-US"/>
          </a:p>
        </p:txBody>
      </p:sp>
    </p:spTree>
    <p:extLst>
      <p:ext uri="{BB962C8B-B14F-4D97-AF65-F5344CB8AC3E}">
        <p14:creationId xmlns:p14="http://schemas.microsoft.com/office/powerpoint/2010/main" val="316609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0320076-C813-6D45-94E7-85D2D477ED0F}" type="slidenum">
              <a:rPr lang="en-US"/>
              <a:pPr/>
              <a:t>‹#›</a:t>
            </a:fld>
            <a:endParaRPr lang="en-US"/>
          </a:p>
        </p:txBody>
      </p:sp>
    </p:spTree>
    <p:extLst>
      <p:ext uri="{BB962C8B-B14F-4D97-AF65-F5344CB8AC3E}">
        <p14:creationId xmlns:p14="http://schemas.microsoft.com/office/powerpoint/2010/main" val="111258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49211-A334-8C41-B57D-ED9055F439C7}" type="slidenum">
              <a:rPr lang="en-US"/>
              <a:pPr/>
              <a:t>‹#›</a:t>
            </a:fld>
            <a:endParaRPr lang="en-US"/>
          </a:p>
        </p:txBody>
      </p:sp>
    </p:spTree>
    <p:extLst>
      <p:ext uri="{BB962C8B-B14F-4D97-AF65-F5344CB8AC3E}">
        <p14:creationId xmlns:p14="http://schemas.microsoft.com/office/powerpoint/2010/main" val="95113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C6153D-507A-5B4A-95D1-3DE06ADE738D}" type="slidenum">
              <a:rPr lang="en-US"/>
              <a:pPr/>
              <a:t>‹#›</a:t>
            </a:fld>
            <a:endParaRPr lang="en-US"/>
          </a:p>
        </p:txBody>
      </p:sp>
    </p:spTree>
    <p:extLst>
      <p:ext uri="{BB962C8B-B14F-4D97-AF65-F5344CB8AC3E}">
        <p14:creationId xmlns:p14="http://schemas.microsoft.com/office/powerpoint/2010/main" val="293687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B90031-7ED5-2548-8DC8-B47F8F63661F}" type="slidenum">
              <a:rPr lang="en-US"/>
              <a:pPr/>
              <a:t>‹#›</a:t>
            </a:fld>
            <a:endParaRPr lang="en-US"/>
          </a:p>
        </p:txBody>
      </p:sp>
    </p:spTree>
    <p:extLst>
      <p:ext uri="{BB962C8B-B14F-4D97-AF65-F5344CB8AC3E}">
        <p14:creationId xmlns:p14="http://schemas.microsoft.com/office/powerpoint/2010/main" val="31378524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t" anchorCtr="0" compatLnSpc="1">
            <a:prstTxWarp prst="textNoShape">
              <a:avLst/>
            </a:prstTxWarp>
          </a:bodyPr>
          <a:lstStyle>
            <a:lvl1pPr defTabSz="4389438">
              <a:defRPr sz="6700">
                <a:latin typeface="+mn-lt"/>
              </a:defRPr>
            </a:lvl1pPr>
          </a:lstStyle>
          <a:p>
            <a:endParaRPr lang="en-US"/>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t" anchorCtr="0" compatLnSpc="1">
            <a:prstTxWarp prst="textNoShape">
              <a:avLst/>
            </a:prstTxWarp>
          </a:bodyPr>
          <a:lstStyle>
            <a:lvl1pPr algn="ctr" defTabSz="4389438">
              <a:defRPr sz="6700">
                <a:latin typeface="+mn-lt"/>
              </a:defRPr>
            </a:lvl1pPr>
          </a:lstStyle>
          <a:p>
            <a:endParaRPr lang="en-US"/>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t" anchorCtr="0" compatLnSpc="1">
            <a:prstTxWarp prst="textNoShape">
              <a:avLst/>
            </a:prstTxWarp>
          </a:bodyPr>
          <a:lstStyle>
            <a:lvl1pPr algn="r" defTabSz="4389438">
              <a:defRPr sz="6700">
                <a:latin typeface="+mn-lt"/>
              </a:defRPr>
            </a:lvl1pPr>
          </a:lstStyle>
          <a:p>
            <a:fld id="{C994DEBE-58A4-0548-AF09-815FF4D7F64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ea typeface="ＭＳ Ｐゴシック" charset="0"/>
        </a:defRPr>
      </a:lvl2pPr>
      <a:lvl3pPr algn="ctr" defTabSz="4389438" rtl="0" fontAlgn="base">
        <a:spcBef>
          <a:spcPct val="0"/>
        </a:spcBef>
        <a:spcAft>
          <a:spcPct val="0"/>
        </a:spcAft>
        <a:defRPr sz="21100">
          <a:solidFill>
            <a:schemeClr val="tx2"/>
          </a:solidFill>
          <a:latin typeface="Arial" charset="0"/>
          <a:ea typeface="ＭＳ Ｐゴシック" charset="0"/>
        </a:defRPr>
      </a:lvl3pPr>
      <a:lvl4pPr algn="ctr" defTabSz="4389438" rtl="0" fontAlgn="base">
        <a:spcBef>
          <a:spcPct val="0"/>
        </a:spcBef>
        <a:spcAft>
          <a:spcPct val="0"/>
        </a:spcAft>
        <a:defRPr sz="21100">
          <a:solidFill>
            <a:schemeClr val="tx2"/>
          </a:solidFill>
          <a:latin typeface="Arial" charset="0"/>
          <a:ea typeface="ＭＳ Ｐゴシック" charset="0"/>
        </a:defRPr>
      </a:lvl4pPr>
      <a:lvl5pPr algn="ctr" defTabSz="4389438" rtl="0" fontAlgn="base">
        <a:spcBef>
          <a:spcPct val="0"/>
        </a:spcBef>
        <a:spcAft>
          <a:spcPct val="0"/>
        </a:spcAft>
        <a:defRPr sz="21100">
          <a:solidFill>
            <a:schemeClr val="tx2"/>
          </a:solidFill>
          <a:latin typeface="Arial" charset="0"/>
          <a:ea typeface="ＭＳ Ｐゴシック" charset="0"/>
        </a:defRPr>
      </a:lvl5pPr>
      <a:lvl6pPr marL="457200" algn="ctr" defTabSz="4389438" rtl="0" fontAlgn="base">
        <a:spcBef>
          <a:spcPct val="0"/>
        </a:spcBef>
        <a:spcAft>
          <a:spcPct val="0"/>
        </a:spcAft>
        <a:defRPr sz="21100">
          <a:solidFill>
            <a:schemeClr val="tx2"/>
          </a:solidFill>
          <a:latin typeface="Arial" charset="0"/>
          <a:ea typeface="ＭＳ Ｐゴシック" charset="0"/>
        </a:defRPr>
      </a:lvl6pPr>
      <a:lvl7pPr marL="914400" algn="ctr" defTabSz="4389438" rtl="0" fontAlgn="base">
        <a:spcBef>
          <a:spcPct val="0"/>
        </a:spcBef>
        <a:spcAft>
          <a:spcPct val="0"/>
        </a:spcAft>
        <a:defRPr sz="21100">
          <a:solidFill>
            <a:schemeClr val="tx2"/>
          </a:solidFill>
          <a:latin typeface="Arial" charset="0"/>
          <a:ea typeface="ＭＳ Ｐゴシック" charset="0"/>
        </a:defRPr>
      </a:lvl7pPr>
      <a:lvl8pPr marL="1371600" algn="ctr" defTabSz="4389438" rtl="0" fontAlgn="base">
        <a:spcBef>
          <a:spcPct val="0"/>
        </a:spcBef>
        <a:spcAft>
          <a:spcPct val="0"/>
        </a:spcAft>
        <a:defRPr sz="21100">
          <a:solidFill>
            <a:schemeClr val="tx2"/>
          </a:solidFill>
          <a:latin typeface="Arial" charset="0"/>
          <a:ea typeface="ＭＳ Ｐゴシック" charset="0"/>
        </a:defRPr>
      </a:lvl8pPr>
      <a:lvl9pPr marL="1828800" algn="ctr" defTabSz="4389438" rtl="0" fontAlgn="base">
        <a:spcBef>
          <a:spcPct val="0"/>
        </a:spcBef>
        <a:spcAft>
          <a:spcPct val="0"/>
        </a:spcAft>
        <a:defRPr sz="21100">
          <a:solidFill>
            <a:schemeClr val="tx2"/>
          </a:solidFill>
          <a:latin typeface="Arial" charset="0"/>
          <a:ea typeface="ＭＳ Ｐゴシック"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ea typeface="+mn-ea"/>
        </a:defRPr>
      </a:lvl2pPr>
      <a:lvl3pPr marL="5486400" indent="-1096963" algn="l" defTabSz="4389438" rtl="0" fontAlgn="base">
        <a:spcBef>
          <a:spcPct val="20000"/>
        </a:spcBef>
        <a:spcAft>
          <a:spcPct val="0"/>
        </a:spcAft>
        <a:buChar char="•"/>
        <a:defRPr sz="11500">
          <a:solidFill>
            <a:schemeClr val="tx1"/>
          </a:solidFill>
          <a:latin typeface="+mn-lt"/>
          <a:ea typeface="+mn-ea"/>
        </a:defRPr>
      </a:lvl3pPr>
      <a:lvl4pPr marL="7680325" indent="-1096963" algn="l" defTabSz="4389438" rtl="0" fontAlgn="base">
        <a:spcBef>
          <a:spcPct val="20000"/>
        </a:spcBef>
        <a:spcAft>
          <a:spcPct val="0"/>
        </a:spcAft>
        <a:buChar char="–"/>
        <a:defRPr sz="9600">
          <a:solidFill>
            <a:schemeClr val="tx1"/>
          </a:solidFill>
          <a:latin typeface="+mn-lt"/>
          <a:ea typeface="+mn-ea"/>
        </a:defRPr>
      </a:lvl4pPr>
      <a:lvl5pPr marL="9875838" indent="-1096963" algn="l" defTabSz="4389438" rtl="0" fontAlgn="base">
        <a:spcBef>
          <a:spcPct val="20000"/>
        </a:spcBef>
        <a:spcAft>
          <a:spcPct val="0"/>
        </a:spcAft>
        <a:buChar char="»"/>
        <a:defRPr sz="9600">
          <a:solidFill>
            <a:schemeClr val="tx1"/>
          </a:solidFill>
          <a:latin typeface="+mn-lt"/>
          <a:ea typeface="+mn-ea"/>
        </a:defRPr>
      </a:lvl5pPr>
      <a:lvl6pPr marL="10333038" indent="-1096963" algn="l" defTabSz="4389438" rtl="0" fontAlgn="base">
        <a:spcBef>
          <a:spcPct val="20000"/>
        </a:spcBef>
        <a:spcAft>
          <a:spcPct val="0"/>
        </a:spcAft>
        <a:buChar char="»"/>
        <a:defRPr sz="9600">
          <a:solidFill>
            <a:schemeClr val="tx1"/>
          </a:solidFill>
          <a:latin typeface="+mn-lt"/>
          <a:ea typeface="+mn-ea"/>
        </a:defRPr>
      </a:lvl6pPr>
      <a:lvl7pPr marL="10790238" indent="-1096963" algn="l" defTabSz="4389438" rtl="0" fontAlgn="base">
        <a:spcBef>
          <a:spcPct val="20000"/>
        </a:spcBef>
        <a:spcAft>
          <a:spcPct val="0"/>
        </a:spcAft>
        <a:buChar char="»"/>
        <a:defRPr sz="9600">
          <a:solidFill>
            <a:schemeClr val="tx1"/>
          </a:solidFill>
          <a:latin typeface="+mn-lt"/>
          <a:ea typeface="+mn-ea"/>
        </a:defRPr>
      </a:lvl7pPr>
      <a:lvl8pPr marL="11247438" indent="-1096963" algn="l" defTabSz="4389438" rtl="0" fontAlgn="base">
        <a:spcBef>
          <a:spcPct val="20000"/>
        </a:spcBef>
        <a:spcAft>
          <a:spcPct val="0"/>
        </a:spcAft>
        <a:buChar char="»"/>
        <a:defRPr sz="9600">
          <a:solidFill>
            <a:schemeClr val="tx1"/>
          </a:solidFill>
          <a:latin typeface="+mn-lt"/>
          <a:ea typeface="+mn-ea"/>
        </a:defRPr>
      </a:lvl8pPr>
      <a:lvl9pPr marL="11704638" indent="-1096963" algn="l" defTabSz="4389438" rtl="0" fontAlgn="base">
        <a:spcBef>
          <a:spcPct val="20000"/>
        </a:spcBef>
        <a:spcAft>
          <a:spcPct val="0"/>
        </a:spcAft>
        <a:buChar char="»"/>
        <a:defRPr sz="9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emf"/><Relationship Id="rId10" Type="http://schemas.openxmlformats.org/officeDocument/2006/relationships/image" Target="../media/image9.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UPWA069f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9600" y="10744200"/>
            <a:ext cx="6096000" cy="4572000"/>
          </a:xfrm>
          <a:prstGeom prst="rect">
            <a:avLst/>
          </a:prstGeom>
        </p:spPr>
      </p:pic>
      <p:sp>
        <p:nvSpPr>
          <p:cNvPr id="2063" name="Rectangle 15"/>
          <p:cNvSpPr>
            <a:spLocks noChangeArrowheads="1"/>
          </p:cNvSpPr>
          <p:nvPr/>
        </p:nvSpPr>
        <p:spPr bwMode="auto">
          <a:xfrm>
            <a:off x="0" y="0"/>
            <a:ext cx="43891200" cy="6324600"/>
          </a:xfrm>
          <a:prstGeom prst="rect">
            <a:avLst/>
          </a:prstGeom>
          <a:solidFill>
            <a:srgbClr val="A400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2" name="AutoShape 4"/>
          <p:cNvSpPr>
            <a:spLocks noChangeArrowheads="1"/>
          </p:cNvSpPr>
          <p:nvPr/>
        </p:nvSpPr>
        <p:spPr bwMode="auto">
          <a:xfrm>
            <a:off x="1143000" y="17373600"/>
            <a:ext cx="9296400" cy="14249400"/>
          </a:xfrm>
          <a:prstGeom prst="roundRect">
            <a:avLst>
              <a:gd name="adj" fmla="val 1759"/>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389438"/>
            <a:r>
              <a:rPr lang="en-US" sz="8600">
                <a:latin typeface="Arial" charset="0"/>
              </a:rPr>
              <a:t> </a:t>
            </a:r>
          </a:p>
        </p:txBody>
      </p:sp>
      <p:sp>
        <p:nvSpPr>
          <p:cNvPr id="2054" name="AutoShape 6"/>
          <p:cNvSpPr>
            <a:spLocks noChangeArrowheads="1"/>
          </p:cNvSpPr>
          <p:nvPr/>
        </p:nvSpPr>
        <p:spPr bwMode="auto">
          <a:xfrm>
            <a:off x="1143000" y="7543800"/>
            <a:ext cx="9296400" cy="8686800"/>
          </a:xfrm>
          <a:prstGeom prst="roundRect">
            <a:avLst>
              <a:gd name="adj" fmla="val 1759"/>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389438"/>
            <a:r>
              <a:rPr lang="en-US" sz="8600">
                <a:latin typeface="Arial" charset="0"/>
              </a:rPr>
              <a:t> </a:t>
            </a:r>
          </a:p>
        </p:txBody>
      </p:sp>
      <p:sp>
        <p:nvSpPr>
          <p:cNvPr id="2057" name="AutoShape 9"/>
          <p:cNvSpPr>
            <a:spLocks noChangeArrowheads="1"/>
          </p:cNvSpPr>
          <p:nvPr/>
        </p:nvSpPr>
        <p:spPr bwMode="auto">
          <a:xfrm>
            <a:off x="33299400" y="7543800"/>
            <a:ext cx="9296400" cy="9753600"/>
          </a:xfrm>
          <a:prstGeom prst="roundRect">
            <a:avLst>
              <a:gd name="adj" fmla="val 1759"/>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389438"/>
            <a:r>
              <a:rPr lang="en-US" sz="8600">
                <a:latin typeface="Arial" charset="0"/>
              </a:rPr>
              <a:t> </a:t>
            </a:r>
          </a:p>
        </p:txBody>
      </p:sp>
      <p:sp>
        <p:nvSpPr>
          <p:cNvPr id="2058" name="AutoShape 10"/>
          <p:cNvSpPr>
            <a:spLocks noChangeArrowheads="1"/>
          </p:cNvSpPr>
          <p:nvPr/>
        </p:nvSpPr>
        <p:spPr bwMode="auto">
          <a:xfrm>
            <a:off x="33299400" y="18440400"/>
            <a:ext cx="9296400" cy="7772400"/>
          </a:xfrm>
          <a:prstGeom prst="roundRect">
            <a:avLst>
              <a:gd name="adj" fmla="val 1759"/>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389438"/>
            <a:r>
              <a:rPr lang="en-US" sz="8600">
                <a:latin typeface="Arial" charset="0"/>
              </a:rPr>
              <a:t> </a:t>
            </a:r>
          </a:p>
        </p:txBody>
      </p:sp>
      <p:sp>
        <p:nvSpPr>
          <p:cNvPr id="2059" name="AutoShape 11"/>
          <p:cNvSpPr>
            <a:spLocks noChangeArrowheads="1"/>
          </p:cNvSpPr>
          <p:nvPr/>
        </p:nvSpPr>
        <p:spPr bwMode="auto">
          <a:xfrm>
            <a:off x="33299400" y="27203400"/>
            <a:ext cx="9296400" cy="4419600"/>
          </a:xfrm>
          <a:prstGeom prst="roundRect">
            <a:avLst>
              <a:gd name="adj" fmla="val 1759"/>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389438"/>
            <a:r>
              <a:rPr lang="en-US" sz="8600">
                <a:latin typeface="Arial" charset="0"/>
              </a:rPr>
              <a:t> </a:t>
            </a:r>
          </a:p>
        </p:txBody>
      </p:sp>
      <p:pic>
        <p:nvPicPr>
          <p:cNvPr id="2062" name="Picture 14" descr="slac_2008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
            <a:ext cx="5778500" cy="2066925"/>
          </a:xfrm>
          <a:prstGeom prst="rect">
            <a:avLst/>
          </a:prstGeom>
          <a:noFill/>
          <a:extLst>
            <a:ext uri="{909E8E84-426E-40dd-AFC4-6F175D3DCCD1}">
              <a14:hiddenFill xmlns:a14="http://schemas.microsoft.com/office/drawing/2010/main">
                <a:solidFill>
                  <a:srgbClr val="FFFFFF"/>
                </a:solidFill>
              </a14:hiddenFill>
            </a:ext>
          </a:extLst>
        </p:spPr>
      </p:pic>
      <p:sp>
        <p:nvSpPr>
          <p:cNvPr id="2064" name="Line 16"/>
          <p:cNvSpPr>
            <a:spLocks noChangeShapeType="1"/>
          </p:cNvSpPr>
          <p:nvPr/>
        </p:nvSpPr>
        <p:spPr bwMode="auto">
          <a:xfrm>
            <a:off x="0" y="6096000"/>
            <a:ext cx="43891200" cy="0"/>
          </a:xfrm>
          <a:prstGeom prst="line">
            <a:avLst/>
          </a:prstGeom>
          <a:noFill/>
          <a:ln w="635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65" name="Line 17"/>
          <p:cNvSpPr>
            <a:spLocks noChangeShapeType="1"/>
          </p:cNvSpPr>
          <p:nvPr/>
        </p:nvSpPr>
        <p:spPr bwMode="auto">
          <a:xfrm>
            <a:off x="1143000" y="8534400"/>
            <a:ext cx="929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66" name="Line 18"/>
          <p:cNvSpPr>
            <a:spLocks noChangeShapeType="1"/>
          </p:cNvSpPr>
          <p:nvPr/>
        </p:nvSpPr>
        <p:spPr bwMode="auto">
          <a:xfrm>
            <a:off x="33299400" y="19431000"/>
            <a:ext cx="929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67" name="Line 19"/>
          <p:cNvSpPr>
            <a:spLocks noChangeShapeType="1"/>
          </p:cNvSpPr>
          <p:nvPr/>
        </p:nvSpPr>
        <p:spPr bwMode="auto">
          <a:xfrm>
            <a:off x="33299400" y="28194000"/>
            <a:ext cx="929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68" name="Text Box 20"/>
          <p:cNvSpPr txBox="1">
            <a:spLocks noChangeArrowheads="1"/>
          </p:cNvSpPr>
          <p:nvPr/>
        </p:nvSpPr>
        <p:spPr bwMode="auto">
          <a:xfrm>
            <a:off x="7315200" y="457200"/>
            <a:ext cx="28194000" cy="453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lnSpc>
                <a:spcPct val="80000"/>
              </a:lnSpc>
              <a:spcBef>
                <a:spcPct val="50000"/>
              </a:spcBef>
            </a:pPr>
            <a:endParaRPr lang="en-US" sz="8400" b="1" dirty="0" smtClean="0">
              <a:solidFill>
                <a:schemeClr val="bg1"/>
              </a:solidFill>
              <a:latin typeface="Verdana" charset="0"/>
            </a:endParaRPr>
          </a:p>
          <a:p>
            <a:pPr algn="ctr">
              <a:lnSpc>
                <a:spcPct val="80000"/>
              </a:lnSpc>
              <a:spcBef>
                <a:spcPct val="50000"/>
              </a:spcBef>
            </a:pPr>
            <a:r>
              <a:rPr lang="en-US" sz="8400" b="1" dirty="0" smtClean="0">
                <a:solidFill>
                  <a:schemeClr val="bg1"/>
                </a:solidFill>
                <a:latin typeface="Verdana" charset="0"/>
              </a:rPr>
              <a:t>E224 Simulation</a:t>
            </a:r>
          </a:p>
          <a:p>
            <a:pPr algn="ctr">
              <a:lnSpc>
                <a:spcPct val="80000"/>
              </a:lnSpc>
              <a:spcBef>
                <a:spcPct val="50000"/>
              </a:spcBef>
            </a:pPr>
            <a:r>
              <a:rPr lang="en-US" sz="8400" b="1" dirty="0">
                <a:solidFill>
                  <a:schemeClr val="bg1"/>
                </a:solidFill>
                <a:latin typeface="Verdana" charset="0"/>
              </a:rPr>
              <a:t>L</a:t>
            </a:r>
            <a:r>
              <a:rPr lang="en-US" sz="8400" b="1" dirty="0" smtClean="0">
                <a:solidFill>
                  <a:schemeClr val="bg1"/>
                </a:solidFill>
                <a:latin typeface="Verdana" charset="0"/>
              </a:rPr>
              <a:t>aser probe </a:t>
            </a:r>
            <a:r>
              <a:rPr lang="en-US" sz="8400" b="1" dirty="0" err="1" smtClean="0">
                <a:solidFill>
                  <a:schemeClr val="bg1"/>
                </a:solidFill>
                <a:latin typeface="Verdana" charset="0"/>
              </a:rPr>
              <a:t>diffaction</a:t>
            </a:r>
            <a:r>
              <a:rPr lang="en-US" sz="8400" b="1" dirty="0" smtClean="0">
                <a:solidFill>
                  <a:schemeClr val="bg1"/>
                </a:solidFill>
                <a:latin typeface="Verdana" charset="0"/>
              </a:rPr>
              <a:t> through plasma</a:t>
            </a:r>
            <a:endParaRPr lang="en-US" sz="8400" b="1" dirty="0">
              <a:solidFill>
                <a:schemeClr val="bg1"/>
              </a:solidFill>
              <a:latin typeface="Verdana" charset="0"/>
            </a:endParaRPr>
          </a:p>
        </p:txBody>
      </p:sp>
      <p:sp>
        <p:nvSpPr>
          <p:cNvPr id="2070" name="Text Box 22"/>
          <p:cNvSpPr txBox="1">
            <a:spLocks noChangeArrowheads="1"/>
          </p:cNvSpPr>
          <p:nvPr/>
        </p:nvSpPr>
        <p:spPr bwMode="auto">
          <a:xfrm>
            <a:off x="3200400" y="7696200"/>
            <a:ext cx="5105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4600" b="1" dirty="0">
                <a:latin typeface="Verdana" charset="0"/>
              </a:rPr>
              <a:t>Introduction</a:t>
            </a:r>
          </a:p>
        </p:txBody>
      </p:sp>
      <p:sp>
        <p:nvSpPr>
          <p:cNvPr id="2071" name="Text Box 23"/>
          <p:cNvSpPr txBox="1">
            <a:spLocks noChangeArrowheads="1"/>
          </p:cNvSpPr>
          <p:nvPr/>
        </p:nvSpPr>
        <p:spPr bwMode="auto">
          <a:xfrm>
            <a:off x="35433000" y="18516600"/>
            <a:ext cx="5105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4600" b="1">
                <a:latin typeface="Verdana" charset="0"/>
              </a:rPr>
              <a:t>Conclusions</a:t>
            </a:r>
          </a:p>
        </p:txBody>
      </p:sp>
      <p:sp>
        <p:nvSpPr>
          <p:cNvPr id="2072" name="Text Box 24"/>
          <p:cNvSpPr txBox="1">
            <a:spLocks noChangeArrowheads="1"/>
          </p:cNvSpPr>
          <p:nvPr/>
        </p:nvSpPr>
        <p:spPr bwMode="auto">
          <a:xfrm>
            <a:off x="34975800" y="27279600"/>
            <a:ext cx="63246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4600" b="1">
                <a:latin typeface="Verdana" charset="0"/>
              </a:rPr>
              <a:t>Acknowledgments</a:t>
            </a:r>
          </a:p>
        </p:txBody>
      </p:sp>
      <p:pic>
        <p:nvPicPr>
          <p:cNvPr id="5" name="Picture 4" descr="facet_logo_whi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7200" y="457200"/>
            <a:ext cx="8801100" cy="2057400"/>
          </a:xfrm>
          <a:prstGeom prst="rect">
            <a:avLst/>
          </a:prstGeom>
        </p:spPr>
      </p:pic>
      <p:sp>
        <p:nvSpPr>
          <p:cNvPr id="7" name="TextBox 6"/>
          <p:cNvSpPr txBox="1"/>
          <p:nvPr/>
        </p:nvSpPr>
        <p:spPr>
          <a:xfrm>
            <a:off x="1295400" y="8763000"/>
            <a:ext cx="8915400" cy="7294306"/>
          </a:xfrm>
          <a:prstGeom prst="rect">
            <a:avLst/>
          </a:prstGeom>
          <a:noFill/>
        </p:spPr>
        <p:txBody>
          <a:bodyPr wrap="square" rtlCol="0">
            <a:spAutoFit/>
          </a:bodyPr>
          <a:lstStyle/>
          <a:p>
            <a:pPr algn="just"/>
            <a:r>
              <a:rPr lang="en-US" sz="2600" dirty="0"/>
              <a:t>FACET is a unique accelerator facility designed to </a:t>
            </a:r>
            <a:r>
              <a:rPr lang="en-US" sz="2600" dirty="0" smtClean="0"/>
              <a:t>produce </a:t>
            </a:r>
            <a:r>
              <a:rPr lang="en-US" sz="2600" dirty="0"/>
              <a:t>high energy, high peak </a:t>
            </a:r>
            <a:r>
              <a:rPr lang="en-US" sz="2600" dirty="0" err="1" smtClean="0"/>
              <a:t>curent</a:t>
            </a:r>
            <a:r>
              <a:rPr lang="en-US" sz="2600" dirty="0" smtClean="0"/>
              <a:t> </a:t>
            </a:r>
            <a:r>
              <a:rPr lang="en-US" sz="2600" dirty="0"/>
              <a:t>electron </a:t>
            </a:r>
            <a:r>
              <a:rPr lang="en-US" sz="2600" dirty="0" smtClean="0"/>
              <a:t>bunches. </a:t>
            </a:r>
            <a:r>
              <a:rPr lang="en-US" sz="2600" dirty="0"/>
              <a:t>FACET leverages 2 km of accelerating structures from the original SLAC linac to produce a high energy electron beam (typically 20.35 </a:t>
            </a:r>
            <a:r>
              <a:rPr lang="en-US" sz="2600" dirty="0" err="1"/>
              <a:t>GeV</a:t>
            </a:r>
            <a:r>
              <a:rPr lang="en-US" sz="2600" dirty="0"/>
              <a:t>). In addition, FACET has three bunch compressors distributed throughout the linac that </a:t>
            </a:r>
            <a:r>
              <a:rPr lang="en-US" sz="2600" dirty="0" smtClean="0"/>
              <a:t>allow </a:t>
            </a:r>
            <a:r>
              <a:rPr lang="en-US" sz="2600" dirty="0"/>
              <a:t>for precise control of the longitudinal beam profile. FACET is capable of delivering 30 </a:t>
            </a:r>
            <a:r>
              <a:rPr lang="en-US" sz="2600" dirty="0" err="1"/>
              <a:t>μm</a:t>
            </a:r>
            <a:r>
              <a:rPr lang="en-US" sz="2600" dirty="0"/>
              <a:t> long bunches </a:t>
            </a:r>
            <a:r>
              <a:rPr lang="en-US" sz="2600" dirty="0" smtClean="0"/>
              <a:t>containing </a:t>
            </a:r>
            <a:r>
              <a:rPr lang="en-US" sz="2600" dirty="0"/>
              <a:t>3.2 </a:t>
            </a:r>
            <a:r>
              <a:rPr lang="en-US" sz="2600" dirty="0" err="1"/>
              <a:t>nC</a:t>
            </a:r>
            <a:r>
              <a:rPr lang="en-US" sz="2600" dirty="0"/>
              <a:t> of charge. Diagnosing short bunches is </a:t>
            </a:r>
            <a:r>
              <a:rPr lang="en-US" sz="2600" dirty="0" smtClean="0"/>
              <a:t>challenging </a:t>
            </a:r>
            <a:r>
              <a:rPr lang="en-US" sz="2600" dirty="0"/>
              <a:t>because traditional techniques like streak cameras do not have the required resolution. In addition to </a:t>
            </a:r>
            <a:r>
              <a:rPr lang="en-US" sz="2600" dirty="0" smtClean="0"/>
              <a:t>producing </a:t>
            </a:r>
            <a:r>
              <a:rPr lang="en-US" sz="2600" dirty="0"/>
              <a:t>short bunches with high peak current, FACET can also provide “drive-witness” beams for use in beam driven Plasma Wakefield Acceleration experiments (PWFA). </a:t>
            </a:r>
            <a:r>
              <a:rPr lang="en-US" sz="2600" dirty="0" smtClean="0"/>
              <a:t>These tailored beam profiles require novel bunch length </a:t>
            </a:r>
            <a:r>
              <a:rPr lang="en-US" sz="2600" dirty="0" err="1" smtClean="0"/>
              <a:t>diagnositic</a:t>
            </a:r>
            <a:r>
              <a:rPr lang="en-US" sz="2600" dirty="0" smtClean="0"/>
              <a:t> techniques.</a:t>
            </a:r>
            <a:endParaRPr lang="en-US" sz="2600" dirty="0"/>
          </a:p>
        </p:txBody>
      </p:sp>
      <p:sp>
        <p:nvSpPr>
          <p:cNvPr id="28" name="Line 17"/>
          <p:cNvSpPr>
            <a:spLocks noChangeShapeType="1"/>
          </p:cNvSpPr>
          <p:nvPr/>
        </p:nvSpPr>
        <p:spPr bwMode="auto">
          <a:xfrm>
            <a:off x="1143000" y="18440400"/>
            <a:ext cx="929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Text Box 22"/>
          <p:cNvSpPr txBox="1">
            <a:spLocks noChangeArrowheads="1"/>
          </p:cNvSpPr>
          <p:nvPr/>
        </p:nvSpPr>
        <p:spPr bwMode="auto">
          <a:xfrm>
            <a:off x="33528000" y="7620000"/>
            <a:ext cx="8839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4600" b="1" dirty="0" err="1" smtClean="0">
                <a:latin typeface="Verdana" charset="0"/>
              </a:rPr>
              <a:t>Extremum</a:t>
            </a:r>
            <a:r>
              <a:rPr lang="en-US" sz="4600" b="1" dirty="0" smtClean="0">
                <a:latin typeface="Verdana" charset="0"/>
              </a:rPr>
              <a:t> Seeking</a:t>
            </a:r>
            <a:endParaRPr lang="en-US" sz="4600" b="1" dirty="0">
              <a:latin typeface="Verdana" charset="0"/>
            </a:endParaRPr>
          </a:p>
        </p:txBody>
      </p:sp>
      <p:sp>
        <p:nvSpPr>
          <p:cNvPr id="54" name="Line 17"/>
          <p:cNvSpPr>
            <a:spLocks noChangeShapeType="1"/>
          </p:cNvSpPr>
          <p:nvPr/>
        </p:nvSpPr>
        <p:spPr bwMode="auto">
          <a:xfrm>
            <a:off x="33299400" y="8534400"/>
            <a:ext cx="929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9" name="Picture 8" descr="tcav.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0" y="20193000"/>
            <a:ext cx="5486400" cy="3657600"/>
          </a:xfrm>
          <a:prstGeom prst="rect">
            <a:avLst/>
          </a:prstGeom>
        </p:spPr>
      </p:pic>
      <p:pic>
        <p:nvPicPr>
          <p:cNvPr id="10" name="Picture 9" descr="TUPWA069f2.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51200" y="20193000"/>
            <a:ext cx="4119671" cy="3657600"/>
          </a:xfrm>
          <a:prstGeom prst="rect">
            <a:avLst/>
          </a:prstGeom>
        </p:spPr>
      </p:pic>
      <p:sp>
        <p:nvSpPr>
          <p:cNvPr id="58" name="Text Box 22"/>
          <p:cNvSpPr txBox="1">
            <a:spLocks noChangeArrowheads="1"/>
          </p:cNvSpPr>
          <p:nvPr/>
        </p:nvSpPr>
        <p:spPr bwMode="auto">
          <a:xfrm>
            <a:off x="1295400" y="17526000"/>
            <a:ext cx="8839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4600" b="1" dirty="0" smtClean="0">
                <a:latin typeface="Verdana" charset="0"/>
              </a:rPr>
              <a:t>Improvements to </a:t>
            </a:r>
            <a:r>
              <a:rPr lang="en-US" sz="4600" b="1" dirty="0" err="1" smtClean="0">
                <a:latin typeface="Verdana" charset="0"/>
              </a:rPr>
              <a:t>LiTrack</a:t>
            </a:r>
            <a:endParaRPr lang="en-US" sz="4600" b="1" dirty="0">
              <a:latin typeface="Verdana" charset="0"/>
            </a:endParaRPr>
          </a:p>
        </p:txBody>
      </p:sp>
      <p:pic>
        <p:nvPicPr>
          <p:cNvPr id="60" name="Picture 348" descr="Picture2.png"/>
          <p:cNvPicPr>
            <a:picLocks noChangeAspect="1"/>
          </p:cNvPicPr>
          <p:nvPr/>
        </p:nvPicPr>
        <p:blipFill>
          <a:blip r:embed="rId7" cstate="print"/>
          <a:srcRect/>
          <a:stretch>
            <a:fillRect/>
          </a:stretch>
        </p:blipFill>
        <p:spPr bwMode="auto">
          <a:xfrm>
            <a:off x="11277600" y="25755600"/>
            <a:ext cx="4982201" cy="3657600"/>
          </a:xfrm>
          <a:prstGeom prst="rect">
            <a:avLst/>
          </a:prstGeom>
          <a:noFill/>
          <a:ln w="9525">
            <a:noFill/>
            <a:miter lim="800000"/>
            <a:headEnd/>
            <a:tailEnd/>
          </a:ln>
        </p:spPr>
      </p:pic>
      <p:pic>
        <p:nvPicPr>
          <p:cNvPr id="61" name="Picture 34" descr="equipm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02800" y="26136600"/>
            <a:ext cx="495509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bwMode="auto">
          <a:xfrm>
            <a:off x="10972800" y="21412200"/>
            <a:ext cx="4953000" cy="3352800"/>
          </a:xfrm>
          <a:prstGeom prst="roundRect">
            <a:avLst/>
          </a:prstGeom>
          <a:solidFill>
            <a:srgbClr val="94F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2400" dirty="0" smtClean="0">
                <a:latin typeface="Verdana"/>
                <a:cs typeface="Verdana"/>
                <a:sym typeface="Lucida Grande" charset="0"/>
              </a:rPr>
              <a:t>The x-band transverse deflecting cavity (TCAV) streaks the beam vertically. The TCAV is the only device that directly measures bunch profiles, but it is a destructive measurement and not used on every shot.</a:t>
            </a:r>
            <a:endParaRPr lang="en-US" sz="2400" dirty="0">
              <a:latin typeface="Verdana"/>
              <a:cs typeface="Verdana"/>
              <a:sym typeface="Lucida Grande" charset="0"/>
            </a:endParaRPr>
          </a:p>
        </p:txBody>
      </p:sp>
      <p:sp>
        <p:nvSpPr>
          <p:cNvPr id="76" name="Rounded Rectangle 75"/>
          <p:cNvSpPr/>
          <p:nvPr/>
        </p:nvSpPr>
        <p:spPr bwMode="auto">
          <a:xfrm>
            <a:off x="22707600" y="21336000"/>
            <a:ext cx="5486400" cy="3733800"/>
          </a:xfrm>
          <a:prstGeom prst="roundRect">
            <a:avLst/>
          </a:prstGeom>
          <a:solidFill>
            <a:srgbClr val="94F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2400" dirty="0" smtClean="0">
                <a:latin typeface="Verdana"/>
                <a:cs typeface="Verdana"/>
                <a:sym typeface="Lucida Grande" charset="0"/>
              </a:rPr>
              <a:t>The wiggler with scintillating YAG crystal is a non-destructive measurement of the beam energy spread. It is located just down stream of the TCAV. The energy spectrum uniquely maps to the beam bunch profile. This measurement is made on every shot.</a:t>
            </a:r>
            <a:endParaRPr lang="en-US" sz="2400" dirty="0">
              <a:latin typeface="Verdana"/>
              <a:cs typeface="Verdana"/>
              <a:sym typeface="Lucida Grande" charset="0"/>
            </a:endParaRPr>
          </a:p>
        </p:txBody>
      </p:sp>
      <p:sp>
        <p:nvSpPr>
          <p:cNvPr id="77" name="Rounded Rectangle 76"/>
          <p:cNvSpPr/>
          <p:nvPr/>
        </p:nvSpPr>
        <p:spPr bwMode="auto">
          <a:xfrm>
            <a:off x="27736800" y="27127200"/>
            <a:ext cx="5105400" cy="4038600"/>
          </a:xfrm>
          <a:prstGeom prst="roundRect">
            <a:avLst/>
          </a:prstGeom>
          <a:solidFill>
            <a:srgbClr val="94F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2400" dirty="0" smtClean="0">
                <a:latin typeface="Verdana"/>
                <a:cs typeface="Verdana"/>
                <a:sym typeface="Lucida Grande" charset="0"/>
              </a:rPr>
              <a:t>The Smith-Purcell chamber measures the THz radiation produced by the beam as it passes over a metallic grating. The angular spectrum encodes phase information so that the bunch profile can be reconstructed by Fourier Transform.</a:t>
            </a:r>
            <a:endParaRPr lang="en-US" sz="2400" dirty="0">
              <a:latin typeface="Verdana"/>
              <a:cs typeface="Verdana"/>
              <a:sym typeface="Lucida Grande" charset="0"/>
            </a:endParaRPr>
          </a:p>
        </p:txBody>
      </p:sp>
      <p:sp>
        <p:nvSpPr>
          <p:cNvPr id="78" name="Rounded Rectangle 77"/>
          <p:cNvSpPr/>
          <p:nvPr/>
        </p:nvSpPr>
        <p:spPr bwMode="auto">
          <a:xfrm>
            <a:off x="16687800" y="26974800"/>
            <a:ext cx="5105400" cy="3657600"/>
          </a:xfrm>
          <a:prstGeom prst="roundRect">
            <a:avLst/>
          </a:prstGeom>
          <a:solidFill>
            <a:srgbClr val="94F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2400" dirty="0" smtClean="0">
                <a:latin typeface="Verdana"/>
                <a:cs typeface="Verdana"/>
                <a:sym typeface="Lucida Grande" charset="0"/>
              </a:rPr>
              <a:t>The beam creates coherent THz radiation as it passes through a metallic foil. Some of that radiation is collected by a pyrometer for a relative bunch length measurement. The rest goes to an interferometer which can reconstruct a bunch profile.</a:t>
            </a:r>
            <a:endParaRPr lang="en-US" sz="2400" dirty="0">
              <a:latin typeface="Verdana"/>
              <a:cs typeface="Verdana"/>
              <a:sym typeface="Lucida Grande" charset="0"/>
            </a:endParaRPr>
          </a:p>
        </p:txBody>
      </p:sp>
      <p:sp>
        <p:nvSpPr>
          <p:cNvPr id="80" name="TextBox 79"/>
          <p:cNvSpPr txBox="1"/>
          <p:nvPr/>
        </p:nvSpPr>
        <p:spPr>
          <a:xfrm>
            <a:off x="33528000" y="8763000"/>
            <a:ext cx="8915400" cy="2092881"/>
          </a:xfrm>
          <a:prstGeom prst="rect">
            <a:avLst/>
          </a:prstGeom>
          <a:noFill/>
        </p:spPr>
        <p:txBody>
          <a:bodyPr wrap="square" rtlCol="0">
            <a:spAutoFit/>
          </a:bodyPr>
          <a:lstStyle/>
          <a:p>
            <a:pPr algn="just"/>
            <a:r>
              <a:rPr lang="en-US" sz="2600" dirty="0" smtClean="0"/>
              <a:t>We used the ES algorithm with </a:t>
            </a:r>
            <a:r>
              <a:rPr lang="en-US" sz="2600" dirty="0" err="1" smtClean="0"/>
              <a:t>LiTrack</a:t>
            </a:r>
            <a:r>
              <a:rPr lang="en-US" sz="2600" dirty="0" smtClean="0"/>
              <a:t> to produce a flight simulation of the FACET </a:t>
            </a:r>
            <a:r>
              <a:rPr lang="en-US" sz="2600" dirty="0" err="1" smtClean="0"/>
              <a:t>beamline</a:t>
            </a:r>
            <a:r>
              <a:rPr lang="en-US" sz="2600" dirty="0" smtClean="0"/>
              <a:t>. The simulations were done in real time and ES guided the parameters to match the simulated energy spectrum to the measured energy spectrum.</a:t>
            </a:r>
            <a:endParaRPr lang="en-US" sz="2600" dirty="0"/>
          </a:p>
        </p:txBody>
      </p:sp>
      <p:sp>
        <p:nvSpPr>
          <p:cNvPr id="82" name="TextBox 81"/>
          <p:cNvSpPr txBox="1"/>
          <p:nvPr/>
        </p:nvSpPr>
        <p:spPr>
          <a:xfrm>
            <a:off x="33528000" y="15087600"/>
            <a:ext cx="8915400" cy="2092881"/>
          </a:xfrm>
          <a:prstGeom prst="rect">
            <a:avLst/>
          </a:prstGeom>
          <a:noFill/>
        </p:spPr>
        <p:txBody>
          <a:bodyPr wrap="square" rtlCol="0">
            <a:spAutoFit/>
          </a:bodyPr>
          <a:lstStyle/>
          <a:p>
            <a:pPr algn="just"/>
            <a:r>
              <a:rPr lang="en-US" sz="2600" dirty="0" smtClean="0"/>
              <a:t>When the simulated and measured spectra match, the virtual machine is able to track the real machine as it evolves. </a:t>
            </a:r>
            <a:r>
              <a:rPr lang="en-US" sz="2600" dirty="0" err="1" smtClean="0"/>
              <a:t>LiTrack</a:t>
            </a:r>
            <a:r>
              <a:rPr lang="en-US" sz="2600" dirty="0" smtClean="0"/>
              <a:t> generates a bunch profiles in real time. TCAV and pyrometer measurements taken in parallel were used to validate the method.</a:t>
            </a:r>
            <a:endParaRPr lang="en-US" sz="2600" dirty="0"/>
          </a:p>
        </p:txBody>
      </p:sp>
      <p:sp>
        <p:nvSpPr>
          <p:cNvPr id="84" name="TextBox 83"/>
          <p:cNvSpPr txBox="1"/>
          <p:nvPr/>
        </p:nvSpPr>
        <p:spPr>
          <a:xfrm>
            <a:off x="1371600" y="18669000"/>
            <a:ext cx="8915400" cy="8094525"/>
          </a:xfrm>
          <a:prstGeom prst="rect">
            <a:avLst/>
          </a:prstGeom>
          <a:noFill/>
        </p:spPr>
        <p:txBody>
          <a:bodyPr wrap="square" rtlCol="0">
            <a:spAutoFit/>
          </a:bodyPr>
          <a:lstStyle/>
          <a:p>
            <a:pPr algn="just"/>
            <a:r>
              <a:rPr lang="en-US" sz="2600" dirty="0" err="1" smtClean="0"/>
              <a:t>LiTrack</a:t>
            </a:r>
            <a:r>
              <a:rPr lang="en-US" sz="2600" dirty="0" smtClean="0"/>
              <a:t> is a 2D particle tracking code that simulates the longitudinal beam evolution in the linac. It is a very fast code; a complete simulation of the FACET linac takes less than 5 seconds. The most computationally expensive part of the simulation is the wakefield calculation because the wakefield is a collective effect. The function ‘</a:t>
            </a:r>
            <a:r>
              <a:rPr lang="en-US" sz="2600" dirty="0" err="1" smtClean="0"/>
              <a:t>long_wake</a:t>
            </a:r>
            <a:r>
              <a:rPr lang="en-US" sz="2600" dirty="0" smtClean="0"/>
              <a:t>()’ in the standard </a:t>
            </a:r>
            <a:r>
              <a:rPr lang="en-US" sz="2600" dirty="0" err="1" smtClean="0"/>
              <a:t>LiTrack</a:t>
            </a:r>
            <a:r>
              <a:rPr lang="en-US" sz="2600" dirty="0" smtClean="0"/>
              <a:t> package goes as N</a:t>
            </a:r>
            <a:r>
              <a:rPr lang="en-US" sz="2600" baseline="30000" dirty="0" smtClean="0"/>
              <a:t>2</a:t>
            </a:r>
            <a:r>
              <a:rPr lang="en-US" sz="2600" dirty="0" smtClean="0"/>
              <a:t> in the number of wakefield bins and N log</a:t>
            </a:r>
            <a:r>
              <a:rPr lang="en-US" sz="2600" dirty="0"/>
              <a:t> </a:t>
            </a:r>
            <a:r>
              <a:rPr lang="en-US" sz="2600" dirty="0" smtClean="0"/>
              <a:t>N</a:t>
            </a:r>
            <a:r>
              <a:rPr lang="en-US" sz="2600" dirty="0"/>
              <a:t> </a:t>
            </a:r>
            <a:r>
              <a:rPr lang="en-US" sz="2600" dirty="0" smtClean="0"/>
              <a:t>in the number of simulated macro particles. The new function ‘</a:t>
            </a:r>
            <a:r>
              <a:rPr lang="en-US" sz="2600" dirty="0" err="1" smtClean="0"/>
              <a:t>fast_wake</a:t>
            </a:r>
            <a:r>
              <a:rPr lang="en-US" sz="2600" dirty="0" smtClean="0"/>
              <a:t>()’ takes the opposite approach; N log N in the number of bins and N</a:t>
            </a:r>
            <a:r>
              <a:rPr lang="en-US" sz="2600" baseline="30000" dirty="0" smtClean="0"/>
              <a:t>2</a:t>
            </a:r>
            <a:r>
              <a:rPr lang="en-US" sz="2600" dirty="0" smtClean="0"/>
              <a:t> in the number of simulated particles. This formulation is advantageous for most </a:t>
            </a:r>
            <a:r>
              <a:rPr lang="en-US" sz="2600" dirty="0" err="1" smtClean="0"/>
              <a:t>LiTrack</a:t>
            </a:r>
            <a:r>
              <a:rPr lang="en-US" sz="2600" dirty="0" smtClean="0"/>
              <a:t> users. A typical </a:t>
            </a:r>
            <a:r>
              <a:rPr lang="en-US" sz="2600" dirty="0" err="1" smtClean="0"/>
              <a:t>LiTrack</a:t>
            </a:r>
            <a:r>
              <a:rPr lang="en-US" sz="2600" dirty="0" smtClean="0"/>
              <a:t> run uses 200k particles and 200 bins in the wake calculation. </a:t>
            </a:r>
            <a:r>
              <a:rPr lang="en-US" sz="2600" dirty="0" err="1" smtClean="0"/>
              <a:t>fast_wake</a:t>
            </a:r>
            <a:r>
              <a:rPr lang="en-US" sz="2600" dirty="0" smtClean="0"/>
              <a:t>() reduces the run time by a factor of 60. This improvement in speed was critical for “flight simulator” implemented at FACET. A complete </a:t>
            </a:r>
            <a:r>
              <a:rPr lang="en-US" sz="2600" dirty="0" err="1" smtClean="0"/>
              <a:t>LiTrack</a:t>
            </a:r>
            <a:r>
              <a:rPr lang="en-US" sz="2600" dirty="0" smtClean="0"/>
              <a:t> run now takes 0.1 seconds on a Dell R620 with 8 2.6 GHz cores and 24 GB RAM.</a:t>
            </a:r>
            <a:endParaRPr lang="en-US" sz="2600" dirty="0"/>
          </a:p>
        </p:txBody>
      </p:sp>
      <p:pic>
        <p:nvPicPr>
          <p:cNvPr id="15" name="Picture 14" descr="litrack_npart.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0200" y="25632837"/>
            <a:ext cx="5652655" cy="7315200"/>
          </a:xfrm>
          <a:prstGeom prst="rect">
            <a:avLst/>
          </a:prstGeom>
        </p:spPr>
      </p:pic>
      <p:pic>
        <p:nvPicPr>
          <p:cNvPr id="16" name="Picture 15" descr="litrack_nbin.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25639581"/>
            <a:ext cx="5652655" cy="7315200"/>
          </a:xfrm>
          <a:prstGeom prst="rect">
            <a:avLst/>
          </a:prstGeom>
        </p:spPr>
      </p:pic>
      <p:sp>
        <p:nvSpPr>
          <p:cNvPr id="87" name="TextBox 86"/>
          <p:cNvSpPr txBox="1"/>
          <p:nvPr/>
        </p:nvSpPr>
        <p:spPr>
          <a:xfrm>
            <a:off x="33528000" y="19737823"/>
            <a:ext cx="8915400" cy="6093977"/>
          </a:xfrm>
          <a:prstGeom prst="rect">
            <a:avLst/>
          </a:prstGeom>
          <a:noFill/>
        </p:spPr>
        <p:txBody>
          <a:bodyPr wrap="square" rtlCol="0">
            <a:spAutoFit/>
          </a:bodyPr>
          <a:lstStyle/>
          <a:p>
            <a:pPr algn="just"/>
            <a:r>
              <a:rPr lang="en-US" sz="2600" dirty="0" smtClean="0"/>
              <a:t>The energy spectrum measurement with the </a:t>
            </a:r>
            <a:r>
              <a:rPr lang="en-US" sz="2600" dirty="0" err="1" smtClean="0"/>
              <a:t>LiTrackES</a:t>
            </a:r>
            <a:r>
              <a:rPr lang="en-US" sz="2600" dirty="0" smtClean="0"/>
              <a:t> package is the only diagnostic at FACET that provides a bunch profile on a shot by shot. This type of diagnostic is a valuable tool for interpreting the results of PWFA experiments at FACET. In addition, we can use </a:t>
            </a:r>
            <a:r>
              <a:rPr lang="en-US" sz="2600" dirty="0" err="1" smtClean="0"/>
              <a:t>LiTrackES</a:t>
            </a:r>
            <a:r>
              <a:rPr lang="en-US" sz="2600" dirty="0" smtClean="0"/>
              <a:t> to tune the beam in order to produce complex bunch shapes needed for “drive-witness” PWFA experiments. In the coming weeks, we hope to apply the </a:t>
            </a:r>
            <a:r>
              <a:rPr lang="en-US" sz="2600" dirty="0" err="1" smtClean="0"/>
              <a:t>LiTrackES</a:t>
            </a:r>
            <a:r>
              <a:rPr lang="en-US" sz="2600" dirty="0" smtClean="0"/>
              <a:t> package directly to the machine as a longitudinal feedback in order to stabilize the bunch profile. We also believe that it will be a useful tool for optimizing bunch profile parameters, providing short bunches for single bunch experiments and tailored bunches for two-beam PWFA experiments.</a:t>
            </a:r>
            <a:endParaRPr lang="en-US" sz="2600" dirty="0"/>
          </a:p>
        </p:txBody>
      </p:sp>
      <p:sp>
        <p:nvSpPr>
          <p:cNvPr id="88" name="TextBox 87"/>
          <p:cNvSpPr txBox="1"/>
          <p:nvPr/>
        </p:nvSpPr>
        <p:spPr>
          <a:xfrm>
            <a:off x="33451800" y="28270200"/>
            <a:ext cx="8915400" cy="3170099"/>
          </a:xfrm>
          <a:prstGeom prst="rect">
            <a:avLst/>
          </a:prstGeom>
          <a:noFill/>
        </p:spPr>
        <p:txBody>
          <a:bodyPr wrap="square" rtlCol="0">
            <a:spAutoFit/>
          </a:bodyPr>
          <a:lstStyle/>
          <a:p>
            <a:pPr algn="just"/>
            <a:r>
              <a:rPr lang="en-US" sz="2600" dirty="0" smtClean="0"/>
              <a:t>Thank you to Michael </a:t>
            </a:r>
            <a:r>
              <a:rPr lang="en-US" sz="2600" dirty="0" err="1" smtClean="0"/>
              <a:t>Litos</a:t>
            </a:r>
            <a:r>
              <a:rPr lang="en-US" sz="2600" dirty="0" smtClean="0"/>
              <a:t>, Alan Fisher, </a:t>
            </a:r>
            <a:r>
              <a:rPr lang="en-US" sz="2600" dirty="0" err="1" smtClean="0"/>
              <a:t>Ziran</a:t>
            </a:r>
            <a:r>
              <a:rPr lang="en-US" sz="2600" dirty="0" smtClean="0"/>
              <a:t> Wu, and the E203 Smith-Purcell collaboration for sharing their bunch length data. Thank you to FACET Ops for providing good beams to study, and thanks to Nate </a:t>
            </a:r>
            <a:r>
              <a:rPr lang="en-US" sz="2600" dirty="0" err="1" smtClean="0"/>
              <a:t>Lipkowitz</a:t>
            </a:r>
            <a:r>
              <a:rPr lang="en-US" sz="2600" dirty="0" smtClean="0"/>
              <a:t> in particular for the FACET schematic. Thank you to Biggie Smalls for keeping it real. </a:t>
            </a:r>
            <a:r>
              <a:rPr lang="en-US" sz="1800" dirty="0" smtClean="0"/>
              <a:t>This work was supported by U.S. Department of Energy under contract number DE-AC02-76SF00515</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15"/>
          <p:cNvSpPr>
            <a:spLocks noGrp="1" noChangeArrowheads="1"/>
          </p:cNvSpPr>
          <p:nvPr>
            <p:ph type="title"/>
          </p:nvPr>
        </p:nvSpPr>
        <p:spPr bwMode="auto">
          <a:prstGeom prst="rect">
            <a:avLst/>
          </a:prstGeom>
          <a:solidFill>
            <a:srgbClr val="A400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54967177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1973</TotalTime>
  <Words>823</Words>
  <Application>Microsoft Macintosh PowerPoint</Application>
  <PresentationFormat>Custom</PresentationFormat>
  <Paragraphs>23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Stanford Linear Accelerator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Stewart</dc:creator>
  <cp:lastModifiedBy>Margaux Schmeltz</cp:lastModifiedBy>
  <cp:revision>33</cp:revision>
  <dcterms:created xsi:type="dcterms:W3CDTF">2008-10-22T22:19:04Z</dcterms:created>
  <dcterms:modified xsi:type="dcterms:W3CDTF">2014-07-09T01:21:23Z</dcterms:modified>
</cp:coreProperties>
</file>