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5"/>
  </p:notesMasterIdLst>
  <p:handoutMasterIdLst>
    <p:handoutMasterId r:id="rId4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ma kouki(浜 功樹 ○ＳＷＣ□ＯＳＴ)" initials="hk功○" lastIdx="1" clrIdx="0">
    <p:extLst>
      <p:ext uri="{19B8F6BF-5375-455C-9EA6-DF929625EA0E}">
        <p15:presenceInfo xmlns:p15="http://schemas.microsoft.com/office/powerpoint/2012/main" userId="S-1-5-21-3354221933-2985929429-3458857118-23087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91" autoAdjust="0"/>
  </p:normalViewPr>
  <p:slideViewPr>
    <p:cSldViewPr snapToGrid="0" showGuides="1">
      <p:cViewPr varScale="1">
        <p:scale>
          <a:sx n="64" d="100"/>
          <a:sy n="64" d="100"/>
        </p:scale>
        <p:origin x="66"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D0610A-76C4-469E-9CA4-16C082B9DDEE}" type="datetimeFigureOut">
              <a:rPr kumimoji="1" lang="ja-JP" altLang="en-US" smtClean="0"/>
              <a:t>2019/9/13</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D986B1-BDBE-4691-8084-0BDC8C9EF461}" type="slidenum">
              <a:rPr kumimoji="1" lang="ja-JP" altLang="en-US" smtClean="0"/>
              <a:t>‹#›</a:t>
            </a:fld>
            <a:endParaRPr kumimoji="1" lang="ja-JP" altLang="en-US"/>
          </a:p>
        </p:txBody>
      </p:sp>
    </p:spTree>
    <p:extLst>
      <p:ext uri="{BB962C8B-B14F-4D97-AF65-F5344CB8AC3E}">
        <p14:creationId xmlns:p14="http://schemas.microsoft.com/office/powerpoint/2010/main" val="30901131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76"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77"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78"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79"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80" name="PlaceHolder 6"/>
          <p:cNvSpPr>
            <a:spLocks noGrp="1"/>
          </p:cNvSpPr>
          <p:nvPr>
            <p:ph type="sldNum"/>
          </p:nvPr>
        </p:nvSpPr>
        <p:spPr>
          <a:xfrm>
            <a:off x="4399200" y="9555480"/>
            <a:ext cx="3372840" cy="502560"/>
          </a:xfrm>
          <a:prstGeom prst="rect">
            <a:avLst/>
          </a:prstGeom>
        </p:spPr>
        <p:txBody>
          <a:bodyPr lIns="0" tIns="0" rIns="0" bIns="0" anchor="b"/>
          <a:lstStyle/>
          <a:p>
            <a:pPr algn="r"/>
            <a:fld id="{A11E14C3-83EE-443C-A49F-966055769787}"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23821984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29"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0"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4159198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53"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54"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72710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533400" y="763588"/>
            <a:ext cx="6704013" cy="37719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451363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230040" y="4308840"/>
            <a:ext cx="6396480" cy="4077720"/>
          </a:xfrm>
          <a:prstGeom prst="rect">
            <a:avLst/>
          </a:prstGeom>
        </p:spPr>
        <p:txBody>
          <a:bodyPr lIns="0" tIns="0" rIns="0" bIns="0"/>
          <a:lstStyle/>
          <a:p>
            <a:endParaRPr lang="en-US" sz="2000" b="0" strike="noStrike" spc="-1">
              <a:latin typeface="Arial"/>
            </a:endParaRPr>
          </a:p>
        </p:txBody>
      </p:sp>
      <p:sp>
        <p:nvSpPr>
          <p:cNvPr id="456" name="CustomShape 2"/>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Notes </a:t>
            </a:r>
            <a:endParaRPr lang="en-US" sz="1200" b="0" strike="noStrike" spc="-1">
              <a:latin typeface="Arial"/>
            </a:endParaRPr>
          </a:p>
        </p:txBody>
      </p:sp>
      <p:sp>
        <p:nvSpPr>
          <p:cNvPr id="457"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346323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230040" y="4308840"/>
            <a:ext cx="6396480" cy="4077720"/>
          </a:xfrm>
          <a:prstGeom prst="rect">
            <a:avLst/>
          </a:prstGeom>
        </p:spPr>
        <p:txBody>
          <a:bodyPr lIns="0" tIns="0" rIns="0" bIns="0"/>
          <a:lstStyle/>
          <a:p>
            <a:endParaRPr lang="en-US" sz="2000" b="0" strike="noStrike" spc="-1">
              <a:latin typeface="Arial"/>
            </a:endParaRPr>
          </a:p>
        </p:txBody>
      </p:sp>
      <p:sp>
        <p:nvSpPr>
          <p:cNvPr id="432" name="CustomShape 2"/>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Memo </a:t>
            </a:r>
            <a:endParaRPr lang="en-US" sz="1200" b="0" strike="noStrike" spc="-1">
              <a:latin typeface="Arial"/>
            </a:endParaRPr>
          </a:p>
        </p:txBody>
      </p:sp>
      <p:sp>
        <p:nvSpPr>
          <p:cNvPr id="433"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436381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35"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6"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65735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38"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9"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571777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1"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dirty="0">
              <a:latin typeface="Arial"/>
            </a:endParaRPr>
          </a:p>
        </p:txBody>
      </p:sp>
      <p:sp>
        <p:nvSpPr>
          <p:cNvPr id="442"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46927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4"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45"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915548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533400" y="763588"/>
            <a:ext cx="6704013" cy="37719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13795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7"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48"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646475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50"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51"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01350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6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7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7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userDrawn="1"/>
        </p:nvSpPr>
        <p:spPr>
          <a:xfrm>
            <a:off x="-18986" y="6396613"/>
            <a:ext cx="12191041" cy="455454"/>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100;p17"/>
          <p:cNvPicPr/>
          <p:nvPr/>
        </p:nvPicPr>
        <p:blipFill>
          <a:blip r:embed="rId14"/>
          <a:stretch/>
        </p:blipFill>
        <p:spPr>
          <a:xfrm>
            <a:off x="9884520" y="5493600"/>
            <a:ext cx="1468440" cy="787320"/>
          </a:xfrm>
          <a:prstGeom prst="rect">
            <a:avLst/>
          </a:prstGeom>
          <a:ln>
            <a:noFill/>
          </a:ln>
        </p:spPr>
      </p:pic>
      <p:sp>
        <p:nvSpPr>
          <p:cNvPr id="2" name="CustomShape 2"/>
          <p:cNvSpPr/>
          <p:nvPr/>
        </p:nvSpPr>
        <p:spPr>
          <a:xfrm>
            <a:off x="10618740" y="6408982"/>
            <a:ext cx="1459939"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
        <p:nvSpPr>
          <p:cNvPr id="3" name="CustomShape 3"/>
          <p:cNvSpPr/>
          <p:nvPr/>
        </p:nvSpPr>
        <p:spPr>
          <a:xfrm>
            <a:off x="1967100" y="6396613"/>
            <a:ext cx="791742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a:t>
            </a:r>
            <a:r>
              <a:rPr lang="en-US" sz="1400" b="0" strike="noStrike" spc="-1" dirty="0" smtClean="0">
                <a:solidFill>
                  <a:srgbClr val="FFFFFF"/>
                </a:solidFill>
                <a:latin typeface="Arial"/>
                <a:ea typeface="Arial"/>
              </a:rPr>
              <a:t>Foundation </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(Translated by Kouki Hama)</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  CC-BY-SA 4.0</a:t>
            </a:r>
            <a:endParaRPr lang="en-US" sz="1400" b="0" strike="noStrike" spc="-1" dirty="0">
              <a:latin typeface="Arial"/>
            </a:endParaRPr>
          </a:p>
        </p:txBody>
      </p:sp>
      <p:sp>
        <p:nvSpPr>
          <p:cNvPr id="4" name="CustomShape 4"/>
          <p:cNvSpPr/>
          <p:nvPr/>
        </p:nvSpPr>
        <p:spPr>
          <a:xfrm>
            <a:off x="410760" y="6387480"/>
            <a:ext cx="432936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200" cy="104652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08;p18"/>
          <p:cNvPicPr/>
          <p:nvPr/>
        </p:nvPicPr>
        <p:blipFill>
          <a:blip r:embed="rId15"/>
          <a:stretch/>
        </p:blipFill>
        <p:spPr>
          <a:xfrm>
            <a:off x="460080" y="355680"/>
            <a:ext cx="11270520" cy="3687120"/>
          </a:xfrm>
          <a:prstGeom prst="rect">
            <a:avLst/>
          </a:prstGeom>
          <a:ln>
            <a:noFill/>
          </a:ln>
        </p:spPr>
      </p:pic>
      <p:sp>
        <p:nvSpPr>
          <p:cNvPr id="7" name="PlaceHolder 6"/>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dirty="0">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dirty="0">
                <a:latin typeface="Arial"/>
              </a:rPr>
              <a:t>Second Outline Level</a:t>
            </a:r>
          </a:p>
          <a:p>
            <a:pPr marL="1296000" lvl="2" indent="-288000">
              <a:spcBef>
                <a:spcPts val="850"/>
              </a:spcBef>
              <a:buClr>
                <a:srgbClr val="000000"/>
              </a:buClr>
              <a:buSzPct val="45000"/>
              <a:buFont typeface="Wingdings" charset="2"/>
              <a:buChar char=""/>
            </a:pPr>
            <a:r>
              <a:rPr lang="en-US" sz="1800" b="0" strike="noStrike" spc="-1" dirty="0">
                <a:latin typeface="Arial"/>
              </a:rPr>
              <a:t>Third Outline Level</a:t>
            </a:r>
          </a:p>
          <a:p>
            <a:pPr marL="1728000" lvl="3" indent="-216000">
              <a:spcBef>
                <a:spcPts val="567"/>
              </a:spcBef>
              <a:buClr>
                <a:srgbClr val="000000"/>
              </a:buClr>
              <a:buSzPct val="75000"/>
              <a:buFont typeface="Symbol" charset="2"/>
              <a:buChar char=""/>
            </a:pPr>
            <a:r>
              <a:rPr lang="en-US" sz="1800" b="0" strike="noStrike" spc="-1" dirty="0">
                <a:latin typeface="Arial"/>
              </a:rPr>
              <a:t>Fourth Outline Level</a:t>
            </a:r>
          </a:p>
          <a:p>
            <a:pPr marL="2160000" lvl="4" indent="-216000">
              <a:spcBef>
                <a:spcPts val="283"/>
              </a:spcBef>
              <a:buClr>
                <a:srgbClr val="000000"/>
              </a:buClr>
              <a:buSzPct val="45000"/>
              <a:buFont typeface="Wingdings" charset="2"/>
              <a:buChar char=""/>
            </a:pPr>
            <a:r>
              <a:rPr lang="en-US" sz="1800" b="0" strike="noStrike" spc="-1" dirty="0">
                <a:latin typeface="Arial"/>
              </a:rPr>
              <a:t>Fifth Outline Level</a:t>
            </a:r>
          </a:p>
          <a:p>
            <a:pPr marL="2592000" lvl="5" indent="-216000">
              <a:spcBef>
                <a:spcPts val="283"/>
              </a:spcBef>
              <a:buClr>
                <a:srgbClr val="000000"/>
              </a:buClr>
              <a:buSzPct val="45000"/>
              <a:buFont typeface="Wingdings" charset="2"/>
              <a:buChar char=""/>
            </a:pPr>
            <a:r>
              <a:rPr lang="en-US" sz="1800" b="0" strike="noStrike" spc="-1" dirty="0">
                <a:latin typeface="Arial"/>
              </a:rPr>
              <a:t>Sixth Outline Level</a:t>
            </a:r>
          </a:p>
          <a:p>
            <a:pPr marL="3024000" lvl="6" indent="-216000">
              <a:spcBef>
                <a:spcPts val="283"/>
              </a:spcBef>
              <a:buClr>
                <a:srgbClr val="000000"/>
              </a:buClr>
              <a:buSzPct val="45000"/>
              <a:buFont typeface="Wingdings" charset="2"/>
              <a:buChar char=""/>
            </a:pPr>
            <a:r>
              <a:rPr lang="en-US" sz="1800" b="0" strike="noStrike" spc="-1" dirty="0">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6387480"/>
            <a:ext cx="12191040" cy="46944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080" cy="787320"/>
          </a:xfrm>
          <a:prstGeom prst="rect">
            <a:avLst/>
          </a:prstGeom>
          <a:ln>
            <a:noFill/>
          </a:ln>
        </p:spPr>
      </p:pic>
      <p:sp>
        <p:nvSpPr>
          <p:cNvPr id="47" name="CustomShape 2"/>
          <p:cNvSpPr/>
          <p:nvPr/>
        </p:nvSpPr>
        <p:spPr>
          <a:xfrm>
            <a:off x="348223" y="6448877"/>
            <a:ext cx="324540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dirty="0">
                <a:solidFill>
                  <a:srgbClr val="FFFFFF"/>
                </a:solidFill>
                <a:latin typeface="Arial"/>
                <a:ea typeface="Arial"/>
              </a:rPr>
              <a:t>The FOSSology Project</a:t>
            </a:r>
            <a:endParaRPr lang="en-US" sz="1400" b="0" strike="noStrike" spc="-1" dirty="0">
              <a:latin typeface="Arial"/>
            </a:endParaRPr>
          </a:p>
        </p:txBody>
      </p:sp>
      <p:sp>
        <p:nvSpPr>
          <p:cNvPr id="48" name="CustomShape 3"/>
          <p:cNvSpPr/>
          <p:nvPr/>
        </p:nvSpPr>
        <p:spPr>
          <a:xfrm>
            <a:off x="2247281" y="6448877"/>
            <a:ext cx="7778167"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smtClean="0">
                <a:solidFill>
                  <a:srgbClr val="FFFFFF"/>
                </a:solidFill>
                <a:latin typeface="Arial"/>
                <a:ea typeface="Arial"/>
              </a:rPr>
              <a:t>© 2016-2018 Siemens AG, Linux Foundation</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(Translated by Kouki Hama)</a:t>
            </a:r>
            <a:r>
              <a:rPr lang="en-US" sz="1400" b="0" strike="noStrike" spc="-1" dirty="0" smtClean="0">
                <a:solidFill>
                  <a:srgbClr val="FFFFFF"/>
                </a:solidFill>
                <a:latin typeface="Arial"/>
                <a:ea typeface="Arial"/>
              </a:rPr>
              <a:t> -  CC-BY-SA 4.0</a:t>
            </a:r>
            <a:endParaRPr lang="en-US" sz="1400" b="0" strike="noStrike" spc="-1" dirty="0">
              <a:latin typeface="Arial"/>
            </a:endParaRPr>
          </a:p>
        </p:txBody>
      </p:sp>
      <p:pic>
        <p:nvPicPr>
          <p:cNvPr id="49" name="Google Shape;45;p7"/>
          <p:cNvPicPr/>
          <p:nvPr/>
        </p:nvPicPr>
        <p:blipFill>
          <a:blip r:embed="rId15"/>
          <a:srcRect t="88194" b="-88194"/>
          <a:stretch/>
        </p:blipFill>
        <p:spPr>
          <a:xfrm>
            <a:off x="-41400" y="-64800"/>
            <a:ext cx="12398040" cy="4055760"/>
          </a:xfrm>
          <a:prstGeom prst="rect">
            <a:avLst/>
          </a:prstGeom>
          <a:ln>
            <a:noFill/>
          </a:ln>
        </p:spPr>
      </p:pic>
      <p:sp>
        <p:nvSpPr>
          <p:cNvPr id="50"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1"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CustomShape 2"/>
          <p:cNvSpPr/>
          <p:nvPr userDrawn="1"/>
        </p:nvSpPr>
        <p:spPr>
          <a:xfrm>
            <a:off x="10824519" y="6436820"/>
            <a:ext cx="1254160" cy="370759"/>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0" y="6408982"/>
            <a:ext cx="12191040" cy="447938"/>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89" name="Google Shape;54;p9"/>
          <p:cNvPicPr/>
          <p:nvPr/>
        </p:nvPicPr>
        <p:blipFill>
          <a:blip r:embed="rId14"/>
          <a:stretch/>
        </p:blipFill>
        <p:spPr>
          <a:xfrm>
            <a:off x="9884520" y="5493600"/>
            <a:ext cx="1468440" cy="787320"/>
          </a:xfrm>
          <a:prstGeom prst="rect">
            <a:avLst/>
          </a:prstGeom>
          <a:ln>
            <a:noFill/>
          </a:ln>
        </p:spPr>
      </p:pic>
      <p:sp>
        <p:nvSpPr>
          <p:cNvPr id="90" name="CustomShape 2"/>
          <p:cNvSpPr/>
          <p:nvPr/>
        </p:nvSpPr>
        <p:spPr>
          <a:xfrm>
            <a:off x="292811" y="6408982"/>
            <a:ext cx="294048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dirty="0">
                <a:solidFill>
                  <a:srgbClr val="FFFFFF"/>
                </a:solidFill>
                <a:latin typeface="Arial"/>
                <a:ea typeface="Arial"/>
              </a:rPr>
              <a:t>The FOSSology Project</a:t>
            </a:r>
            <a:endParaRPr lang="en-US" sz="1400" b="0" strike="noStrike" spc="-1" dirty="0">
              <a:latin typeface="Arial"/>
            </a:endParaRPr>
          </a:p>
        </p:txBody>
      </p:sp>
      <p:sp>
        <p:nvSpPr>
          <p:cNvPr id="91" name="CustomShape 3"/>
          <p:cNvSpPr/>
          <p:nvPr/>
        </p:nvSpPr>
        <p:spPr>
          <a:xfrm>
            <a:off x="2183180" y="6408982"/>
            <a:ext cx="7883458"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sz="1400" b="0" strike="noStrike" spc="-1" dirty="0" smtClean="0">
                <a:solidFill>
                  <a:srgbClr val="FFFFFF"/>
                </a:solidFill>
                <a:latin typeface="+mn-lt"/>
                <a:ea typeface="Arial"/>
              </a:rPr>
              <a:t>(Translated by Kouki Hama)</a:t>
            </a:r>
            <a:r>
              <a:rPr lang="ja-JP" altLang="en-US" sz="1400" b="0" strike="noStrike" spc="-1" dirty="0" smtClean="0">
                <a:solidFill>
                  <a:srgbClr val="FFFFFF"/>
                </a:solidFill>
                <a:latin typeface="+mn-lt"/>
                <a:ea typeface="Arial"/>
              </a:rPr>
              <a:t>　</a:t>
            </a:r>
            <a:r>
              <a:rPr lang="en-US" sz="1400" b="0" strike="noStrike" spc="-1" dirty="0" smtClean="0">
                <a:solidFill>
                  <a:srgbClr val="FFFFFF"/>
                </a:solidFill>
                <a:latin typeface="+mn-lt"/>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pic>
        <p:nvPicPr>
          <p:cNvPr id="92" name="Google Shape;91;p15"/>
          <p:cNvPicPr/>
          <p:nvPr/>
        </p:nvPicPr>
        <p:blipFill>
          <a:blip r:embed="rId15"/>
          <a:srcRect t="88194" b="-88194"/>
          <a:stretch/>
        </p:blipFill>
        <p:spPr>
          <a:xfrm>
            <a:off x="-41400" y="-64800"/>
            <a:ext cx="12398040" cy="4055760"/>
          </a:xfrm>
          <a:prstGeom prst="rect">
            <a:avLst/>
          </a:prstGeom>
          <a:ln>
            <a:noFill/>
          </a:ln>
        </p:spPr>
      </p:pic>
      <p:sp>
        <p:nvSpPr>
          <p:cNvPr id="93"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CustomShape 2"/>
          <p:cNvSpPr/>
          <p:nvPr userDrawn="1"/>
        </p:nvSpPr>
        <p:spPr>
          <a:xfrm>
            <a:off x="10906897" y="6408982"/>
            <a:ext cx="1171782" cy="37899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CustomShape 1"/>
          <p:cNvSpPr/>
          <p:nvPr/>
        </p:nvSpPr>
        <p:spPr>
          <a:xfrm>
            <a:off x="0" y="6387480"/>
            <a:ext cx="12191040" cy="46944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32" name="Google Shape;100;p17"/>
          <p:cNvPicPr/>
          <p:nvPr/>
        </p:nvPicPr>
        <p:blipFill>
          <a:blip r:embed="rId14"/>
          <a:stretch/>
        </p:blipFill>
        <p:spPr>
          <a:xfrm>
            <a:off x="9884520" y="5493600"/>
            <a:ext cx="1468440" cy="787320"/>
          </a:xfrm>
          <a:prstGeom prst="rect">
            <a:avLst/>
          </a:prstGeom>
          <a:ln>
            <a:noFill/>
          </a:ln>
        </p:spPr>
      </p:pic>
      <p:sp>
        <p:nvSpPr>
          <p:cNvPr id="134" name="CustomShape 3"/>
          <p:cNvSpPr/>
          <p:nvPr/>
        </p:nvSpPr>
        <p:spPr>
          <a:xfrm>
            <a:off x="2575440" y="6388560"/>
            <a:ext cx="7501353"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sz="1400" b="0" strike="noStrike" spc="-1" dirty="0" smtClean="0">
                <a:solidFill>
                  <a:srgbClr val="FFFFFF"/>
                </a:solidFill>
                <a:latin typeface="+mn-lt"/>
                <a:ea typeface="Arial"/>
              </a:rPr>
              <a:t>(Translated by Kouki Hama)</a:t>
            </a:r>
            <a:r>
              <a:rPr lang="ja-JP" altLang="en-US" sz="1400" b="0" strike="noStrike" spc="-1" dirty="0" smtClean="0">
                <a:solidFill>
                  <a:srgbClr val="FFFFFF"/>
                </a:solidFill>
                <a:latin typeface="+mn-lt"/>
                <a:ea typeface="Arial"/>
              </a:rPr>
              <a:t>　</a:t>
            </a:r>
            <a:r>
              <a:rPr lang="en-US" sz="1400" b="0" strike="noStrike" spc="-1" dirty="0" smtClean="0">
                <a:solidFill>
                  <a:srgbClr val="FFFFFF"/>
                </a:solidFill>
                <a:latin typeface="+mn-lt"/>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sp>
        <p:nvSpPr>
          <p:cNvPr id="135" name="CustomShape 4"/>
          <p:cNvSpPr/>
          <p:nvPr/>
        </p:nvSpPr>
        <p:spPr>
          <a:xfrm>
            <a:off x="410760" y="6387480"/>
            <a:ext cx="432936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136" name="Google Shape;126;p23"/>
          <p:cNvPicPr/>
          <p:nvPr/>
        </p:nvPicPr>
        <p:blipFill>
          <a:blip r:embed="rId15"/>
          <a:srcRect t="88194" b="-88194"/>
          <a:stretch/>
        </p:blipFill>
        <p:spPr>
          <a:xfrm>
            <a:off x="-41400" y="-64800"/>
            <a:ext cx="12398040" cy="4055760"/>
          </a:xfrm>
          <a:prstGeom prst="rect">
            <a:avLst/>
          </a:prstGeom>
          <a:ln>
            <a:noFill/>
          </a:ln>
        </p:spPr>
      </p:pic>
      <p:sp>
        <p:nvSpPr>
          <p:cNvPr id="137"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38"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CustomShape 2"/>
          <p:cNvSpPr/>
          <p:nvPr userDrawn="1"/>
        </p:nvSpPr>
        <p:spPr>
          <a:xfrm>
            <a:off x="10421031" y="6387480"/>
            <a:ext cx="1459939"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hyperlink" Target="https://drive.google.com/file/d/0B-KX3xvGmNDOTHJacHpLYmRiR2M/view?usp=sharing" TargetMode="Externa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0B-KX3xvGmNDOTHJacHpLYmRiR2M/view?usp=sharing" TargetMode="Externa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mailto:fossology-steering@fossology.org" TargetMode="External"/><Relationship Id="rId2" Type="http://schemas.openxmlformats.org/officeDocument/2006/relationships/hyperlink" Target="http://www.fossology.org" TargetMode="External"/><Relationship Id="rId1" Type="http://schemas.openxmlformats.org/officeDocument/2006/relationships/slideLayout" Target="../slideLayouts/slideLayout37.xml"/><Relationship Id="rId5" Type="http://schemas.openxmlformats.org/officeDocument/2006/relationships/image" Target="../media/image14.png"/><Relationship Id="rId4" Type="http://schemas.openxmlformats.org/officeDocument/2006/relationships/hyperlink" Target="https://github.com/fossology/fossology"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goo.gl/QGR4B4"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sw360/sw360portal" TargetMode="External"/><Relationship Id="rId3" Type="http://schemas.openxmlformats.org/officeDocument/2006/relationships/hyperlink" Target="https://creativecommons.org/licenses/by-sa/4.0/" TargetMode="External"/><Relationship Id="rId7" Type="http://schemas.openxmlformats.org/officeDocument/2006/relationships/hyperlink" Target="https://www.openchainproject.org"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www.spdx.org" TargetMode="External"/><Relationship Id="rId5" Type="http://schemas.openxmlformats.org/officeDocument/2006/relationships/hyperlink" Target="https://github.com/fossology/fossology" TargetMode="External"/><Relationship Id="rId4" Type="http://schemas.openxmlformats.org/officeDocument/2006/relationships/hyperlink" Target="https://www.fossology.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307800" y="4501080"/>
            <a:ext cx="11270520" cy="102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1" strike="noStrike" spc="-1">
                <a:solidFill>
                  <a:srgbClr val="000000"/>
                </a:solidFill>
                <a:latin typeface="Arial"/>
                <a:ea typeface="Arial"/>
              </a:rPr>
              <a:t>FOSSology: Hands On - Becoming Efficient </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0" y="-101520"/>
            <a:ext cx="141012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特徴</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バルクスキャン</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いくつかの</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検討すべきこと</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252" name="CustomShape 2"/>
          <p:cNvSpPr/>
          <p:nvPr/>
        </p:nvSpPr>
        <p:spPr>
          <a:xfrm>
            <a:off x="626760" y="149688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smtClean="0">
                <a:solidFill>
                  <a:srgbClr val="000000"/>
                </a:solidFill>
                <a:latin typeface="ＭＳ Ｐゴシック" panose="020B0600070205080204" pitchFamily="50" charset="-128"/>
                <a:ea typeface="ＭＳ Ｐゴシック" panose="020B0600070205080204" pitchFamily="50" charset="-128"/>
              </a:rPr>
              <a:t>バルクスキャン</a:t>
            </a:r>
            <a:r>
              <a:rPr lang="en-US" altLang="ja-JP" sz="1900" b="1" spc="-1" dirty="0" smtClean="0">
                <a:solidFill>
                  <a:srgbClr val="000000"/>
                </a:solidFill>
                <a:latin typeface="ＭＳ Ｐゴシック" panose="020B0600070205080204" pitchFamily="50" charset="-128"/>
                <a:ea typeface="ＭＳ Ｐゴシック" panose="020B0600070205080204" pitchFamily="50" charset="-128"/>
              </a:rPr>
              <a:t/>
            </a:r>
            <a:br>
              <a:rPr lang="en-US" altLang="ja-JP" sz="1900" b="1" spc="-1" dirty="0" smtClean="0">
                <a:solidFill>
                  <a:srgbClr val="000000"/>
                </a:solidFill>
                <a:latin typeface="ＭＳ Ｐゴシック" panose="020B0600070205080204" pitchFamily="50" charset="-128"/>
                <a:ea typeface="ＭＳ Ｐゴシック" panose="020B0600070205080204" pitchFamily="50" charset="-128"/>
              </a:rPr>
            </a:br>
            <a:r>
              <a:rPr lang="ja-JP" altLang="en-US" sz="1900" b="1" spc="-1" dirty="0" smtClean="0">
                <a:solidFill>
                  <a:srgbClr val="000000"/>
                </a:solidFill>
                <a:latin typeface="ＭＳ Ｐゴシック" panose="020B0600070205080204" pitchFamily="50" charset="-128"/>
                <a:ea typeface="ＭＳ Ｐゴシック" panose="020B0600070205080204" pitchFamily="50" charset="-128"/>
              </a:rPr>
              <a:t>の対象</a:t>
            </a:r>
            <a:endParaRPr lang="en-US" sz="1900" b="0" strike="noStrike" spc="-1" dirty="0">
              <a:latin typeface="ＭＳ Ｐゴシック" panose="020B0600070205080204" pitchFamily="50" charset="-128"/>
              <a:ea typeface="ＭＳ Ｐゴシック" panose="020B0600070205080204" pitchFamily="50" charset="-128"/>
            </a:endParaRPr>
          </a:p>
        </p:txBody>
      </p:sp>
      <p:sp>
        <p:nvSpPr>
          <p:cNvPr id="253" name="CustomShape 3"/>
          <p:cNvSpPr/>
          <p:nvPr/>
        </p:nvSpPr>
        <p:spPr>
          <a:xfrm>
            <a:off x="626760" y="4732306"/>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latin typeface="ＭＳ Ｐゴシック" panose="020B0600070205080204" pitchFamily="50" charset="-128"/>
                <a:ea typeface="ＭＳ Ｐゴシック" panose="020B0600070205080204" pitchFamily="50" charset="-128"/>
              </a:rPr>
              <a:t>特徴的なテキストフレーズがない場合</a:t>
            </a:r>
            <a:endParaRPr lang="en-US" sz="1900" b="1" strike="noStrike" spc="-1" dirty="0">
              <a:latin typeface="ＭＳ Ｐゴシック" panose="020B0600070205080204" pitchFamily="50" charset="-128"/>
              <a:ea typeface="ＭＳ Ｐゴシック" panose="020B0600070205080204" pitchFamily="50" charset="-128"/>
            </a:endParaRPr>
          </a:p>
        </p:txBody>
      </p:sp>
      <p:sp>
        <p:nvSpPr>
          <p:cNvPr id="254" name="CustomShape 4"/>
          <p:cNvSpPr/>
          <p:nvPr/>
        </p:nvSpPr>
        <p:spPr>
          <a:xfrm>
            <a:off x="626760" y="260100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ＭＳ Ｐゴシック" panose="020B0600070205080204" pitchFamily="50" charset="-128"/>
                <a:ea typeface="ＭＳ Ｐゴシック" panose="020B0600070205080204" pitchFamily="50" charset="-128"/>
              </a:rPr>
              <a:t>バルクスキャンの切り取りは大きく</a:t>
            </a:r>
            <a:endParaRPr lang="en-US" sz="1900" b="0" strike="noStrike" spc="-1" dirty="0">
              <a:latin typeface="ＭＳ Ｐゴシック" panose="020B0600070205080204" pitchFamily="50" charset="-128"/>
              <a:ea typeface="ＭＳ Ｐゴシック" panose="020B0600070205080204" pitchFamily="50" charset="-128"/>
            </a:endParaRPr>
          </a:p>
        </p:txBody>
      </p:sp>
      <p:sp>
        <p:nvSpPr>
          <p:cNvPr id="255" name="CustomShape 5"/>
          <p:cNvSpPr/>
          <p:nvPr/>
        </p:nvSpPr>
        <p:spPr>
          <a:xfrm>
            <a:off x="626760" y="3618372"/>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smtClean="0">
                <a:solidFill>
                  <a:srgbClr val="000000"/>
                </a:solidFill>
                <a:latin typeface="ＭＳ Ｐゴシック" panose="020B0600070205080204" pitchFamily="50" charset="-128"/>
                <a:ea typeface="ＭＳ Ｐゴシック" panose="020B0600070205080204" pitchFamily="50" charset="-128"/>
              </a:rPr>
              <a:t>コメント文字列</a:t>
            </a:r>
            <a:endParaRPr lang="en-US" sz="1900" b="0" strike="noStrike" spc="-1" dirty="0">
              <a:latin typeface="ＭＳ Ｐゴシック" panose="020B0600070205080204" pitchFamily="50" charset="-128"/>
              <a:ea typeface="ＭＳ Ｐゴシック" panose="020B0600070205080204" pitchFamily="50" charset="-128"/>
            </a:endParaRPr>
          </a:p>
        </p:txBody>
      </p:sp>
      <p:sp>
        <p:nvSpPr>
          <p:cNvPr id="256" name="CustomShape 6"/>
          <p:cNvSpPr/>
          <p:nvPr/>
        </p:nvSpPr>
        <p:spPr>
          <a:xfrm>
            <a:off x="2967840" y="2426490"/>
            <a:ext cx="8696160" cy="1104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lvl="1" indent="-342900">
              <a:lnSpc>
                <a:spcPct val="100000"/>
              </a:lnSpc>
              <a:buClr>
                <a:srgbClr val="879BAA"/>
              </a:buClr>
              <a:buFont typeface="Arial" panose="020B0604020202020204" pitchFamily="34" charset="0"/>
              <a:buChar char="•"/>
            </a:pPr>
            <a:r>
              <a:rPr lang="ja-JP" altLang="en-US" spc="-1" dirty="0">
                <a:solidFill>
                  <a:srgbClr val="000000"/>
                </a:solidFill>
                <a:latin typeface="ＭＳ ゴシック" panose="020B0609070205080204" pitchFamily="49" charset="-128"/>
                <a:ea typeface="ＭＳ ゴシック" panose="020B0609070205080204" pitchFamily="49" charset="-128"/>
              </a:rPr>
              <a:t>切り取るテキストの分量が小さいよりも大きい方が、精度が向上する</a:t>
            </a:r>
            <a:r>
              <a:rPr lang="ja-JP" altLang="en-US" spc="-1" dirty="0" smtClean="0">
                <a:solidFill>
                  <a:srgbClr val="000000"/>
                </a:solidFill>
                <a:latin typeface="ＭＳ ゴシック" panose="020B0609070205080204" pitchFamily="49" charset="-128"/>
                <a:ea typeface="ＭＳ ゴシック" panose="020B0609070205080204" pitchFamily="49" charset="-128"/>
              </a:rPr>
              <a:t>。</a:t>
            </a:r>
            <a:endParaRPr lang="en-US" altLang="ja-JP" spc="-1" dirty="0" smtClean="0">
              <a:solidFill>
                <a:srgbClr val="000000"/>
              </a:solidFill>
              <a:latin typeface="ＭＳ ゴシック" panose="020B0609070205080204" pitchFamily="49" charset="-128"/>
              <a:ea typeface="ＭＳ ゴシック" panose="020B0609070205080204" pitchFamily="49" charset="-128"/>
            </a:endParaRPr>
          </a:p>
          <a:p>
            <a:pPr marL="285750" lvl="1" indent="-285750">
              <a:lnSpc>
                <a:spcPct val="100000"/>
              </a:lnSpc>
              <a:buClr>
                <a:srgbClr val="879BAA"/>
              </a:buClr>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しかし</a:t>
            </a:r>
            <a:r>
              <a:rPr lang="ja-JP" altLang="en-US" dirty="0">
                <a:latin typeface="ＭＳ ゴシック" panose="020B0609070205080204" pitchFamily="49" charset="-128"/>
                <a:ea typeface="ＭＳ ゴシック" panose="020B0609070205080204" pitchFamily="49" charset="-128"/>
              </a:rPr>
              <a:t>、著作権ステートメントに関する記述といったものは通常一つのアップロード物内でも異なるので、検索テキストには含めない</a:t>
            </a:r>
            <a:r>
              <a:rPr lang="ja-JP" altLang="en-US" dirty="0" smtClean="0">
                <a:latin typeface="ＭＳ ゴシック" panose="020B0609070205080204" pitchFamily="49" charset="-128"/>
                <a:ea typeface="ＭＳ ゴシック" panose="020B0609070205080204" pitchFamily="49" charset="-128"/>
              </a:rPr>
              <a:t>こと</a:t>
            </a:r>
            <a:endParaRPr lang="en-US" b="0" strike="noStrike" spc="-1" dirty="0">
              <a:latin typeface="ＭＳ ゴシック" panose="020B0609070205080204" pitchFamily="49" charset="-128"/>
              <a:ea typeface="ＭＳ ゴシック" panose="020B0609070205080204" pitchFamily="49" charset="-128"/>
            </a:endParaRPr>
          </a:p>
        </p:txBody>
      </p:sp>
      <p:sp>
        <p:nvSpPr>
          <p:cNvPr id="257" name="CustomShape 7"/>
          <p:cNvSpPr/>
          <p:nvPr/>
        </p:nvSpPr>
        <p:spPr>
          <a:xfrm>
            <a:off x="2967840" y="3688287"/>
            <a:ext cx="8696160" cy="822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lvl="1" indent="-195840">
              <a:lnSpc>
                <a:spcPct val="100000"/>
              </a:lnSpc>
              <a:buClr>
                <a:srgbClr val="879BAA"/>
              </a:buClr>
              <a:buFont typeface="Arial"/>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 //, * , /*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といったコメント文字列　</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はひとまず除外されるので、コピーしても問題ない</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Arial"/>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しかし、</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といった他の文字列は除去されない。そこは差分を生む。</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258" name="CustomShape 8"/>
          <p:cNvSpPr/>
          <p:nvPr/>
        </p:nvSpPr>
        <p:spPr>
          <a:xfrm>
            <a:off x="2967840" y="4836960"/>
            <a:ext cx="900036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lvl="1" indent="-195840">
              <a:lnSpc>
                <a:spcPct val="100000"/>
              </a:lnSpc>
              <a:buClr>
                <a:srgbClr val="879BAA"/>
              </a:buClr>
              <a:buFont typeface="Arial"/>
              <a:buChar char="•"/>
            </a:pPr>
            <a:r>
              <a:rPr lang="en-US" altLang="ja-JP" sz="1900" spc="-1" dirty="0">
                <a:latin typeface="ＭＳ ゴシック" panose="020B0609070205080204" pitchFamily="49" charset="-128"/>
                <a:ea typeface="ＭＳ ゴシック" panose="020B0609070205080204" pitchFamily="49" charset="-128"/>
              </a:rPr>
              <a:t>Edit</a:t>
            </a:r>
            <a:r>
              <a:rPr lang="ja-JP" altLang="en-US" sz="1900" spc="-1" dirty="0">
                <a:latin typeface="ＭＳ ゴシック" panose="020B0609070205080204" pitchFamily="49" charset="-128"/>
                <a:ea typeface="ＭＳ ゴシック" panose="020B0609070205080204" pitchFamily="49" charset="-128"/>
              </a:rPr>
              <a:t>機能を使用してライセンススキャン結果を直接修正することを検討</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Arial"/>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ライセンスブラウザビューの</a:t>
            </a:r>
            <a:r>
              <a:rPr lang="en-US" altLang="ja-JP" sz="1900" spc="-1" dirty="0">
                <a:solidFill>
                  <a:srgbClr val="000000"/>
                </a:solidFill>
                <a:latin typeface="ＭＳ ゴシック" panose="020B0609070205080204" pitchFamily="49" charset="-128"/>
                <a:ea typeface="ＭＳ ゴシック" panose="020B0609070205080204" pitchFamily="49" charset="-128"/>
              </a:rPr>
              <a:t>Edit</a:t>
            </a:r>
            <a:r>
              <a:rPr lang="ja-JP" altLang="en-US" sz="1900" spc="-1" dirty="0">
                <a:solidFill>
                  <a:srgbClr val="000000"/>
                </a:solidFill>
                <a:latin typeface="ＭＳ ゴシック" panose="020B0609070205080204" pitchFamily="49" charset="-128"/>
                <a:ea typeface="ＭＳ ゴシック" panose="020B0609070205080204" pitchFamily="49" charset="-128"/>
              </a:rPr>
              <a:t>機能では、テキストフレーズは定義不要</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p:txBody>
      </p:sp>
      <p:sp>
        <p:nvSpPr>
          <p:cNvPr id="259" name="CustomShape 9"/>
          <p:cNvSpPr/>
          <p:nvPr/>
        </p:nvSpPr>
        <p:spPr>
          <a:xfrm>
            <a:off x="2967840" y="1198682"/>
            <a:ext cx="8696160" cy="942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7200" lvl="1">
              <a:lnSpc>
                <a:spcPct val="100000"/>
              </a:lnSpc>
              <a:buClr>
                <a:srgbClr val="879BAA"/>
              </a:buClr>
            </a:pPr>
            <a:endParaRPr lang="en-US"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3240">
              <a:lnSpc>
                <a:spcPct val="100000"/>
              </a:lnSpc>
              <a:buClr>
                <a:srgbClr val="879BAA"/>
              </a:buClr>
              <a:buFont typeface="Arial"/>
              <a:buChar char="•"/>
            </a:pPr>
            <a:r>
              <a:rPr lang="ja-JP" altLang="en-US" dirty="0">
                <a:latin typeface="ＭＳ ゴシック" panose="020B0609070205080204" pitchFamily="49" charset="-128"/>
                <a:ea typeface="ＭＳ ゴシック" panose="020B0609070205080204" pitchFamily="49" charset="-128"/>
              </a:rPr>
              <a:t>バルクスキャンはフォルダだけではなく、一つのアップロード全体に対して行うことも</a:t>
            </a:r>
            <a:r>
              <a:rPr lang="ja-JP" altLang="en-US" dirty="0" smtClean="0">
                <a:latin typeface="ＭＳ ゴシック" panose="020B0609070205080204" pitchFamily="49" charset="-128"/>
                <a:ea typeface="ＭＳ ゴシック" panose="020B0609070205080204" pitchFamily="49" charset="-128"/>
              </a:rPr>
              <a:t>できる</a:t>
            </a:r>
            <a:endParaRPr lang="en-US"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コピーライト</a:t>
            </a:r>
            <a:r>
              <a:rPr lang="ja-JP" altLang="en-US" sz="3200" b="1" spc="-1" dirty="0">
                <a:solidFill>
                  <a:srgbClr val="000000"/>
                </a:solidFill>
                <a:latin typeface="Arial"/>
                <a:ea typeface="Arial"/>
              </a:rPr>
              <a:t>ステートメント</a:t>
            </a:r>
            <a:r>
              <a:rPr lang="ja-JP" altLang="en-US" sz="3200" b="1" strike="noStrike" spc="-1" dirty="0" smtClean="0">
                <a:solidFill>
                  <a:srgbClr val="000000"/>
                </a:solidFill>
                <a:latin typeface="Arial"/>
                <a:ea typeface="Arial"/>
              </a:rPr>
              <a:t>への操作手順</a:t>
            </a:r>
            <a:r>
              <a:rPr lang="en-US" sz="3200" b="1" strike="noStrike" spc="-1" dirty="0" smtClean="0">
                <a:solidFill>
                  <a:srgbClr val="000000"/>
                </a:solidFill>
                <a:latin typeface="Arial"/>
                <a:ea typeface="Arial"/>
              </a:rPr>
              <a:t/>
            </a:r>
            <a:br>
              <a:rPr lang="en-US" sz="3200" b="1" strike="noStrike" spc="-1" dirty="0" smtClean="0">
                <a:solidFill>
                  <a:srgbClr val="000000"/>
                </a:solidFill>
                <a:latin typeface="Arial"/>
                <a:ea typeface="Arial"/>
              </a:rPr>
            </a:b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ea typeface="Arial"/>
              </a:rPr>
              <a:t>特徴</a:t>
            </a:r>
            <a:r>
              <a:rPr lang="en-US" altLang="ja-JP" sz="3200" b="1" spc="-1" dirty="0">
                <a:solidFill>
                  <a:srgbClr val="000000"/>
                </a:solidFill>
                <a:ea typeface="Arial"/>
              </a:rPr>
              <a:t>: </a:t>
            </a:r>
            <a:r>
              <a:rPr lang="ja-JP" altLang="en-US" sz="3200" b="1" spc="-1" dirty="0" smtClean="0">
                <a:solidFill>
                  <a:srgbClr val="000000"/>
                </a:solidFill>
                <a:ea typeface="Arial"/>
              </a:rPr>
              <a:t>コピーライト</a:t>
            </a:r>
            <a:r>
              <a:rPr lang="ja-JP" altLang="en-US" sz="3200" b="1" spc="-1" dirty="0">
                <a:solidFill>
                  <a:srgbClr val="000000"/>
                </a:solidFill>
                <a:ea typeface="Arial"/>
              </a:rPr>
              <a:t>ステートメント</a:t>
            </a:r>
            <a:r>
              <a:rPr lang="ja-JP" altLang="en-US" sz="3200" b="1" spc="-1" dirty="0" smtClean="0">
                <a:solidFill>
                  <a:srgbClr val="000000"/>
                </a:solidFill>
                <a:ea typeface="Arial"/>
              </a:rPr>
              <a:t>へ</a:t>
            </a:r>
            <a:r>
              <a:rPr lang="ja-JP" altLang="en-US" sz="3200" b="1" spc="-1" dirty="0">
                <a:solidFill>
                  <a:srgbClr val="000000"/>
                </a:solidFill>
                <a:ea typeface="Arial"/>
              </a:rPr>
              <a:t>の操作手順</a:t>
            </a:r>
            <a:endParaRPr lang="en-US" sz="3200" b="0" strike="noStrike" spc="-1" dirty="0">
              <a:latin typeface="Arial"/>
            </a:endParaRPr>
          </a:p>
        </p:txBody>
      </p:sp>
      <p:sp>
        <p:nvSpPr>
          <p:cNvPr id="264" name="CustomShape 2"/>
          <p:cNvSpPr/>
          <p:nvPr/>
        </p:nvSpPr>
        <p:spPr>
          <a:xfrm>
            <a:off x="554400" y="139770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US" altLang="ja-JP" sz="1600" i="1" spc="-1" dirty="0" smtClean="0">
                <a:solidFill>
                  <a:srgbClr val="000000"/>
                </a:solidFill>
                <a:ea typeface="Arial"/>
              </a:rPr>
              <a:t>Edit</a:t>
            </a:r>
            <a:r>
              <a:rPr lang="ja-JP" altLang="en-US" sz="1600" i="1" spc="-1" dirty="0">
                <a:solidFill>
                  <a:srgbClr val="000000"/>
                </a:solidFill>
                <a:ea typeface="Arial"/>
              </a:rPr>
              <a:t>機能によるライセンスレビュー作業の短縮</a:t>
            </a:r>
            <a:endParaRPr lang="en-US" altLang="ja-JP" sz="1600" spc="-1" dirty="0"/>
          </a:p>
          <a:p>
            <a:pPr>
              <a:lnSpc>
                <a:spcPct val="100000"/>
              </a:lnSpc>
            </a:pPr>
            <a:endParaRPr lang="en-US" sz="1600" b="0" strike="noStrike" spc="-1" dirty="0">
              <a:latin typeface="Arial"/>
            </a:endParaRPr>
          </a:p>
        </p:txBody>
      </p:sp>
      <p:sp>
        <p:nvSpPr>
          <p:cNvPr id="265" name="CustomShape 3"/>
          <p:cNvSpPr/>
          <p:nvPr/>
        </p:nvSpPr>
        <p:spPr>
          <a:xfrm>
            <a:off x="4384781" y="1773360"/>
            <a:ext cx="7617921"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266" name="CustomShape 4"/>
          <p:cNvSpPr/>
          <p:nvPr/>
        </p:nvSpPr>
        <p:spPr>
          <a:xfrm>
            <a:off x="4384782" y="2323440"/>
            <a:ext cx="7617922" cy="403885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b="0" strike="noStrike" spc="-1" dirty="0" smtClean="0">
                <a:solidFill>
                  <a:srgbClr val="000000"/>
                </a:solidFill>
                <a:latin typeface="ＭＳ ゴシック" panose="020B0609070205080204" pitchFamily="49" charset="-128"/>
                <a:ea typeface="ＭＳ ゴシック" panose="020B0609070205080204" pitchFamily="49" charset="-128"/>
              </a:rPr>
              <a:t>FOSSology</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の検索は正規表現を基本にしている</a:t>
            </a:r>
            <a:endParaRPr lang="en-US" b="0" strike="noStrike" spc="-1" dirty="0" smtClean="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コピーライト</a:t>
            </a:r>
            <a:r>
              <a:rPr lang="ja-JP" altLang="en-US" spc="-1" dirty="0">
                <a:solidFill>
                  <a:srgbClr val="000000"/>
                </a:solidFill>
                <a:latin typeface="ＭＳ ゴシック" panose="020B0609070205080204" pitchFamily="49" charset="-128"/>
                <a:ea typeface="ＭＳ ゴシック" panose="020B0609070205080204" pitchFamily="49" charset="-128"/>
              </a:rPr>
              <a:t>ステートメント</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(yes, also © in UTF-8, 1152, …)</a:t>
            </a:r>
            <a:endParaRPr lang="en-US" b="0" strike="noStrike" spc="-1" dirty="0" smtClean="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en-US" b="0" strike="noStrike" spc="-1" dirty="0" smtClean="0">
                <a:solidFill>
                  <a:srgbClr val="000000"/>
                </a:solidFill>
                <a:latin typeface="ＭＳ ゴシック" panose="020B0609070205080204" pitchFamily="49" charset="-128"/>
                <a:ea typeface="ＭＳ ゴシック" panose="020B0609070205080204" pitchFamily="49" charset="-128"/>
              </a:rPr>
              <a:t>Authored </a:t>
            </a:r>
            <a:r>
              <a:rPr lang="en-US" b="0" strike="noStrike" spc="-1" dirty="0">
                <a:solidFill>
                  <a:srgbClr val="000000"/>
                </a:solidFill>
                <a:latin typeface="ＭＳ ゴシック" panose="020B0609070205080204" pitchFamily="49" charset="-128"/>
                <a:ea typeface="ＭＳ ゴシック" panose="020B0609070205080204" pitchFamily="49" charset="-128"/>
              </a:rPr>
              <a:t>by, contributed by, e-mail addresses</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en-US" b="0" strike="noStrike" spc="-1" dirty="0">
                <a:solidFill>
                  <a:srgbClr val="000000"/>
                </a:solidFill>
                <a:latin typeface="ＭＳ ゴシック" panose="020B0609070205080204" pitchFamily="49" charset="-128"/>
                <a:ea typeface="ＭＳ ゴシック" panose="020B0609070205080204" pitchFamily="49" charset="-128"/>
              </a:rPr>
              <a:t>E-Mail </a:t>
            </a:r>
            <a:r>
              <a:rPr lang="ja-JP" altLang="en-US" spc="-1" dirty="0">
                <a:solidFill>
                  <a:srgbClr val="000000"/>
                </a:solidFill>
                <a:latin typeface="ＭＳ ゴシック" panose="020B0609070205080204" pitchFamily="49" charset="-128"/>
                <a:ea typeface="ＭＳ ゴシック" panose="020B0609070205080204" pitchFamily="49" charset="-128"/>
              </a:rPr>
              <a:t>アドレス</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と</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b="0" strike="noStrike" spc="-1" dirty="0">
                <a:solidFill>
                  <a:srgbClr val="000000"/>
                </a:solidFill>
                <a:latin typeface="ＭＳ ゴシック" panose="020B0609070205080204" pitchFamily="49" charset="-128"/>
                <a:ea typeface="ＭＳ ゴシック" panose="020B0609070205080204" pitchFamily="49" charset="-128"/>
              </a:rPr>
              <a:t>http/https URLs</a:t>
            </a: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ファイル単位で保存！</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ファイルハッシュにより管理</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ファイルの著作権の編集 </a:t>
            </a:r>
            <a:r>
              <a:rPr lang="en-US" altLang="ja-JP" spc="-1" dirty="0">
                <a:solidFill>
                  <a:srgbClr val="000000"/>
                </a:solidFill>
                <a:latin typeface="ＭＳ ゴシック" panose="020B0609070205080204" pitchFamily="49" charset="-128"/>
                <a:ea typeface="ＭＳ ゴシック" panose="020B0609070205080204" pitchFamily="49" charset="-128"/>
              </a:rPr>
              <a:t>- </a:t>
            </a:r>
            <a:r>
              <a:rPr lang="ja-JP" altLang="en-US" spc="-1" dirty="0">
                <a:solidFill>
                  <a:srgbClr val="000000"/>
                </a:solidFill>
                <a:latin typeface="ＭＳ ゴシック" panose="020B0609070205080204" pitchFamily="49" charset="-128"/>
                <a:ea typeface="ＭＳ ゴシック" panose="020B0609070205080204" pitchFamily="49" charset="-128"/>
              </a:rPr>
              <a:t>将来のアップロードのために</a:t>
            </a:r>
            <a:r>
              <a:rPr lang="ja-JP" altLang="en-US" spc="-1" dirty="0" smtClean="0">
                <a:solidFill>
                  <a:srgbClr val="000000"/>
                </a:solidFill>
                <a:latin typeface="ＭＳ ゴシック" panose="020B0609070205080204" pitchFamily="49" charset="-128"/>
                <a:ea typeface="ＭＳ ゴシック" panose="020B0609070205080204" pitchFamily="49" charset="-128"/>
              </a:rPr>
              <a:t>も</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latin typeface="ＭＳ ゴシック" panose="020B0609070205080204" pitchFamily="49" charset="-128"/>
                <a:ea typeface="ＭＳ ゴシック" panose="020B0609070205080204" pitchFamily="49" charset="-128"/>
              </a:rPr>
              <a:t>削除した著作権ステートメントを可能な限り</a:t>
            </a:r>
            <a:r>
              <a:rPr lang="ja-JP" altLang="en-US" spc="-1" dirty="0" smtClean="0">
                <a:latin typeface="ＭＳ ゴシック" panose="020B0609070205080204" pitchFamily="49" charset="-128"/>
                <a:ea typeface="ＭＳ ゴシック" panose="020B0609070205080204" pitchFamily="49" charset="-128"/>
              </a:rPr>
              <a:t>復元</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latin typeface="ＭＳ ゴシック" panose="020B0609070205080204" pitchFamily="49" charset="-128"/>
                <a:ea typeface="ＭＳ ゴシック" panose="020B0609070205080204" pitchFamily="49" charset="-128"/>
              </a:rPr>
              <a:t>テーブルシート編集も対応予定</a:t>
            </a:r>
            <a:endParaRPr lang="en-US"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p:txBody>
      </p:sp>
      <p:sp>
        <p:nvSpPr>
          <p:cNvPr id="267" name="CustomShape 5"/>
          <p:cNvSpPr/>
          <p:nvPr/>
        </p:nvSpPr>
        <p:spPr>
          <a:xfrm>
            <a:off x="407501" y="1773360"/>
            <a:ext cx="3977280" cy="4587499"/>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多くのライセンスが</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コピーライトのリストを表記することを義務としている。</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Noto Sans Symbols"/>
              <a:buChar char="∙"/>
            </a:pPr>
            <a:endParaRPr lang="en-US" altLang="ja-JP" sz="1900" spc="-1" dirty="0">
              <a:solidFill>
                <a:srgbClr val="000000"/>
              </a:solidFill>
              <a:latin typeface="Arial"/>
              <a:ea typeface="Arial"/>
            </a:endParaRPr>
          </a:p>
          <a:p>
            <a:pPr marL="190440" lvl="1" indent="-195840">
              <a:lnSpc>
                <a:spcPct val="100000"/>
              </a:lnSpc>
              <a:buClr>
                <a:srgbClr val="879BAA"/>
              </a:buClr>
              <a:buFont typeface="Noto Sans Symbols"/>
              <a:buChar char="∙"/>
            </a:pP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例</a:t>
            </a:r>
            <a:r>
              <a:rPr lang="en-US" altLang="ja-JP" b="0"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BSD</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の場合</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i="1" strike="noStrike" spc="-1" dirty="0" smtClean="0">
                <a:solidFill>
                  <a:srgbClr val="000000"/>
                </a:solidFill>
                <a:latin typeface="Arial"/>
                <a:ea typeface="Arial"/>
              </a:rPr>
              <a:t>“Redistributions in binary form must reproduce the above copyright notice,…”</a:t>
            </a:r>
          </a:p>
          <a:p>
            <a:pPr marL="190440" lvl="1" indent="-195840">
              <a:lnSpc>
                <a:spcPct val="100000"/>
              </a:lnSpc>
              <a:buClr>
                <a:srgbClr val="879BAA"/>
              </a:buClr>
              <a:buFont typeface="Noto Sans Symbols"/>
              <a:buChar char="∙"/>
            </a:pPr>
            <a:r>
              <a:rPr lang="ja-JP" altLang="en-US" sz="1050" i="1" spc="-1" dirty="0" smtClean="0">
                <a:solidFill>
                  <a:srgbClr val="000000"/>
                </a:solidFill>
                <a:latin typeface="Arial"/>
              </a:rPr>
              <a:t>訳：</a:t>
            </a:r>
            <a:r>
              <a:rPr lang="ja-JP" altLang="en-US" sz="1050" i="1" spc="-1" dirty="0">
                <a:solidFill>
                  <a:srgbClr val="000000"/>
                </a:solidFill>
                <a:ea typeface="Arial"/>
              </a:rPr>
              <a:t>バイナリ形式での再配布では、コピーライト表示を複製する必要がある</a:t>
            </a:r>
            <a:r>
              <a:rPr lang="en-US" altLang="ja-JP" sz="1050" i="1" spc="-1" dirty="0">
                <a:solidFill>
                  <a:srgbClr val="000000"/>
                </a:solidFill>
                <a:ea typeface="Arial"/>
              </a:rPr>
              <a:t>,…”</a:t>
            </a:r>
            <a:endParaRPr lang="en-US" sz="105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b="1" spc="-1" dirty="0" smtClean="0">
                <a:solidFill>
                  <a:srgbClr val="000000"/>
                </a:solidFill>
                <a:latin typeface="ＭＳ ゴシック" panose="020B0609070205080204" pitchFamily="49" charset="-128"/>
                <a:ea typeface="ＭＳ ゴシック" panose="020B0609070205080204" pitchFamily="49" charset="-128"/>
              </a:rPr>
              <a:t>アップロード</a:t>
            </a:r>
            <a:r>
              <a:rPr lang="ja-JP" altLang="en-US" b="1" spc="-1" dirty="0">
                <a:solidFill>
                  <a:srgbClr val="000000"/>
                </a:solidFill>
                <a:latin typeface="ＭＳ ゴシック" panose="020B0609070205080204" pitchFamily="49" charset="-128"/>
                <a:ea typeface="ＭＳ ゴシック" panose="020B0609070205080204" pitchFamily="49" charset="-128"/>
              </a:rPr>
              <a:t>に関連するすべて</a:t>
            </a:r>
            <a:r>
              <a:rPr lang="ja-JP" altLang="en-US" b="1" spc="-1" dirty="0" smtClean="0">
                <a:solidFill>
                  <a:srgbClr val="000000"/>
                </a:solidFill>
                <a:latin typeface="ＭＳ ゴシック" panose="020B0609070205080204" pitchFamily="49" charset="-128"/>
                <a:ea typeface="ＭＳ ゴシック" panose="020B0609070205080204" pitchFamily="49" charset="-128"/>
              </a:rPr>
              <a:t>のコピーライトステートメントを</a:t>
            </a:r>
            <a:r>
              <a:rPr lang="ja-JP" altLang="en-US" b="1" spc="-1" dirty="0">
                <a:solidFill>
                  <a:srgbClr val="000000"/>
                </a:solidFill>
                <a:latin typeface="ＭＳ ゴシック" panose="020B0609070205080204" pitchFamily="49" charset="-128"/>
                <a:ea typeface="ＭＳ ゴシック" panose="020B0609070205080204" pitchFamily="49" charset="-128"/>
              </a:rPr>
              <a:t>確認するにはどうすれば</a:t>
            </a:r>
            <a:r>
              <a:rPr lang="ja-JP" altLang="en-US" b="1" spc="-1" dirty="0" smtClean="0">
                <a:solidFill>
                  <a:srgbClr val="000000"/>
                </a:solidFill>
                <a:latin typeface="ＭＳ ゴシック" panose="020B0609070205080204" pitchFamily="49" charset="-128"/>
                <a:ea typeface="ＭＳ ゴシック" panose="020B0609070205080204" pitchFamily="49" charset="-128"/>
              </a:rPr>
              <a:t>よいか？</a:t>
            </a:r>
            <a:endParaRPr lang="en-US"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268" name="CustomShape 6"/>
          <p:cNvSpPr/>
          <p:nvPr/>
        </p:nvSpPr>
        <p:spPr>
          <a:xfrm>
            <a:off x="407500" y="177336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731160" y="1413000"/>
            <a:ext cx="11459160" cy="486396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71"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ea typeface="Arial"/>
              </a:rPr>
              <a:t>特徴：コピーライト</a:t>
            </a:r>
            <a:r>
              <a:rPr lang="ja-JP" altLang="en-US" sz="3200" b="1" spc="-1" dirty="0">
                <a:solidFill>
                  <a:srgbClr val="000000"/>
                </a:solidFill>
                <a:ea typeface="Arial"/>
              </a:rPr>
              <a:t>ステートメント</a:t>
            </a:r>
            <a:r>
              <a:rPr lang="ja-JP" altLang="en-US" sz="3200" b="1" spc="-1" dirty="0" smtClean="0">
                <a:solidFill>
                  <a:srgbClr val="000000"/>
                </a:solidFill>
                <a:ea typeface="Arial"/>
              </a:rPr>
              <a:t>へ</a:t>
            </a:r>
            <a:r>
              <a:rPr lang="ja-JP" altLang="en-US" sz="3200" b="1" spc="-1" dirty="0">
                <a:solidFill>
                  <a:srgbClr val="000000"/>
                </a:solidFill>
                <a:ea typeface="Arial"/>
              </a:rPr>
              <a:t>の操作手順</a:t>
            </a:r>
            <a:endParaRPr lang="en-US" sz="3200" b="0" strike="noStrike" spc="-1" dirty="0">
              <a:latin typeface="Arial"/>
            </a:endParaRPr>
          </a:p>
        </p:txBody>
      </p:sp>
      <p:sp>
        <p:nvSpPr>
          <p:cNvPr id="272"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1096560" y="2190960"/>
            <a:ext cx="5164560" cy="396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コピーライトの調査結果は</a:t>
            </a:r>
            <a:r>
              <a:rPr lang="en-US" altLang="ja-JP" sz="1900" spc="-1" dirty="0">
                <a:solidFill>
                  <a:srgbClr val="000000"/>
                </a:solidFill>
                <a:ea typeface="Arial"/>
              </a:rPr>
              <a:t>Aggregated view</a:t>
            </a:r>
            <a:r>
              <a:rPr lang="ja-JP" altLang="en-US" sz="1900" b="0" strike="noStrike" spc="-1" dirty="0" smtClean="0">
                <a:solidFill>
                  <a:srgbClr val="000000"/>
                </a:solidFill>
                <a:latin typeface="Arial"/>
                <a:ea typeface="Arial"/>
              </a:rPr>
              <a:t>で表示される</a:t>
            </a:r>
            <a:endParaRPr lang="en-US" sz="1900" b="0" strike="noStrike" spc="-1" dirty="0" smtClean="0">
              <a:latin typeface="Arial"/>
            </a:endParaRPr>
          </a:p>
          <a:p>
            <a:pPr marL="673200" lvl="2"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単一ファイルで</a:t>
            </a:r>
            <a:endParaRPr lang="en-US" sz="1900" b="0" strike="noStrike" spc="-1" dirty="0" smtClean="0">
              <a:solidFill>
                <a:srgbClr val="000000"/>
              </a:solidFill>
              <a:latin typeface="Arial"/>
              <a:ea typeface="Arial"/>
            </a:endParaRPr>
          </a:p>
          <a:p>
            <a:pPr marL="673200" lvl="2" indent="-234000">
              <a:lnSpc>
                <a:spcPct val="100000"/>
              </a:lnSpc>
              <a:buClr>
                <a:srgbClr val="879BAA"/>
              </a:buClr>
              <a:buFont typeface="Noto Sans Symbols"/>
              <a:buChar char="∙"/>
            </a:pPr>
            <a:r>
              <a:rPr lang="ja-JP" altLang="en-US" sz="1900" spc="-1" dirty="0">
                <a:solidFill>
                  <a:srgbClr val="000000"/>
                </a:solidFill>
                <a:latin typeface="Arial"/>
              </a:rPr>
              <a:t>フォルダ</a:t>
            </a:r>
            <a:r>
              <a:rPr lang="ja-JP" altLang="en-US" sz="1900" spc="-1" dirty="0" smtClean="0">
                <a:solidFill>
                  <a:srgbClr val="000000"/>
                </a:solidFill>
                <a:latin typeface="Arial"/>
              </a:rPr>
              <a:t>レベルで見つかった全項目で</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アップロード物の全項目で</a:t>
            </a:r>
            <a:endParaRPr lang="en-US" sz="1900" b="0" strike="noStrike" spc="-1" dirty="0" smtClean="0">
              <a:solidFill>
                <a:srgbClr val="000000"/>
              </a:solidFill>
              <a:latin typeface="Arial"/>
              <a:ea typeface="Arial"/>
            </a:endParaRPr>
          </a:p>
          <a:p>
            <a:pPr marL="216000" lvl="1" indent="-234000">
              <a:lnSpc>
                <a:spcPct val="100000"/>
              </a:lnSpc>
              <a:buClr>
                <a:srgbClr val="879BAA"/>
              </a:buClr>
              <a:buFont typeface="Noto Sans Symbols"/>
              <a:buChar char="∙"/>
            </a:pPr>
            <a:r>
              <a:rPr lang="ja-JP" altLang="en-US" sz="1900" spc="-1" dirty="0" smtClean="0">
                <a:solidFill>
                  <a:srgbClr val="000000"/>
                </a:solidFill>
                <a:latin typeface="Arial"/>
                <a:ea typeface="Arial"/>
              </a:rPr>
              <a:t>コピーライトステートメントを消す</a:t>
            </a:r>
            <a:r>
              <a:rPr lang="ja-JP" altLang="en-US" sz="1900" spc="-1" dirty="0">
                <a:solidFill>
                  <a:srgbClr val="000000"/>
                </a:solidFill>
                <a:latin typeface="Arial"/>
                <a:ea typeface="Arial"/>
              </a:rPr>
              <a:t>こ</a:t>
            </a:r>
            <a:r>
              <a:rPr lang="ja-JP" altLang="en-US" sz="1900" spc="-1" dirty="0" smtClean="0">
                <a:solidFill>
                  <a:srgbClr val="000000"/>
                </a:solidFill>
                <a:latin typeface="Arial"/>
                <a:ea typeface="Arial"/>
              </a:rPr>
              <a:t>とができる</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spc="-1" dirty="0" smtClean="0">
                <a:solidFill>
                  <a:srgbClr val="000000"/>
                </a:solidFill>
                <a:latin typeface="Arial"/>
              </a:rPr>
              <a:t>偽陽性</a:t>
            </a:r>
            <a:endParaRPr lang="en-US" sz="1900" b="0" strike="noStrike" spc="-1" dirty="0" smtClean="0">
              <a:solidFill>
                <a:srgbClr val="000000"/>
              </a:solidFill>
              <a:latin typeface="Arial"/>
              <a:ea typeface="Arial"/>
            </a:endParaRPr>
          </a:p>
          <a:p>
            <a:pPr marL="216000" lvl="1" indent="-234000">
              <a:lnSpc>
                <a:spcPct val="100000"/>
              </a:lnSpc>
              <a:buClr>
                <a:srgbClr val="879BAA"/>
              </a:buClr>
              <a:buFont typeface="Noto Sans Symbols"/>
              <a:buChar char="∙"/>
            </a:pPr>
            <a:r>
              <a:rPr lang="ja-JP" altLang="en-US" sz="1900" spc="-1" dirty="0" smtClean="0"/>
              <a:t>コピーライトステートメントは参照元</a:t>
            </a:r>
            <a:r>
              <a:rPr lang="ja-JP" altLang="en-US" sz="1900" spc="-1" dirty="0"/>
              <a:t>ファイルまで追跡</a:t>
            </a:r>
            <a:r>
              <a:rPr lang="ja-JP" altLang="en-US" sz="1900" spc="-1" dirty="0" smtClean="0"/>
              <a:t>できる</a:t>
            </a:r>
            <a:endParaRPr lang="en-US" sz="1900" b="0" strike="noStrike" spc="-1" dirty="0">
              <a:latin typeface="Arial"/>
            </a:endParaRPr>
          </a:p>
        </p:txBody>
      </p:sp>
      <p:sp>
        <p:nvSpPr>
          <p:cNvPr id="274" name="CustomShape 5"/>
          <p:cNvSpPr/>
          <p:nvPr/>
        </p:nvSpPr>
        <p:spPr>
          <a:xfrm>
            <a:off x="1124280" y="1700640"/>
            <a:ext cx="5055840" cy="49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ユーザインターフェイス</a:t>
            </a:r>
            <a:endParaRPr lang="en-US" sz="2400" b="0" strike="noStrike" spc="-1" dirty="0">
              <a:latin typeface="Arial"/>
            </a:endParaRPr>
          </a:p>
        </p:txBody>
      </p:sp>
      <p:pic>
        <p:nvPicPr>
          <p:cNvPr id="275" name="Google Shape;293;p37"/>
          <p:cNvPicPr/>
          <p:nvPr/>
        </p:nvPicPr>
        <p:blipFill>
          <a:blip r:embed="rId2"/>
          <a:stretch/>
        </p:blipFill>
        <p:spPr>
          <a:xfrm>
            <a:off x="6635880" y="1699920"/>
            <a:ext cx="5098680" cy="4154760"/>
          </a:xfrm>
          <a:prstGeom prst="rect">
            <a:avLst/>
          </a:prstGeom>
          <a:ln>
            <a:noFill/>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ライセンスブラウザーのライセンス決定機能</a:t>
            </a:r>
            <a:r>
              <a:rPr lang="ja-JP" altLang="en-US" sz="3200" b="1" spc="-1" dirty="0" smtClean="0">
                <a:solidFill>
                  <a:srgbClr val="000000"/>
                </a:solidFill>
                <a:ea typeface="Arial"/>
              </a:rPr>
              <a:t>を</a:t>
            </a:r>
            <a:r>
              <a:rPr lang="ja-JP" altLang="en-US" sz="3200" b="1" spc="-1" dirty="0">
                <a:solidFill>
                  <a:srgbClr val="000000"/>
                </a:solidFill>
                <a:ea typeface="Arial"/>
              </a:rPr>
              <a:t>編集</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0" y="0"/>
            <a:ext cx="141012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ライセンスブラウザーのライセンス決定機能を</a:t>
            </a:r>
            <a:r>
              <a:rPr lang="ja-JP" altLang="en-US" sz="3200" b="1" spc="-1" dirty="0" smtClean="0">
                <a:solidFill>
                  <a:srgbClr val="000000"/>
                </a:solidFill>
                <a:ea typeface="Arial"/>
              </a:rPr>
              <a:t>編集</a:t>
            </a:r>
            <a:endParaRPr lang="en-US" altLang="ja-JP" sz="3200" spc="-1" dirty="0"/>
          </a:p>
        </p:txBody>
      </p:sp>
      <p:sp>
        <p:nvSpPr>
          <p:cNvPr id="280" name="CustomShape 2"/>
          <p:cNvSpPr/>
          <p:nvPr/>
        </p:nvSpPr>
        <p:spPr>
          <a:xfrm>
            <a:off x="596766" y="127458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altLang="ja-JP" sz="1600" i="1" spc="-1" dirty="0">
                <a:solidFill>
                  <a:srgbClr val="000000"/>
                </a:solidFill>
                <a:ea typeface="Arial"/>
              </a:rPr>
              <a:t>Edit</a:t>
            </a:r>
            <a:r>
              <a:rPr lang="ja-JP" altLang="en-US" sz="1600" i="1" spc="-1" dirty="0">
                <a:solidFill>
                  <a:srgbClr val="000000"/>
                </a:solidFill>
                <a:ea typeface="Arial"/>
              </a:rPr>
              <a:t>機能によるライセンスレビュー作業の短縮</a:t>
            </a:r>
            <a:endParaRPr lang="en-US" altLang="ja-JP" sz="1600" spc="-1" dirty="0"/>
          </a:p>
        </p:txBody>
      </p:sp>
      <p:sp>
        <p:nvSpPr>
          <p:cNvPr id="281" name="CustomShape 3"/>
          <p:cNvSpPr/>
          <p:nvPr/>
        </p:nvSpPr>
        <p:spPr>
          <a:xfrm>
            <a:off x="4367265" y="1773360"/>
            <a:ext cx="7699817"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0" strike="noStrike" spc="-1" dirty="0" smtClean="0">
                <a:latin typeface="Arial"/>
              </a:rPr>
              <a:t>解決策</a:t>
            </a:r>
            <a:endParaRPr lang="en-US" sz="2000" b="0" strike="noStrike" spc="-1" dirty="0">
              <a:latin typeface="Arial"/>
            </a:endParaRPr>
          </a:p>
        </p:txBody>
      </p:sp>
      <p:sp>
        <p:nvSpPr>
          <p:cNvPr id="282" name="CustomShape 4"/>
          <p:cNvSpPr/>
          <p:nvPr/>
        </p:nvSpPr>
        <p:spPr>
          <a:xfrm>
            <a:off x="241082" y="1814002"/>
            <a:ext cx="4116354" cy="4483118"/>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0" lvl="1">
              <a:lnSpc>
                <a:spcPct val="100000"/>
              </a:lnSpc>
              <a:buClr>
                <a:srgbClr val="879BAA"/>
              </a:buClr>
            </a:pPr>
            <a:endParaRPr lang="en-US" b="0" strike="noStrike" spc="-1" dirty="0" smtClean="0">
              <a:solidFill>
                <a:srgbClr val="000000"/>
              </a:solidFill>
              <a:latin typeface="Arial"/>
              <a:ea typeface="Arial"/>
            </a:endParaRPr>
          </a:p>
          <a:p>
            <a:pPr marL="190440" lvl="1" indent="-1958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既</a:t>
            </a:r>
            <a:r>
              <a:rPr lang="ja-JP" altLang="en-US" spc="-1" dirty="0" smtClean="0">
                <a:solidFill>
                  <a:srgbClr val="000000"/>
                </a:solidFill>
                <a:latin typeface="ＭＳ ゴシック" panose="020B0609070205080204" pitchFamily="49" charset="-128"/>
                <a:ea typeface="ＭＳ ゴシック" panose="020B0609070205080204" pitchFamily="49" charset="-128"/>
              </a:rPr>
              <a:t>にコンポーネントの中のファイルやフォルダを知っている</a:t>
            </a: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ソフトウェアコンポーネンと、ファイルが無関係であることを</a:t>
            </a:r>
            <a:r>
              <a:rPr lang="en-US" altLang="ja-JP" spc="-1" dirty="0">
                <a:solidFill>
                  <a:srgbClr val="000000"/>
                </a:solidFill>
                <a:latin typeface="ＭＳ ゴシック" panose="020B0609070205080204" pitchFamily="49" charset="-128"/>
                <a:ea typeface="ＭＳ ゴシック" panose="020B0609070205080204" pitchFamily="49" charset="-128"/>
              </a:rPr>
              <a:t/>
            </a:r>
            <a:br>
              <a:rPr lang="en-US" altLang="ja-JP" spc="-1" dirty="0">
                <a:solidFill>
                  <a:srgbClr val="000000"/>
                </a:solidFill>
                <a:latin typeface="ＭＳ ゴシック" panose="020B0609070205080204" pitchFamily="49" charset="-128"/>
                <a:ea typeface="ＭＳ ゴシック" panose="020B0609070205080204" pitchFamily="49" charset="-128"/>
              </a:rPr>
            </a:br>
            <a:r>
              <a:rPr lang="ja-JP" altLang="en-US" spc="-1" dirty="0" smtClean="0">
                <a:solidFill>
                  <a:srgbClr val="000000"/>
                </a:solidFill>
                <a:latin typeface="ＭＳ ゴシック" panose="020B0609070205080204" pitchFamily="49" charset="-128"/>
                <a:ea typeface="ＭＳ ゴシック" panose="020B0609070205080204" pitchFamily="49" charset="-128"/>
              </a:rPr>
              <a:t>知っている</a:t>
            </a:r>
            <a:endParaRPr lang="en-US"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利用</a:t>
            </a:r>
            <a:r>
              <a:rPr lang="ja-JP" altLang="en-US" spc="-1" dirty="0" smtClean="0">
                <a:solidFill>
                  <a:srgbClr val="000000"/>
                </a:solidFill>
                <a:latin typeface="ＭＳ ゴシック" panose="020B0609070205080204" pitchFamily="49" charset="-128"/>
                <a:ea typeface="ＭＳ ゴシック" panose="020B0609070205080204" pitchFamily="49" charset="-128"/>
              </a:rPr>
              <a:t>されてないアーキテクチャ</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テスト</a:t>
            </a:r>
            <a:r>
              <a:rPr lang="ja-JP" altLang="en-US" spc="-1" dirty="0">
                <a:solidFill>
                  <a:srgbClr val="000000"/>
                </a:solidFill>
                <a:latin typeface="ＭＳ ゴシック" panose="020B0609070205080204" pitchFamily="49" charset="-128"/>
                <a:ea typeface="ＭＳ ゴシック" panose="020B0609070205080204" pitchFamily="49" charset="-128"/>
              </a:rPr>
              <a:t>ファイル</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コードサンプル</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ビルド</a:t>
            </a:r>
            <a:r>
              <a:rPr lang="ja-JP" altLang="en-US" spc="-1" dirty="0">
                <a:solidFill>
                  <a:srgbClr val="000000"/>
                </a:solidFill>
                <a:latin typeface="ＭＳ ゴシック" panose="020B0609070205080204" pitchFamily="49" charset="-128"/>
                <a:ea typeface="ＭＳ ゴシック" panose="020B0609070205080204" pitchFamily="49" charset="-128"/>
              </a:rPr>
              <a:t>環境</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b="1" spc="-1" dirty="0" smtClean="0">
                <a:solidFill>
                  <a:srgbClr val="000000"/>
                </a:solidFill>
                <a:latin typeface="ＭＳ ゴシック" panose="020B0609070205080204" pitchFamily="49" charset="-128"/>
                <a:ea typeface="ＭＳ ゴシック" panose="020B0609070205080204" pitchFamily="49" charset="-128"/>
              </a:rPr>
              <a:t>ファイルを見る</a:t>
            </a:r>
            <a:r>
              <a:rPr lang="ja-JP" altLang="en-US" b="1" spc="-1" dirty="0">
                <a:solidFill>
                  <a:srgbClr val="000000"/>
                </a:solidFill>
                <a:latin typeface="ＭＳ ゴシック" panose="020B0609070205080204" pitchFamily="49" charset="-128"/>
                <a:ea typeface="ＭＳ ゴシック" panose="020B0609070205080204" pitchFamily="49" charset="-128"/>
              </a:rPr>
              <a:t>必要</a:t>
            </a:r>
            <a:r>
              <a:rPr lang="ja-JP" altLang="en-US" b="1" spc="-1" dirty="0" smtClean="0">
                <a:solidFill>
                  <a:srgbClr val="000000"/>
                </a:solidFill>
                <a:latin typeface="ＭＳ ゴシック" panose="020B0609070205080204" pitchFamily="49" charset="-128"/>
                <a:ea typeface="ＭＳ ゴシック" panose="020B0609070205080204" pitchFamily="49" charset="-128"/>
              </a:rPr>
              <a:t>が</a:t>
            </a:r>
            <a:r>
              <a:rPr lang="ja-JP" altLang="en-US" b="1" spc="-1" dirty="0" smtClean="0">
                <a:solidFill>
                  <a:srgbClr val="000000"/>
                </a:solidFill>
                <a:latin typeface="ＭＳ ゴシック" panose="020B0609070205080204" pitchFamily="49" charset="-128"/>
                <a:ea typeface="ＭＳ ゴシック" panose="020B0609070205080204" pitchFamily="49" charset="-128"/>
              </a:rPr>
              <a:t>ある</a:t>
            </a:r>
            <a:r>
              <a:rPr lang="ja-JP" altLang="en-US" b="1"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b="1" spc="-1" dirty="0">
                <a:solidFill>
                  <a:srgbClr val="000000"/>
                </a:solidFill>
                <a:latin typeface="ＭＳ ゴシック" panose="020B0609070205080204" pitchFamily="49" charset="-128"/>
                <a:ea typeface="ＭＳ ゴシック" panose="020B0609070205080204" pitchFamily="49" charset="-128"/>
              </a:rPr>
              <a:t>か</a:t>
            </a:r>
            <a:r>
              <a:rPr lang="ja-JP" altLang="en-US" b="1" spc="-1" dirty="0" smtClean="0">
                <a:solidFill>
                  <a:srgbClr val="000000"/>
                </a:solidFill>
                <a:latin typeface="ＭＳ ゴシック" panose="020B0609070205080204" pitchFamily="49" charset="-128"/>
                <a:ea typeface="ＭＳ ゴシック" panose="020B0609070205080204" pitchFamily="49" charset="-128"/>
              </a:rPr>
              <a:t>？</a:t>
            </a:r>
            <a:endParaRPr lang="en-US" b="1"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283" name="CustomShape 5"/>
          <p:cNvSpPr/>
          <p:nvPr/>
        </p:nvSpPr>
        <p:spPr>
          <a:xfrm>
            <a:off x="250911" y="1773360"/>
            <a:ext cx="3871383"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285" name="CustomShape 7"/>
          <p:cNvSpPr/>
          <p:nvPr/>
        </p:nvSpPr>
        <p:spPr>
          <a:xfrm>
            <a:off x="9703800" y="5458320"/>
            <a:ext cx="1725120" cy="8388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86" name="CustomShape 8"/>
          <p:cNvSpPr/>
          <p:nvPr/>
        </p:nvSpPr>
        <p:spPr>
          <a:xfrm>
            <a:off x="4367265" y="2323440"/>
            <a:ext cx="7699817" cy="393447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spc="-1" dirty="0" smtClean="0">
                <a:solidFill>
                  <a:srgbClr val="000000"/>
                </a:solidFill>
                <a:latin typeface="ＭＳ ゴシック" panose="020B0609070205080204" pitchFamily="49" charset="-128"/>
                <a:ea typeface="ＭＳ ゴシック" panose="020B0609070205080204" pitchFamily="49" charset="-128"/>
              </a:rPr>
              <a:t>FOSSology</a:t>
            </a:r>
            <a:r>
              <a:rPr lang="ja-JP" altLang="en-US" spc="-1" dirty="0" smtClean="0">
                <a:solidFill>
                  <a:srgbClr val="000000"/>
                </a:solidFill>
                <a:latin typeface="ＭＳ ゴシック" panose="020B0609070205080204" pitchFamily="49" charset="-128"/>
                <a:ea typeface="ＭＳ ゴシック" panose="020B0609070205080204" pitchFamily="49" charset="-128"/>
              </a:rPr>
              <a:t>はライセンスをフォルダレベルで設定</a:t>
            </a:r>
            <a:r>
              <a:rPr lang="en-US" altLang="ja-JP" spc="-1" dirty="0" smtClean="0">
                <a:solidFill>
                  <a:srgbClr val="000000"/>
                </a:solidFill>
                <a:latin typeface="ＭＳ ゴシック" panose="020B0609070205080204" pitchFamily="49" charset="-128"/>
                <a:ea typeface="ＭＳ ゴシック" panose="020B0609070205080204" pitchFamily="49" charset="-128"/>
              </a:rPr>
              <a:t>/</a:t>
            </a:r>
            <a:r>
              <a:rPr lang="ja-JP" altLang="en-US" spc="-1" dirty="0" smtClean="0">
                <a:solidFill>
                  <a:srgbClr val="000000"/>
                </a:solidFill>
                <a:latin typeface="ＭＳ ゴシック" panose="020B0609070205080204" pitchFamily="49" charset="-128"/>
                <a:ea typeface="ＭＳ ゴシック" panose="020B0609070205080204" pitchFamily="49" charset="-128"/>
              </a:rPr>
              <a:t>除去可能</a:t>
            </a: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ライセンスブラウザ</a:t>
            </a:r>
            <a:r>
              <a:rPr lang="ja-JP" altLang="en-US" spc="-1" dirty="0" smtClean="0">
                <a:solidFill>
                  <a:srgbClr val="000000"/>
                </a:solidFill>
                <a:latin typeface="ＭＳ ゴシック" panose="020B0609070205080204" pitchFamily="49" charset="-128"/>
                <a:ea typeface="ＭＳ ゴシック" panose="020B0609070205080204" pitchFamily="49" charset="-128"/>
              </a:rPr>
              <a:t>の中で、ユーザはフォルダ上にライセンスを設定できる</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ライセンスの設定や</a:t>
            </a:r>
            <a:r>
              <a:rPr lang="ja-JP" altLang="en-US" dirty="0" smtClean="0">
                <a:latin typeface="ＭＳ ゴシック" panose="020B0609070205080204" pitchFamily="49" charset="-128"/>
                <a:ea typeface="ＭＳ ゴシック" panose="020B0609070205080204" pitchFamily="49" charset="-128"/>
              </a:rPr>
              <a:t>確認</a:t>
            </a:r>
            <a:endParaRPr lang="en-US" altLang="ja-JP" dirty="0" smtClean="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スキャン</a:t>
            </a:r>
            <a:r>
              <a:rPr lang="ja-JP" altLang="en-US" spc="-1" dirty="0" smtClean="0">
                <a:solidFill>
                  <a:srgbClr val="000000"/>
                </a:solidFill>
                <a:latin typeface="ＭＳ ゴシック" panose="020B0609070205080204" pitchFamily="49" charset="-128"/>
                <a:ea typeface="ＭＳ ゴシック" panose="020B0609070205080204" pitchFamily="49" charset="-128"/>
              </a:rPr>
              <a:t>結果を</a:t>
            </a:r>
            <a:r>
              <a:rPr lang="en-US" altLang="ja-JP" spc="-1" dirty="0" smtClean="0">
                <a:solidFill>
                  <a:srgbClr val="000000"/>
                </a:solidFill>
                <a:latin typeface="ＭＳ ゴシック" panose="020B0609070205080204" pitchFamily="49" charset="-128"/>
                <a:ea typeface="ＭＳ ゴシック" panose="020B0609070205080204" pitchFamily="49" charset="-128"/>
              </a:rPr>
              <a:t>”clearing”</a:t>
            </a:r>
            <a:r>
              <a:rPr lang="ja-JP" altLang="en-US" spc="-1" dirty="0" smtClean="0">
                <a:solidFill>
                  <a:srgbClr val="000000"/>
                </a:solidFill>
                <a:latin typeface="ＭＳ ゴシック" panose="020B0609070205080204" pitchFamily="49" charset="-128"/>
                <a:ea typeface="ＭＳ ゴシック" panose="020B0609070205080204" pitchFamily="49" charset="-128"/>
              </a:rPr>
              <a:t>決定から除去</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無関係なファイルをマーク</a:t>
            </a: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実際何が起こるか？</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b="0" strike="noStrike" spc="-1" dirty="0">
                <a:solidFill>
                  <a:srgbClr val="000000"/>
                </a:solidFill>
                <a:latin typeface="ＭＳ ゴシック" panose="020B0609070205080204" pitchFamily="49" charset="-128"/>
                <a:ea typeface="ＭＳ ゴシック" panose="020B0609070205080204" pitchFamily="49" charset="-128"/>
              </a:rPr>
              <a:t>“Edit” </a:t>
            </a:r>
            <a:r>
              <a:rPr lang="ja-JP" altLang="en-US" spc="-1" dirty="0">
                <a:solidFill>
                  <a:srgbClr val="000000"/>
                </a:solidFill>
                <a:latin typeface="ＭＳ ゴシック" panose="020B0609070205080204" pitchFamily="49" charset="-128"/>
                <a:ea typeface="ＭＳ ゴシック" panose="020B0609070205080204" pitchFamily="49" charset="-128"/>
              </a:rPr>
              <a:t>が</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pc="-1" dirty="0" smtClean="0">
                <a:solidFill>
                  <a:srgbClr val="000000"/>
                </a:solidFill>
                <a:latin typeface="ＭＳ ゴシック" panose="020B0609070205080204" pitchFamily="49" charset="-128"/>
                <a:ea typeface="ＭＳ ゴシック" panose="020B0609070205080204" pitchFamily="49" charset="-128"/>
              </a:rPr>
              <a:t>“</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clearing” </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決定</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スキャン</a:t>
            </a:r>
            <a:r>
              <a:rPr lang="ja-JP" altLang="en-US" spc="-1" dirty="0">
                <a:solidFill>
                  <a:srgbClr val="000000"/>
                </a:solidFill>
                <a:latin typeface="ＭＳ ゴシック" panose="020B0609070205080204" pitchFamily="49" charset="-128"/>
                <a:ea typeface="ＭＳ ゴシック" panose="020B0609070205080204" pitchFamily="49" charset="-128"/>
              </a:rPr>
              <a:t>結果</a:t>
            </a:r>
            <a:r>
              <a:rPr lang="ja-JP" altLang="en-US" spc="-1" dirty="0" smtClean="0">
                <a:solidFill>
                  <a:srgbClr val="000000"/>
                </a:solidFill>
                <a:latin typeface="ＭＳ ゴシック" panose="020B0609070205080204" pitchFamily="49" charset="-128"/>
                <a:ea typeface="ＭＳ ゴシック" panose="020B0609070205080204" pitchFamily="49" charset="-128"/>
              </a:rPr>
              <a:t>には触れない</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pc="-1" dirty="0" smtClean="0">
                <a:solidFill>
                  <a:srgbClr val="000000"/>
                </a:solidFill>
                <a:latin typeface="ＭＳ ゴシック" panose="020B0609070205080204" pitchFamily="49" charset="-128"/>
                <a:ea typeface="ＭＳ ゴシック" panose="020B0609070205080204" pitchFamily="49" charset="-128"/>
              </a:rPr>
              <a:t>そして保存される</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ライセンスの判定結果が矛盾したままで </a:t>
            </a:r>
            <a:r>
              <a:rPr lang="en-US" altLang="ja-JP" dirty="0">
                <a:latin typeface="ＭＳ ゴシック" panose="020B0609070205080204" pitchFamily="49" charset="-128"/>
                <a:ea typeface="ＭＳ ゴシック" panose="020B0609070205080204" pitchFamily="49" charset="-128"/>
              </a:rPr>
              <a:t>"clearing" </a:t>
            </a:r>
            <a:r>
              <a:rPr lang="ja-JP" altLang="en-US" dirty="0">
                <a:latin typeface="ＭＳ ゴシック" panose="020B0609070205080204" pitchFamily="49" charset="-128"/>
                <a:ea typeface="ＭＳ ゴシック" panose="020B0609070205080204" pitchFamily="49" charset="-128"/>
              </a:rPr>
              <a:t>を最終決定しない</a:t>
            </a:r>
            <a:r>
              <a:rPr lang="ja-JP" altLang="en-US" dirty="0" smtClean="0">
                <a:latin typeface="ＭＳ ゴシック" panose="020B0609070205080204" pitchFamily="49" charset="-128"/>
                <a:ea typeface="ＭＳ ゴシック" panose="020B0609070205080204" pitchFamily="49" charset="-128"/>
              </a:rPr>
              <a:t>こと</a:t>
            </a:r>
            <a:endParaRPr lang="en-US"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731160" y="1413000"/>
            <a:ext cx="11459160" cy="486396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88" name="CustomShape 2"/>
          <p:cNvSpPr/>
          <p:nvPr/>
        </p:nvSpPr>
        <p:spPr>
          <a:xfrm>
            <a:off x="0" y="0"/>
            <a:ext cx="138438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trike="noStrike" spc="-1" dirty="0" smtClean="0">
                <a:solidFill>
                  <a:srgbClr val="000000"/>
                </a:solidFill>
                <a:latin typeface="Arial"/>
                <a:ea typeface="Arial"/>
              </a:rPr>
              <a:t>ライセンスブラウザーのライセンス決定機能を使う</a:t>
            </a:r>
            <a:r>
              <a:rPr lang="en-US" sz="3200" b="1" strike="noStrike" spc="-1" dirty="0" smtClean="0">
                <a:solidFill>
                  <a:srgbClr val="000000"/>
                </a:solidFill>
                <a:latin typeface="Arial"/>
                <a:ea typeface="Arial"/>
              </a:rPr>
              <a:t> </a:t>
            </a:r>
            <a:endParaRPr lang="en-US" sz="3200" b="0" strike="noStrike" spc="-1" dirty="0">
              <a:latin typeface="Arial"/>
            </a:endParaRPr>
          </a:p>
        </p:txBody>
      </p:sp>
      <p:sp>
        <p:nvSpPr>
          <p:cNvPr id="289"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90" name="CustomShape 4"/>
          <p:cNvSpPr/>
          <p:nvPr/>
        </p:nvSpPr>
        <p:spPr>
          <a:xfrm>
            <a:off x="1096560" y="2190960"/>
            <a:ext cx="4847040" cy="1087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At aggregated license browser </a:t>
            </a:r>
            <a:r>
              <a:rPr lang="en-US" altLang="ja-JP" spc="-1" dirty="0" smtClean="0">
                <a:solidFill>
                  <a:srgbClr val="000000"/>
                </a:solidFill>
                <a:latin typeface="ＭＳ ゴシック" panose="020B0609070205080204" pitchFamily="49" charset="-128"/>
                <a:ea typeface="ＭＳ ゴシック" panose="020B0609070205080204" pitchFamily="49" charset="-128"/>
              </a:rPr>
              <a:t>view</a:t>
            </a:r>
            <a:r>
              <a:rPr lang="ja-JP" altLang="en-US" spc="-1" dirty="0" smtClean="0">
                <a:solidFill>
                  <a:srgbClr val="000000"/>
                </a:solidFill>
                <a:latin typeface="ＭＳ ゴシック" panose="020B0609070205080204" pitchFamily="49" charset="-128"/>
                <a:ea typeface="ＭＳ ゴシック" panose="020B0609070205080204" pitchFamily="49" charset="-128"/>
              </a:rPr>
              <a:t>から </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[Edit]</a:t>
            </a:r>
            <a:r>
              <a:rPr lang="ja-JP" altLang="en-US" spc="-1" dirty="0" smtClean="0">
                <a:solidFill>
                  <a:srgbClr val="000000"/>
                </a:solidFill>
                <a:latin typeface="ＭＳ ゴシック" panose="020B0609070205080204" pitchFamily="49" charset="-128"/>
                <a:ea typeface="ＭＳ ゴシック" panose="020B0609070205080204" pitchFamily="49" charset="-128"/>
              </a:rPr>
              <a:t>リンク選択</a:t>
            </a:r>
            <a:endParaRPr lang="en-US" b="0" strike="noStrike" spc="-1" dirty="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いずれ</a:t>
            </a:r>
            <a:r>
              <a:rPr lang="ja-JP" altLang="en-US" spc="-1" dirty="0">
                <a:solidFill>
                  <a:srgbClr val="000000"/>
                </a:solidFill>
                <a:latin typeface="ＭＳ ゴシック" panose="020B0609070205080204" pitchFamily="49" charset="-128"/>
                <a:ea typeface="ＭＳ ゴシック" panose="020B0609070205080204" pitchFamily="49" charset="-128"/>
              </a:rPr>
              <a:t>か</a:t>
            </a:r>
            <a:r>
              <a:rPr lang="ja-JP" altLang="en-US"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pc="-1" dirty="0">
                <a:solidFill>
                  <a:srgbClr val="000000"/>
                </a:solidFill>
                <a:latin typeface="ＭＳ ゴシック" panose="020B0609070205080204" pitchFamily="49" charset="-128"/>
                <a:ea typeface="ＭＳ ゴシック" panose="020B0609070205080204" pitchFamily="49" charset="-128"/>
              </a:rPr>
              <a:t>ライセンスを選択して決定</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b="0" strike="noStrike" spc="-1" dirty="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en-US"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pc="-1" dirty="0">
                <a:solidFill>
                  <a:srgbClr val="000000"/>
                </a:solidFill>
                <a:latin typeface="ＭＳ ゴシック" panose="020B0609070205080204" pitchFamily="49" charset="-128"/>
                <a:ea typeface="ＭＳ ゴシック" panose="020B0609070205080204" pitchFamily="49" charset="-128"/>
              </a:rPr>
              <a:t>またはファイルツリーに無関係のマークを</a:t>
            </a:r>
            <a:r>
              <a:rPr lang="ja-JP" altLang="en-US" spc="-1" dirty="0" smtClean="0">
                <a:solidFill>
                  <a:srgbClr val="000000"/>
                </a:solidFill>
                <a:latin typeface="ＭＳ ゴシック" panose="020B0609070205080204" pitchFamily="49" charset="-128"/>
                <a:ea typeface="ＭＳ ゴシック" panose="020B0609070205080204" pitchFamily="49" charset="-128"/>
              </a:rPr>
              <a:t>付ける </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ディストリビューション向け</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b="0"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spcAft>
                <a:spcPts val="1301"/>
              </a:spcAft>
            </a:pPr>
            <a:endParaRPr lang="en-US" sz="1900" b="0" strike="noStrike" spc="-1" dirty="0">
              <a:latin typeface="Arial"/>
            </a:endParaRPr>
          </a:p>
        </p:txBody>
      </p:sp>
      <p:sp>
        <p:nvSpPr>
          <p:cNvPr id="291" name="CustomShape 5"/>
          <p:cNvSpPr/>
          <p:nvPr/>
        </p:nvSpPr>
        <p:spPr>
          <a:xfrm>
            <a:off x="1079999" y="1693440"/>
            <a:ext cx="3684505" cy="300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ユーザインターフェイス</a:t>
            </a:r>
            <a:endParaRPr lang="en-US" sz="2400" b="0" strike="noStrike" spc="-1" dirty="0">
              <a:latin typeface="Arial"/>
            </a:endParaRPr>
          </a:p>
        </p:txBody>
      </p:sp>
      <p:pic>
        <p:nvPicPr>
          <p:cNvPr id="292" name="Google Shape;327;p40"/>
          <p:cNvPicPr/>
          <p:nvPr/>
        </p:nvPicPr>
        <p:blipFill>
          <a:blip r:embed="rId2"/>
          <a:stretch/>
        </p:blipFill>
        <p:spPr>
          <a:xfrm>
            <a:off x="6635880" y="1773360"/>
            <a:ext cx="5247720" cy="4227840"/>
          </a:xfrm>
          <a:prstGeom prst="rect">
            <a:avLst/>
          </a:prstGeom>
          <a:ln>
            <a:noFill/>
          </a:ln>
          <a:effectLst>
            <a:outerShdw>
              <a:srgbClr val="000000">
                <a:alpha val="40000"/>
              </a:srgbClr>
            </a:outerShdw>
          </a:effectLst>
        </p:spPr>
      </p:pic>
      <p:sp>
        <p:nvSpPr>
          <p:cNvPr id="293" name="CustomShape 6"/>
          <p:cNvSpPr/>
          <p:nvPr/>
        </p:nvSpPr>
        <p:spPr>
          <a:xfrm rot="10800000" flipH="1">
            <a:off x="7996680" y="2898360"/>
            <a:ext cx="1131120" cy="17337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94" name="CustomShape 7"/>
          <p:cNvSpPr/>
          <p:nvPr/>
        </p:nvSpPr>
        <p:spPr>
          <a:xfrm rot="10800000" flipH="1">
            <a:off x="11361240" y="5818320"/>
            <a:ext cx="522360" cy="2505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95" name="CustomShape 8"/>
          <p:cNvSpPr/>
          <p:nvPr/>
        </p:nvSpPr>
        <p:spPr>
          <a:xfrm>
            <a:off x="7996680" y="271692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2</a:t>
            </a:r>
            <a:endParaRPr lang="en-US" sz="1700" b="0" strike="noStrike" spc="-1">
              <a:latin typeface="Arial"/>
            </a:endParaRPr>
          </a:p>
        </p:txBody>
      </p:sp>
      <p:sp>
        <p:nvSpPr>
          <p:cNvPr id="296" name="CustomShape 9"/>
          <p:cNvSpPr/>
          <p:nvPr/>
        </p:nvSpPr>
        <p:spPr>
          <a:xfrm>
            <a:off x="11109240" y="471456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1</a:t>
            </a:r>
            <a:endParaRPr lang="en-US" sz="1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2"/>
          <p:cNvSpPr/>
          <p:nvPr/>
        </p:nvSpPr>
        <p:spPr>
          <a:xfrm>
            <a:off x="0" y="228600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特徴</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endParaRPr lang="en-US" sz="3200" b="0" strike="noStrike" spc="-1" dirty="0">
              <a:latin typeface="ＭＳ Ｐゴシック" panose="020B0600070205080204" pitchFamily="50" charset="-128"/>
              <a:ea typeface="ＭＳ Ｐゴシック" panose="020B0600070205080204" pitchFamily="50" charset="-128"/>
            </a:endParaRPr>
          </a:p>
          <a:p>
            <a:pPr marL="457200" indent="-430560">
              <a:lnSpc>
                <a:spcPct val="100000"/>
              </a:lnSpc>
              <a:buClr>
                <a:srgbClr val="000000"/>
              </a:buClr>
              <a:buFont typeface="Arial"/>
              <a:buChar char="●"/>
            </a:pP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ライセンス</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修正</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の再利用</a:t>
            </a:r>
            <a:endParaRPr lang="en-US" sz="3200" b="0" strike="noStrike" spc="-1" dirty="0">
              <a:latin typeface="ＭＳ Ｐゴシック" panose="020B0600070205080204" pitchFamily="50" charset="-128"/>
              <a:ea typeface="ＭＳ Ｐゴシック" panose="020B0600070205080204" pitchFamily="50" charset="-128"/>
            </a:endParaRPr>
          </a:p>
          <a:p>
            <a:pPr marL="457200" indent="-430560">
              <a:lnSpc>
                <a:spcPct val="100000"/>
              </a:lnSpc>
              <a:buClr>
                <a:srgbClr val="000000"/>
              </a:buClr>
              <a:buFont typeface="Arial"/>
              <a:buChar char="●"/>
            </a:pPr>
            <a:r>
              <a:rPr lang="en-US" altLang="ja-JP" sz="3200" b="1" spc="-1" dirty="0">
                <a:solidFill>
                  <a:srgbClr val="000000"/>
                </a:solidFill>
                <a:latin typeface="ＭＳ Ｐゴシック" panose="020B0600070205080204" pitchFamily="50" charset="-128"/>
                <a:ea typeface="ＭＳ Ｐゴシック" panose="020B0600070205080204" pitchFamily="50" charset="-128"/>
              </a:rPr>
              <a:t>Candidate License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の</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取り扱い</a:t>
            </a:r>
            <a:endParaRPr lang="en-US" sz="3200" b="0" strike="noStrike" spc="-1" dirty="0">
              <a:latin typeface="ＭＳ Ｐゴシック" panose="020B0600070205080204" pitchFamily="50" charset="-128"/>
              <a:ea typeface="ＭＳ Ｐゴシック" panose="020B0600070205080204" pitchFamily="50" charset="-128"/>
            </a:endParaRPr>
          </a:p>
          <a:p>
            <a:pPr marL="457200" indent="-430560">
              <a:lnSpc>
                <a:spcPct val="100000"/>
              </a:lnSpc>
              <a:buClr>
                <a:srgbClr val="000000"/>
              </a:buClr>
              <a:buFont typeface="Arial"/>
              <a:buChar char="●"/>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カスタムの</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ライセンステキスト</a:t>
            </a:r>
            <a:endParaRPr lang="en-US" altLang="ja-JP" sz="3200" b="1" spc="-1" dirty="0" smtClean="0">
              <a:solidFill>
                <a:srgbClr val="000000"/>
              </a:solidFill>
              <a:latin typeface="ＭＳ Ｐゴシック" panose="020B0600070205080204" pitchFamily="50" charset="-128"/>
              <a:ea typeface="ＭＳ Ｐゴシック" panose="020B0600070205080204" pitchFamily="50" charset="-128"/>
            </a:endParaRPr>
          </a:p>
          <a:p>
            <a:pPr marL="457200" indent="-430560">
              <a:lnSpc>
                <a:spcPct val="100000"/>
              </a:lnSpc>
              <a:buClr>
                <a:srgbClr val="000000"/>
              </a:buClr>
              <a:buFont typeface="Arial"/>
              <a:buChar char="●"/>
            </a:pP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ライセンスセットの取り扱い</a:t>
            </a:r>
            <a:endParaRPr lang="en-US" sz="3200" b="0" strike="noStrike" spc="-1" dirty="0">
              <a:latin typeface="ＭＳ Ｐゴシック" panose="020B0600070205080204" pitchFamily="50" charset="-128"/>
              <a:ea typeface="ＭＳ Ｐゴシック" panose="020B0600070205080204" pitchFamily="50"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01520" y="0"/>
            <a:ext cx="1219068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ライセンス修正の再利用</a:t>
            </a:r>
            <a:endParaRPr lang="en-US" sz="3200" b="0" strike="noStrike" spc="-1" dirty="0">
              <a:latin typeface="Arial"/>
            </a:endParaRPr>
          </a:p>
        </p:txBody>
      </p:sp>
      <p:sp>
        <p:nvSpPr>
          <p:cNvPr id="301" name="CustomShape 2"/>
          <p:cNvSpPr/>
          <p:nvPr/>
        </p:nvSpPr>
        <p:spPr>
          <a:xfrm>
            <a:off x="734760" y="141300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b="0" i="1" strike="noStrike" spc="-1" dirty="0" smtClean="0">
                <a:solidFill>
                  <a:srgbClr val="000000"/>
                </a:solidFill>
                <a:latin typeface="Arial"/>
                <a:ea typeface="Arial"/>
              </a:rPr>
              <a:t>既に完了した作業結果の再利用</a:t>
            </a:r>
            <a:endParaRPr lang="en-US" sz="1600" b="0" strike="noStrike" spc="-1" dirty="0">
              <a:latin typeface="Arial"/>
            </a:endParaRPr>
          </a:p>
        </p:txBody>
      </p:sp>
      <p:sp>
        <p:nvSpPr>
          <p:cNvPr id="302" name="CustomShape 3"/>
          <p:cNvSpPr/>
          <p:nvPr/>
        </p:nvSpPr>
        <p:spPr>
          <a:xfrm>
            <a:off x="4285580" y="1657800"/>
            <a:ext cx="7750406" cy="599571"/>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03" name="CustomShape 4"/>
          <p:cNvSpPr/>
          <p:nvPr/>
        </p:nvSpPr>
        <p:spPr>
          <a:xfrm>
            <a:off x="101520" y="1708731"/>
            <a:ext cx="4184061" cy="403092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コンポーネントのアップロードと </a:t>
            </a:r>
            <a:r>
              <a:rPr lang="en-US" altLang="ja-JP" dirty="0">
                <a:latin typeface="ＭＳ ゴシック" panose="020B0609070205080204" pitchFamily="49" charset="-128"/>
                <a:ea typeface="ＭＳ ゴシック" panose="020B0609070205080204" pitchFamily="49" charset="-128"/>
              </a:rPr>
              <a:t>"clearing</a:t>
            </a:r>
            <a:r>
              <a:rPr lang="en-US" altLang="ja-JP" dirty="0" smtClean="0">
                <a:latin typeface="ＭＳ ゴシック" panose="020B0609070205080204" pitchFamily="49" charset="-128"/>
                <a:ea typeface="ＭＳ ゴシック" panose="020B0609070205080204" pitchFamily="49" charset="-128"/>
              </a:rPr>
              <a:t>"</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ファイル</a:t>
            </a:r>
            <a:r>
              <a:rPr lang="ja-JP" altLang="en-US" spc="-1" dirty="0">
                <a:solidFill>
                  <a:srgbClr val="000000"/>
                </a:solidFill>
                <a:latin typeface="ＭＳ ゴシック" panose="020B0609070205080204" pitchFamily="49" charset="-128"/>
                <a:ea typeface="ＭＳ ゴシック" panose="020B0609070205080204" pitchFamily="49" charset="-128"/>
              </a:rPr>
              <a:t>ベース</a:t>
            </a:r>
            <a:r>
              <a:rPr lang="ja-JP" altLang="en-US" spc="-1" dirty="0" smtClean="0">
                <a:solidFill>
                  <a:srgbClr val="000000"/>
                </a:solidFill>
                <a:latin typeface="ＭＳ ゴシック" panose="020B0609070205080204" pitchFamily="49" charset="-128"/>
                <a:ea typeface="ＭＳ ゴシック" panose="020B0609070205080204" pitchFamily="49" charset="-128"/>
              </a:rPr>
              <a:t>で</a:t>
            </a:r>
            <a:r>
              <a:rPr lang="ja-JP" altLang="en-US" spc="-1" dirty="0">
                <a:solidFill>
                  <a:srgbClr val="000000"/>
                </a:solidFill>
                <a:latin typeface="ＭＳ ゴシック" panose="020B0609070205080204" pitchFamily="49" charset="-128"/>
                <a:ea typeface="ＭＳ ゴシック" panose="020B0609070205080204" pitchFamily="49" charset="-128"/>
              </a:rPr>
              <a:t>進</a:t>
            </a:r>
            <a:r>
              <a:rPr lang="ja-JP" altLang="en-US" spc="-1" dirty="0" smtClean="0">
                <a:solidFill>
                  <a:srgbClr val="000000"/>
                </a:solidFill>
                <a:latin typeface="ＭＳ ゴシック" panose="020B0609070205080204" pitchFamily="49" charset="-128"/>
                <a:ea typeface="ＭＳ ゴシック" panose="020B0609070205080204" pitchFamily="49" charset="-128"/>
              </a:rPr>
              <a:t>める</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バルクフレーズを利用してもよい</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b="0" strike="noStrike" spc="-1" dirty="0" smtClean="0">
                <a:latin typeface="ＭＳ ゴシック" panose="020B0609070205080204" pitchFamily="49" charset="-128"/>
                <a:ea typeface="ＭＳ ゴシック" panose="020B0609070205080204" pitchFamily="49" charset="-128"/>
              </a:rPr>
              <a:t>コピーライトレビュー</a:t>
            </a:r>
            <a:endParaRPr lang="en-US" b="0" strike="noStrike" spc="-1" dirty="0" smtClean="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b="1" i="1" strike="noStrike" spc="-1" dirty="0" smtClean="0">
                <a:solidFill>
                  <a:srgbClr val="000000"/>
                </a:solidFill>
                <a:latin typeface="ＭＳ ゴシック" panose="020B0609070205080204" pitchFamily="49" charset="-128"/>
                <a:ea typeface="ＭＳ ゴシック" panose="020B0609070205080204" pitchFamily="49" charset="-128"/>
              </a:rPr>
              <a:t>新バージョンアップロード</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すべてのファイルをもう一度調べる</a:t>
            </a:r>
            <a:r>
              <a:rPr lang="ja-JP" altLang="en-US" spc="-1" dirty="0" smtClean="0">
                <a:solidFill>
                  <a:srgbClr val="000000"/>
                </a:solidFill>
                <a:latin typeface="ＭＳ ゴシック" panose="020B0609070205080204" pitchFamily="49" charset="-128"/>
                <a:ea typeface="ＭＳ ゴシック" panose="020B0609070205080204" pitchFamily="49" charset="-128"/>
              </a:rPr>
              <a:t>必要があるか</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p:txBody>
      </p:sp>
      <p:sp>
        <p:nvSpPr>
          <p:cNvPr id="304" name="CustomShape 5"/>
          <p:cNvSpPr/>
          <p:nvPr/>
        </p:nvSpPr>
        <p:spPr>
          <a:xfrm>
            <a:off x="101520" y="1708731"/>
            <a:ext cx="3964355"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306" name="CustomShape 7"/>
          <p:cNvSpPr/>
          <p:nvPr/>
        </p:nvSpPr>
        <p:spPr>
          <a:xfrm>
            <a:off x="9486000" y="5318280"/>
            <a:ext cx="2036160" cy="963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07" name="CustomShape 8"/>
          <p:cNvSpPr/>
          <p:nvPr/>
        </p:nvSpPr>
        <p:spPr>
          <a:xfrm>
            <a:off x="4285581" y="2257371"/>
            <a:ext cx="7751521" cy="3548349"/>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altLang="ja-JP" spc="-1" dirty="0" smtClean="0">
                <a:solidFill>
                  <a:srgbClr val="000000"/>
                </a:solidFill>
                <a:latin typeface="ＭＳ ゴシック" panose="020B0609070205080204" pitchFamily="49" charset="-128"/>
                <a:ea typeface="ＭＳ ゴシック" panose="020B0609070205080204" pitchFamily="49" charset="-128"/>
              </a:rPr>
              <a:t>FOSSology</a:t>
            </a:r>
            <a:r>
              <a:rPr lang="ja-JP" altLang="en-US" spc="-1" dirty="0">
                <a:solidFill>
                  <a:srgbClr val="000000"/>
                </a:solidFill>
                <a:latin typeface="ＭＳ ゴシック" panose="020B0609070205080204" pitchFamily="49" charset="-128"/>
                <a:ea typeface="ＭＳ ゴシック" panose="020B0609070205080204" pitchFamily="49" charset="-128"/>
              </a:rPr>
              <a:t>はすべてのファイルのハッシュ値を</a:t>
            </a:r>
            <a:r>
              <a:rPr lang="ja-JP" altLang="en-US" spc="-1" dirty="0" smtClean="0">
                <a:solidFill>
                  <a:srgbClr val="000000"/>
                </a:solidFill>
                <a:latin typeface="ＭＳ ゴシック" panose="020B0609070205080204" pitchFamily="49" charset="-128"/>
                <a:ea typeface="ＭＳ ゴシック" panose="020B0609070205080204" pitchFamily="49" charset="-128"/>
              </a:rPr>
              <a:t>管理</a:t>
            </a:r>
            <a:endParaRPr lang="en-US" b="0" strike="noStrike" spc="-1" dirty="0" smtClean="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スキャンの再利用 </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新規エージェントでは再スキャンの可能性あり</a:t>
            </a:r>
            <a:r>
              <a:rPr lang="en-US" altLang="ja-JP" dirty="0">
                <a:latin typeface="ＭＳ ゴシック" panose="020B0609070205080204" pitchFamily="49" charset="-128"/>
                <a:ea typeface="ＭＳ ゴシック" panose="020B0609070205080204" pitchFamily="49" charset="-128"/>
              </a:rPr>
              <a:t>)</a:t>
            </a:r>
            <a:endParaRPr lang="en-US" b="0" strike="noStrike" spc="-1" dirty="0" smtClean="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en-US" altLang="ja-JP" b="1" spc="-1" dirty="0" smtClean="0">
                <a:solidFill>
                  <a:srgbClr val="000000"/>
                </a:solidFill>
                <a:latin typeface="ＭＳ ゴシック" panose="020B0609070205080204" pitchFamily="49" charset="-128"/>
                <a:ea typeface="ＭＳ ゴシック" panose="020B0609070205080204" pitchFamily="49" charset="-128"/>
              </a:rPr>
              <a:t>“clearing”</a:t>
            </a:r>
            <a:r>
              <a:rPr lang="ja-JP" altLang="en-US" b="1" spc="-1" dirty="0" smtClean="0">
                <a:solidFill>
                  <a:srgbClr val="000000"/>
                </a:solidFill>
                <a:latin typeface="ＭＳ ゴシック" panose="020B0609070205080204" pitchFamily="49" charset="-128"/>
                <a:ea typeface="ＭＳ ゴシック" panose="020B0609070205080204" pitchFamily="49" charset="-128"/>
              </a:rPr>
              <a:t>決定</a:t>
            </a:r>
            <a:r>
              <a:rPr lang="ja-JP" altLang="en-US" b="1" spc="-1" dirty="0">
                <a:solidFill>
                  <a:srgbClr val="000000"/>
                </a:solidFill>
                <a:latin typeface="ＭＳ ゴシック" panose="020B0609070205080204" pitchFamily="49" charset="-128"/>
                <a:ea typeface="ＭＳ ゴシック" panose="020B0609070205080204" pitchFamily="49" charset="-128"/>
              </a:rPr>
              <a:t>を再利用</a:t>
            </a:r>
            <a:r>
              <a:rPr lang="ja-JP" altLang="en-US" b="1" spc="-1" dirty="0" smtClean="0">
                <a:solidFill>
                  <a:srgbClr val="000000"/>
                </a:solidFill>
                <a:latin typeface="ＭＳ ゴシック" panose="020B0609070205080204" pitchFamily="49" charset="-128"/>
                <a:ea typeface="ＭＳ ゴシック" panose="020B0609070205080204" pitchFamily="49" charset="-128"/>
              </a:rPr>
              <a:t>したい　</a:t>
            </a:r>
            <a:r>
              <a:rPr lang="en-US" altLang="ja-JP" b="1" spc="-1" dirty="0" smtClean="0">
                <a:solidFill>
                  <a:srgbClr val="000000"/>
                </a:solidFill>
                <a:latin typeface="ＭＳ ゴシック" panose="020B0609070205080204" pitchFamily="49" charset="-128"/>
                <a:ea typeface="ＭＳ ゴシック" panose="020B0609070205080204" pitchFamily="49" charset="-128"/>
              </a:rPr>
              <a:t>=</a:t>
            </a:r>
            <a:r>
              <a:rPr lang="ja-JP" altLang="en-US" b="1" spc="-1" dirty="0" smtClean="0">
                <a:solidFill>
                  <a:srgbClr val="000000"/>
                </a:solidFill>
                <a:latin typeface="ＭＳ ゴシック" panose="020B0609070205080204" pitchFamily="49" charset="-128"/>
                <a:ea typeface="ＭＳ ゴシック" panose="020B0609070205080204" pitchFamily="49" charset="-128"/>
              </a:rPr>
              <a:t>　ユーザー</a:t>
            </a:r>
            <a:r>
              <a:rPr lang="ja-JP" altLang="en-US" b="1" spc="-1" dirty="0">
                <a:solidFill>
                  <a:srgbClr val="000000"/>
                </a:solidFill>
                <a:latin typeface="ＭＳ ゴシック" panose="020B0609070205080204" pitchFamily="49" charset="-128"/>
                <a:ea typeface="ＭＳ ゴシック" panose="020B0609070205080204" pitchFamily="49" charset="-128"/>
              </a:rPr>
              <a:t>が決定した</a:t>
            </a:r>
            <a:r>
              <a:rPr lang="ja-JP" altLang="en-US" b="1" spc="-1" dirty="0" smtClean="0">
                <a:solidFill>
                  <a:srgbClr val="000000"/>
                </a:solidFill>
                <a:latin typeface="ＭＳ ゴシック" panose="020B0609070205080204" pitchFamily="49" charset="-128"/>
                <a:ea typeface="ＭＳ ゴシック" panose="020B0609070205080204" pitchFamily="49" charset="-128"/>
              </a:rPr>
              <a:t>こと</a:t>
            </a:r>
            <a:endParaRPr lang="en-US"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3</a:t>
            </a:r>
            <a:r>
              <a:rPr lang="ja-JP" altLang="en-US" spc="-1" dirty="0" err="1" smtClean="0">
                <a:solidFill>
                  <a:srgbClr val="000000"/>
                </a:solidFill>
                <a:latin typeface="ＭＳ ゴシック" panose="020B0609070205080204" pitchFamily="49" charset="-128"/>
                <a:ea typeface="ＭＳ ゴシック" panose="020B0609070205080204" pitchFamily="49" charset="-128"/>
              </a:rPr>
              <a:t>つの</a:t>
            </a:r>
            <a:r>
              <a:rPr lang="ja-JP" altLang="en-US" spc="-1" dirty="0" smtClean="0">
                <a:solidFill>
                  <a:srgbClr val="000000"/>
                </a:solidFill>
                <a:latin typeface="ＭＳ ゴシック" panose="020B0609070205080204" pitchFamily="49" charset="-128"/>
                <a:ea typeface="ＭＳ ゴシック" panose="020B0609070205080204" pitchFamily="49" charset="-128"/>
              </a:rPr>
              <a:t>異なる再利用</a:t>
            </a:r>
            <a:r>
              <a:rPr lang="ja-JP" altLang="en-US" spc="-1" dirty="0" smtClean="0">
                <a:solidFill>
                  <a:srgbClr val="000000"/>
                </a:solidFill>
                <a:latin typeface="ＭＳ ゴシック" panose="020B0609070205080204" pitchFamily="49" charset="-128"/>
                <a:ea typeface="ＭＳ ゴシック" panose="020B0609070205080204" pitchFamily="49" charset="-128"/>
              </a:rPr>
              <a:t>機能</a:t>
            </a:r>
            <a:endParaRPr lang="en-US"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000000"/>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同じファイルハッシュに</a:t>
            </a:r>
            <a:r>
              <a:rPr lang="ja-JP" altLang="en-US" spc="-1" dirty="0" smtClean="0">
                <a:solidFill>
                  <a:srgbClr val="000000"/>
                </a:solidFill>
                <a:latin typeface="ＭＳ ゴシック" panose="020B0609070205080204" pitchFamily="49" charset="-128"/>
                <a:ea typeface="ＭＳ ゴシック" panose="020B0609070205080204" pitchFamily="49" charset="-128"/>
              </a:rPr>
              <a:t>基づいて</a:t>
            </a:r>
            <a:r>
              <a:rPr lang="en-US" altLang="ja-JP" spc="-1" dirty="0" smtClean="0">
                <a:solidFill>
                  <a:srgbClr val="000000"/>
                </a:solidFill>
                <a:latin typeface="ＭＳ ゴシック" panose="020B0609070205080204" pitchFamily="49" charset="-128"/>
                <a:ea typeface="ＭＳ ゴシック" panose="020B0609070205080204" pitchFamily="49" charset="-128"/>
              </a:rPr>
              <a:t>”clearing”</a:t>
            </a:r>
            <a:r>
              <a:rPr lang="ja-JP" altLang="en-US" spc="-1" dirty="0" smtClean="0">
                <a:solidFill>
                  <a:srgbClr val="000000"/>
                </a:solidFill>
                <a:latin typeface="ＭＳ ゴシック" panose="020B0609070205080204" pitchFamily="49" charset="-128"/>
                <a:ea typeface="ＭＳ ゴシック" panose="020B0609070205080204" pitchFamily="49" charset="-128"/>
              </a:rPr>
              <a:t>を再利用</a:t>
            </a:r>
            <a:endParaRPr lang="en-US" b="0" strike="noStrike" spc="-1" dirty="0" smtClean="0">
              <a:latin typeface="ＭＳ ゴシック" panose="020B0609070205080204" pitchFamily="49" charset="-128"/>
              <a:ea typeface="ＭＳ ゴシック" panose="020B0609070205080204" pitchFamily="49" charset="-128"/>
            </a:endParaRPr>
          </a:p>
          <a:p>
            <a:pPr marL="355680" lvl="2" indent="-170280">
              <a:lnSpc>
                <a:spcPct val="100000"/>
              </a:lnSpc>
              <a:buClr>
                <a:srgbClr val="000000"/>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一括スキャン操作の再利用</a:t>
            </a:r>
            <a:r>
              <a:rPr lang="en-US" altLang="ja-JP" spc="-1" dirty="0">
                <a:solidFill>
                  <a:srgbClr val="000000"/>
                </a:solidFill>
                <a:latin typeface="ＭＳ ゴシック" panose="020B0609070205080204" pitchFamily="49" charset="-128"/>
                <a:ea typeface="ＭＳ ゴシック" panose="020B0609070205080204" pitchFamily="49" charset="-128"/>
              </a:rPr>
              <a:t>=</a:t>
            </a:r>
            <a:r>
              <a:rPr lang="ja-JP" altLang="en-US" spc="-1" dirty="0">
                <a:solidFill>
                  <a:srgbClr val="000000"/>
                </a:solidFill>
                <a:latin typeface="ＭＳ ゴシック" panose="020B0609070205080204" pitchFamily="49" charset="-128"/>
                <a:ea typeface="ＭＳ ゴシック" panose="020B0609070205080204" pitchFamily="49" charset="-128"/>
              </a:rPr>
              <a:t>個々の</a:t>
            </a:r>
            <a:r>
              <a:rPr lang="ja-JP" altLang="en-US" spc="-1" dirty="0" smtClean="0">
                <a:solidFill>
                  <a:srgbClr val="000000"/>
                </a:solidFill>
                <a:latin typeface="ＭＳ ゴシック" panose="020B0609070205080204" pitchFamily="49" charset="-128"/>
                <a:ea typeface="ＭＳ ゴシック" panose="020B0609070205080204" pitchFamily="49" charset="-128"/>
              </a:rPr>
              <a:t>テキストフレーズ</a:t>
            </a:r>
            <a:endParaRPr lang="en-US" b="0" strike="noStrike" spc="-1" dirty="0" smtClean="0">
              <a:latin typeface="ＭＳ ゴシック" panose="020B0609070205080204" pitchFamily="49" charset="-128"/>
              <a:ea typeface="ＭＳ ゴシック" panose="020B0609070205080204" pitchFamily="49" charset="-128"/>
            </a:endParaRPr>
          </a:p>
          <a:p>
            <a:pPr marL="355680" lvl="2" indent="-170280">
              <a:lnSpc>
                <a:spcPct val="100000"/>
              </a:lnSpc>
              <a:buClr>
                <a:srgbClr val="000000"/>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ファイルが</a:t>
            </a:r>
            <a:r>
              <a:rPr lang="en-US" altLang="ja-JP" spc="-1" dirty="0">
                <a:solidFill>
                  <a:srgbClr val="000000"/>
                </a:solidFill>
                <a:latin typeface="ＭＳ ゴシック" panose="020B0609070205080204" pitchFamily="49" charset="-128"/>
                <a:ea typeface="ＭＳ ゴシック" panose="020B0609070205080204" pitchFamily="49" charset="-128"/>
              </a:rPr>
              <a:t>1</a:t>
            </a:r>
            <a:r>
              <a:rPr lang="ja-JP" altLang="en-US" spc="-1" dirty="0">
                <a:solidFill>
                  <a:srgbClr val="000000"/>
                </a:solidFill>
                <a:latin typeface="ＭＳ ゴシック" panose="020B0609070205080204" pitchFamily="49" charset="-128"/>
                <a:ea typeface="ＭＳ ゴシック" panose="020B0609070205080204" pitchFamily="49" charset="-128"/>
              </a:rPr>
              <a:t>行異なる場所で</a:t>
            </a:r>
            <a:r>
              <a:rPr lang="ja-JP" altLang="en-US" spc="-1" dirty="0" smtClean="0">
                <a:solidFill>
                  <a:srgbClr val="000000"/>
                </a:solidFill>
                <a:latin typeface="ＭＳ ゴシック" panose="020B0609070205080204" pitchFamily="49" charset="-128"/>
                <a:ea typeface="ＭＳ ゴシック" panose="020B0609070205080204" pitchFamily="49" charset="-128"/>
              </a:rPr>
              <a:t>再利用</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 diff-tool</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利用</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pc="-1" dirty="0">
                <a:solidFill>
                  <a:srgbClr val="000000"/>
                </a:solidFill>
                <a:latin typeface="ＭＳ ゴシック" panose="020B0609070205080204" pitchFamily="49" charset="-128"/>
                <a:ea typeface="ＭＳ ゴシック" panose="020B0609070205080204" pitchFamily="49" charset="-128"/>
              </a:rPr>
              <a:t>遅</a:t>
            </a:r>
            <a:r>
              <a:rPr lang="ja-JP" altLang="en-US" spc="-1" dirty="0" smtClean="0">
                <a:solidFill>
                  <a:srgbClr val="000000"/>
                </a:solidFill>
                <a:latin typeface="ＭＳ ゴシック" panose="020B0609070205080204" pitchFamily="49" charset="-128"/>
                <a:ea typeface="ＭＳ ゴシック" panose="020B0609070205080204" pitchFamily="49" charset="-128"/>
              </a:rPr>
              <a:t>い</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731160" y="1413000"/>
            <a:ext cx="11459160" cy="484668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309"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ライセンス修正の再利用</a:t>
            </a:r>
            <a:endParaRPr lang="en-US" altLang="ja-JP" sz="3200" spc="-1" dirty="0"/>
          </a:p>
        </p:txBody>
      </p:sp>
      <p:sp>
        <p:nvSpPr>
          <p:cNvPr id="310"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311" name="CustomShape 4"/>
          <p:cNvSpPr/>
          <p:nvPr/>
        </p:nvSpPr>
        <p:spPr>
          <a:xfrm>
            <a:off x="1096560" y="2190960"/>
            <a:ext cx="5164920" cy="3613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アップロード時に、ライセンスレビューデータを再利用するためにサーバー上の別の既存のパッケージを選択</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できる</a:t>
            </a:r>
            <a:endParaRPr lang="en-US" sz="1900" b="0" strike="noStrike" spc="-1" dirty="0" smtClean="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en-US" altLang="ja-JP" sz="1900" spc="-1" dirty="0" smtClean="0">
                <a:solidFill>
                  <a:srgbClr val="000000"/>
                </a:solidFill>
                <a:latin typeface="ＭＳ ゴシック" panose="020B0609070205080204" pitchFamily="49" charset="-128"/>
                <a:ea typeface="ＭＳ ゴシック" panose="020B0609070205080204" pitchFamily="49" charset="-128"/>
              </a:rPr>
              <a:t>3</a:t>
            </a:r>
            <a:r>
              <a:rPr lang="ja-JP" altLang="en-US" sz="1900" spc="-1" dirty="0">
                <a:solidFill>
                  <a:srgbClr val="000000"/>
                </a:solidFill>
                <a:latin typeface="ＭＳ ゴシック" panose="020B0609070205080204" pitchFamily="49" charset="-128"/>
                <a:ea typeface="ＭＳ ゴシック" panose="020B0609070205080204" pitchFamily="49" charset="-128"/>
              </a:rPr>
              <a:t>種</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z="1900" spc="-1" dirty="0">
                <a:solidFill>
                  <a:srgbClr val="000000"/>
                </a:solidFill>
                <a:latin typeface="ＭＳ ゴシック" panose="020B0609070205080204" pitchFamily="49" charset="-128"/>
                <a:ea typeface="ＭＳ ゴシック" panose="020B0609070205080204" pitchFamily="49" charset="-128"/>
              </a:rPr>
              <a:t>主な再利用</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オプションがある</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900" b="0" strike="noStrike" spc="-1" dirty="0" smtClean="0">
              <a:latin typeface="ＭＳ ゴシック" panose="020B0609070205080204" pitchFamily="49" charset="-128"/>
              <a:ea typeface="ＭＳ ゴシック" panose="020B0609070205080204" pitchFamily="49" charset="-128"/>
            </a:endParaRPr>
          </a:p>
          <a:p>
            <a:pPr marL="673200" lvl="2" indent="-234000">
              <a:lnSpc>
                <a:spcPct val="100000"/>
              </a:lnSpc>
              <a:buClr>
                <a:srgbClr val="879BAA"/>
              </a:buClr>
              <a:buFont typeface="Noto Sans Symbols"/>
              <a:buChar char="∙"/>
            </a:pPr>
            <a:r>
              <a:rPr lang="en-US" altLang="ja-JP" sz="1900" spc="-1" dirty="0" smtClean="0">
                <a:solidFill>
                  <a:srgbClr val="000000"/>
                </a:solidFill>
                <a:latin typeface="ＭＳ ゴシック" panose="020B0609070205080204" pitchFamily="49" charset="-128"/>
                <a:ea typeface="ＭＳ ゴシック" panose="020B0609070205080204" pitchFamily="49" charset="-128"/>
              </a:rPr>
              <a:t>(1)</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ファイル</a:t>
            </a:r>
            <a:r>
              <a:rPr lang="ja-JP" altLang="en-US" sz="1900" spc="-1" dirty="0">
                <a:solidFill>
                  <a:srgbClr val="000000"/>
                </a:solidFill>
                <a:latin typeface="ＭＳ ゴシック" panose="020B0609070205080204" pitchFamily="49" charset="-128"/>
                <a:ea typeface="ＭＳ ゴシック" panose="020B0609070205080204" pitchFamily="49" charset="-128"/>
              </a:rPr>
              <a:t>に対して計算された同じハッシュ値でライセンスレビューデータを再利用</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する</a:t>
            </a:r>
            <a:endParaRPr lang="en-US" sz="1900" b="0" strike="noStrike" spc="-1" dirty="0">
              <a:latin typeface="ＭＳ ゴシック" panose="020B0609070205080204" pitchFamily="49" charset="-128"/>
              <a:ea typeface="ＭＳ ゴシック" panose="020B0609070205080204" pitchFamily="49" charset="-128"/>
            </a:endParaRPr>
          </a:p>
          <a:p>
            <a:pPr marL="673200" lvl="2" indent="-234000">
              <a:lnSpc>
                <a:spcPct val="100000"/>
              </a:lnSpc>
              <a:buClr>
                <a:srgbClr val="879BAA"/>
              </a:buClr>
              <a:buFont typeface="Noto Sans Symbols"/>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(2)diff tool</a:t>
            </a:r>
            <a:r>
              <a:rPr lang="ja-JP" altLang="en-US" sz="1900" spc="-1" dirty="0">
                <a:solidFill>
                  <a:srgbClr val="000000"/>
                </a:solidFill>
                <a:latin typeface="ＭＳ ゴシック" panose="020B0609070205080204" pitchFamily="49" charset="-128"/>
                <a:ea typeface="ＭＳ ゴシック" panose="020B0609070205080204" pitchFamily="49" charset="-128"/>
              </a:rPr>
              <a:t>を使用して</a:t>
            </a:r>
            <a:r>
              <a:rPr lang="en-US" altLang="ja-JP" sz="1900" spc="-1" dirty="0">
                <a:solidFill>
                  <a:srgbClr val="000000"/>
                </a:solidFill>
                <a:latin typeface="ＭＳ ゴシック" panose="020B0609070205080204" pitchFamily="49" charset="-128"/>
                <a:ea typeface="ＭＳ ゴシック" panose="020B0609070205080204" pitchFamily="49" charset="-128"/>
              </a:rPr>
              <a:t>1</a:t>
            </a:r>
            <a:r>
              <a:rPr lang="ja-JP" altLang="en-US" sz="1900" spc="-1" dirty="0">
                <a:solidFill>
                  <a:srgbClr val="000000"/>
                </a:solidFill>
                <a:latin typeface="ＭＳ ゴシック" panose="020B0609070205080204" pitchFamily="49" charset="-128"/>
                <a:ea typeface="ＭＳ ゴシック" panose="020B0609070205080204" pitchFamily="49" charset="-128"/>
              </a:rPr>
              <a:t>行の許容範囲でライセンスレビューデータを再利用</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する</a:t>
            </a:r>
            <a:endParaRPr lang="en-US" sz="1900" b="0" strike="noStrike" spc="-1" dirty="0">
              <a:latin typeface="ＭＳ ゴシック" panose="020B0609070205080204" pitchFamily="49" charset="-128"/>
              <a:ea typeface="ＭＳ ゴシック" panose="020B0609070205080204" pitchFamily="49" charset="-128"/>
            </a:endParaRPr>
          </a:p>
          <a:p>
            <a:pPr marL="673200" lvl="2" indent="-234000">
              <a:lnSpc>
                <a:spcPct val="100000"/>
              </a:lnSpc>
              <a:buClr>
                <a:srgbClr val="879BAA"/>
              </a:buClr>
              <a:buFont typeface="Noto Sans Symbols"/>
              <a:buChar char="∙"/>
            </a:pPr>
            <a:r>
              <a:rPr lang="en-US" altLang="ja-JP" sz="1900" spc="-1" dirty="0" smtClean="0">
                <a:solidFill>
                  <a:srgbClr val="000000"/>
                </a:solidFill>
                <a:latin typeface="ＭＳ ゴシック" panose="020B0609070205080204" pitchFamily="49" charset="-128"/>
                <a:ea typeface="ＭＳ ゴシック" panose="020B0609070205080204" pitchFamily="49" charset="-128"/>
              </a:rPr>
              <a:t>(3)</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選択</a:t>
            </a:r>
            <a:r>
              <a:rPr lang="ja-JP" altLang="en-US" sz="1900" spc="-1" dirty="0">
                <a:solidFill>
                  <a:srgbClr val="000000"/>
                </a:solidFill>
                <a:latin typeface="ＭＳ ゴシック" panose="020B0609070205080204" pitchFamily="49" charset="-128"/>
                <a:ea typeface="ＭＳ ゴシック" panose="020B0609070205080204" pitchFamily="49" charset="-128"/>
              </a:rPr>
              <a:t>した既存のパッケージに入力された一括スキャンタスクを新しいパッケージにも再利用</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する</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p:txBody>
      </p:sp>
      <p:sp>
        <p:nvSpPr>
          <p:cNvPr id="312" name="CustomShape 5"/>
          <p:cNvSpPr/>
          <p:nvPr/>
        </p:nvSpPr>
        <p:spPr>
          <a:xfrm>
            <a:off x="1124279" y="1569240"/>
            <a:ext cx="3917277" cy="435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ユーザーインタフェース</a:t>
            </a:r>
            <a:endParaRPr lang="en-US" sz="2400" b="0" strike="noStrike" spc="-1" dirty="0">
              <a:latin typeface="Arial"/>
            </a:endParaRPr>
          </a:p>
        </p:txBody>
      </p:sp>
      <p:pic>
        <p:nvPicPr>
          <p:cNvPr id="313" name="Google Shape;364;p43"/>
          <p:cNvPicPr/>
          <p:nvPr/>
        </p:nvPicPr>
        <p:blipFill>
          <a:blip r:embed="rId2"/>
          <a:stretch/>
        </p:blipFill>
        <p:spPr>
          <a:xfrm>
            <a:off x="6432120" y="1699920"/>
            <a:ext cx="5247720" cy="4223520"/>
          </a:xfrm>
          <a:prstGeom prst="rect">
            <a:avLst/>
          </a:prstGeom>
          <a:ln>
            <a:noFill/>
          </a:ln>
          <a:effectLst>
            <a:outerShdw>
              <a:srgbClr val="000000">
                <a:alpha val="40000"/>
              </a:srgbClr>
            </a:outerShdw>
          </a:effectLst>
        </p:spPr>
      </p:pic>
      <p:sp>
        <p:nvSpPr>
          <p:cNvPr id="314" name="CustomShape 6"/>
          <p:cNvSpPr/>
          <p:nvPr/>
        </p:nvSpPr>
        <p:spPr>
          <a:xfrm>
            <a:off x="8696160" y="4845600"/>
            <a:ext cx="2113560" cy="774720"/>
          </a:xfrm>
          <a:prstGeom prst="wedgeRoundRectCallout">
            <a:avLst>
              <a:gd name="adj1" fmla="val -71915"/>
              <a:gd name="adj2" fmla="val -33104"/>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 </a:t>
            </a:r>
            <a:r>
              <a:rPr lang="ja-JP" altLang="en-US" sz="1200" b="1" spc="-1" dirty="0" smtClean="0">
                <a:solidFill>
                  <a:srgbClr val="000000"/>
                </a:solidFill>
                <a:ea typeface="Arial"/>
              </a:rPr>
              <a:t>ライセンス</a:t>
            </a:r>
            <a:r>
              <a:rPr lang="ja-JP" altLang="en-US" sz="1200" b="1" spc="-1" dirty="0">
                <a:solidFill>
                  <a:srgbClr val="000000"/>
                </a:solidFill>
                <a:ea typeface="Arial"/>
              </a:rPr>
              <a:t>決定を再利用する場所から既存のアップロードを選択</a:t>
            </a:r>
            <a:endParaRPr lang="en-US" sz="1200" b="0" strike="noStrike" spc="-1" dirty="0">
              <a:latin typeface="Arial"/>
            </a:endParaRPr>
          </a:p>
        </p:txBody>
      </p:sp>
      <p:sp>
        <p:nvSpPr>
          <p:cNvPr id="315" name="CustomShape 7"/>
          <p:cNvSpPr/>
          <p:nvPr/>
        </p:nvSpPr>
        <p:spPr>
          <a:xfrm>
            <a:off x="9566280" y="2967480"/>
            <a:ext cx="2284200" cy="774720"/>
          </a:xfrm>
          <a:prstGeom prst="wedgeRoundRectCallout">
            <a:avLst>
              <a:gd name="adj1" fmla="val -112178"/>
              <a:gd name="adj2" fmla="val 100758"/>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3</a:t>
            </a:r>
            <a:r>
              <a:rPr lang="en-US" sz="1200" b="1" strike="noStrike" spc="-1" dirty="0" smtClean="0">
                <a:solidFill>
                  <a:srgbClr val="000000"/>
                </a:solidFill>
                <a:latin typeface="Arial"/>
                <a:ea typeface="Arial"/>
              </a:rPr>
              <a:t>.</a:t>
            </a:r>
            <a:r>
              <a:rPr lang="ja-JP" altLang="en-US" sz="1200" b="1" spc="-1" dirty="0">
                <a:solidFill>
                  <a:srgbClr val="000000"/>
                </a:solidFill>
                <a:ea typeface="Arial"/>
              </a:rPr>
              <a:t>同じファイルから</a:t>
            </a:r>
            <a:r>
              <a:rPr lang="ja-JP" altLang="en-US" sz="1200" b="1" spc="-1" dirty="0" smtClean="0">
                <a:solidFill>
                  <a:srgbClr val="000000"/>
                </a:solidFill>
                <a:ea typeface="Arial"/>
              </a:rPr>
              <a:t>の“</a:t>
            </a:r>
            <a:r>
              <a:rPr lang="en-US" altLang="ja-JP" sz="1200" b="1" spc="-1" dirty="0" smtClean="0">
                <a:solidFill>
                  <a:srgbClr val="000000"/>
                </a:solidFill>
                <a:ea typeface="Arial"/>
              </a:rPr>
              <a:t>clearing</a:t>
            </a:r>
            <a:r>
              <a:rPr lang="ja-JP" altLang="en-US" sz="1200" b="1" spc="-1" dirty="0" smtClean="0">
                <a:solidFill>
                  <a:srgbClr val="000000"/>
                </a:solidFill>
                <a:ea typeface="Arial"/>
              </a:rPr>
              <a:t>”決定</a:t>
            </a:r>
            <a:r>
              <a:rPr lang="ja-JP" altLang="en-US" sz="1200" b="1" spc="-1" dirty="0">
                <a:solidFill>
                  <a:srgbClr val="000000"/>
                </a:solidFill>
                <a:ea typeface="Arial"/>
              </a:rPr>
              <a:t>だけでなく、識別されたテキストフレーズも</a:t>
            </a:r>
            <a:r>
              <a:rPr lang="ja-JP" altLang="en-US" sz="1200" b="1" spc="-1" dirty="0" smtClean="0">
                <a:solidFill>
                  <a:srgbClr val="000000"/>
                </a:solidFill>
                <a:ea typeface="Arial"/>
              </a:rPr>
              <a:t>選択</a:t>
            </a:r>
            <a:endParaRPr lang="en-US" sz="1200" b="0" strike="noStrike" spc="-1" dirty="0">
              <a:latin typeface="Arial"/>
            </a:endParaRPr>
          </a:p>
        </p:txBody>
      </p:sp>
      <p:sp>
        <p:nvSpPr>
          <p:cNvPr id="316" name="CustomShape 8"/>
          <p:cNvSpPr/>
          <p:nvPr/>
        </p:nvSpPr>
        <p:spPr>
          <a:xfrm>
            <a:off x="9566280" y="3917520"/>
            <a:ext cx="2113560" cy="774720"/>
          </a:xfrm>
          <a:prstGeom prst="wedgeRoundRectCallout">
            <a:avLst>
              <a:gd name="adj1" fmla="val -113651"/>
              <a:gd name="adj2" fmla="val 23118"/>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2. </a:t>
            </a:r>
            <a:r>
              <a:rPr lang="en-US" sz="1200" b="1" spc="-1" dirty="0" smtClean="0">
                <a:solidFill>
                  <a:srgbClr val="000000"/>
                </a:solidFill>
                <a:ea typeface="Arial"/>
              </a:rPr>
              <a:t>hash-match</a:t>
            </a:r>
            <a:r>
              <a:rPr lang="ja-JP" altLang="en-US" sz="1200" b="1" spc="-1" dirty="0" smtClean="0">
                <a:solidFill>
                  <a:srgbClr val="000000"/>
                </a:solidFill>
                <a:ea typeface="Arial"/>
              </a:rPr>
              <a:t>また</a:t>
            </a:r>
            <a:r>
              <a:rPr lang="ja-JP" altLang="en-US" sz="1200" b="1" spc="-1" dirty="0">
                <a:solidFill>
                  <a:srgbClr val="000000"/>
                </a:solidFill>
                <a:ea typeface="Arial"/>
              </a:rPr>
              <a:t>は</a:t>
            </a:r>
            <a:r>
              <a:rPr lang="en-US" altLang="ja-JP" sz="1200" b="1" spc="-1" dirty="0">
                <a:solidFill>
                  <a:srgbClr val="000000"/>
                </a:solidFill>
                <a:ea typeface="Arial"/>
              </a:rPr>
              <a:t>1</a:t>
            </a:r>
            <a:r>
              <a:rPr lang="ja-JP" altLang="en-US" sz="1200" b="1" spc="-1" dirty="0">
                <a:solidFill>
                  <a:srgbClr val="000000"/>
                </a:solidFill>
                <a:ea typeface="Arial"/>
              </a:rPr>
              <a:t>行の許容差を持つ</a:t>
            </a:r>
            <a:r>
              <a:rPr lang="en-US" altLang="ja-JP" sz="1200" b="1" spc="-1" dirty="0">
                <a:solidFill>
                  <a:srgbClr val="000000"/>
                </a:solidFill>
                <a:ea typeface="Arial"/>
              </a:rPr>
              <a:t>diff-tool</a:t>
            </a:r>
            <a:r>
              <a:rPr lang="ja-JP" altLang="en-US" sz="1200" b="1" spc="-1" dirty="0">
                <a:solidFill>
                  <a:srgbClr val="000000"/>
                </a:solidFill>
                <a:ea typeface="Arial"/>
              </a:rPr>
              <a:t>によって同じファイルを選択</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3"/>
          <p:cNvSpPr/>
          <p:nvPr/>
        </p:nvSpPr>
        <p:spPr>
          <a:xfrm>
            <a:off x="626760" y="186192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000" b="1" strike="noStrike" spc="-1" dirty="0">
                <a:solidFill>
                  <a:srgbClr val="000000"/>
                </a:solidFill>
                <a:latin typeface="Arial"/>
                <a:ea typeface="Arial"/>
              </a:rPr>
              <a:t>FOSSology </a:t>
            </a:r>
            <a:r>
              <a:rPr lang="ja-JP" altLang="en-US" sz="2000" b="1" spc="-1" dirty="0">
                <a:solidFill>
                  <a:srgbClr val="000000"/>
                </a:solidFill>
                <a:latin typeface="Arial"/>
                <a:ea typeface="Arial"/>
              </a:rPr>
              <a:t>プロジェクト</a:t>
            </a:r>
            <a:endParaRPr lang="en-US" sz="2000" b="0" strike="noStrike" spc="-1" dirty="0">
              <a:latin typeface="Arial"/>
            </a:endParaRPr>
          </a:p>
          <a:p>
            <a:pPr>
              <a:lnSpc>
                <a:spcPct val="100000"/>
              </a:lnSpc>
            </a:pPr>
            <a:r>
              <a:rPr lang="en-US" sz="2000" b="1" strike="noStrike" spc="-1" dirty="0">
                <a:solidFill>
                  <a:srgbClr val="000000"/>
                </a:solidFill>
                <a:latin typeface="Arial Narrow"/>
                <a:ea typeface="Arial Narrow"/>
              </a:rPr>
              <a:t>https://www.fossology.org/</a:t>
            </a:r>
            <a:endParaRPr lang="en-US" sz="2000" b="0" strike="noStrike" spc="-1" dirty="0">
              <a:latin typeface="Arial"/>
            </a:endParaRPr>
          </a:p>
        </p:txBody>
      </p:sp>
      <p:sp>
        <p:nvSpPr>
          <p:cNvPr id="185" name="CustomShape 4"/>
          <p:cNvSpPr/>
          <p:nvPr/>
        </p:nvSpPr>
        <p:spPr>
          <a:xfrm>
            <a:off x="626760" y="2796120"/>
            <a:ext cx="5467680" cy="346356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2008</a:t>
            </a:r>
            <a:r>
              <a:rPr lang="ja-JP" altLang="en-US" spc="-1" dirty="0">
                <a:solidFill>
                  <a:srgbClr val="000000"/>
                </a:solidFill>
                <a:latin typeface="ＭＳ ゴシック" panose="020B0609070205080204" pitchFamily="49" charset="-128"/>
                <a:ea typeface="ＭＳ ゴシック" panose="020B0609070205080204" pitchFamily="49" charset="-128"/>
              </a:rPr>
              <a:t>年</a:t>
            </a:r>
            <a:r>
              <a:rPr lang="en-US" altLang="ja-JP" spc="-1" dirty="0">
                <a:solidFill>
                  <a:srgbClr val="000000"/>
                </a:solidFill>
                <a:latin typeface="ＭＳ ゴシック" panose="020B0609070205080204" pitchFamily="49" charset="-128"/>
                <a:ea typeface="ＭＳ ゴシック" panose="020B0609070205080204" pitchFamily="49" charset="-128"/>
              </a:rPr>
              <a:t>: GPL-2.0</a:t>
            </a:r>
            <a:r>
              <a:rPr lang="ja-JP" altLang="en-US" spc="-1" dirty="0">
                <a:solidFill>
                  <a:srgbClr val="000000"/>
                </a:solidFill>
                <a:latin typeface="ＭＳ ゴシック" panose="020B0609070205080204" pitchFamily="49" charset="-128"/>
                <a:ea typeface="ＭＳ ゴシック" panose="020B0609070205080204" pitchFamily="49" charset="-128"/>
              </a:rPr>
              <a:t>で公開</a:t>
            </a:r>
            <a:endParaRPr lang="en-US" altLang="ja-JP"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2015</a:t>
            </a:r>
            <a:r>
              <a:rPr lang="ja-JP" altLang="en-US" spc="-1" dirty="0">
                <a:solidFill>
                  <a:srgbClr val="000000"/>
                </a:solidFill>
                <a:latin typeface="ＭＳ ゴシック" panose="020B0609070205080204" pitchFamily="49" charset="-128"/>
                <a:ea typeface="ＭＳ ゴシック" panose="020B0609070205080204" pitchFamily="49" charset="-128"/>
              </a:rPr>
              <a:t>年</a:t>
            </a:r>
            <a:r>
              <a:rPr lang="en-US" altLang="ja-JP" spc="-1" dirty="0">
                <a:solidFill>
                  <a:srgbClr val="000000"/>
                </a:solidFill>
                <a:latin typeface="ＭＳ ゴシック" panose="020B0609070205080204" pitchFamily="49" charset="-128"/>
                <a:ea typeface="ＭＳ ゴシック" panose="020B0609070205080204" pitchFamily="49" charset="-128"/>
              </a:rPr>
              <a:t>: Linux Foundation</a:t>
            </a:r>
            <a:r>
              <a:rPr lang="ja-JP" altLang="en-US" spc="-1" dirty="0">
                <a:solidFill>
                  <a:srgbClr val="000000"/>
                </a:solidFill>
                <a:latin typeface="ＭＳ ゴシック" panose="020B0609070205080204" pitchFamily="49" charset="-128"/>
                <a:ea typeface="ＭＳ ゴシック" panose="020B0609070205080204" pitchFamily="49" charset="-128"/>
              </a:rPr>
              <a:t> のコラボレーションプロジェクトとなる</a:t>
            </a:r>
            <a:r>
              <a:rPr lang="en-US" altLang="ja-JP" spc="-1" dirty="0">
                <a:solidFill>
                  <a:srgbClr val="000000"/>
                </a:solidFill>
                <a:latin typeface="ＭＳ ゴシック" panose="020B0609070205080204" pitchFamily="49" charset="-128"/>
                <a:ea typeface="ＭＳ ゴシック" panose="020B0609070205080204" pitchFamily="49" charset="-128"/>
              </a:rPr>
              <a:t> </a:t>
            </a:r>
          </a:p>
          <a:p>
            <a:pPr marL="190440" lvl="1" indent="-196200">
              <a:lnSpc>
                <a:spcPct val="100000"/>
              </a:lnSpc>
              <a:spcBef>
                <a:spcPts val="1301"/>
              </a:spcBef>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ウェブサーバによるコマンドラインインターフェイス実装</a:t>
            </a:r>
            <a:endParaRPr lang="en-US" altLang="ja-JP"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ライセンスやコピーライトを検索するスキャニング機能などを搭載</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組織で分析タスクを行うためのマルチユーザ</a:t>
            </a:r>
            <a:r>
              <a:rPr lang="en-US" altLang="ja-JP" spc="-1" dirty="0">
                <a:solidFill>
                  <a:srgbClr val="000000"/>
                </a:solidFill>
                <a:latin typeface="ＭＳ ゴシック" panose="020B0609070205080204" pitchFamily="49" charset="-128"/>
                <a:ea typeface="ＭＳ ゴシック" panose="020B0609070205080204" pitchFamily="49" charset="-128"/>
              </a:rPr>
              <a:t>/</a:t>
            </a:r>
            <a:r>
              <a:rPr lang="ja-JP" altLang="en-US" spc="-1" dirty="0">
                <a:solidFill>
                  <a:srgbClr val="000000"/>
                </a:solidFill>
                <a:latin typeface="ＭＳ ゴシック" panose="020B0609070205080204" pitchFamily="49" charset="-128"/>
                <a:ea typeface="ＭＳ ゴシック" panose="020B0609070205080204" pitchFamily="49" charset="-128"/>
              </a:rPr>
              <a:t>マルチテナント対応の</a:t>
            </a:r>
            <a:r>
              <a:rPr lang="en-US" altLang="ja-JP" spc="-1" dirty="0">
                <a:solidFill>
                  <a:srgbClr val="000000"/>
                </a:solidFill>
                <a:latin typeface="ＭＳ ゴシック" panose="020B0609070205080204" pitchFamily="49" charset="-128"/>
                <a:ea typeface="ＭＳ ゴシック" panose="020B0609070205080204" pitchFamily="49" charset="-128"/>
              </a:rPr>
              <a:t>Web</a:t>
            </a:r>
            <a:r>
              <a:rPr lang="ja-JP" altLang="en-US" spc="-1" dirty="0">
                <a:solidFill>
                  <a:srgbClr val="000000"/>
                </a:solidFill>
                <a:latin typeface="ＭＳ ゴシック" panose="020B0609070205080204" pitchFamily="49" charset="-128"/>
                <a:ea typeface="ＭＳ ゴシック" panose="020B0609070205080204" pitchFamily="49" charset="-128"/>
              </a:rPr>
              <a:t>機能搭載</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190440" lvl="1" indent="-201960">
              <a:lnSpc>
                <a:spcPct val="100000"/>
              </a:lnSpc>
              <a:buClr>
                <a:srgbClr val="879BAA"/>
              </a:buClr>
              <a:buFont typeface="Noto Sans Symbols"/>
              <a:buChar char="∙"/>
            </a:pPr>
            <a:endParaRPr lang="en-US" sz="2000" b="0" strike="noStrike" spc="-1" dirty="0">
              <a:latin typeface="Arial"/>
            </a:endParaRPr>
          </a:p>
        </p:txBody>
      </p:sp>
      <p:sp>
        <p:nvSpPr>
          <p:cNvPr id="186" name="CustomShape 5"/>
          <p:cNvSpPr/>
          <p:nvPr/>
        </p:nvSpPr>
        <p:spPr>
          <a:xfrm>
            <a:off x="6240240" y="186192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000" b="1" strike="noStrike" spc="-1" dirty="0">
                <a:solidFill>
                  <a:srgbClr val="000000"/>
                </a:solidFill>
                <a:latin typeface="Arial"/>
                <a:ea typeface="Arial"/>
              </a:rPr>
              <a:t>FOSSology </a:t>
            </a:r>
            <a:r>
              <a:rPr lang="ja-JP" altLang="en-US" sz="2000" b="1" spc="-1" dirty="0">
                <a:solidFill>
                  <a:srgbClr val="000000"/>
                </a:solidFill>
                <a:latin typeface="Arial"/>
                <a:ea typeface="Arial"/>
              </a:rPr>
              <a:t>開発</a:t>
            </a:r>
            <a:endParaRPr lang="en-US" sz="2000" b="0" strike="noStrike" spc="-1" dirty="0">
              <a:latin typeface="Arial"/>
            </a:endParaRPr>
          </a:p>
          <a:p>
            <a:pPr>
              <a:lnSpc>
                <a:spcPct val="100000"/>
              </a:lnSpc>
            </a:pPr>
            <a:r>
              <a:rPr lang="en-US" sz="2000" b="1" strike="noStrike" spc="-1" dirty="0">
                <a:solidFill>
                  <a:srgbClr val="000000"/>
                </a:solidFill>
                <a:latin typeface="Arial Narrow"/>
                <a:ea typeface="Arial Narrow"/>
              </a:rPr>
              <a:t>https://www.github.com/fossology/fossology</a:t>
            </a:r>
            <a:endParaRPr lang="en-US" sz="2000" b="0" strike="noStrike" spc="-1" dirty="0">
              <a:latin typeface="Arial"/>
            </a:endParaRPr>
          </a:p>
        </p:txBody>
      </p:sp>
      <p:sp>
        <p:nvSpPr>
          <p:cNvPr id="187" name="CustomShape 6"/>
          <p:cNvSpPr/>
          <p:nvPr/>
        </p:nvSpPr>
        <p:spPr>
          <a:xfrm>
            <a:off x="6240240" y="2796120"/>
            <a:ext cx="5467680" cy="346356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標準のアプリケーション群</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endParaRPr lang="en-US" altLang="ja-JP" sz="1900"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Linux, Apache 2, PostgreSQL, PHP, </a:t>
            </a:r>
            <a:endParaRPr lang="en-US" altLang="ja-JP" sz="1900"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ネット上の</a:t>
            </a:r>
            <a:r>
              <a:rPr lang="en-US" altLang="ja-JP" sz="1900" spc="-1" dirty="0">
                <a:solidFill>
                  <a:srgbClr val="000000"/>
                </a:solidFill>
                <a:latin typeface="ＭＳ ゴシック" panose="020B0609070205080204" pitchFamily="49" charset="-128"/>
                <a:ea typeface="ＭＳ ゴシック" panose="020B0609070205080204" pitchFamily="49" charset="-128"/>
              </a:rPr>
              <a:t>UI</a:t>
            </a:r>
            <a:r>
              <a:rPr lang="ja-JP" altLang="en-US" sz="1900" spc="-1" dirty="0">
                <a:solidFill>
                  <a:srgbClr val="000000"/>
                </a:solidFill>
                <a:latin typeface="ＭＳ ゴシック" panose="020B0609070205080204" pitchFamily="49" charset="-128"/>
                <a:ea typeface="ＭＳ ゴシック" panose="020B0609070205080204" pitchFamily="49" charset="-128"/>
              </a:rPr>
              <a:t>は</a:t>
            </a:r>
            <a:r>
              <a:rPr lang="en-US" altLang="ja-JP" sz="1900" spc="-1" dirty="0">
                <a:solidFill>
                  <a:srgbClr val="000000"/>
                </a:solidFill>
                <a:latin typeface="ＭＳ ゴシック" panose="020B0609070205080204" pitchFamily="49" charset="-128"/>
                <a:ea typeface="ＭＳ ゴシック" panose="020B0609070205080204" pitchFamily="49" charset="-128"/>
              </a:rPr>
              <a:t>PHP</a:t>
            </a:r>
            <a:r>
              <a:rPr lang="ja-JP" altLang="en-US" sz="1900" spc="-1" dirty="0">
                <a:solidFill>
                  <a:srgbClr val="000000"/>
                </a:solidFill>
                <a:latin typeface="ＭＳ ゴシック" panose="020B0609070205080204" pitchFamily="49" charset="-128"/>
                <a:ea typeface="ＭＳ ゴシック" panose="020B0609070205080204" pitchFamily="49" charset="-128"/>
              </a:rPr>
              <a:t>で、スキャナー機能は</a:t>
            </a:r>
            <a:r>
              <a:rPr lang="en-US" altLang="ja-JP" sz="1900" spc="-1" dirty="0">
                <a:solidFill>
                  <a:srgbClr val="000000"/>
                </a:solidFill>
                <a:latin typeface="ＭＳ ゴシック" panose="020B0609070205080204" pitchFamily="49" charset="-128"/>
                <a:ea typeface="ＭＳ ゴシック" panose="020B0609070205080204" pitchFamily="49" charset="-128"/>
              </a:rPr>
              <a:t>C/C++</a:t>
            </a:r>
            <a:r>
              <a:rPr lang="ja-JP" altLang="en-US" sz="1900" spc="-1" dirty="0">
                <a:solidFill>
                  <a:srgbClr val="000000"/>
                </a:solidFill>
                <a:latin typeface="ＭＳ ゴシック" panose="020B0609070205080204" pitchFamily="49" charset="-128"/>
                <a:ea typeface="ＭＳ ゴシック" panose="020B0609070205080204" pitchFamily="49" charset="-128"/>
              </a:rPr>
              <a:t>で実装</a:t>
            </a:r>
            <a:endParaRPr lang="en-US" altLang="ja-JP" sz="1900" spc="-1" dirty="0">
              <a:latin typeface="ＭＳ ゴシック" panose="020B0609070205080204" pitchFamily="49" charset="-128"/>
              <a:ea typeface="ＭＳ ゴシック" panose="020B0609070205080204" pitchFamily="49" charset="-128"/>
            </a:endParaRPr>
          </a:p>
          <a:p>
            <a:pPr marL="254160" lvl="1" indent="-265680">
              <a:lnSpc>
                <a:spcPct val="100000"/>
              </a:lnSpc>
              <a:buClr>
                <a:srgbClr val="879BAA"/>
              </a:buClr>
              <a:buFont typeface="Noto Sans Symbols"/>
              <a:buChar char="▪"/>
            </a:pP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Web U</a:t>
            </a:r>
            <a:r>
              <a:rPr lang="en-US" altLang="ja-JP" sz="2000" b="0" strike="noStrike" spc="-1" dirty="0" smtClean="0">
                <a:solidFill>
                  <a:srgbClr val="000000"/>
                </a:solidFill>
                <a:latin typeface="ＭＳ ゴシック" panose="020B0609070205080204" pitchFamily="49" charset="-128"/>
                <a:ea typeface="ＭＳ ゴシック" panose="020B0609070205080204" pitchFamily="49" charset="-128"/>
              </a:rPr>
              <a:t>I</a:t>
            </a: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　以外に</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2000" b="0" strike="noStrike" spc="-1" dirty="0">
              <a:latin typeface="ＭＳ ゴシック" panose="020B0609070205080204" pitchFamily="49" charset="-128"/>
              <a:ea typeface="ＭＳ ゴシック" panose="020B0609070205080204" pitchFamily="49" charset="-128"/>
            </a:endParaRPr>
          </a:p>
          <a:p>
            <a:pPr marL="444600" lvl="2" indent="-265680">
              <a:lnSpc>
                <a:spcPct val="100000"/>
              </a:lnSpc>
              <a:buClr>
                <a:srgbClr val="879BAA"/>
              </a:buClr>
              <a:buFont typeface="Noto Sans Symbols"/>
              <a:buChar char="▪"/>
            </a:pPr>
            <a:r>
              <a:rPr lang="ja-JP" altLang="en-US" sz="2000" b="0" strike="noStrike" spc="-1" dirty="0" smtClean="0">
                <a:latin typeface="ＭＳ ゴシック" panose="020B0609070205080204" pitchFamily="49" charset="-128"/>
                <a:ea typeface="ＭＳ ゴシック" panose="020B0609070205080204" pitchFamily="49" charset="-128"/>
              </a:rPr>
              <a:t>コマンドラインインターフェイス</a:t>
            </a:r>
            <a:endParaRPr lang="en-US" sz="2000" b="0" strike="noStrike" spc="-1" dirty="0">
              <a:latin typeface="ＭＳ ゴシック" panose="020B0609070205080204" pitchFamily="49" charset="-128"/>
              <a:ea typeface="ＭＳ ゴシック" panose="020B0609070205080204" pitchFamily="49" charset="-128"/>
            </a:endParaRPr>
          </a:p>
        </p:txBody>
      </p:sp>
      <p:sp>
        <p:nvSpPr>
          <p:cNvPr id="9"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とは何か</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10" name="CustomShape 2"/>
          <p:cNvSpPr/>
          <p:nvPr/>
        </p:nvSpPr>
        <p:spPr>
          <a:xfrm>
            <a:off x="626760" y="1104214"/>
            <a:ext cx="11081520" cy="66302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dirty="0" smtClean="0">
                <a:solidFill>
                  <a:srgbClr val="000000"/>
                </a:solidFill>
                <a:latin typeface="ＭＳ Ｐゴシック" panose="020B0600070205080204" pitchFamily="50" charset="-128"/>
                <a:ea typeface="ＭＳ Ｐゴシック" panose="020B0600070205080204" pitchFamily="50" charset="-128"/>
              </a:rPr>
              <a:t>ソフトウェアコンポーネント</a:t>
            </a:r>
            <a:r>
              <a:rPr lang="ja-JP" altLang="en-US" sz="2000" i="1" spc="-1" dirty="0">
                <a:solidFill>
                  <a:srgbClr val="000000"/>
                </a:solidFill>
                <a:latin typeface="ＭＳ Ｐゴシック" panose="020B0600070205080204" pitchFamily="50" charset="-128"/>
                <a:ea typeface="ＭＳ Ｐゴシック" panose="020B0600070205080204" pitchFamily="50" charset="-128"/>
              </a:rPr>
              <a:t>の</a:t>
            </a:r>
            <a:r>
              <a:rPr lang="ja-JP" altLang="en-US" sz="2000" i="1" spc="-1" dirty="0" smtClean="0">
                <a:solidFill>
                  <a:srgbClr val="000000"/>
                </a:solidFill>
                <a:latin typeface="ＭＳ Ｐゴシック" panose="020B0600070205080204" pitchFamily="50" charset="-128"/>
                <a:ea typeface="ＭＳ Ｐゴシック" panose="020B0600070205080204" pitchFamily="50" charset="-128"/>
              </a:rPr>
              <a:t>ライセンスとコピーライトを追従する</a:t>
            </a:r>
            <a:r>
              <a:rPr lang="en-US" altLang="ja-JP" sz="2000" i="1" spc="-1" dirty="0" smtClean="0">
                <a:solidFill>
                  <a:srgbClr val="000000"/>
                </a:solidFill>
                <a:latin typeface="ＭＳ Ｐゴシック" panose="020B0600070205080204" pitchFamily="50" charset="-128"/>
                <a:ea typeface="ＭＳ Ｐゴシック" panose="020B0600070205080204" pitchFamily="50" charset="-128"/>
              </a:rPr>
              <a:t/>
            </a:r>
            <a:br>
              <a:rPr lang="en-US" altLang="ja-JP" sz="2000" i="1" spc="-1" dirty="0" smtClean="0">
                <a:solidFill>
                  <a:srgbClr val="000000"/>
                </a:solidFill>
                <a:latin typeface="ＭＳ Ｐゴシック" panose="020B0600070205080204" pitchFamily="50" charset="-128"/>
                <a:ea typeface="ＭＳ Ｐゴシック" panose="020B0600070205080204" pitchFamily="50" charset="-128"/>
              </a:rPr>
            </a:br>
            <a:r>
              <a:rPr lang="ja-JP" altLang="en-US" sz="2000" i="1" spc="-1" dirty="0" smtClean="0">
                <a:solidFill>
                  <a:srgbClr val="000000"/>
                </a:solidFill>
                <a:latin typeface="ＭＳ Ｐゴシック" panose="020B0600070205080204" pitchFamily="50" charset="-128"/>
                <a:ea typeface="ＭＳ Ｐゴシック" panose="020B0600070205080204" pitchFamily="50" charset="-128"/>
              </a:rPr>
              <a:t>ウェブサーバーアプリケーション</a:t>
            </a:r>
            <a:endParaRPr lang="en-US" sz="2000" b="0" i="1" strike="noStrike" spc="-1" dirty="0" smtClean="0">
              <a:solidFill>
                <a:srgbClr val="000000"/>
              </a:solidFill>
              <a:latin typeface="ＭＳ Ｐゴシック" panose="020B0600070205080204" pitchFamily="50" charset="-128"/>
              <a:ea typeface="ＭＳ Ｐゴシック" panose="020B0600070205080204" pitchFamily="50" charset="-128"/>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ライセンス修正の再利用</a:t>
            </a:r>
            <a:endParaRPr lang="en-US" altLang="ja-JP" sz="3200" spc="-1" dirty="0"/>
          </a:p>
        </p:txBody>
      </p:sp>
      <p:sp>
        <p:nvSpPr>
          <p:cNvPr id="319" name="CustomShape 2"/>
          <p:cNvSpPr/>
          <p:nvPr/>
        </p:nvSpPr>
        <p:spPr>
          <a:xfrm>
            <a:off x="94092" y="1507612"/>
            <a:ext cx="7093800" cy="4851788"/>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b="1" spc="-1" dirty="0" smtClean="0">
                <a:solidFill>
                  <a:srgbClr val="000000"/>
                </a:solidFill>
                <a:ea typeface="Arial"/>
              </a:rPr>
              <a:t>オープンソースパッケージ</a:t>
            </a:r>
            <a:r>
              <a:rPr lang="ja-JP" altLang="en-US" b="1" spc="-1" dirty="0">
                <a:solidFill>
                  <a:srgbClr val="000000"/>
                </a:solidFill>
                <a:ea typeface="Arial"/>
              </a:rPr>
              <a:t>を</a:t>
            </a:r>
            <a:r>
              <a:rPr lang="ja-JP" altLang="en-US" b="1" spc="-1" dirty="0" smtClean="0">
                <a:solidFill>
                  <a:srgbClr val="000000"/>
                </a:solidFill>
                <a:ea typeface="Arial"/>
              </a:rPr>
              <a:t>アップロード</a:t>
            </a:r>
            <a:endParaRPr lang="en-US" b="0" strike="noStrike" spc="-1" dirty="0">
              <a:latin typeface="Arial"/>
            </a:endParaRPr>
          </a:p>
          <a:p>
            <a:pPr marL="520560" lvl="2" indent="-373680">
              <a:lnSpc>
                <a:spcPct val="100000"/>
              </a:lnSpc>
              <a:buClr>
                <a:srgbClr val="879BAA"/>
              </a:buClr>
              <a:buFont typeface="Noto Sans Symbols"/>
              <a:buChar char="∙"/>
            </a:pPr>
            <a:r>
              <a:rPr lang="en-US" spc="-1" dirty="0" smtClean="0">
                <a:solidFill>
                  <a:srgbClr val="000000"/>
                </a:solidFill>
                <a:latin typeface="Arial"/>
                <a:ea typeface="Arial"/>
              </a:rPr>
              <a:t>“</a:t>
            </a:r>
            <a:r>
              <a:rPr lang="en-US" b="0" strike="noStrike" spc="-1" dirty="0" smtClean="0">
                <a:solidFill>
                  <a:srgbClr val="000000"/>
                </a:solidFill>
                <a:latin typeface="Arial"/>
                <a:ea typeface="Arial"/>
              </a:rPr>
              <a:t>clearing” </a:t>
            </a:r>
            <a:r>
              <a:rPr lang="ja-JP" altLang="en-US" b="0" strike="noStrike" spc="-1" dirty="0" smtClean="0">
                <a:solidFill>
                  <a:srgbClr val="000000"/>
                </a:solidFill>
                <a:latin typeface="Arial"/>
                <a:ea typeface="Arial"/>
              </a:rPr>
              <a:t>作業を行う</a:t>
            </a:r>
            <a:endParaRPr lang="en-US" b="0" strike="noStrike" spc="-1" dirty="0">
              <a:latin typeface="Arial"/>
            </a:endParaRPr>
          </a:p>
          <a:p>
            <a:pPr marL="520560" lvl="2" indent="-373680">
              <a:lnSpc>
                <a:spcPct val="100000"/>
              </a:lnSpc>
              <a:buClr>
                <a:srgbClr val="879BAA"/>
              </a:buClr>
              <a:buFont typeface="Noto Sans Symbols"/>
              <a:buChar char="∙"/>
            </a:pPr>
            <a:r>
              <a:rPr lang="en-US" b="0" strike="noStrike" spc="-1" dirty="0">
                <a:solidFill>
                  <a:srgbClr val="000000"/>
                </a:solidFill>
                <a:latin typeface="Arial"/>
                <a:ea typeface="Arial"/>
              </a:rPr>
              <a:t>… </a:t>
            </a:r>
            <a:r>
              <a:rPr lang="ja-JP" altLang="en-US" spc="-1" dirty="0" smtClean="0">
                <a:solidFill>
                  <a:srgbClr val="000000"/>
                </a:solidFill>
                <a:latin typeface="Arial"/>
                <a:ea typeface="Arial"/>
              </a:rPr>
              <a:t>また</a:t>
            </a:r>
            <a:r>
              <a:rPr lang="ja-JP" altLang="en-US" spc="-1" dirty="0">
                <a:solidFill>
                  <a:srgbClr val="000000"/>
                </a:solidFill>
                <a:latin typeface="Arial"/>
                <a:ea typeface="Arial"/>
              </a:rPr>
              <a:t>は</a:t>
            </a:r>
            <a:r>
              <a:rPr lang="en-US" b="0" strike="noStrike" spc="-1" dirty="0" smtClean="0">
                <a:solidFill>
                  <a:srgbClr val="000000"/>
                </a:solidFill>
                <a:latin typeface="Arial"/>
                <a:ea typeface="Arial"/>
              </a:rPr>
              <a:t> </a:t>
            </a:r>
            <a:r>
              <a:rPr lang="ja-JP" altLang="en-US" b="0" strike="noStrike" spc="-1" dirty="0" smtClean="0">
                <a:solidFill>
                  <a:srgbClr val="000000"/>
                </a:solidFill>
                <a:latin typeface="Arial"/>
                <a:ea typeface="Arial"/>
              </a:rPr>
              <a:t>例をそのまま</a:t>
            </a:r>
            <a:endParaRPr lang="en-US"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b="1" strike="noStrike" spc="-1" dirty="0" smtClean="0">
                <a:solidFill>
                  <a:srgbClr val="000000"/>
                </a:solidFill>
                <a:latin typeface="Arial"/>
                <a:ea typeface="Arial"/>
              </a:rPr>
              <a:t>新しいバージョンのパッケージアップロード</a:t>
            </a:r>
            <a:endParaRPr lang="en-US" b="0" strike="noStrike" spc="-1" dirty="0" smtClean="0">
              <a:latin typeface="Arial"/>
            </a:endParaRPr>
          </a:p>
          <a:p>
            <a:pPr marL="520560" lvl="2" indent="-373680">
              <a:lnSpc>
                <a:spcPct val="100000"/>
              </a:lnSpc>
              <a:buClr>
                <a:srgbClr val="879BAA"/>
              </a:buClr>
              <a:buFont typeface="Noto Sans Symbols"/>
              <a:buChar char="∙"/>
            </a:pPr>
            <a:r>
              <a:rPr lang="en-US" b="0" strike="noStrike" spc="-1" dirty="0" smtClean="0">
                <a:solidFill>
                  <a:srgbClr val="000000"/>
                </a:solidFill>
                <a:latin typeface="Arial"/>
                <a:ea typeface="Arial"/>
              </a:rPr>
              <a:t>(</a:t>
            </a:r>
            <a:r>
              <a:rPr lang="ja-JP" altLang="en-US" spc="-1" dirty="0">
                <a:solidFill>
                  <a:srgbClr val="000000"/>
                </a:solidFill>
                <a:ea typeface="Arial"/>
              </a:rPr>
              <a:t>実際には古い</a:t>
            </a:r>
            <a:r>
              <a:rPr lang="ja-JP" altLang="en-US" spc="-1" dirty="0" smtClean="0">
                <a:solidFill>
                  <a:srgbClr val="000000"/>
                </a:solidFill>
                <a:ea typeface="Arial"/>
              </a:rPr>
              <a:t>バージョンと</a:t>
            </a:r>
            <a:r>
              <a:rPr lang="ja-JP" altLang="en-US" spc="-1" dirty="0">
                <a:solidFill>
                  <a:srgbClr val="000000"/>
                </a:solidFill>
                <a:ea typeface="Arial"/>
              </a:rPr>
              <a:t>同様</a:t>
            </a:r>
            <a:r>
              <a:rPr lang="ja-JP" altLang="en-US" spc="-1" dirty="0" smtClean="0">
                <a:solidFill>
                  <a:srgbClr val="000000"/>
                </a:solidFill>
                <a:ea typeface="Arial"/>
              </a:rPr>
              <a:t>に動作</a:t>
            </a:r>
            <a:r>
              <a:rPr lang="ja-JP" altLang="en-US" spc="-1" dirty="0">
                <a:solidFill>
                  <a:srgbClr val="000000"/>
                </a:solidFill>
                <a:ea typeface="Arial"/>
              </a:rPr>
              <a:t>します</a:t>
            </a:r>
            <a:r>
              <a:rPr lang="en-US" b="0" strike="noStrike" spc="-1" dirty="0" smtClean="0">
                <a:solidFill>
                  <a:srgbClr val="000000"/>
                </a:solidFill>
                <a:latin typeface="Arial"/>
                <a:ea typeface="Arial"/>
              </a:rPr>
              <a:t>)</a:t>
            </a:r>
            <a:endParaRPr lang="en-US" b="0" strike="noStrike" spc="-1" dirty="0">
              <a:latin typeface="Arial"/>
            </a:endParaRPr>
          </a:p>
          <a:p>
            <a:pPr marL="520560" lvl="2" indent="-373680">
              <a:lnSpc>
                <a:spcPct val="100000"/>
              </a:lnSpc>
              <a:buClr>
                <a:srgbClr val="879BAA"/>
              </a:buClr>
              <a:buFont typeface="Noto Sans Symbols"/>
              <a:buChar char="∙"/>
            </a:pPr>
            <a:r>
              <a:rPr lang="ja-JP" altLang="en-US" spc="-1" dirty="0">
                <a:solidFill>
                  <a:srgbClr val="000000"/>
                </a:solidFill>
                <a:latin typeface="Arial"/>
                <a:ea typeface="Arial"/>
              </a:rPr>
              <a:t>仮定</a:t>
            </a:r>
            <a:r>
              <a:rPr lang="en-US" b="0" strike="noStrike" spc="-1" dirty="0" smtClean="0">
                <a:solidFill>
                  <a:srgbClr val="000000"/>
                </a:solidFill>
                <a:latin typeface="Arial"/>
                <a:ea typeface="Arial"/>
              </a:rPr>
              <a:t>: </a:t>
            </a:r>
            <a:r>
              <a:rPr lang="ja-JP" altLang="en-US" spc="-1" dirty="0" smtClean="0">
                <a:solidFill>
                  <a:srgbClr val="000000"/>
                </a:solidFill>
                <a:ea typeface="Arial"/>
              </a:rPr>
              <a:t>アップロード物内</a:t>
            </a:r>
            <a:r>
              <a:rPr lang="ja-JP" altLang="en-US" spc="-1" dirty="0">
                <a:solidFill>
                  <a:srgbClr val="000000"/>
                </a:solidFill>
                <a:ea typeface="Arial"/>
              </a:rPr>
              <a:t>での</a:t>
            </a:r>
            <a:r>
              <a:rPr lang="ja-JP" altLang="en-US" spc="-1" dirty="0" smtClean="0">
                <a:solidFill>
                  <a:srgbClr val="000000"/>
                </a:solidFill>
                <a:ea typeface="Arial"/>
              </a:rPr>
              <a:t>テキストフレーズ利用は問題ないように見える</a:t>
            </a:r>
            <a:endParaRPr lang="en-US" b="0" strike="noStrike" spc="-1" dirty="0">
              <a:latin typeface="Arial"/>
            </a:endParaRPr>
          </a:p>
          <a:p>
            <a:pPr marL="520560" lvl="2" indent="-373680">
              <a:lnSpc>
                <a:spcPct val="100000"/>
              </a:lnSpc>
              <a:buClr>
                <a:srgbClr val="879BAA"/>
              </a:buClr>
              <a:buFont typeface="Noto Sans Symbols"/>
              <a:buChar char="∙"/>
            </a:pPr>
            <a:r>
              <a:rPr lang="ja-JP" altLang="en-US" spc="-1" dirty="0" smtClean="0">
                <a:solidFill>
                  <a:srgbClr val="000000"/>
                </a:solidFill>
                <a:ea typeface="Arial"/>
              </a:rPr>
              <a:t>適切</a:t>
            </a:r>
            <a:r>
              <a:rPr lang="ja-JP" altLang="en-US" spc="-1" dirty="0">
                <a:solidFill>
                  <a:srgbClr val="000000"/>
                </a:solidFill>
                <a:ea typeface="Arial"/>
              </a:rPr>
              <a:t>な再利用設定を</a:t>
            </a:r>
            <a:r>
              <a:rPr lang="ja-JP" altLang="en-US" spc="-1" dirty="0" smtClean="0">
                <a:solidFill>
                  <a:srgbClr val="000000"/>
                </a:solidFill>
                <a:ea typeface="Arial"/>
              </a:rPr>
              <a:t>選択</a:t>
            </a:r>
            <a:endParaRPr lang="en-US" b="0" strike="noStrike" spc="-1" dirty="0">
              <a:latin typeface="Arial"/>
            </a:endParaRPr>
          </a:p>
          <a:p>
            <a:pPr marL="698400" lvl="3" indent="-360720">
              <a:lnSpc>
                <a:spcPct val="100000"/>
              </a:lnSpc>
              <a:buClr>
                <a:srgbClr val="879BAA"/>
              </a:buClr>
              <a:buFont typeface="Noto Sans Symbols"/>
              <a:buChar char="∙"/>
            </a:pPr>
            <a:r>
              <a:rPr lang="ja-JP" altLang="en-US" spc="-1" dirty="0">
                <a:solidFill>
                  <a:srgbClr val="000000"/>
                </a:solidFill>
                <a:ea typeface="Arial"/>
              </a:rPr>
              <a:t>既存の</a:t>
            </a:r>
            <a:r>
              <a:rPr lang="ja-JP" altLang="en-US" spc="-1" dirty="0" smtClean="0">
                <a:solidFill>
                  <a:srgbClr val="000000"/>
                </a:solidFill>
                <a:ea typeface="Arial"/>
              </a:rPr>
              <a:t>アップロード物を選択</a:t>
            </a:r>
            <a:endParaRPr lang="en-US" b="0" strike="noStrike" spc="-1" dirty="0">
              <a:latin typeface="Arial"/>
            </a:endParaRPr>
          </a:p>
          <a:p>
            <a:pPr marL="698400" lvl="3" indent="-360720">
              <a:lnSpc>
                <a:spcPct val="100000"/>
              </a:lnSpc>
              <a:buClr>
                <a:srgbClr val="879BAA"/>
              </a:buClr>
              <a:buFont typeface="Noto Sans Symbols"/>
              <a:buChar char="∙"/>
            </a:pPr>
            <a:r>
              <a:rPr lang="ja-JP" altLang="en-US" spc="-1" dirty="0">
                <a:solidFill>
                  <a:srgbClr val="000000"/>
                </a:solidFill>
                <a:ea typeface="Arial"/>
              </a:rPr>
              <a:t>必要に</a:t>
            </a:r>
            <a:r>
              <a:rPr lang="ja-JP" altLang="en-US" spc="-1" dirty="0" smtClean="0">
                <a:solidFill>
                  <a:srgbClr val="000000"/>
                </a:solidFill>
                <a:ea typeface="Arial"/>
              </a:rPr>
              <a:t>応じて</a:t>
            </a:r>
            <a:r>
              <a:rPr lang="ja-JP" altLang="en-US" spc="-1" dirty="0">
                <a:solidFill>
                  <a:srgbClr val="000000"/>
                </a:solidFill>
                <a:ea typeface="Arial"/>
              </a:rPr>
              <a:t>バルク</a:t>
            </a:r>
            <a:r>
              <a:rPr lang="ja-JP" altLang="en-US" spc="-1" dirty="0" smtClean="0">
                <a:solidFill>
                  <a:srgbClr val="000000"/>
                </a:solidFill>
                <a:ea typeface="Arial"/>
              </a:rPr>
              <a:t>フレーズ</a:t>
            </a:r>
            <a:r>
              <a:rPr lang="ja-JP" altLang="en-US" spc="-1" dirty="0">
                <a:solidFill>
                  <a:srgbClr val="000000"/>
                </a:solidFill>
                <a:ea typeface="Arial"/>
              </a:rPr>
              <a:t>を</a:t>
            </a:r>
            <a:r>
              <a:rPr lang="ja-JP" altLang="en-US" spc="-1" dirty="0" smtClean="0">
                <a:solidFill>
                  <a:srgbClr val="000000"/>
                </a:solidFill>
                <a:ea typeface="Arial"/>
              </a:rPr>
              <a:t>選択</a:t>
            </a:r>
            <a:endParaRPr lang="en-US" altLang="ja-JP" spc="-1" dirty="0" smtClean="0">
              <a:solidFill>
                <a:srgbClr val="000000"/>
              </a:solidFill>
              <a:ea typeface="Arial"/>
            </a:endParaRPr>
          </a:p>
          <a:p>
            <a:pPr marL="698400" lvl="3" indent="-360720">
              <a:lnSpc>
                <a:spcPct val="100000"/>
              </a:lnSpc>
              <a:buClr>
                <a:srgbClr val="879BAA"/>
              </a:buClr>
              <a:buFont typeface="Noto Sans Symbols"/>
              <a:buChar char="∙"/>
            </a:pPr>
            <a:r>
              <a:rPr lang="ja-JP" altLang="en-US" spc="-1" dirty="0" smtClean="0">
                <a:solidFill>
                  <a:srgbClr val="000000"/>
                </a:solidFill>
                <a:ea typeface="Arial"/>
              </a:rPr>
              <a:t>必要に応じて拡張再利用を選択</a:t>
            </a:r>
            <a:endParaRPr lang="en-US" b="0" strike="noStrike" spc="-1" dirty="0" smtClean="0">
              <a:latin typeface="Arial"/>
            </a:endParaRPr>
          </a:p>
          <a:p>
            <a:pPr marL="343080" lvl="1" indent="-360720">
              <a:lnSpc>
                <a:spcPct val="100000"/>
              </a:lnSpc>
              <a:spcBef>
                <a:spcPts val="1301"/>
              </a:spcBef>
              <a:buClr>
                <a:srgbClr val="879BAA"/>
              </a:buClr>
              <a:buFont typeface="Noto Sans Symbols"/>
              <a:buAutoNum type="arabicPeriod"/>
            </a:pPr>
            <a:r>
              <a:rPr lang="en-US" altLang="ja-JP" b="1" spc="-1" dirty="0">
                <a:solidFill>
                  <a:srgbClr val="000000"/>
                </a:solidFill>
                <a:latin typeface="ＭＳ ゴシック" panose="020B0609070205080204" pitchFamily="49" charset="-128"/>
                <a:ea typeface="ＭＳ ゴシック" panose="020B0609070205080204" pitchFamily="49" charset="-128"/>
              </a:rPr>
              <a:t>Aggregated view</a:t>
            </a:r>
            <a:r>
              <a:rPr lang="ja-JP" altLang="en-US" b="1" spc="-1" dirty="0" smtClean="0">
                <a:solidFill>
                  <a:srgbClr val="000000"/>
                </a:solidFill>
                <a:ea typeface="Arial"/>
              </a:rPr>
              <a:t>で</a:t>
            </a:r>
            <a:r>
              <a:rPr lang="ja-JP" altLang="en-US" b="1" spc="-1" dirty="0">
                <a:solidFill>
                  <a:srgbClr val="000000"/>
                </a:solidFill>
                <a:ea typeface="Arial"/>
              </a:rPr>
              <a:t>再利用率を</a:t>
            </a:r>
            <a:r>
              <a:rPr lang="ja-JP" altLang="en-US" b="1" spc="-1" dirty="0" smtClean="0">
                <a:solidFill>
                  <a:srgbClr val="000000"/>
                </a:solidFill>
                <a:ea typeface="Arial"/>
              </a:rPr>
              <a:t>確認</a:t>
            </a:r>
            <a:endParaRPr lang="en-US" b="0" strike="noStrike" spc="-1" dirty="0" smtClean="0">
              <a:latin typeface="Arial"/>
            </a:endParaRPr>
          </a:p>
          <a:p>
            <a:pPr marL="520560" lvl="2" indent="-373680">
              <a:lnSpc>
                <a:spcPct val="100000"/>
              </a:lnSpc>
              <a:buClr>
                <a:srgbClr val="879BAA"/>
              </a:buClr>
              <a:buFont typeface="Noto Sans Symbols"/>
              <a:buChar char="∙"/>
            </a:pPr>
            <a:r>
              <a:rPr lang="ja-JP" altLang="en-US" spc="-1" dirty="0">
                <a:solidFill>
                  <a:srgbClr val="000000"/>
                </a:solidFill>
                <a:ea typeface="Arial"/>
              </a:rPr>
              <a:t>複数のアップロードから再利用することが可能でなければ</a:t>
            </a:r>
            <a:r>
              <a:rPr lang="ja-JP" altLang="en-US" spc="-1" dirty="0" smtClean="0">
                <a:solidFill>
                  <a:srgbClr val="000000"/>
                </a:solidFill>
                <a:ea typeface="Arial"/>
              </a:rPr>
              <a:t>ならない</a:t>
            </a:r>
            <a:endParaRPr lang="en-US" b="0" strike="noStrike" spc="-1" dirty="0">
              <a:latin typeface="Arial"/>
            </a:endParaRPr>
          </a:p>
        </p:txBody>
      </p:sp>
      <p:sp>
        <p:nvSpPr>
          <p:cNvPr id="320" name="CustomShape 3"/>
          <p:cNvSpPr/>
          <p:nvPr/>
        </p:nvSpPr>
        <p:spPr>
          <a:xfrm>
            <a:off x="7187892" y="1176052"/>
            <a:ext cx="4741141"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321" name="CustomShape 4"/>
          <p:cNvSpPr/>
          <p:nvPr/>
        </p:nvSpPr>
        <p:spPr>
          <a:xfrm>
            <a:off x="94092" y="1176052"/>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機能性</a:t>
            </a:r>
            <a:endParaRPr lang="en-US" sz="1900" b="0" strike="noStrike" spc="-1" dirty="0">
              <a:latin typeface="Arial"/>
            </a:endParaRPr>
          </a:p>
        </p:txBody>
      </p:sp>
      <p:sp>
        <p:nvSpPr>
          <p:cNvPr id="323"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24" name="CustomShape 7"/>
          <p:cNvSpPr/>
          <p:nvPr/>
        </p:nvSpPr>
        <p:spPr>
          <a:xfrm>
            <a:off x="7187892" y="1507612"/>
            <a:ext cx="4741141" cy="4851788"/>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en-US" altLang="ja-JP" sz="1600" dirty="0" err="1"/>
              <a:t>zlib</a:t>
            </a:r>
            <a:r>
              <a:rPr lang="en-US" altLang="ja-JP" sz="1600" dirty="0"/>
              <a:t> 1.2.7 </a:t>
            </a:r>
            <a:r>
              <a:rPr lang="ja-JP" altLang="en-US" sz="1600" dirty="0"/>
              <a:t>のソースが既にアップされて</a:t>
            </a:r>
            <a:r>
              <a:rPr lang="ja-JP" altLang="en-US" sz="1600" dirty="0" smtClean="0"/>
              <a:t>いる</a:t>
            </a:r>
            <a:endParaRPr lang="en-US" sz="1600" b="0" strike="noStrike" spc="-1" dirty="0" smtClean="0">
              <a:latin typeface="Arial"/>
            </a:endParaRPr>
          </a:p>
          <a:p>
            <a:pPr marL="355680" lvl="2" indent="-195840">
              <a:lnSpc>
                <a:spcPct val="100000"/>
              </a:lnSpc>
              <a:buClr>
                <a:srgbClr val="879BAA"/>
              </a:buClr>
              <a:buFont typeface="Noto Sans Symbols"/>
              <a:buChar char="∙"/>
            </a:pPr>
            <a:r>
              <a:rPr lang="ja-JP" altLang="en-US" sz="1600" dirty="0"/>
              <a:t>前のパートで、いくつかの </a:t>
            </a:r>
            <a:r>
              <a:rPr lang="en-US" altLang="ja-JP" sz="1600" dirty="0"/>
              <a:t>"clearing" </a:t>
            </a:r>
            <a:r>
              <a:rPr lang="ja-JP" altLang="en-US" sz="1600" dirty="0"/>
              <a:t>作業が終わって</a:t>
            </a:r>
            <a:r>
              <a:rPr lang="ja-JP" altLang="en-US" sz="1600" dirty="0" smtClean="0"/>
              <a:t>いる</a:t>
            </a:r>
            <a:endParaRPr lang="en-US" altLang="ja-JP" sz="1600" dirty="0" smtClean="0"/>
          </a:p>
          <a:p>
            <a:pPr marL="285750" lvl="1" indent="-285750">
              <a:buClr>
                <a:srgbClr val="879BAA"/>
              </a:buClr>
              <a:buFont typeface="Arial" panose="020B0604020202020204" pitchFamily="34" charset="0"/>
              <a:buChar char="•"/>
            </a:pPr>
            <a:r>
              <a:rPr lang="en-US" altLang="ja-JP" sz="1600" dirty="0" err="1"/>
              <a:t>zlib</a:t>
            </a:r>
            <a:r>
              <a:rPr lang="en-US" altLang="ja-JP" sz="1600" dirty="0"/>
              <a:t> 1.2.8 </a:t>
            </a:r>
            <a:r>
              <a:rPr lang="ja-JP" altLang="en-US" sz="1600" dirty="0"/>
              <a:t>ソースを</a:t>
            </a:r>
            <a:r>
              <a:rPr lang="ja-JP" altLang="en-US" sz="1600" dirty="0" smtClean="0"/>
              <a:t>アップロード</a:t>
            </a:r>
            <a:endParaRPr lang="en-US" sz="1600" b="0" strike="noStrike" spc="-1" dirty="0" smtClean="0">
              <a:latin typeface="Arial"/>
            </a:endParaRPr>
          </a:p>
          <a:p>
            <a:pPr marL="355680" lvl="2" indent="-195840">
              <a:lnSpc>
                <a:spcPct val="100000"/>
              </a:lnSpc>
              <a:buClr>
                <a:srgbClr val="879BAA"/>
              </a:buClr>
              <a:buFont typeface="Noto Sans Symbols"/>
              <a:buChar char="∙"/>
            </a:pPr>
            <a:r>
              <a:rPr lang="en-US" altLang="ja-JP" sz="1600" spc="-1" dirty="0">
                <a:solidFill>
                  <a:srgbClr val="000000"/>
                </a:solidFill>
                <a:ea typeface="Arial"/>
              </a:rPr>
              <a:t>Select an already uploaded package for reuse ... </a:t>
            </a:r>
            <a:r>
              <a:rPr lang="ja-JP" altLang="en-US" sz="1600" spc="-1" dirty="0">
                <a:solidFill>
                  <a:srgbClr val="000000"/>
                </a:solidFill>
                <a:ea typeface="Arial"/>
              </a:rPr>
              <a:t>に</a:t>
            </a:r>
            <a:r>
              <a:rPr lang="ja-JP" altLang="en-US" sz="1600" spc="-1" dirty="0" smtClean="0">
                <a:solidFill>
                  <a:srgbClr val="000000"/>
                </a:solidFill>
                <a:ea typeface="Arial"/>
              </a:rPr>
              <a:t>チェック</a:t>
            </a:r>
            <a:endParaRPr lang="en-US" altLang="ja-JP" sz="1600" spc="-1" dirty="0" smtClean="0">
              <a:solidFill>
                <a:srgbClr val="000000"/>
              </a:solidFill>
              <a:ea typeface="Arial"/>
            </a:endParaRPr>
          </a:p>
          <a:p>
            <a:pPr marL="355680" lvl="2" indent="-195840">
              <a:lnSpc>
                <a:spcPct val="100000"/>
              </a:lnSpc>
              <a:buClr>
                <a:srgbClr val="879BAA"/>
              </a:buClr>
              <a:buFont typeface="Noto Sans Symbols"/>
              <a:buChar char="∙"/>
            </a:pPr>
            <a:r>
              <a:rPr lang="en-US" altLang="ja-JP" sz="1600" spc="-1" dirty="0">
                <a:solidFill>
                  <a:srgbClr val="000000"/>
                </a:solidFill>
                <a:ea typeface="Arial"/>
              </a:rPr>
              <a:t>Upload to reuse: </a:t>
            </a:r>
            <a:r>
              <a:rPr lang="ja-JP" altLang="en-US" sz="1600" spc="-1" dirty="0">
                <a:solidFill>
                  <a:srgbClr val="000000"/>
                </a:solidFill>
                <a:ea typeface="Arial"/>
              </a:rPr>
              <a:t>欄で、アップロード済の </a:t>
            </a:r>
            <a:r>
              <a:rPr lang="en-US" altLang="ja-JP" sz="1600" spc="-1" dirty="0" err="1">
                <a:solidFill>
                  <a:srgbClr val="000000"/>
                </a:solidFill>
                <a:ea typeface="Arial"/>
              </a:rPr>
              <a:t>zlib</a:t>
            </a:r>
            <a:r>
              <a:rPr lang="en-US" altLang="ja-JP" sz="1600" spc="-1" dirty="0">
                <a:solidFill>
                  <a:srgbClr val="000000"/>
                </a:solidFill>
                <a:ea typeface="Arial"/>
              </a:rPr>
              <a:t> 1.2.7 </a:t>
            </a:r>
            <a:r>
              <a:rPr lang="ja-JP" altLang="en-US" sz="1600" spc="-1" dirty="0">
                <a:solidFill>
                  <a:srgbClr val="000000"/>
                </a:solidFill>
                <a:ea typeface="Arial"/>
              </a:rPr>
              <a:t>を</a:t>
            </a:r>
            <a:r>
              <a:rPr lang="ja-JP" altLang="en-US" sz="1600" spc="-1" dirty="0" smtClean="0">
                <a:solidFill>
                  <a:srgbClr val="000000"/>
                </a:solidFill>
                <a:ea typeface="Arial"/>
              </a:rPr>
              <a:t>選択</a:t>
            </a:r>
            <a:endParaRPr lang="en-US" sz="1600" b="0" strike="noStrike" spc="-1" dirty="0" smtClean="0">
              <a:latin typeface="Arial"/>
            </a:endParaRPr>
          </a:p>
          <a:p>
            <a:pPr marL="355680" lvl="2" indent="-195840">
              <a:lnSpc>
                <a:spcPct val="100000"/>
              </a:lnSpc>
              <a:buClr>
                <a:srgbClr val="879BAA"/>
              </a:buClr>
              <a:buFont typeface="Noto Sans Symbols"/>
              <a:buChar char="∙"/>
            </a:pPr>
            <a:r>
              <a:rPr lang="ja-JP" altLang="en-US" sz="1600" dirty="0"/>
              <a:t>他の </a:t>
            </a:r>
            <a:r>
              <a:rPr lang="en-US" altLang="ja-JP" sz="1600" dirty="0"/>
              <a:t>Reuse </a:t>
            </a:r>
            <a:r>
              <a:rPr lang="ja-JP" altLang="en-US" sz="1600" dirty="0"/>
              <a:t>オプションは何も選択</a:t>
            </a:r>
            <a:r>
              <a:rPr lang="ja-JP" altLang="en-US" sz="1600" dirty="0" smtClean="0"/>
              <a:t>しない</a:t>
            </a:r>
            <a:endParaRPr lang="en-US" altLang="ja-JP" sz="1600" dirty="0" smtClean="0"/>
          </a:p>
          <a:p>
            <a:pPr marL="355680" lvl="2" indent="-195840">
              <a:lnSpc>
                <a:spcPct val="100000"/>
              </a:lnSpc>
              <a:buClr>
                <a:srgbClr val="879BAA"/>
              </a:buClr>
              <a:buFont typeface="Noto Sans Symbols"/>
              <a:buChar char="∙"/>
            </a:pPr>
            <a:r>
              <a:rPr lang="ja-JP" altLang="en-US" sz="1600" spc="-1" dirty="0">
                <a:solidFill>
                  <a:srgbClr val="000000"/>
                </a:solidFill>
                <a:ea typeface="Arial"/>
              </a:rPr>
              <a:t>スキャン結果から、再利用されたファイルをレビュー</a:t>
            </a:r>
            <a:endParaRPr lang="en-US" sz="1600" b="0" strike="noStrike" spc="-1" dirty="0">
              <a:latin typeface="Arial"/>
            </a:endParaRPr>
          </a:p>
          <a:p>
            <a:pPr marL="190440" lvl="1" indent="-208440">
              <a:lnSpc>
                <a:spcPct val="100000"/>
              </a:lnSpc>
              <a:spcBef>
                <a:spcPts val="1301"/>
              </a:spcBef>
              <a:buClr>
                <a:srgbClr val="879BAA"/>
              </a:buClr>
              <a:buFont typeface="Arial"/>
              <a:buChar char="•"/>
            </a:pPr>
            <a:r>
              <a:rPr lang="en-US" altLang="ja-JP" sz="1600" spc="-1" dirty="0" err="1">
                <a:solidFill>
                  <a:srgbClr val="000000"/>
                </a:solidFill>
                <a:ea typeface="Arial"/>
              </a:rPr>
              <a:t>zlib</a:t>
            </a:r>
            <a:r>
              <a:rPr lang="en-US" altLang="ja-JP" sz="1600" spc="-1" dirty="0">
                <a:solidFill>
                  <a:srgbClr val="000000"/>
                </a:solidFill>
                <a:ea typeface="Arial"/>
              </a:rPr>
              <a:t> 1.2.8 </a:t>
            </a:r>
            <a:r>
              <a:rPr lang="ja-JP" altLang="en-US" sz="1600" spc="-1" dirty="0">
                <a:solidFill>
                  <a:srgbClr val="000000"/>
                </a:solidFill>
                <a:ea typeface="Arial"/>
              </a:rPr>
              <a:t>を再び</a:t>
            </a:r>
            <a:r>
              <a:rPr lang="ja-JP" altLang="en-US" sz="1600" spc="-1" dirty="0" smtClean="0">
                <a:solidFill>
                  <a:srgbClr val="000000"/>
                </a:solidFill>
                <a:ea typeface="Arial"/>
              </a:rPr>
              <a:t>アップロード</a:t>
            </a:r>
            <a:endParaRPr lang="en-US" sz="1600" b="0" strike="noStrike" spc="-1" dirty="0" smtClean="0">
              <a:latin typeface="Arial"/>
            </a:endParaRPr>
          </a:p>
          <a:p>
            <a:pPr marL="355680" lvl="2" indent="-195840">
              <a:lnSpc>
                <a:spcPct val="100000"/>
              </a:lnSpc>
              <a:buClr>
                <a:srgbClr val="879BAA"/>
              </a:buClr>
              <a:buFont typeface="Noto Sans Symbols"/>
              <a:buChar char="∙"/>
            </a:pPr>
            <a:r>
              <a:rPr lang="ja-JP" altLang="en-US" sz="1600" dirty="0"/>
              <a:t>再利用するパッケージを選択 </a:t>
            </a:r>
            <a:r>
              <a:rPr lang="en-US" altLang="ja-JP" sz="1600" dirty="0"/>
              <a:t>(</a:t>
            </a:r>
            <a:r>
              <a:rPr lang="ja-JP" altLang="en-US" sz="1600" dirty="0"/>
              <a:t>同上</a:t>
            </a:r>
            <a:r>
              <a:rPr lang="en-US" altLang="ja-JP" sz="1600" dirty="0" smtClean="0"/>
              <a:t>)</a:t>
            </a:r>
          </a:p>
          <a:p>
            <a:pPr marL="355680" lvl="2" indent="-195840">
              <a:lnSpc>
                <a:spcPct val="100000"/>
              </a:lnSpc>
              <a:buClr>
                <a:srgbClr val="879BAA"/>
              </a:buClr>
              <a:buFont typeface="Noto Sans Symbols"/>
              <a:buChar char="∙"/>
            </a:pPr>
            <a:r>
              <a:rPr lang="en-US" altLang="ja-JP" sz="1600" dirty="0" smtClean="0"/>
              <a:t>... </a:t>
            </a:r>
            <a:r>
              <a:rPr lang="en-US" altLang="ja-JP" sz="1600" dirty="0"/>
              <a:t>bulk phrases from reused packages </a:t>
            </a:r>
            <a:r>
              <a:rPr lang="ja-JP" altLang="en-US" sz="1600" dirty="0" err="1"/>
              <a:t>にも</a:t>
            </a:r>
            <a:r>
              <a:rPr lang="ja-JP" altLang="en-US" sz="1600" dirty="0"/>
              <a:t>チェック</a:t>
            </a:r>
            <a:endParaRPr lang="en-US" sz="1600" b="0" strike="noStrike" spc="-1" dirty="0" smtClean="0">
              <a:latin typeface="Arial"/>
            </a:endParaRPr>
          </a:p>
          <a:p>
            <a:pPr marL="190440" lvl="1" indent="-208440">
              <a:lnSpc>
                <a:spcPct val="100000"/>
              </a:lnSpc>
              <a:spcBef>
                <a:spcPts val="1301"/>
              </a:spcBef>
              <a:buClr>
                <a:srgbClr val="879BAA"/>
              </a:buClr>
              <a:buFont typeface="Arial"/>
              <a:buChar char="•"/>
            </a:pPr>
            <a:r>
              <a:rPr lang="en-US" altLang="ja-JP" sz="1600" dirty="0" err="1"/>
              <a:t>zlib</a:t>
            </a:r>
            <a:r>
              <a:rPr lang="en-US" altLang="ja-JP" sz="1600" dirty="0"/>
              <a:t> 1.2.8 </a:t>
            </a:r>
            <a:r>
              <a:rPr lang="ja-JP" altLang="en-US" sz="1600" dirty="0"/>
              <a:t>をもう一度</a:t>
            </a:r>
            <a:r>
              <a:rPr lang="ja-JP" altLang="en-US" sz="1600" dirty="0" smtClean="0"/>
              <a:t>アップロード</a:t>
            </a:r>
            <a:endParaRPr lang="en-US" sz="1600" b="0" strike="noStrike" spc="-1" dirty="0" smtClean="0">
              <a:latin typeface="Arial"/>
            </a:endParaRPr>
          </a:p>
          <a:p>
            <a:pPr marL="355680" lvl="2" indent="-195840">
              <a:lnSpc>
                <a:spcPct val="100000"/>
              </a:lnSpc>
              <a:buClr>
                <a:srgbClr val="879BAA"/>
              </a:buClr>
              <a:buFont typeface="Noto Sans Symbols"/>
              <a:buChar char="∙"/>
            </a:pPr>
            <a:r>
              <a:rPr lang="en-US" altLang="ja-JP" sz="1600" dirty="0"/>
              <a:t>enhanced reuse (slower) </a:t>
            </a:r>
            <a:r>
              <a:rPr lang="ja-JP" altLang="en-US" sz="1600" dirty="0" err="1"/>
              <a:t>にも</a:t>
            </a:r>
            <a:r>
              <a:rPr lang="ja-JP" altLang="en-US" sz="1600" dirty="0" smtClean="0"/>
              <a:t>チェック</a:t>
            </a: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2"/>
          <p:cNvSpPr/>
          <p:nvPr/>
        </p:nvSpPr>
        <p:spPr>
          <a:xfrm>
            <a:off x="0" y="228600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endParaRPr lang="en-US" sz="3200" b="0" strike="noStrike" spc="-1" dirty="0">
              <a:latin typeface="Arial"/>
            </a:endParaRPr>
          </a:p>
          <a:p>
            <a:pPr marL="457200" indent="-430560">
              <a:buClr>
                <a:srgbClr val="000000"/>
              </a:buClr>
              <a:buFont typeface="Arial"/>
              <a:buChar char="●"/>
            </a:pPr>
            <a:r>
              <a:rPr lang="en-US" altLang="ja-JP" sz="3200" b="1" spc="-1" dirty="0">
                <a:solidFill>
                  <a:srgbClr val="000000"/>
                </a:solidFill>
                <a:ea typeface="Arial"/>
              </a:rPr>
              <a:t>Candidate License </a:t>
            </a:r>
            <a:r>
              <a:rPr lang="ja-JP" altLang="en-US" sz="3200" b="1" spc="-1" dirty="0">
                <a:solidFill>
                  <a:srgbClr val="000000"/>
                </a:solidFill>
                <a:ea typeface="Arial"/>
              </a:rPr>
              <a:t>の</a:t>
            </a:r>
            <a:r>
              <a:rPr lang="ja-JP" altLang="en-US" sz="3200" b="1" spc="-1" dirty="0" smtClean="0">
                <a:solidFill>
                  <a:srgbClr val="000000"/>
                </a:solidFill>
                <a:ea typeface="Arial"/>
              </a:rPr>
              <a:t>取り扱い</a:t>
            </a:r>
            <a:endParaRPr lang="en-US" altLang="ja-JP" sz="3200" spc="-1" dirty="0"/>
          </a:p>
          <a:p>
            <a:pPr marL="457200" indent="-430560">
              <a:lnSpc>
                <a:spcPct val="100000"/>
              </a:lnSpc>
              <a:buClr>
                <a:srgbClr val="000000"/>
              </a:buClr>
              <a:buFont typeface="Arial"/>
              <a:buChar char="●"/>
            </a:pPr>
            <a:r>
              <a:rPr lang="ja-JP" altLang="en-US" sz="3200" b="1" spc="-1" dirty="0">
                <a:solidFill>
                  <a:srgbClr val="000000"/>
                </a:solidFill>
                <a:ea typeface="Arial"/>
              </a:rPr>
              <a:t>カスタムの</a:t>
            </a:r>
            <a:r>
              <a:rPr lang="ja-JP" altLang="en-US" sz="3200" b="1" spc="-1" dirty="0" smtClean="0">
                <a:solidFill>
                  <a:srgbClr val="000000"/>
                </a:solidFill>
                <a:ea typeface="Arial"/>
              </a:rPr>
              <a:t>ライセンステキスト</a:t>
            </a:r>
            <a:endParaRPr lang="en-US" altLang="ja-JP" sz="3200" b="1" spc="-1" dirty="0" smtClean="0">
              <a:solidFill>
                <a:srgbClr val="000000"/>
              </a:solidFill>
              <a:ea typeface="Arial"/>
            </a:endParaRPr>
          </a:p>
          <a:p>
            <a:pPr marL="457200" indent="-430560">
              <a:lnSpc>
                <a:spcPct val="100000"/>
              </a:lnSpc>
              <a:buClr>
                <a:srgbClr val="000000"/>
              </a:buClr>
              <a:buFont typeface="Arial"/>
              <a:buChar char="●"/>
            </a:pPr>
            <a:r>
              <a:rPr lang="ja-JP" altLang="en-US" sz="3200" b="1" spc="-1" dirty="0" smtClean="0">
                <a:solidFill>
                  <a:srgbClr val="000000"/>
                </a:solidFill>
                <a:ea typeface="Arial"/>
              </a:rPr>
              <a:t>ライセンスセット</a:t>
            </a:r>
            <a:r>
              <a:rPr lang="ja-JP" altLang="en-US" sz="3200" b="1" spc="-1" dirty="0">
                <a:solidFill>
                  <a:srgbClr val="000000"/>
                </a:solidFill>
                <a:ea typeface="Arial"/>
              </a:rPr>
              <a:t>の取り扱い</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36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カスタムの</a:t>
            </a:r>
            <a:r>
              <a:rPr lang="ja-JP" altLang="en-US" sz="3200" b="1" spc="-1" dirty="0" smtClean="0">
                <a:solidFill>
                  <a:srgbClr val="000000"/>
                </a:solidFill>
                <a:ea typeface="Arial"/>
              </a:rPr>
              <a:t>ライセンステキスト</a:t>
            </a:r>
            <a:endParaRPr lang="en-US" sz="3200" b="0" strike="noStrike" spc="-1" dirty="0">
              <a:latin typeface="Arial"/>
            </a:endParaRPr>
          </a:p>
        </p:txBody>
      </p:sp>
      <p:sp>
        <p:nvSpPr>
          <p:cNvPr id="328" name="CustomShape 2"/>
          <p:cNvSpPr/>
          <p:nvPr/>
        </p:nvSpPr>
        <p:spPr>
          <a:xfrm>
            <a:off x="7205003" y="1394231"/>
            <a:ext cx="4742157" cy="4959011"/>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15000"/>
              </a:lnSpc>
              <a:buClr>
                <a:srgbClr val="879BAA"/>
              </a:buClr>
              <a:buFont typeface="Arial"/>
              <a:buChar char="•"/>
            </a:pPr>
            <a:r>
              <a:rPr lang="en-US" sz="1600" b="0" strike="noStrike" spc="-1" dirty="0" err="1">
                <a:solidFill>
                  <a:srgbClr val="000000"/>
                </a:solidFill>
                <a:latin typeface="ＭＳ ゴシック" panose="020B0609070205080204" pitchFamily="49" charset="-128"/>
                <a:ea typeface="ＭＳ ゴシック" panose="020B0609070205080204" pitchFamily="49" charset="-128"/>
              </a:rPr>
              <a:t>Zlib</a:t>
            </a:r>
            <a:r>
              <a:rPr lang="en-US" sz="1600" b="0" strike="noStrike" spc="-1" dirty="0">
                <a:solidFill>
                  <a:srgbClr val="000000"/>
                </a:solidFill>
                <a:latin typeface="ＭＳ ゴシック" panose="020B0609070205080204" pitchFamily="49" charset="-128"/>
                <a:ea typeface="ＭＳ ゴシック" panose="020B0609070205080204" pitchFamily="49" charset="-128"/>
              </a:rPr>
              <a:t> 1.2.7 </a:t>
            </a:r>
            <a:r>
              <a:rPr lang="ja-JP" altLang="en-US" sz="1600" spc="-1" dirty="0">
                <a:solidFill>
                  <a:srgbClr val="000000"/>
                </a:solidFill>
                <a:latin typeface="ＭＳ ゴシック" panose="020B0609070205080204" pitchFamily="49" charset="-128"/>
                <a:ea typeface="ＭＳ ゴシック" panose="020B0609070205080204" pitchFamily="49" charset="-128"/>
              </a:rPr>
              <a:t>ソース</a:t>
            </a: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がアップロードされた</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ライセンスブラウザに行く</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ライセンスヒストグラム</a:t>
            </a:r>
            <a:r>
              <a:rPr lang="ja-JP" altLang="en-US" sz="1600" spc="-1" dirty="0">
                <a:solidFill>
                  <a:srgbClr val="000000"/>
                </a:solidFill>
                <a:latin typeface="ＭＳ ゴシック" panose="020B0609070205080204" pitchFamily="49" charset="-128"/>
                <a:ea typeface="ＭＳ ゴシック" panose="020B0609070205080204" pitchFamily="49" charset="-128"/>
              </a:rPr>
              <a:t>から、パブリックドメインライセンス</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z="1600" spc="-1" dirty="0">
                <a:solidFill>
                  <a:srgbClr val="000000"/>
                </a:solidFill>
                <a:latin typeface="ＭＳ ゴシック" panose="020B0609070205080204" pitchFamily="49" charset="-128"/>
                <a:ea typeface="ＭＳ ゴシック" panose="020B0609070205080204" pitchFamily="49" charset="-128"/>
              </a:rPr>
              <a:t>出現</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を選択：番号</a:t>
            </a:r>
            <a:r>
              <a:rPr lang="ja-JP" altLang="en-US" sz="1600" spc="-1" dirty="0">
                <a:solidFill>
                  <a:srgbClr val="000000"/>
                </a:solidFill>
                <a:latin typeface="ＭＳ ゴシック" panose="020B0609070205080204" pitchFamily="49" charset="-128"/>
                <a:ea typeface="ＭＳ ゴシック" panose="020B0609070205080204" pitchFamily="49" charset="-128"/>
              </a:rPr>
              <a:t>を</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クリック</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en-US" altLang="ja-JP" sz="1600" dirty="0">
                <a:latin typeface="ＭＳ ゴシック" panose="020B0609070205080204" pitchFamily="49" charset="-128"/>
                <a:ea typeface="ＭＳ ゴシック" panose="020B0609070205080204" pitchFamily="49" charset="-128"/>
              </a:rPr>
              <a:t>1</a:t>
            </a:r>
            <a:r>
              <a:rPr lang="ja-JP" altLang="en-US" sz="1600" dirty="0">
                <a:latin typeface="ＭＳ ゴシック" panose="020B0609070205080204" pitchFamily="49" charset="-128"/>
                <a:ea typeface="ＭＳ ゴシック" panose="020B0609070205080204" pitchFamily="49" charset="-128"/>
              </a:rPr>
              <a:t>ファイルを選択、オプション：タブを使用して複数のファイルを</a:t>
            </a:r>
            <a:r>
              <a:rPr lang="ja-JP" altLang="en-US" sz="1600" dirty="0" smtClean="0">
                <a:latin typeface="ＭＳ ゴシック" panose="020B0609070205080204" pitchFamily="49" charset="-128"/>
                <a:ea typeface="ＭＳ ゴシック" panose="020B0609070205080204" pitchFamily="49" charset="-128"/>
              </a:rPr>
              <a:t>選択</a:t>
            </a:r>
            <a:endParaRPr lang="en-US" sz="1600" b="0" strike="noStrike" spc="-1" dirty="0" smtClean="0">
              <a:latin typeface="ＭＳ ゴシック" panose="020B0609070205080204" pitchFamily="49" charset="-128"/>
              <a:ea typeface="ＭＳ ゴシック" panose="020B0609070205080204" pitchFamily="49" charset="-128"/>
            </a:endParaRPr>
          </a:p>
          <a:p>
            <a:pPr marL="190440" lvl="1" indent="-208440">
              <a:lnSpc>
                <a:spcPct val="115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テキスト検索結果を追加</a:t>
            </a:r>
            <a:endParaRPr lang="en-US" sz="1600" b="0" strike="noStrike" spc="-1" dirty="0" smtClean="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パブリックドメインライセンス</a:t>
            </a:r>
            <a:r>
              <a:rPr lang="ja-JP" altLang="en-US" sz="1600" spc="-1" dirty="0">
                <a:solidFill>
                  <a:srgbClr val="000000"/>
                </a:solidFill>
                <a:latin typeface="ＭＳ ゴシック" panose="020B0609070205080204" pitchFamily="49" charset="-128"/>
                <a:ea typeface="ＭＳ ゴシック" panose="020B0609070205080204" pitchFamily="49" charset="-128"/>
              </a:rPr>
              <a:t>のテキストを</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確認</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a:latin typeface="ＭＳ ゴシック" panose="020B0609070205080204" pitchFamily="49" charset="-128"/>
                <a:ea typeface="ＭＳ ゴシック" panose="020B0609070205080204" pitchFamily="49" charset="-128"/>
              </a:rPr>
              <a:t>適切なテキストフレーズを選択</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a:latin typeface="ＭＳ ゴシック" panose="020B0609070205080204" pitchFamily="49" charset="-128"/>
                <a:ea typeface="ＭＳ ゴシック" panose="020B0609070205080204" pitchFamily="49" charset="-128"/>
              </a:rPr>
              <a:t>ライセンステーブルにテキストを追加</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決定結果保存</a:t>
            </a:r>
            <a:endParaRPr lang="en-US" sz="1600" b="0" strike="noStrike" spc="-1" dirty="0">
              <a:latin typeface="ＭＳ ゴシック" panose="020B0609070205080204" pitchFamily="49" charset="-128"/>
              <a:ea typeface="ＭＳ ゴシック" panose="020B0609070205080204" pitchFamily="49" charset="-128"/>
            </a:endParaRPr>
          </a:p>
          <a:p>
            <a:pPr marL="190440" lvl="1" indent="-208440">
              <a:lnSpc>
                <a:spcPct val="115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出力確認</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a:latin typeface="ＭＳ ゴシック" panose="020B0609070205080204" pitchFamily="49" charset="-128"/>
                <a:ea typeface="ＭＳ ゴシック" panose="020B0609070205080204" pitchFamily="49" charset="-128"/>
              </a:rPr>
              <a:t>ブラウズビューに戻る</a:t>
            </a:r>
            <a:endParaRPr lang="en-US" sz="1600" b="0" strike="noStrike" spc="-1" dirty="0">
              <a:latin typeface="ＭＳ ゴシック" panose="020B0609070205080204" pitchFamily="49" charset="-128"/>
              <a:ea typeface="ＭＳ ゴシック" panose="020B0609070205080204" pitchFamily="49" charset="-128"/>
            </a:endParaRPr>
          </a:p>
          <a:p>
            <a:pPr marL="355680" lvl="2" indent="-195840">
              <a:lnSpc>
                <a:spcPct val="115000"/>
              </a:lnSpc>
              <a:buClr>
                <a:srgbClr val="879BAA"/>
              </a:buClr>
              <a:buFont typeface="Noto Sans Symbols"/>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ファイル結果を確認する</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ための</a:t>
            </a:r>
            <a:r>
              <a:rPr lang="en-US" altLang="ja-JP" sz="1600" spc="-1" dirty="0" smtClean="0">
                <a:solidFill>
                  <a:srgbClr val="000000"/>
                </a:solidFill>
                <a:latin typeface="ＭＳ ゴシック" panose="020B0609070205080204" pitchFamily="49" charset="-128"/>
                <a:ea typeface="ＭＳ ゴシック" panose="020B0609070205080204" pitchFamily="49" charset="-128"/>
              </a:rPr>
              <a:t>readme</a:t>
            </a:r>
            <a:r>
              <a:rPr lang="ja-JP" altLang="en-US" sz="1600" spc="-1" dirty="0">
                <a:solidFill>
                  <a:srgbClr val="000000"/>
                </a:solidFill>
                <a:latin typeface="ＭＳ ゴシック" panose="020B0609070205080204" pitchFamily="49" charset="-128"/>
                <a:ea typeface="ＭＳ ゴシック" panose="020B0609070205080204" pitchFamily="49" charset="-128"/>
              </a:rPr>
              <a:t>を</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生成</a:t>
            </a:r>
            <a:endParaRPr lang="en-US" sz="16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400" b="0" strike="noStrike" spc="-1" dirty="0">
              <a:latin typeface="Arial"/>
            </a:endParaRPr>
          </a:p>
        </p:txBody>
      </p:sp>
      <p:sp>
        <p:nvSpPr>
          <p:cNvPr id="329" name="CustomShape 3"/>
          <p:cNvSpPr/>
          <p:nvPr/>
        </p:nvSpPr>
        <p:spPr>
          <a:xfrm>
            <a:off x="223717" y="1419250"/>
            <a:ext cx="6981287" cy="4933991"/>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24440">
              <a:lnSpc>
                <a:spcPct val="115000"/>
              </a:lnSpc>
              <a:spcBef>
                <a:spcPts val="700"/>
              </a:spcBef>
              <a:buClr>
                <a:srgbClr val="000000"/>
              </a:buClr>
              <a:buFont typeface="Arial"/>
              <a:buAutoNum type="arabicPeriod"/>
            </a:pPr>
            <a:r>
              <a:rPr lang="ja-JP" altLang="en-US" sz="1600" b="1" spc="-1" dirty="0">
                <a:solidFill>
                  <a:srgbClr val="000000"/>
                </a:solidFill>
                <a:latin typeface="ＭＳ Ｐゴシック" panose="020B0600070205080204" pitchFamily="50" charset="-128"/>
                <a:ea typeface="ＭＳ Ｐゴシック" panose="020B0600070205080204" pitchFamily="50" charset="-128"/>
              </a:rPr>
              <a:t>「</a:t>
            </a:r>
            <a:r>
              <a:rPr lang="en-US" sz="1600" b="1" strike="noStrike" spc="-1" dirty="0" smtClean="0">
                <a:solidFill>
                  <a:srgbClr val="000000"/>
                </a:solidFill>
                <a:latin typeface="ＭＳ Ｐゴシック" panose="020B0600070205080204" pitchFamily="50" charset="-128"/>
                <a:ea typeface="ＭＳ Ｐゴシック" panose="020B0600070205080204" pitchFamily="50" charset="-128"/>
              </a:rPr>
              <a:t>Clearing</a:t>
            </a:r>
            <a:r>
              <a:rPr lang="ja-JP" altLang="en-US" sz="1600" b="1" strike="noStrike" spc="-1" dirty="0" smtClean="0">
                <a:solidFill>
                  <a:srgbClr val="000000"/>
                </a:solidFill>
                <a:latin typeface="ＭＳ Ｐゴシック" panose="020B0600070205080204" pitchFamily="50" charset="-128"/>
                <a:ea typeface="ＭＳ Ｐゴシック" panose="020B0600070205080204" pitchFamily="50" charset="-128"/>
              </a:rPr>
              <a:t>」中に新しいライセンステキストを見つけ</a:t>
            </a:r>
            <a:r>
              <a:rPr lang="ja-JP" altLang="en-US" sz="1600" b="1" spc="-1" dirty="0" smtClean="0">
                <a:solidFill>
                  <a:srgbClr val="000000"/>
                </a:solidFill>
                <a:latin typeface="ＭＳ Ｐゴシック" panose="020B0600070205080204" pitchFamily="50" charset="-128"/>
                <a:ea typeface="ＭＳ Ｐゴシック" panose="020B0600070205080204" pitchFamily="50" charset="-128"/>
              </a:rPr>
              <a:t>る</a:t>
            </a:r>
            <a:r>
              <a:rPr lang="en-US" altLang="ja-JP" sz="1600" spc="-1" dirty="0">
                <a:latin typeface="ＭＳ ゴシック" panose="020B0609070205080204" pitchFamily="49" charset="-128"/>
                <a:ea typeface="ＭＳ ゴシック" panose="020B0609070205080204" pitchFamily="49" charset="-128"/>
              </a:rPr>
              <a:t/>
            </a:r>
            <a:br>
              <a:rPr lang="en-US" altLang="ja-JP" sz="1600" spc="-1" dirty="0">
                <a:latin typeface="ＭＳ ゴシック" panose="020B0609070205080204" pitchFamily="49" charset="-128"/>
                <a:ea typeface="ＭＳ ゴシック" panose="020B0609070205080204" pitchFamily="49" charset="-128"/>
              </a:rPr>
            </a:b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標準テキストの上書きが必要</a:t>
            </a:r>
            <a:endParaRPr lang="en-US" sz="1600" b="0" strike="noStrike" spc="-1" dirty="0">
              <a:latin typeface="ＭＳ ゴシック" panose="020B0609070205080204" pitchFamily="49" charset="-128"/>
              <a:ea typeface="ＭＳ ゴシック" panose="020B0609070205080204" pitchFamily="49" charset="-128"/>
            </a:endParaRPr>
          </a:p>
          <a:p>
            <a:pPr marL="609480">
              <a:lnSpc>
                <a:spcPct val="115000"/>
              </a:lnSpc>
              <a:spcBef>
                <a:spcPts val="700"/>
              </a:spcBef>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ライセンス</a:t>
            </a:r>
            <a:r>
              <a:rPr lang="ja-JP" altLang="en-US" sz="1600" spc="-1" dirty="0">
                <a:solidFill>
                  <a:srgbClr val="000000"/>
                </a:solidFill>
                <a:latin typeface="ＭＳ ゴシック" panose="020B0609070205080204" pitchFamily="49" charset="-128"/>
                <a:ea typeface="ＭＳ ゴシック" panose="020B0609070205080204" pitchFamily="49" charset="-128"/>
              </a:rPr>
              <a:t>によっては、</a:t>
            </a:r>
            <a:r>
              <a:rPr lang="en-US" altLang="ja-JP" sz="1600" spc="-1" dirty="0" smtClean="0">
                <a:solidFill>
                  <a:srgbClr val="000000"/>
                </a:solidFill>
                <a:latin typeface="ＭＳ ゴシック" panose="020B0609070205080204" pitchFamily="49" charset="-128"/>
                <a:ea typeface="ＭＳ ゴシック" panose="020B0609070205080204" pitchFamily="49" charset="-128"/>
              </a:rPr>
              <a:t>FOSSology</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提供テキストが役</a:t>
            </a:r>
            <a:r>
              <a:rPr lang="ja-JP" altLang="en-US" sz="1600" spc="-1" dirty="0">
                <a:solidFill>
                  <a:srgbClr val="000000"/>
                </a:solidFill>
                <a:latin typeface="ＭＳ ゴシック" panose="020B0609070205080204" pitchFamily="49" charset="-128"/>
                <a:ea typeface="ＭＳ ゴシック" panose="020B0609070205080204" pitchFamily="49" charset="-128"/>
              </a:rPr>
              <a:t>に</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立たない。</a:t>
            </a:r>
            <a:endParaRPr lang="en-US" sz="1600" b="0" strike="noStrike" spc="-1" dirty="0" smtClean="0">
              <a:latin typeface="ＭＳ ゴシック" panose="020B0609070205080204" pitchFamily="49" charset="-128"/>
              <a:ea typeface="ＭＳ ゴシック" panose="020B0609070205080204" pitchFamily="49" charset="-128"/>
            </a:endParaRPr>
          </a:p>
          <a:p>
            <a:pPr marL="609480" indent="-424440">
              <a:lnSpc>
                <a:spcPct val="115000"/>
              </a:lnSpc>
              <a:spcBef>
                <a:spcPts val="700"/>
              </a:spcBef>
              <a:buClr>
                <a:srgbClr val="000000"/>
              </a:buClr>
              <a:buFont typeface="Arial"/>
              <a:buAutoNum type="arabicPeriod"/>
            </a:pPr>
            <a:r>
              <a:rPr lang="ja-JP" altLang="en-US" sz="1600" b="1" spc="-1" dirty="0">
                <a:solidFill>
                  <a:srgbClr val="000000"/>
                </a:solidFill>
                <a:latin typeface="ＭＳ Ｐゴシック" panose="020B0600070205080204" pitchFamily="50" charset="-128"/>
                <a:ea typeface="ＭＳ Ｐゴシック" panose="020B0600070205080204" pitchFamily="50" charset="-128"/>
              </a:rPr>
              <a:t>ライセンスの代替テキストを追加</a:t>
            </a:r>
            <a:r>
              <a:rPr lang="en-US" altLang="ja-JP" sz="1600" b="1" spc="-1" dirty="0" smtClean="0">
                <a:solidFill>
                  <a:srgbClr val="000000"/>
                </a:solidFill>
                <a:latin typeface="ＭＳ ゴシック" panose="020B0609070205080204" pitchFamily="49" charset="-128"/>
                <a:ea typeface="ＭＳ ゴシック" panose="020B0609070205080204" pitchFamily="49" charset="-128"/>
              </a:rPr>
              <a:t/>
            </a:r>
            <a:br>
              <a:rPr lang="en-US" altLang="ja-JP" sz="1600" b="1" spc="-1" dirty="0" smtClean="0">
                <a:solidFill>
                  <a:srgbClr val="000000"/>
                </a:solidFill>
                <a:latin typeface="ＭＳ ゴシック" panose="020B0609070205080204" pitchFamily="49" charset="-128"/>
                <a:ea typeface="ＭＳ ゴシック" panose="020B0609070205080204" pitchFamily="49" charset="-128"/>
              </a:rPr>
            </a:br>
            <a:r>
              <a:rPr lang="en-US" altLang="ja-JP" sz="1600" spc="-1" dirty="0">
                <a:solidFill>
                  <a:srgbClr val="000000"/>
                </a:solidFill>
                <a:latin typeface="ＭＳ ゴシック" panose="020B0609070205080204" pitchFamily="49" charset="-128"/>
                <a:ea typeface="ＭＳ ゴシック" panose="020B0609070205080204" pitchFamily="49" charset="-128"/>
              </a:rPr>
              <a:t>Candidate License</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は</a:t>
            </a:r>
            <a:r>
              <a:rPr lang="en-US" altLang="ja-JP" sz="1600" spc="-1" dirty="0" smtClean="0">
                <a:solidFill>
                  <a:srgbClr val="000000"/>
                </a:solidFill>
                <a:latin typeface="ＭＳ ゴシック" panose="020B0609070205080204" pitchFamily="49" charset="-128"/>
                <a:ea typeface="ＭＳ ゴシック" panose="020B0609070205080204" pitchFamily="49" charset="-128"/>
              </a:rPr>
              <a:t>”clearing”</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に</a:t>
            </a:r>
            <a:r>
              <a:rPr lang="ja-JP" altLang="en-US" sz="1600" spc="-1" dirty="0">
                <a:solidFill>
                  <a:srgbClr val="000000"/>
                </a:solidFill>
                <a:latin typeface="ＭＳ ゴシック" panose="020B0609070205080204" pitchFamily="49" charset="-128"/>
                <a:ea typeface="ＭＳ ゴシック" panose="020B0609070205080204" pitchFamily="49" charset="-128"/>
              </a:rPr>
              <a:t>有効</a:t>
            </a:r>
            <a:endParaRPr lang="en-US" sz="1600" b="0" strike="noStrike" spc="-1" dirty="0">
              <a:latin typeface="ＭＳ ゴシック" panose="020B0609070205080204" pitchFamily="49" charset="-128"/>
              <a:ea typeface="ＭＳ ゴシック" panose="020B0609070205080204" pitchFamily="49" charset="-128"/>
            </a:endParaRPr>
          </a:p>
          <a:p>
            <a:pPr marL="609480">
              <a:lnSpc>
                <a:spcPct val="115000"/>
              </a:lnSpc>
              <a:spcBef>
                <a:spcPts val="700"/>
              </a:spcBef>
            </a:pPr>
            <a:r>
              <a:rPr lang="ja-JP" altLang="en-US" sz="1600" spc="-1" dirty="0">
                <a:solidFill>
                  <a:srgbClr val="000000"/>
                </a:solidFill>
                <a:latin typeface="ＭＳ ゴシック" panose="020B0609070205080204" pitchFamily="49" charset="-128"/>
                <a:ea typeface="ＭＳ ゴシック" panose="020B0609070205080204" pitchFamily="49" charset="-128"/>
              </a:rPr>
              <a:t>しかしスキャンしない </a:t>
            </a:r>
            <a:r>
              <a:rPr lang="en-US" altLang="ja-JP" sz="1600" spc="-1" dirty="0">
                <a:solidFill>
                  <a:srgbClr val="000000"/>
                </a:solidFill>
                <a:latin typeface="ＭＳ ゴシック" panose="020B0609070205080204" pitchFamily="49" charset="-128"/>
                <a:ea typeface="ＭＳ ゴシック" panose="020B0609070205080204" pitchFamily="49" charset="-128"/>
              </a:rPr>
              <a:t>- </a:t>
            </a:r>
            <a:r>
              <a:rPr lang="ja-JP" altLang="en-US" sz="1600" spc="-1" dirty="0">
                <a:solidFill>
                  <a:srgbClr val="000000"/>
                </a:solidFill>
                <a:latin typeface="ＭＳ ゴシック" panose="020B0609070205080204" pitchFamily="49" charset="-128"/>
                <a:ea typeface="ＭＳ ゴシック" panose="020B0609070205080204" pitchFamily="49" charset="-128"/>
              </a:rPr>
              <a:t>スキャンを変更しないために</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重要</a:t>
            </a:r>
            <a:endParaRPr lang="en-US" sz="1600" b="0" strike="noStrike" spc="-1" dirty="0">
              <a:latin typeface="ＭＳ ゴシック" panose="020B0609070205080204" pitchFamily="49" charset="-128"/>
              <a:ea typeface="ＭＳ ゴシック" panose="020B0609070205080204" pitchFamily="49" charset="-128"/>
            </a:endParaRPr>
          </a:p>
          <a:p>
            <a:pPr marL="609480">
              <a:lnSpc>
                <a:spcPct val="115000"/>
              </a:lnSpc>
              <a:spcBef>
                <a:spcPts val="700"/>
              </a:spcBef>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マージリクエスト</a:t>
            </a:r>
            <a:r>
              <a:rPr lang="ja-JP" altLang="en-US" sz="1600" spc="-1" dirty="0">
                <a:solidFill>
                  <a:srgbClr val="000000"/>
                </a:solidFill>
                <a:latin typeface="ＭＳ ゴシック" panose="020B0609070205080204" pitchFamily="49" charset="-128"/>
                <a:ea typeface="ＭＳ ゴシック" panose="020B0609070205080204" pitchFamily="49" charset="-128"/>
              </a:rPr>
              <a:t>を使って候補エントリを作成</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する</a:t>
            </a:r>
            <a:endParaRPr lang="en-US" sz="1600" b="0" strike="noStrike" spc="-1" dirty="0" smtClean="0">
              <a:latin typeface="ＭＳ ゴシック" panose="020B0609070205080204" pitchFamily="49" charset="-128"/>
              <a:ea typeface="ＭＳ ゴシック" panose="020B0609070205080204" pitchFamily="49" charset="-128"/>
            </a:endParaRPr>
          </a:p>
          <a:p>
            <a:pPr marL="609480" indent="-424440">
              <a:lnSpc>
                <a:spcPct val="115000"/>
              </a:lnSpc>
              <a:spcBef>
                <a:spcPts val="700"/>
              </a:spcBef>
              <a:buClr>
                <a:srgbClr val="000000"/>
              </a:buClr>
              <a:buFont typeface="Arial"/>
              <a:buAutoNum type="arabicPeriod"/>
            </a:pPr>
            <a:r>
              <a:rPr lang="ja-JP" altLang="en-US" sz="1600" b="1" spc="-1" dirty="0">
                <a:solidFill>
                  <a:srgbClr val="000000"/>
                </a:solidFill>
                <a:latin typeface="ＭＳ Ｐゴシック" panose="020B0600070205080204" pitchFamily="50" charset="-128"/>
                <a:ea typeface="ＭＳ Ｐゴシック" panose="020B0600070205080204" pitchFamily="50" charset="-128"/>
              </a:rPr>
              <a:t>レポートの出力を</a:t>
            </a:r>
            <a:r>
              <a:rPr lang="ja-JP" altLang="en-US" sz="1600" b="1" spc="-1" dirty="0" smtClean="0">
                <a:solidFill>
                  <a:srgbClr val="000000"/>
                </a:solidFill>
                <a:latin typeface="ＭＳ Ｐゴシック" panose="020B0600070205080204" pitchFamily="50" charset="-128"/>
                <a:ea typeface="ＭＳ Ｐゴシック" panose="020B0600070205080204" pitchFamily="50" charset="-128"/>
              </a:rPr>
              <a:t>確認</a:t>
            </a:r>
            <a:r>
              <a:rPr lang="en-US" altLang="ja-JP" sz="1600" b="1" spc="-1" dirty="0">
                <a:solidFill>
                  <a:srgbClr val="000000"/>
                </a:solidFill>
                <a:latin typeface="ＭＳ ゴシック" panose="020B0609070205080204" pitchFamily="49" charset="-128"/>
                <a:ea typeface="ＭＳ ゴシック" panose="020B0609070205080204" pitchFamily="49" charset="-128"/>
              </a:rPr>
              <a:t/>
            </a:r>
            <a:br>
              <a:rPr lang="en-US" altLang="ja-JP" sz="1600" b="1" spc="-1" dirty="0">
                <a:solidFill>
                  <a:srgbClr val="000000"/>
                </a:solidFill>
                <a:latin typeface="ＭＳ ゴシック" panose="020B0609070205080204" pitchFamily="49" charset="-128"/>
                <a:ea typeface="ＭＳ ゴシック" panose="020B0609070205080204" pitchFamily="49" charset="-128"/>
              </a:rPr>
            </a:br>
            <a:r>
              <a:rPr lang="ja-JP" altLang="en-US" sz="1600" spc="-1" dirty="0">
                <a:solidFill>
                  <a:srgbClr val="000000"/>
                </a:solidFill>
                <a:latin typeface="ＭＳ ゴシック" panose="020B0609070205080204" pitchFamily="49" charset="-128"/>
                <a:ea typeface="ＭＳ ゴシック" panose="020B0609070205080204" pitchFamily="49" charset="-128"/>
              </a:rPr>
              <a:t>ライセンス出力を確認するためのレポートを作成</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330" name="CustomShape 4"/>
          <p:cNvSpPr/>
          <p:nvPr/>
        </p:nvSpPr>
        <p:spPr>
          <a:xfrm>
            <a:off x="7205004" y="1081205"/>
            <a:ext cx="4742156" cy="313026"/>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Example</a:t>
            </a:r>
            <a:endParaRPr lang="en-US" sz="1900" b="0" strike="noStrike" spc="-1">
              <a:latin typeface="Arial"/>
            </a:endParaRPr>
          </a:p>
        </p:txBody>
      </p:sp>
      <p:sp>
        <p:nvSpPr>
          <p:cNvPr id="331" name="CustomShape 5"/>
          <p:cNvSpPr/>
          <p:nvPr/>
        </p:nvSpPr>
        <p:spPr>
          <a:xfrm>
            <a:off x="223717" y="1081206"/>
            <a:ext cx="6981287" cy="313025"/>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36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latin typeface="Arial"/>
                <a:ea typeface="Arial"/>
              </a:rPr>
              <a:t>ハンズオン</a:t>
            </a:r>
            <a:r>
              <a:rPr lang="en-US" sz="3200" b="1" spc="-1" dirty="0">
                <a:solidFill>
                  <a:srgbClr val="000000"/>
                </a:solidFill>
                <a:ea typeface="Arial"/>
              </a:rPr>
              <a:t>:Candidate License </a:t>
            </a:r>
            <a:r>
              <a:rPr lang="ja-JP" altLang="en-US" sz="3200" b="1" spc="-1" dirty="0">
                <a:solidFill>
                  <a:srgbClr val="000000"/>
                </a:solidFill>
                <a:ea typeface="Arial"/>
              </a:rPr>
              <a:t>の</a:t>
            </a:r>
            <a:r>
              <a:rPr lang="ja-JP" altLang="en-US" sz="3200" b="1" spc="-1" dirty="0" smtClean="0">
                <a:solidFill>
                  <a:srgbClr val="000000"/>
                </a:solidFill>
                <a:ea typeface="Arial"/>
              </a:rPr>
              <a:t>取り扱い</a:t>
            </a:r>
            <a:endParaRPr lang="en-US" sz="3200" b="0" strike="noStrike" spc="-1" dirty="0">
              <a:latin typeface="Arial"/>
            </a:endParaRPr>
          </a:p>
        </p:txBody>
      </p:sp>
      <p:sp>
        <p:nvSpPr>
          <p:cNvPr id="334" name="CustomShape 2"/>
          <p:cNvSpPr/>
          <p:nvPr/>
        </p:nvSpPr>
        <p:spPr>
          <a:xfrm>
            <a:off x="210065" y="1634040"/>
            <a:ext cx="7259881" cy="44208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altLang="ja-JP" b="1" spc="-1" dirty="0">
                <a:solidFill>
                  <a:srgbClr val="000000"/>
                </a:solidFill>
                <a:ea typeface="Arial"/>
              </a:rPr>
              <a:t>"clearing" </a:t>
            </a:r>
            <a:r>
              <a:rPr lang="ja-JP" altLang="en-US" b="1" spc="-1" dirty="0">
                <a:solidFill>
                  <a:srgbClr val="000000"/>
                </a:solidFill>
                <a:ea typeface="Arial"/>
              </a:rPr>
              <a:t>作業中に新しいライセンステキストを</a:t>
            </a:r>
            <a:r>
              <a:rPr lang="ja-JP" altLang="en-US" b="1" spc="-1" dirty="0" smtClean="0">
                <a:solidFill>
                  <a:srgbClr val="000000"/>
                </a:solidFill>
                <a:ea typeface="Arial"/>
              </a:rPr>
              <a:t>見つける</a:t>
            </a:r>
            <a:endParaRPr lang="en-US" b="0" strike="noStrike" spc="-1" dirty="0" smtClean="0">
              <a:solidFill>
                <a:srgbClr val="000000"/>
              </a:solidFill>
              <a:latin typeface="Arial"/>
              <a:ea typeface="Arial"/>
            </a:endParaRPr>
          </a:p>
          <a:p>
            <a:pPr marL="520560" lvl="2" indent="-373680">
              <a:lnSpc>
                <a:spcPct val="100000"/>
              </a:lnSpc>
              <a:buClr>
                <a:srgbClr val="879BAA"/>
              </a:buClr>
              <a:buFont typeface="Noto Sans Symbols"/>
              <a:buChar char="∙"/>
            </a:pPr>
            <a:r>
              <a:rPr lang="ja-JP" altLang="en-US" dirty="0"/>
              <a:t>そのファイルのライセンスエントリーに、そのライセンステキストを保存することはできる </a:t>
            </a:r>
            <a:r>
              <a:rPr lang="en-US" altLang="ja-JP" dirty="0"/>
              <a:t>(License Text</a:t>
            </a:r>
            <a:r>
              <a:rPr lang="ja-JP" altLang="en-US" dirty="0"/>
              <a:t>欄の </a:t>
            </a:r>
            <a:r>
              <a:rPr lang="en-US" altLang="ja-JP" dirty="0"/>
              <a:t>"Click to Add" </a:t>
            </a:r>
            <a:r>
              <a:rPr lang="ja-JP" altLang="en-US" dirty="0"/>
              <a:t>から</a:t>
            </a:r>
            <a:r>
              <a:rPr lang="en-US" altLang="ja-JP" dirty="0" smtClean="0"/>
              <a:t>)</a:t>
            </a:r>
            <a:endParaRPr lang="en-US" b="0" strike="noStrike" spc="-1" dirty="0" smtClean="0">
              <a:latin typeface="Arial"/>
            </a:endParaRPr>
          </a:p>
          <a:p>
            <a:pPr marL="520560" lvl="2" indent="-373680">
              <a:lnSpc>
                <a:spcPct val="100000"/>
              </a:lnSpc>
              <a:buClr>
                <a:srgbClr val="879BAA"/>
              </a:buClr>
              <a:buFont typeface="Noto Sans Symbols"/>
              <a:buChar char="∙"/>
            </a:pPr>
            <a:r>
              <a:rPr lang="en-US" altLang="ja-JP" dirty="0"/>
              <a:t>OK. </a:t>
            </a:r>
            <a:r>
              <a:rPr lang="ja-JP" altLang="en-US" dirty="0"/>
              <a:t>でもこれはそのファイルにのみ</a:t>
            </a:r>
            <a:r>
              <a:rPr lang="ja-JP" altLang="en-US" dirty="0" smtClean="0"/>
              <a:t>有効</a:t>
            </a:r>
            <a:endParaRPr lang="en-US" b="0" strike="noStrike" spc="-1" dirty="0" smtClean="0">
              <a:latin typeface="Arial"/>
            </a:endParaRPr>
          </a:p>
          <a:p>
            <a:pPr marL="343080" lvl="1" indent="-360720">
              <a:lnSpc>
                <a:spcPct val="100000"/>
              </a:lnSpc>
              <a:spcBef>
                <a:spcPts val="1301"/>
              </a:spcBef>
              <a:buClr>
                <a:srgbClr val="879BAA"/>
              </a:buClr>
              <a:buFont typeface="Noto Sans Symbols"/>
              <a:buAutoNum type="arabicPeriod"/>
            </a:pPr>
            <a:r>
              <a:rPr lang="en-US" altLang="ja-JP" b="1" spc="-1" dirty="0">
                <a:solidFill>
                  <a:srgbClr val="000000"/>
                </a:solidFill>
                <a:ea typeface="Arial"/>
              </a:rPr>
              <a:t>Candidate </a:t>
            </a:r>
            <a:r>
              <a:rPr lang="en-US" altLang="ja-JP" b="1" spc="-1" dirty="0" smtClean="0">
                <a:solidFill>
                  <a:srgbClr val="000000"/>
                </a:solidFill>
                <a:ea typeface="Arial"/>
              </a:rPr>
              <a:t>License</a:t>
            </a:r>
            <a:r>
              <a:rPr lang="ja-JP" altLang="en-US" b="1" strike="noStrike" spc="-1" dirty="0" smtClean="0">
                <a:solidFill>
                  <a:srgbClr val="000000"/>
                </a:solidFill>
                <a:latin typeface="Arial"/>
                <a:ea typeface="Arial"/>
              </a:rPr>
              <a:t>の作成</a:t>
            </a:r>
            <a:endParaRPr lang="en-US" b="0" strike="noStrike" spc="-1" dirty="0" smtClean="0">
              <a:latin typeface="Arial"/>
            </a:endParaRPr>
          </a:p>
          <a:p>
            <a:pPr marL="520560" lvl="2" indent="-373680">
              <a:lnSpc>
                <a:spcPct val="100000"/>
              </a:lnSpc>
              <a:buClr>
                <a:srgbClr val="879BAA"/>
              </a:buClr>
              <a:buFont typeface="Noto Sans Symbols"/>
              <a:buChar char="∙"/>
            </a:pPr>
            <a:r>
              <a:rPr lang="en-US" altLang="ja-JP" spc="-1" dirty="0">
                <a:solidFill>
                  <a:srgbClr val="000000"/>
                </a:solidFill>
                <a:ea typeface="Arial"/>
              </a:rPr>
              <a:t>Candidate License</a:t>
            </a:r>
            <a:r>
              <a:rPr lang="ja-JP" altLang="en-US" spc="-1" dirty="0" smtClean="0">
                <a:solidFill>
                  <a:srgbClr val="000000"/>
                </a:solidFill>
                <a:ea typeface="Arial"/>
              </a:rPr>
              <a:t>は</a:t>
            </a:r>
            <a:r>
              <a:rPr lang="ja-JP" altLang="en-US" spc="-1" dirty="0">
                <a:solidFill>
                  <a:srgbClr val="000000"/>
                </a:solidFill>
                <a:ea typeface="Arial"/>
              </a:rPr>
              <a:t>”</a:t>
            </a:r>
            <a:r>
              <a:rPr lang="en-US" altLang="ja-JP" spc="-1" dirty="0">
                <a:solidFill>
                  <a:srgbClr val="000000"/>
                </a:solidFill>
                <a:ea typeface="Arial"/>
              </a:rPr>
              <a:t>clearing”</a:t>
            </a:r>
            <a:r>
              <a:rPr lang="ja-JP" altLang="en-US" spc="-1" dirty="0">
                <a:solidFill>
                  <a:srgbClr val="000000"/>
                </a:solidFill>
                <a:ea typeface="Arial"/>
              </a:rPr>
              <a:t>に有効</a:t>
            </a:r>
          </a:p>
          <a:p>
            <a:pPr marL="520560" lvl="2" indent="-373680">
              <a:lnSpc>
                <a:spcPct val="100000"/>
              </a:lnSpc>
              <a:buClr>
                <a:srgbClr val="879BAA"/>
              </a:buClr>
              <a:buFont typeface="Noto Sans Symbols"/>
              <a:buChar char="∙"/>
            </a:pPr>
            <a:r>
              <a:rPr lang="ja-JP" altLang="en-US" spc="-1" dirty="0">
                <a:solidFill>
                  <a:srgbClr val="000000"/>
                </a:solidFill>
                <a:ea typeface="Arial"/>
              </a:rPr>
              <a:t>しかしスキャンしない </a:t>
            </a:r>
            <a:r>
              <a:rPr lang="en-US" altLang="ja-JP" spc="-1" dirty="0">
                <a:solidFill>
                  <a:srgbClr val="000000"/>
                </a:solidFill>
                <a:ea typeface="Arial"/>
              </a:rPr>
              <a:t>- </a:t>
            </a:r>
            <a:r>
              <a:rPr lang="ja-JP" altLang="en-US" spc="-1" dirty="0">
                <a:solidFill>
                  <a:srgbClr val="000000"/>
                </a:solidFill>
                <a:ea typeface="Arial"/>
              </a:rPr>
              <a:t>スキャンを変更しないために重要</a:t>
            </a:r>
          </a:p>
          <a:p>
            <a:pPr marL="520560" lvl="2" indent="-373680">
              <a:lnSpc>
                <a:spcPct val="100000"/>
              </a:lnSpc>
              <a:buClr>
                <a:srgbClr val="879BAA"/>
              </a:buClr>
              <a:buFont typeface="Noto Sans Symbols"/>
              <a:buChar char="∙"/>
            </a:pPr>
            <a:r>
              <a:rPr lang="ja-JP" altLang="en-US" spc="-1" dirty="0">
                <a:solidFill>
                  <a:srgbClr val="000000"/>
                </a:solidFill>
                <a:ea typeface="Arial"/>
              </a:rPr>
              <a:t>マージリクエストを使って候補エントリを作成する</a:t>
            </a:r>
          </a:p>
          <a:p>
            <a:pPr marL="343080" lvl="1" indent="-360720">
              <a:lnSpc>
                <a:spcPct val="100000"/>
              </a:lnSpc>
              <a:spcBef>
                <a:spcPts val="1301"/>
              </a:spcBef>
              <a:buClr>
                <a:srgbClr val="879BAA"/>
              </a:buClr>
              <a:buFont typeface="Noto Sans Symbols"/>
              <a:buAutoNum type="arabicPeriod"/>
            </a:pPr>
            <a:r>
              <a:rPr lang="ja-JP" altLang="en-US" b="1" spc="-1" dirty="0">
                <a:solidFill>
                  <a:srgbClr val="000000"/>
                </a:solidFill>
                <a:ea typeface="Arial"/>
              </a:rPr>
              <a:t>管理者</a:t>
            </a:r>
            <a:r>
              <a:rPr lang="ja-JP" altLang="en-US" b="1" spc="-1" dirty="0" smtClean="0">
                <a:solidFill>
                  <a:srgbClr val="000000"/>
                </a:solidFill>
                <a:ea typeface="Arial"/>
              </a:rPr>
              <a:t>は</a:t>
            </a:r>
            <a:r>
              <a:rPr lang="en-US" altLang="ja-JP" b="1" spc="-1" dirty="0">
                <a:solidFill>
                  <a:srgbClr val="000000"/>
                </a:solidFill>
                <a:ea typeface="Arial"/>
              </a:rPr>
              <a:t>Candidate </a:t>
            </a:r>
            <a:r>
              <a:rPr lang="en-US" altLang="ja-JP" b="1" spc="-1" dirty="0" smtClean="0">
                <a:solidFill>
                  <a:srgbClr val="000000"/>
                </a:solidFill>
                <a:ea typeface="Arial"/>
              </a:rPr>
              <a:t>License</a:t>
            </a:r>
            <a:r>
              <a:rPr lang="ja-JP" altLang="en-US" b="1" spc="-1" dirty="0" smtClean="0">
                <a:solidFill>
                  <a:srgbClr val="000000"/>
                </a:solidFill>
                <a:ea typeface="Arial"/>
              </a:rPr>
              <a:t>を</a:t>
            </a:r>
            <a:r>
              <a:rPr lang="ja-JP" altLang="en-US" b="1" spc="-1" dirty="0" smtClean="0">
                <a:solidFill>
                  <a:srgbClr val="000000"/>
                </a:solidFill>
                <a:ea typeface="Arial"/>
              </a:rPr>
              <a:t>追加</a:t>
            </a:r>
            <a:r>
              <a:rPr lang="ja-JP" altLang="en-US" b="1" spc="-1" dirty="0" smtClean="0">
                <a:solidFill>
                  <a:srgbClr val="000000"/>
                </a:solidFill>
                <a:ea typeface="Arial"/>
              </a:rPr>
              <a:t>可能</a:t>
            </a:r>
            <a:endParaRPr lang="en-US" altLang="ja-JP" spc="-1" dirty="0" smtClean="0">
              <a:solidFill>
                <a:srgbClr val="000000"/>
              </a:solidFill>
              <a:ea typeface="Arial"/>
            </a:endParaRPr>
          </a:p>
          <a:p>
            <a:pPr marL="520560" lvl="2" indent="-373680">
              <a:buClr>
                <a:srgbClr val="879BAA"/>
              </a:buClr>
              <a:buFont typeface="Noto Sans Symbols"/>
              <a:buChar char="∙"/>
            </a:pPr>
            <a:r>
              <a:rPr lang="en-US" altLang="ja-JP" spc="-1" dirty="0"/>
              <a:t>Candidate </a:t>
            </a:r>
            <a:r>
              <a:rPr lang="en-US" altLang="ja-JP" spc="-1" dirty="0" smtClean="0"/>
              <a:t>License</a:t>
            </a:r>
            <a:r>
              <a:rPr lang="ja-JP" altLang="en-US" spc="-1" dirty="0" smtClean="0"/>
              <a:t>を</a:t>
            </a:r>
            <a:r>
              <a:rPr lang="ja-JP" altLang="en-US" spc="-1" dirty="0" smtClean="0"/>
              <a:t>通常ライセンスに変えることができる</a:t>
            </a:r>
            <a:endParaRPr lang="en-US" altLang="ja-JP" spc="-1" dirty="0"/>
          </a:p>
          <a:p>
            <a:pPr marL="520560" lvl="2" indent="-373680">
              <a:buClr>
                <a:srgbClr val="879BAA"/>
              </a:buClr>
              <a:buFont typeface="Noto Sans Symbols"/>
              <a:buChar char="∙"/>
            </a:pPr>
            <a:r>
              <a:rPr lang="en-US" altLang="ja-JP" spc="-1" dirty="0" smtClean="0">
                <a:solidFill>
                  <a:srgbClr val="000000"/>
                </a:solidFill>
                <a:ea typeface="Arial"/>
              </a:rPr>
              <a:t>Monk</a:t>
            </a:r>
            <a:r>
              <a:rPr lang="ja-JP" altLang="en-US" spc="-1" dirty="0" smtClean="0">
                <a:solidFill>
                  <a:srgbClr val="000000"/>
                </a:solidFill>
                <a:ea typeface="Arial"/>
              </a:rPr>
              <a:t>検索の全文一致に</a:t>
            </a:r>
            <a:r>
              <a:rPr lang="ja-JP" altLang="en-US" spc="-1" dirty="0">
                <a:solidFill>
                  <a:srgbClr val="000000"/>
                </a:solidFill>
                <a:ea typeface="Arial"/>
              </a:rPr>
              <a:t>考慮</a:t>
            </a:r>
            <a:r>
              <a:rPr lang="ja-JP" altLang="en-US" spc="-1" dirty="0" smtClean="0">
                <a:solidFill>
                  <a:srgbClr val="000000"/>
                </a:solidFill>
                <a:ea typeface="Arial"/>
              </a:rPr>
              <a:t>される</a:t>
            </a:r>
            <a:r>
              <a:rPr lang="en-US" altLang="ja-JP" spc="-1" dirty="0" smtClean="0">
                <a:solidFill>
                  <a:srgbClr val="000000"/>
                </a:solidFill>
                <a:ea typeface="Arial"/>
              </a:rPr>
              <a:t>,</a:t>
            </a:r>
            <a:r>
              <a:rPr lang="ja-JP" altLang="en-US" spc="-1" dirty="0" smtClean="0">
                <a:solidFill>
                  <a:srgbClr val="000000"/>
                </a:solidFill>
                <a:ea typeface="Arial"/>
              </a:rPr>
              <a:t>正規表現ではない</a:t>
            </a:r>
            <a:endParaRPr lang="en-US" b="0" strike="noStrike" spc="-1" dirty="0">
              <a:latin typeface="Arial"/>
            </a:endParaRPr>
          </a:p>
          <a:p>
            <a:pPr marL="520560" lvl="2" indent="-373680">
              <a:lnSpc>
                <a:spcPct val="100000"/>
              </a:lnSpc>
              <a:buClr>
                <a:srgbClr val="879BAA"/>
              </a:buClr>
              <a:buFont typeface="Noto Sans Symbols"/>
              <a:buChar char="∙"/>
            </a:pPr>
            <a:r>
              <a:rPr lang="en-US" altLang="ja-JP" spc="-1" dirty="0" smtClean="0">
                <a:solidFill>
                  <a:srgbClr val="000000"/>
                </a:solidFill>
                <a:ea typeface="Arial"/>
              </a:rPr>
              <a:t>UI</a:t>
            </a:r>
            <a:r>
              <a:rPr lang="ja-JP" altLang="en-US" spc="-1" dirty="0" smtClean="0">
                <a:solidFill>
                  <a:srgbClr val="000000"/>
                </a:solidFill>
                <a:ea typeface="Arial"/>
              </a:rPr>
              <a:t>で既存</a:t>
            </a:r>
            <a:r>
              <a:rPr lang="ja-JP" altLang="en-US" spc="-1" dirty="0">
                <a:solidFill>
                  <a:srgbClr val="000000"/>
                </a:solidFill>
                <a:ea typeface="Arial"/>
              </a:rPr>
              <a:t>のライセンスとのテキスト</a:t>
            </a:r>
            <a:r>
              <a:rPr lang="ja-JP" altLang="en-US" spc="-1" dirty="0" smtClean="0">
                <a:solidFill>
                  <a:srgbClr val="000000"/>
                </a:solidFill>
                <a:ea typeface="Arial"/>
              </a:rPr>
              <a:t>比較が</a:t>
            </a:r>
            <a:r>
              <a:rPr lang="ja-JP" altLang="en-US" spc="-1" dirty="0">
                <a:solidFill>
                  <a:srgbClr val="000000"/>
                </a:solidFill>
                <a:ea typeface="Arial"/>
              </a:rPr>
              <a:t>可能</a:t>
            </a:r>
            <a:r>
              <a:rPr lang="ja-JP" altLang="en-US" spc="-1" dirty="0" smtClean="0">
                <a:solidFill>
                  <a:srgbClr val="000000"/>
                </a:solidFill>
                <a:ea typeface="Arial"/>
              </a:rPr>
              <a:t>とな</a:t>
            </a:r>
            <a:r>
              <a:rPr lang="ja-JP" altLang="en-US" spc="-1" dirty="0">
                <a:solidFill>
                  <a:srgbClr val="000000"/>
                </a:solidFill>
                <a:ea typeface="Arial"/>
              </a:rPr>
              <a:t>る</a:t>
            </a:r>
            <a:endParaRPr lang="en-US" b="0" strike="noStrike" spc="-1" dirty="0">
              <a:latin typeface="Arial"/>
            </a:endParaRPr>
          </a:p>
        </p:txBody>
      </p:sp>
      <p:sp>
        <p:nvSpPr>
          <p:cNvPr id="335" name="CustomShape 3"/>
          <p:cNvSpPr/>
          <p:nvPr/>
        </p:nvSpPr>
        <p:spPr>
          <a:xfrm>
            <a:off x="7469946" y="1267200"/>
            <a:ext cx="4565534" cy="3600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36" name="CustomShape 4"/>
          <p:cNvSpPr/>
          <p:nvPr/>
        </p:nvSpPr>
        <p:spPr>
          <a:xfrm>
            <a:off x="210065" y="1267200"/>
            <a:ext cx="7259881" cy="3600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Functionality</a:t>
            </a:r>
            <a:endParaRPr lang="en-US" sz="1900" b="0" strike="noStrike" spc="-1" dirty="0">
              <a:latin typeface="Arial"/>
            </a:endParaRPr>
          </a:p>
        </p:txBody>
      </p:sp>
      <p:sp>
        <p:nvSpPr>
          <p:cNvPr id="338"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39" name="CustomShape 7"/>
          <p:cNvSpPr/>
          <p:nvPr/>
        </p:nvSpPr>
        <p:spPr>
          <a:xfrm>
            <a:off x="7469946" y="1634040"/>
            <a:ext cx="4565536" cy="4427639"/>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en-US" altLang="ja-JP" sz="1600" dirty="0" err="1"/>
              <a:t>zlib</a:t>
            </a:r>
            <a:r>
              <a:rPr lang="en-US" altLang="ja-JP" sz="1600" dirty="0"/>
              <a:t> 1.2.7 </a:t>
            </a:r>
            <a:r>
              <a:rPr lang="ja-JP" altLang="en-US" sz="1600" dirty="0"/>
              <a:t>ソースが</a:t>
            </a:r>
            <a:r>
              <a:rPr lang="ja-JP" altLang="en-US" sz="1600" dirty="0" smtClean="0"/>
              <a:t>アップロード済み</a:t>
            </a:r>
            <a:endParaRPr lang="en-US" sz="1600" b="0" strike="noStrike" spc="-1" dirty="0">
              <a:latin typeface="Arial"/>
            </a:endParaRPr>
          </a:p>
          <a:p>
            <a:pPr marL="355680" lvl="2" indent="-195840">
              <a:lnSpc>
                <a:spcPct val="100000"/>
              </a:lnSpc>
              <a:buClr>
                <a:srgbClr val="879BAA"/>
              </a:buClr>
              <a:buFont typeface="Noto Sans Symbols"/>
              <a:buChar char="∙"/>
            </a:pPr>
            <a:r>
              <a:rPr lang="en-US" altLang="ja-JP" sz="1600" dirty="0" err="1"/>
              <a:t>contrib</a:t>
            </a:r>
            <a:r>
              <a:rPr lang="en-US" altLang="ja-JP" sz="1600" dirty="0"/>
              <a:t> </a:t>
            </a:r>
            <a:r>
              <a:rPr lang="ja-JP" altLang="en-US" sz="1600" dirty="0"/>
              <a:t>ディレクトリ配下の </a:t>
            </a:r>
            <a:r>
              <a:rPr lang="en-US" altLang="ja-JP" sz="1600" dirty="0" err="1"/>
              <a:t>ada</a:t>
            </a:r>
            <a:r>
              <a:rPr lang="en-US" altLang="ja-JP" sz="1600" dirty="0"/>
              <a:t> </a:t>
            </a:r>
            <a:r>
              <a:rPr lang="ja-JP" altLang="en-US" sz="1600" dirty="0"/>
              <a:t>の例をチェック</a:t>
            </a:r>
            <a:endParaRPr lang="en-US" sz="1600" b="0" strike="noStrike" spc="-1" dirty="0">
              <a:latin typeface="Arial"/>
            </a:endParaRPr>
          </a:p>
          <a:p>
            <a:pPr marL="355680" lvl="2" indent="-195840">
              <a:lnSpc>
                <a:spcPct val="100000"/>
              </a:lnSpc>
              <a:buClr>
                <a:srgbClr val="879BAA"/>
              </a:buClr>
              <a:buFont typeface="Noto Sans Symbols"/>
              <a:buChar char="∙"/>
            </a:pPr>
            <a:r>
              <a:rPr lang="en-US" altLang="ja-JP" sz="1600" dirty="0" smtClean="0"/>
              <a:t>“</a:t>
            </a:r>
            <a:r>
              <a:rPr lang="en-US" altLang="ja-JP" sz="1600" dirty="0" err="1" smtClean="0"/>
              <a:t>ada</a:t>
            </a:r>
            <a:r>
              <a:rPr lang="en-US" altLang="ja-JP" sz="1600" dirty="0" smtClean="0"/>
              <a:t>” </a:t>
            </a:r>
            <a:r>
              <a:rPr lang="ja-JP" altLang="en-US" sz="1600" dirty="0"/>
              <a:t>の例外テキストをレビュー</a:t>
            </a:r>
            <a:endParaRPr lang="en-US" sz="1600" b="0" strike="noStrike" spc="-1" dirty="0">
              <a:latin typeface="Arial"/>
            </a:endParaRPr>
          </a:p>
          <a:p>
            <a:pPr marL="190440" lvl="1" indent="-208440">
              <a:lnSpc>
                <a:spcPct val="100000"/>
              </a:lnSpc>
              <a:spcBef>
                <a:spcPts val="1301"/>
              </a:spcBef>
              <a:buClr>
                <a:srgbClr val="879BAA"/>
              </a:buClr>
              <a:buFont typeface="Arial"/>
              <a:buChar char="•"/>
            </a:pPr>
            <a:r>
              <a:rPr lang="en-US" altLang="ja-JP" sz="1600" dirty="0"/>
              <a:t>Candidate License </a:t>
            </a:r>
            <a:r>
              <a:rPr lang="ja-JP" altLang="en-US" sz="1600" dirty="0"/>
              <a:t>の作成</a:t>
            </a:r>
            <a:endParaRPr lang="en-US" sz="1600" b="0" strike="noStrike" spc="-1" dirty="0" smtClean="0">
              <a:solidFill>
                <a:srgbClr val="000000"/>
              </a:solidFill>
              <a:latin typeface="Arial"/>
              <a:ea typeface="Arial"/>
            </a:endParaRPr>
          </a:p>
          <a:p>
            <a:pPr marL="355680" lvl="2" indent="-195840">
              <a:lnSpc>
                <a:spcPct val="100000"/>
              </a:lnSpc>
              <a:buClr>
                <a:srgbClr val="879BAA"/>
              </a:buClr>
              <a:buFont typeface="Noto Sans Symbols"/>
              <a:buChar char="∙"/>
            </a:pPr>
            <a:r>
              <a:rPr lang="ja-JP" altLang="en-US" sz="1600" dirty="0"/>
              <a:t>メニューから </a:t>
            </a:r>
            <a:r>
              <a:rPr lang="en-US" altLang="ja-JP" sz="1600" dirty="0"/>
              <a:t>Organize, License </a:t>
            </a:r>
            <a:r>
              <a:rPr lang="ja-JP" altLang="en-US" sz="1600" dirty="0" err="1"/>
              <a:t>へと</a:t>
            </a:r>
            <a:r>
              <a:rPr lang="ja-JP" altLang="en-US" sz="1600" dirty="0"/>
              <a:t>進む</a:t>
            </a:r>
            <a:endParaRPr lang="en-US" sz="1600" b="0" strike="noStrike" spc="-1" dirty="0" smtClean="0">
              <a:solidFill>
                <a:srgbClr val="000000"/>
              </a:solidFill>
              <a:latin typeface="Arial"/>
              <a:ea typeface="Arial"/>
            </a:endParaRPr>
          </a:p>
          <a:p>
            <a:pPr marL="355680" lvl="2" indent="-195840">
              <a:lnSpc>
                <a:spcPct val="100000"/>
              </a:lnSpc>
              <a:buClr>
                <a:srgbClr val="879BAA"/>
              </a:buClr>
              <a:buFont typeface="Noto Sans Symbols"/>
              <a:buChar char="∙"/>
            </a:pPr>
            <a:r>
              <a:rPr lang="en-US" altLang="ja-JP" sz="1600" dirty="0"/>
              <a:t>New License </a:t>
            </a:r>
            <a:r>
              <a:rPr lang="ja-JP" altLang="en-US" sz="1600" dirty="0"/>
              <a:t>ボタンを押し、内容を記入</a:t>
            </a:r>
            <a:endParaRPr lang="en-US" sz="1600" b="0" strike="noStrike" spc="-1" dirty="0">
              <a:latin typeface="Arial"/>
            </a:endParaRPr>
          </a:p>
          <a:p>
            <a:pPr marL="355680" lvl="2" indent="-195840">
              <a:lnSpc>
                <a:spcPct val="100000"/>
              </a:lnSpc>
              <a:buClr>
                <a:srgbClr val="879BAA"/>
              </a:buClr>
              <a:buFont typeface="Noto Sans Symbols"/>
              <a:buChar char="∙"/>
            </a:pPr>
            <a:r>
              <a:rPr lang="ja-JP" altLang="en-US" sz="1600" dirty="0"/>
              <a:t>事前にテキストをきれいに </a:t>
            </a:r>
            <a:r>
              <a:rPr lang="ja-JP" altLang="en-US" sz="1600" dirty="0" smtClean="0"/>
              <a:t>する</a:t>
            </a:r>
            <a:r>
              <a:rPr lang="en-US" altLang="ja-JP" sz="1600" dirty="0" smtClean="0"/>
              <a:t/>
            </a:r>
            <a:br>
              <a:rPr lang="en-US" altLang="ja-JP" sz="1600" dirty="0" smtClean="0"/>
            </a:br>
            <a:r>
              <a:rPr lang="en-US" altLang="ja-JP" sz="1600" dirty="0" smtClean="0"/>
              <a:t>(</a:t>
            </a:r>
            <a:r>
              <a:rPr lang="ja-JP" altLang="en-US" sz="1600" dirty="0"/>
              <a:t>コメント記号の除去など</a:t>
            </a:r>
            <a:r>
              <a:rPr lang="en-US" altLang="ja-JP" sz="1600" dirty="0"/>
              <a:t>)</a:t>
            </a:r>
            <a:endParaRPr lang="en-US" sz="1600" b="0" strike="noStrike" spc="-1" dirty="0">
              <a:latin typeface="Arial"/>
            </a:endParaRPr>
          </a:p>
          <a:p>
            <a:pPr marL="355680" lvl="2" indent="-195840">
              <a:lnSpc>
                <a:spcPct val="100000"/>
              </a:lnSpc>
              <a:buClr>
                <a:srgbClr val="879BAA"/>
              </a:buClr>
              <a:buFont typeface="Noto Sans Symbols"/>
              <a:buChar char="∙"/>
            </a:pPr>
            <a:r>
              <a:rPr lang="ja-JP" altLang="en-US" sz="1600" dirty="0"/>
              <a:t>ファイルビューに</a:t>
            </a:r>
            <a:r>
              <a:rPr lang="ja-JP" altLang="en-US" sz="1600" dirty="0" smtClean="0"/>
              <a:t>戻る</a:t>
            </a:r>
            <a:endParaRPr lang="en-US" altLang="ja-JP" sz="1600" dirty="0" smtClean="0"/>
          </a:p>
          <a:p>
            <a:pPr marL="355680" lvl="2" indent="-195840">
              <a:lnSpc>
                <a:spcPct val="100000"/>
              </a:lnSpc>
              <a:buClr>
                <a:srgbClr val="879BAA"/>
              </a:buClr>
              <a:buFont typeface="Noto Sans Symbols"/>
              <a:buChar char="∙"/>
            </a:pPr>
            <a:r>
              <a:rPr lang="en-US" altLang="ja-JP" sz="1600" dirty="0"/>
              <a:t>User Decision </a:t>
            </a:r>
            <a:r>
              <a:rPr lang="ja-JP" altLang="en-US" sz="1600" dirty="0"/>
              <a:t>ボタンを押してライセンスを選択</a:t>
            </a:r>
            <a:endParaRPr lang="en-US" sz="1600" b="0" strike="noStrike" spc="-1" dirty="0" smtClean="0">
              <a:latin typeface="Arial"/>
            </a:endParaRPr>
          </a:p>
          <a:p>
            <a:pPr marL="190440" lvl="1" indent="-208440">
              <a:lnSpc>
                <a:spcPct val="100000"/>
              </a:lnSpc>
              <a:spcBef>
                <a:spcPts val="1301"/>
              </a:spcBef>
              <a:buClr>
                <a:srgbClr val="879BAA"/>
              </a:buClr>
              <a:buFont typeface="Arial"/>
              <a:buChar char="•"/>
            </a:pPr>
            <a:r>
              <a:rPr lang="ja-JP" altLang="en-US" sz="1600" dirty="0"/>
              <a:t>管理者の作業</a:t>
            </a:r>
            <a:endParaRPr lang="en-US" sz="1600" b="0" strike="noStrike" spc="-1" dirty="0" smtClean="0">
              <a:latin typeface="Arial"/>
            </a:endParaRPr>
          </a:p>
          <a:p>
            <a:pPr marL="355680" lvl="2" indent="-195840">
              <a:lnSpc>
                <a:spcPct val="100000"/>
              </a:lnSpc>
              <a:buClr>
                <a:srgbClr val="879BAA"/>
              </a:buClr>
              <a:buFont typeface="Noto Sans Symbols"/>
              <a:buChar char="∙"/>
            </a:pPr>
            <a:r>
              <a:rPr lang="en-US" altLang="ja-JP" sz="1600" dirty="0"/>
              <a:t>Candidate License </a:t>
            </a:r>
            <a:r>
              <a:rPr lang="ja-JP" altLang="en-US" sz="1600" dirty="0"/>
              <a:t>を</a:t>
            </a:r>
            <a:r>
              <a:rPr lang="ja-JP" altLang="en-US" sz="1600" dirty="0" smtClean="0"/>
              <a:t>チェック</a:t>
            </a:r>
            <a:endParaRPr lang="en-US" altLang="ja-JP" sz="1600" dirty="0" smtClean="0"/>
          </a:p>
          <a:p>
            <a:pPr marL="355680" lvl="2" indent="-195840">
              <a:lnSpc>
                <a:spcPct val="100000"/>
              </a:lnSpc>
              <a:buClr>
                <a:srgbClr val="879BAA"/>
              </a:buClr>
              <a:buFont typeface="Noto Sans Symbols"/>
              <a:buChar char="∙"/>
            </a:pPr>
            <a:r>
              <a:rPr lang="ja-JP" altLang="en-US" sz="1600" dirty="0"/>
              <a:t>マージリクエストの処理</a:t>
            </a:r>
            <a:endParaRPr lang="en-US" sz="16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ライセンス</a:t>
            </a:r>
            <a:r>
              <a:rPr lang="ja-JP" altLang="en-US" sz="3200" b="1" spc="-1" dirty="0" smtClean="0">
                <a:solidFill>
                  <a:srgbClr val="000000"/>
                </a:solidFill>
                <a:latin typeface="Arial"/>
                <a:ea typeface="Arial"/>
              </a:rPr>
              <a:t>セットの取り扱い</a:t>
            </a:r>
            <a:endParaRPr lang="en-US" sz="3200" b="0" strike="noStrike" spc="-1" dirty="0">
              <a:latin typeface="Arial"/>
            </a:endParaRPr>
          </a:p>
        </p:txBody>
      </p:sp>
      <p:sp>
        <p:nvSpPr>
          <p:cNvPr id="341" name="CustomShape 2"/>
          <p:cNvSpPr/>
          <p:nvPr/>
        </p:nvSpPr>
        <p:spPr>
          <a:xfrm>
            <a:off x="271850" y="1634040"/>
            <a:ext cx="7043350"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altLang="ja-JP" sz="1900" b="1" spc="-1" dirty="0" smtClean="0">
                <a:solidFill>
                  <a:srgbClr val="000000"/>
                </a:solidFill>
                <a:ea typeface="Arial"/>
              </a:rPr>
              <a:t>FOSSology</a:t>
            </a:r>
            <a:r>
              <a:rPr lang="ja-JP" altLang="en-US" sz="1900" b="1" spc="-1" dirty="0">
                <a:solidFill>
                  <a:srgbClr val="000000"/>
                </a:solidFill>
                <a:ea typeface="Arial"/>
              </a:rPr>
              <a:t>は実際にはより多くのライセンスを扱うことが</a:t>
            </a:r>
            <a:r>
              <a:rPr lang="ja-JP" altLang="en-US" sz="1900" b="1" spc="-1" dirty="0" smtClean="0">
                <a:solidFill>
                  <a:srgbClr val="000000"/>
                </a:solidFill>
                <a:ea typeface="Arial"/>
              </a:rPr>
              <a:t>でき</a:t>
            </a:r>
            <a:r>
              <a:rPr lang="ja-JP" altLang="en-US" sz="1900" b="1" spc="-1" dirty="0">
                <a:solidFill>
                  <a:srgbClr val="000000"/>
                </a:solidFill>
                <a:latin typeface="Arial"/>
                <a:ea typeface="Arial"/>
              </a:rPr>
              <a:t>る</a:t>
            </a:r>
            <a:endParaRPr lang="en-US" sz="1900" b="0" strike="noStrike" spc="-1" dirty="0" smtClean="0">
              <a:solidFill>
                <a:srgbClr val="000000"/>
              </a:solidFill>
              <a:latin typeface="Arial"/>
              <a:ea typeface="Arial"/>
            </a:endParaRPr>
          </a:p>
          <a:p>
            <a:pPr marL="520560" lvl="2" indent="-373680">
              <a:lnSpc>
                <a:spcPct val="100000"/>
              </a:lnSpc>
              <a:buClr>
                <a:srgbClr val="879BAA"/>
              </a:buClr>
              <a:buFont typeface="Noto Sans Symbols"/>
              <a:buChar char="∙"/>
            </a:pPr>
            <a:r>
              <a:rPr lang="en-US" altLang="ja-JP" sz="1900" spc="-1" dirty="0" smtClean="0">
                <a:solidFill>
                  <a:srgbClr val="000000"/>
                </a:solidFill>
                <a:latin typeface="Arial"/>
              </a:rPr>
              <a:t>CSV</a:t>
            </a:r>
            <a:r>
              <a:rPr lang="ja-JP" altLang="en-US" sz="1900" spc="-1" dirty="0" smtClean="0">
                <a:solidFill>
                  <a:srgbClr val="000000"/>
                </a:solidFill>
                <a:latin typeface="Arial"/>
              </a:rPr>
              <a:t>ファイルによってインポートできる</a:t>
            </a:r>
            <a:endParaRPr lang="en-US" sz="1900" b="0" strike="noStrike" spc="-1" dirty="0" smtClean="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smtClean="0">
                <a:solidFill>
                  <a:srgbClr val="000000"/>
                </a:solidFill>
                <a:latin typeface="Arial"/>
                <a:ea typeface="Arial"/>
              </a:rPr>
              <a:t>両方実施</a:t>
            </a:r>
            <a:r>
              <a:rPr lang="en-US" sz="1900" b="1" strike="noStrike" spc="-1" dirty="0" smtClean="0">
                <a:solidFill>
                  <a:srgbClr val="000000"/>
                </a:solidFill>
                <a:latin typeface="Arial"/>
                <a:ea typeface="Arial"/>
              </a:rPr>
              <a:t>: </a:t>
            </a:r>
            <a:r>
              <a:rPr lang="ja-JP" altLang="en-US" sz="1900" b="1" spc="-1" dirty="0" smtClean="0">
                <a:solidFill>
                  <a:srgbClr val="000000"/>
                </a:solidFill>
                <a:latin typeface="Arial"/>
                <a:ea typeface="Arial"/>
              </a:rPr>
              <a:t>エクスポートとインポート</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ea typeface="Arial"/>
              </a:rPr>
              <a:t>エクスポート</a:t>
            </a:r>
            <a:r>
              <a:rPr lang="ja-JP" altLang="en-US" sz="1900" spc="-1" dirty="0">
                <a:solidFill>
                  <a:srgbClr val="000000"/>
                </a:solidFill>
                <a:ea typeface="Arial"/>
              </a:rPr>
              <a:t>は実際のフォーマット定義に</a:t>
            </a:r>
            <a:r>
              <a:rPr lang="ja-JP" altLang="en-US" sz="1900" spc="-1" dirty="0" smtClean="0">
                <a:solidFill>
                  <a:srgbClr val="000000"/>
                </a:solidFill>
                <a:ea typeface="Arial"/>
              </a:rPr>
              <a:t>役立つ</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latin typeface="Arial"/>
              </a:rPr>
              <a:t>インポート</a:t>
            </a:r>
            <a:r>
              <a:rPr lang="ja-JP" altLang="en-US" sz="1900" spc="-1" dirty="0" smtClean="0">
                <a:solidFill>
                  <a:srgbClr val="000000"/>
                </a:solidFill>
                <a:latin typeface="Arial"/>
              </a:rPr>
              <a:t>もそうである</a:t>
            </a:r>
            <a:endParaRPr lang="en-US" sz="1900" b="0" strike="noStrike" spc="-1" dirty="0" smtClean="0">
              <a:latin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ea typeface="Arial"/>
              </a:rPr>
              <a:t>インポーター</a:t>
            </a:r>
            <a:r>
              <a:rPr lang="ja-JP" altLang="en-US" sz="1900" spc="-1" dirty="0">
                <a:solidFill>
                  <a:srgbClr val="000000"/>
                </a:solidFill>
                <a:ea typeface="Arial"/>
              </a:rPr>
              <a:t>は</a:t>
            </a:r>
            <a:r>
              <a:rPr lang="en-US" altLang="ja-JP" sz="1900" spc="-1" dirty="0">
                <a:solidFill>
                  <a:srgbClr val="000000"/>
                </a:solidFill>
                <a:ea typeface="Arial"/>
              </a:rPr>
              <a:t>FOSSology</a:t>
            </a:r>
            <a:r>
              <a:rPr lang="ja-JP" altLang="en-US" sz="1900" spc="-1" dirty="0">
                <a:solidFill>
                  <a:srgbClr val="000000"/>
                </a:solidFill>
                <a:ea typeface="Arial"/>
              </a:rPr>
              <a:t>スキャナーを</a:t>
            </a:r>
            <a:r>
              <a:rPr lang="ja-JP" altLang="en-US" sz="1900" spc="-1" dirty="0" smtClean="0">
                <a:solidFill>
                  <a:srgbClr val="000000"/>
                </a:solidFill>
                <a:ea typeface="Arial"/>
              </a:rPr>
              <a:t>使って</a:t>
            </a:r>
            <a:r>
              <a:rPr lang="en-US" altLang="ja-JP" sz="1900" spc="-1" dirty="0" smtClean="0">
                <a:solidFill>
                  <a:srgbClr val="000000"/>
                </a:solidFill>
                <a:ea typeface="Arial"/>
              </a:rPr>
              <a:t/>
            </a:r>
            <a:br>
              <a:rPr lang="en-US" altLang="ja-JP" sz="1900" spc="-1" dirty="0" smtClean="0">
                <a:solidFill>
                  <a:srgbClr val="000000"/>
                </a:solidFill>
                <a:ea typeface="Arial"/>
              </a:rPr>
            </a:br>
            <a:r>
              <a:rPr lang="ja-JP" altLang="en-US" sz="1900" spc="-1" dirty="0" smtClean="0">
                <a:solidFill>
                  <a:srgbClr val="000000"/>
                </a:solidFill>
                <a:ea typeface="Arial"/>
              </a:rPr>
              <a:t>既存</a:t>
            </a:r>
            <a:r>
              <a:rPr lang="ja-JP" altLang="en-US" sz="1900" spc="-1" dirty="0">
                <a:solidFill>
                  <a:srgbClr val="000000"/>
                </a:solidFill>
                <a:ea typeface="Arial"/>
              </a:rPr>
              <a:t>のテキスト</a:t>
            </a:r>
            <a:r>
              <a:rPr lang="ja-JP" altLang="en-US" sz="1900" spc="-1" dirty="0" smtClean="0">
                <a:solidFill>
                  <a:srgbClr val="000000"/>
                </a:solidFill>
                <a:ea typeface="Arial"/>
              </a:rPr>
              <a:t>を</a:t>
            </a:r>
            <a:r>
              <a:rPr lang="ja-JP" altLang="en-US" sz="1900" spc="-1" dirty="0">
                <a:solidFill>
                  <a:srgbClr val="000000"/>
                </a:solidFill>
                <a:ea typeface="Arial"/>
              </a:rPr>
              <a:t>確認</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ea typeface="Arial"/>
              </a:rPr>
              <a:t>インポートで</a:t>
            </a:r>
            <a:r>
              <a:rPr lang="en-US" altLang="ja-JP" sz="1900" spc="-1" dirty="0" smtClean="0">
                <a:solidFill>
                  <a:srgbClr val="000000"/>
                </a:solidFill>
                <a:ea typeface="Arial"/>
              </a:rPr>
              <a:t>3</a:t>
            </a:r>
            <a:r>
              <a:rPr lang="ja-JP" altLang="en-US" sz="1900" spc="-1" dirty="0" smtClean="0">
                <a:solidFill>
                  <a:srgbClr val="000000"/>
                </a:solidFill>
                <a:ea typeface="Arial"/>
              </a:rPr>
              <a:t>種の区別ができる</a:t>
            </a:r>
            <a:endParaRPr lang="en-US" sz="1900" b="0" strike="noStrike" spc="-1" dirty="0" smtClean="0">
              <a:latin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latin typeface="Arial"/>
                <a:ea typeface="Arial"/>
              </a:rPr>
              <a:t>ライセンス</a:t>
            </a:r>
            <a:r>
              <a:rPr lang="ja-JP" altLang="en-US" sz="1900" b="0" strike="noStrike" spc="-1" dirty="0" smtClean="0">
                <a:solidFill>
                  <a:srgbClr val="000000"/>
                </a:solidFill>
                <a:latin typeface="Arial"/>
                <a:ea typeface="Arial"/>
              </a:rPr>
              <a:t>テキストファイルなのか、</a:t>
            </a:r>
            <a:r>
              <a:rPr lang="en-US" altLang="ja-JP" sz="1900" b="0" strike="noStrike" spc="-1" dirty="0" smtClean="0">
                <a:solidFill>
                  <a:srgbClr val="000000"/>
                </a:solidFill>
                <a:latin typeface="Arial"/>
                <a:ea typeface="Arial"/>
              </a:rPr>
              <a:t/>
            </a:r>
            <a:br>
              <a:rPr lang="en-US" altLang="ja-JP" sz="1900" b="0" strike="noStrike" spc="-1" dirty="0" smtClean="0">
                <a:solidFill>
                  <a:srgbClr val="000000"/>
                </a:solidFill>
                <a:latin typeface="Arial"/>
                <a:ea typeface="Arial"/>
              </a:rPr>
            </a:br>
            <a:r>
              <a:rPr lang="ja-JP" altLang="en-US" sz="1900" b="0" strike="noStrike" spc="-1" dirty="0" smtClean="0">
                <a:solidFill>
                  <a:srgbClr val="000000"/>
                </a:solidFill>
                <a:latin typeface="Arial"/>
                <a:ea typeface="Arial"/>
              </a:rPr>
              <a:t>単なるレファレンスなのか</a:t>
            </a:r>
            <a:r>
              <a:rPr lang="en-US" sz="1900" b="0" strike="noStrike" spc="-1" dirty="0" smtClean="0">
                <a:solidFill>
                  <a:srgbClr val="000000"/>
                </a:solidFill>
                <a:latin typeface="Arial"/>
                <a:ea typeface="Arial"/>
              </a:rPr>
              <a:t> </a:t>
            </a:r>
            <a:endParaRPr lang="en-US" sz="1900" b="0" strike="noStrike" spc="-1" dirty="0" smtClean="0">
              <a:latin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latin typeface="Arial"/>
                <a:ea typeface="Arial"/>
              </a:rPr>
              <a:t>変異ライセンス</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か</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同じか</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決定</a:t>
            </a:r>
            <a:r>
              <a:rPr lang="ja-JP" altLang="en-US" sz="1900" spc="-1" dirty="0" smtClean="0">
                <a:solidFill>
                  <a:srgbClr val="000000"/>
                </a:solidFill>
                <a:latin typeface="Arial"/>
                <a:ea typeface="Arial"/>
              </a:rPr>
              <a:t>のため</a:t>
            </a:r>
            <a:r>
              <a:rPr lang="ja-JP" altLang="en-US" sz="1900" spc="-1" dirty="0">
                <a:solidFill>
                  <a:srgbClr val="000000"/>
                </a:solidFill>
                <a:latin typeface="Arial"/>
                <a:ea typeface="Arial"/>
              </a:rPr>
              <a:t>行</a:t>
            </a:r>
            <a:r>
              <a:rPr lang="ja-JP" altLang="en-US" sz="1900" spc="-1" dirty="0" smtClean="0">
                <a:solidFill>
                  <a:srgbClr val="000000"/>
                </a:solidFill>
                <a:latin typeface="Arial"/>
                <a:ea typeface="Arial"/>
              </a:rPr>
              <a:t>う</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ea typeface="Arial"/>
              </a:rPr>
              <a:t>インポート</a:t>
            </a:r>
            <a:r>
              <a:rPr lang="ja-JP" altLang="en-US" sz="1900" b="1" spc="-1" dirty="0" smtClean="0">
                <a:solidFill>
                  <a:srgbClr val="000000"/>
                </a:solidFill>
                <a:latin typeface="Arial"/>
                <a:ea typeface="Arial"/>
              </a:rPr>
              <a:t>は</a:t>
            </a:r>
            <a:r>
              <a:rPr lang="ja-JP" altLang="en-US" sz="1900" b="1" strike="noStrike" spc="-1" dirty="0" smtClean="0">
                <a:solidFill>
                  <a:srgbClr val="000000"/>
                </a:solidFill>
                <a:latin typeface="Arial"/>
                <a:ea typeface="Arial"/>
              </a:rPr>
              <a:t>事前設定機能を追加</a:t>
            </a:r>
            <a:endParaRPr lang="en-US" sz="1900" b="0" strike="noStrike" spc="-1" dirty="0">
              <a:latin typeface="Arial"/>
            </a:endParaRPr>
          </a:p>
        </p:txBody>
      </p:sp>
      <p:sp>
        <p:nvSpPr>
          <p:cNvPr id="342" name="CustomShape 3"/>
          <p:cNvSpPr/>
          <p:nvPr/>
        </p:nvSpPr>
        <p:spPr>
          <a:xfrm>
            <a:off x="7315200" y="1295640"/>
            <a:ext cx="4584357" cy="348936"/>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43" name="CustomShape 4"/>
          <p:cNvSpPr/>
          <p:nvPr/>
        </p:nvSpPr>
        <p:spPr>
          <a:xfrm>
            <a:off x="271849" y="1295640"/>
            <a:ext cx="7043352" cy="348937"/>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
        <p:nvSpPr>
          <p:cNvPr id="345"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46" name="CustomShape 7"/>
          <p:cNvSpPr/>
          <p:nvPr/>
        </p:nvSpPr>
        <p:spPr>
          <a:xfrm>
            <a:off x="7315199" y="1644577"/>
            <a:ext cx="4584358"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15000"/>
              </a:lnSpc>
              <a:buClr>
                <a:srgbClr val="879BAA"/>
              </a:buClr>
              <a:buFont typeface="Arial"/>
              <a:buChar char="•"/>
            </a:pPr>
            <a:r>
              <a:rPr lang="ja-JP" altLang="en-US" sz="1700" spc="-1" dirty="0" smtClean="0"/>
              <a:t>管理者</a:t>
            </a:r>
            <a:r>
              <a:rPr lang="ja-JP" altLang="en-US" sz="1700" spc="-1" dirty="0"/>
              <a:t>アカウントでログイン</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smtClean="0">
                <a:solidFill>
                  <a:srgbClr val="000000"/>
                </a:solidFill>
                <a:ea typeface="Arial"/>
              </a:rPr>
              <a:t>形式</a:t>
            </a:r>
            <a:r>
              <a:rPr lang="ja-JP" altLang="en-US" sz="1700" spc="-1" dirty="0">
                <a:solidFill>
                  <a:srgbClr val="000000"/>
                </a:solidFill>
                <a:ea typeface="Arial"/>
              </a:rPr>
              <a:t>については、ライセンスのエクスポートを</a:t>
            </a:r>
            <a:r>
              <a:rPr lang="ja-JP" altLang="en-US" sz="1700" spc="-1" dirty="0" smtClean="0">
                <a:solidFill>
                  <a:srgbClr val="000000"/>
                </a:solidFill>
                <a:ea typeface="Arial"/>
              </a:rPr>
              <a:t>確認</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あなた自身のライセンステキストを</a:t>
            </a:r>
            <a:r>
              <a:rPr lang="ja-JP" altLang="en-US" sz="1700" spc="-1" dirty="0" smtClean="0">
                <a:solidFill>
                  <a:srgbClr val="000000"/>
                </a:solidFill>
                <a:ea typeface="Arial"/>
              </a:rPr>
              <a:t>追加：</a:t>
            </a:r>
            <a:r>
              <a:rPr lang="en-US" altLang="ja-JP" sz="1700" spc="-1" dirty="0">
                <a:solidFill>
                  <a:srgbClr val="000000"/>
                </a:solidFill>
                <a:ea typeface="Arial"/>
              </a:rPr>
              <a:t>Apache-2.0 </a:t>
            </a:r>
            <a:r>
              <a:rPr lang="en-US" altLang="ja-JP" sz="1700" spc="-1" dirty="0" smtClean="0">
                <a:solidFill>
                  <a:srgbClr val="000000"/>
                </a:solidFill>
                <a:ea typeface="Arial"/>
              </a:rPr>
              <a:t>header</a:t>
            </a:r>
          </a:p>
          <a:p>
            <a:pPr marL="190440" lvl="1" indent="-208440">
              <a:lnSpc>
                <a:spcPct val="100000"/>
              </a:lnSpc>
              <a:buClr>
                <a:srgbClr val="879BAA"/>
              </a:buClr>
              <a:buFont typeface="Arial"/>
              <a:buChar char="•"/>
            </a:pPr>
            <a:r>
              <a:rPr lang="ja-JP" altLang="en-US" sz="1700" spc="-1" dirty="0">
                <a:solidFill>
                  <a:srgbClr val="000000"/>
                </a:solidFill>
                <a:latin typeface="Arial"/>
                <a:ea typeface="Arial"/>
              </a:rPr>
              <a:t>ライセンス</a:t>
            </a:r>
            <a:r>
              <a:rPr lang="ja-JP" altLang="en-US" sz="1700" b="0" strike="noStrike" spc="-1" dirty="0" smtClean="0">
                <a:solidFill>
                  <a:srgbClr val="000000"/>
                </a:solidFill>
                <a:latin typeface="Arial"/>
                <a:ea typeface="Arial"/>
              </a:rPr>
              <a:t>アップロード</a:t>
            </a:r>
            <a:endParaRPr lang="en-US" sz="1700" b="0" strike="noStrike" spc="-1" dirty="0">
              <a:latin typeface="Arial"/>
            </a:endParaRPr>
          </a:p>
          <a:p>
            <a:pPr marL="190440" lvl="1" indent="-208440">
              <a:lnSpc>
                <a:spcPct val="100000"/>
              </a:lnSpc>
              <a:buClr>
                <a:srgbClr val="879BAA"/>
              </a:buClr>
              <a:buFont typeface="Arial"/>
              <a:buChar char="•"/>
            </a:pPr>
            <a:r>
              <a:rPr lang="en-US" altLang="ja-JP" sz="1700" spc="-1" dirty="0">
                <a:solidFill>
                  <a:srgbClr val="000000"/>
                </a:solidFill>
                <a:ea typeface="Arial"/>
              </a:rPr>
              <a:t>Apache-2.0</a:t>
            </a:r>
            <a:r>
              <a:rPr lang="ja-JP" altLang="en-US" sz="1700" spc="-1" dirty="0">
                <a:solidFill>
                  <a:srgbClr val="000000"/>
                </a:solidFill>
                <a:ea typeface="Arial"/>
              </a:rPr>
              <a:t>ライセンスのアップロードを</a:t>
            </a:r>
            <a:r>
              <a:rPr lang="ja-JP" altLang="en-US" sz="1700" spc="-1" dirty="0" smtClean="0">
                <a:solidFill>
                  <a:srgbClr val="000000"/>
                </a:solidFill>
                <a:ea typeface="Arial"/>
              </a:rPr>
              <a:t>実行</a:t>
            </a:r>
            <a:r>
              <a:rPr lang="en-US" sz="1700" b="0" strike="noStrike" spc="-1" dirty="0" smtClean="0">
                <a:solidFill>
                  <a:srgbClr val="000000"/>
                </a:solidFill>
                <a:latin typeface="Arial"/>
                <a:ea typeface="Arial"/>
              </a:rPr>
              <a:t>, </a:t>
            </a:r>
            <a:r>
              <a:rPr lang="ja-JP" altLang="en-US" sz="1700" spc="-1" dirty="0">
                <a:solidFill>
                  <a:srgbClr val="000000"/>
                </a:solidFill>
                <a:latin typeface="Arial"/>
                <a:ea typeface="Arial"/>
              </a:rPr>
              <a:t>例</a:t>
            </a:r>
            <a:r>
              <a:rPr lang="ja-JP" altLang="en-US" sz="1700" spc="-1" dirty="0" smtClean="0">
                <a:solidFill>
                  <a:srgbClr val="000000"/>
                </a:solidFill>
                <a:latin typeface="Arial"/>
                <a:ea typeface="Arial"/>
              </a:rPr>
              <a:t>えば</a:t>
            </a:r>
            <a:r>
              <a:rPr lang="en-US" sz="1700" b="0" strike="noStrike" spc="-1" dirty="0" smtClean="0">
                <a:solidFill>
                  <a:srgbClr val="000000"/>
                </a:solidFill>
                <a:latin typeface="Arial"/>
                <a:ea typeface="Arial"/>
              </a:rPr>
              <a:t> </a:t>
            </a:r>
            <a:r>
              <a:rPr lang="en-US" sz="1700" b="0" u="sng" strike="noStrike" spc="-1" dirty="0">
                <a:solidFill>
                  <a:srgbClr val="0563C1"/>
                </a:solidFill>
                <a:uFillTx/>
                <a:latin typeface="Arial"/>
                <a:ea typeface="Arial"/>
                <a:hlinkClick r:id="rId2"/>
              </a:rPr>
              <a:t>commons-collections-4-4-1-src.zip</a:t>
            </a:r>
            <a:r>
              <a:rPr lang="en-US" sz="1700" b="0" strike="noStrike" spc="-1" dirty="0" smtClean="0">
                <a:solidFill>
                  <a:srgbClr val="000000"/>
                </a:solidFill>
                <a:latin typeface="Arial"/>
                <a:ea typeface="Arial"/>
              </a:rPr>
              <a:t>,</a:t>
            </a:r>
            <a:r>
              <a:rPr lang="ja-JP" altLang="en-US" sz="1700" spc="-1" dirty="0">
                <a:solidFill>
                  <a:srgbClr val="000000"/>
                </a:solidFill>
                <a:ea typeface="Arial"/>
              </a:rPr>
              <a:t>ヘッダーが一致していることを</a:t>
            </a:r>
            <a:r>
              <a:rPr lang="ja-JP" altLang="en-US" sz="1700" spc="-1" dirty="0" smtClean="0">
                <a:solidFill>
                  <a:srgbClr val="000000"/>
                </a:solidFill>
                <a:ea typeface="Arial"/>
              </a:rPr>
              <a:t>確認</a:t>
            </a:r>
            <a:endParaRPr lang="en-US" altLang="ja-JP" sz="1700" spc="-1" dirty="0" smtClean="0">
              <a:solidFill>
                <a:srgbClr val="000000"/>
              </a:solidFill>
              <a:ea typeface="Arial"/>
            </a:endParaRPr>
          </a:p>
          <a:p>
            <a:pPr marL="190440" lvl="1" indent="-208440">
              <a:lnSpc>
                <a:spcPct val="100000"/>
              </a:lnSpc>
              <a:buClr>
                <a:srgbClr val="879BAA"/>
              </a:buClr>
              <a:buFont typeface="Arial"/>
              <a:buChar char="•"/>
            </a:pPr>
            <a:r>
              <a:rPr lang="en-US" altLang="ja-JP" sz="1700" spc="-1" dirty="0" smtClean="0">
                <a:solidFill>
                  <a:srgbClr val="000000"/>
                </a:solidFill>
                <a:ea typeface="Arial"/>
              </a:rPr>
              <a:t>WIKI</a:t>
            </a:r>
            <a:r>
              <a:rPr lang="ja-JP" altLang="en-US" sz="1700" spc="-1" dirty="0">
                <a:solidFill>
                  <a:srgbClr val="000000"/>
                </a:solidFill>
                <a:ea typeface="Arial"/>
              </a:rPr>
              <a:t>のサンプル</a:t>
            </a:r>
            <a:r>
              <a:rPr lang="en-US" altLang="ja-JP" sz="1700" spc="-1" dirty="0">
                <a:solidFill>
                  <a:srgbClr val="000000"/>
                </a:solidFill>
                <a:ea typeface="Arial"/>
              </a:rPr>
              <a:t>CSV</a:t>
            </a:r>
            <a:r>
              <a:rPr lang="ja-JP" altLang="en-US" sz="1700" spc="-1" dirty="0">
                <a:solidFill>
                  <a:srgbClr val="000000"/>
                </a:solidFill>
                <a:ea typeface="Arial"/>
              </a:rPr>
              <a:t>ファイルを使用</a:t>
            </a: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自動決定機能</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自動決定機能</a:t>
            </a:r>
            <a:endParaRPr lang="en-US" sz="3200" b="0" strike="noStrike" spc="-1" dirty="0">
              <a:latin typeface="Arial"/>
            </a:endParaRPr>
          </a:p>
        </p:txBody>
      </p:sp>
      <p:sp>
        <p:nvSpPr>
          <p:cNvPr id="350" name="CustomShape 2"/>
          <p:cNvSpPr/>
          <p:nvPr/>
        </p:nvSpPr>
        <p:spPr>
          <a:xfrm>
            <a:off x="734760" y="114444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i="1" spc="-1" dirty="0">
                <a:solidFill>
                  <a:srgbClr val="000000"/>
                </a:solidFill>
                <a:ea typeface="Arial"/>
              </a:rPr>
              <a:t>レビュー作業は退屈。スキャナーが</a:t>
            </a:r>
            <a:r>
              <a:rPr lang="en-US" altLang="ja-JP" sz="1600" i="1" spc="-1" dirty="0">
                <a:solidFill>
                  <a:srgbClr val="000000"/>
                </a:solidFill>
                <a:ea typeface="Arial"/>
              </a:rPr>
              <a:t>2</a:t>
            </a:r>
            <a:r>
              <a:rPr lang="ja-JP" altLang="en-US" sz="1600" i="1" spc="-1" dirty="0">
                <a:solidFill>
                  <a:srgbClr val="000000"/>
                </a:solidFill>
                <a:ea typeface="Arial"/>
              </a:rPr>
              <a:t>つあるのだから、それらに仕事をさせよう</a:t>
            </a:r>
            <a:r>
              <a:rPr lang="ja-JP" altLang="en-US" sz="1600" i="1" spc="-1" dirty="0" smtClean="0">
                <a:solidFill>
                  <a:srgbClr val="000000"/>
                </a:solidFill>
                <a:ea typeface="Arial"/>
              </a:rPr>
              <a:t>。</a:t>
            </a:r>
            <a:endParaRPr lang="en-US" sz="1600" b="0" strike="noStrike" spc="-1" dirty="0">
              <a:latin typeface="Arial"/>
            </a:endParaRPr>
          </a:p>
        </p:txBody>
      </p:sp>
      <p:sp>
        <p:nvSpPr>
          <p:cNvPr id="351" name="CustomShape 3"/>
          <p:cNvSpPr/>
          <p:nvPr/>
        </p:nvSpPr>
        <p:spPr>
          <a:xfrm>
            <a:off x="4289750" y="1427761"/>
            <a:ext cx="7424290"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52" name="CustomShape 4"/>
          <p:cNvSpPr/>
          <p:nvPr/>
        </p:nvSpPr>
        <p:spPr>
          <a:xfrm>
            <a:off x="312470" y="1735502"/>
            <a:ext cx="3977280" cy="4030920"/>
          </a:xfrm>
          <a:prstGeom prst="homePlate">
            <a:avLst>
              <a:gd name="adj" fmla="val 6521"/>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a:solidFill>
                  <a:srgbClr val="000000"/>
                </a:solidFill>
                <a:ea typeface="Arial"/>
              </a:rPr>
              <a:t>正規表現による</a:t>
            </a:r>
            <a:r>
              <a:rPr lang="en-US" altLang="ja-JP" sz="1900" spc="-1" dirty="0">
                <a:solidFill>
                  <a:srgbClr val="000000"/>
                </a:solidFill>
                <a:ea typeface="Arial"/>
              </a:rPr>
              <a:t>Nomos</a:t>
            </a:r>
            <a:r>
              <a:rPr lang="ja-JP" altLang="en-US" sz="1900" spc="-1" dirty="0" err="1">
                <a:solidFill>
                  <a:srgbClr val="000000"/>
                </a:solidFill>
                <a:ea typeface="Arial"/>
              </a:rPr>
              <a:t>、</a:t>
            </a:r>
            <a:r>
              <a:rPr lang="ja-JP" altLang="en-US" sz="1900" spc="-1" dirty="0">
                <a:solidFill>
                  <a:srgbClr val="000000"/>
                </a:solidFill>
                <a:ea typeface="Arial"/>
              </a:rPr>
              <a:t>テキストの類似性による</a:t>
            </a:r>
            <a:r>
              <a:rPr lang="en-US" altLang="ja-JP" sz="1900" spc="-1" dirty="0">
                <a:solidFill>
                  <a:srgbClr val="000000"/>
                </a:solidFill>
                <a:ea typeface="Arial"/>
              </a:rPr>
              <a:t>Monk</a:t>
            </a:r>
            <a:r>
              <a:rPr lang="ja-JP" altLang="en-US" sz="1900" spc="-1" dirty="0" err="1">
                <a:solidFill>
                  <a:srgbClr val="000000"/>
                </a:solidFill>
                <a:ea typeface="Arial"/>
              </a:rPr>
              <a:t>、</a:t>
            </a:r>
            <a:r>
              <a:rPr lang="ja-JP" altLang="en-US" sz="1900" spc="-1" dirty="0">
                <a:solidFill>
                  <a:srgbClr val="000000"/>
                </a:solidFill>
                <a:ea typeface="Arial"/>
              </a:rPr>
              <a:t>複数のスキャナーがある。</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spc="-1" dirty="0">
                <a:solidFill>
                  <a:srgbClr val="000000"/>
                </a:solidFill>
                <a:ea typeface="Arial"/>
              </a:rPr>
              <a:t>両方のスキャナが同じライセンスを見つけた場合、確認する必要</a:t>
            </a:r>
            <a:r>
              <a:rPr lang="ja-JP" altLang="en-US" sz="1900" spc="-1" dirty="0" smtClean="0">
                <a:solidFill>
                  <a:srgbClr val="000000"/>
                </a:solidFill>
                <a:ea typeface="Arial"/>
              </a:rPr>
              <a:t>があるのか</a:t>
            </a:r>
            <a:r>
              <a:rPr lang="en-US" sz="1900" b="0" strike="noStrike" spc="-1" dirty="0" smtClean="0">
                <a:solidFill>
                  <a:srgbClr val="000000"/>
                </a:solidFill>
                <a:latin typeface="Arial"/>
                <a:ea typeface="Arial"/>
              </a:rPr>
              <a:t>?</a:t>
            </a:r>
            <a:endParaRPr lang="en-US" sz="1900" b="0" strike="noStrike" spc="-1" dirty="0">
              <a:latin typeface="Arial"/>
            </a:endParaRPr>
          </a:p>
          <a:p>
            <a:pPr>
              <a:lnSpc>
                <a:spcPct val="100000"/>
              </a:lnSpc>
              <a:spcBef>
                <a:spcPts val="1301"/>
              </a:spcBef>
            </a:pPr>
            <a:endParaRPr lang="en-US" sz="1900" b="0" strike="noStrike" spc="-1" dirty="0">
              <a:latin typeface="Arial"/>
            </a:endParaRPr>
          </a:p>
          <a:p>
            <a:pPr>
              <a:lnSpc>
                <a:spcPct val="100000"/>
              </a:lnSpc>
            </a:pPr>
            <a:endParaRPr lang="en-US" sz="1900" b="0" strike="noStrike" spc="-1" dirty="0">
              <a:latin typeface="Arial"/>
            </a:endParaRPr>
          </a:p>
        </p:txBody>
      </p:sp>
      <p:sp>
        <p:nvSpPr>
          <p:cNvPr id="353" name="CustomShape 5"/>
          <p:cNvSpPr/>
          <p:nvPr/>
        </p:nvSpPr>
        <p:spPr>
          <a:xfrm>
            <a:off x="313550" y="138924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ユース</a:t>
            </a:r>
            <a:r>
              <a:rPr lang="ja-JP" altLang="en-US" sz="2000" b="1" spc="-1" dirty="0" smtClean="0">
                <a:solidFill>
                  <a:srgbClr val="000000"/>
                </a:solidFill>
                <a:latin typeface="Arial"/>
              </a:rPr>
              <a:t>ケース</a:t>
            </a:r>
            <a:endParaRPr lang="en-US" sz="2000" b="0" strike="noStrike" spc="-1" dirty="0">
              <a:latin typeface="Arial"/>
            </a:endParaRPr>
          </a:p>
        </p:txBody>
      </p:sp>
      <p:sp>
        <p:nvSpPr>
          <p:cNvPr id="355" name="CustomShape 7"/>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56" name="CustomShape 8"/>
          <p:cNvSpPr/>
          <p:nvPr/>
        </p:nvSpPr>
        <p:spPr>
          <a:xfrm>
            <a:off x="4289750" y="1957622"/>
            <a:ext cx="7424290" cy="380880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16000" lvl="1" indent="-221040">
              <a:lnSpc>
                <a:spcPct val="100000"/>
              </a:lnSpc>
              <a:buClr>
                <a:srgbClr val="879BAA"/>
              </a:buClr>
              <a:buFont typeface="Noto Sans Symbols"/>
              <a:buChar char="∙"/>
            </a:pPr>
            <a:r>
              <a:rPr lang="en-US" sz="1900" b="0" strike="noStrike" spc="-1" dirty="0">
                <a:solidFill>
                  <a:srgbClr val="000000"/>
                </a:solidFill>
                <a:latin typeface="Arial"/>
                <a:ea typeface="Arial"/>
              </a:rPr>
              <a:t>Decider agent reviews licenses found for this </a:t>
            </a:r>
            <a:r>
              <a:rPr lang="en-US" sz="1900" b="0" strike="noStrike" spc="-1" dirty="0" smtClean="0">
                <a:solidFill>
                  <a:srgbClr val="000000"/>
                </a:solidFill>
                <a:latin typeface="Arial"/>
                <a:ea typeface="Arial"/>
              </a:rPr>
              <a:t>file</a:t>
            </a:r>
          </a:p>
          <a:p>
            <a:pPr marL="216000" lvl="1" indent="-221040">
              <a:lnSpc>
                <a:spcPct val="100000"/>
              </a:lnSpc>
              <a:buClr>
                <a:srgbClr val="879BAA"/>
              </a:buClr>
              <a:buFont typeface="Noto Sans Symbols"/>
              <a:buChar char="∙"/>
            </a:pPr>
            <a:r>
              <a:rPr lang="ja-JP" altLang="en-US" sz="1900" spc="-1" dirty="0" smtClean="0"/>
              <a:t>決定機能が、</a:t>
            </a:r>
            <a:r>
              <a:rPr lang="ja-JP" altLang="en-US" sz="1900" spc="-1" dirty="0"/>
              <a:t>このファイルに見つかったライセンスを</a:t>
            </a:r>
            <a:r>
              <a:rPr lang="ja-JP" altLang="en-US" sz="1900" spc="-1" dirty="0" smtClean="0"/>
              <a:t>確認</a:t>
            </a:r>
            <a:endParaRPr lang="en-US" sz="1900" b="0" strike="noStrike" spc="-1" dirty="0">
              <a:latin typeface="Arial"/>
            </a:endParaRPr>
          </a:p>
          <a:p>
            <a:pPr marL="216000" lvl="1" indent="-221040">
              <a:lnSpc>
                <a:spcPct val="100000"/>
              </a:lnSpc>
              <a:spcBef>
                <a:spcPts val="1301"/>
              </a:spcBef>
              <a:buClr>
                <a:srgbClr val="879BAA"/>
              </a:buClr>
              <a:buFont typeface="Noto Sans Symbols"/>
              <a:buChar char="∙"/>
            </a:pPr>
            <a:r>
              <a:rPr lang="en-US" altLang="ja-JP" sz="1900" spc="-1" dirty="0" smtClean="0">
                <a:solidFill>
                  <a:srgbClr val="000000"/>
                </a:solidFill>
                <a:ea typeface="Arial"/>
              </a:rPr>
              <a:t>2</a:t>
            </a:r>
            <a:r>
              <a:rPr lang="ja-JP" altLang="en-US" sz="1900" spc="-1" dirty="0" err="1">
                <a:solidFill>
                  <a:srgbClr val="000000"/>
                </a:solidFill>
                <a:ea typeface="Arial"/>
              </a:rPr>
              <a:t>つの</a:t>
            </a:r>
            <a:r>
              <a:rPr lang="ja-JP" altLang="en-US" sz="1900" spc="-1" dirty="0">
                <a:solidFill>
                  <a:srgbClr val="000000"/>
                </a:solidFill>
                <a:ea typeface="Arial"/>
              </a:rPr>
              <a:t>異なるスキャナーからの識別されたライセンスに競合がない場合は、自動的</a:t>
            </a:r>
            <a:r>
              <a:rPr lang="ja-JP" altLang="en-US" sz="1900" spc="-1" dirty="0" smtClean="0">
                <a:solidFill>
                  <a:srgbClr val="000000"/>
                </a:solidFill>
                <a:ea typeface="Arial"/>
              </a:rPr>
              <a:t>に</a:t>
            </a:r>
            <a:r>
              <a:rPr lang="ja-JP" altLang="en-US" sz="1900" spc="-1" dirty="0">
                <a:solidFill>
                  <a:srgbClr val="000000"/>
                </a:solidFill>
                <a:ea typeface="Arial"/>
              </a:rPr>
              <a:t>結果</a:t>
            </a:r>
            <a:r>
              <a:rPr lang="ja-JP" altLang="en-US" sz="1900" spc="-1" dirty="0" smtClean="0">
                <a:solidFill>
                  <a:srgbClr val="000000"/>
                </a:solidFill>
                <a:ea typeface="Arial"/>
              </a:rPr>
              <a:t>を適用でき</a:t>
            </a:r>
            <a:r>
              <a:rPr lang="ja-JP" altLang="en-US" sz="1900" spc="-1" dirty="0">
                <a:solidFill>
                  <a:srgbClr val="000000"/>
                </a:solidFill>
                <a:ea typeface="Arial"/>
              </a:rPr>
              <a:t>る</a:t>
            </a:r>
            <a:r>
              <a:rPr lang="ja-JP" altLang="en-US" sz="1900" spc="-1" dirty="0" smtClean="0">
                <a:solidFill>
                  <a:srgbClr val="000000"/>
                </a:solidFill>
                <a:ea typeface="Arial"/>
              </a:rPr>
              <a:t>。</a:t>
            </a:r>
            <a:endParaRPr lang="en-US" sz="1900" b="0" strike="noStrike" spc="-1" dirty="0">
              <a:latin typeface="Arial"/>
            </a:endParaRPr>
          </a:p>
          <a:p>
            <a:pPr marL="216000" lvl="1" indent="-221040">
              <a:lnSpc>
                <a:spcPct val="100000"/>
              </a:lnSpc>
              <a:spcBef>
                <a:spcPts val="1301"/>
              </a:spcBef>
              <a:buClr>
                <a:srgbClr val="879BAA"/>
              </a:buClr>
              <a:buFont typeface="Noto Sans Symbols"/>
              <a:buChar char="∙"/>
            </a:pPr>
            <a:r>
              <a:rPr lang="ja-JP" altLang="en-US" sz="1900" spc="-1" dirty="0" smtClean="0">
                <a:solidFill>
                  <a:srgbClr val="000000"/>
                </a:solidFill>
                <a:latin typeface="Arial"/>
                <a:ea typeface="Arial"/>
              </a:rPr>
              <a:t>例えば決定機能にとって</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矛盾</a:t>
            </a:r>
            <a:r>
              <a:rPr lang="ja-JP" altLang="en-US" sz="1900" spc="-1" dirty="0" smtClean="0">
                <a:solidFill>
                  <a:srgbClr val="000000"/>
                </a:solidFill>
                <a:latin typeface="Arial"/>
                <a:ea typeface="Arial"/>
              </a:rPr>
              <a:t>する状況が無い</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場合</a:t>
            </a:r>
            <a:endParaRPr lang="en-US" sz="1900" b="0" strike="noStrike" spc="-1" dirty="0">
              <a:latin typeface="Arial"/>
            </a:endParaRPr>
          </a:p>
          <a:p>
            <a:pPr marL="406440" lvl="2" indent="-234000">
              <a:lnSpc>
                <a:spcPct val="100000"/>
              </a:lnSpc>
              <a:buClr>
                <a:srgbClr val="879BAA"/>
              </a:buClr>
              <a:buFont typeface="Noto Sans Symbols"/>
              <a:buChar char="∙"/>
            </a:pPr>
            <a:r>
              <a:rPr lang="ja-JP" altLang="en-US" sz="1900" spc="-1" dirty="0">
                <a:solidFill>
                  <a:srgbClr val="000000"/>
                </a:solidFill>
                <a:ea typeface="Arial"/>
              </a:rPr>
              <a:t>正規表現とテキスト比較、同じ</a:t>
            </a:r>
            <a:r>
              <a:rPr lang="ja-JP" altLang="en-US" sz="1900" spc="-1" dirty="0" smtClean="0">
                <a:solidFill>
                  <a:srgbClr val="000000"/>
                </a:solidFill>
                <a:ea typeface="Arial"/>
              </a:rPr>
              <a:t>ライセンス</a:t>
            </a:r>
            <a:endParaRPr lang="en-US" altLang="ja-JP" sz="1900" spc="-1" dirty="0" smtClean="0">
              <a:solidFill>
                <a:srgbClr val="000000"/>
              </a:solidFill>
              <a:ea typeface="Arial"/>
            </a:endParaRPr>
          </a:p>
          <a:p>
            <a:pPr marL="406440" lvl="2" indent="-234000">
              <a:lnSpc>
                <a:spcPct val="100000"/>
              </a:lnSpc>
              <a:buClr>
                <a:srgbClr val="879BAA"/>
              </a:buClr>
              <a:buFont typeface="Noto Sans Symbols"/>
              <a:buChar char="∙"/>
            </a:pPr>
            <a:r>
              <a:rPr lang="ja-JP" altLang="en-US" sz="1900" spc="-1" dirty="0" smtClean="0">
                <a:solidFill>
                  <a:srgbClr val="000000"/>
                </a:solidFill>
                <a:latin typeface="Arial"/>
                <a:ea typeface="Arial"/>
              </a:rPr>
              <a:t>そし</a:t>
            </a:r>
            <a:r>
              <a:rPr lang="ja-JP" altLang="en-US" sz="1900" spc="-1" dirty="0">
                <a:solidFill>
                  <a:srgbClr val="000000"/>
                </a:solidFill>
                <a:latin typeface="Arial"/>
                <a:ea typeface="Arial"/>
              </a:rPr>
              <a:t>て</a:t>
            </a:r>
            <a:r>
              <a:rPr lang="ja-JP" altLang="en-US" sz="1900" spc="-1" dirty="0" smtClean="0">
                <a:solidFill>
                  <a:srgbClr val="000000"/>
                </a:solidFill>
                <a:ea typeface="Arial"/>
              </a:rPr>
              <a:t>すべて</a:t>
            </a:r>
            <a:r>
              <a:rPr lang="ja-JP" altLang="en-US" sz="1900" spc="-1" dirty="0">
                <a:solidFill>
                  <a:srgbClr val="000000"/>
                </a:solidFill>
                <a:ea typeface="Arial"/>
              </a:rPr>
              <a:t>の正規表現の一致はテキストの一致の内側に</a:t>
            </a:r>
            <a:r>
              <a:rPr lang="ja-JP" altLang="en-US" sz="1900" spc="-1" dirty="0" smtClean="0">
                <a:solidFill>
                  <a:srgbClr val="000000"/>
                </a:solidFill>
                <a:ea typeface="Arial"/>
              </a:rPr>
              <a:t>ある</a:t>
            </a:r>
            <a:endParaRPr lang="en-US" sz="1900" b="0" strike="noStrike" spc="-1" dirty="0">
              <a:latin typeface="Arial"/>
            </a:endParaRPr>
          </a:p>
          <a:p>
            <a:pPr marL="406440" lvl="2" indent="-234000">
              <a:lnSpc>
                <a:spcPct val="100000"/>
              </a:lnSpc>
              <a:buClr>
                <a:srgbClr val="879BAA"/>
              </a:buClr>
              <a:buFont typeface="Noto Sans Symbols"/>
              <a:buChar char="∙"/>
            </a:pPr>
            <a:r>
              <a:rPr lang="ja-JP" altLang="en-US" sz="1900" spc="-1" dirty="0" smtClean="0">
                <a:solidFill>
                  <a:srgbClr val="000000"/>
                </a:solidFill>
                <a:ea typeface="Arial"/>
              </a:rPr>
              <a:t>ファイル内</a:t>
            </a:r>
            <a:r>
              <a:rPr lang="ja-JP" altLang="en-US" sz="1900" spc="-1" dirty="0">
                <a:solidFill>
                  <a:srgbClr val="000000"/>
                </a:solidFill>
                <a:ea typeface="Arial"/>
              </a:rPr>
              <a:t>に他のライセンス情報が検出されない </a:t>
            </a:r>
            <a:r>
              <a:rPr lang="en-US" altLang="ja-JP" sz="1900" spc="-1" dirty="0">
                <a:solidFill>
                  <a:srgbClr val="000000"/>
                </a:solidFill>
                <a:ea typeface="Arial"/>
              </a:rPr>
              <a:t>- &gt;</a:t>
            </a:r>
            <a:r>
              <a:rPr lang="ja-JP" altLang="en-US" sz="1900" spc="-1" dirty="0">
                <a:solidFill>
                  <a:srgbClr val="000000"/>
                </a:solidFill>
                <a:ea typeface="Arial"/>
              </a:rPr>
              <a:t>レビューは不要</a:t>
            </a:r>
            <a:endParaRPr lang="en-US" sz="1900" b="0" strike="noStrike" spc="-1" dirty="0" smtClean="0">
              <a:latin typeface="Arial"/>
            </a:endParaRPr>
          </a:p>
          <a:p>
            <a:pPr marL="216000" lvl="1" indent="-221040">
              <a:lnSpc>
                <a:spcPct val="100000"/>
              </a:lnSpc>
              <a:spcBef>
                <a:spcPts val="1301"/>
              </a:spcBef>
              <a:buClr>
                <a:srgbClr val="879BAA"/>
              </a:buClr>
              <a:buFont typeface="Noto Sans Symbols"/>
              <a:buChar char="∙"/>
            </a:pPr>
            <a:r>
              <a:rPr lang="en-US" altLang="ja-JP" sz="1900" spc="-1" dirty="0">
                <a:solidFill>
                  <a:srgbClr val="000000"/>
                </a:solidFill>
                <a:ea typeface="Arial"/>
              </a:rPr>
              <a:t>3</a:t>
            </a:r>
            <a:r>
              <a:rPr lang="ja-JP" altLang="en-US" sz="1900" spc="-1" dirty="0">
                <a:solidFill>
                  <a:srgbClr val="000000"/>
                </a:solidFill>
                <a:ea typeface="Arial"/>
              </a:rPr>
              <a:t>つめのスキャナーである</a:t>
            </a:r>
            <a:r>
              <a:rPr lang="en-US" altLang="ja-JP" sz="1900" spc="-1" dirty="0" err="1">
                <a:solidFill>
                  <a:srgbClr val="000000"/>
                </a:solidFill>
                <a:ea typeface="Arial"/>
              </a:rPr>
              <a:t>Ninka</a:t>
            </a:r>
            <a:r>
              <a:rPr lang="ja-JP" altLang="en-US" sz="1900" spc="-1" dirty="0">
                <a:solidFill>
                  <a:srgbClr val="000000"/>
                </a:solidFill>
                <a:ea typeface="Arial"/>
              </a:rPr>
              <a:t>でも同様の効果</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531540" y="126684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pic>
        <p:nvPicPr>
          <p:cNvPr id="358" name="Google Shape;448;p51"/>
          <p:cNvPicPr/>
          <p:nvPr/>
        </p:nvPicPr>
        <p:blipFill>
          <a:blip r:embed="rId2"/>
          <a:stretch/>
        </p:blipFill>
        <p:spPr>
          <a:xfrm>
            <a:off x="6508080" y="1729440"/>
            <a:ext cx="4997160" cy="4026960"/>
          </a:xfrm>
          <a:prstGeom prst="rect">
            <a:avLst/>
          </a:prstGeom>
          <a:ln>
            <a:noFill/>
          </a:ln>
          <a:effectLst>
            <a:outerShdw>
              <a:srgbClr val="000000">
                <a:alpha val="40000"/>
              </a:srgbClr>
            </a:outerShdw>
          </a:effectLst>
        </p:spPr>
      </p:pic>
      <p:sp>
        <p:nvSpPr>
          <p:cNvPr id="359"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自動決定</a:t>
            </a:r>
            <a:r>
              <a:rPr lang="ja-JP" altLang="en-US" sz="3200" b="1" spc="-1" dirty="0">
                <a:solidFill>
                  <a:srgbClr val="000000"/>
                </a:solidFill>
                <a:latin typeface="Arial"/>
                <a:ea typeface="Arial"/>
              </a:rPr>
              <a:t>機能</a:t>
            </a:r>
            <a:r>
              <a:rPr lang="ja-JP" altLang="en-US" sz="3200" b="1" spc="-1" dirty="0" smtClean="0">
                <a:solidFill>
                  <a:srgbClr val="000000"/>
                </a:solidFill>
                <a:latin typeface="Arial"/>
                <a:ea typeface="Arial"/>
              </a:rPr>
              <a:t>を使う</a:t>
            </a:r>
            <a:endParaRPr lang="en-US" sz="3200" b="0" strike="noStrike" spc="-1" dirty="0">
              <a:latin typeface="Arial"/>
            </a:endParaRPr>
          </a:p>
        </p:txBody>
      </p:sp>
      <p:sp>
        <p:nvSpPr>
          <p:cNvPr id="360" name="CustomShape 3"/>
          <p:cNvSpPr/>
          <p:nvPr/>
        </p:nvSpPr>
        <p:spPr>
          <a:xfrm>
            <a:off x="1094400" y="1763640"/>
            <a:ext cx="5540400" cy="4030920"/>
          </a:xfrm>
          <a:prstGeom prst="rect">
            <a:avLst/>
          </a:prstGeom>
          <a:noFill/>
          <a:ln>
            <a:noFill/>
          </a:ln>
        </p:spPr>
        <p:style>
          <a:lnRef idx="0">
            <a:scrgbClr r="0" g="0" b="0"/>
          </a:lnRef>
          <a:fillRef idx="0">
            <a:scrgbClr r="0" g="0" b="0"/>
          </a:fillRef>
          <a:effectRef idx="0">
            <a:scrgbClr r="0" g="0" b="0"/>
          </a:effectRef>
          <a:fontRef idx="minor"/>
        </p:style>
      </p:sp>
      <p:sp>
        <p:nvSpPr>
          <p:cNvPr id="361" name="CustomShape 4"/>
          <p:cNvSpPr/>
          <p:nvPr/>
        </p:nvSpPr>
        <p:spPr>
          <a:xfrm>
            <a:off x="1096560" y="2190960"/>
            <a:ext cx="5164560" cy="1573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smtClean="0">
                <a:solidFill>
                  <a:srgbClr val="000000"/>
                </a:solidFill>
                <a:latin typeface="Arial"/>
              </a:rPr>
              <a:t>アップロード時に自動決定を選択可</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ja-JP" altLang="en-US" sz="1900" spc="-1" dirty="0" smtClean="0">
                <a:solidFill>
                  <a:srgbClr val="000000"/>
                </a:solidFill>
                <a:ea typeface="Arial"/>
              </a:rPr>
              <a:t>自動決定機能のチェックボックスで</a:t>
            </a:r>
            <a:r>
              <a:rPr lang="en-US" altLang="ja-JP" sz="1900" spc="-1" dirty="0" err="1" smtClean="0">
                <a:solidFill>
                  <a:srgbClr val="000000"/>
                </a:solidFill>
                <a:ea typeface="Arial"/>
              </a:rPr>
              <a:t>Nomos</a:t>
            </a:r>
            <a:r>
              <a:rPr lang="ja-JP" altLang="en-US" sz="1900" spc="-1" dirty="0">
                <a:solidFill>
                  <a:srgbClr val="000000"/>
                </a:solidFill>
                <a:ea typeface="Arial"/>
              </a:rPr>
              <a:t>と</a:t>
            </a:r>
            <a:r>
              <a:rPr lang="en-US" altLang="ja-JP" sz="1900" spc="-1" dirty="0">
                <a:solidFill>
                  <a:srgbClr val="000000"/>
                </a:solidFill>
                <a:ea typeface="Arial"/>
              </a:rPr>
              <a:t>Monk</a:t>
            </a:r>
            <a:r>
              <a:rPr lang="ja-JP" altLang="en-US" sz="1900" spc="-1" dirty="0" smtClean="0">
                <a:solidFill>
                  <a:srgbClr val="000000"/>
                </a:solidFill>
                <a:ea typeface="Arial"/>
              </a:rPr>
              <a:t>を選択</a:t>
            </a:r>
            <a:endParaRPr lang="en-US" altLang="ja-JP" sz="1900" spc="-1" dirty="0" smtClean="0">
              <a:solidFill>
                <a:srgbClr val="000000"/>
              </a:solidFill>
              <a:ea typeface="Arial"/>
            </a:endParaRPr>
          </a:p>
          <a:p>
            <a:pPr marL="216000" lvl="1" indent="-234000">
              <a:lnSpc>
                <a:spcPct val="100000"/>
              </a:lnSpc>
              <a:spcBef>
                <a:spcPts val="1301"/>
              </a:spcBef>
              <a:buClr>
                <a:srgbClr val="879BAA"/>
              </a:buClr>
              <a:buFont typeface="Noto Sans Symbols"/>
              <a:buChar char="∙"/>
            </a:pPr>
            <a:r>
              <a:rPr lang="en-US" altLang="ja-JP" sz="1900" spc="-1" dirty="0" err="1">
                <a:solidFill>
                  <a:srgbClr val="000000"/>
                </a:solidFill>
                <a:ea typeface="Arial"/>
              </a:rPr>
              <a:t>Ninka</a:t>
            </a:r>
            <a:r>
              <a:rPr lang="ja-JP" altLang="en-US" sz="1900" spc="-1" dirty="0">
                <a:solidFill>
                  <a:srgbClr val="000000"/>
                </a:solidFill>
                <a:ea typeface="Arial"/>
              </a:rPr>
              <a:t>をインストール</a:t>
            </a:r>
            <a:r>
              <a:rPr lang="ja-JP" altLang="en-US" sz="1900" spc="-1" dirty="0" smtClean="0">
                <a:solidFill>
                  <a:srgbClr val="000000"/>
                </a:solidFill>
                <a:ea typeface="Arial"/>
              </a:rPr>
              <a:t>してる場合</a:t>
            </a:r>
            <a:r>
              <a:rPr lang="ja-JP" altLang="en-US" sz="1900" spc="-1" dirty="0">
                <a:solidFill>
                  <a:srgbClr val="000000"/>
                </a:solidFill>
                <a:ea typeface="Arial"/>
              </a:rPr>
              <a:t>は、</a:t>
            </a:r>
            <a:r>
              <a:rPr lang="en-US" altLang="ja-JP" sz="1900" spc="-1" dirty="0">
                <a:solidFill>
                  <a:srgbClr val="000000"/>
                </a:solidFill>
                <a:ea typeface="Arial"/>
              </a:rPr>
              <a:t>3</a:t>
            </a:r>
            <a:r>
              <a:rPr lang="ja-JP" altLang="en-US" sz="1900" spc="-1" dirty="0" err="1">
                <a:solidFill>
                  <a:srgbClr val="000000"/>
                </a:solidFill>
                <a:ea typeface="Arial"/>
              </a:rPr>
              <a:t>つの</a:t>
            </a:r>
            <a:r>
              <a:rPr lang="ja-JP" altLang="en-US" sz="1900" spc="-1" dirty="0">
                <a:solidFill>
                  <a:srgbClr val="000000"/>
                </a:solidFill>
                <a:ea typeface="Arial"/>
              </a:rPr>
              <a:t>スキャナすべての結果を考慮</a:t>
            </a:r>
            <a:r>
              <a:rPr lang="ja-JP" altLang="en-US" sz="1900" spc="-1" dirty="0" smtClean="0">
                <a:solidFill>
                  <a:srgbClr val="000000"/>
                </a:solidFill>
                <a:ea typeface="Arial"/>
              </a:rPr>
              <a:t>して選択可</a:t>
            </a:r>
            <a:endParaRPr lang="en-US" sz="1900" b="0" strike="noStrike" spc="-1" dirty="0">
              <a:latin typeface="Arial"/>
            </a:endParaRPr>
          </a:p>
        </p:txBody>
      </p:sp>
      <p:sp>
        <p:nvSpPr>
          <p:cNvPr id="362" name="CustomShape 5"/>
          <p:cNvSpPr/>
          <p:nvPr/>
        </p:nvSpPr>
        <p:spPr>
          <a:xfrm>
            <a:off x="1124280" y="1690920"/>
            <a:ext cx="4208008" cy="500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ユーザインターフェイス</a:t>
            </a:r>
            <a:endParaRPr lang="en-US" sz="2400" b="0" strike="noStrike" spc="-1" dirty="0">
              <a:latin typeface="Arial"/>
            </a:endParaRPr>
          </a:p>
        </p:txBody>
      </p:sp>
      <p:sp>
        <p:nvSpPr>
          <p:cNvPr id="363" name="CustomShape 6"/>
          <p:cNvSpPr/>
          <p:nvPr/>
        </p:nvSpPr>
        <p:spPr>
          <a:xfrm>
            <a:off x="8131698" y="4543200"/>
            <a:ext cx="3620502" cy="774720"/>
          </a:xfrm>
          <a:prstGeom prst="wedgeRoundRectCallout">
            <a:avLst>
              <a:gd name="adj1" fmla="val -33410"/>
              <a:gd name="adj2" fmla="val -102761"/>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a:t>
            </a:r>
            <a:r>
              <a:rPr lang="en-US" sz="1200" b="1" strike="noStrike" spc="-1" dirty="0" smtClean="0">
                <a:solidFill>
                  <a:srgbClr val="000000"/>
                </a:solidFill>
                <a:latin typeface="Arial"/>
                <a:ea typeface="Arial"/>
              </a:rPr>
              <a:t>.</a:t>
            </a:r>
            <a:r>
              <a:rPr lang="en-US" altLang="ja-JP" sz="1200" b="1" spc="-1" dirty="0">
                <a:solidFill>
                  <a:srgbClr val="000000"/>
                </a:solidFill>
                <a:ea typeface="Arial"/>
              </a:rPr>
              <a:t> .</a:t>
            </a:r>
            <a:r>
              <a:rPr lang="en-US" altLang="ja-JP" sz="1200" b="1" spc="-1" dirty="0" smtClean="0">
                <a:solidFill>
                  <a:srgbClr val="000000"/>
                </a:solidFill>
                <a:ea typeface="Arial"/>
              </a:rPr>
              <a:t>.. </a:t>
            </a:r>
            <a:r>
              <a:rPr lang="en-US" altLang="ja-JP" sz="1200" b="1" spc="-1" dirty="0">
                <a:solidFill>
                  <a:srgbClr val="000000"/>
                </a:solidFill>
                <a:ea typeface="Arial"/>
              </a:rPr>
              <a:t>scanners matches if all Nomos findings are within the Monk findings </a:t>
            </a:r>
            <a:r>
              <a:rPr lang="ja-JP" altLang="en-US" sz="1200" b="1" spc="-1" dirty="0">
                <a:solidFill>
                  <a:srgbClr val="000000"/>
                </a:solidFill>
                <a:ea typeface="Arial"/>
              </a:rPr>
              <a:t>を選択</a:t>
            </a:r>
            <a:endParaRPr lang="en-US" sz="1200" b="0" strike="noStrike" spc="-1" dirty="0">
              <a:latin typeface="Arial"/>
            </a:endParaRPr>
          </a:p>
        </p:txBody>
      </p:sp>
      <p:sp>
        <p:nvSpPr>
          <p:cNvPr id="364" name="CustomShape 7"/>
          <p:cNvSpPr/>
          <p:nvPr/>
        </p:nvSpPr>
        <p:spPr>
          <a:xfrm>
            <a:off x="6559920" y="3865320"/>
            <a:ext cx="2651400" cy="1857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自動決定機能</a:t>
            </a:r>
            <a:endParaRPr lang="en-US" sz="3200" b="0" strike="noStrike" spc="-1" dirty="0">
              <a:latin typeface="Arial"/>
            </a:endParaRPr>
          </a:p>
        </p:txBody>
      </p:sp>
      <p:sp>
        <p:nvSpPr>
          <p:cNvPr id="367" name="CustomShape 2"/>
          <p:cNvSpPr/>
          <p:nvPr/>
        </p:nvSpPr>
        <p:spPr>
          <a:xfrm>
            <a:off x="197990" y="1435928"/>
            <a:ext cx="7093800" cy="4923472"/>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24440">
              <a:lnSpc>
                <a:spcPct val="115000"/>
              </a:lnSpc>
              <a:buClr>
                <a:srgbClr val="000000"/>
              </a:buClr>
              <a:buFont typeface="Arial"/>
              <a:buAutoNum type="arabicPeriod"/>
            </a:pPr>
            <a:r>
              <a:rPr lang="ja-JP" altLang="en-US" sz="1900" b="1" spc="-1" dirty="0" smtClean="0">
                <a:solidFill>
                  <a:srgbClr val="000000"/>
                </a:solidFill>
                <a:ea typeface="Arial"/>
              </a:rPr>
              <a:t>アップロード</a:t>
            </a:r>
            <a:r>
              <a:rPr lang="ja-JP" altLang="en-US" sz="1900" b="1" spc="-1" dirty="0">
                <a:solidFill>
                  <a:srgbClr val="000000"/>
                </a:solidFill>
                <a:ea typeface="Arial"/>
              </a:rPr>
              <a:t>時に</a:t>
            </a:r>
            <a:r>
              <a:rPr lang="ja-JP" altLang="en-US" sz="1900" b="1" spc="-1" dirty="0" smtClean="0">
                <a:solidFill>
                  <a:srgbClr val="000000"/>
                </a:solidFill>
                <a:ea typeface="Arial"/>
              </a:rPr>
              <a:t>自動でライセンスの結論</a:t>
            </a:r>
            <a:r>
              <a:rPr lang="ja-JP" altLang="en-US" sz="1900" b="1" spc="-1" dirty="0">
                <a:solidFill>
                  <a:srgbClr val="000000"/>
                </a:solidFill>
                <a:ea typeface="Arial"/>
              </a:rPr>
              <a:t>が</a:t>
            </a:r>
            <a:r>
              <a:rPr lang="ja-JP" altLang="en-US" sz="1900" b="1" spc="-1" dirty="0" smtClean="0">
                <a:solidFill>
                  <a:srgbClr val="000000"/>
                </a:solidFill>
                <a:ea typeface="Arial"/>
              </a:rPr>
              <a:t>選択される</a:t>
            </a:r>
            <a:endParaRPr lang="en-US" sz="1900" b="0" strike="noStrike" spc="-1" dirty="0">
              <a:latin typeface="Arial"/>
            </a:endParaRPr>
          </a:p>
          <a:p>
            <a:pPr marL="609480">
              <a:lnSpc>
                <a:spcPct val="115000"/>
              </a:lnSpc>
            </a:pPr>
            <a:r>
              <a:rPr lang="ja-JP" altLang="en-US" sz="1900" spc="-1" dirty="0" smtClean="0"/>
              <a:t>アップロードフォーム</a:t>
            </a:r>
            <a:r>
              <a:rPr lang="ja-JP" altLang="en-US" sz="1900" spc="-1" dirty="0"/>
              <a:t>で、アップロードのオプションを選択するときに</a:t>
            </a:r>
            <a:r>
              <a:rPr lang="ja-JP" altLang="en-US" sz="1900" spc="-1" dirty="0" smtClean="0"/>
              <a:t>、どのファイル</a:t>
            </a:r>
            <a:r>
              <a:rPr lang="ja-JP" altLang="en-US" sz="1900" spc="-1" dirty="0"/>
              <a:t>自動ライセンス</a:t>
            </a:r>
            <a:r>
              <a:rPr lang="ja-JP" altLang="en-US" sz="1900" spc="-1" dirty="0" smtClean="0"/>
              <a:t>決定機能を使うか選択できる</a:t>
            </a:r>
            <a:endParaRPr lang="en-US" sz="1900" b="0" strike="noStrike" spc="-1" dirty="0">
              <a:latin typeface="Arial"/>
            </a:endParaRPr>
          </a:p>
          <a:p>
            <a:pPr marL="609480" indent="-424440">
              <a:lnSpc>
                <a:spcPct val="115000"/>
              </a:lnSpc>
              <a:buClr>
                <a:srgbClr val="000000"/>
              </a:buClr>
              <a:buFont typeface="Arial"/>
              <a:buAutoNum type="arabicPeriod"/>
            </a:pPr>
            <a:r>
              <a:rPr lang="en-US" altLang="ja-JP" sz="1900" b="1" spc="-1" dirty="0">
                <a:solidFill>
                  <a:srgbClr val="000000"/>
                </a:solidFill>
                <a:latin typeface="Arial"/>
              </a:rPr>
              <a:t>2</a:t>
            </a:r>
            <a:r>
              <a:rPr lang="ja-JP" altLang="en-US" sz="1900" b="1" spc="-1" dirty="0" err="1" smtClean="0">
                <a:solidFill>
                  <a:srgbClr val="000000"/>
                </a:solidFill>
                <a:latin typeface="Arial"/>
              </a:rPr>
              <a:t>つの</a:t>
            </a:r>
            <a:r>
              <a:rPr lang="ja-JP" altLang="en-US" sz="1900" b="1" spc="-1" dirty="0" smtClean="0">
                <a:solidFill>
                  <a:srgbClr val="000000"/>
                </a:solidFill>
                <a:latin typeface="Arial"/>
              </a:rPr>
              <a:t>モードがある</a:t>
            </a:r>
            <a:endParaRPr lang="en-US" sz="1900" b="0" strike="noStrike" spc="-1" dirty="0">
              <a:latin typeface="Arial"/>
            </a:endParaRPr>
          </a:p>
          <a:p>
            <a:pPr marL="609480">
              <a:lnSpc>
                <a:spcPct val="115000"/>
              </a:lnSpc>
            </a:pPr>
            <a:r>
              <a:rPr lang="en-US" sz="1900" b="0" i="1" strike="noStrike" spc="-1" dirty="0" smtClean="0">
                <a:solidFill>
                  <a:srgbClr val="000000"/>
                </a:solidFill>
                <a:latin typeface="Arial"/>
                <a:ea typeface="Arial"/>
              </a:rPr>
              <a:t>1: </a:t>
            </a:r>
            <a:r>
              <a:rPr lang="en-US" sz="1900" b="0" strike="noStrike" spc="-1" dirty="0">
                <a:solidFill>
                  <a:srgbClr val="000000"/>
                </a:solidFill>
                <a:latin typeface="Arial"/>
                <a:ea typeface="Arial"/>
              </a:rPr>
              <a:t>Monk </a:t>
            </a:r>
            <a:r>
              <a:rPr lang="ja-JP" altLang="en-US" sz="1900" spc="-1" dirty="0" smtClean="0">
                <a:solidFill>
                  <a:srgbClr val="000000"/>
                </a:solidFill>
                <a:latin typeface="Arial"/>
                <a:ea typeface="Arial"/>
              </a:rPr>
              <a:t>テキストライセンス一致と</a:t>
            </a:r>
            <a:r>
              <a:rPr lang="en-US" sz="1900" b="0" strike="noStrike" spc="-1" dirty="0" err="1" smtClean="0">
                <a:solidFill>
                  <a:srgbClr val="000000"/>
                </a:solidFill>
                <a:latin typeface="Arial"/>
                <a:ea typeface="Arial"/>
              </a:rPr>
              <a:t>Nomos</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正規表現一致が同じ部分にある。</a:t>
            </a:r>
            <a:r>
              <a:rPr lang="en-US" sz="1900" b="0" strike="noStrike" spc="-1" dirty="0" smtClean="0">
                <a:solidFill>
                  <a:srgbClr val="000000"/>
                </a:solidFill>
                <a:latin typeface="Arial"/>
                <a:ea typeface="Arial"/>
              </a:rPr>
              <a:t>.</a:t>
            </a:r>
            <a:endParaRPr lang="en-US" sz="1900" b="0" strike="noStrike" spc="-1" dirty="0">
              <a:latin typeface="Arial"/>
            </a:endParaRPr>
          </a:p>
          <a:p>
            <a:pPr marL="609480">
              <a:lnSpc>
                <a:spcPct val="115000"/>
              </a:lnSpc>
            </a:pPr>
            <a:r>
              <a:rPr lang="en-US" sz="1900" i="1" spc="-1" dirty="0">
                <a:solidFill>
                  <a:srgbClr val="000000"/>
                </a:solidFill>
                <a:latin typeface="Arial"/>
                <a:ea typeface="Arial"/>
              </a:rPr>
              <a:t>2</a:t>
            </a:r>
            <a:r>
              <a:rPr lang="en-US" sz="1900" b="0" i="1" strike="noStrike" spc="-1" dirty="0" smtClean="0">
                <a:solidFill>
                  <a:srgbClr val="000000"/>
                </a:solidFill>
                <a:latin typeface="Arial"/>
                <a:ea typeface="Arial"/>
              </a:rPr>
              <a:t>: </a:t>
            </a:r>
            <a:r>
              <a:rPr lang="en-US" sz="1900" b="0" strike="noStrike" spc="-1" dirty="0">
                <a:solidFill>
                  <a:srgbClr val="000000"/>
                </a:solidFill>
                <a:latin typeface="Arial"/>
                <a:ea typeface="Arial"/>
              </a:rPr>
              <a:t>Monk </a:t>
            </a:r>
            <a:r>
              <a:rPr lang="ja-JP" altLang="en-US" sz="1900" spc="-1" dirty="0">
                <a:solidFill>
                  <a:srgbClr val="000000"/>
                </a:solidFill>
                <a:latin typeface="Arial"/>
                <a:ea typeface="Arial"/>
              </a:rPr>
              <a:t>と</a:t>
            </a:r>
            <a:r>
              <a:rPr lang="en-US" sz="1900" b="0" strike="noStrike" spc="-1" dirty="0" err="1" smtClean="0">
                <a:solidFill>
                  <a:srgbClr val="000000"/>
                </a:solidFill>
                <a:latin typeface="Arial"/>
                <a:ea typeface="Arial"/>
              </a:rPr>
              <a:t>Ninka</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と</a:t>
            </a: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Nomos</a:t>
            </a:r>
            <a:r>
              <a:rPr lang="en-US" sz="1900" b="0" strike="noStrike" spc="-1" dirty="0">
                <a:solidFill>
                  <a:srgbClr val="000000"/>
                </a:solidFill>
                <a:latin typeface="Arial"/>
                <a:ea typeface="Arial"/>
              </a:rPr>
              <a:t> </a:t>
            </a:r>
            <a:r>
              <a:rPr lang="ja-JP" altLang="en-US" sz="1900" spc="-1" dirty="0" smtClean="0">
                <a:solidFill>
                  <a:srgbClr val="000000"/>
                </a:solidFill>
                <a:latin typeface="Arial"/>
                <a:ea typeface="Arial"/>
              </a:rPr>
              <a:t>が同じライセンスを特定</a:t>
            </a:r>
            <a:endParaRPr lang="en-US" sz="1900" b="0" strike="noStrike" spc="-1" dirty="0">
              <a:latin typeface="Arial"/>
            </a:endParaRPr>
          </a:p>
          <a:p>
            <a:pPr marL="609480">
              <a:lnSpc>
                <a:spcPct val="115000"/>
              </a:lnSpc>
            </a:pPr>
            <a:r>
              <a:rPr lang="ja-JP" altLang="en-US" sz="1900" spc="-1" dirty="0">
                <a:solidFill>
                  <a:srgbClr val="000000"/>
                </a:solidFill>
                <a:latin typeface="Arial"/>
                <a:ea typeface="Arial"/>
              </a:rPr>
              <a:t>矛盾</a:t>
            </a:r>
            <a:r>
              <a:rPr lang="ja-JP" altLang="en-US" sz="1900" spc="-1" dirty="0" smtClean="0">
                <a:solidFill>
                  <a:srgbClr val="000000"/>
                </a:solidFill>
                <a:latin typeface="Arial"/>
                <a:ea typeface="Arial"/>
              </a:rPr>
              <a:t>する</a:t>
            </a:r>
            <a:r>
              <a:rPr lang="ja-JP" altLang="en-US" sz="1900" spc="-1" dirty="0">
                <a:solidFill>
                  <a:srgbClr val="000000"/>
                </a:solidFill>
                <a:latin typeface="Arial"/>
                <a:ea typeface="Arial"/>
              </a:rPr>
              <a:t>場合</a:t>
            </a:r>
            <a:r>
              <a:rPr lang="en-US" sz="1900" b="0" strike="noStrike" spc="-1" dirty="0" smtClean="0">
                <a:solidFill>
                  <a:srgbClr val="000000"/>
                </a:solidFill>
                <a:latin typeface="Arial"/>
                <a:ea typeface="Arial"/>
              </a:rPr>
              <a:t> (=</a:t>
            </a:r>
            <a:r>
              <a:rPr lang="ja-JP" altLang="en-US" sz="1900" spc="-1" dirty="0">
                <a:solidFill>
                  <a:srgbClr val="000000"/>
                </a:solidFill>
                <a:ea typeface="Arial"/>
              </a:rPr>
              <a:t>エージェント上で別の異なるライセンスが</a:t>
            </a:r>
            <a:r>
              <a:rPr lang="ja-JP" altLang="en-US" sz="1900" spc="-1" dirty="0" smtClean="0">
                <a:solidFill>
                  <a:srgbClr val="000000"/>
                </a:solidFill>
                <a:ea typeface="Arial"/>
              </a:rPr>
              <a:t>見つかる</a:t>
            </a:r>
            <a:r>
              <a:rPr lang="en-US" sz="1900" b="0" strike="noStrike" spc="-1" dirty="0" smtClean="0">
                <a:solidFill>
                  <a:srgbClr val="000000"/>
                </a:solidFill>
                <a:latin typeface="Arial"/>
                <a:ea typeface="Arial"/>
              </a:rPr>
              <a:t>),</a:t>
            </a:r>
            <a:r>
              <a:rPr lang="ja-JP" altLang="en-US" sz="1900" spc="-1" dirty="0">
                <a:solidFill>
                  <a:srgbClr val="000000"/>
                </a:solidFill>
                <a:ea typeface="Arial"/>
              </a:rPr>
              <a:t>このファイルに決定は適用</a:t>
            </a:r>
            <a:r>
              <a:rPr lang="ja-JP" altLang="en-US" sz="1900" spc="-1" dirty="0" smtClean="0">
                <a:solidFill>
                  <a:srgbClr val="000000"/>
                </a:solidFill>
                <a:ea typeface="Arial"/>
              </a:rPr>
              <a:t>されな</a:t>
            </a:r>
            <a:r>
              <a:rPr lang="ja-JP" altLang="en-US" sz="1900" spc="-1" dirty="0">
                <a:solidFill>
                  <a:srgbClr val="000000"/>
                </a:solidFill>
                <a:ea typeface="Arial"/>
              </a:rPr>
              <a:t>い</a:t>
            </a:r>
            <a:endParaRPr lang="en-US" sz="1900" b="0" strike="noStrike" spc="-1" dirty="0" smtClean="0">
              <a:latin typeface="Arial"/>
            </a:endParaRPr>
          </a:p>
          <a:p>
            <a:pPr marL="609480" indent="-424440">
              <a:lnSpc>
                <a:spcPct val="115000"/>
              </a:lnSpc>
              <a:buClr>
                <a:srgbClr val="000000"/>
              </a:buClr>
              <a:buFont typeface="Arial"/>
              <a:buAutoNum type="arabicPeriod"/>
            </a:pPr>
            <a:r>
              <a:rPr lang="ja-JP" altLang="en-US" sz="1900" b="1" spc="-1" dirty="0" smtClean="0">
                <a:solidFill>
                  <a:srgbClr val="000000"/>
                </a:solidFill>
                <a:ea typeface="Arial"/>
              </a:rPr>
              <a:t>例</a:t>
            </a:r>
            <a:r>
              <a:rPr lang="ja-JP" altLang="en-US" sz="1900" b="1" spc="-1" dirty="0">
                <a:solidFill>
                  <a:srgbClr val="000000"/>
                </a:solidFill>
                <a:ea typeface="Arial"/>
              </a:rPr>
              <a:t>を選んでライセンス結果を確認する</a:t>
            </a:r>
            <a:endParaRPr lang="en-US" sz="1900" b="0" strike="noStrike" spc="-1" dirty="0" smtClean="0">
              <a:latin typeface="Arial"/>
            </a:endParaRPr>
          </a:p>
          <a:p>
            <a:pPr marL="609480">
              <a:lnSpc>
                <a:spcPct val="115000"/>
              </a:lnSpc>
            </a:pPr>
            <a:r>
              <a:rPr lang="ja-JP" altLang="en-US" sz="1900" spc="-1" dirty="0">
                <a:solidFill>
                  <a:srgbClr val="000000"/>
                </a:solidFill>
                <a:ea typeface="Arial"/>
              </a:rPr>
              <a:t>個々の結果を確認して、この機能に関する経験と理解を</a:t>
            </a:r>
            <a:r>
              <a:rPr lang="ja-JP" altLang="en-US" sz="1900" spc="-1" dirty="0" smtClean="0">
                <a:solidFill>
                  <a:srgbClr val="000000"/>
                </a:solidFill>
                <a:ea typeface="Arial"/>
              </a:rPr>
              <a:t>深めましょう。</a:t>
            </a:r>
            <a:endParaRPr lang="en-US" sz="1900" b="0" strike="noStrike" spc="-1" dirty="0">
              <a:latin typeface="Arial"/>
            </a:endParaRPr>
          </a:p>
        </p:txBody>
      </p:sp>
      <p:sp>
        <p:nvSpPr>
          <p:cNvPr id="368" name="CustomShape 3"/>
          <p:cNvSpPr/>
          <p:nvPr/>
        </p:nvSpPr>
        <p:spPr>
          <a:xfrm>
            <a:off x="7291790" y="1098472"/>
            <a:ext cx="4718978" cy="334508"/>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69" name="CustomShape 4"/>
          <p:cNvSpPr/>
          <p:nvPr/>
        </p:nvSpPr>
        <p:spPr>
          <a:xfrm>
            <a:off x="197990" y="1098472"/>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
        <p:nvSpPr>
          <p:cNvPr id="371"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72" name="CustomShape 7"/>
          <p:cNvSpPr/>
          <p:nvPr/>
        </p:nvSpPr>
        <p:spPr>
          <a:xfrm>
            <a:off x="7291790" y="1432980"/>
            <a:ext cx="4718978" cy="49264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05360">
              <a:lnSpc>
                <a:spcPct val="100000"/>
              </a:lnSpc>
              <a:buClr>
                <a:srgbClr val="000000"/>
              </a:buClr>
              <a:buFont typeface="Arial"/>
              <a:buChar char="●"/>
            </a:pPr>
            <a:r>
              <a:rPr lang="en-US" sz="1600" b="0" strike="noStrike" spc="-1" dirty="0" smtClean="0">
                <a:solidFill>
                  <a:srgbClr val="000000"/>
                </a:solidFill>
                <a:latin typeface="Arial"/>
                <a:ea typeface="Arial"/>
              </a:rPr>
              <a:t>(</a:t>
            </a:r>
            <a:r>
              <a:rPr lang="en-US" altLang="ja-JP" sz="1600" spc="-1" dirty="0">
                <a:solidFill>
                  <a:srgbClr val="000000"/>
                </a:solidFill>
                <a:ea typeface="Arial"/>
              </a:rPr>
              <a:t>Apache 2.0</a:t>
            </a:r>
            <a:r>
              <a:rPr lang="ja-JP" altLang="en-US" sz="1600" spc="-1" dirty="0">
                <a:solidFill>
                  <a:srgbClr val="000000"/>
                </a:solidFill>
                <a:ea typeface="Arial"/>
              </a:rPr>
              <a:t>ヘッダを含むライセンスセットがアップロードされていると</a:t>
            </a:r>
            <a:r>
              <a:rPr lang="ja-JP" altLang="en-US" sz="1600" spc="-1" dirty="0" smtClean="0">
                <a:solidFill>
                  <a:srgbClr val="000000"/>
                </a:solidFill>
                <a:ea typeface="Arial"/>
              </a:rPr>
              <a:t>仮定</a:t>
            </a:r>
            <a:r>
              <a:rPr lang="en-US" altLang="ja-JP" sz="1600" spc="-1" dirty="0" smtClean="0">
                <a:solidFill>
                  <a:srgbClr val="000000"/>
                </a:solidFill>
                <a:ea typeface="Arial"/>
              </a:rPr>
              <a:t>)</a:t>
            </a:r>
            <a:endParaRPr lang="en-US" sz="1600" b="0" strike="noStrike" spc="-1" dirty="0" smtClean="0">
              <a:latin typeface="Arial"/>
            </a:endParaRPr>
          </a:p>
          <a:p>
            <a:pPr marL="609480" indent="-405360">
              <a:lnSpc>
                <a:spcPct val="100000"/>
              </a:lnSpc>
              <a:buClr>
                <a:srgbClr val="000000"/>
              </a:buClr>
              <a:buFont typeface="Arial"/>
              <a:buChar char="●"/>
            </a:pPr>
            <a:r>
              <a:rPr lang="ja-JP" altLang="en-US" sz="1600" spc="-1" dirty="0" smtClean="0">
                <a:solidFill>
                  <a:srgbClr val="000000"/>
                </a:solidFill>
                <a:latin typeface="Arial"/>
              </a:rPr>
              <a:t>ファイルアップロードへ行く</a:t>
            </a:r>
            <a:endParaRPr lang="en-US" sz="1600" b="0" strike="noStrike" spc="-1" dirty="0" smtClean="0">
              <a:latin typeface="Arial"/>
            </a:endParaRPr>
          </a:p>
          <a:p>
            <a:pPr marL="609480" indent="-405360">
              <a:lnSpc>
                <a:spcPct val="100000"/>
              </a:lnSpc>
              <a:buClr>
                <a:srgbClr val="000000"/>
              </a:buClr>
              <a:buFont typeface="Arial"/>
              <a:buChar char="●"/>
            </a:pPr>
            <a:r>
              <a:rPr lang="en-US" sz="1600" b="0" strike="noStrike" spc="-1" dirty="0" smtClean="0">
                <a:solidFill>
                  <a:srgbClr val="000000"/>
                </a:solidFill>
                <a:latin typeface="Arial"/>
                <a:ea typeface="Arial"/>
              </a:rPr>
              <a:t> </a:t>
            </a:r>
            <a:r>
              <a:rPr lang="en-US" sz="1700" b="0" u="sng" strike="noStrike" spc="-1" dirty="0">
                <a:solidFill>
                  <a:srgbClr val="0563C1"/>
                </a:solidFill>
                <a:uFillTx/>
                <a:latin typeface="Arial"/>
                <a:ea typeface="Arial"/>
                <a:hlinkClick r:id="rId2"/>
              </a:rPr>
              <a:t>commons-collections-4-4-1-src.zip</a:t>
            </a:r>
            <a:r>
              <a:rPr lang="en-US" sz="1700" b="0" strike="noStrike" spc="-1" dirty="0" smtClean="0">
                <a:solidFill>
                  <a:srgbClr val="000000"/>
                </a:solidFill>
                <a:latin typeface="Arial"/>
                <a:ea typeface="Arial"/>
              </a:rPr>
              <a:t>,</a:t>
            </a:r>
            <a:r>
              <a:rPr lang="ja-JP" altLang="en-US" sz="1700" b="0" strike="noStrike" spc="-1" dirty="0" smtClean="0">
                <a:solidFill>
                  <a:srgbClr val="000000"/>
                </a:solidFill>
                <a:latin typeface="Arial"/>
                <a:ea typeface="Arial"/>
              </a:rPr>
              <a:t>選択</a:t>
            </a:r>
            <a:endParaRPr lang="en-US" sz="1700" b="0" strike="noStrike" spc="-1" dirty="0">
              <a:latin typeface="Arial"/>
            </a:endParaRPr>
          </a:p>
          <a:p>
            <a:pPr marL="609480" indent="-405360">
              <a:lnSpc>
                <a:spcPct val="100000"/>
              </a:lnSpc>
              <a:buClr>
                <a:srgbClr val="000000"/>
              </a:buClr>
              <a:buFont typeface="Arial"/>
              <a:buChar char="●"/>
            </a:pPr>
            <a:r>
              <a:rPr lang="en-US" altLang="ja-JP" sz="1600" spc="-1" dirty="0" err="1" smtClean="0">
                <a:solidFill>
                  <a:srgbClr val="000000"/>
                </a:solidFill>
                <a:ea typeface="Arial"/>
              </a:rPr>
              <a:t>Nomos</a:t>
            </a:r>
            <a:r>
              <a:rPr lang="ja-JP" altLang="en-US" sz="1600" spc="-1" dirty="0">
                <a:solidFill>
                  <a:srgbClr val="000000"/>
                </a:solidFill>
                <a:ea typeface="Arial"/>
              </a:rPr>
              <a:t>と</a:t>
            </a:r>
            <a:r>
              <a:rPr lang="en-US" altLang="ja-JP" sz="1600" spc="-1" dirty="0">
                <a:solidFill>
                  <a:srgbClr val="000000"/>
                </a:solidFill>
                <a:ea typeface="Arial"/>
              </a:rPr>
              <a:t>Monk</a:t>
            </a:r>
            <a:r>
              <a:rPr lang="ja-JP" altLang="en-US" sz="1600" spc="-1" dirty="0">
                <a:solidFill>
                  <a:srgbClr val="000000"/>
                </a:solidFill>
                <a:ea typeface="Arial"/>
              </a:rPr>
              <a:t>の組み合わせで</a:t>
            </a:r>
            <a:r>
              <a:rPr lang="ja-JP" altLang="en-US" sz="1600" spc="-1" dirty="0" smtClean="0">
                <a:solidFill>
                  <a:srgbClr val="000000"/>
                </a:solidFill>
                <a:ea typeface="Arial"/>
              </a:rPr>
              <a:t>、アップ</a:t>
            </a:r>
            <a:r>
              <a:rPr lang="en-US" altLang="ja-JP" sz="1600" spc="-1" dirty="0" smtClean="0">
                <a:solidFill>
                  <a:srgbClr val="000000"/>
                </a:solidFill>
                <a:ea typeface="Arial"/>
              </a:rPr>
              <a:t>―</a:t>
            </a:r>
            <a:r>
              <a:rPr lang="ja-JP" altLang="en-US" sz="1600" spc="-1" dirty="0" smtClean="0">
                <a:solidFill>
                  <a:srgbClr val="000000"/>
                </a:solidFill>
                <a:ea typeface="Arial"/>
              </a:rPr>
              <a:t>ロードして自動でライセンス</a:t>
            </a:r>
            <a:r>
              <a:rPr lang="ja-JP" altLang="en-US" sz="1600" spc="-1" dirty="0">
                <a:solidFill>
                  <a:srgbClr val="000000"/>
                </a:solidFill>
                <a:ea typeface="Arial"/>
              </a:rPr>
              <a:t>の</a:t>
            </a:r>
            <a:r>
              <a:rPr lang="ja-JP" altLang="en-US" sz="1600" spc="-1" dirty="0" smtClean="0">
                <a:solidFill>
                  <a:srgbClr val="000000"/>
                </a:solidFill>
                <a:ea typeface="Arial"/>
              </a:rPr>
              <a:t>結論を出す</a:t>
            </a:r>
            <a:endParaRPr lang="en-US" sz="1600" b="0" strike="noStrike" spc="-1" dirty="0">
              <a:latin typeface="Arial"/>
            </a:endParaRPr>
          </a:p>
          <a:p>
            <a:pPr marL="609480" indent="-405360">
              <a:lnSpc>
                <a:spcPct val="100000"/>
              </a:lnSpc>
              <a:buClr>
                <a:srgbClr val="000000"/>
              </a:buClr>
              <a:buFont typeface="Arial"/>
              <a:buChar char="●"/>
            </a:pPr>
            <a:r>
              <a:rPr lang="ja-JP" altLang="en-US" sz="1600" spc="-1" dirty="0">
                <a:solidFill>
                  <a:srgbClr val="000000"/>
                </a:solidFill>
                <a:latin typeface="Arial"/>
              </a:rPr>
              <a:t>アップロード</a:t>
            </a:r>
            <a:endParaRPr lang="en-US" sz="1600" b="0" strike="noStrike" spc="-1" dirty="0">
              <a:latin typeface="Arial"/>
            </a:endParaRPr>
          </a:p>
          <a:p>
            <a:pPr marL="609480" indent="-405360">
              <a:lnSpc>
                <a:spcPct val="100000"/>
              </a:lnSpc>
              <a:buClr>
                <a:srgbClr val="000000"/>
              </a:buClr>
              <a:buFont typeface="Arial"/>
              <a:buChar char="●"/>
            </a:pPr>
            <a:r>
              <a:rPr lang="ja-JP" altLang="en-US" sz="1600" spc="-1" dirty="0" smtClean="0">
                <a:solidFill>
                  <a:srgbClr val="000000"/>
                </a:solidFill>
                <a:ea typeface="Arial"/>
              </a:rPr>
              <a:t>ライセンスファイルブラウザで</a:t>
            </a:r>
            <a:r>
              <a:rPr lang="en-US" altLang="ja-JP" sz="1600" spc="-1" dirty="0" smtClean="0">
                <a:solidFill>
                  <a:srgbClr val="000000"/>
                </a:solidFill>
                <a:ea typeface="Arial"/>
              </a:rPr>
              <a:t/>
            </a:r>
            <a:br>
              <a:rPr lang="en-US" altLang="ja-JP" sz="1600" spc="-1" dirty="0" smtClean="0">
                <a:solidFill>
                  <a:srgbClr val="000000"/>
                </a:solidFill>
                <a:ea typeface="Arial"/>
              </a:rPr>
            </a:br>
            <a:r>
              <a:rPr lang="ja-JP" altLang="en-US" sz="1600" spc="-1" dirty="0" smtClean="0">
                <a:solidFill>
                  <a:srgbClr val="000000"/>
                </a:solidFill>
                <a:ea typeface="Arial"/>
              </a:rPr>
              <a:t>結果レビュー</a:t>
            </a:r>
            <a:endParaRPr lang="en-US" sz="1600" b="0" strike="noStrike" spc="-1" dirty="0">
              <a:latin typeface="Arial"/>
            </a:endParaRPr>
          </a:p>
          <a:p>
            <a:pPr>
              <a:lnSpc>
                <a:spcPct val="115000"/>
              </a:lnSpc>
              <a:spcBef>
                <a:spcPts val="700"/>
              </a:spcBef>
            </a:pPr>
            <a:endParaRPr lang="en-US" sz="1600" b="0" strike="noStrike" spc="-1" dirty="0">
              <a:latin typeface="Arial"/>
            </a:endParaRPr>
          </a:p>
          <a:p>
            <a:pPr>
              <a:lnSpc>
                <a:spcPct val="115000"/>
              </a:lnSpc>
              <a:spcBef>
                <a:spcPts val="700"/>
              </a:spcBef>
            </a:pPr>
            <a:endParaRPr lang="en-US" sz="1600" b="0" strike="noStrike" spc="-1" dirty="0">
              <a:latin typeface="Arial"/>
            </a:endParaRPr>
          </a:p>
          <a:p>
            <a:pPr>
              <a:lnSpc>
                <a:spcPct val="100000"/>
              </a:lnSpc>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レポート</a:t>
            </a:r>
            <a:r>
              <a:rPr lang="ja-JP" altLang="en-US" sz="3200" b="1" spc="-1" dirty="0">
                <a:solidFill>
                  <a:srgbClr val="000000"/>
                </a:solidFill>
                <a:latin typeface="Arial"/>
                <a:ea typeface="Arial"/>
              </a:rPr>
              <a:t>機能</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pc="-1" dirty="0">
                <a:solidFill>
                  <a:srgbClr val="000000"/>
                </a:solidFill>
                <a:ea typeface="Arial"/>
              </a:rPr>
              <a:t>FOSSology</a:t>
            </a:r>
            <a:r>
              <a:rPr lang="ja-JP" altLang="en-US" sz="3200" b="1" spc="-1" dirty="0">
                <a:solidFill>
                  <a:srgbClr val="000000"/>
                </a:solidFill>
                <a:ea typeface="Arial"/>
              </a:rPr>
              <a:t>を使った作業の流れ</a:t>
            </a:r>
            <a:endParaRPr lang="en-US" sz="3200" b="0" strike="noStrike" spc="-1" dirty="0">
              <a:latin typeface="Arial"/>
            </a:endParaRPr>
          </a:p>
        </p:txBody>
      </p:sp>
      <p:sp>
        <p:nvSpPr>
          <p:cNvPr id="18" name="CustomShape 2"/>
          <p:cNvSpPr/>
          <p:nvPr/>
        </p:nvSpPr>
        <p:spPr>
          <a:xfrm>
            <a:off x="2798280" y="1941840"/>
            <a:ext cx="86385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indent="-342900">
              <a:lnSpc>
                <a:spcPct val="100000"/>
              </a:lnSpc>
              <a:buClr>
                <a:srgbClr val="879BAA"/>
              </a:buClr>
              <a:buFont typeface="Arial" panose="020B0604020202020204" pitchFamily="34" charset="0"/>
              <a:buChar char="•"/>
            </a:pPr>
            <a:r>
              <a:rPr lang="ja-JP" altLang="en-US" sz="2000" spc="-1" dirty="0" smtClean="0">
                <a:solidFill>
                  <a:srgbClr val="000000"/>
                </a:solidFill>
                <a:latin typeface="Arial"/>
                <a:ea typeface="Arial"/>
              </a:rPr>
              <a:t>圧縮済ソースコード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アップロード</a:t>
            </a: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zip, *.tar.gz, </a:t>
            </a:r>
            <a:r>
              <a:rPr lang="en-US" sz="2000" b="0" strike="noStrike" spc="-1" dirty="0" err="1">
                <a:solidFill>
                  <a:srgbClr val="000000"/>
                </a:solidFill>
                <a:latin typeface="Arial"/>
                <a:ea typeface="Arial"/>
              </a:rPr>
              <a:t>etc</a:t>
            </a:r>
            <a:r>
              <a:rPr lang="en-US" sz="2000" b="0" strike="noStrike" spc="-1" dirty="0">
                <a:solidFill>
                  <a:srgbClr val="000000"/>
                </a:solidFill>
                <a:latin typeface="Arial"/>
                <a:ea typeface="Arial"/>
              </a:rPr>
              <a:t>)</a:t>
            </a:r>
            <a:endParaRPr lang="en-US" sz="2000" b="0" strike="noStrike" spc="-1" dirty="0">
              <a:latin typeface="Arial"/>
            </a:endParaRPr>
          </a:p>
        </p:txBody>
      </p:sp>
      <p:sp>
        <p:nvSpPr>
          <p:cNvPr id="19" name="CustomShape 3"/>
          <p:cNvSpPr/>
          <p:nvPr/>
        </p:nvSpPr>
        <p:spPr>
          <a:xfrm>
            <a:off x="2798280" y="25588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ja-JP" altLang="en-US" sz="2000" b="0" strike="noStrike" spc="-1" dirty="0" smtClean="0">
                <a:latin typeface="Arial"/>
              </a:rPr>
              <a:t>選択した方法でライセンス関連</a:t>
            </a:r>
            <a:r>
              <a:rPr lang="ja-JP" altLang="en-US" sz="2000" spc="-1" dirty="0" smtClean="0">
                <a:latin typeface="Arial"/>
              </a:rPr>
              <a:t>テキスト検索</a:t>
            </a:r>
            <a:endParaRPr lang="en-US" sz="2000" b="0" strike="noStrike" spc="-1" dirty="0" smtClean="0">
              <a:latin typeface="Arial"/>
            </a:endParaRPr>
          </a:p>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Copyrights</a:t>
            </a:r>
            <a:r>
              <a:rPr lang="en-US" sz="2000" b="0" strike="noStrike" spc="-1" dirty="0">
                <a:solidFill>
                  <a:srgbClr val="000000"/>
                </a:solidFill>
                <a:latin typeface="Arial"/>
                <a:ea typeface="Arial"/>
              </a:rPr>
              <a:t>, </a:t>
            </a:r>
            <a:r>
              <a:rPr lang="ja-JP" altLang="en-US" sz="2000" b="0" strike="noStrike" spc="-1" dirty="0" smtClean="0">
                <a:solidFill>
                  <a:srgbClr val="000000"/>
                </a:solidFill>
                <a:latin typeface="Arial"/>
                <a:ea typeface="Arial"/>
              </a:rPr>
              <a:t>輸出管理情報</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 </a:t>
            </a:r>
            <a:r>
              <a:rPr lang="ja-JP" altLang="en-US" sz="2000" b="0" strike="noStrike" spc="-1" dirty="0" smtClean="0">
                <a:solidFill>
                  <a:srgbClr val="000000"/>
                </a:solidFill>
                <a:latin typeface="Arial"/>
                <a:ea typeface="Arial"/>
              </a:rPr>
              <a:t>ユーザが探しているキーワード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など</a:t>
            </a:r>
            <a:endParaRPr lang="en-US" sz="2000" b="0" strike="noStrike" spc="-1" dirty="0">
              <a:latin typeface="Arial"/>
            </a:endParaRPr>
          </a:p>
        </p:txBody>
      </p:sp>
      <p:sp>
        <p:nvSpPr>
          <p:cNvPr id="20" name="CustomShape 4"/>
          <p:cNvSpPr/>
          <p:nvPr/>
        </p:nvSpPr>
        <p:spPr>
          <a:xfrm>
            <a:off x="2798280" y="31330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buClr>
                <a:srgbClr val="879BAA"/>
              </a:buClr>
            </a:pPr>
            <a:endParaRPr lang="en-US" sz="2000" b="0" strike="noStrike" spc="-1" dirty="0" smtClean="0">
              <a:solidFill>
                <a:srgbClr val="000000"/>
              </a:solidFill>
              <a:latin typeface="Arial"/>
              <a:ea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rPr>
              <a:t>間違ったライセンス分類結果のレビュー</a:t>
            </a:r>
            <a:endParaRPr lang="en-US" sz="2000" b="0" strike="noStrike" spc="-1" dirty="0">
              <a:latin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ea typeface="Arial"/>
              </a:rPr>
              <a:t>他の検出結果レビュー</a:t>
            </a:r>
            <a:r>
              <a:rPr lang="en-US" sz="2000" b="0" strike="noStrike" spc="-1" dirty="0" smtClean="0">
                <a:solidFill>
                  <a:srgbClr val="000000"/>
                </a:solidFill>
                <a:latin typeface="Arial"/>
                <a:ea typeface="Arial"/>
              </a:rPr>
              <a:t> (</a:t>
            </a:r>
            <a:r>
              <a:rPr lang="ja-JP" altLang="en-US" sz="2000" spc="-1" dirty="0">
                <a:solidFill>
                  <a:srgbClr val="000000"/>
                </a:solidFill>
                <a:latin typeface="Arial"/>
                <a:ea typeface="Arial"/>
              </a:rPr>
              <a:t>コピーライト</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a:t>
            </a:r>
            <a:endParaRPr lang="en-US" sz="2000" b="0" strike="noStrike" spc="-1" dirty="0">
              <a:latin typeface="Arial"/>
            </a:endParaRPr>
          </a:p>
        </p:txBody>
      </p:sp>
      <p:sp>
        <p:nvSpPr>
          <p:cNvPr id="21" name="CustomShape 5"/>
          <p:cNvSpPr/>
          <p:nvPr/>
        </p:nvSpPr>
        <p:spPr>
          <a:xfrm>
            <a:off x="2798280" y="4417200"/>
            <a:ext cx="8638560" cy="133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2000" b="0" strike="noStrike" spc="-1" dirty="0">
                <a:solidFill>
                  <a:srgbClr val="000000"/>
                </a:solidFill>
                <a:latin typeface="ＭＳ ゴシック" panose="020B0609070205080204" pitchFamily="49" charset="-128"/>
                <a:ea typeface="ＭＳ ゴシック" panose="020B0609070205080204" pitchFamily="49" charset="-128"/>
              </a:rPr>
              <a:t>clearing</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の結果</a:t>
            </a:r>
            <a:endParaRPr lang="en-US" sz="2000" b="0" strike="noStrike" spc="-1" dirty="0">
              <a:latin typeface="ＭＳ ゴシック" panose="020B0609070205080204" pitchFamily="49" charset="-128"/>
              <a:ea typeface="ＭＳ ゴシック" panose="020B0609070205080204" pitchFamily="49" charset="-128"/>
            </a:endParaRPr>
          </a:p>
          <a:p>
            <a:pPr marL="647640" lvl="1" indent="-202320">
              <a:lnSpc>
                <a:spcPct val="100000"/>
              </a:lnSpc>
              <a:buClr>
                <a:srgbClr val="879BAA"/>
              </a:buClr>
              <a:buFont typeface="Arial"/>
              <a:buChar char="•"/>
            </a:pPr>
            <a:r>
              <a:rPr lang="en-US" sz="2000" b="0" strike="noStrike" spc="-1" dirty="0">
                <a:solidFill>
                  <a:srgbClr val="000000"/>
                </a:solidFill>
                <a:latin typeface="ＭＳ ゴシック" panose="020B0609070205080204" pitchFamily="49" charset="-128"/>
                <a:ea typeface="ＭＳ ゴシック" panose="020B0609070205080204" pitchFamily="49" charset="-128"/>
              </a:rPr>
              <a:t>SPDX </a:t>
            </a:r>
            <a:r>
              <a:rPr lang="ja-JP" altLang="en-US" sz="2000" spc="-1" dirty="0">
                <a:solidFill>
                  <a:srgbClr val="000000"/>
                </a:solidFill>
                <a:latin typeface="ＭＳ ゴシック" panose="020B0609070205080204" pitchFamily="49" charset="-128"/>
                <a:ea typeface="ＭＳ ゴシック" panose="020B0609070205080204" pitchFamily="49" charset="-128"/>
              </a:rPr>
              <a:t>形式</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のレポート</a:t>
            </a:r>
            <a:endParaRPr lang="en-US" sz="2000" b="0" strike="noStrike" spc="-1" dirty="0">
              <a:latin typeface="ＭＳ ゴシック" panose="020B0609070205080204" pitchFamily="49" charset="-128"/>
              <a:ea typeface="ＭＳ ゴシック" panose="020B0609070205080204" pitchFamily="49" charset="-128"/>
            </a:endParaRPr>
          </a:p>
          <a:p>
            <a:pPr marL="647640" lvl="1" indent="-202320">
              <a:lnSpc>
                <a:spcPct val="100000"/>
              </a:lnSpc>
              <a:buClr>
                <a:srgbClr val="879BAA"/>
              </a:buClr>
              <a:buFont typeface="Arial"/>
              <a:buChar char="•"/>
            </a:pP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注意書き</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や</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2000" b="0" strike="noStrike" spc="-1" dirty="0">
                <a:solidFill>
                  <a:srgbClr val="000000"/>
                </a:solidFill>
                <a:latin typeface="ＭＳ ゴシック" panose="020B0609070205080204" pitchFamily="49" charset="-128"/>
                <a:ea typeface="ＭＳ ゴシック" panose="020B0609070205080204" pitchFamily="49" charset="-128"/>
              </a:rPr>
              <a:t>readme </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ファイル作成</a:t>
            </a:r>
            <a:endParaRPr lang="en-US" sz="2000" b="0" strike="noStrike" spc="-1" dirty="0">
              <a:latin typeface="ＭＳ ゴシック" panose="020B0609070205080204" pitchFamily="49" charset="-128"/>
              <a:ea typeface="ＭＳ ゴシック" panose="020B0609070205080204" pitchFamily="49" charset="-128"/>
            </a:endParaRPr>
          </a:p>
          <a:p>
            <a:pPr marL="647640" lvl="1" indent="-202320">
              <a:lnSpc>
                <a:spcPct val="100000"/>
              </a:lnSpc>
              <a:buClr>
                <a:srgbClr val="879BAA"/>
              </a:buClr>
              <a:buFont typeface="Arial"/>
              <a:buChar char="•"/>
            </a:pPr>
            <a:r>
              <a:rPr lang="en-US" sz="2000" b="0" strike="noStrike" spc="-1" dirty="0" err="1">
                <a:solidFill>
                  <a:srgbClr val="000000"/>
                </a:solidFill>
                <a:latin typeface="ＭＳ ゴシック" panose="020B0609070205080204" pitchFamily="49" charset="-128"/>
                <a:ea typeface="ＭＳ ゴシック" panose="020B0609070205080204" pitchFamily="49" charset="-128"/>
              </a:rPr>
              <a:t>debian</a:t>
            </a:r>
            <a:r>
              <a:rPr lang="en-US" sz="2000" b="0" strike="noStrike" spc="-1" dirty="0">
                <a:solidFill>
                  <a:srgbClr val="000000"/>
                </a:solidFill>
                <a:latin typeface="ＭＳ ゴシック" panose="020B0609070205080204" pitchFamily="49" charset="-128"/>
                <a:ea typeface="ＭＳ ゴシック" panose="020B0609070205080204" pitchFamily="49" charset="-128"/>
              </a:rPr>
              <a:t>-copyright</a:t>
            </a:r>
            <a:endParaRPr lang="en-US" sz="2000" b="0" strike="noStrike" spc="-1" dirty="0">
              <a:latin typeface="ＭＳ ゴシック" panose="020B0609070205080204" pitchFamily="49" charset="-128"/>
              <a:ea typeface="ＭＳ ゴシック" panose="020B0609070205080204" pitchFamily="49" charset="-128"/>
            </a:endParaRPr>
          </a:p>
        </p:txBody>
      </p:sp>
      <p:sp>
        <p:nvSpPr>
          <p:cNvPr id="22" name="CustomShape 6"/>
          <p:cNvSpPr/>
          <p:nvPr/>
        </p:nvSpPr>
        <p:spPr>
          <a:xfrm rot="5400000">
            <a:off x="1189440" y="1209240"/>
            <a:ext cx="888120" cy="2011680"/>
          </a:xfrm>
          <a:prstGeom prst="homePlate">
            <a:avLst>
              <a:gd name="adj" fmla="val 2396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3" name="CustomShape 7"/>
          <p:cNvSpPr/>
          <p:nvPr/>
        </p:nvSpPr>
        <p:spPr>
          <a:xfrm rot="5400000">
            <a:off x="1090440" y="28616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4" name="CustomShape 8"/>
          <p:cNvSpPr/>
          <p:nvPr/>
        </p:nvSpPr>
        <p:spPr>
          <a:xfrm rot="5400000">
            <a:off x="1085400" y="1986120"/>
            <a:ext cx="1096560" cy="2011680"/>
          </a:xfrm>
          <a:prstGeom prst="chevron">
            <a:avLst>
              <a:gd name="adj" fmla="val 1940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5" name="CustomShape 9"/>
          <p:cNvSpPr/>
          <p:nvPr/>
        </p:nvSpPr>
        <p:spPr>
          <a:xfrm rot="5400000">
            <a:off x="1090440" y="37328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6" name="CustomShape 10"/>
          <p:cNvSpPr/>
          <p:nvPr/>
        </p:nvSpPr>
        <p:spPr>
          <a:xfrm rot="5400000">
            <a:off x="1089720" y="4603320"/>
            <a:ext cx="1086480" cy="2011680"/>
          </a:xfrm>
          <a:prstGeom prst="chevron">
            <a:avLst>
              <a:gd name="adj" fmla="val 19583"/>
            </a:avLst>
          </a:prstGeom>
          <a:solidFill>
            <a:srgbClr val="BECDD7"/>
          </a:solidFill>
          <a:ln w="19080">
            <a:solidFill>
              <a:srgbClr val="879BAA"/>
            </a:solidFill>
            <a:miter/>
          </a:ln>
        </p:spPr>
        <p:style>
          <a:lnRef idx="0">
            <a:scrgbClr r="0" g="0" b="0"/>
          </a:lnRef>
          <a:fillRef idx="0">
            <a:scrgbClr r="0" g="0" b="0"/>
          </a:fillRef>
          <a:effectRef idx="0">
            <a:scrgbClr r="0" g="0" b="0"/>
          </a:effectRef>
          <a:fontRef idx="minor"/>
        </p:style>
      </p:sp>
      <p:sp>
        <p:nvSpPr>
          <p:cNvPr id="27" name="CustomShape 11"/>
          <p:cNvSpPr/>
          <p:nvPr/>
        </p:nvSpPr>
        <p:spPr>
          <a:xfrm>
            <a:off x="627120" y="186876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solidFill>
                  <a:srgbClr val="000000"/>
                </a:solidFill>
                <a:latin typeface="ＭＳ Ｐゴシック" panose="020B0600070205080204" pitchFamily="50" charset="-128"/>
                <a:ea typeface="ＭＳ Ｐゴシック" panose="020B0600070205080204" pitchFamily="50" charset="-128"/>
              </a:rPr>
              <a:t>コンポーネント</a:t>
            </a:r>
            <a:r>
              <a:rPr lang="en-US" altLang="ja-JP" sz="1300" b="1" strike="noStrike" spc="-1" dirty="0" smtClean="0">
                <a:solidFill>
                  <a:srgbClr val="000000"/>
                </a:solidFill>
                <a:latin typeface="ＭＳ Ｐゴシック" panose="020B0600070205080204" pitchFamily="50" charset="-128"/>
                <a:ea typeface="ＭＳ Ｐゴシック" panose="020B0600070205080204" pitchFamily="50" charset="-128"/>
              </a:rPr>
              <a:t/>
            </a:r>
            <a:br>
              <a:rPr lang="en-US" altLang="ja-JP" sz="1300" b="1" strike="noStrike" spc="-1" dirty="0" smtClean="0">
                <a:solidFill>
                  <a:srgbClr val="000000"/>
                </a:solidFill>
                <a:latin typeface="ＭＳ Ｐゴシック" panose="020B0600070205080204" pitchFamily="50" charset="-128"/>
                <a:ea typeface="ＭＳ Ｐゴシック" panose="020B0600070205080204" pitchFamily="50" charset="-128"/>
              </a:rPr>
            </a:br>
            <a:r>
              <a:rPr lang="ja-JP" altLang="en-US" sz="1300" b="1" strike="noStrike" spc="-1" dirty="0" smtClean="0">
                <a:solidFill>
                  <a:srgbClr val="000000"/>
                </a:solidFill>
                <a:latin typeface="ＭＳ Ｐゴシック" panose="020B0600070205080204" pitchFamily="50" charset="-128"/>
                <a:ea typeface="ＭＳ Ｐゴシック" panose="020B0600070205080204" pitchFamily="50" charset="-128"/>
              </a:rPr>
              <a:t>アップロード</a:t>
            </a:r>
            <a:endParaRPr lang="en-US" sz="1300" b="0" strike="noStrike" spc="-1" dirty="0">
              <a:latin typeface="ＭＳ Ｐゴシック" panose="020B0600070205080204" pitchFamily="50" charset="-128"/>
              <a:ea typeface="ＭＳ Ｐゴシック" panose="020B0600070205080204" pitchFamily="50" charset="-128"/>
            </a:endParaRPr>
          </a:p>
          <a:p>
            <a:pPr>
              <a:lnSpc>
                <a:spcPct val="100000"/>
              </a:lnSpc>
            </a:pPr>
            <a:endParaRPr lang="en-US" sz="1300" b="0" strike="noStrike" spc="-1" dirty="0">
              <a:latin typeface="Arial"/>
            </a:endParaRPr>
          </a:p>
        </p:txBody>
      </p:sp>
      <p:sp>
        <p:nvSpPr>
          <p:cNvPr id="28" name="CustomShape 12"/>
          <p:cNvSpPr/>
          <p:nvPr/>
        </p:nvSpPr>
        <p:spPr>
          <a:xfrm>
            <a:off x="627120" y="26978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pc="-1" dirty="0" smtClean="0">
                <a:solidFill>
                  <a:srgbClr val="000000"/>
                </a:solidFill>
                <a:latin typeface="ＭＳ Ｐゴシック" panose="020B0600070205080204" pitchFamily="50" charset="-128"/>
                <a:ea typeface="ＭＳ Ｐゴシック" panose="020B0600070205080204" pitchFamily="50" charset="-128"/>
              </a:rPr>
              <a:t>スキャニング方法</a:t>
            </a:r>
            <a:r>
              <a:rPr lang="en-US" altLang="ja-JP" sz="1300" b="1" spc="-1" dirty="0" smtClean="0">
                <a:solidFill>
                  <a:srgbClr val="000000"/>
                </a:solidFill>
                <a:latin typeface="ＭＳ Ｐゴシック" panose="020B0600070205080204" pitchFamily="50" charset="-128"/>
                <a:ea typeface="ＭＳ Ｐゴシック" panose="020B0600070205080204" pitchFamily="50" charset="-128"/>
              </a:rPr>
              <a:t/>
            </a:r>
            <a:br>
              <a:rPr lang="en-US" altLang="ja-JP" sz="1300" b="1" spc="-1" dirty="0" smtClean="0">
                <a:solidFill>
                  <a:srgbClr val="000000"/>
                </a:solidFill>
                <a:latin typeface="ＭＳ Ｐゴシック" panose="020B0600070205080204" pitchFamily="50" charset="-128"/>
                <a:ea typeface="ＭＳ Ｐゴシック" panose="020B0600070205080204" pitchFamily="50" charset="-128"/>
              </a:rPr>
            </a:br>
            <a:r>
              <a:rPr lang="ja-JP" altLang="en-US" sz="1300" b="1" spc="-1" dirty="0" smtClean="0">
                <a:solidFill>
                  <a:srgbClr val="000000"/>
                </a:solidFill>
                <a:latin typeface="ＭＳ Ｐゴシック" panose="020B0600070205080204" pitchFamily="50" charset="-128"/>
                <a:ea typeface="ＭＳ Ｐゴシック" panose="020B0600070205080204" pitchFamily="50" charset="-128"/>
              </a:rPr>
              <a:t>選択</a:t>
            </a:r>
            <a:endParaRPr lang="en-US" sz="1300" b="0" strike="noStrike" spc="-1" dirty="0">
              <a:latin typeface="ＭＳ Ｐゴシック" panose="020B0600070205080204" pitchFamily="50" charset="-128"/>
              <a:ea typeface="ＭＳ Ｐゴシック" panose="020B0600070205080204" pitchFamily="50" charset="-128"/>
            </a:endParaRPr>
          </a:p>
          <a:p>
            <a:pPr>
              <a:lnSpc>
                <a:spcPct val="100000"/>
              </a:lnSpc>
            </a:pPr>
            <a:endParaRPr lang="en-US" sz="1300" b="0" strike="noStrike" spc="-1" dirty="0">
              <a:latin typeface="Arial"/>
            </a:endParaRPr>
          </a:p>
        </p:txBody>
      </p:sp>
      <p:sp>
        <p:nvSpPr>
          <p:cNvPr id="29" name="CustomShape 13"/>
          <p:cNvSpPr/>
          <p:nvPr/>
        </p:nvSpPr>
        <p:spPr>
          <a:xfrm>
            <a:off x="627120" y="361908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Ｐゴシック" panose="020B0600070205080204" pitchFamily="50" charset="-128"/>
                <a:ea typeface="ＭＳ Ｐゴシック" panose="020B0600070205080204" pitchFamily="50" charset="-128"/>
              </a:rPr>
              <a:t>結果レビュー</a:t>
            </a:r>
            <a:endParaRPr lang="en-US" sz="1300" b="1" strike="noStrike" spc="-1" dirty="0">
              <a:latin typeface="ＭＳ Ｐゴシック" panose="020B0600070205080204" pitchFamily="50" charset="-128"/>
              <a:ea typeface="ＭＳ Ｐゴシック" panose="020B0600070205080204" pitchFamily="50" charset="-128"/>
            </a:endParaRPr>
          </a:p>
        </p:txBody>
      </p:sp>
      <p:sp>
        <p:nvSpPr>
          <p:cNvPr id="30" name="CustomShape 14"/>
          <p:cNvSpPr/>
          <p:nvPr/>
        </p:nvSpPr>
        <p:spPr>
          <a:xfrm>
            <a:off x="627120" y="44456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Ｐゴシック" panose="020B0600070205080204" pitchFamily="50" charset="-128"/>
                <a:ea typeface="ＭＳ Ｐゴシック" panose="020B0600070205080204" pitchFamily="50" charset="-128"/>
              </a:rPr>
              <a:t>レポート作成</a:t>
            </a:r>
            <a:endParaRPr lang="en-US" sz="1300" b="1" strike="noStrike" spc="-1" dirty="0">
              <a:latin typeface="ＭＳ Ｐゴシック" panose="020B0600070205080204" pitchFamily="50" charset="-128"/>
              <a:ea typeface="ＭＳ Ｐゴシック" panose="020B0600070205080204" pitchFamily="50" charset="-128"/>
            </a:endParaRPr>
          </a:p>
        </p:txBody>
      </p:sp>
      <p:sp>
        <p:nvSpPr>
          <p:cNvPr id="31" name="CustomShape 15"/>
          <p:cNvSpPr/>
          <p:nvPr/>
        </p:nvSpPr>
        <p:spPr>
          <a:xfrm>
            <a:off x="627120" y="537372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0" strike="noStrike" spc="-1" dirty="0" smtClean="0">
                <a:latin typeface="ＭＳ ゴシック" panose="020B0609070205080204" pitchFamily="49" charset="-128"/>
                <a:ea typeface="ＭＳ ゴシック" panose="020B0609070205080204" pitchFamily="49" charset="-128"/>
              </a:rPr>
              <a:t>クライアントに</a:t>
            </a:r>
            <a:r>
              <a:rPr lang="en-US" altLang="ja-JP" sz="1300" b="0" strike="noStrike" spc="-1" dirty="0" smtClean="0">
                <a:latin typeface="ＭＳ ゴシック" panose="020B0609070205080204" pitchFamily="49" charset="-128"/>
                <a:ea typeface="ＭＳ ゴシック" panose="020B0609070205080204" pitchFamily="49" charset="-128"/>
              </a:rPr>
              <a:t/>
            </a:r>
            <a:br>
              <a:rPr lang="en-US" altLang="ja-JP" sz="1300" b="0" strike="noStrike" spc="-1" dirty="0" smtClean="0">
                <a:latin typeface="ＭＳ ゴシック" panose="020B0609070205080204" pitchFamily="49" charset="-128"/>
                <a:ea typeface="ＭＳ ゴシック" panose="020B0609070205080204" pitchFamily="49" charset="-128"/>
              </a:rPr>
            </a:br>
            <a:r>
              <a:rPr lang="ja-JP" altLang="en-US" sz="1300" b="0" strike="noStrike" spc="-1" dirty="0" smtClean="0">
                <a:latin typeface="ＭＳ ゴシック" panose="020B0609070205080204" pitchFamily="49" charset="-128"/>
                <a:ea typeface="ＭＳ ゴシック" panose="020B0609070205080204" pitchFamily="49" charset="-128"/>
              </a:rPr>
              <a:t>レポートを渡す</a:t>
            </a:r>
            <a:endParaRPr lang="en-US" sz="13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レポート機能</a:t>
            </a:r>
            <a:endParaRPr lang="en-US" sz="3200" b="0" strike="noStrike" spc="-1" dirty="0">
              <a:latin typeface="Arial"/>
            </a:endParaRPr>
          </a:p>
        </p:txBody>
      </p:sp>
      <p:sp>
        <p:nvSpPr>
          <p:cNvPr id="376" name="CustomShape 2"/>
          <p:cNvSpPr/>
          <p:nvPr/>
        </p:nvSpPr>
        <p:spPr>
          <a:xfrm>
            <a:off x="734760" y="115218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altLang="ja-JP" sz="1600" spc="-1" dirty="0"/>
              <a:t>OSS</a:t>
            </a:r>
            <a:r>
              <a:rPr lang="ja-JP" altLang="en-US" sz="1600" spc="-1" dirty="0"/>
              <a:t>を配布するには、ライセンス関連情報を提供する必要があります。</a:t>
            </a:r>
            <a:endParaRPr lang="en-US" sz="1600" b="0" strike="noStrike" spc="-1" dirty="0">
              <a:latin typeface="Arial"/>
            </a:endParaRPr>
          </a:p>
        </p:txBody>
      </p:sp>
      <p:sp>
        <p:nvSpPr>
          <p:cNvPr id="377" name="CustomShape 3"/>
          <p:cNvSpPr/>
          <p:nvPr/>
        </p:nvSpPr>
        <p:spPr>
          <a:xfrm>
            <a:off x="4691520" y="1396980"/>
            <a:ext cx="7124760" cy="654972"/>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78" name="CustomShape 4"/>
          <p:cNvSpPr/>
          <p:nvPr/>
        </p:nvSpPr>
        <p:spPr>
          <a:xfrm>
            <a:off x="713160" y="1398420"/>
            <a:ext cx="3977280" cy="481215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a:solidFill>
                  <a:srgbClr val="000000"/>
                </a:solidFill>
                <a:ea typeface="Arial"/>
              </a:rPr>
              <a:t>すべてのパッケージが分析</a:t>
            </a:r>
            <a:r>
              <a:rPr lang="ja-JP" altLang="en-US" sz="1900" spc="-1" dirty="0" smtClean="0">
                <a:solidFill>
                  <a:srgbClr val="000000"/>
                </a:solidFill>
                <a:ea typeface="Arial"/>
              </a:rPr>
              <a:t>され</a:t>
            </a:r>
            <a:r>
              <a:rPr lang="ja-JP" altLang="en-US" sz="1900" spc="-1" dirty="0">
                <a:solidFill>
                  <a:srgbClr val="000000"/>
                </a:solidFill>
                <a:ea typeface="Arial"/>
              </a:rPr>
              <a:t>て</a:t>
            </a:r>
            <a:r>
              <a:rPr lang="ja-JP" altLang="en-US" sz="1900" spc="-1" dirty="0" smtClean="0">
                <a:solidFill>
                  <a:srgbClr val="000000"/>
                </a:solidFill>
                <a:ea typeface="Arial"/>
              </a:rPr>
              <a:t>、告知ファイル</a:t>
            </a:r>
            <a:r>
              <a:rPr lang="ja-JP" altLang="en-US" sz="1900" spc="-1" dirty="0">
                <a:solidFill>
                  <a:srgbClr val="000000"/>
                </a:solidFill>
                <a:ea typeface="Arial"/>
              </a:rPr>
              <a:t>の内容を取得するためにはどうすれば</a:t>
            </a:r>
            <a:r>
              <a:rPr lang="ja-JP" altLang="en-US" sz="1900" spc="-1" dirty="0" smtClean="0">
                <a:solidFill>
                  <a:srgbClr val="000000"/>
                </a:solidFill>
                <a:ea typeface="Arial"/>
              </a:rPr>
              <a:t>よいか？</a:t>
            </a:r>
            <a:endParaRPr lang="en-US" sz="1900" b="0" strike="noStrike" spc="-1" dirty="0">
              <a:latin typeface="Arial"/>
            </a:endParaRPr>
          </a:p>
          <a:p>
            <a:pPr>
              <a:lnSpc>
                <a:spcPct val="100000"/>
              </a:lnSpc>
            </a:pPr>
            <a:endParaRPr lang="en-US" sz="1900" b="0" strike="noStrike" spc="-1" dirty="0">
              <a:latin typeface="Arial"/>
            </a:endParaRPr>
          </a:p>
        </p:txBody>
      </p:sp>
      <p:sp>
        <p:nvSpPr>
          <p:cNvPr id="379" name="CustomShape 5"/>
          <p:cNvSpPr/>
          <p:nvPr/>
        </p:nvSpPr>
        <p:spPr>
          <a:xfrm>
            <a:off x="713160" y="1396980"/>
            <a:ext cx="3750840" cy="654972"/>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381" name="CustomShape 7"/>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82" name="CustomShape 8"/>
          <p:cNvSpPr/>
          <p:nvPr/>
        </p:nvSpPr>
        <p:spPr>
          <a:xfrm>
            <a:off x="4691520" y="2051952"/>
            <a:ext cx="7294534" cy="415861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altLang="ja-JP" sz="1900" spc="-1" dirty="0">
                <a:solidFill>
                  <a:srgbClr val="000000"/>
                </a:solidFill>
                <a:ea typeface="Arial"/>
              </a:rPr>
              <a:t>FOSSology</a:t>
            </a:r>
            <a:r>
              <a:rPr lang="ja-JP" altLang="en-US" sz="1900" spc="-1" dirty="0">
                <a:solidFill>
                  <a:srgbClr val="000000"/>
                </a:solidFill>
                <a:ea typeface="Arial"/>
              </a:rPr>
              <a:t>はオープンソースパッケージに関するライセンスと著作権情報を様々なフォーマットでエクスポートすることを可能</a:t>
            </a:r>
            <a:r>
              <a:rPr lang="ja-JP" altLang="en-US" sz="1900" spc="-1" dirty="0" smtClean="0">
                <a:solidFill>
                  <a:srgbClr val="000000"/>
                </a:solidFill>
                <a:ea typeface="Arial"/>
              </a:rPr>
              <a:t>にする：</a:t>
            </a:r>
            <a:endParaRPr lang="en-US" sz="1900" b="0" strike="noStrike" spc="-1" dirty="0" smtClean="0">
              <a:latin typeface="Arial"/>
            </a:endParaRPr>
          </a:p>
          <a:p>
            <a:pPr marL="355680" lvl="2" indent="-183240">
              <a:lnSpc>
                <a:spcPct val="100000"/>
              </a:lnSpc>
              <a:spcBef>
                <a:spcPts val="1301"/>
              </a:spcBef>
              <a:buClr>
                <a:srgbClr val="879BAA"/>
              </a:buClr>
              <a:buFont typeface="Noto Sans Symbols"/>
              <a:buChar char="∙"/>
            </a:pPr>
            <a:r>
              <a:rPr lang="en-US" sz="1900" b="1" strike="noStrike" spc="-1" dirty="0" smtClean="0">
                <a:solidFill>
                  <a:srgbClr val="0070C0"/>
                </a:solidFill>
                <a:latin typeface="Arial"/>
                <a:ea typeface="Arial"/>
              </a:rPr>
              <a:t>The Linux Foundation / OpenChain:</a:t>
            </a:r>
            <a:endParaRPr lang="en-US" sz="1900" b="0" strike="noStrike" spc="-1" dirty="0" smtClean="0">
              <a:latin typeface="Arial"/>
            </a:endParaRPr>
          </a:p>
          <a:p>
            <a:pPr marL="546120" lvl="3" indent="-195840">
              <a:lnSpc>
                <a:spcPct val="100000"/>
              </a:lnSpc>
              <a:buClr>
                <a:srgbClr val="879BAA"/>
              </a:buClr>
              <a:buFont typeface="Noto Sans Symbols"/>
              <a:buChar char="∙"/>
            </a:pPr>
            <a:r>
              <a:rPr lang="en-US" sz="1900" b="0" strike="noStrike" spc="-1" dirty="0" smtClean="0">
                <a:solidFill>
                  <a:srgbClr val="000000"/>
                </a:solidFill>
                <a:latin typeface="Arial"/>
                <a:ea typeface="Arial"/>
              </a:rPr>
              <a:t>SPDX </a:t>
            </a:r>
            <a:r>
              <a:rPr lang="en-US" sz="1900" b="0" strike="noStrike" spc="-1" dirty="0">
                <a:solidFill>
                  <a:srgbClr val="000000"/>
                </a:solidFill>
                <a:latin typeface="Arial"/>
                <a:ea typeface="Arial"/>
              </a:rPr>
              <a:t>2.0 </a:t>
            </a: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Tag:Value</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と</a:t>
            </a:r>
            <a:r>
              <a:rPr lang="en-US" sz="1900" b="0" strike="noStrike" spc="-1" dirty="0" smtClean="0">
                <a:solidFill>
                  <a:srgbClr val="000000"/>
                </a:solidFill>
                <a:latin typeface="Arial"/>
                <a:ea typeface="Arial"/>
              </a:rPr>
              <a:t> RDF/XML</a:t>
            </a:r>
            <a:r>
              <a:rPr lang="ja-JP" altLang="en-US" sz="1900" b="0" strike="noStrike" spc="-1" dirty="0" smtClean="0">
                <a:solidFill>
                  <a:srgbClr val="000000"/>
                </a:solidFill>
                <a:latin typeface="Arial"/>
                <a:ea typeface="Arial"/>
              </a:rPr>
              <a:t>両方でレポート</a:t>
            </a:r>
            <a:r>
              <a:rPr lang="en-US" sz="1900" b="0" strike="noStrike" spc="-1" dirty="0" smtClean="0">
                <a:solidFill>
                  <a:srgbClr val="000000"/>
                </a:solidFill>
                <a:latin typeface="Arial"/>
                <a:ea typeface="Arial"/>
              </a:rPr>
              <a:t> </a:t>
            </a:r>
            <a:endParaRPr lang="en-US" sz="1900" b="0" strike="noStrike" spc="-1" dirty="0">
              <a:latin typeface="Arial"/>
            </a:endParaRPr>
          </a:p>
          <a:p>
            <a:pPr marL="355680" lvl="2" indent="-183240">
              <a:lnSpc>
                <a:spcPct val="100000"/>
              </a:lnSpc>
              <a:spcBef>
                <a:spcPts val="1301"/>
              </a:spcBef>
              <a:buClr>
                <a:srgbClr val="879BAA"/>
              </a:buClr>
              <a:buFont typeface="Noto Sans Symbols"/>
              <a:buChar char="∙"/>
            </a:pPr>
            <a:r>
              <a:rPr lang="en-US" sz="1900" b="1" strike="noStrike" spc="-1" dirty="0">
                <a:solidFill>
                  <a:srgbClr val="0070C0"/>
                </a:solidFill>
                <a:latin typeface="Arial"/>
                <a:ea typeface="Arial"/>
              </a:rPr>
              <a:t>Debian ecosystem: </a:t>
            </a:r>
            <a:r>
              <a:rPr lang="en-US" sz="1900" b="0" strike="noStrike" spc="-1" dirty="0">
                <a:solidFill>
                  <a:srgbClr val="000000"/>
                </a:solidFill>
                <a:latin typeface="Arial"/>
                <a:ea typeface="Arial"/>
              </a:rPr>
              <a:t>Debian-copyright (a.k.a. DEP5) </a:t>
            </a:r>
            <a:r>
              <a:rPr lang="ja-JP" altLang="en-US" sz="1900" spc="-1" dirty="0">
                <a:solidFill>
                  <a:srgbClr val="000000"/>
                </a:solidFill>
                <a:latin typeface="Arial"/>
                <a:ea typeface="Arial"/>
              </a:rPr>
              <a:t>ファイル</a:t>
            </a:r>
            <a:endParaRPr lang="en-US" sz="1900" b="0" strike="noStrike" spc="-1" dirty="0">
              <a:latin typeface="Arial"/>
            </a:endParaRPr>
          </a:p>
          <a:p>
            <a:pPr marL="355680" lvl="2" indent="-183240">
              <a:lnSpc>
                <a:spcPct val="100000"/>
              </a:lnSpc>
              <a:spcBef>
                <a:spcPts val="1301"/>
              </a:spcBef>
              <a:buClr>
                <a:srgbClr val="879BAA"/>
              </a:buClr>
              <a:buFont typeface="Noto Sans Symbols"/>
              <a:buChar char="∙"/>
            </a:pPr>
            <a:r>
              <a:rPr lang="en-US" sz="1900" b="1" strike="noStrike" spc="-1" dirty="0">
                <a:solidFill>
                  <a:srgbClr val="0070C0"/>
                </a:solidFill>
                <a:latin typeface="Arial"/>
                <a:ea typeface="Arial"/>
              </a:rPr>
              <a:t>For your use:</a:t>
            </a:r>
            <a:endParaRPr lang="en-US" sz="1900" b="0" strike="noStrike" spc="-1" dirty="0">
              <a:latin typeface="Arial"/>
            </a:endParaRPr>
          </a:p>
          <a:p>
            <a:pPr marL="546120" lvl="3" indent="-195840">
              <a:lnSpc>
                <a:spcPct val="100000"/>
              </a:lnSpc>
              <a:buClr>
                <a:srgbClr val="879BAA"/>
              </a:buClr>
              <a:buFont typeface="Noto Sans Symbols"/>
              <a:buChar char="∙"/>
            </a:pPr>
            <a:r>
              <a:rPr lang="ja-JP" altLang="en-US" sz="1900" spc="-1" dirty="0">
                <a:solidFill>
                  <a:srgbClr val="000000"/>
                </a:solidFill>
                <a:ea typeface="Arial"/>
              </a:rPr>
              <a:t>ファイル付きのライセンスの</a:t>
            </a:r>
            <a:r>
              <a:rPr lang="ja-JP" altLang="en-US" sz="1900" spc="-1" dirty="0" smtClean="0">
                <a:solidFill>
                  <a:srgbClr val="000000"/>
                </a:solidFill>
                <a:ea typeface="Arial"/>
              </a:rPr>
              <a:t>プレーンリスト</a:t>
            </a:r>
            <a:endParaRPr lang="en-US" altLang="ja-JP" sz="1900" spc="-1" dirty="0" smtClean="0">
              <a:solidFill>
                <a:srgbClr val="000000"/>
              </a:solidFill>
              <a:ea typeface="Arial"/>
            </a:endParaRPr>
          </a:p>
          <a:p>
            <a:pPr marL="546120" lvl="3" indent="-195840">
              <a:lnSpc>
                <a:spcPct val="100000"/>
              </a:lnSpc>
              <a:buClr>
                <a:srgbClr val="879BAA"/>
              </a:buClr>
              <a:buFont typeface="Noto Sans Symbols"/>
              <a:buChar char="∙"/>
            </a:pPr>
            <a:r>
              <a:rPr lang="en-US" altLang="ja-JP" sz="1900" spc="-1" dirty="0">
                <a:solidFill>
                  <a:srgbClr val="000000"/>
                </a:solidFill>
                <a:ea typeface="Arial"/>
              </a:rPr>
              <a:t>Readme</a:t>
            </a:r>
            <a:r>
              <a:rPr lang="ja-JP" altLang="en-US" sz="1900" spc="-1" dirty="0">
                <a:solidFill>
                  <a:srgbClr val="000000"/>
                </a:solidFill>
                <a:ea typeface="Arial"/>
              </a:rPr>
              <a:t>ファイルまた</a:t>
            </a:r>
            <a:r>
              <a:rPr lang="ja-JP" altLang="en-US" sz="1900" spc="-1" dirty="0" smtClean="0">
                <a:solidFill>
                  <a:srgbClr val="000000"/>
                </a:solidFill>
                <a:ea typeface="Arial"/>
              </a:rPr>
              <a:t>は</a:t>
            </a:r>
            <a:r>
              <a:rPr lang="ja-JP" altLang="en-US" sz="1900" spc="-1" dirty="0">
                <a:solidFill>
                  <a:srgbClr val="000000"/>
                </a:solidFill>
                <a:ea typeface="Arial"/>
              </a:rPr>
              <a:t>告知</a:t>
            </a:r>
            <a:r>
              <a:rPr lang="ja-JP" altLang="en-US" sz="1900" spc="-1" dirty="0" smtClean="0">
                <a:solidFill>
                  <a:srgbClr val="000000"/>
                </a:solidFill>
                <a:ea typeface="Arial"/>
              </a:rPr>
              <a:t>ファイル</a:t>
            </a:r>
            <a:r>
              <a:rPr lang="ja-JP" altLang="en-US" sz="1900" spc="-1" dirty="0">
                <a:solidFill>
                  <a:srgbClr val="000000"/>
                </a:solidFill>
                <a:ea typeface="Arial"/>
              </a:rPr>
              <a:t>の内容の</a:t>
            </a:r>
            <a:r>
              <a:rPr lang="ja-JP" altLang="en-US" sz="1900" spc="-1" dirty="0" smtClean="0">
                <a:solidFill>
                  <a:srgbClr val="000000"/>
                </a:solidFill>
                <a:ea typeface="Arial"/>
              </a:rPr>
              <a:t>生成</a:t>
            </a:r>
            <a:endParaRPr lang="en-US" altLang="ja-JP" sz="1900" spc="-1" dirty="0" smtClean="0">
              <a:solidFill>
                <a:srgbClr val="000000"/>
              </a:solidFill>
              <a:ea typeface="Arial"/>
            </a:endParaRPr>
          </a:p>
          <a:p>
            <a:pPr marL="546120" lvl="3" indent="-195840">
              <a:lnSpc>
                <a:spcPct val="100000"/>
              </a:lnSpc>
              <a:buClr>
                <a:srgbClr val="879BAA"/>
              </a:buClr>
              <a:buFont typeface="Noto Sans Symbols"/>
              <a:buChar char="∙"/>
            </a:pPr>
            <a:r>
              <a:rPr lang="ja-JP" altLang="en-US" sz="1900" spc="-1" dirty="0" smtClean="0"/>
              <a:t>テンプレートベース（</a:t>
            </a:r>
            <a:r>
              <a:rPr lang="en-US" altLang="ja-JP" sz="1900" spc="-1" dirty="0" smtClean="0"/>
              <a:t>twig</a:t>
            </a:r>
            <a:r>
              <a:rPr lang="ja-JP" altLang="en-US" sz="1900" spc="-1" dirty="0" smtClean="0"/>
              <a:t>を</a:t>
            </a:r>
            <a:r>
              <a:rPr lang="ja-JP" altLang="en-US" sz="1900" spc="-1" dirty="0"/>
              <a:t>使用）：自分のレポートで拡張</a:t>
            </a: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731160" y="141300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pic>
        <p:nvPicPr>
          <p:cNvPr id="384" name="Google Shape;494;p55"/>
          <p:cNvPicPr/>
          <p:nvPr/>
        </p:nvPicPr>
        <p:blipFill>
          <a:blip r:embed="rId2"/>
          <a:stretch/>
        </p:blipFill>
        <p:spPr>
          <a:xfrm>
            <a:off x="6635880" y="1766520"/>
            <a:ext cx="5181840" cy="4176000"/>
          </a:xfrm>
          <a:prstGeom prst="rect">
            <a:avLst/>
          </a:prstGeom>
          <a:ln>
            <a:noFill/>
          </a:ln>
          <a:effectLst>
            <a:outerShdw>
              <a:srgbClr val="000000">
                <a:alpha val="40000"/>
              </a:srgbClr>
            </a:outerShdw>
          </a:effectLst>
        </p:spPr>
      </p:pic>
      <p:sp>
        <p:nvSpPr>
          <p:cNvPr id="385" name="CustomShape 2"/>
          <p:cNvSpPr/>
          <p:nvPr/>
        </p:nvSpPr>
        <p:spPr>
          <a:xfrm>
            <a:off x="101520" y="0"/>
            <a:ext cx="1219068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レポート機能を使う</a:t>
            </a:r>
            <a:endParaRPr lang="en-US" sz="3200" b="0" strike="noStrike" spc="-1" dirty="0">
              <a:latin typeface="Arial"/>
            </a:endParaRPr>
          </a:p>
        </p:txBody>
      </p:sp>
      <p:sp>
        <p:nvSpPr>
          <p:cNvPr id="386" name="CustomShape 3"/>
          <p:cNvSpPr/>
          <p:nvPr/>
        </p:nvSpPr>
        <p:spPr>
          <a:xfrm>
            <a:off x="1096560" y="2190960"/>
            <a:ext cx="5164920" cy="245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smtClean="0">
                <a:solidFill>
                  <a:srgbClr val="000000"/>
                </a:solidFill>
                <a:latin typeface="Arial"/>
              </a:rPr>
              <a:t>全てのアップデートした項目がブラウザ中にリスト化される</a:t>
            </a:r>
            <a:endParaRPr lang="en-US" sz="1900" b="0" strike="noStrike" spc="-1" dirty="0">
              <a:latin typeface="Arial"/>
            </a:endParaRPr>
          </a:p>
          <a:p>
            <a:pPr marL="216000" lvl="1" indent="-234000">
              <a:lnSpc>
                <a:spcPct val="100000"/>
              </a:lnSpc>
              <a:buClr>
                <a:srgbClr val="879BAA"/>
              </a:buClr>
              <a:buFont typeface="Noto Sans Symbols"/>
              <a:buChar char="∙"/>
            </a:pPr>
            <a:r>
              <a:rPr lang="ja-JP" altLang="en-US" sz="1900" spc="-1" dirty="0">
                <a:solidFill>
                  <a:srgbClr val="000000"/>
                </a:solidFill>
                <a:ea typeface="Arial"/>
              </a:rPr>
              <a:t>アップロードされたすべてのアイテムの</a:t>
            </a:r>
            <a:r>
              <a:rPr lang="ja-JP" altLang="en-US" sz="1900" spc="-1" dirty="0" smtClean="0">
                <a:solidFill>
                  <a:srgbClr val="000000"/>
                </a:solidFill>
                <a:ea typeface="Arial"/>
              </a:rPr>
              <a:t>ポップアップメニュー</a:t>
            </a:r>
            <a:r>
              <a:rPr lang="ja-JP" altLang="en-US" sz="1900" spc="-1" dirty="0">
                <a:solidFill>
                  <a:srgbClr val="000000"/>
                </a:solidFill>
                <a:ea typeface="Arial"/>
              </a:rPr>
              <a:t>中</a:t>
            </a:r>
            <a:r>
              <a:rPr lang="ja-JP" altLang="en-US" sz="1900" spc="-1" dirty="0" smtClean="0">
                <a:solidFill>
                  <a:srgbClr val="000000"/>
                </a:solidFill>
                <a:ea typeface="Arial"/>
              </a:rPr>
              <a:t>の</a:t>
            </a:r>
            <a:r>
              <a:rPr lang="ja-JP" altLang="en-US" sz="1900" spc="-1" dirty="0">
                <a:solidFill>
                  <a:srgbClr val="000000"/>
                </a:solidFill>
                <a:ea typeface="Arial"/>
              </a:rPr>
              <a:t>、</a:t>
            </a:r>
            <a:r>
              <a:rPr lang="ja-JP" altLang="en-US" sz="1900" spc="-1" dirty="0" smtClean="0">
                <a:solidFill>
                  <a:srgbClr val="000000"/>
                </a:solidFill>
                <a:ea typeface="Arial"/>
              </a:rPr>
              <a:t>さまざま</a:t>
            </a:r>
            <a:r>
              <a:rPr lang="ja-JP" altLang="en-US" sz="1900" spc="-1" dirty="0">
                <a:solidFill>
                  <a:srgbClr val="000000"/>
                </a:solidFill>
                <a:ea typeface="Arial"/>
              </a:rPr>
              <a:t>なレポート項目の</a:t>
            </a:r>
            <a:r>
              <a:rPr lang="ja-JP" altLang="en-US" sz="1900" spc="-1" dirty="0" smtClean="0">
                <a:solidFill>
                  <a:srgbClr val="000000"/>
                </a:solidFill>
                <a:ea typeface="Arial"/>
              </a:rPr>
              <a:t>選択</a:t>
            </a:r>
            <a:r>
              <a:rPr lang="ja-JP" altLang="en-US" sz="1900" b="0" strike="noStrike" spc="-1" dirty="0" smtClean="0">
                <a:solidFill>
                  <a:srgbClr val="000000"/>
                </a:solidFill>
                <a:latin typeface="Arial"/>
                <a:ea typeface="Arial"/>
              </a:rPr>
              <a:t>し、出力</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Debian-copyright, DEP5</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Readme, notice file</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SPDX RDF/XML</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SPDX </a:t>
            </a:r>
            <a:r>
              <a:rPr lang="en-US" sz="1900" b="0" strike="noStrike" spc="-1" dirty="0" err="1">
                <a:solidFill>
                  <a:srgbClr val="000000"/>
                </a:solidFill>
                <a:latin typeface="Arial"/>
                <a:ea typeface="Arial"/>
              </a:rPr>
              <a:t>Tag:Value</a:t>
            </a: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387" name="CustomShape 4"/>
          <p:cNvSpPr/>
          <p:nvPr/>
        </p:nvSpPr>
        <p:spPr>
          <a:xfrm>
            <a:off x="1124280" y="1700640"/>
            <a:ext cx="3550462" cy="19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ユーザインターフェイス</a:t>
            </a:r>
            <a:endParaRPr lang="en-US" sz="2400" b="0" strike="noStrike" spc="-1" dirty="0">
              <a:latin typeface="Arial"/>
            </a:endParaRPr>
          </a:p>
        </p:txBody>
      </p:sp>
      <p:sp>
        <p:nvSpPr>
          <p:cNvPr id="388" name="CustomShape 5"/>
          <p:cNvSpPr/>
          <p:nvPr/>
        </p:nvSpPr>
        <p:spPr>
          <a:xfrm>
            <a:off x="8962920" y="2829960"/>
            <a:ext cx="2113560" cy="774720"/>
          </a:xfrm>
          <a:prstGeom prst="wedgeRoundRectCallout">
            <a:avLst>
              <a:gd name="adj1" fmla="val -71915"/>
              <a:gd name="adj2" fmla="val -33104"/>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a:t>
            </a:r>
            <a:r>
              <a:rPr lang="en-US" sz="1200" b="1" strike="noStrike" spc="-1" dirty="0" smtClean="0">
                <a:solidFill>
                  <a:srgbClr val="000000"/>
                </a:solidFill>
                <a:latin typeface="Arial"/>
                <a:ea typeface="Arial"/>
              </a:rPr>
              <a:t>.</a:t>
            </a:r>
            <a:r>
              <a:rPr lang="ja-JP" altLang="en-US" sz="1200" b="1" spc="-1" dirty="0">
                <a:solidFill>
                  <a:srgbClr val="000000"/>
                </a:solidFill>
                <a:ea typeface="Arial"/>
              </a:rPr>
              <a:t>ライセンス決定を再利用する場所から既存のアップロードを選択</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FOSSology </a:t>
            </a:r>
            <a:r>
              <a:rPr lang="ja-JP" altLang="en-US" sz="3200" b="1" spc="-1" dirty="0" smtClean="0">
                <a:solidFill>
                  <a:srgbClr val="000000"/>
                </a:solidFill>
                <a:latin typeface="Arial"/>
                <a:ea typeface="Arial"/>
              </a:rPr>
              <a:t>サーバ管理</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0" y="0"/>
            <a:ext cx="12913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Organizing Uploads, Users and Groups</a:t>
            </a:r>
            <a:endParaRPr lang="en-US" sz="3200" b="0" strike="noStrike" spc="-1" dirty="0">
              <a:latin typeface="Arial"/>
            </a:endParaRPr>
          </a:p>
        </p:txBody>
      </p:sp>
      <p:sp>
        <p:nvSpPr>
          <p:cNvPr id="393" name="CustomShape 2"/>
          <p:cNvSpPr/>
          <p:nvPr/>
        </p:nvSpPr>
        <p:spPr>
          <a:xfrm>
            <a:off x="469557" y="1532519"/>
            <a:ext cx="7452243" cy="4826881"/>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sz="1900" b="1" strike="noStrike" spc="-1" dirty="0" smtClean="0">
                <a:solidFill>
                  <a:srgbClr val="000000"/>
                </a:solidFill>
                <a:latin typeface="Arial"/>
                <a:ea typeface="Arial"/>
              </a:rPr>
              <a:t>フォルダの作成</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フォルダ</a:t>
            </a:r>
            <a:r>
              <a:rPr lang="ja-JP" altLang="en-US" sz="1900" b="0" strike="noStrike" spc="-1" dirty="0" smtClean="0">
                <a:solidFill>
                  <a:srgbClr val="000000"/>
                </a:solidFill>
                <a:latin typeface="Arial"/>
                <a:ea typeface="Arial"/>
              </a:rPr>
              <a:t>を使ってアップロード物を整理することが可能</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ea typeface="Arial"/>
              </a:rPr>
              <a:t>ソフトウェアグループごとにフォルダを作成</a:t>
            </a:r>
            <a:r>
              <a:rPr lang="ja-JP" altLang="en-US" sz="1900" spc="-1" dirty="0" smtClean="0">
                <a:solidFill>
                  <a:srgbClr val="000000"/>
                </a:solidFill>
                <a:ea typeface="Arial"/>
              </a:rPr>
              <a:t>できる（</a:t>
            </a:r>
            <a:r>
              <a:rPr lang="ja-JP" altLang="en-US" sz="1900" spc="-1" dirty="0">
                <a:solidFill>
                  <a:srgbClr val="000000"/>
                </a:solidFill>
                <a:ea typeface="Arial"/>
              </a:rPr>
              <a:t>例：すべての</a:t>
            </a:r>
            <a:r>
              <a:rPr lang="en-US" altLang="ja-JP" sz="1900" spc="-1" dirty="0">
                <a:solidFill>
                  <a:srgbClr val="000000"/>
                </a:solidFill>
                <a:ea typeface="Arial"/>
              </a:rPr>
              <a:t>Apache</a:t>
            </a:r>
            <a:r>
              <a:rPr lang="ja-JP" altLang="en-US" sz="1900" spc="-1" dirty="0">
                <a:solidFill>
                  <a:srgbClr val="000000"/>
                </a:solidFill>
                <a:ea typeface="Arial"/>
              </a:rPr>
              <a:t>プロジェクト</a:t>
            </a:r>
            <a:r>
              <a:rPr lang="ja-JP" altLang="en-US" sz="1900" spc="-1" dirty="0" smtClean="0">
                <a:solidFill>
                  <a:srgbClr val="000000"/>
                </a:solidFill>
                <a:ea typeface="Arial"/>
              </a:rPr>
              <a:t>）</a:t>
            </a:r>
            <a:endParaRPr lang="en-US" altLang="ja-JP" sz="1900" spc="-1" dirty="0" smtClean="0">
              <a:solidFill>
                <a:srgbClr val="000000"/>
              </a:solidFill>
              <a:ea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または</a:t>
            </a:r>
            <a:r>
              <a:rPr lang="ja-JP" altLang="en-US" sz="1900" spc="-1" dirty="0">
                <a:solidFill>
                  <a:srgbClr val="000000"/>
                </a:solidFill>
                <a:latin typeface="Arial"/>
                <a:ea typeface="Arial"/>
              </a:rPr>
              <a:t>、</a:t>
            </a:r>
            <a:r>
              <a:rPr lang="ja-JP" altLang="en-US" sz="1900" spc="-1" dirty="0" smtClean="0">
                <a:solidFill>
                  <a:srgbClr val="000000"/>
                </a:solidFill>
                <a:latin typeface="Arial"/>
                <a:ea typeface="Arial"/>
              </a:rPr>
              <a:t>プロジェクト</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または</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プロダクトによって</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または、</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チームや</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そのなかの個人によって</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i="1" spc="-1" dirty="0">
                <a:solidFill>
                  <a:srgbClr val="000000"/>
                </a:solidFill>
                <a:ea typeface="Arial"/>
              </a:rPr>
              <a:t>長期的展望：再利用可能なクリアされたコンポーネントのリポジトリを</a:t>
            </a:r>
            <a:r>
              <a:rPr lang="ja-JP" altLang="en-US" sz="1900" i="1" spc="-1" dirty="0" smtClean="0">
                <a:solidFill>
                  <a:srgbClr val="000000"/>
                </a:solidFill>
                <a:ea typeface="Arial"/>
              </a:rPr>
              <a:t>作成</a:t>
            </a:r>
            <a:endParaRPr lang="en-US" sz="1900" b="0" strike="noStrike" spc="-1" dirty="0" smtClean="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Arial"/>
                <a:ea typeface="Arial"/>
              </a:rPr>
              <a:t>ユーザーとグループ作成</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ユーザ作成</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と</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既存ユーザ作成</a:t>
            </a:r>
            <a:r>
              <a:rPr lang="en-US" sz="1900" b="0" strike="noStrike" spc="-1" dirty="0" smtClean="0">
                <a:solidFill>
                  <a:srgbClr val="000000"/>
                </a:solidFill>
                <a:latin typeface="Arial"/>
                <a:ea typeface="Arial"/>
              </a:rPr>
              <a:t>)</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rPr>
              <a:t>グループ</a:t>
            </a:r>
            <a:r>
              <a:rPr lang="ja-JP" altLang="en-US" sz="1900" spc="-1" dirty="0">
                <a:solidFill>
                  <a:srgbClr val="000000"/>
                </a:solidFill>
                <a:latin typeface="Arial"/>
              </a:rPr>
              <a:t>作成</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一つのグループは他の</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グループの </a:t>
            </a:r>
            <a:r>
              <a:rPr lang="en-US" altLang="ja-JP"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clearing” </a:t>
            </a:r>
            <a:r>
              <a:rPr lang="ja-JP" altLang="en-US" sz="1900" b="0" strike="noStrike" spc="-1" dirty="0" smtClean="0">
                <a:solidFill>
                  <a:srgbClr val="000000"/>
                </a:solidFill>
                <a:latin typeface="Arial"/>
                <a:ea typeface="Arial"/>
              </a:rPr>
              <a:t>決定が見れない</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Arial"/>
                <a:ea typeface="Arial"/>
              </a:rPr>
              <a:t>「</a:t>
            </a:r>
            <a:r>
              <a:rPr lang="en-US" sz="1900" b="1" strike="noStrike" spc="-1" dirty="0" smtClean="0">
                <a:solidFill>
                  <a:srgbClr val="000000"/>
                </a:solidFill>
                <a:latin typeface="Arial"/>
                <a:ea typeface="Arial"/>
              </a:rPr>
              <a:t>uploads </a:t>
            </a:r>
            <a:r>
              <a:rPr lang="en-US" sz="1900" b="1" strike="noStrike" spc="-1" dirty="0">
                <a:solidFill>
                  <a:srgbClr val="000000"/>
                </a:solidFill>
                <a:latin typeface="Arial"/>
                <a:ea typeface="Arial"/>
              </a:rPr>
              <a:t>and </a:t>
            </a:r>
            <a:r>
              <a:rPr lang="en-US" sz="1900" b="1" strike="noStrike" spc="-1" dirty="0" smtClean="0">
                <a:solidFill>
                  <a:srgbClr val="000000"/>
                </a:solidFill>
                <a:latin typeface="Arial"/>
                <a:ea typeface="Arial"/>
              </a:rPr>
              <a:t>folders</a:t>
            </a:r>
            <a:r>
              <a:rPr lang="ja-JP" altLang="en-US" sz="1900" b="1" strike="noStrike" spc="-1" dirty="0" smtClean="0">
                <a:solidFill>
                  <a:srgbClr val="000000"/>
                </a:solidFill>
                <a:latin typeface="Arial"/>
                <a:ea typeface="Arial"/>
              </a:rPr>
              <a:t>」に移動</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rPr>
              <a:t>アクセス権限コピー</a:t>
            </a:r>
            <a:endParaRPr lang="en-US" sz="1900" b="0" strike="noStrike" spc="-1" dirty="0">
              <a:latin typeface="Arial"/>
            </a:endParaRPr>
          </a:p>
        </p:txBody>
      </p:sp>
      <p:sp>
        <p:nvSpPr>
          <p:cNvPr id="394" name="CustomShape 3"/>
          <p:cNvSpPr/>
          <p:nvPr/>
        </p:nvSpPr>
        <p:spPr>
          <a:xfrm>
            <a:off x="7921800" y="1199870"/>
            <a:ext cx="3688560" cy="338399"/>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395" name="CustomShape 4"/>
          <p:cNvSpPr/>
          <p:nvPr/>
        </p:nvSpPr>
        <p:spPr>
          <a:xfrm>
            <a:off x="469557" y="1199870"/>
            <a:ext cx="7452243" cy="32581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0" strike="noStrike" spc="-1" dirty="0" smtClean="0">
                <a:latin typeface="Arial"/>
              </a:rPr>
              <a:t>機能性</a:t>
            </a:r>
            <a:endParaRPr lang="en-US" sz="1900" b="0" strike="noStrike" spc="-1" dirty="0">
              <a:latin typeface="Arial"/>
            </a:endParaRPr>
          </a:p>
        </p:txBody>
      </p:sp>
      <p:sp>
        <p:nvSpPr>
          <p:cNvPr id="396" name="CustomShape 5"/>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97" name="CustomShape 6"/>
          <p:cNvSpPr/>
          <p:nvPr/>
        </p:nvSpPr>
        <p:spPr>
          <a:xfrm>
            <a:off x="7921800" y="1532520"/>
            <a:ext cx="3688560" cy="48268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21040">
              <a:lnSpc>
                <a:spcPct val="100000"/>
              </a:lnSpc>
              <a:buClr>
                <a:srgbClr val="879BAA"/>
              </a:buClr>
              <a:buFont typeface="Arial"/>
              <a:buChar char="•"/>
            </a:pPr>
            <a:r>
              <a:rPr lang="ja-JP" altLang="en-US" sz="1900" spc="-1" dirty="0">
                <a:solidFill>
                  <a:srgbClr val="000000"/>
                </a:solidFill>
                <a:latin typeface="Arial"/>
              </a:rPr>
              <a:t>フォルダ</a:t>
            </a:r>
            <a:r>
              <a:rPr lang="ja-JP" altLang="en-US" sz="1900" spc="-1" dirty="0" smtClean="0">
                <a:solidFill>
                  <a:srgbClr val="000000"/>
                </a:solidFill>
                <a:latin typeface="Arial"/>
              </a:rPr>
              <a:t>を作成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Wind</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spc="-1" dirty="0">
                <a:solidFill>
                  <a:srgbClr val="000000"/>
                </a:solidFill>
                <a:latin typeface="Arial"/>
              </a:rPr>
              <a:t>グループ</a:t>
            </a:r>
            <a:r>
              <a:rPr lang="ja-JP" altLang="en-US" sz="1900" spc="-1" dirty="0" smtClean="0">
                <a:solidFill>
                  <a:srgbClr val="000000"/>
                </a:solidFill>
                <a:latin typeface="Arial"/>
              </a:rPr>
              <a:t>を</a:t>
            </a:r>
            <a:r>
              <a:rPr lang="ja-JP" altLang="en-US" sz="1900" spc="-1" dirty="0">
                <a:solidFill>
                  <a:srgbClr val="000000"/>
                </a:solidFill>
                <a:latin typeface="Arial"/>
              </a:rPr>
              <a:t>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Train group</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Wind group</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b="0" strike="noStrike" spc="-1" dirty="0" smtClean="0">
                <a:latin typeface="Arial"/>
              </a:rPr>
              <a:t>ユーザを作成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Robert (trains)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Dan (trains)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Andreas (wind)</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Daniele (wind)</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とは</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399" name="CustomShape 2"/>
          <p:cNvSpPr/>
          <p:nvPr/>
        </p:nvSpPr>
        <p:spPr>
          <a:xfrm>
            <a:off x="626760" y="1413000"/>
            <a:ext cx="11081520" cy="306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i="1" strike="noStrike" spc="-1" dirty="0">
                <a:solidFill>
                  <a:srgbClr val="000000"/>
                </a:solidFill>
                <a:latin typeface="Arial"/>
                <a:ea typeface="Arial"/>
              </a:rPr>
              <a:t>A Web server application for license and copyright compliance of software components.</a:t>
            </a:r>
            <a:endParaRPr lang="en-US" sz="2000" b="0" strike="noStrike" spc="-1" dirty="0">
              <a:latin typeface="Arial"/>
            </a:endParaRPr>
          </a:p>
        </p:txBody>
      </p:sp>
      <p:sp>
        <p:nvSpPr>
          <p:cNvPr id="400" name="CustomShape 3"/>
          <p:cNvSpPr/>
          <p:nvPr/>
        </p:nvSpPr>
        <p:spPr>
          <a:xfrm>
            <a:off x="626760" y="184464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プロジェクト</a:t>
            </a:r>
            <a:endParaRPr lang="en-US" sz="2400" b="0" strike="noStrike" spc="-1" dirty="0">
              <a:latin typeface="Arial"/>
            </a:endParaRPr>
          </a:p>
          <a:p>
            <a:pPr>
              <a:lnSpc>
                <a:spcPct val="100000"/>
              </a:lnSpc>
            </a:pPr>
            <a:r>
              <a:rPr lang="en-US" sz="2000" b="1" strike="noStrike" spc="-1" dirty="0">
                <a:solidFill>
                  <a:srgbClr val="000000"/>
                </a:solidFill>
                <a:latin typeface="Arial Narrow"/>
                <a:ea typeface="Arial Narrow"/>
              </a:rPr>
              <a:t>https://www.fossology.org/</a:t>
            </a:r>
            <a:endParaRPr lang="en-US" sz="2000" b="0" strike="noStrike" spc="-1" dirty="0">
              <a:latin typeface="Arial"/>
            </a:endParaRPr>
          </a:p>
        </p:txBody>
      </p:sp>
      <p:sp>
        <p:nvSpPr>
          <p:cNvPr id="401" name="CustomShape 4"/>
          <p:cNvSpPr/>
          <p:nvPr/>
        </p:nvSpPr>
        <p:spPr>
          <a:xfrm>
            <a:off x="626760" y="2778840"/>
            <a:ext cx="5467680" cy="3496832"/>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2008</a:t>
            </a:r>
            <a:r>
              <a:rPr lang="ja-JP" altLang="en-US" sz="1900" spc="-1" dirty="0">
                <a:solidFill>
                  <a:srgbClr val="000000"/>
                </a:solidFill>
                <a:latin typeface="ＭＳ ゴシック" panose="020B0609070205080204" pitchFamily="49" charset="-128"/>
                <a:ea typeface="ＭＳ ゴシック" panose="020B0609070205080204" pitchFamily="49" charset="-128"/>
              </a:rPr>
              <a:t>年</a:t>
            </a:r>
            <a:r>
              <a:rPr lang="en-US" altLang="ja-JP" sz="1900" spc="-1" dirty="0">
                <a:solidFill>
                  <a:srgbClr val="000000"/>
                </a:solidFill>
                <a:latin typeface="ＭＳ ゴシック" panose="020B0609070205080204" pitchFamily="49" charset="-128"/>
                <a:ea typeface="ＭＳ ゴシック" panose="020B0609070205080204" pitchFamily="49" charset="-128"/>
              </a:rPr>
              <a:t>: GPL-2.0</a:t>
            </a:r>
            <a:r>
              <a:rPr lang="ja-JP" altLang="en-US" sz="1900" spc="-1" dirty="0">
                <a:solidFill>
                  <a:srgbClr val="000000"/>
                </a:solidFill>
                <a:latin typeface="ＭＳ ゴシック" panose="020B0609070205080204" pitchFamily="49" charset="-128"/>
                <a:ea typeface="ＭＳ ゴシック" panose="020B0609070205080204" pitchFamily="49" charset="-128"/>
              </a:rPr>
              <a:t>で公開</a:t>
            </a:r>
            <a:endParaRPr lang="en-US" altLang="ja-JP" sz="1900"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2015</a:t>
            </a:r>
            <a:r>
              <a:rPr lang="ja-JP" altLang="en-US" sz="1900" spc="-1" dirty="0">
                <a:solidFill>
                  <a:srgbClr val="000000"/>
                </a:solidFill>
                <a:latin typeface="ＭＳ ゴシック" panose="020B0609070205080204" pitchFamily="49" charset="-128"/>
                <a:ea typeface="ＭＳ ゴシック" panose="020B0609070205080204" pitchFamily="49" charset="-128"/>
              </a:rPr>
              <a:t>年</a:t>
            </a:r>
            <a:r>
              <a:rPr lang="en-US" altLang="ja-JP" sz="1900" spc="-1" dirty="0">
                <a:solidFill>
                  <a:srgbClr val="000000"/>
                </a:solidFill>
                <a:latin typeface="ＭＳ ゴシック" panose="020B0609070205080204" pitchFamily="49" charset="-128"/>
                <a:ea typeface="ＭＳ ゴシック" panose="020B0609070205080204" pitchFamily="49" charset="-128"/>
              </a:rPr>
              <a:t>: Linux Foundation</a:t>
            </a:r>
            <a:r>
              <a:rPr lang="ja-JP" altLang="en-US" sz="1900" spc="-1" dirty="0">
                <a:solidFill>
                  <a:srgbClr val="000000"/>
                </a:solidFill>
                <a:latin typeface="ＭＳ ゴシック" panose="020B0609070205080204" pitchFamily="49" charset="-128"/>
                <a:ea typeface="ＭＳ ゴシック" panose="020B0609070205080204" pitchFamily="49" charset="-128"/>
              </a:rPr>
              <a:t> のコラボレーションプロジェクトとなる</a:t>
            </a:r>
            <a:r>
              <a:rPr lang="en-US" altLang="ja-JP" sz="1900" spc="-1" dirty="0">
                <a:solidFill>
                  <a:srgbClr val="000000"/>
                </a:solidFill>
                <a:latin typeface="ＭＳ ゴシック" panose="020B0609070205080204" pitchFamily="49" charset="-128"/>
                <a:ea typeface="ＭＳ ゴシック" panose="020B0609070205080204" pitchFamily="49" charset="-128"/>
              </a:rPr>
              <a:t> </a:t>
            </a:r>
          </a:p>
          <a:p>
            <a:pPr marL="190440" lvl="1" indent="-19620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ウェブサーバによるコマンドラインインターフェイス実装</a:t>
            </a:r>
            <a:endParaRPr lang="en-US" altLang="ja-JP" sz="1900"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ライセンスやコピーライトを検索するスキャニング機能などを搭載</a:t>
            </a: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組織で分析タスクを行うためのマルチユーザ</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r>
              <a:rPr lang="ja-JP" altLang="en-US" sz="1900" spc="-1" dirty="0">
                <a:solidFill>
                  <a:srgbClr val="000000"/>
                </a:solidFill>
                <a:latin typeface="ＭＳ ゴシック" panose="020B0609070205080204" pitchFamily="49" charset="-128"/>
                <a:ea typeface="ＭＳ ゴシック" panose="020B0609070205080204" pitchFamily="49" charset="-128"/>
              </a:rPr>
              <a:t>マルチテナント対応の</a:t>
            </a:r>
            <a:r>
              <a:rPr lang="en-US" altLang="ja-JP" sz="1900" spc="-1" dirty="0">
                <a:solidFill>
                  <a:srgbClr val="000000"/>
                </a:solidFill>
                <a:latin typeface="ＭＳ ゴシック" panose="020B0609070205080204" pitchFamily="49" charset="-128"/>
                <a:ea typeface="ＭＳ ゴシック" panose="020B0609070205080204" pitchFamily="49" charset="-128"/>
              </a:rPr>
              <a:t>Web</a:t>
            </a:r>
            <a:r>
              <a:rPr lang="ja-JP" altLang="en-US" sz="1900" spc="-1" dirty="0">
                <a:solidFill>
                  <a:srgbClr val="000000"/>
                </a:solidFill>
                <a:latin typeface="ＭＳ ゴシック" panose="020B0609070205080204" pitchFamily="49" charset="-128"/>
                <a:ea typeface="ＭＳ ゴシック" panose="020B0609070205080204" pitchFamily="49" charset="-128"/>
              </a:rPr>
              <a:t>機能搭載</a:t>
            </a: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Noto Sans Symbols"/>
              <a:buChar char="∙"/>
            </a:pPr>
            <a:endParaRPr lang="en-US" sz="1900" b="0" strike="noStrike" spc="-1" dirty="0">
              <a:latin typeface="Arial"/>
            </a:endParaRPr>
          </a:p>
        </p:txBody>
      </p:sp>
      <p:sp>
        <p:nvSpPr>
          <p:cNvPr id="402" name="CustomShape 5"/>
          <p:cNvSpPr/>
          <p:nvPr/>
        </p:nvSpPr>
        <p:spPr>
          <a:xfrm>
            <a:off x="6240240" y="184464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開発</a:t>
            </a:r>
            <a:endParaRPr lang="en-US" sz="2400" b="0" strike="noStrike" spc="-1" dirty="0">
              <a:latin typeface="Arial"/>
            </a:endParaRPr>
          </a:p>
          <a:p>
            <a:pPr>
              <a:lnSpc>
                <a:spcPct val="100000"/>
              </a:lnSpc>
            </a:pPr>
            <a:r>
              <a:rPr lang="en-US" sz="2000" b="1" strike="noStrike" spc="-1" dirty="0">
                <a:solidFill>
                  <a:srgbClr val="000000"/>
                </a:solidFill>
                <a:latin typeface="Arial Narrow"/>
                <a:ea typeface="Arial Narrow"/>
              </a:rPr>
              <a:t>https://www.github.com/fossology/fossology</a:t>
            </a:r>
            <a:endParaRPr lang="en-US" sz="2000" b="0" strike="noStrike" spc="-1" dirty="0">
              <a:latin typeface="Arial"/>
            </a:endParaRPr>
          </a:p>
        </p:txBody>
      </p:sp>
      <p:sp>
        <p:nvSpPr>
          <p:cNvPr id="403"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04" name="CustomShape 7"/>
          <p:cNvSpPr/>
          <p:nvPr/>
        </p:nvSpPr>
        <p:spPr>
          <a:xfrm>
            <a:off x="6240240" y="2778840"/>
            <a:ext cx="5467680" cy="3496832"/>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標準のアプリケーション群</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endParaRPr lang="en-US" altLang="ja-JP" sz="1900"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Linux, Apache 2, PostgreSQL, PHP, </a:t>
            </a:r>
            <a:endParaRPr lang="en-US" altLang="ja-JP" sz="1900"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ネット上の</a:t>
            </a:r>
            <a:r>
              <a:rPr lang="en-US" altLang="ja-JP" sz="1900" spc="-1" dirty="0">
                <a:solidFill>
                  <a:srgbClr val="000000"/>
                </a:solidFill>
                <a:latin typeface="ＭＳ ゴシック" panose="020B0609070205080204" pitchFamily="49" charset="-128"/>
                <a:ea typeface="ＭＳ ゴシック" panose="020B0609070205080204" pitchFamily="49" charset="-128"/>
              </a:rPr>
              <a:t>UI</a:t>
            </a:r>
            <a:r>
              <a:rPr lang="ja-JP" altLang="en-US" sz="1900" spc="-1" dirty="0">
                <a:solidFill>
                  <a:srgbClr val="000000"/>
                </a:solidFill>
                <a:latin typeface="ＭＳ ゴシック" panose="020B0609070205080204" pitchFamily="49" charset="-128"/>
                <a:ea typeface="ＭＳ ゴシック" panose="020B0609070205080204" pitchFamily="49" charset="-128"/>
              </a:rPr>
              <a:t>は</a:t>
            </a:r>
            <a:r>
              <a:rPr lang="en-US" altLang="ja-JP" sz="1900" spc="-1" dirty="0">
                <a:solidFill>
                  <a:srgbClr val="000000"/>
                </a:solidFill>
                <a:latin typeface="ＭＳ ゴシック" panose="020B0609070205080204" pitchFamily="49" charset="-128"/>
                <a:ea typeface="ＭＳ ゴシック" panose="020B0609070205080204" pitchFamily="49" charset="-128"/>
              </a:rPr>
              <a:t>PHP</a:t>
            </a:r>
            <a:r>
              <a:rPr lang="ja-JP" altLang="en-US" sz="1900" spc="-1" dirty="0">
                <a:solidFill>
                  <a:srgbClr val="000000"/>
                </a:solidFill>
                <a:latin typeface="ＭＳ ゴシック" panose="020B0609070205080204" pitchFamily="49" charset="-128"/>
                <a:ea typeface="ＭＳ ゴシック" panose="020B0609070205080204" pitchFamily="49" charset="-128"/>
              </a:rPr>
              <a:t>で、スキャナー機能は</a:t>
            </a:r>
            <a:r>
              <a:rPr lang="en-US" altLang="ja-JP" sz="1900" spc="-1" dirty="0">
                <a:solidFill>
                  <a:srgbClr val="000000"/>
                </a:solidFill>
                <a:latin typeface="ＭＳ ゴシック" panose="020B0609070205080204" pitchFamily="49" charset="-128"/>
                <a:ea typeface="ＭＳ ゴシック" panose="020B0609070205080204" pitchFamily="49" charset="-128"/>
              </a:rPr>
              <a:t>C/C++</a:t>
            </a:r>
            <a:r>
              <a:rPr lang="ja-JP" altLang="en-US" sz="1900" spc="-1" dirty="0">
                <a:solidFill>
                  <a:srgbClr val="000000"/>
                </a:solidFill>
                <a:latin typeface="ＭＳ ゴシック" panose="020B0609070205080204" pitchFamily="49" charset="-128"/>
                <a:ea typeface="ＭＳ ゴシック" panose="020B0609070205080204" pitchFamily="49" charset="-128"/>
              </a:rPr>
              <a:t>で実装</a:t>
            </a:r>
            <a:endParaRPr lang="en-US" altLang="ja-JP" sz="1900" spc="-1" dirty="0">
              <a:latin typeface="ＭＳ ゴシック" panose="020B0609070205080204" pitchFamily="49" charset="-128"/>
              <a:ea typeface="ＭＳ ゴシック" panose="020B0609070205080204" pitchFamily="49" charset="-128"/>
            </a:endParaRPr>
          </a:p>
          <a:p>
            <a:pPr marL="254160" lvl="1" indent="-265680">
              <a:lnSpc>
                <a:spcPct val="100000"/>
              </a:lnSpc>
              <a:buClr>
                <a:srgbClr val="879BAA"/>
              </a:buClr>
              <a:buFont typeface="Noto Sans Symbols"/>
              <a:buChar char="▪"/>
            </a:pPr>
            <a:r>
              <a:rPr lang="en-US" altLang="ja-JP" sz="2000" spc="-1" dirty="0">
                <a:solidFill>
                  <a:srgbClr val="000000"/>
                </a:solidFill>
                <a:latin typeface="ＭＳ ゴシック" panose="020B0609070205080204" pitchFamily="49" charset="-128"/>
                <a:ea typeface="ＭＳ ゴシック" panose="020B0609070205080204" pitchFamily="49" charset="-128"/>
              </a:rPr>
              <a:t>Web UI</a:t>
            </a:r>
            <a:r>
              <a:rPr lang="ja-JP" altLang="en-US" sz="2000" spc="-1" dirty="0">
                <a:solidFill>
                  <a:srgbClr val="000000"/>
                </a:solidFill>
                <a:latin typeface="ＭＳ ゴシック" panose="020B0609070205080204" pitchFamily="49" charset="-128"/>
                <a:ea typeface="ＭＳ ゴシック" panose="020B0609070205080204" pitchFamily="49" charset="-128"/>
              </a:rPr>
              <a:t>　以外に</a:t>
            </a:r>
            <a:r>
              <a:rPr lang="en-US" altLang="ja-JP" sz="2000" spc="-1" dirty="0">
                <a:solidFill>
                  <a:srgbClr val="000000"/>
                </a:solidFill>
                <a:latin typeface="ＭＳ ゴシック" panose="020B0609070205080204" pitchFamily="49" charset="-128"/>
                <a:ea typeface="ＭＳ ゴシック" panose="020B0609070205080204" pitchFamily="49" charset="-128"/>
              </a:rPr>
              <a:t>:</a:t>
            </a:r>
            <a:endParaRPr lang="en-US" altLang="ja-JP" sz="2000" spc="-1" dirty="0">
              <a:latin typeface="ＭＳ ゴシック" panose="020B0609070205080204" pitchFamily="49" charset="-128"/>
              <a:ea typeface="ＭＳ ゴシック" panose="020B0609070205080204" pitchFamily="49" charset="-128"/>
            </a:endParaRPr>
          </a:p>
          <a:p>
            <a:pPr marL="444600" lvl="2" indent="-265680">
              <a:lnSpc>
                <a:spcPct val="100000"/>
              </a:lnSpc>
              <a:buClr>
                <a:srgbClr val="879BAA"/>
              </a:buClr>
              <a:buFont typeface="Noto Sans Symbols"/>
              <a:buChar char="▪"/>
            </a:pPr>
            <a:r>
              <a:rPr lang="ja-JP" altLang="en-US" sz="2000" spc="-1" dirty="0">
                <a:latin typeface="ＭＳ ゴシック" panose="020B0609070205080204" pitchFamily="49" charset="-128"/>
                <a:ea typeface="ＭＳ ゴシック" panose="020B0609070205080204" pitchFamily="49" charset="-128"/>
              </a:rPr>
              <a:t>コマンドラインインターフェイス</a:t>
            </a:r>
            <a:endParaRPr lang="en-US" altLang="ja-JP" sz="2000"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0" strike="noStrike" spc="-1" dirty="0" smtClean="0">
                <a:latin typeface="Arial"/>
              </a:rPr>
              <a:t>基本的な一連の操作</a:t>
            </a:r>
            <a:endParaRPr lang="en-US" sz="3200" b="0" strike="noStrike" spc="-1" dirty="0">
              <a:latin typeface="Arial"/>
            </a:endParaRPr>
          </a:p>
        </p:txBody>
      </p:sp>
      <p:sp>
        <p:nvSpPr>
          <p:cNvPr id="406" name="CustomShape 2"/>
          <p:cNvSpPr/>
          <p:nvPr/>
        </p:nvSpPr>
        <p:spPr>
          <a:xfrm>
            <a:off x="721800" y="1413000"/>
            <a:ext cx="10941840" cy="457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15000"/>
              </a:lnSpc>
            </a:pPr>
            <a:r>
              <a:rPr lang="en-US" altLang="ja-JP" sz="3000" b="1" strike="noStrike" spc="-1" dirty="0" smtClean="0">
                <a:solidFill>
                  <a:srgbClr val="000000"/>
                </a:solidFill>
                <a:latin typeface="Arial"/>
                <a:ea typeface="Arial"/>
              </a:rPr>
              <a:t>FOSSology </a:t>
            </a:r>
            <a:r>
              <a:rPr lang="ja-JP" altLang="en-US" sz="3000" b="1" strike="noStrike" spc="-1" dirty="0" smtClean="0">
                <a:solidFill>
                  <a:srgbClr val="000000"/>
                </a:solidFill>
                <a:latin typeface="Arial"/>
                <a:ea typeface="Arial"/>
              </a:rPr>
              <a:t>基本</a:t>
            </a:r>
            <a:r>
              <a:rPr lang="ja-JP" altLang="en-US" sz="3000" b="1" spc="-1" dirty="0" smtClean="0">
                <a:solidFill>
                  <a:srgbClr val="000000"/>
                </a:solidFill>
                <a:latin typeface="Arial"/>
                <a:ea typeface="Arial"/>
              </a:rPr>
              <a:t>利用方法概要</a:t>
            </a:r>
            <a:endParaRPr lang="en-US" sz="3000" b="0" strike="noStrike" spc="-1" dirty="0">
              <a:latin typeface="Arial"/>
            </a:endParaRPr>
          </a:p>
          <a:p>
            <a:pPr marL="609480" indent="-456120">
              <a:lnSpc>
                <a:spcPct val="200000"/>
              </a:lnSpc>
              <a:spcBef>
                <a:spcPts val="1001"/>
              </a:spcBef>
              <a:buClr>
                <a:srgbClr val="000000"/>
              </a:buClr>
              <a:buFont typeface="Arial"/>
              <a:buChar char="■"/>
            </a:pPr>
            <a:r>
              <a:rPr lang="ja-JP" altLang="en-US" sz="2400" b="0" strike="noStrike" spc="-1" dirty="0" smtClean="0">
                <a:latin typeface="Arial"/>
              </a:rPr>
              <a:t>オープンソースパッケージのアップロード</a:t>
            </a:r>
            <a:endParaRPr lang="en-US" sz="2400" b="0" strike="noStrike" spc="-1" dirty="0" smtClean="0">
              <a:solidFill>
                <a:srgbClr val="000000"/>
              </a:solidFill>
              <a:latin typeface="Arial"/>
              <a:ea typeface="Arial"/>
            </a:endParaRPr>
          </a:p>
          <a:p>
            <a:pPr marL="609480" indent="-456120">
              <a:lnSpc>
                <a:spcPct val="200000"/>
              </a:lnSpc>
              <a:buClr>
                <a:srgbClr val="000000"/>
              </a:buClr>
              <a:buFont typeface="Arial"/>
              <a:buChar char="■"/>
            </a:pPr>
            <a:r>
              <a:rPr lang="ja-JP" altLang="en-US" sz="2400" spc="-1" dirty="0" smtClean="0">
                <a:solidFill>
                  <a:srgbClr val="000000"/>
                </a:solidFill>
                <a:latin typeface="Arial"/>
              </a:rPr>
              <a:t>全てが明らかになるまでライセンス特定作業を行う（＝緑の</a:t>
            </a:r>
            <a:r>
              <a:rPr lang="ja-JP" altLang="en-US" sz="2400" spc="-1" dirty="0">
                <a:solidFill>
                  <a:srgbClr val="000000"/>
                </a:solidFill>
                <a:latin typeface="Arial"/>
              </a:rPr>
              <a:t>ドット</a:t>
            </a:r>
            <a:r>
              <a:rPr lang="ja-JP" altLang="en-US" sz="2400" spc="-1" dirty="0" smtClean="0">
                <a:solidFill>
                  <a:srgbClr val="000000"/>
                </a:solidFill>
                <a:latin typeface="Arial"/>
              </a:rPr>
              <a:t>）</a:t>
            </a:r>
            <a:endParaRPr lang="en-US" sz="2400" b="0" strike="noStrike" spc="-1" dirty="0">
              <a:latin typeface="Arial"/>
            </a:endParaRPr>
          </a:p>
          <a:p>
            <a:pPr marL="609480" indent="-456120">
              <a:lnSpc>
                <a:spcPct val="200000"/>
              </a:lnSpc>
              <a:buClr>
                <a:srgbClr val="000000"/>
              </a:buClr>
              <a:buFont typeface="Arial"/>
              <a:buChar char="■"/>
            </a:pPr>
            <a:r>
              <a:rPr lang="ja-JP" altLang="en-US" sz="2400" spc="-1" dirty="0" smtClean="0">
                <a:solidFill>
                  <a:srgbClr val="000000"/>
                </a:solidFill>
                <a:latin typeface="Arial"/>
                <a:ea typeface="Arial"/>
              </a:rPr>
              <a:t>コピーライト修正、</a:t>
            </a:r>
            <a:r>
              <a:rPr lang="en-US" sz="2400" b="0" strike="noStrike" spc="-1" dirty="0" smtClean="0">
                <a:solidFill>
                  <a:srgbClr val="000000"/>
                </a:solidFill>
                <a:latin typeface="Arial"/>
                <a:ea typeface="Arial"/>
              </a:rPr>
              <a:t> </a:t>
            </a:r>
            <a:r>
              <a:rPr lang="ja-JP" altLang="en-US" sz="2400" b="0" strike="noStrike" spc="-1" dirty="0" smtClean="0">
                <a:solidFill>
                  <a:srgbClr val="000000"/>
                </a:solidFill>
                <a:latin typeface="Arial"/>
                <a:ea typeface="Arial"/>
              </a:rPr>
              <a:t>著作者ステートメント確認</a:t>
            </a:r>
            <a:endParaRPr lang="en-US" sz="2400" b="0" strike="noStrike" spc="-1" dirty="0" smtClean="0">
              <a:solidFill>
                <a:srgbClr val="000000"/>
              </a:solidFill>
              <a:latin typeface="Arial"/>
              <a:ea typeface="Arial"/>
            </a:endParaRPr>
          </a:p>
          <a:p>
            <a:pPr marL="609480" indent="-456120">
              <a:lnSpc>
                <a:spcPct val="200000"/>
              </a:lnSpc>
              <a:buClr>
                <a:srgbClr val="000000"/>
              </a:buClr>
              <a:buFont typeface="Arial"/>
              <a:buChar char="■"/>
            </a:pPr>
            <a:r>
              <a:rPr lang="en-US" altLang="ja-JP" sz="2400" spc="-1" dirty="0" smtClean="0">
                <a:solidFill>
                  <a:srgbClr val="000000"/>
                </a:solidFill>
                <a:latin typeface="Arial"/>
              </a:rPr>
              <a:t>ECC</a:t>
            </a:r>
            <a:r>
              <a:rPr lang="ja-JP" altLang="en-US" sz="2400" spc="-1" dirty="0" smtClean="0">
                <a:solidFill>
                  <a:srgbClr val="000000"/>
                </a:solidFill>
                <a:latin typeface="Arial"/>
              </a:rPr>
              <a:t>の結果を確認</a:t>
            </a:r>
            <a:endParaRPr lang="en-US" sz="2400" b="0" strike="noStrike" spc="-1" dirty="0" smtClean="0">
              <a:latin typeface="Arial"/>
            </a:endParaRPr>
          </a:p>
          <a:p>
            <a:pPr marL="609480" indent="-456120">
              <a:lnSpc>
                <a:spcPct val="200000"/>
              </a:lnSpc>
              <a:buClr>
                <a:srgbClr val="000000"/>
              </a:buClr>
              <a:buFont typeface="Arial"/>
              <a:buChar char="■"/>
            </a:pPr>
            <a:r>
              <a:rPr lang="ja-JP" altLang="en-US" sz="2400" b="0" strike="noStrike" spc="-1" dirty="0" smtClean="0">
                <a:latin typeface="Arial"/>
              </a:rPr>
              <a:t>レポートのアウトプット作成 </a:t>
            </a:r>
            <a:r>
              <a:rPr lang="en-US" altLang="ja-JP" sz="2400" spc="-1" dirty="0" smtClean="0">
                <a:solidFill>
                  <a:srgbClr val="000000"/>
                </a:solidFill>
                <a:ea typeface="Arial"/>
              </a:rPr>
              <a:t>(</a:t>
            </a:r>
            <a:r>
              <a:rPr lang="en-US" altLang="ja-JP" sz="2400" spc="-1" dirty="0">
                <a:solidFill>
                  <a:srgbClr val="000000"/>
                </a:solidFill>
                <a:ea typeface="Arial"/>
              </a:rPr>
              <a:t>SPDX, Debian Copyright, Readme)</a:t>
            </a:r>
          </a:p>
          <a:p>
            <a:pPr marL="153360">
              <a:lnSpc>
                <a:spcPct val="200000"/>
              </a:lnSpc>
              <a:buClr>
                <a:srgbClr val="000000"/>
              </a:buClr>
            </a:pPr>
            <a:endParaRPr lang="en-US" sz="2400" b="0" strike="noStrike" spc="-1" dirty="0">
              <a:latin typeface="Arial"/>
            </a:endParaRPr>
          </a:p>
          <a:p>
            <a:pPr>
              <a:lnSpc>
                <a:spcPct val="115000"/>
              </a:lnSpc>
            </a:pPr>
            <a:endParaRPr lang="en-US" sz="2400" b="0" strike="noStrike" spc="-1" dirty="0" smtClean="0">
              <a:latin typeface="Arial"/>
            </a:endParaRPr>
          </a:p>
          <a:p>
            <a:pPr>
              <a:lnSpc>
                <a:spcPct val="115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0" y="0"/>
            <a:ext cx="131288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基本的</a:t>
            </a:r>
            <a:r>
              <a:rPr lang="ja-JP" altLang="en-US" sz="3200" b="1" spc="-1" dirty="0" smtClean="0">
                <a:solidFill>
                  <a:srgbClr val="000000"/>
                </a:solidFill>
                <a:latin typeface="Arial"/>
                <a:ea typeface="Arial"/>
              </a:rPr>
              <a:t>でな</a:t>
            </a:r>
            <a:r>
              <a:rPr lang="ja-JP" altLang="en-US" sz="3200" b="1" spc="-1" dirty="0">
                <a:solidFill>
                  <a:srgbClr val="000000"/>
                </a:solidFill>
                <a:latin typeface="Arial"/>
                <a:ea typeface="Arial"/>
              </a:rPr>
              <a:t>い</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一連の</a:t>
            </a:r>
            <a:r>
              <a:rPr lang="ja-JP" altLang="en-US" sz="3200" b="1" spc="-1" dirty="0" smtClean="0">
                <a:solidFill>
                  <a:srgbClr val="000000"/>
                </a:solidFill>
                <a:latin typeface="Arial"/>
                <a:ea typeface="Arial"/>
              </a:rPr>
              <a:t>ワーク</a:t>
            </a:r>
            <a:r>
              <a:rPr lang="ja-JP" altLang="en-US" sz="3200" b="1" spc="-1" dirty="0">
                <a:solidFill>
                  <a:srgbClr val="000000"/>
                </a:solidFill>
                <a:latin typeface="Arial"/>
                <a:ea typeface="Arial"/>
              </a:rPr>
              <a:t>フロ</a:t>
            </a:r>
            <a:r>
              <a:rPr lang="ja-JP" altLang="en-US" sz="3200" b="1" spc="-1" dirty="0" smtClean="0">
                <a:solidFill>
                  <a:srgbClr val="000000"/>
                </a:solidFill>
                <a:latin typeface="Arial"/>
                <a:ea typeface="Arial"/>
              </a:rPr>
              <a:t>ー</a:t>
            </a:r>
            <a:endParaRPr lang="en-US" sz="3200" b="0" strike="noStrike" spc="-1" dirty="0">
              <a:latin typeface="Arial"/>
            </a:endParaRPr>
          </a:p>
        </p:txBody>
      </p:sp>
      <p:sp>
        <p:nvSpPr>
          <p:cNvPr id="408" name="CustomShape 2"/>
          <p:cNvSpPr/>
          <p:nvPr/>
        </p:nvSpPr>
        <p:spPr>
          <a:xfrm>
            <a:off x="618120" y="1634040"/>
            <a:ext cx="7093800"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FOSSology </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を最初から最後まで使ってみる</a:t>
            </a:r>
            <a:endParaRPr lang="en-US" sz="1900" b="1"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アップロードから</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1" strike="noStrike" spc="-1" dirty="0">
                <a:solidFill>
                  <a:srgbClr val="000000"/>
                </a:solidFill>
                <a:latin typeface="ＭＳ ゴシック" panose="020B0609070205080204" pitchFamily="49" charset="-128"/>
                <a:ea typeface="ＭＳ ゴシック" panose="020B0609070205080204" pitchFamily="49" charset="-128"/>
              </a:rPr>
              <a:t>…</a:t>
            </a:r>
            <a:endParaRPr lang="en-US" sz="1900" b="1"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en-US" sz="1900" b="1"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1900" b="1" spc="-1" dirty="0">
                <a:solidFill>
                  <a:srgbClr val="000000"/>
                </a:solidFill>
                <a:latin typeface="ＭＳ ゴシック" panose="020B0609070205080204" pitchFamily="49" charset="-128"/>
                <a:ea typeface="ＭＳ ゴシック" panose="020B0609070205080204" pitchFamily="49" charset="-128"/>
              </a:rPr>
              <a:t>レポート</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z="1900" b="1" spc="-1" dirty="0">
                <a:solidFill>
                  <a:srgbClr val="000000"/>
                </a:solidFill>
                <a:latin typeface="ＭＳ ゴシック" panose="020B0609070205080204" pitchFamily="49" charset="-128"/>
                <a:ea typeface="ＭＳ ゴシック" panose="020B0609070205080204" pitchFamily="49" charset="-128"/>
              </a:rPr>
              <a:t>作成</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まで</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1" strike="noStrike" spc="-1" dirty="0">
                <a:solidFill>
                  <a:srgbClr val="000000"/>
                </a:solidFill>
                <a:latin typeface="ＭＳ ゴシック" panose="020B0609070205080204" pitchFamily="49" charset="-128"/>
                <a:ea typeface="ＭＳ ゴシック" panose="020B0609070205080204" pitchFamily="49" charset="-128"/>
              </a:rPr>
              <a:t>SPDX</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1"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いろいろな選択肢がある</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アップロードされたファイルをライセンスブラウザで</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確認</a:t>
            </a:r>
            <a:endParaRPr lang="en-US" altLang="ja-JP" sz="1900" b="1"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en-US" altLang="ja-JP" sz="1900" b="1" spc="-1" dirty="0">
                <a:latin typeface="ＭＳ ゴシック" panose="020B0609070205080204" pitchFamily="49" charset="-128"/>
                <a:ea typeface="ＭＳ ゴシック" panose="020B0609070205080204" pitchFamily="49" charset="-128"/>
              </a:rPr>
              <a:t>Aggregated view</a:t>
            </a:r>
            <a:r>
              <a:rPr lang="ja-JP" altLang="en-US" sz="1900" b="1" spc="-1" dirty="0">
                <a:latin typeface="ＭＳ ゴシック" panose="020B0609070205080204" pitchFamily="49" charset="-128"/>
                <a:ea typeface="ＭＳ ゴシック" panose="020B0609070205080204" pitchFamily="49" charset="-128"/>
              </a:rPr>
              <a:t>で、検出されたライセンスをレビュー</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“clearing”</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作業を行う</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 </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コピーライト</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のレビュー</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輸出管理情報</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1900" b="1" strike="noStrike" spc="-1" dirty="0">
                <a:solidFill>
                  <a:srgbClr val="000000"/>
                </a:solidFill>
                <a:latin typeface="ＭＳ ゴシック" panose="020B0609070205080204" pitchFamily="49" charset="-128"/>
                <a:ea typeface="ＭＳ ゴシック" panose="020B0609070205080204" pitchFamily="49" charset="-128"/>
              </a:rPr>
              <a:t>ECC</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レビュー</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必要</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な</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レポートの作成</a:t>
            </a:r>
            <a:endParaRPr lang="en-US" sz="1900" b="1"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pPr>
            <a:endParaRPr lang="en-US" sz="1900" b="0" strike="noStrike" spc="-1" dirty="0">
              <a:latin typeface="Arial"/>
            </a:endParaRPr>
          </a:p>
        </p:txBody>
      </p:sp>
      <p:sp>
        <p:nvSpPr>
          <p:cNvPr id="409" name="CustomShape 3"/>
          <p:cNvSpPr/>
          <p:nvPr/>
        </p:nvSpPr>
        <p:spPr>
          <a:xfrm>
            <a:off x="7711920" y="1295640"/>
            <a:ext cx="4076426"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410" name="CustomShape 4"/>
          <p:cNvSpPr/>
          <p:nvPr/>
        </p:nvSpPr>
        <p:spPr>
          <a:xfrm>
            <a:off x="618120" y="1295640"/>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0" strike="noStrike" spc="-1" dirty="0" smtClean="0">
                <a:latin typeface="Arial"/>
              </a:rPr>
              <a:t>機能性</a:t>
            </a:r>
            <a:endParaRPr lang="en-US" sz="1900" b="0" strike="noStrike" spc="-1" dirty="0">
              <a:latin typeface="Arial"/>
            </a:endParaRPr>
          </a:p>
        </p:txBody>
      </p:sp>
      <p:sp>
        <p:nvSpPr>
          <p:cNvPr id="412"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13" name="CustomShape 7"/>
          <p:cNvSpPr/>
          <p:nvPr/>
        </p:nvSpPr>
        <p:spPr>
          <a:xfrm>
            <a:off x="7711920" y="1634040"/>
            <a:ext cx="4076426"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ja-JP" altLang="en-US" sz="1700" spc="-1" dirty="0" smtClean="0">
                <a:solidFill>
                  <a:srgbClr val="000000"/>
                </a:solidFill>
                <a:latin typeface="Arial"/>
                <a:ea typeface="Arial"/>
              </a:rPr>
              <a:t>サンプルファイル</a:t>
            </a:r>
            <a:r>
              <a:rPr lang="en-US" sz="1700" b="0" strike="noStrike" spc="-1" dirty="0" smtClean="0">
                <a:solidFill>
                  <a:srgbClr val="000000"/>
                </a:solidFill>
                <a:latin typeface="Arial"/>
                <a:ea typeface="Arial"/>
              </a:rPr>
              <a:t>, time-1.7.tar.gz</a:t>
            </a:r>
            <a:r>
              <a:rPr lang="ja-JP" altLang="en-US" sz="1700" b="0" strike="noStrike" spc="-1" dirty="0" smtClean="0">
                <a:solidFill>
                  <a:srgbClr val="000000"/>
                </a:solidFill>
                <a:latin typeface="Arial"/>
                <a:ea typeface="Arial"/>
              </a:rPr>
              <a:t>をアップロード</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アップロードメニューでオプションを</a:t>
            </a:r>
            <a:r>
              <a:rPr lang="ja-JP" altLang="en-US" sz="1700" spc="-1" dirty="0" smtClean="0">
                <a:solidFill>
                  <a:srgbClr val="000000"/>
                </a:solidFill>
                <a:ea typeface="Arial"/>
              </a:rPr>
              <a:t>選択</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latin typeface="Arial"/>
                <a:ea typeface="Arial"/>
              </a:rPr>
              <a:t>ブラウザ</a:t>
            </a:r>
            <a:r>
              <a:rPr lang="ja-JP" altLang="en-US" sz="1700" spc="-1" dirty="0" smtClean="0">
                <a:solidFill>
                  <a:srgbClr val="000000"/>
                </a:solidFill>
                <a:latin typeface="Arial"/>
                <a:ea typeface="Arial"/>
              </a:rPr>
              <a:t>に行き</a:t>
            </a:r>
            <a:r>
              <a:rPr lang="en-US" sz="1700" b="0" strike="noStrike" spc="-1" dirty="0" smtClean="0">
                <a:solidFill>
                  <a:srgbClr val="000000"/>
                </a:solidFill>
                <a:latin typeface="Arial"/>
                <a:ea typeface="Arial"/>
              </a:rPr>
              <a:t>UI </a:t>
            </a:r>
            <a:r>
              <a:rPr lang="ja-JP" altLang="en-US" sz="1700" b="0" strike="noStrike" spc="-1" dirty="0" smtClean="0">
                <a:solidFill>
                  <a:srgbClr val="000000"/>
                </a:solidFill>
                <a:latin typeface="Arial"/>
                <a:ea typeface="Arial"/>
              </a:rPr>
              <a:t>上でレビュー</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アップロード時にドロップダウンメニューからライセンスを</a:t>
            </a:r>
            <a:r>
              <a:rPr lang="ja-JP" altLang="en-US" sz="1700" spc="-1" dirty="0" smtClean="0">
                <a:solidFill>
                  <a:srgbClr val="000000"/>
                </a:solidFill>
                <a:ea typeface="Arial"/>
              </a:rPr>
              <a:t>選択</a:t>
            </a:r>
            <a:endParaRPr lang="en-US" altLang="ja-JP" sz="1700" spc="-1" dirty="0" smtClean="0">
              <a:solidFill>
                <a:srgbClr val="000000"/>
              </a:solidFill>
              <a:ea typeface="Arial"/>
            </a:endParaRPr>
          </a:p>
          <a:p>
            <a:pPr marL="190440" lvl="1" indent="-208440">
              <a:lnSpc>
                <a:spcPct val="100000"/>
              </a:lnSpc>
              <a:buClr>
                <a:srgbClr val="879BAA"/>
              </a:buClr>
              <a:buFont typeface="Arial"/>
              <a:buChar char="•"/>
            </a:pPr>
            <a:r>
              <a:rPr lang="en-US" altLang="ja-JP" sz="1700" spc="-1" dirty="0">
                <a:solidFill>
                  <a:srgbClr val="000000"/>
                </a:solidFill>
                <a:ea typeface="Arial"/>
              </a:rPr>
              <a:t>Aggregated view</a:t>
            </a:r>
            <a:r>
              <a:rPr lang="ja-JP" altLang="en-US" sz="1700" spc="-1" dirty="0">
                <a:solidFill>
                  <a:srgbClr val="000000"/>
                </a:solidFill>
                <a:ea typeface="Arial"/>
              </a:rPr>
              <a:t>で、検出されたライセンスをレビューと単一ファイルビューを</a:t>
            </a:r>
            <a:r>
              <a:rPr lang="ja-JP" altLang="en-US" sz="1700" spc="-1" dirty="0" smtClean="0">
                <a:solidFill>
                  <a:srgbClr val="000000"/>
                </a:solidFill>
                <a:ea typeface="Arial"/>
              </a:rPr>
              <a:t>参照</a:t>
            </a:r>
            <a:r>
              <a:rPr lang="en-US" altLang="ja-JP" sz="1700" spc="-1" dirty="0" smtClean="0">
                <a:solidFill>
                  <a:srgbClr val="000000"/>
                </a:solidFill>
                <a:ea typeface="Arial"/>
              </a:rPr>
              <a:t>:</a:t>
            </a:r>
            <a:r>
              <a:rPr lang="en-US" sz="1700" b="0" strike="noStrike" spc="-1" dirty="0" smtClean="0">
                <a:solidFill>
                  <a:srgbClr val="000000"/>
                </a:solidFill>
                <a:latin typeface="Arial"/>
                <a:ea typeface="Arial"/>
              </a:rPr>
              <a:t> </a:t>
            </a:r>
            <a:r>
              <a:rPr lang="ja-JP" altLang="en-US" sz="1700" b="0" strike="noStrike" spc="-1" dirty="0" smtClean="0">
                <a:solidFill>
                  <a:srgbClr val="000000"/>
                </a:solidFill>
                <a:latin typeface="Arial"/>
                <a:ea typeface="Arial"/>
              </a:rPr>
              <a:t>決定する</a:t>
            </a:r>
            <a:endParaRPr lang="en-US" sz="1700" b="0" strike="noStrike" spc="-1" dirty="0" smtClean="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ea typeface="Arial"/>
              </a:rPr>
              <a:t>バルク機能の初使用</a:t>
            </a:r>
            <a:endParaRPr lang="en-US" altLang="ja-JP" sz="1700" spc="-1" dirty="0" smtClean="0">
              <a:solidFill>
                <a:srgbClr val="000000"/>
              </a:solidFill>
              <a:ea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ea typeface="Arial"/>
              </a:rPr>
              <a:t>著作権の箇所に</a:t>
            </a:r>
            <a:r>
              <a:rPr lang="ja-JP" altLang="en-US" sz="1700" spc="-1" dirty="0">
                <a:solidFill>
                  <a:srgbClr val="000000"/>
                </a:solidFill>
                <a:ea typeface="Arial"/>
              </a:rPr>
              <a:t>移動し、見つかった一致を</a:t>
            </a:r>
            <a:r>
              <a:rPr lang="ja-JP" altLang="en-US" sz="1700" spc="-1" dirty="0" smtClean="0">
                <a:solidFill>
                  <a:srgbClr val="000000"/>
                </a:solidFill>
                <a:ea typeface="Arial"/>
              </a:rPr>
              <a:t>修正</a:t>
            </a:r>
            <a:endParaRPr lang="en-US" altLang="ja-JP" sz="1700" spc="-1" dirty="0" smtClean="0">
              <a:solidFill>
                <a:srgbClr val="000000"/>
              </a:solidFill>
              <a:ea typeface="Arial"/>
            </a:endParaRPr>
          </a:p>
          <a:p>
            <a:pPr marL="355680" lvl="2" indent="-195840">
              <a:lnSpc>
                <a:spcPct val="100000"/>
              </a:lnSpc>
              <a:buClr>
                <a:srgbClr val="879BAA"/>
              </a:buClr>
              <a:buFont typeface="Noto Sans Symbols"/>
              <a:buChar char="∙"/>
            </a:pPr>
            <a:r>
              <a:rPr lang="en-US" sz="1700" b="0" strike="noStrike" spc="-1" dirty="0" smtClean="0">
                <a:solidFill>
                  <a:srgbClr val="000000"/>
                </a:solidFill>
                <a:latin typeface="Arial"/>
                <a:ea typeface="Arial"/>
              </a:rPr>
              <a:t>ECC</a:t>
            </a:r>
            <a:r>
              <a:rPr lang="ja-JP" altLang="en-US" sz="1700" b="0" strike="noStrike" spc="-1" dirty="0" smtClean="0">
                <a:solidFill>
                  <a:srgbClr val="000000"/>
                </a:solidFill>
                <a:latin typeface="Arial"/>
                <a:ea typeface="Arial"/>
              </a:rPr>
              <a:t>も同様</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t>ドロップダウンから出力を選択</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a:solidFill>
                  <a:srgbClr val="000000"/>
                </a:solidFill>
                <a:latin typeface="Arial"/>
                <a:ea typeface="Arial"/>
              </a:rPr>
              <a:t>FOSSology Major Takeaways</a:t>
            </a:r>
            <a:endParaRPr lang="en-US" sz="3200" b="0" strike="noStrike" spc="-1" dirty="0">
              <a:latin typeface="Arial"/>
            </a:endParaRPr>
          </a:p>
        </p:txBody>
      </p:sp>
      <p:sp>
        <p:nvSpPr>
          <p:cNvPr id="415" name="CustomShape 2"/>
          <p:cNvSpPr/>
          <p:nvPr/>
        </p:nvSpPr>
        <p:spPr>
          <a:xfrm>
            <a:off x="624240" y="990540"/>
            <a:ext cx="10941840" cy="487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pc="-1" dirty="0" smtClean="0">
                <a:solidFill>
                  <a:srgbClr val="000000"/>
                </a:solidFill>
                <a:latin typeface="Arial"/>
              </a:rPr>
              <a:t>オープンソースソフトウェア</a:t>
            </a:r>
            <a:endParaRPr lang="en-US" altLang="ja-JP" sz="3000" spc="-1" dirty="0">
              <a:latin typeface="Arial"/>
            </a:endParaRPr>
          </a:p>
          <a:p>
            <a:pPr marL="216000" lvl="1" indent="-290880">
              <a:lnSpc>
                <a:spcPct val="100000"/>
              </a:lnSpc>
              <a:spcBef>
                <a:spcPts val="1001"/>
              </a:spcBef>
              <a:buClr>
                <a:srgbClr val="879BAA"/>
              </a:buClr>
              <a:buFont typeface="Noto Sans Symbols"/>
              <a:buChar char="∙"/>
            </a:pPr>
            <a:r>
              <a:rPr lang="ja-JP" altLang="en-US" sz="3000" spc="-1" dirty="0" smtClean="0">
                <a:solidFill>
                  <a:srgbClr val="000000"/>
                </a:solidFill>
                <a:latin typeface="Arial"/>
              </a:rPr>
              <a:t>ベンダーに縛られない。パートナー間で共有される</a:t>
            </a:r>
            <a:endParaRPr lang="en-US" sz="30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pc="-1" dirty="0" smtClean="0">
                <a:solidFill>
                  <a:srgbClr val="000000"/>
                </a:solidFill>
                <a:latin typeface="Arial"/>
                <a:ea typeface="Arial"/>
              </a:rPr>
              <a:t>サーバーベースの</a:t>
            </a:r>
            <a:r>
              <a:rPr lang="en-US" sz="3000" b="1" strike="noStrike" spc="-1" dirty="0" smtClean="0">
                <a:solidFill>
                  <a:srgbClr val="000000"/>
                </a:solidFill>
                <a:latin typeface="Arial"/>
                <a:ea typeface="Arial"/>
              </a:rPr>
              <a:t> </a:t>
            </a:r>
            <a:r>
              <a:rPr lang="en-US" sz="3000" b="1" strike="noStrike" spc="-1" dirty="0">
                <a:solidFill>
                  <a:srgbClr val="000000"/>
                </a:solidFill>
                <a:latin typeface="Arial"/>
                <a:ea typeface="Arial"/>
              </a:rPr>
              <a:t>Web </a:t>
            </a:r>
            <a:r>
              <a:rPr lang="ja-JP" altLang="en-US" sz="3000" b="1" spc="-1" dirty="0" smtClean="0">
                <a:solidFill>
                  <a:srgbClr val="000000"/>
                </a:solidFill>
                <a:latin typeface="Arial"/>
                <a:ea typeface="Arial"/>
              </a:rPr>
              <a:t>アプリケーション</a:t>
            </a:r>
            <a:endParaRPr lang="en-US" sz="3000" b="0" strike="noStrike" spc="-1" dirty="0">
              <a:latin typeface="Arial"/>
            </a:endParaRPr>
          </a:p>
          <a:p>
            <a:pPr marL="406440" lvl="2" indent="-303840">
              <a:lnSpc>
                <a:spcPct val="100000"/>
              </a:lnSpc>
              <a:spcBef>
                <a:spcPts val="1001"/>
              </a:spcBef>
              <a:buClr>
                <a:srgbClr val="879BAA"/>
              </a:buClr>
              <a:buFont typeface="Noto Sans Symbols"/>
              <a:buChar char="∙"/>
            </a:pPr>
            <a:r>
              <a:rPr lang="ja-JP" altLang="en-US" sz="3000" spc="-1" dirty="0" smtClean="0">
                <a:solidFill>
                  <a:srgbClr val="000000"/>
                </a:solidFill>
                <a:latin typeface="Arial"/>
                <a:ea typeface="Arial"/>
              </a:rPr>
              <a:t>マルチユーザ操作を可能にし、再利用を可能とする</a:t>
            </a:r>
            <a:r>
              <a:rPr lang="en-US" sz="3000" b="0" strike="noStrike" spc="-1" dirty="0" smtClean="0">
                <a:solidFill>
                  <a:srgbClr val="000000"/>
                </a:solidFill>
                <a:latin typeface="Arial"/>
                <a:ea typeface="Arial"/>
              </a:rPr>
              <a:t> </a:t>
            </a:r>
            <a:endParaRPr lang="en-US" sz="30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trike="noStrike" spc="-1" dirty="0" smtClean="0">
                <a:solidFill>
                  <a:srgbClr val="000000"/>
                </a:solidFill>
                <a:latin typeface="Arial"/>
                <a:ea typeface="Arial"/>
              </a:rPr>
              <a:t>いい特徴がたくさん</a:t>
            </a:r>
            <a:endParaRPr lang="en-US" sz="3000" b="0" strike="noStrike" spc="-1" dirty="0">
              <a:latin typeface="Arial"/>
            </a:endParaRPr>
          </a:p>
          <a:p>
            <a:pPr marL="406440" lvl="2" indent="-303840">
              <a:lnSpc>
                <a:spcPct val="100000"/>
              </a:lnSpc>
              <a:spcBef>
                <a:spcPts val="1001"/>
              </a:spcBef>
              <a:buClr>
                <a:srgbClr val="879BAA"/>
              </a:buClr>
              <a:buFont typeface="Noto Sans Symbols"/>
              <a:buChar char="∙"/>
            </a:pPr>
            <a:r>
              <a:rPr lang="en-US" sz="3000" spc="-1" dirty="0" smtClean="0">
                <a:solidFill>
                  <a:srgbClr val="000000"/>
                </a:solidFill>
                <a:latin typeface="Arial"/>
              </a:rPr>
              <a:t>OSS</a:t>
            </a:r>
            <a:r>
              <a:rPr lang="ja-JP" altLang="en-US" sz="3000" spc="-1" dirty="0" smtClean="0">
                <a:solidFill>
                  <a:srgbClr val="000000"/>
                </a:solidFill>
                <a:latin typeface="Arial"/>
              </a:rPr>
              <a:t>コンポーネント解析の実際に行なう作業を減らす</a:t>
            </a:r>
            <a:endParaRPr lang="en-US" sz="3000" b="0" strike="noStrike" spc="-1" dirty="0">
              <a:latin typeface="Arial"/>
            </a:endParaRPr>
          </a:p>
          <a:p>
            <a:pPr>
              <a:lnSpc>
                <a:spcPct val="100000"/>
              </a:lnSpc>
              <a:spcBef>
                <a:spcPts val="1001"/>
              </a:spcBef>
            </a:pPr>
            <a:endParaRPr lang="en-US" sz="3000" b="0" strike="noStrike" spc="-1" dirty="0">
              <a:latin typeface="Arial"/>
            </a:endParaRPr>
          </a:p>
          <a:p>
            <a:pPr marL="457200">
              <a:lnSpc>
                <a:spcPct val="100000"/>
              </a:lnSpc>
            </a:pPr>
            <a:endParaRPr lang="en-US" sz="3000" b="0" strike="noStrike" spc="-1" dirty="0">
              <a:latin typeface="Arial"/>
            </a:endParaRPr>
          </a:p>
          <a:p>
            <a:pPr marL="457200">
              <a:lnSpc>
                <a:spcPct val="100000"/>
              </a:lnSpc>
            </a:pPr>
            <a:endParaRPr lang="en-US" sz="3000" b="0" strike="noStrike" spc="-1" dirty="0">
              <a:latin typeface="Arial"/>
            </a:endParaRPr>
          </a:p>
          <a:p>
            <a:pPr marL="457200">
              <a:lnSpc>
                <a:spcPct val="100000"/>
              </a:lnSpc>
            </a:pPr>
            <a:endParaRPr lang="en-US" sz="3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731160" y="1149178"/>
            <a:ext cx="11459160" cy="5167022"/>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418" name="CustomShape 2"/>
          <p:cNvSpPr/>
          <p:nvPr/>
        </p:nvSpPr>
        <p:spPr>
          <a:xfrm>
            <a:off x="0" y="0"/>
            <a:ext cx="12668036"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latin typeface="Arial"/>
                <a:ea typeface="Arial"/>
              </a:rPr>
              <a:t>お</a:t>
            </a:r>
            <a:r>
              <a:rPr lang="ja-JP" altLang="en-US" sz="3200" b="1" spc="-1" dirty="0">
                <a:solidFill>
                  <a:srgbClr val="000000"/>
                </a:solidFill>
                <a:latin typeface="Arial"/>
                <a:ea typeface="Arial"/>
              </a:rPr>
              <a:t>気</a:t>
            </a:r>
            <a:r>
              <a:rPr lang="ja-JP" altLang="en-US" sz="3200" b="1" spc="-1" dirty="0" smtClean="0">
                <a:solidFill>
                  <a:srgbClr val="000000"/>
                </a:solidFill>
                <a:latin typeface="Arial"/>
                <a:ea typeface="Arial"/>
              </a:rPr>
              <a:t>に</a:t>
            </a:r>
            <a:r>
              <a:rPr lang="ja-JP" altLang="en-US" sz="3200" b="1" spc="-1" dirty="0">
                <a:solidFill>
                  <a:srgbClr val="000000"/>
                </a:solidFill>
                <a:latin typeface="Arial"/>
                <a:ea typeface="Arial"/>
              </a:rPr>
              <a:t>召</a:t>
            </a:r>
            <a:r>
              <a:rPr lang="ja-JP" altLang="en-US" sz="3200" b="1" spc="-1" dirty="0" smtClean="0">
                <a:solidFill>
                  <a:srgbClr val="000000"/>
                </a:solidFill>
                <a:latin typeface="Arial"/>
                <a:ea typeface="Arial"/>
              </a:rPr>
              <a:t>しましたか？</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コントリビュート</a:t>
            </a:r>
            <a:r>
              <a:rPr lang="ja-JP" altLang="en-US" sz="3200" b="1" strike="noStrike" spc="-1" dirty="0" smtClean="0">
                <a:solidFill>
                  <a:srgbClr val="000000"/>
                </a:solidFill>
                <a:latin typeface="Arial"/>
                <a:ea typeface="Arial"/>
              </a:rPr>
              <a:t>しません</a:t>
            </a:r>
            <a:r>
              <a:rPr lang="ja-JP" altLang="en-US" sz="3200" b="1" spc="-1" dirty="0">
                <a:solidFill>
                  <a:srgbClr val="000000"/>
                </a:solidFill>
                <a:latin typeface="Arial"/>
                <a:ea typeface="Arial"/>
              </a:rPr>
              <a:t>か</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419" name="CustomShape 3"/>
          <p:cNvSpPr/>
          <p:nvPr/>
        </p:nvSpPr>
        <p:spPr>
          <a:xfrm>
            <a:off x="1096560" y="1267200"/>
            <a:ext cx="4626000" cy="4672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40120">
              <a:spcBef>
                <a:spcPts val="1301"/>
              </a:spcBef>
              <a:buClr>
                <a:srgbClr val="879BAA"/>
              </a:buClr>
              <a:buFont typeface="Noto Sans Symbols"/>
              <a:buChar char="∙"/>
            </a:pPr>
            <a:r>
              <a:rPr lang="ja-JP" altLang="en-US" sz="2000" spc="-1" dirty="0">
                <a:solidFill>
                  <a:srgbClr val="000000"/>
                </a:solidFill>
              </a:rPr>
              <a:t>最新の公式サポートの一覧を見るに</a:t>
            </a:r>
            <a:r>
              <a:rPr lang="ja-JP" altLang="en-US" sz="2000" spc="-1" dirty="0" smtClean="0">
                <a:solidFill>
                  <a:srgbClr val="000000"/>
                </a:solidFill>
              </a:rPr>
              <a:t>は</a:t>
            </a:r>
            <a:r>
              <a:rPr lang="en-US" sz="2000" b="0" strike="noStrike" spc="-1" dirty="0" smtClean="0">
                <a:solidFill>
                  <a:srgbClr val="000000"/>
                </a:solidFill>
                <a:latin typeface="Arial"/>
                <a:ea typeface="Arial"/>
              </a:rPr>
              <a:t> </a:t>
            </a:r>
            <a:r>
              <a:rPr lang="en-US" sz="2000" b="0" u="sng" strike="noStrike" spc="-1" dirty="0">
                <a:solidFill>
                  <a:srgbClr val="0563C1"/>
                </a:solidFill>
                <a:uFillTx/>
                <a:latin typeface="Arial"/>
                <a:ea typeface="Arial"/>
                <a:hlinkClick r:id="rId2"/>
              </a:rPr>
              <a:t>FOSSology.org</a:t>
            </a:r>
            <a:r>
              <a:rPr lang="en-US" sz="2000" b="0" strike="noStrike" spc="-1" dirty="0">
                <a:solidFill>
                  <a:srgbClr val="000000"/>
                </a:solidFill>
                <a:latin typeface="Arial"/>
                <a:ea typeface="Arial"/>
              </a:rPr>
              <a:t> </a:t>
            </a:r>
            <a:r>
              <a:rPr lang="ja-JP" altLang="en-US" sz="2000" b="0" strike="noStrike" spc="-1" dirty="0" smtClean="0">
                <a:solidFill>
                  <a:srgbClr val="000000"/>
                </a:solidFill>
                <a:latin typeface="Arial"/>
                <a:ea typeface="Arial"/>
              </a:rPr>
              <a:t>を確認</a:t>
            </a:r>
            <a:r>
              <a:rPr lang="en-US" sz="2000" b="0" strike="noStrike" spc="-1" dirty="0" smtClean="0">
                <a:solidFill>
                  <a:srgbClr val="000000"/>
                </a:solidFill>
                <a:latin typeface="Arial"/>
                <a:ea typeface="Arial"/>
              </a:rPr>
              <a:t>.</a:t>
            </a:r>
          </a:p>
          <a:p>
            <a:pPr marL="216000" lvl="1" indent="-240120">
              <a:lnSpc>
                <a:spcPct val="100000"/>
              </a:lnSpc>
              <a:spcBef>
                <a:spcPts val="1301"/>
              </a:spcBef>
              <a:buClr>
                <a:srgbClr val="879BAA"/>
              </a:buClr>
              <a:buFont typeface="Noto Sans Symbols"/>
              <a:buChar char="∙"/>
            </a:pPr>
            <a:r>
              <a:rPr lang="ja-JP" altLang="en-US" sz="2000" i="1" spc="-1" dirty="0" smtClean="0">
                <a:solidFill>
                  <a:srgbClr val="000000"/>
                </a:solidFill>
                <a:latin typeface="Arial"/>
                <a:ea typeface="Arial"/>
              </a:rPr>
              <a:t>このリストにない</a:t>
            </a:r>
            <a:r>
              <a:rPr lang="en-US" sz="2000" b="0" i="1" strike="noStrike" spc="-1" dirty="0" smtClean="0">
                <a:solidFill>
                  <a:srgbClr val="000000"/>
                </a:solidFill>
                <a:latin typeface="Arial"/>
                <a:ea typeface="Arial"/>
              </a:rPr>
              <a:t>? </a:t>
            </a:r>
            <a:r>
              <a:rPr lang="en-US" sz="2000" b="0" strike="noStrike" spc="-1" dirty="0" smtClean="0">
                <a:solidFill>
                  <a:srgbClr val="000000"/>
                </a:solidFill>
                <a:latin typeface="Arial"/>
                <a:ea typeface="Arial"/>
              </a:rPr>
              <a:t>–</a:t>
            </a:r>
            <a:r>
              <a:rPr lang="ja-JP" altLang="en-US" sz="2000" spc="-1" dirty="0">
                <a:solidFill>
                  <a:srgbClr val="000000"/>
                </a:solidFill>
                <a:ea typeface="Arial"/>
              </a:rPr>
              <a:t>ロゴを入れてプロジェクトを支援することを検討してください</a:t>
            </a:r>
            <a:r>
              <a:rPr lang="en-US" sz="2000" b="0" strike="noStrike" spc="-1" dirty="0" smtClean="0">
                <a:solidFill>
                  <a:srgbClr val="000000"/>
                </a:solidFill>
                <a:latin typeface="Arial"/>
                <a:ea typeface="Arial"/>
              </a:rPr>
              <a:t>.  </a:t>
            </a:r>
            <a:r>
              <a:rPr lang="ja-JP" altLang="en-US" sz="2000" spc="-1" dirty="0" smtClean="0">
                <a:solidFill>
                  <a:srgbClr val="000000"/>
                </a:solidFill>
                <a:ea typeface="Arial"/>
              </a:rPr>
              <a:t>この中にロゴを入れるには</a:t>
            </a:r>
            <a:r>
              <a:rPr lang="ja-JP" altLang="en-US" sz="2000" spc="-1" dirty="0">
                <a:solidFill>
                  <a:srgbClr val="000000"/>
                </a:solidFill>
                <a:ea typeface="Arial"/>
              </a:rPr>
              <a:t>下記</a:t>
            </a:r>
            <a:r>
              <a:rPr lang="ja-JP" altLang="en-US" sz="2000" spc="-1" dirty="0" smtClean="0">
                <a:solidFill>
                  <a:srgbClr val="000000"/>
                </a:solidFill>
                <a:ea typeface="Arial"/>
              </a:rPr>
              <a:t>にに</a:t>
            </a:r>
            <a:r>
              <a:rPr lang="ja-JP" altLang="en-US" sz="2000" spc="-1" dirty="0">
                <a:solidFill>
                  <a:srgbClr val="000000"/>
                </a:solidFill>
                <a:ea typeface="Arial"/>
              </a:rPr>
              <a:t>メールを送ってください</a:t>
            </a:r>
            <a:endParaRPr lang="en-US" sz="2000" b="0" strike="noStrike" spc="-1" dirty="0" smtClean="0">
              <a:solidFill>
                <a:srgbClr val="000000"/>
              </a:solidFill>
              <a:latin typeface="Arial"/>
              <a:ea typeface="Arial"/>
            </a:endParaRPr>
          </a:p>
          <a:p>
            <a:pPr marL="216000" lvl="1" indent="-240120">
              <a:lnSpc>
                <a:spcPct val="100000"/>
              </a:lnSpc>
              <a:spcBef>
                <a:spcPts val="1301"/>
              </a:spcBef>
              <a:buClr>
                <a:srgbClr val="879BAA"/>
              </a:buClr>
              <a:buFont typeface="Noto Sans Symbols"/>
              <a:buChar char="∙"/>
            </a:pPr>
            <a:r>
              <a:rPr lang="en-US" sz="2000" b="0" u="sng" strike="noStrike" spc="-1" dirty="0" smtClean="0">
                <a:solidFill>
                  <a:srgbClr val="0563C1"/>
                </a:solidFill>
                <a:uFillTx/>
                <a:latin typeface="Arial"/>
                <a:ea typeface="Arial"/>
                <a:hlinkClick r:id="rId3"/>
              </a:rPr>
              <a:t>fossology-steering@fossology.org</a:t>
            </a:r>
            <a:r>
              <a:rPr lang="en-US" sz="2000" b="0" strike="noStrike" spc="-1" dirty="0">
                <a:solidFill>
                  <a:srgbClr val="000000"/>
                </a:solidFill>
                <a:latin typeface="Arial"/>
                <a:ea typeface="Arial"/>
              </a:rPr>
              <a:t>.</a:t>
            </a:r>
            <a:endParaRPr lang="en-US" sz="2000" b="0" strike="noStrike" spc="-1" dirty="0">
              <a:latin typeface="Arial"/>
            </a:endParaRPr>
          </a:p>
          <a:p>
            <a:pPr marL="216000" lvl="1" indent="-240120">
              <a:lnSpc>
                <a:spcPct val="100000"/>
              </a:lnSpc>
              <a:spcBef>
                <a:spcPts val="1001"/>
              </a:spcBef>
              <a:buClr>
                <a:srgbClr val="879BAA"/>
              </a:buClr>
              <a:buFont typeface="Noto Sans Symbols"/>
              <a:buChar char="∙"/>
            </a:pPr>
            <a:r>
              <a:rPr lang="en-US" sz="2000" b="0" strike="noStrike" spc="-1" dirty="0" smtClean="0">
                <a:solidFill>
                  <a:srgbClr val="000000"/>
                </a:solidFill>
                <a:latin typeface="Arial"/>
                <a:ea typeface="Arial"/>
              </a:rPr>
              <a:t>Github</a:t>
            </a:r>
            <a:r>
              <a:rPr lang="ja-JP" altLang="en-US" sz="2000" b="0" strike="noStrike" spc="-1" dirty="0" smtClean="0">
                <a:solidFill>
                  <a:srgbClr val="000000"/>
                </a:solidFill>
                <a:latin typeface="Arial"/>
                <a:ea typeface="Arial"/>
              </a:rPr>
              <a:t>に</a:t>
            </a:r>
            <a:r>
              <a:rPr lang="en-US" altLang="ja-JP" sz="2000" b="0" strike="noStrike" spc="-1" dirty="0" smtClean="0">
                <a:solidFill>
                  <a:srgbClr val="000000"/>
                </a:solidFill>
                <a:latin typeface="Arial"/>
                <a:ea typeface="Arial"/>
              </a:rPr>
              <a:t>issue</a:t>
            </a:r>
            <a:r>
              <a:rPr lang="ja-JP" altLang="en-US" sz="2000" b="0" strike="noStrike" spc="-1" dirty="0" smtClean="0">
                <a:solidFill>
                  <a:srgbClr val="000000"/>
                </a:solidFill>
                <a:latin typeface="Arial"/>
                <a:ea typeface="Arial"/>
              </a:rPr>
              <a:t>を報告してください</a:t>
            </a:r>
            <a:r>
              <a:rPr lang="en-US" sz="2000" b="0" strike="noStrike" spc="-1" dirty="0" smtClean="0">
                <a:solidFill>
                  <a:srgbClr val="000000"/>
                </a:solidFill>
                <a:latin typeface="Arial"/>
                <a:ea typeface="Arial"/>
              </a:rPr>
              <a:t>: </a:t>
            </a:r>
            <a:r>
              <a:rPr lang="en-US" sz="2000" b="0" u="sng" strike="noStrike" spc="-1" dirty="0">
                <a:solidFill>
                  <a:srgbClr val="0563C1"/>
                </a:solidFill>
                <a:uFillTx/>
                <a:latin typeface="Arial"/>
                <a:ea typeface="Arial"/>
                <a:hlinkClick r:id="rId4"/>
              </a:rPr>
              <a:t>https://github.com/fossology/fossology</a:t>
            </a:r>
            <a:endParaRPr lang="en-US" sz="2000" b="0" strike="noStrike" spc="-1" dirty="0">
              <a:latin typeface="Arial"/>
            </a:endParaRPr>
          </a:p>
          <a:p>
            <a:pPr marL="216000" lvl="1" indent="-240120">
              <a:lnSpc>
                <a:spcPct val="100000"/>
              </a:lnSpc>
              <a:spcBef>
                <a:spcPts val="1001"/>
              </a:spcBef>
              <a:buClr>
                <a:srgbClr val="879BAA"/>
              </a:buClr>
              <a:buFont typeface="Noto Sans Symbols"/>
              <a:buChar char="∙"/>
            </a:pPr>
            <a:r>
              <a:rPr lang="ja-JP" altLang="en-US" sz="2000" spc="-1" dirty="0" smtClean="0">
                <a:solidFill>
                  <a:srgbClr val="000000"/>
                </a:solidFill>
                <a:latin typeface="Arial"/>
                <a:ea typeface="Arial"/>
              </a:rPr>
              <a:t>そしてもちろん</a:t>
            </a:r>
            <a:r>
              <a:rPr lang="en-US" sz="2000" b="0" strike="noStrike" spc="-1" dirty="0" smtClean="0">
                <a:solidFill>
                  <a:srgbClr val="000000"/>
                </a:solidFill>
                <a:latin typeface="Arial"/>
                <a:ea typeface="Arial"/>
              </a:rPr>
              <a:t>… FOSSology</a:t>
            </a:r>
            <a:r>
              <a:rPr lang="ja-JP" altLang="en-US" sz="2000" b="0" strike="noStrike" spc="-1" dirty="0" smtClean="0">
                <a:solidFill>
                  <a:srgbClr val="000000"/>
                </a:solidFill>
                <a:latin typeface="Arial"/>
                <a:ea typeface="Arial"/>
              </a:rPr>
              <a:t>の機能拡張や向上のためのコードコントリビューションを歓迎します！</a:t>
            </a:r>
            <a:r>
              <a:rPr lang="en-US" sz="2000" b="0" strike="noStrike" spc="-1" dirty="0" smtClean="0">
                <a:solidFill>
                  <a:srgbClr val="000000"/>
                </a:solidFill>
                <a:latin typeface="Arial"/>
                <a:ea typeface="Arial"/>
              </a:rPr>
              <a:t>  </a:t>
            </a:r>
          </a:p>
          <a:p>
            <a:pPr marL="216000" lvl="1" indent="-240120">
              <a:lnSpc>
                <a:spcPct val="100000"/>
              </a:lnSpc>
              <a:spcBef>
                <a:spcPts val="1001"/>
              </a:spcBef>
              <a:buClr>
                <a:srgbClr val="879BAA"/>
              </a:buClr>
              <a:buFont typeface="Noto Sans Symbols"/>
              <a:buChar char="∙"/>
            </a:pPr>
            <a:endParaRPr lang="en-US" sz="2000" b="0" strike="noStrike" spc="-1" dirty="0">
              <a:latin typeface="Arial"/>
            </a:endParaRPr>
          </a:p>
        </p:txBody>
      </p:sp>
      <p:pic>
        <p:nvPicPr>
          <p:cNvPr id="420" name="Google Shape;570;p62"/>
          <p:cNvPicPr/>
          <p:nvPr/>
        </p:nvPicPr>
        <p:blipFill>
          <a:blip r:embed="rId5"/>
          <a:stretch/>
        </p:blipFill>
        <p:spPr>
          <a:xfrm>
            <a:off x="6168240" y="1852200"/>
            <a:ext cx="5488920" cy="3878640"/>
          </a:xfrm>
          <a:prstGeom prst="rect">
            <a:avLst/>
          </a:prstGeom>
          <a:ln w="19080">
            <a:solidFill>
              <a:srgbClr val="434343"/>
            </a:solidFill>
            <a:round/>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2"/>
          <p:cNvSpPr/>
          <p:nvPr/>
        </p:nvSpPr>
        <p:spPr>
          <a:xfrm>
            <a:off x="0" y="152280"/>
            <a:ext cx="130734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latin typeface="Arial"/>
                <a:ea typeface="Arial"/>
              </a:rPr>
              <a:t>この</a:t>
            </a:r>
            <a:r>
              <a:rPr lang="en-US" altLang="ja-JP" sz="3200" b="1" spc="-1" dirty="0" smtClean="0">
                <a:solidFill>
                  <a:srgbClr val="000000"/>
                </a:solidFill>
                <a:latin typeface="Arial"/>
                <a:ea typeface="Arial"/>
              </a:rPr>
              <a:t>Fossology</a:t>
            </a:r>
            <a:r>
              <a:rPr lang="ja-JP" altLang="en-US" sz="3200" b="1" spc="-1" dirty="0" smtClean="0">
                <a:solidFill>
                  <a:srgbClr val="000000"/>
                </a:solidFill>
                <a:latin typeface="Arial"/>
                <a:ea typeface="Arial"/>
              </a:rPr>
              <a:t>のトレーニング向上にご協力ください</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a:t>
            </a:r>
            <a:endParaRPr lang="en-US" sz="3200" b="0" strike="noStrike" spc="-1" dirty="0">
              <a:latin typeface="Arial"/>
            </a:endParaRPr>
          </a:p>
        </p:txBody>
      </p:sp>
      <p:sp>
        <p:nvSpPr>
          <p:cNvPr id="423" name="CustomShape 3"/>
          <p:cNvSpPr/>
          <p:nvPr/>
        </p:nvSpPr>
        <p:spPr>
          <a:xfrm>
            <a:off x="468720" y="1628280"/>
            <a:ext cx="11381410" cy="48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5000"/>
              </a:lnSpc>
            </a:pPr>
            <a:r>
              <a:rPr lang="ja-JP" altLang="en-US" sz="3000" b="0" strike="noStrike" spc="-1" dirty="0" smtClean="0">
                <a:solidFill>
                  <a:srgbClr val="000000"/>
                </a:solidFill>
                <a:latin typeface="Arial"/>
                <a:ea typeface="Arial"/>
              </a:rPr>
              <a:t>このコース</a:t>
            </a:r>
            <a:r>
              <a:rPr lang="ja-JP" altLang="en-US" sz="3000" spc="-1" dirty="0" smtClean="0">
                <a:solidFill>
                  <a:srgbClr val="000000"/>
                </a:solidFill>
                <a:latin typeface="Arial"/>
                <a:ea typeface="Arial"/>
              </a:rPr>
              <a:t>の</a:t>
            </a:r>
            <a:r>
              <a:rPr lang="ja-JP" altLang="en-US" sz="3000" spc="-1" dirty="0">
                <a:solidFill>
                  <a:srgbClr val="000000"/>
                </a:solidFill>
                <a:latin typeface="Arial"/>
                <a:ea typeface="Arial"/>
              </a:rPr>
              <a:t>質</a:t>
            </a:r>
            <a:r>
              <a:rPr lang="ja-JP" altLang="en-US" sz="3000" spc="-1" dirty="0" smtClean="0">
                <a:solidFill>
                  <a:srgbClr val="000000"/>
                </a:solidFill>
                <a:latin typeface="Arial"/>
                <a:ea typeface="Arial"/>
              </a:rPr>
              <a:t>を</a:t>
            </a:r>
            <a:r>
              <a:rPr lang="ja-JP" altLang="en-US" sz="3000" spc="-1" dirty="0">
                <a:solidFill>
                  <a:srgbClr val="000000"/>
                </a:solidFill>
                <a:latin typeface="Arial"/>
                <a:ea typeface="Arial"/>
              </a:rPr>
              <a:t>上</a:t>
            </a:r>
            <a:r>
              <a:rPr lang="ja-JP" altLang="en-US" sz="3000" spc="-1" dirty="0" smtClean="0">
                <a:solidFill>
                  <a:srgbClr val="000000"/>
                </a:solidFill>
                <a:latin typeface="Arial"/>
                <a:ea typeface="Arial"/>
              </a:rPr>
              <a:t>げるため</a:t>
            </a:r>
            <a:r>
              <a:rPr lang="ja-JP" altLang="en-US" sz="3000" b="0" strike="noStrike" spc="-1" dirty="0" smtClean="0">
                <a:solidFill>
                  <a:srgbClr val="000000"/>
                </a:solidFill>
                <a:latin typeface="Arial"/>
                <a:ea typeface="Arial"/>
              </a:rPr>
              <a:t>、</a:t>
            </a:r>
            <a:r>
              <a:rPr lang="ja-JP" altLang="en-US" sz="3000" spc="-1" dirty="0" smtClean="0">
                <a:solidFill>
                  <a:srgbClr val="000000"/>
                </a:solidFill>
                <a:latin typeface="Arial"/>
                <a:ea typeface="Arial"/>
              </a:rPr>
              <a:t>記入をお願いします</a:t>
            </a:r>
            <a:r>
              <a:rPr lang="en-US" sz="3000" b="0" strike="noStrike" spc="-1" dirty="0" smtClean="0">
                <a:solidFill>
                  <a:srgbClr val="000000"/>
                </a:solidFill>
                <a:latin typeface="Arial"/>
                <a:ea typeface="Arial"/>
              </a:rPr>
              <a:t> :</a:t>
            </a:r>
            <a:endParaRPr lang="en-US" sz="3000" b="0" strike="noStrike" spc="-1" dirty="0">
              <a:latin typeface="Arial"/>
            </a:endParaRPr>
          </a:p>
          <a:p>
            <a:pPr>
              <a:lnSpc>
                <a:spcPct val="115000"/>
              </a:lnSpc>
            </a:pPr>
            <a:endParaRPr lang="en-US" sz="3000" b="0" strike="noStrike" spc="-1" dirty="0">
              <a:latin typeface="Arial"/>
            </a:endParaRPr>
          </a:p>
          <a:p>
            <a:pPr>
              <a:lnSpc>
                <a:spcPct val="115000"/>
              </a:lnSpc>
            </a:pPr>
            <a:r>
              <a:rPr lang="en-US" sz="3000" b="0" u="sng" strike="noStrike" spc="-1" dirty="0">
                <a:solidFill>
                  <a:srgbClr val="0563C1"/>
                </a:solidFill>
                <a:uFillTx/>
                <a:latin typeface="Arial"/>
                <a:ea typeface="Arial"/>
                <a:hlinkClick r:id="rId2"/>
              </a:rPr>
              <a:t>https://goo.gl/QGR4B4</a:t>
            </a:r>
            <a:endParaRPr lang="en-US" sz="3000" b="0" strike="noStrike" spc="-1" dirty="0">
              <a:latin typeface="Arial"/>
            </a:endParaRPr>
          </a:p>
          <a:p>
            <a:pPr>
              <a:lnSpc>
                <a:spcPct val="115000"/>
              </a:lnSpc>
            </a:pPr>
            <a:endParaRPr lang="en-US" sz="3000" b="0" strike="noStrike" spc="-1" dirty="0" smtClean="0">
              <a:solidFill>
                <a:srgbClr val="000000"/>
              </a:solidFill>
              <a:latin typeface="Arial"/>
              <a:ea typeface="Arial"/>
            </a:endParaRPr>
          </a:p>
          <a:p>
            <a:pPr>
              <a:lnSpc>
                <a:spcPct val="115000"/>
              </a:lnSpc>
            </a:pPr>
            <a:r>
              <a:rPr lang="ja-JP" altLang="en-US" sz="3000" spc="-1" dirty="0" smtClean="0">
                <a:solidFill>
                  <a:srgbClr val="000000"/>
                </a:solidFill>
                <a:latin typeface="Arial"/>
              </a:rPr>
              <a:t>もし、あなたの</a:t>
            </a:r>
            <a:r>
              <a:rPr lang="en-US" altLang="ja-JP" sz="3000" spc="-1" dirty="0" smtClean="0">
                <a:solidFill>
                  <a:srgbClr val="000000"/>
                </a:solidFill>
                <a:latin typeface="Arial"/>
              </a:rPr>
              <a:t>E</a:t>
            </a:r>
            <a:r>
              <a:rPr lang="ja-JP" altLang="en-US" sz="3000" spc="-1" dirty="0" smtClean="0">
                <a:solidFill>
                  <a:srgbClr val="000000"/>
                </a:solidFill>
                <a:latin typeface="Arial"/>
              </a:rPr>
              <a:t>メールアドレスを入力して頂けたら、本日のスライドを折り返しメールいたします。</a:t>
            </a:r>
            <a:endParaRPr lang="en-US" sz="3000" b="0" strike="noStrike" spc="-1" dirty="0">
              <a:latin typeface="Arial"/>
            </a:endParaRPr>
          </a:p>
          <a:p>
            <a:pPr>
              <a:lnSpc>
                <a:spcPct val="115000"/>
              </a:lnSpc>
            </a:pPr>
            <a:endParaRPr lang="en-US" sz="3000" b="0" strike="noStrike" spc="-1" dirty="0">
              <a:latin typeface="Arial"/>
            </a:endParaRPr>
          </a:p>
          <a:p>
            <a:pPr>
              <a:lnSpc>
                <a:spcPct val="115000"/>
              </a:lnSpc>
            </a:pPr>
            <a:endParaRPr lang="en-US" sz="3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731160" y="126792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06"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trike="noStrike" spc="-1" dirty="0" smtClean="0">
                <a:solidFill>
                  <a:srgbClr val="000000"/>
                </a:solidFill>
                <a:latin typeface="Arial"/>
                <a:ea typeface="Arial"/>
              </a:rPr>
              <a:t>効果的なユーザインターフェイス</a:t>
            </a:r>
            <a:endParaRPr lang="en-US" sz="3200" b="0" strike="noStrike" spc="-1" dirty="0">
              <a:latin typeface="Arial"/>
            </a:endParaRPr>
          </a:p>
        </p:txBody>
      </p:sp>
      <p:sp>
        <p:nvSpPr>
          <p:cNvPr id="207" name="CustomShape 3"/>
          <p:cNvSpPr/>
          <p:nvPr/>
        </p:nvSpPr>
        <p:spPr>
          <a:xfrm>
            <a:off x="944280" y="1962360"/>
            <a:ext cx="5173560" cy="1573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集中的に作業を行う箇所</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a:solidFill>
                  <a:srgbClr val="000000"/>
                </a:solidFill>
                <a:latin typeface="ＭＳ ゴシック" panose="020B0609070205080204" pitchFamily="49" charset="-128"/>
                <a:ea typeface="ＭＳ ゴシック" panose="020B0609070205080204" pitchFamily="49" charset="-128"/>
              </a:rPr>
              <a:t>レビュ</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ーと訂正</a:t>
            </a:r>
            <a:endParaRPr lang="en-US" sz="1900" b="0" strike="noStrike" spc="-1" dirty="0" smtClean="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ユーザインターフェイスを通し過去数年多くの反復作業を一掃する</a:t>
            </a:r>
            <a:endParaRPr lang="en-US" sz="1900" b="0" strike="noStrike" spc="-1" dirty="0" smtClean="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大量</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のパッケージをサポート</a:t>
            </a:r>
            <a:r>
              <a:rPr dirty="0">
                <a:latin typeface="ＭＳ ゴシック" panose="020B0609070205080204" pitchFamily="49" charset="-128"/>
                <a:ea typeface="ＭＳ ゴシック" panose="020B0609070205080204" pitchFamily="49" charset="-128"/>
              </a:rPr>
              <a:t/>
            </a:r>
            <a:br>
              <a:rPr dirty="0">
                <a:latin typeface="ＭＳ ゴシック" panose="020B0609070205080204" pitchFamily="49" charset="-128"/>
                <a:ea typeface="ＭＳ ゴシック" panose="020B0609070205080204" pitchFamily="49" charset="-128"/>
              </a:rPr>
            </a:b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(10.000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ファイル以上</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b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b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例</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Boost</a:t>
            </a:r>
            <a:r>
              <a:rPr lang="en-US" sz="1900" b="0" strike="noStrike" spc="-1" dirty="0">
                <a:solidFill>
                  <a:srgbClr val="000000"/>
                </a:solidFill>
                <a:latin typeface="ＭＳ ゴシック" panose="020B0609070205080204" pitchFamily="49" charset="-128"/>
                <a:ea typeface="ＭＳ ゴシック" panose="020B0609070205080204" pitchFamily="49" charset="-128"/>
              </a:rPr>
              <a:t>, Linux Kernel,…)</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spcAft>
                <a:spcPts val="1301"/>
              </a:spcAft>
            </a:pPr>
            <a:endParaRPr lang="en-US" sz="1900" b="0" strike="noStrike" spc="-1" dirty="0">
              <a:latin typeface="Arial"/>
            </a:endParaRPr>
          </a:p>
        </p:txBody>
      </p:sp>
      <p:sp>
        <p:nvSpPr>
          <p:cNvPr id="208" name="CustomShape 4"/>
          <p:cNvSpPr/>
          <p:nvPr/>
        </p:nvSpPr>
        <p:spPr>
          <a:xfrm>
            <a:off x="968400" y="1472040"/>
            <a:ext cx="212436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進化の軌跡</a:t>
            </a:r>
            <a:endParaRPr lang="en-US" sz="2400" b="0" strike="noStrike" spc="-1" dirty="0">
              <a:latin typeface="Arial"/>
            </a:endParaRPr>
          </a:p>
        </p:txBody>
      </p:sp>
      <p:pic>
        <p:nvPicPr>
          <p:cNvPr id="209" name="Google Shape;179;p28"/>
          <p:cNvPicPr/>
          <p:nvPr/>
        </p:nvPicPr>
        <p:blipFill>
          <a:blip r:embed="rId2"/>
          <a:stretch/>
        </p:blipFill>
        <p:spPr>
          <a:xfrm>
            <a:off x="6271560" y="1976400"/>
            <a:ext cx="2883960" cy="1892520"/>
          </a:xfrm>
          <a:prstGeom prst="rect">
            <a:avLst/>
          </a:prstGeom>
          <a:ln>
            <a:noFill/>
          </a:ln>
          <a:effectLst>
            <a:outerShdw>
              <a:srgbClr val="000000">
                <a:alpha val="40000"/>
              </a:srgbClr>
            </a:outerShdw>
          </a:effectLst>
        </p:spPr>
      </p:pic>
      <p:pic>
        <p:nvPicPr>
          <p:cNvPr id="210" name="Google Shape;180;p28"/>
          <p:cNvPicPr/>
          <p:nvPr/>
        </p:nvPicPr>
        <p:blipFill>
          <a:blip r:embed="rId3"/>
          <a:stretch/>
        </p:blipFill>
        <p:spPr>
          <a:xfrm>
            <a:off x="9297000" y="2001240"/>
            <a:ext cx="2883960" cy="1892520"/>
          </a:xfrm>
          <a:prstGeom prst="rect">
            <a:avLst/>
          </a:prstGeom>
          <a:ln>
            <a:noFill/>
          </a:ln>
          <a:effectLst>
            <a:outerShdw>
              <a:srgbClr val="000000">
                <a:alpha val="40000"/>
              </a:srgbClr>
            </a:outerShdw>
          </a:effectLst>
        </p:spPr>
      </p:pic>
      <p:pic>
        <p:nvPicPr>
          <p:cNvPr id="211" name="Google Shape;181;p28"/>
          <p:cNvPicPr/>
          <p:nvPr/>
        </p:nvPicPr>
        <p:blipFill>
          <a:blip r:embed="rId4"/>
          <a:stretch/>
        </p:blipFill>
        <p:spPr>
          <a:xfrm>
            <a:off x="6271560" y="4089600"/>
            <a:ext cx="2883960" cy="1892520"/>
          </a:xfrm>
          <a:prstGeom prst="rect">
            <a:avLst/>
          </a:prstGeom>
          <a:ln>
            <a:noFill/>
          </a:ln>
          <a:effectLst>
            <a:outerShdw>
              <a:srgbClr val="000000">
                <a:alpha val="40000"/>
              </a:srgbClr>
            </a:outerShdw>
          </a:effectLst>
        </p:spPr>
      </p:pic>
      <p:pic>
        <p:nvPicPr>
          <p:cNvPr id="212" name="Google Shape;182;p28"/>
          <p:cNvPicPr/>
          <p:nvPr/>
        </p:nvPicPr>
        <p:blipFill>
          <a:blip r:embed="rId5"/>
          <a:stretch/>
        </p:blipFill>
        <p:spPr>
          <a:xfrm>
            <a:off x="3246120" y="4089600"/>
            <a:ext cx="2883960" cy="1892520"/>
          </a:xfrm>
          <a:prstGeom prst="rect">
            <a:avLst/>
          </a:prstGeom>
          <a:ln>
            <a:noFill/>
          </a:ln>
          <a:effectLst>
            <a:outerShdw>
              <a:srgbClr val="000000">
                <a:alpha val="40000"/>
              </a:srgbClr>
            </a:outerShdw>
          </a:effectLst>
        </p:spPr>
      </p:pic>
      <p:pic>
        <p:nvPicPr>
          <p:cNvPr id="213" name="Google Shape;183;p28"/>
          <p:cNvPicPr/>
          <p:nvPr/>
        </p:nvPicPr>
        <p:blipFill>
          <a:blip r:embed="rId6"/>
          <a:stretch/>
        </p:blipFill>
        <p:spPr>
          <a:xfrm>
            <a:off x="9297000" y="4089600"/>
            <a:ext cx="2883960" cy="1909080"/>
          </a:xfrm>
          <a:prstGeom prst="rect">
            <a:avLst/>
          </a:prstGeom>
          <a:ln>
            <a:noFill/>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0" y="203040"/>
            <a:ext cx="1292004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000" b="1" strike="noStrike" spc="-1" dirty="0" smtClean="0">
                <a:solidFill>
                  <a:srgbClr val="000000"/>
                </a:solidFill>
                <a:latin typeface="ＭＳ ゴシック" panose="020B0609070205080204" pitchFamily="49" charset="-128"/>
                <a:ea typeface="ＭＳ ゴシック" panose="020B0609070205080204" pitchFamily="49" charset="-128"/>
              </a:rPr>
              <a:t>ご清聴ありがとうございました。</a:t>
            </a:r>
            <a:endParaRPr lang="en-US" sz="3000" b="0" strike="noStrike" spc="-1" dirty="0">
              <a:latin typeface="ＭＳ ゴシック" panose="020B0609070205080204" pitchFamily="49" charset="-128"/>
              <a:ea typeface="ＭＳ ゴシック" panose="020B0609070205080204" pitchFamily="49" charset="-128"/>
            </a:endParaRPr>
          </a:p>
        </p:txBody>
      </p:sp>
      <p:sp>
        <p:nvSpPr>
          <p:cNvPr id="425" name="CustomShape 2"/>
          <p:cNvSpPr/>
          <p:nvPr/>
        </p:nvSpPr>
        <p:spPr>
          <a:xfrm>
            <a:off x="626760" y="1413000"/>
            <a:ext cx="11081520" cy="213840"/>
          </a:xfrm>
          <a:prstGeom prst="rect">
            <a:avLst/>
          </a:prstGeom>
          <a:noFill/>
          <a:ln>
            <a:noFill/>
          </a:ln>
        </p:spPr>
        <p:style>
          <a:lnRef idx="0">
            <a:scrgbClr r="0" g="0" b="0"/>
          </a:lnRef>
          <a:fillRef idx="0">
            <a:scrgbClr r="0" g="0" b="0"/>
          </a:fillRef>
          <a:effectRef idx="0">
            <a:scrgbClr r="0" g="0" b="0"/>
          </a:effectRef>
          <a:fontRef idx="minor"/>
        </p:style>
      </p:sp>
      <p:sp>
        <p:nvSpPr>
          <p:cNvPr id="426" name="CustomShape 3"/>
          <p:cNvSpPr/>
          <p:nvPr/>
        </p:nvSpPr>
        <p:spPr>
          <a:xfrm>
            <a:off x="721080" y="1774440"/>
            <a:ext cx="10885320" cy="3710880"/>
          </a:xfrm>
          <a:prstGeom prst="rect">
            <a:avLst/>
          </a:prstGeom>
          <a:solidFill>
            <a:srgbClr val="F3F3F3"/>
          </a:solidFill>
          <a:ln>
            <a:noFill/>
          </a:ln>
        </p:spPr>
        <p:style>
          <a:lnRef idx="0">
            <a:scrgbClr r="0" g="0" b="0"/>
          </a:lnRef>
          <a:fillRef idx="0">
            <a:scrgbClr r="0" g="0" b="0"/>
          </a:fillRef>
          <a:effectRef idx="0">
            <a:scrgbClr r="0" g="0" b="0"/>
          </a:effectRef>
          <a:fontRef idx="minor"/>
        </p:style>
        <p:txBody>
          <a:bodyPr lIns="144000" tIns="108000" rIns="72000" bIns="108000"/>
          <a:lstStyle/>
          <a:p>
            <a:pPr marL="228600" indent="-22752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520">
              <a:lnSpc>
                <a:spcPct val="90000"/>
              </a:lnSpc>
            </a:pPr>
            <a:endParaRPr lang="en-US" sz="1600" b="0" strike="noStrike" spc="-1">
              <a:latin typeface="Arial"/>
            </a:endParaRPr>
          </a:p>
          <a:p>
            <a:pPr marL="228600" indent="-227520">
              <a:lnSpc>
                <a:spcPct val="90000"/>
              </a:lnSpc>
            </a:pPr>
            <a:r>
              <a:rPr lang="en-US" sz="1600" b="0" strike="noStrike" spc="-1">
                <a:solidFill>
                  <a:srgbClr val="000000"/>
                </a:solidFill>
                <a:latin typeface="Open Sans"/>
                <a:ea typeface="Open Sans"/>
              </a:rPr>
              <a:t>CC-BY-SA 4.0</a:t>
            </a:r>
            <a:r>
              <a:t/>
            </a:r>
            <a:br/>
            <a:r>
              <a:rPr lang="en-US" sz="1600" b="0" u="sng" strike="noStrike" spc="-1">
                <a:solidFill>
                  <a:srgbClr val="0563C1"/>
                </a:solidFill>
                <a:uFillTx/>
                <a:latin typeface="Open Sans"/>
                <a:ea typeface="Open Sans"/>
                <a:hlinkClick r:id="rId3"/>
              </a:rPr>
              <a:t>https://creativecommons.org/licenses/by-sa/4.0/</a:t>
            </a:r>
            <a:endParaRPr lang="en-US" sz="1600" b="0" strike="noStrike" spc="-1">
              <a:latin typeface="Arial"/>
            </a:endParaRPr>
          </a:p>
          <a:p>
            <a:pPr marL="228600" indent="-227520">
              <a:lnSpc>
                <a:spcPct val="90000"/>
              </a:lnSpc>
              <a:spcBef>
                <a:spcPts val="1001"/>
              </a:spcBef>
            </a:pPr>
            <a:r>
              <a:rPr lang="en-US" sz="1600" b="1" strike="noStrike" spc="-1">
                <a:solidFill>
                  <a:srgbClr val="000000"/>
                </a:solidFill>
                <a:latin typeface="Open Sans"/>
                <a:ea typeface="Open Sans"/>
              </a:rPr>
              <a:t>Internet</a:t>
            </a:r>
            <a:r>
              <a:t/>
            </a:r>
            <a:br/>
            <a:r>
              <a:rPr lang="en-US" sz="1600" b="1" u="sng" strike="noStrike" spc="-1">
                <a:solidFill>
                  <a:srgbClr val="0563C1"/>
                </a:solidFill>
                <a:uFillTx/>
                <a:latin typeface="Open Sans"/>
                <a:ea typeface="Open Sans"/>
                <a:hlinkClick r:id="rId4"/>
              </a:rPr>
              <a:t>https://www.fossology.org</a:t>
            </a:r>
            <a:endParaRPr lang="en-US" sz="1600" b="0" strike="noStrike" spc="-1">
              <a:latin typeface="Arial"/>
            </a:endParaRPr>
          </a:p>
          <a:p>
            <a:pPr marL="228600" indent="-227520">
              <a:lnSpc>
                <a:spcPct val="90000"/>
              </a:lnSpc>
              <a:spcBef>
                <a:spcPts val="1001"/>
              </a:spcBef>
            </a:pPr>
            <a:r>
              <a:rPr lang="en-US" sz="1600" b="1" strike="noStrike" spc="-1">
                <a:solidFill>
                  <a:srgbClr val="000000"/>
                </a:solidFill>
                <a:latin typeface="Open Sans"/>
                <a:ea typeface="Open Sans"/>
              </a:rPr>
              <a:t>Github</a:t>
            </a:r>
            <a:r>
              <a:t/>
            </a:r>
            <a:br/>
            <a:r>
              <a:rPr lang="en-US" sz="1600" b="1" u="sng" strike="noStrike" spc="-1">
                <a:solidFill>
                  <a:srgbClr val="0563C1"/>
                </a:solidFill>
                <a:uFillTx/>
                <a:latin typeface="Open Sans"/>
                <a:ea typeface="Open Sans"/>
                <a:hlinkClick r:id="rId5"/>
              </a:rPr>
              <a:t>https://github.com/fossology/fossology</a:t>
            </a:r>
            <a:endParaRPr lang="en-US" sz="1600" b="0" strike="noStrike" spc="-1">
              <a:latin typeface="Arial"/>
            </a:endParaRPr>
          </a:p>
          <a:p>
            <a:pPr marL="228600" indent="-227520">
              <a:lnSpc>
                <a:spcPct val="90000"/>
              </a:lnSpc>
            </a:pP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Further Links</a:t>
            </a:r>
            <a:r>
              <a:t/>
            </a:r>
            <a:br/>
            <a:r>
              <a:rPr lang="en-US" sz="1600" b="1" u="sng" strike="noStrike" spc="-1">
                <a:solidFill>
                  <a:srgbClr val="0563C1"/>
                </a:solidFill>
                <a:uFillTx/>
                <a:latin typeface="Open Sans"/>
                <a:ea typeface="Open Sans"/>
                <a:hlinkClick r:id="rId6"/>
              </a:rPr>
              <a:t>https://www.spdx.org</a:t>
            </a: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https://www.openchainproject.org</a:t>
            </a: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8"/>
              </a:rPr>
              <a:t>https://github.com/sw360/sw360portal</a:t>
            </a:r>
            <a:endParaRPr lang="en-US" sz="1600" b="0" strike="noStrike" spc="-1">
              <a:latin typeface="Arial"/>
            </a:endParaRPr>
          </a:p>
          <a:p>
            <a:pPr marL="228600" indent="-227520">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0"/>
            <a:ext cx="12190320" cy="1266840"/>
          </a:xfrm>
          <a:prstGeom prst="rect">
            <a:avLst/>
          </a:prstGeom>
          <a:noFill/>
          <a:ln w="9360">
            <a:solidFill>
              <a:srgbClr val="000000"/>
            </a:solidFill>
            <a:round/>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基本的な一連の作業</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再掲</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216" name="CustomShape 2"/>
          <p:cNvSpPr/>
          <p:nvPr/>
        </p:nvSpPr>
        <p:spPr>
          <a:xfrm>
            <a:off x="6277510" y="1634040"/>
            <a:ext cx="5640512" cy="466452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ja-JP" altLang="en-US" dirty="0" smtClean="0"/>
              <a:t>サンプルファイル</a:t>
            </a:r>
            <a:r>
              <a:rPr lang="ja-JP" altLang="en-US" dirty="0"/>
              <a:t>の</a:t>
            </a:r>
            <a:r>
              <a:rPr lang="en-US" altLang="ja-JP" dirty="0"/>
              <a:t>jakarta-oro-2.0.7</a:t>
            </a:r>
            <a:r>
              <a:rPr lang="ja-JP" altLang="en-US" dirty="0"/>
              <a:t>を</a:t>
            </a:r>
            <a:r>
              <a:rPr lang="ja-JP" altLang="en-US" dirty="0" smtClean="0"/>
              <a:t>アップロード</a:t>
            </a:r>
            <a:endParaRPr lang="en-US" altLang="ja-JP" dirty="0" smtClean="0"/>
          </a:p>
          <a:p>
            <a:pPr marL="190440" lvl="1" indent="-208440">
              <a:lnSpc>
                <a:spcPct val="100000"/>
              </a:lnSpc>
              <a:buClr>
                <a:srgbClr val="879BAA"/>
              </a:buClr>
              <a:buFont typeface="Arial"/>
              <a:buChar char="•"/>
            </a:pPr>
            <a:r>
              <a:rPr lang="ja-JP" altLang="en-US" dirty="0" smtClean="0"/>
              <a:t>アップロード</a:t>
            </a:r>
            <a:r>
              <a:rPr lang="ja-JP" altLang="en-US" dirty="0"/>
              <a:t>の際にアップロードのオプションを</a:t>
            </a:r>
            <a:r>
              <a:rPr lang="ja-JP" altLang="en-US" dirty="0" smtClean="0"/>
              <a:t>選択</a:t>
            </a:r>
            <a:endParaRPr lang="en-US" altLang="ja-JP" dirty="0" smtClean="0"/>
          </a:p>
          <a:p>
            <a:pPr marL="190440" lvl="1" indent="-208440">
              <a:lnSpc>
                <a:spcPct val="100000"/>
              </a:lnSpc>
              <a:buClr>
                <a:srgbClr val="879BAA"/>
              </a:buClr>
              <a:buFont typeface="Arial"/>
              <a:buChar char="•"/>
            </a:pPr>
            <a:r>
              <a:rPr lang="ja-JP" altLang="en-US" dirty="0" smtClean="0"/>
              <a:t>ブラウズ</a:t>
            </a:r>
            <a:r>
              <a:rPr lang="ja-JP" altLang="en-US" dirty="0"/>
              <a:t>画面からアップロード名をクリックしてライセンスブラウザ画面に行き、そこの</a:t>
            </a:r>
            <a:r>
              <a:rPr lang="en-US" altLang="ja-JP" dirty="0"/>
              <a:t>UI</a:t>
            </a:r>
            <a:r>
              <a:rPr lang="ja-JP" altLang="en-US" dirty="0"/>
              <a:t>を再確認 </a:t>
            </a:r>
            <a:r>
              <a:rPr lang="en-US" altLang="ja-JP" dirty="0"/>
              <a:t>(aggregated view</a:t>
            </a:r>
            <a:r>
              <a:rPr lang="en-US" altLang="ja-JP" dirty="0" smtClean="0"/>
              <a:t>)</a:t>
            </a:r>
          </a:p>
          <a:p>
            <a:pPr marL="190440" lvl="1" indent="-208440">
              <a:lnSpc>
                <a:spcPct val="100000"/>
              </a:lnSpc>
              <a:buClr>
                <a:srgbClr val="879BAA"/>
              </a:buClr>
              <a:buFont typeface="Arial"/>
              <a:buChar char="•"/>
            </a:pPr>
            <a:r>
              <a:rPr lang="ja-JP" altLang="en-US" dirty="0" smtClean="0"/>
              <a:t>ブラウズ</a:t>
            </a:r>
            <a:r>
              <a:rPr lang="ja-JP" altLang="en-US" dirty="0"/>
              <a:t>画面の </a:t>
            </a:r>
            <a:r>
              <a:rPr lang="en-US" altLang="ja-JP" dirty="0"/>
              <a:t>-- select action -- </a:t>
            </a:r>
            <a:r>
              <a:rPr lang="ja-JP" altLang="en-US" dirty="0"/>
              <a:t>メニューから </a:t>
            </a:r>
            <a:r>
              <a:rPr lang="en-US" altLang="ja-JP" dirty="0"/>
              <a:t>"Licenses" </a:t>
            </a:r>
            <a:r>
              <a:rPr lang="ja-JP" altLang="en-US" dirty="0"/>
              <a:t>を選択 </a:t>
            </a:r>
            <a:r>
              <a:rPr lang="en-US" altLang="ja-JP" dirty="0"/>
              <a:t>(single file view</a:t>
            </a:r>
            <a:r>
              <a:rPr lang="en-US" altLang="ja-JP" dirty="0" smtClean="0"/>
              <a:t>)</a:t>
            </a:r>
          </a:p>
          <a:p>
            <a:pPr marL="190440" lvl="1" indent="-208440">
              <a:lnSpc>
                <a:spcPct val="100000"/>
              </a:lnSpc>
              <a:buClr>
                <a:srgbClr val="879BAA"/>
              </a:buClr>
              <a:buFont typeface="Arial"/>
              <a:buChar char="•"/>
            </a:pPr>
            <a:r>
              <a:rPr lang="ja-JP" altLang="en-US" dirty="0" smtClean="0"/>
              <a:t>ライセンス</a:t>
            </a:r>
            <a:r>
              <a:rPr lang="ja-JP" altLang="en-US" dirty="0"/>
              <a:t>を決定して結果を適用 </a:t>
            </a:r>
            <a:r>
              <a:rPr lang="en-US" altLang="ja-JP" dirty="0"/>
              <a:t>(Submit</a:t>
            </a:r>
            <a:r>
              <a:rPr lang="en-US" altLang="ja-JP" dirty="0" smtClean="0"/>
              <a:t>)</a:t>
            </a:r>
          </a:p>
          <a:p>
            <a:pPr marL="647640" lvl="2" indent="-208440">
              <a:buClr>
                <a:srgbClr val="879BAA"/>
              </a:buClr>
              <a:buFont typeface="Arial"/>
              <a:buChar char="•"/>
            </a:pPr>
            <a:r>
              <a:rPr lang="ja-JP" altLang="en-US" dirty="0" smtClean="0"/>
              <a:t>バルク</a:t>
            </a:r>
            <a:r>
              <a:rPr lang="ja-JP" altLang="en-US" dirty="0"/>
              <a:t>機能の</a:t>
            </a:r>
            <a:r>
              <a:rPr lang="ja-JP" altLang="en-US" dirty="0" smtClean="0"/>
              <a:t>初利用</a:t>
            </a:r>
            <a:endParaRPr lang="en-US" altLang="ja-JP" dirty="0" smtClean="0"/>
          </a:p>
          <a:p>
            <a:pPr marL="190440" lvl="1" indent="-208440">
              <a:lnSpc>
                <a:spcPct val="100000"/>
              </a:lnSpc>
              <a:buClr>
                <a:srgbClr val="879BAA"/>
              </a:buClr>
              <a:buFont typeface="Arial"/>
              <a:buChar char="•"/>
            </a:pPr>
            <a:r>
              <a:rPr lang="en-US" altLang="ja-JP" dirty="0" smtClean="0"/>
              <a:t>Copyright </a:t>
            </a:r>
            <a:r>
              <a:rPr lang="ja-JP" altLang="en-US" dirty="0"/>
              <a:t>のリンクへ行き、検出結果を</a:t>
            </a:r>
            <a:r>
              <a:rPr lang="ja-JP" altLang="en-US" dirty="0" smtClean="0"/>
              <a:t>修正</a:t>
            </a:r>
            <a:endParaRPr lang="en-US" altLang="ja-JP" dirty="0" smtClean="0"/>
          </a:p>
          <a:p>
            <a:pPr marL="647640" lvl="2" indent="-208440">
              <a:buClr>
                <a:srgbClr val="879BAA"/>
              </a:buClr>
              <a:buFont typeface="Arial"/>
              <a:buChar char="•"/>
            </a:pPr>
            <a:r>
              <a:rPr lang="en-US" altLang="ja-JP" dirty="0" smtClean="0"/>
              <a:t>ECC</a:t>
            </a:r>
            <a:r>
              <a:rPr lang="ja-JP" altLang="en-US" dirty="0"/>
              <a:t>も</a:t>
            </a:r>
            <a:r>
              <a:rPr lang="ja-JP" altLang="en-US" dirty="0" smtClean="0"/>
              <a:t>同様</a:t>
            </a:r>
            <a:endParaRPr lang="en-US" altLang="ja-JP" dirty="0" smtClean="0"/>
          </a:p>
          <a:p>
            <a:pPr marL="190440" lvl="1" indent="-208440">
              <a:buClr>
                <a:srgbClr val="879BAA"/>
              </a:buClr>
              <a:buFont typeface="Arial"/>
              <a:buChar char="•"/>
            </a:pPr>
            <a:r>
              <a:rPr lang="ja-JP" altLang="en-US" dirty="0" smtClean="0"/>
              <a:t>ブラウズ</a:t>
            </a:r>
            <a:r>
              <a:rPr lang="ja-JP" altLang="en-US" dirty="0"/>
              <a:t>画面の </a:t>
            </a:r>
            <a:r>
              <a:rPr lang="en-US" altLang="ja-JP" dirty="0"/>
              <a:t>-- select action -- </a:t>
            </a:r>
            <a:r>
              <a:rPr lang="ja-JP" altLang="en-US" dirty="0"/>
              <a:t>ドロップダウンから</a:t>
            </a:r>
            <a:r>
              <a:rPr lang="en-US" altLang="ja-JP" dirty="0"/>
              <a:t>SPDX</a:t>
            </a:r>
            <a:r>
              <a:rPr lang="ja-JP" altLang="en-US" dirty="0"/>
              <a:t>の出力形式を選択</a:t>
            </a:r>
            <a:endParaRPr lang="en-US" sz="1700" b="0" strike="noStrike" spc="-1" dirty="0">
              <a:latin typeface="Arial"/>
            </a:endParaRPr>
          </a:p>
          <a:p>
            <a:pPr>
              <a:lnSpc>
                <a:spcPct val="100000"/>
              </a:lnSpc>
            </a:pPr>
            <a:endParaRPr lang="en-US" sz="1700" b="0" strike="noStrike" spc="-1" dirty="0">
              <a:latin typeface="Arial"/>
            </a:endParaRPr>
          </a:p>
        </p:txBody>
      </p:sp>
      <p:sp>
        <p:nvSpPr>
          <p:cNvPr id="217" name="CustomShape 3"/>
          <p:cNvSpPr/>
          <p:nvPr/>
        </p:nvSpPr>
        <p:spPr>
          <a:xfrm>
            <a:off x="618120" y="1634040"/>
            <a:ext cx="5477880" cy="46645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1080">
              <a:lnSpc>
                <a:spcPct val="100000"/>
              </a:lnSpc>
              <a:buClr>
                <a:srgbClr val="000000"/>
              </a:buClr>
              <a:buFont typeface="Noto Sans Symbols"/>
              <a:buAutoNum type="arabicPeriod"/>
            </a:pPr>
            <a:r>
              <a:rPr lang="en-US" altLang="ja-JP" sz="1900" b="1" spc="-1" dirty="0">
                <a:solidFill>
                  <a:srgbClr val="000000"/>
                </a:solidFill>
                <a:latin typeface="ＭＳ ゴシック" panose="020B0609070205080204" pitchFamily="49" charset="-128"/>
                <a:ea typeface="ＭＳ ゴシック" panose="020B0609070205080204" pitchFamily="49" charset="-128"/>
              </a:rPr>
              <a:t>FOSSology</a:t>
            </a:r>
            <a:r>
              <a:rPr lang="ja-JP" altLang="en-US" sz="1900" b="1" spc="-1" dirty="0">
                <a:solidFill>
                  <a:srgbClr val="000000"/>
                </a:solidFill>
                <a:latin typeface="ＭＳ ゴシック" panose="020B0609070205080204" pitchFamily="49" charset="-128"/>
                <a:ea typeface="ＭＳ ゴシック" panose="020B0609070205080204" pitchFamily="49" charset="-128"/>
              </a:rPr>
              <a:t> 一連作業</a:t>
            </a:r>
            <a:endParaRPr lang="en-US" altLang="ja-JP" sz="1900" spc="-1" dirty="0">
              <a:latin typeface="ＭＳ ゴシック" panose="020B0609070205080204" pitchFamily="49" charset="-128"/>
              <a:ea typeface="ＭＳ ゴシック" panose="020B0609070205080204" pitchFamily="49" charset="-128"/>
            </a:endParaRPr>
          </a:p>
          <a:p>
            <a:pPr marL="520560" lvl="2" indent="-374040">
              <a:lnSpc>
                <a:spcPct val="100000"/>
              </a:lnSpc>
              <a:buClr>
                <a:srgbClr val="000000"/>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アップロード</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p>
          <a:p>
            <a:pPr marL="520560" lvl="2" indent="-374040">
              <a:lnSpc>
                <a:spcPct val="100000"/>
              </a:lnSpc>
              <a:buClr>
                <a:srgbClr val="000000"/>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 </a:t>
            </a:r>
            <a:r>
              <a:rPr lang="ja-JP" altLang="en-US" sz="1900" spc="-1" dirty="0">
                <a:solidFill>
                  <a:srgbClr val="000000"/>
                </a:solidFill>
                <a:latin typeface="ＭＳ ゴシック" panose="020B0609070205080204" pitchFamily="49" charset="-128"/>
                <a:ea typeface="ＭＳ ゴシック" panose="020B0609070205080204" pitchFamily="49" charset="-128"/>
              </a:rPr>
              <a:t>レポート作成</a:t>
            </a:r>
            <a:r>
              <a:rPr lang="en-US" altLang="ja-JP" sz="1900" spc="-1" dirty="0">
                <a:solidFill>
                  <a:srgbClr val="000000"/>
                </a:solidFill>
                <a:latin typeface="ＭＳ ゴシック" panose="020B0609070205080204" pitchFamily="49" charset="-128"/>
                <a:ea typeface="ＭＳ ゴシック" panose="020B0609070205080204" pitchFamily="49" charset="-128"/>
              </a:rPr>
              <a:t>: SPDX</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a:t>
            </a:r>
            <a:r>
              <a:rPr lang="en-US" altLang="ja-JP" sz="1900" b="1" spc="-1" dirty="0">
                <a:solidFill>
                  <a:srgbClr val="000000"/>
                </a:solidFill>
                <a:latin typeface="ＭＳ ゴシック" panose="020B0609070205080204" pitchFamily="49" charset="-128"/>
                <a:ea typeface="ＭＳ ゴシック" panose="020B0609070205080204" pitchFamily="49" charset="-128"/>
              </a:rPr>
              <a:t> – </a:t>
            </a:r>
            <a:r>
              <a:rPr lang="ja-JP" altLang="en-US" sz="1900" b="1" spc="-1" dirty="0">
                <a:solidFill>
                  <a:srgbClr val="000000"/>
                </a:solidFill>
                <a:latin typeface="ＭＳ ゴシック" panose="020B0609070205080204" pitchFamily="49" charset="-128"/>
                <a:ea typeface="ＭＳ ゴシック" panose="020B0609070205080204" pitchFamily="49" charset="-128"/>
              </a:rPr>
              <a:t>様々な方法を提供</a:t>
            </a:r>
            <a:endParaRPr lang="en-US" altLang="ja-JP" sz="1900" b="1" spc="-1" dirty="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ブラウザでアップロードファイルのレビュー</a:t>
            </a:r>
            <a:endParaRPr lang="en-US" altLang="ja-JP" sz="1900" b="1" spc="-1" dirty="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en-US" altLang="ja-JP" sz="1900" b="1" spc="-1" dirty="0" smtClean="0">
                <a:solidFill>
                  <a:srgbClr val="000000"/>
                </a:solidFill>
                <a:latin typeface="ＭＳ ゴシック" panose="020B0609070205080204" pitchFamily="49" charset="-128"/>
                <a:ea typeface="ＭＳ ゴシック" panose="020B0609070205080204" pitchFamily="49" charset="-128"/>
              </a:rPr>
              <a:t>Aggregated </a:t>
            </a:r>
            <a:r>
              <a:rPr lang="en-US" altLang="ja-JP" sz="1900" b="1" spc="-1" dirty="0">
                <a:solidFill>
                  <a:srgbClr val="000000"/>
                </a:solidFill>
                <a:latin typeface="ＭＳ ゴシック" panose="020B0609070205080204" pitchFamily="49" charset="-128"/>
                <a:ea typeface="ＭＳ ゴシック" panose="020B0609070205080204" pitchFamily="49" charset="-128"/>
              </a:rPr>
              <a:t>view</a:t>
            </a:r>
            <a:r>
              <a:rPr lang="ja-JP" altLang="en-US" sz="1900" b="1" spc="-1" dirty="0">
                <a:solidFill>
                  <a:srgbClr val="000000"/>
                </a:solidFill>
                <a:latin typeface="ＭＳ ゴシック" panose="020B0609070205080204" pitchFamily="49" charset="-128"/>
                <a:ea typeface="ＭＳ ゴシック" panose="020B0609070205080204" pitchFamily="49" charset="-128"/>
              </a:rPr>
              <a:t>で、検出されたライセンスをレビュー</a:t>
            </a:r>
            <a:endParaRPr lang="en-US" altLang="ja-JP" sz="1900" spc="-1" dirty="0" smtClean="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en-US" altLang="ja-JP" sz="1900" b="1" spc="-1" dirty="0" smtClean="0">
                <a:solidFill>
                  <a:srgbClr val="000000"/>
                </a:solidFill>
                <a:latin typeface="ＭＳ ゴシック" panose="020B0609070205080204" pitchFamily="49" charset="-128"/>
                <a:ea typeface="ＭＳ ゴシック" panose="020B0609070205080204" pitchFamily="49" charset="-128"/>
              </a:rPr>
              <a:t>“Clearing” </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作業</a:t>
            </a:r>
            <a:endParaRPr lang="en-US" altLang="ja-JP" sz="1900" spc="-1" dirty="0" smtClean="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コピーライト</a:t>
            </a:r>
            <a:r>
              <a:rPr lang="ja-JP" altLang="en-US" sz="1900" b="1" spc="-1" dirty="0">
                <a:solidFill>
                  <a:srgbClr val="000000"/>
                </a:solidFill>
                <a:latin typeface="ＭＳ ゴシック" panose="020B0609070205080204" pitchFamily="49" charset="-128"/>
                <a:ea typeface="ＭＳ ゴシック" panose="020B0609070205080204" pitchFamily="49" charset="-128"/>
              </a:rPr>
              <a:t>のレビュー</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輸出管理情報</a:t>
            </a:r>
            <a:r>
              <a:rPr lang="en-US" altLang="ja-JP" sz="1900" b="1" spc="-1" dirty="0">
                <a:solidFill>
                  <a:srgbClr val="000000"/>
                </a:solidFill>
                <a:latin typeface="ＭＳ ゴシック" panose="020B0609070205080204" pitchFamily="49" charset="-128"/>
                <a:ea typeface="ＭＳ ゴシック" panose="020B0609070205080204" pitchFamily="49" charset="-128"/>
              </a:rPr>
              <a:t>(ECC)</a:t>
            </a:r>
            <a:r>
              <a:rPr lang="ja-JP" altLang="en-US" sz="1900" b="1" spc="-1" dirty="0">
                <a:solidFill>
                  <a:srgbClr val="000000"/>
                </a:solidFill>
                <a:latin typeface="ＭＳ ゴシック" panose="020B0609070205080204" pitchFamily="49" charset="-128"/>
                <a:ea typeface="ＭＳ ゴシック" panose="020B0609070205080204" pitchFamily="49" charset="-128"/>
              </a:rPr>
              <a:t>レビュー</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要求されたレポート出力作成</a:t>
            </a:r>
            <a:endParaRPr lang="en-US" altLang="ja-JP" sz="1900" spc="-1" dirty="0">
              <a:latin typeface="ＭＳ ゴシック" panose="020B0609070205080204" pitchFamily="49" charset="-128"/>
              <a:ea typeface="ＭＳ ゴシック" panose="020B0609070205080204" pitchFamily="49" charset="-128"/>
            </a:endParaRPr>
          </a:p>
          <a:p>
            <a:pPr>
              <a:lnSpc>
                <a:spcPct val="100000"/>
              </a:lnSpc>
              <a:spcBef>
                <a:spcPts val="1301"/>
              </a:spcBef>
            </a:pPr>
            <a:endParaRPr lang="en-US" sz="1900" b="0" strike="noStrike" spc="-1" dirty="0">
              <a:latin typeface="Arial"/>
            </a:endParaRPr>
          </a:p>
        </p:txBody>
      </p:sp>
      <p:sp>
        <p:nvSpPr>
          <p:cNvPr id="218" name="CustomShape 4"/>
          <p:cNvSpPr/>
          <p:nvPr/>
        </p:nvSpPr>
        <p:spPr>
          <a:xfrm>
            <a:off x="6277510" y="1295640"/>
            <a:ext cx="5640512"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219" name="CustomShape 5"/>
          <p:cNvSpPr/>
          <p:nvPr/>
        </p:nvSpPr>
        <p:spPr>
          <a:xfrm>
            <a:off x="618120" y="1295640"/>
            <a:ext cx="547788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spc="-1" dirty="0">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2"/>
          <p:cNvSpPr/>
          <p:nvPr/>
        </p:nvSpPr>
        <p:spPr>
          <a:xfrm>
            <a:off x="0" y="1143000"/>
            <a:ext cx="129708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大量のファイルを一括レビュー</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バルクスキャン</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0" y="0"/>
            <a:ext cx="132588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多くのファイルを一度にレビュー</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バルク</a:t>
            </a:r>
            <a:r>
              <a:rPr lang="ja-JP" altLang="en-US" sz="3200" b="1" spc="-1" dirty="0" smtClean="0">
                <a:solidFill>
                  <a:srgbClr val="000000"/>
                </a:solidFill>
                <a:latin typeface="Arial"/>
                <a:ea typeface="Arial"/>
              </a:rPr>
              <a:t>スキャン</a:t>
            </a:r>
            <a:endParaRPr lang="en-US" sz="3200" b="0" strike="noStrike" spc="-1" dirty="0">
              <a:latin typeface="Arial"/>
            </a:endParaRPr>
          </a:p>
        </p:txBody>
      </p:sp>
      <p:sp>
        <p:nvSpPr>
          <p:cNvPr id="224" name="CustomShape 2"/>
          <p:cNvSpPr/>
          <p:nvPr/>
        </p:nvSpPr>
        <p:spPr>
          <a:xfrm>
            <a:off x="734760" y="115182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i="1" strike="noStrike" spc="-1" dirty="0" smtClean="0">
                <a:solidFill>
                  <a:srgbClr val="000000"/>
                </a:solidFill>
                <a:latin typeface="Arial"/>
                <a:ea typeface="Arial"/>
              </a:rPr>
              <a:t/>
            </a:r>
            <a:br>
              <a:rPr lang="en-US" sz="1600" b="0" i="1" strike="noStrike" spc="-1" dirty="0" smtClean="0">
                <a:solidFill>
                  <a:srgbClr val="000000"/>
                </a:solidFill>
                <a:latin typeface="Arial"/>
                <a:ea typeface="Arial"/>
              </a:rPr>
            </a:br>
            <a:r>
              <a:rPr lang="en-US" altLang="ja-JP" sz="1600" b="0" i="1" strike="noStrike" spc="-1" dirty="0" smtClean="0">
                <a:solidFill>
                  <a:srgbClr val="000000"/>
                </a:solidFill>
                <a:latin typeface="Arial"/>
                <a:ea typeface="Arial"/>
              </a:rPr>
              <a:t>FOSSology</a:t>
            </a:r>
            <a:r>
              <a:rPr lang="ja-JP" altLang="en-US" sz="1600" b="0" i="1" strike="noStrike" spc="-1" dirty="0" smtClean="0">
                <a:solidFill>
                  <a:srgbClr val="000000"/>
                </a:solidFill>
                <a:latin typeface="Arial"/>
                <a:ea typeface="Arial"/>
              </a:rPr>
              <a:t>というソフトウェアは全てのライセンス関連テキストフレーズが</a:t>
            </a:r>
            <a:r>
              <a:rPr lang="ja-JP" altLang="en-US" sz="1600" i="1" spc="-1" dirty="0" smtClean="0">
                <a:solidFill>
                  <a:srgbClr val="000000"/>
                </a:solidFill>
                <a:latin typeface="Arial"/>
                <a:ea typeface="Arial"/>
              </a:rPr>
              <a:t>わか</a:t>
            </a:r>
            <a:r>
              <a:rPr lang="ja-JP" altLang="en-US" sz="1600" i="1" spc="-1" dirty="0">
                <a:solidFill>
                  <a:srgbClr val="000000"/>
                </a:solidFill>
                <a:latin typeface="Arial"/>
                <a:ea typeface="Arial"/>
              </a:rPr>
              <a:t>る</a:t>
            </a:r>
            <a:r>
              <a:rPr lang="ja-JP" altLang="en-US" sz="1600" b="0" i="1" strike="noStrike" spc="-1" dirty="0" smtClean="0">
                <a:solidFill>
                  <a:srgbClr val="000000"/>
                </a:solidFill>
                <a:latin typeface="Arial"/>
                <a:ea typeface="Arial"/>
              </a:rPr>
              <a:t>わけではない</a:t>
            </a:r>
            <a:endParaRPr lang="en-US" sz="1600" b="0" strike="noStrike" spc="-1" dirty="0">
              <a:latin typeface="Arial"/>
            </a:endParaRPr>
          </a:p>
        </p:txBody>
      </p:sp>
      <p:sp>
        <p:nvSpPr>
          <p:cNvPr id="225" name="CustomShape 3"/>
          <p:cNvSpPr/>
          <p:nvPr/>
        </p:nvSpPr>
        <p:spPr>
          <a:xfrm>
            <a:off x="4735800" y="1765629"/>
            <a:ext cx="7276528" cy="556011"/>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226" name="CustomShape 4"/>
          <p:cNvSpPr/>
          <p:nvPr/>
        </p:nvSpPr>
        <p:spPr>
          <a:xfrm>
            <a:off x="734760" y="1774800"/>
            <a:ext cx="3998880" cy="450684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smtClean="0">
                <a:solidFill>
                  <a:srgbClr val="000000"/>
                </a:solidFill>
                <a:ea typeface="Arial"/>
              </a:rPr>
              <a:t>標準</a:t>
            </a:r>
            <a:r>
              <a:rPr lang="ja-JP" altLang="en-US" sz="1900" spc="-1" dirty="0">
                <a:solidFill>
                  <a:srgbClr val="000000"/>
                </a:solidFill>
                <a:ea typeface="Arial"/>
              </a:rPr>
              <a:t>および既知のライセンステキストを見つけること</a:t>
            </a:r>
            <a:r>
              <a:rPr lang="ja-JP" altLang="en-US" sz="1900" spc="-1" dirty="0" smtClean="0">
                <a:solidFill>
                  <a:srgbClr val="000000"/>
                </a:solidFill>
                <a:ea typeface="Arial"/>
              </a:rPr>
              <a:t>は難しくない</a:t>
            </a:r>
            <a:endParaRPr lang="en-US" sz="1900" b="1" i="1" strike="noStrike" spc="-1" dirty="0" smtClean="0">
              <a:solidFill>
                <a:srgbClr val="000000"/>
              </a:solidFill>
              <a:latin typeface="Arial"/>
              <a:ea typeface="Arial"/>
            </a:endParaRPr>
          </a:p>
          <a:p>
            <a:pPr marL="190440" lvl="1" indent="-195840">
              <a:lnSpc>
                <a:spcPct val="100000"/>
              </a:lnSpc>
              <a:spcBef>
                <a:spcPts val="1301"/>
              </a:spcBef>
              <a:buClr>
                <a:srgbClr val="879BAA"/>
              </a:buClr>
              <a:buFont typeface="Noto Sans Symbols"/>
              <a:buChar char="∙"/>
            </a:pPr>
            <a:r>
              <a:rPr lang="ja-JP" altLang="en-US" sz="1900" b="1" spc="-1" dirty="0" smtClean="0">
                <a:latin typeface="Arial"/>
              </a:rPr>
              <a:t>「</a:t>
            </a:r>
            <a:r>
              <a:rPr lang="en-US" altLang="ja-JP" sz="1900" b="1" spc="-1" dirty="0" smtClean="0">
                <a:latin typeface="Arial"/>
              </a:rPr>
              <a:t>clearing</a:t>
            </a:r>
            <a:r>
              <a:rPr lang="ja-JP" altLang="en-US" sz="1900" b="1" spc="-1" dirty="0" smtClean="0">
                <a:latin typeface="Arial"/>
              </a:rPr>
              <a:t>」決定を全ファイルに行う必要があるのか？</a:t>
            </a:r>
            <a:endParaRPr lang="en-US" sz="1900" b="1"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1" strike="noStrike" spc="-1" dirty="0" smtClean="0">
                <a:latin typeface="Arial"/>
              </a:rPr>
              <a:t>もしスキャナーが間違った結果を出したとき、すべてのファイルを見にいって、修正をする必要があるのか？</a:t>
            </a:r>
            <a:endParaRPr lang="en-US" sz="1900" b="1" strike="noStrike" spc="-1" dirty="0">
              <a:latin typeface="Arial"/>
            </a:endParaRPr>
          </a:p>
          <a:p>
            <a:pPr>
              <a:lnSpc>
                <a:spcPct val="100000"/>
              </a:lnSpc>
              <a:spcBef>
                <a:spcPts val="1301"/>
              </a:spcBef>
            </a:pPr>
            <a:endParaRPr lang="en-US" sz="1900" b="0" strike="noStrike" spc="-1" dirty="0">
              <a:latin typeface="Arial"/>
            </a:endParaRPr>
          </a:p>
        </p:txBody>
      </p:sp>
      <p:sp>
        <p:nvSpPr>
          <p:cNvPr id="227" name="CustomShape 5"/>
          <p:cNvSpPr/>
          <p:nvPr/>
        </p:nvSpPr>
        <p:spPr>
          <a:xfrm>
            <a:off x="731520" y="1773000"/>
            <a:ext cx="377568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229" name="CustomShape 7"/>
          <p:cNvSpPr/>
          <p:nvPr/>
        </p:nvSpPr>
        <p:spPr>
          <a:xfrm>
            <a:off x="9719280" y="533412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0" name="CustomShape 8"/>
          <p:cNvSpPr/>
          <p:nvPr/>
        </p:nvSpPr>
        <p:spPr>
          <a:xfrm>
            <a:off x="4733640" y="2323440"/>
            <a:ext cx="7278688" cy="395820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342900" lvl="1" indent="-342900">
              <a:lnSpc>
                <a:spcPct val="100000"/>
              </a:lnSpc>
              <a:buClr>
                <a:srgbClr val="879BAA"/>
              </a:buClr>
              <a:buFont typeface="Arial" panose="020B0604020202020204" pitchFamily="34" charset="0"/>
              <a:buChar char="•"/>
            </a:pPr>
            <a:r>
              <a:rPr lang="en-US" sz="1900" b="0" strike="noStrike" spc="-1" dirty="0" smtClean="0">
                <a:solidFill>
                  <a:srgbClr val="000000"/>
                </a:solidFill>
                <a:latin typeface="Arial"/>
                <a:ea typeface="Arial"/>
              </a:rPr>
              <a:t>FOSSology</a:t>
            </a:r>
            <a:r>
              <a:rPr lang="ja-JP" altLang="en-US" sz="1900" b="0" strike="noStrike" spc="-1" dirty="0" smtClean="0">
                <a:solidFill>
                  <a:srgbClr val="000000"/>
                </a:solidFill>
                <a:latin typeface="Arial"/>
                <a:ea typeface="Arial"/>
              </a:rPr>
              <a:t>はユーザがテキストフレーズ</a:t>
            </a:r>
            <a:r>
              <a:rPr lang="en-US" altLang="ja-JP" sz="1900" b="0" strike="noStrike" spc="-1" dirty="0" smtClean="0">
                <a:solidFill>
                  <a:srgbClr val="000000"/>
                </a:solidFill>
                <a:latin typeface="Arial"/>
                <a:ea typeface="Arial"/>
              </a:rPr>
              <a:t>*</a:t>
            </a:r>
            <a:r>
              <a:rPr lang="ja-JP" altLang="en-US" sz="1900" b="0" strike="noStrike" spc="-1" dirty="0" smtClean="0">
                <a:solidFill>
                  <a:srgbClr val="000000"/>
                </a:solidFill>
                <a:latin typeface="Arial"/>
                <a:ea typeface="Arial"/>
              </a:rPr>
              <a:t>を定義することを可能とする</a:t>
            </a:r>
            <a:r>
              <a:rPr lang="en-US" altLang="ja-JP" sz="1900" spc="-1" dirty="0">
                <a:solidFill>
                  <a:srgbClr val="000000"/>
                </a:solidFill>
                <a:latin typeface="Arial"/>
                <a:ea typeface="Arial"/>
              </a:rPr>
              <a:t> …</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1" spc="-1" dirty="0" smtClean="0">
                <a:solidFill>
                  <a:srgbClr val="000000"/>
                </a:solidFill>
                <a:latin typeface="Arial"/>
                <a:ea typeface="Arial"/>
              </a:rPr>
              <a:t>確認のため</a:t>
            </a:r>
            <a:r>
              <a:rPr lang="en-US" sz="1900" b="1" strike="noStrike" spc="-1" dirty="0" smtClean="0">
                <a:solidFill>
                  <a:srgbClr val="000000"/>
                </a:solidFill>
                <a:latin typeface="Arial"/>
                <a:ea typeface="Arial"/>
              </a:rPr>
              <a:t> </a:t>
            </a:r>
            <a:r>
              <a:rPr lang="en-US" sz="1900" b="1" strike="noStrike" spc="-1" dirty="0">
                <a:solidFill>
                  <a:srgbClr val="000000"/>
                </a:solidFill>
                <a:latin typeface="Arial"/>
                <a:ea typeface="Arial"/>
              </a:rPr>
              <a:t>…</a:t>
            </a:r>
            <a:endParaRPr lang="en-US" sz="1900" b="0" strike="noStrike" spc="-1" dirty="0">
              <a:latin typeface="Arial"/>
            </a:endParaRPr>
          </a:p>
          <a:p>
            <a:pPr marL="355680" lvl="2" indent="-170280">
              <a:lnSpc>
                <a:spcPct val="100000"/>
              </a:lnSpc>
              <a:buClr>
                <a:srgbClr val="879BAA"/>
              </a:buClr>
              <a:buFont typeface="Noto Sans Symbols"/>
              <a:buChar char="∙"/>
            </a:pPr>
            <a:r>
              <a:rPr lang="en-US" sz="1900" b="1" strike="noStrike" spc="-1" dirty="0">
                <a:solidFill>
                  <a:srgbClr val="000000"/>
                </a:solidFill>
                <a:latin typeface="Arial"/>
                <a:ea typeface="Arial"/>
              </a:rPr>
              <a:t>… </a:t>
            </a:r>
            <a:r>
              <a:rPr lang="ja-JP" altLang="en-US" sz="1900" b="1" spc="-1" dirty="0" smtClean="0">
                <a:solidFill>
                  <a:srgbClr val="000000"/>
                </a:solidFill>
                <a:latin typeface="Arial"/>
                <a:ea typeface="Arial"/>
              </a:rPr>
              <a:t>また</a:t>
            </a:r>
            <a:r>
              <a:rPr lang="ja-JP" altLang="en-US" sz="1900" b="1" spc="-1" dirty="0">
                <a:solidFill>
                  <a:srgbClr val="000000"/>
                </a:solidFill>
                <a:latin typeface="Arial"/>
                <a:ea typeface="Arial"/>
              </a:rPr>
              <a:t>は</a:t>
            </a:r>
            <a:r>
              <a:rPr lang="en-US" sz="1900" b="1" strike="noStrike" spc="-1" dirty="0" smtClean="0">
                <a:solidFill>
                  <a:srgbClr val="000000"/>
                </a:solidFill>
                <a:latin typeface="Arial"/>
                <a:ea typeface="Arial"/>
              </a:rPr>
              <a:t> </a:t>
            </a:r>
            <a:r>
              <a:rPr lang="ja-JP" altLang="en-US" sz="1900" b="1" strike="noStrike" spc="-1" dirty="0" smtClean="0">
                <a:solidFill>
                  <a:srgbClr val="000000"/>
                </a:solidFill>
                <a:latin typeface="Arial"/>
                <a:ea typeface="Arial"/>
              </a:rPr>
              <a:t>修正のため</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そして、</a:t>
            </a:r>
            <a:r>
              <a:rPr lang="ja-JP" altLang="en-US" sz="1900" spc="-1" dirty="0" smtClean="0">
                <a:solidFill>
                  <a:srgbClr val="000000"/>
                </a:solidFill>
                <a:ea typeface="Arial"/>
              </a:rPr>
              <a:t>ライセンス確定するか</a:t>
            </a:r>
            <a:r>
              <a:rPr lang="ja-JP" altLang="en-US" sz="1900" spc="-1" dirty="0">
                <a:solidFill>
                  <a:srgbClr val="000000"/>
                </a:solidFill>
                <a:ea typeface="Arial"/>
              </a:rPr>
              <a:t>、</a:t>
            </a:r>
            <a:r>
              <a:rPr lang="ja-JP" altLang="en-US" sz="1900" spc="-1" dirty="0" smtClean="0">
                <a:solidFill>
                  <a:srgbClr val="000000"/>
                </a:solidFill>
                <a:ea typeface="Arial"/>
              </a:rPr>
              <a:t>修正をするかを割り振る</a:t>
            </a:r>
            <a:endParaRPr lang="en-US" sz="1900" b="0" strike="noStrike" spc="-1" dirty="0" smtClean="0">
              <a:solidFill>
                <a:srgbClr val="000000"/>
              </a:solidFill>
              <a:latin typeface="Arial"/>
              <a:ea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テキストフレーズがファイルの中に見つかるたび</a:t>
            </a:r>
            <a:r>
              <a:rPr lang="en-US" altLang="ja-JP" sz="1900" spc="-1" dirty="0" smtClean="0">
                <a:solidFill>
                  <a:srgbClr val="000000"/>
                </a:solidFill>
                <a:latin typeface="Arial"/>
              </a:rPr>
              <a:t>(100%)…</a:t>
            </a:r>
            <a:endParaRPr lang="en-US" sz="1900" b="0" strike="noStrike" spc="-1" dirty="0" smtClean="0">
              <a:latin typeface="Arial"/>
            </a:endParaRPr>
          </a:p>
          <a:p>
            <a:pPr marL="355680" lvl="2" indent="-170280">
              <a:lnSpc>
                <a:spcPct val="100000"/>
              </a:lnSpc>
              <a:buClr>
                <a:srgbClr val="879BAA"/>
              </a:buClr>
              <a:buFont typeface="Noto Sans Symbols"/>
              <a:buChar char="∙"/>
            </a:pP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それを</a:t>
            </a:r>
            <a:r>
              <a:rPr lang="ja-JP" altLang="en-US" sz="1900" spc="-1" dirty="0" smtClean="0">
                <a:solidFill>
                  <a:srgbClr val="000000"/>
                </a:solidFill>
                <a:latin typeface="Arial"/>
                <a:ea typeface="Arial"/>
              </a:rPr>
              <a:t>適用するか、修正するか判断する</a:t>
            </a:r>
            <a:r>
              <a:rPr lang="en-US" sz="1900" b="0" strike="noStrike" spc="-1" dirty="0" smtClean="0">
                <a:solidFill>
                  <a:srgbClr val="000000"/>
                </a:solidFill>
                <a:latin typeface="Arial"/>
                <a:ea typeface="Arial"/>
              </a:rPr>
              <a:t>.</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rPr>
              <a:t>繰り返し、全てのファイルを調査する必要はない</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スキャン結果の矛盾には適用しない</a:t>
            </a:r>
            <a:endParaRPr lang="en-US" sz="1900" b="0" strike="noStrike" spc="-1" dirty="0">
              <a:latin typeface="Arial"/>
            </a:endParaRPr>
          </a:p>
        </p:txBody>
      </p:sp>
      <p:sp>
        <p:nvSpPr>
          <p:cNvPr id="2" name="テキスト ボックス 1"/>
          <p:cNvSpPr txBox="1"/>
          <p:nvPr/>
        </p:nvSpPr>
        <p:spPr>
          <a:xfrm>
            <a:off x="8518358" y="5832909"/>
            <a:ext cx="2483318" cy="369332"/>
          </a:xfrm>
          <a:prstGeom prst="rect">
            <a:avLst/>
          </a:prstGeom>
          <a:noFill/>
        </p:spPr>
        <p:txBody>
          <a:bodyPr wrap="square" rtlCol="0">
            <a:spAutoFit/>
          </a:bodyPr>
          <a:lstStyle/>
          <a:p>
            <a:r>
              <a:rPr kumimoji="1" lang="en-US" altLang="ja-JP" dirty="0" smtClean="0"/>
              <a:t>*</a:t>
            </a:r>
            <a:r>
              <a:rPr kumimoji="1" lang="ja-JP" altLang="en-US" dirty="0" smtClean="0"/>
              <a:t>原文</a:t>
            </a:r>
            <a:r>
              <a:rPr lang="ja-JP" altLang="en-US" dirty="0" smtClean="0"/>
              <a:t> </a:t>
            </a:r>
            <a:r>
              <a:rPr lang="en-US" altLang="ja-JP" dirty="0" smtClean="0"/>
              <a:t>: </a:t>
            </a:r>
            <a:r>
              <a:rPr kumimoji="1" lang="en-US" altLang="ja-JP" dirty="0" smtClean="0"/>
              <a:t>phases</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6082200" y="1413000"/>
            <a:ext cx="6108120" cy="484668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32"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バルク</a:t>
            </a:r>
            <a:r>
              <a:rPr lang="ja-JP" altLang="en-US" sz="3200" b="1" spc="-1" dirty="0" smtClean="0">
                <a:solidFill>
                  <a:srgbClr val="000000"/>
                </a:solidFill>
                <a:latin typeface="Arial"/>
                <a:ea typeface="Arial"/>
              </a:rPr>
              <a:t>スキャンを使う</a:t>
            </a:r>
            <a:endParaRPr lang="en-US" sz="3200" b="0" strike="noStrike" spc="-1" dirty="0">
              <a:latin typeface="Arial"/>
            </a:endParaRPr>
          </a:p>
        </p:txBody>
      </p:sp>
      <p:sp>
        <p:nvSpPr>
          <p:cNvPr id="233"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34" name="CustomShape 4"/>
          <p:cNvSpPr/>
          <p:nvPr/>
        </p:nvSpPr>
        <p:spPr>
          <a:xfrm>
            <a:off x="112562" y="1942119"/>
            <a:ext cx="5657518" cy="3622724"/>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en-US" altLang="ja-JP" spc="-1" dirty="0" smtClean="0">
                <a:solidFill>
                  <a:srgbClr val="000000"/>
                </a:solidFill>
                <a:latin typeface="ＭＳ ゴシック" panose="020B0609070205080204" pitchFamily="49" charset="-128"/>
                <a:ea typeface="ＭＳ ゴシック" panose="020B0609070205080204" pitchFamily="49" charset="-128"/>
              </a:rPr>
              <a:t>(1)</a:t>
            </a:r>
            <a:r>
              <a:rPr lang="ja-JP" altLang="en-US" spc="-1" dirty="0" smtClean="0">
                <a:solidFill>
                  <a:srgbClr val="000000"/>
                </a:solidFill>
                <a:latin typeface="ＭＳ ゴシック" panose="020B0609070205080204" pitchFamily="49" charset="-128"/>
                <a:ea typeface="ＭＳ ゴシック" panose="020B0609070205080204" pitchFamily="49" charset="-128"/>
              </a:rPr>
              <a:t>左側</a:t>
            </a:r>
            <a:r>
              <a:rPr lang="ja-JP" altLang="en-US" spc="-1" dirty="0">
                <a:solidFill>
                  <a:srgbClr val="000000"/>
                </a:solidFill>
                <a:latin typeface="ＭＳ ゴシック" panose="020B0609070205080204" pitchFamily="49" charset="-128"/>
                <a:ea typeface="ＭＳ ゴシック" panose="020B0609070205080204" pitchFamily="49" charset="-128"/>
              </a:rPr>
              <a:t>のファイルビューから特徴的なテキストフレーズをコピー</a:t>
            </a:r>
            <a:r>
              <a:rPr lang="ja-JP" altLang="en-US" spc="-1" dirty="0" smtClean="0">
                <a:solidFill>
                  <a:srgbClr val="000000"/>
                </a:solidFill>
                <a:latin typeface="ＭＳ ゴシック" panose="020B0609070205080204" pitchFamily="49" charset="-128"/>
                <a:ea typeface="ＭＳ ゴシック" panose="020B0609070205080204" pitchFamily="49" charset="-128"/>
              </a:rPr>
              <a:t>する</a:t>
            </a:r>
            <a:endParaRPr lang="en-US" b="0" strike="noStrike" spc="-1" dirty="0" smtClean="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en-US" altLang="ja-JP" spc="-1" dirty="0" smtClean="0">
                <a:solidFill>
                  <a:srgbClr val="000000"/>
                </a:solidFill>
                <a:latin typeface="ＭＳ ゴシック" panose="020B0609070205080204" pitchFamily="49" charset="-128"/>
                <a:ea typeface="ＭＳ ゴシック" panose="020B0609070205080204" pitchFamily="49" charset="-128"/>
              </a:rPr>
              <a:t>(2)</a:t>
            </a:r>
            <a:r>
              <a:rPr lang="ja-JP" altLang="en-US" spc="-1" dirty="0" smtClean="0">
                <a:solidFill>
                  <a:srgbClr val="000000"/>
                </a:solidFill>
                <a:latin typeface="ＭＳ ゴシック" panose="020B0609070205080204" pitchFamily="49" charset="-128"/>
                <a:ea typeface="ＭＳ ゴシック" panose="020B0609070205080204" pitchFamily="49" charset="-128"/>
              </a:rPr>
              <a:t>バルクスキャンテキストフィールドに貼り付ける</a:t>
            </a:r>
            <a:endParaRPr lang="en-US" b="0" strike="noStrike" spc="-1" dirty="0" smtClean="0">
              <a:latin typeface="ＭＳ ゴシック" panose="020B0609070205080204" pitchFamily="49" charset="-128"/>
              <a:ea typeface="ＭＳ ゴシック" panose="020B0609070205080204" pitchFamily="49" charset="-128"/>
            </a:endParaRPr>
          </a:p>
          <a:p>
            <a:pPr marL="673200" lvl="2" indent="-23400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アプリケーションはこの</a:t>
            </a:r>
            <a:r>
              <a:rPr lang="ja-JP" altLang="en-US" spc="-1" dirty="0">
                <a:solidFill>
                  <a:srgbClr val="000000"/>
                </a:solidFill>
                <a:latin typeface="ＭＳ ゴシック" panose="020B0609070205080204" pitchFamily="49" charset="-128"/>
                <a:ea typeface="ＭＳ ゴシック" panose="020B0609070205080204" pitchFamily="49" charset="-128"/>
              </a:rPr>
              <a:t>テキストでファイルを</a:t>
            </a:r>
            <a:r>
              <a:rPr lang="ja-JP" altLang="en-US" spc="-1" dirty="0" smtClean="0">
                <a:solidFill>
                  <a:srgbClr val="000000"/>
                </a:solidFill>
                <a:latin typeface="ＭＳ ゴシック" panose="020B0609070205080204" pitchFamily="49" charset="-128"/>
                <a:ea typeface="ＭＳ ゴシック" panose="020B0609070205080204" pitchFamily="49" charset="-128"/>
              </a:rPr>
              <a:t>検索す</a:t>
            </a:r>
            <a:r>
              <a:rPr lang="ja-JP" altLang="en-US" spc="-1" dirty="0">
                <a:solidFill>
                  <a:srgbClr val="000000"/>
                </a:solidFill>
                <a:latin typeface="ＭＳ ゴシック" panose="020B0609070205080204" pitchFamily="49" charset="-128"/>
                <a:ea typeface="ＭＳ ゴシック" panose="020B0609070205080204" pitchFamily="49" charset="-128"/>
              </a:rPr>
              <a:t>る</a:t>
            </a:r>
            <a:endParaRPr lang="en-US" b="0" strike="noStrike" spc="-1" dirty="0" smtClean="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en-US" altLang="ja-JP" spc="-1" dirty="0" smtClean="0">
                <a:solidFill>
                  <a:srgbClr val="000000"/>
                </a:solidFill>
                <a:latin typeface="ＭＳ ゴシック" panose="020B0609070205080204" pitchFamily="49" charset="-128"/>
                <a:ea typeface="ＭＳ ゴシック" panose="020B0609070205080204" pitchFamily="49" charset="-128"/>
              </a:rPr>
              <a:t>(3)</a:t>
            </a:r>
            <a:r>
              <a:rPr lang="ja-JP" altLang="en-US" spc="-1" dirty="0" smtClean="0">
                <a:solidFill>
                  <a:srgbClr val="000000"/>
                </a:solidFill>
                <a:latin typeface="ＭＳ ゴシック" panose="020B0609070205080204" pitchFamily="49" charset="-128"/>
                <a:ea typeface="ＭＳ ゴシック" panose="020B0609070205080204" pitchFamily="49" charset="-128"/>
              </a:rPr>
              <a:t>スキャナーライセンス</a:t>
            </a:r>
            <a:r>
              <a:rPr lang="ja-JP" altLang="en-US" spc="-1" dirty="0">
                <a:solidFill>
                  <a:srgbClr val="000000"/>
                </a:solidFill>
                <a:latin typeface="ＭＳ ゴシック" panose="020B0609070205080204" pitchFamily="49" charset="-128"/>
                <a:ea typeface="ＭＳ ゴシック" panose="020B0609070205080204" pitchFamily="49" charset="-128"/>
              </a:rPr>
              <a:t>の調査結果を</a:t>
            </a:r>
            <a:r>
              <a:rPr lang="ja-JP" altLang="en-US" spc="-1" dirty="0" smtClean="0">
                <a:solidFill>
                  <a:srgbClr val="000000"/>
                </a:solidFill>
                <a:latin typeface="ＭＳ ゴシック" panose="020B0609070205080204" pitchFamily="49" charset="-128"/>
                <a:ea typeface="ＭＳ ゴシック" panose="020B0609070205080204" pitchFamily="49" charset="-128"/>
              </a:rPr>
              <a:t>定義</a:t>
            </a:r>
            <a:endParaRPr lang="en-US" b="0" strike="noStrike" spc="-1" dirty="0" smtClean="0">
              <a:latin typeface="ＭＳ ゴシック" panose="020B0609070205080204" pitchFamily="49" charset="-128"/>
              <a:ea typeface="ＭＳ ゴシック" panose="020B0609070205080204" pitchFamily="49" charset="-128"/>
            </a:endParaRPr>
          </a:p>
          <a:p>
            <a:pPr marL="673200" lvl="2" indent="-234000">
              <a:lnSpc>
                <a:spcPct val="100000"/>
              </a:lnSpc>
              <a:buClr>
                <a:srgbClr val="879BAA"/>
              </a:buClr>
              <a:buFont typeface="Noto Sans Symbols"/>
              <a:buChar char="∙"/>
            </a:pP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修正</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pc="-1" dirty="0" smtClean="0">
                <a:solidFill>
                  <a:srgbClr val="000000"/>
                </a:solidFill>
                <a:latin typeface="ＭＳ ゴシック" panose="020B0609070205080204" pitchFamily="49" charset="-128"/>
                <a:ea typeface="ＭＳ ゴシック" panose="020B0609070205080204" pitchFamily="49" charset="-128"/>
              </a:rPr>
              <a:t>除去　のため</a:t>
            </a:r>
            <a:endParaRPr lang="en-US" b="0" strike="noStrike" spc="-1" dirty="0">
              <a:latin typeface="ＭＳ ゴシック" panose="020B0609070205080204" pitchFamily="49" charset="-128"/>
              <a:ea typeface="ＭＳ ゴシック" panose="020B0609070205080204" pitchFamily="49" charset="-128"/>
            </a:endParaRPr>
          </a:p>
          <a:p>
            <a:pPr marL="673200" lvl="2" indent="-23400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確認</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pc="-1" dirty="0" smtClean="0">
                <a:solidFill>
                  <a:srgbClr val="000000"/>
                </a:solidFill>
                <a:latin typeface="ＭＳ ゴシック" panose="020B0609070205080204" pitchFamily="49" charset="-128"/>
                <a:ea typeface="ＭＳ ゴシック" panose="020B0609070205080204" pitchFamily="49" charset="-128"/>
              </a:rPr>
              <a:t>「</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clearing</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pc="-1" dirty="0" smtClean="0">
                <a:solidFill>
                  <a:srgbClr val="000000"/>
                </a:solidFill>
                <a:latin typeface="ＭＳ ゴシック" panose="020B0609070205080204" pitchFamily="49" charset="-128"/>
                <a:ea typeface="ＭＳ ゴシック" panose="020B0609070205080204" pitchFamily="49" charset="-128"/>
              </a:rPr>
              <a:t>決定のため</a:t>
            </a:r>
            <a:endParaRPr lang="en-US" b="0" strike="noStrike" spc="-1" dirty="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en-US" altLang="ja-JP" spc="-1" dirty="0" smtClean="0">
                <a:solidFill>
                  <a:srgbClr val="000000"/>
                </a:solidFill>
                <a:latin typeface="ＭＳ ゴシック" panose="020B0609070205080204" pitchFamily="49" charset="-128"/>
                <a:ea typeface="ＭＳ ゴシック" panose="020B0609070205080204" pitchFamily="49" charset="-128"/>
              </a:rPr>
              <a:t>(4)</a:t>
            </a:r>
            <a:r>
              <a:rPr lang="ja-JP" altLang="en-US" spc="-1" dirty="0">
                <a:solidFill>
                  <a:srgbClr val="000000"/>
                </a:solidFill>
                <a:latin typeface="ＭＳ ゴシック" panose="020B0609070205080204" pitchFamily="49" charset="-128"/>
                <a:ea typeface="ＭＳ ゴシック" panose="020B0609070205080204" pitchFamily="49" charset="-128"/>
              </a:rPr>
              <a:t>バルク</a:t>
            </a:r>
            <a:r>
              <a:rPr lang="ja-JP" altLang="en-US" spc="-1" dirty="0" smtClean="0">
                <a:solidFill>
                  <a:srgbClr val="000000"/>
                </a:solidFill>
                <a:latin typeface="ＭＳ ゴシック" panose="020B0609070205080204" pitchFamily="49" charset="-128"/>
                <a:ea typeface="ＭＳ ゴシック" panose="020B0609070205080204" pitchFamily="49" charset="-128"/>
              </a:rPr>
              <a:t>スキャン</a:t>
            </a:r>
            <a:r>
              <a:rPr lang="ja-JP" altLang="en-US" spc="-1" dirty="0">
                <a:solidFill>
                  <a:srgbClr val="000000"/>
                </a:solidFill>
                <a:latin typeface="ＭＳ ゴシック" panose="020B0609070205080204" pitchFamily="49" charset="-128"/>
                <a:ea typeface="ＭＳ ゴシック" panose="020B0609070205080204" pitchFamily="49" charset="-128"/>
              </a:rPr>
              <a:t>は、パッケージのすべてのファイルに対して実行</a:t>
            </a:r>
            <a:r>
              <a:rPr lang="ja-JP" altLang="en-US" spc="-1" dirty="0" smtClean="0">
                <a:solidFill>
                  <a:srgbClr val="000000"/>
                </a:solidFill>
                <a:latin typeface="ＭＳ ゴシック" panose="020B0609070205080204" pitchFamily="49" charset="-128"/>
                <a:ea typeface="ＭＳ ゴシック" panose="020B0609070205080204" pitchFamily="49" charset="-128"/>
              </a:rPr>
              <a:t>され</a:t>
            </a:r>
            <a:r>
              <a:rPr lang="ja-JP" altLang="en-US" spc="-1" dirty="0">
                <a:solidFill>
                  <a:srgbClr val="000000"/>
                </a:solidFill>
                <a:latin typeface="ＭＳ ゴシック" panose="020B0609070205080204" pitchFamily="49" charset="-128"/>
                <a:ea typeface="ＭＳ ゴシック" panose="020B0609070205080204" pitchFamily="49" charset="-128"/>
              </a:rPr>
              <a:t>、</a:t>
            </a:r>
            <a:r>
              <a:rPr lang="ja-JP" altLang="en-US" spc="-1" dirty="0" smtClean="0">
                <a:solidFill>
                  <a:srgbClr val="000000"/>
                </a:solidFill>
                <a:latin typeface="ＭＳ ゴシック" panose="020B0609070205080204" pitchFamily="49" charset="-128"/>
                <a:ea typeface="ＭＳ ゴシック" panose="020B0609070205080204" pitchFamily="49" charset="-128"/>
              </a:rPr>
              <a:t>「</a:t>
            </a:r>
            <a:r>
              <a:rPr lang="en-US" altLang="ja-JP" spc="-1" dirty="0" smtClean="0">
                <a:solidFill>
                  <a:srgbClr val="000000"/>
                </a:solidFill>
                <a:latin typeface="ＭＳ ゴシック" panose="020B0609070205080204" pitchFamily="49" charset="-128"/>
                <a:ea typeface="ＭＳ ゴシック" panose="020B0609070205080204" pitchFamily="49" charset="-128"/>
              </a:rPr>
              <a:t>clearing</a:t>
            </a:r>
            <a:r>
              <a:rPr lang="ja-JP" altLang="en-US" spc="-1" dirty="0" smtClean="0">
                <a:solidFill>
                  <a:srgbClr val="000000"/>
                </a:solidFill>
                <a:latin typeface="ＭＳ ゴシック" panose="020B0609070205080204" pitchFamily="49" charset="-128"/>
                <a:ea typeface="ＭＳ ゴシック" panose="020B0609070205080204" pitchFamily="49" charset="-128"/>
              </a:rPr>
              <a:t>」決定またはスキャン結果の修正を一致した部分に行う</a:t>
            </a:r>
            <a:r>
              <a:rPr lang="ja-JP" altLang="en-US" sz="1900" spc="-1" dirty="0" smtClean="0">
                <a:solidFill>
                  <a:srgbClr val="000000"/>
                </a:solidFill>
                <a:ea typeface="Arial"/>
              </a:rPr>
              <a:t>。</a:t>
            </a:r>
            <a:endParaRPr lang="en-US" sz="1900" b="0" strike="noStrike" spc="-1" dirty="0">
              <a:latin typeface="Arial"/>
            </a:endParaRPr>
          </a:p>
          <a:p>
            <a:pPr>
              <a:lnSpc>
                <a:spcPct val="100000"/>
              </a:lnSpc>
              <a:spcBef>
                <a:spcPts val="1301"/>
              </a:spcBef>
            </a:pPr>
            <a:endParaRPr lang="en-US" sz="1900" b="0" strike="noStrike" spc="-1" dirty="0">
              <a:latin typeface="Arial"/>
            </a:endParaRPr>
          </a:p>
        </p:txBody>
      </p:sp>
      <p:sp>
        <p:nvSpPr>
          <p:cNvPr id="235" name="CustomShape 5"/>
          <p:cNvSpPr/>
          <p:nvPr/>
        </p:nvSpPr>
        <p:spPr>
          <a:xfrm>
            <a:off x="680855" y="1272155"/>
            <a:ext cx="4306223" cy="174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ユーザインターフェイス</a:t>
            </a:r>
            <a:endParaRPr lang="en-US" sz="2400" b="0" strike="noStrike" spc="-1" dirty="0">
              <a:latin typeface="Arial"/>
            </a:endParaRPr>
          </a:p>
        </p:txBody>
      </p:sp>
      <p:pic>
        <p:nvPicPr>
          <p:cNvPr id="236" name="Google Shape;227;p32"/>
          <p:cNvPicPr/>
          <p:nvPr/>
        </p:nvPicPr>
        <p:blipFill>
          <a:blip r:embed="rId2"/>
          <a:stretch/>
        </p:blipFill>
        <p:spPr>
          <a:xfrm>
            <a:off x="6449760" y="1668240"/>
            <a:ext cx="5247720" cy="4230000"/>
          </a:xfrm>
          <a:prstGeom prst="rect">
            <a:avLst/>
          </a:prstGeom>
          <a:ln>
            <a:noFill/>
          </a:ln>
          <a:effectLst>
            <a:outerShdw>
              <a:srgbClr val="000000">
                <a:alpha val="40000"/>
              </a:srgbClr>
            </a:outerShdw>
          </a:effectLst>
        </p:spPr>
      </p:pic>
      <p:sp>
        <p:nvSpPr>
          <p:cNvPr id="237" name="CustomShape 6"/>
          <p:cNvSpPr/>
          <p:nvPr/>
        </p:nvSpPr>
        <p:spPr>
          <a:xfrm>
            <a:off x="6530940" y="2620440"/>
            <a:ext cx="2605320" cy="3178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38" name="CustomShape 7"/>
          <p:cNvSpPr/>
          <p:nvPr/>
        </p:nvSpPr>
        <p:spPr>
          <a:xfrm>
            <a:off x="9209160" y="4395240"/>
            <a:ext cx="2488680" cy="3178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39" name="CustomShape 8"/>
          <p:cNvSpPr/>
          <p:nvPr/>
        </p:nvSpPr>
        <p:spPr>
          <a:xfrm>
            <a:off x="9209160" y="3772080"/>
            <a:ext cx="2488680" cy="6220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40" name="CustomShape 9"/>
          <p:cNvSpPr/>
          <p:nvPr/>
        </p:nvSpPr>
        <p:spPr>
          <a:xfrm>
            <a:off x="6262920" y="24390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1</a:t>
            </a:r>
            <a:endParaRPr lang="en-US" sz="1700" b="0" strike="noStrike" spc="-1">
              <a:latin typeface="Arial"/>
            </a:endParaRPr>
          </a:p>
        </p:txBody>
      </p:sp>
      <p:sp>
        <p:nvSpPr>
          <p:cNvPr id="241" name="CustomShape 10"/>
          <p:cNvSpPr/>
          <p:nvPr/>
        </p:nvSpPr>
        <p:spPr>
          <a:xfrm>
            <a:off x="9022320" y="45324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2</a:t>
            </a:r>
            <a:endParaRPr lang="en-US" sz="1700" b="0" strike="noStrike" spc="-1">
              <a:latin typeface="Arial"/>
            </a:endParaRPr>
          </a:p>
        </p:txBody>
      </p:sp>
      <p:sp>
        <p:nvSpPr>
          <p:cNvPr id="242" name="CustomShape 11"/>
          <p:cNvSpPr/>
          <p:nvPr/>
        </p:nvSpPr>
        <p:spPr>
          <a:xfrm>
            <a:off x="9022320" y="358956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3</a:t>
            </a:r>
            <a:endParaRPr lang="en-US" sz="1700" b="0" strike="noStrike" spc="-1">
              <a:latin typeface="Arial"/>
            </a:endParaRPr>
          </a:p>
        </p:txBody>
      </p:sp>
      <p:sp>
        <p:nvSpPr>
          <p:cNvPr id="243" name="CustomShape 12"/>
          <p:cNvSpPr/>
          <p:nvPr/>
        </p:nvSpPr>
        <p:spPr>
          <a:xfrm>
            <a:off x="10196280" y="55350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4</a:t>
            </a:r>
            <a:endParaRPr lang="en-US" sz="1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0" y="0"/>
            <a:ext cx="12621986"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ファイル操作をより早く</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バルクスキャン</a:t>
            </a:r>
            <a:endParaRPr lang="en-US" sz="3200" b="0" strike="noStrike" spc="-1" dirty="0">
              <a:latin typeface="Arial"/>
            </a:endParaRPr>
          </a:p>
        </p:txBody>
      </p:sp>
      <p:sp>
        <p:nvSpPr>
          <p:cNvPr id="246" name="CustomShape 2"/>
          <p:cNvSpPr/>
          <p:nvPr/>
        </p:nvSpPr>
        <p:spPr>
          <a:xfrm>
            <a:off x="7489136" y="1432620"/>
            <a:ext cx="4572000" cy="487746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21040">
              <a:lnSpc>
                <a:spcPct val="100000"/>
              </a:lnSpc>
              <a:buClr>
                <a:srgbClr val="879BAA"/>
              </a:buClr>
              <a:buFont typeface="Arial"/>
              <a:buChar char="•"/>
            </a:pP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b="0" strike="noStrike" spc="-1" dirty="0" err="1">
                <a:solidFill>
                  <a:srgbClr val="000000"/>
                </a:solidFill>
                <a:latin typeface="ＭＳ ゴシック" panose="020B0609070205080204" pitchFamily="49" charset="-128"/>
                <a:ea typeface="ＭＳ ゴシック" panose="020B0609070205080204" pitchFamily="49" charset="-128"/>
              </a:rPr>
              <a:t>zlib</a:t>
            </a:r>
            <a:r>
              <a:rPr lang="en-US" b="0" strike="noStrike" spc="-1" dirty="0">
                <a:solidFill>
                  <a:srgbClr val="000000"/>
                </a:solidFill>
                <a:latin typeface="ＭＳ ゴシック" panose="020B0609070205080204" pitchFamily="49" charset="-128"/>
                <a:ea typeface="ＭＳ ゴシック" panose="020B0609070205080204" pitchFamily="49" charset="-128"/>
              </a:rPr>
              <a:t> </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1.2.7</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のソースをアップロード</a:t>
            </a:r>
            <a:endParaRPr lang="en-US" b="0" strike="noStrike" spc="-1" dirty="0">
              <a:latin typeface="ＭＳ ゴシック" panose="020B0609070205080204" pitchFamily="49" charset="-128"/>
              <a:ea typeface="ＭＳ ゴシック" panose="020B0609070205080204" pitchFamily="49" charset="-128"/>
            </a:endParaRPr>
          </a:p>
          <a:p>
            <a:pPr marL="355680" lvl="2" indent="-2084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リスト</a:t>
            </a:r>
            <a:r>
              <a:rPr lang="ja-JP" altLang="en-US" spc="-1" dirty="0" smtClean="0">
                <a:solidFill>
                  <a:srgbClr val="000000"/>
                </a:solidFill>
                <a:latin typeface="ＭＳ ゴシック" panose="020B0609070205080204" pitchFamily="49" charset="-128"/>
                <a:ea typeface="ＭＳ ゴシック" panose="020B0609070205080204" pitchFamily="49" charset="-128"/>
              </a:rPr>
              <a:t>の最初のファイルに行く</a:t>
            </a:r>
            <a:endParaRPr lang="en-US" b="0" strike="noStrike" spc="-1" dirty="0">
              <a:latin typeface="ＭＳ ゴシック" panose="020B0609070205080204" pitchFamily="49" charset="-128"/>
              <a:ea typeface="ＭＳ ゴシック" panose="020B0609070205080204" pitchFamily="49" charset="-128"/>
            </a:endParaRPr>
          </a:p>
          <a:p>
            <a:pPr marL="355680" lvl="2" indent="-208440">
              <a:lnSpc>
                <a:spcPct val="100000"/>
              </a:lnSpc>
              <a:buClr>
                <a:srgbClr val="879BAA"/>
              </a:buClr>
              <a:buFont typeface="Noto Sans Symbols"/>
              <a:buChar char="∙"/>
            </a:pPr>
            <a:r>
              <a:rPr lang="en-US" altLang="ja-JP" dirty="0">
                <a:latin typeface="ＭＳ ゴシック" panose="020B0609070205080204" pitchFamily="49" charset="-128"/>
                <a:ea typeface="ＭＳ ゴシック" panose="020B0609070205080204" pitchFamily="49" charset="-128"/>
              </a:rPr>
              <a:t>(</a:t>
            </a:r>
            <a:r>
              <a:rPr lang="en-US" altLang="ja-JP" dirty="0" err="1">
                <a:latin typeface="ＭＳ ゴシック" panose="020B0609070205080204" pitchFamily="49" charset="-128"/>
                <a:ea typeface="ＭＳ ゴシック" panose="020B0609070205080204" pitchFamily="49" charset="-128"/>
              </a:rPr>
              <a:t>Zlib</a:t>
            </a:r>
            <a:r>
              <a:rPr lang="en-US" altLang="ja-JP" dirty="0">
                <a:latin typeface="ＭＳ ゴシック" panose="020B0609070205080204" pitchFamily="49" charset="-128"/>
                <a:ea typeface="ＭＳ ゴシック" panose="020B0609070205080204" pitchFamily="49" charset="-128"/>
              </a:rPr>
              <a:t>-possibility </a:t>
            </a:r>
            <a:r>
              <a:rPr lang="ja-JP" altLang="en-US" dirty="0" err="1">
                <a:latin typeface="ＭＳ ゴシック" panose="020B0609070205080204" pitchFamily="49" charset="-128"/>
                <a:ea typeface="ＭＳ ゴシック" panose="020B0609070205080204" pitchFamily="49" charset="-128"/>
              </a:rPr>
              <a:t>と検</a:t>
            </a:r>
            <a:r>
              <a:rPr lang="ja-JP" altLang="en-US" dirty="0">
                <a:latin typeface="ＭＳ ゴシック" panose="020B0609070205080204" pitchFamily="49" charset="-128"/>
                <a:ea typeface="ＭＳ ゴシック" panose="020B0609070205080204" pitchFamily="49" charset="-128"/>
              </a:rPr>
              <a:t>出されたファイルがいくつかある</a:t>
            </a:r>
            <a:r>
              <a:rPr lang="en-US" altLang="ja-JP" dirty="0">
                <a:latin typeface="ＭＳ ゴシック" panose="020B0609070205080204" pitchFamily="49" charset="-128"/>
                <a:ea typeface="ＭＳ ゴシック" panose="020B0609070205080204" pitchFamily="49" charset="-128"/>
              </a:rPr>
              <a:t>) </a:t>
            </a:r>
            <a:endParaRPr lang="en-US" altLang="ja-JP" dirty="0" smtClean="0">
              <a:latin typeface="ＭＳ ゴシック" panose="020B0609070205080204" pitchFamily="49" charset="-128"/>
              <a:ea typeface="ＭＳ ゴシック" panose="020B0609070205080204" pitchFamily="49" charset="-128"/>
            </a:endParaRPr>
          </a:p>
          <a:p>
            <a:pPr marL="355680" lvl="2" indent="-208440">
              <a:lnSpc>
                <a:spcPct val="100000"/>
              </a:lnSpc>
              <a:buClr>
                <a:srgbClr val="879BAA"/>
              </a:buClr>
              <a:buFont typeface="Noto Sans Symbols"/>
              <a:buChar char="∙"/>
            </a:pPr>
            <a:r>
              <a:rPr lang="en-US" altLang="ja-JP" dirty="0" err="1">
                <a:latin typeface="ＭＳ ゴシック" panose="020B0609070205080204" pitchFamily="49" charset="-128"/>
                <a:ea typeface="ＭＳ ゴシック" panose="020B0609070205080204" pitchFamily="49" charset="-128"/>
              </a:rPr>
              <a:t>Zlib</a:t>
            </a:r>
            <a:r>
              <a:rPr lang="ja-JP" altLang="en-US" dirty="0">
                <a:latin typeface="ＭＳ ゴシック" panose="020B0609070205080204" pitchFamily="49" charset="-128"/>
                <a:ea typeface="ＭＳ ゴシック" panose="020B0609070205080204" pitchFamily="49" charset="-128"/>
              </a:rPr>
              <a:t>を選択し、</a:t>
            </a:r>
            <a:r>
              <a:rPr lang="en-US" altLang="ja-JP" dirty="0" err="1">
                <a:latin typeface="ＭＳ ゴシック" panose="020B0609070205080204" pitchFamily="49" charset="-128"/>
                <a:ea typeface="ＭＳ ゴシック" panose="020B0609070205080204" pitchFamily="49" charset="-128"/>
              </a:rPr>
              <a:t>Zlib</a:t>
            </a:r>
            <a:r>
              <a:rPr lang="en-US" altLang="ja-JP" dirty="0">
                <a:latin typeface="ＭＳ ゴシック" panose="020B0609070205080204" pitchFamily="49" charset="-128"/>
                <a:ea typeface="ＭＳ ゴシック" panose="020B0609070205080204" pitchFamily="49" charset="-128"/>
              </a:rPr>
              <a:t>-possibility</a:t>
            </a:r>
            <a:r>
              <a:rPr lang="ja-JP" altLang="en-US" dirty="0" err="1">
                <a:latin typeface="ＭＳ ゴシック" panose="020B0609070205080204" pitchFamily="49" charset="-128"/>
                <a:ea typeface="ＭＳ ゴシック" panose="020B0609070205080204" pitchFamily="49" charset="-128"/>
              </a:rPr>
              <a:t>を削</a:t>
            </a:r>
            <a:r>
              <a:rPr lang="ja-JP" altLang="en-US" dirty="0">
                <a:latin typeface="ＭＳ ゴシック" panose="020B0609070205080204" pitchFamily="49" charset="-128"/>
                <a:ea typeface="ＭＳ ゴシック" panose="020B0609070205080204" pitchFamily="49" charset="-128"/>
              </a:rPr>
              <a:t>除して、次のファイル</a:t>
            </a:r>
            <a:r>
              <a:rPr lang="ja-JP" altLang="en-US" dirty="0" smtClean="0">
                <a:latin typeface="ＭＳ ゴシック" panose="020B0609070205080204" pitchFamily="49" charset="-128"/>
                <a:ea typeface="ＭＳ ゴシック" panose="020B0609070205080204" pitchFamily="49" charset="-128"/>
              </a:rPr>
              <a:t>へ</a:t>
            </a:r>
            <a:endParaRPr lang="en-US" altLang="ja-JP" dirty="0">
              <a:latin typeface="ＭＳ ゴシック" panose="020B0609070205080204" pitchFamily="49" charset="-128"/>
              <a:ea typeface="ＭＳ ゴシック" panose="020B0609070205080204" pitchFamily="49" charset="-128"/>
            </a:endParaRPr>
          </a:p>
          <a:p>
            <a:pPr marL="342900" indent="-342900">
              <a:buClr>
                <a:srgbClr val="879BAA"/>
              </a:buClr>
              <a:buFont typeface="Arial" panose="020B0604020202020204" pitchFamily="34" charset="0"/>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もう</a:t>
            </a:r>
            <a:r>
              <a:rPr lang="ja-JP" altLang="en-US" spc="-1" dirty="0">
                <a:solidFill>
                  <a:srgbClr val="000000"/>
                </a:solidFill>
                <a:latin typeface="ＭＳ ゴシック" panose="020B0609070205080204" pitchFamily="49" charset="-128"/>
                <a:ea typeface="ＭＳ ゴシック" panose="020B0609070205080204" pitchFamily="49" charset="-128"/>
              </a:rPr>
              <a:t>一</a:t>
            </a:r>
            <a:r>
              <a:rPr lang="ja-JP" altLang="en-US" spc="-1" dirty="0" smtClean="0">
                <a:solidFill>
                  <a:srgbClr val="000000"/>
                </a:solidFill>
                <a:latin typeface="ＭＳ ゴシック" panose="020B0609070205080204" pitchFamily="49" charset="-128"/>
                <a:ea typeface="ＭＳ ゴシック" panose="020B0609070205080204" pitchFamily="49" charset="-128"/>
              </a:rPr>
              <a:t>つのファイルへ</a:t>
            </a:r>
            <a:endParaRPr lang="en-US" b="0" strike="noStrike" spc="-1" dirty="0">
              <a:latin typeface="ＭＳ ゴシック" panose="020B0609070205080204" pitchFamily="49" charset="-128"/>
              <a:ea typeface="ＭＳ ゴシック" panose="020B0609070205080204" pitchFamily="49" charset="-128"/>
            </a:endParaRPr>
          </a:p>
          <a:p>
            <a:pPr marL="355680" lvl="2" indent="-208440">
              <a:buClr>
                <a:srgbClr val="879BAA"/>
              </a:buClr>
              <a:buFont typeface="Noto Sans Symbols"/>
              <a:buChar char="∙"/>
            </a:pPr>
            <a:r>
              <a:rPr lang="en-US" spc="-1" dirty="0" err="1" smtClean="0">
                <a:latin typeface="ＭＳ ゴシック" panose="020B0609070205080204" pitchFamily="49" charset="-128"/>
                <a:ea typeface="ＭＳ ゴシック" panose="020B0609070205080204" pitchFamily="49" charset="-128"/>
              </a:rPr>
              <a:t>zlib</a:t>
            </a:r>
            <a:r>
              <a:rPr lang="en-US" spc="-1" dirty="0" smtClean="0">
                <a:latin typeface="ＭＳ ゴシック" panose="020B0609070205080204" pitchFamily="49" charset="-128"/>
                <a:ea typeface="ＭＳ ゴシック" panose="020B0609070205080204" pitchFamily="49" charset="-128"/>
              </a:rPr>
              <a:t>-possibility </a:t>
            </a:r>
            <a:r>
              <a:rPr lang="ja-JP" altLang="en-US" spc="-1" dirty="0">
                <a:latin typeface="ＭＳ ゴシック" panose="020B0609070205080204" pitchFamily="49" charset="-128"/>
                <a:ea typeface="ＭＳ ゴシック" panose="020B0609070205080204" pitchFamily="49" charset="-128"/>
              </a:rPr>
              <a:t>を選択</a:t>
            </a:r>
            <a:endParaRPr lang="en-US" b="0" strike="noStrike" spc="-1" dirty="0" smtClean="0">
              <a:latin typeface="ＭＳ ゴシック" panose="020B0609070205080204" pitchFamily="49" charset="-128"/>
              <a:ea typeface="ＭＳ ゴシック" panose="020B0609070205080204" pitchFamily="49" charset="-128"/>
            </a:endParaRPr>
          </a:p>
          <a:p>
            <a:pPr marL="355680" lvl="2" indent="-208440">
              <a:buClr>
                <a:srgbClr val="879BAA"/>
              </a:buClr>
              <a:buFont typeface="Noto Sans Symbols"/>
              <a:buChar char="∙"/>
            </a:pPr>
            <a:r>
              <a:rPr lang="ja-JP" altLang="en-US" spc="-1" dirty="0" smtClean="0">
                <a:latin typeface="ＭＳ ゴシック" panose="020B0609070205080204" pitchFamily="49" charset="-128"/>
                <a:ea typeface="ＭＳ ゴシック" panose="020B0609070205080204" pitchFamily="49" charset="-128"/>
              </a:rPr>
              <a:t>バルクスキャンの定義：</a:t>
            </a:r>
            <a:r>
              <a:rPr lang="en-US" altLang="ja-JP" spc="-1" dirty="0" err="1" smtClean="0">
                <a:latin typeface="ＭＳ ゴシック" panose="020B0609070205080204" pitchFamily="49" charset="-128"/>
                <a:ea typeface="ＭＳ ゴシック" panose="020B0609070205080204" pitchFamily="49" charset="-128"/>
              </a:rPr>
              <a:t>Zlib</a:t>
            </a:r>
            <a:r>
              <a:rPr lang="en-US" altLang="ja-JP" spc="-1" dirty="0" smtClean="0">
                <a:latin typeface="ＭＳ ゴシック" panose="020B0609070205080204" pitchFamily="49" charset="-128"/>
                <a:ea typeface="ＭＳ ゴシック" panose="020B0609070205080204" pitchFamily="49" charset="-128"/>
              </a:rPr>
              <a:t>-possibility </a:t>
            </a:r>
            <a:r>
              <a:rPr lang="ja-JP" altLang="en-US" spc="-1" dirty="0" smtClean="0">
                <a:latin typeface="ＭＳ ゴシック" panose="020B0609070205080204" pitchFamily="49" charset="-128"/>
                <a:ea typeface="ＭＳ ゴシック" panose="020B0609070205080204" pitchFamily="49" charset="-128"/>
              </a:rPr>
              <a:t>を削除</a:t>
            </a:r>
            <a:endParaRPr lang="en-US" b="0" strike="noStrike" spc="-1" dirty="0" smtClean="0">
              <a:latin typeface="ＭＳ ゴシック" panose="020B0609070205080204" pitchFamily="49" charset="-128"/>
              <a:ea typeface="ＭＳ ゴシック" panose="020B0609070205080204" pitchFamily="49" charset="-128"/>
            </a:endParaRPr>
          </a:p>
          <a:p>
            <a:pPr marL="355680" lvl="2" indent="-208440">
              <a:lnSpc>
                <a:spcPct val="100000"/>
              </a:lnSpc>
              <a:buClr>
                <a:srgbClr val="879BAA"/>
              </a:buClr>
              <a:buFont typeface="Noto Sans Symbols"/>
              <a:buChar char="∙"/>
            </a:pPr>
            <a:r>
              <a:rPr lang="ja-JP" altLang="en-US" spc="-1" dirty="0" smtClean="0">
                <a:latin typeface="ＭＳ ゴシック" panose="020B0609070205080204" pitchFamily="49" charset="-128"/>
                <a:ea typeface="ＭＳ ゴシック" panose="020B0609070205080204" pitchFamily="49" charset="-128"/>
              </a:rPr>
              <a:t>バルクスキャン</a:t>
            </a:r>
            <a:r>
              <a:rPr lang="ja-JP" altLang="en-US" spc="-1" dirty="0">
                <a:latin typeface="ＭＳ ゴシック" panose="020B0609070205080204" pitchFamily="49" charset="-128"/>
                <a:ea typeface="ＭＳ ゴシック" panose="020B0609070205080204" pitchFamily="49" charset="-128"/>
              </a:rPr>
              <a:t>の定義</a:t>
            </a:r>
            <a:r>
              <a:rPr lang="ja-JP" altLang="en-US" spc="-1" dirty="0" smtClean="0">
                <a:latin typeface="ＭＳ ゴシック" panose="020B0609070205080204" pitchFamily="49" charset="-128"/>
                <a:ea typeface="ＭＳ ゴシック" panose="020B0609070205080204" pitchFamily="49" charset="-128"/>
              </a:rPr>
              <a:t>：</a:t>
            </a:r>
            <a:r>
              <a:rPr lang="en-US" altLang="ja-JP" spc="-1" dirty="0" err="1" smtClean="0">
                <a:latin typeface="ＭＳ ゴシック" panose="020B0609070205080204" pitchFamily="49" charset="-128"/>
                <a:ea typeface="ＭＳ ゴシック" panose="020B0609070205080204" pitchFamily="49" charset="-128"/>
              </a:rPr>
              <a:t>zlib</a:t>
            </a:r>
            <a:r>
              <a:rPr lang="en-US" altLang="ja-JP" spc="-1" dirty="0" smtClean="0">
                <a:latin typeface="ＭＳ ゴシック" panose="020B0609070205080204" pitchFamily="49" charset="-128"/>
                <a:ea typeface="ＭＳ ゴシック" panose="020B0609070205080204" pitchFamily="49" charset="-128"/>
              </a:rPr>
              <a:t> </a:t>
            </a:r>
            <a:r>
              <a:rPr lang="ja-JP" altLang="en-US" spc="-1" dirty="0">
                <a:latin typeface="ＭＳ ゴシック" panose="020B0609070205080204" pitchFamily="49" charset="-128"/>
                <a:ea typeface="ＭＳ ゴシック" panose="020B0609070205080204" pitchFamily="49" charset="-128"/>
              </a:rPr>
              <a:t>を</a:t>
            </a:r>
            <a:r>
              <a:rPr lang="ja-JP" altLang="en-US" spc="-1" dirty="0" smtClean="0">
                <a:latin typeface="ＭＳ ゴシック" panose="020B0609070205080204" pitchFamily="49" charset="-128"/>
                <a:ea typeface="ＭＳ ゴシック" panose="020B0609070205080204" pitchFamily="49" charset="-128"/>
              </a:rPr>
              <a:t>追加</a:t>
            </a:r>
            <a:endParaRPr lang="en-US"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355680" lvl="2" indent="-2084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決定が適用されたことを</a:t>
            </a:r>
            <a:r>
              <a:rPr lang="ja-JP" altLang="en-US" spc="-1" dirty="0" smtClean="0">
                <a:solidFill>
                  <a:srgbClr val="000000"/>
                </a:solidFill>
                <a:latin typeface="ＭＳ ゴシック" panose="020B0609070205080204" pitchFamily="49" charset="-128"/>
                <a:ea typeface="ＭＳ ゴシック" panose="020B0609070205080204" pitchFamily="49" charset="-128"/>
              </a:rPr>
              <a:t>確認</a:t>
            </a:r>
            <a:endParaRPr lang="en-US" b="0" strike="noStrike" spc="-1" dirty="0" smtClean="0">
              <a:latin typeface="ＭＳ ゴシック" panose="020B0609070205080204" pitchFamily="49" charset="-128"/>
              <a:ea typeface="ＭＳ ゴシック" panose="020B0609070205080204" pitchFamily="49" charset="-128"/>
            </a:endParaRPr>
          </a:p>
          <a:p>
            <a:pPr marL="190440" lvl="1" indent="-221040">
              <a:lnSpc>
                <a:spcPct val="100000"/>
              </a:lnSpc>
              <a:spcBef>
                <a:spcPts val="1301"/>
              </a:spcBef>
              <a:buClr>
                <a:srgbClr val="879BAA"/>
              </a:buClr>
              <a:buFont typeface="Arial"/>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もう一度</a:t>
            </a:r>
            <a:endParaRPr lang="en-US" b="0" strike="noStrike" spc="-1" dirty="0" smtClean="0">
              <a:latin typeface="ＭＳ ゴシック" panose="020B0609070205080204" pitchFamily="49" charset="-128"/>
              <a:ea typeface="ＭＳ ゴシック" panose="020B0609070205080204" pitchFamily="49" charset="-128"/>
            </a:endParaRPr>
          </a:p>
          <a:p>
            <a:pPr marL="355680" lvl="2" indent="-208440">
              <a:lnSpc>
                <a:spcPct val="100000"/>
              </a:lnSpc>
              <a:buClr>
                <a:srgbClr val="879BAA"/>
              </a:buClr>
              <a:buFont typeface="Noto Sans Symbols"/>
              <a:buChar char="∙"/>
            </a:pPr>
            <a:r>
              <a:rPr lang="ja-JP" altLang="en-US" dirty="0" smtClean="0">
                <a:latin typeface="ＭＳ ゴシック" panose="020B0609070205080204" pitchFamily="49" charset="-128"/>
                <a:ea typeface="ＭＳ ゴシック" panose="020B0609070205080204" pitchFamily="49" charset="-128"/>
              </a:rPr>
              <a:t>もう</a:t>
            </a:r>
            <a:r>
              <a:rPr lang="ja-JP" altLang="en-US" dirty="0">
                <a:latin typeface="ＭＳ ゴシック" panose="020B0609070205080204" pitchFamily="49" charset="-128"/>
                <a:ea typeface="ＭＳ ゴシック" panose="020B0609070205080204" pitchFamily="49" charset="-128"/>
              </a:rPr>
              <a:t>一つの例として</a:t>
            </a:r>
            <a:r>
              <a:rPr lang="ja-JP" altLang="en-US" dirty="0" smtClean="0">
                <a:latin typeface="ＭＳ ゴシック" panose="020B0609070205080204" pitchFamily="49" charset="-128"/>
                <a:ea typeface="ＭＳ ゴシック" panose="020B0609070205080204" pitchFamily="49" charset="-128"/>
              </a:rPr>
              <a:t>、</a:t>
            </a:r>
            <a:r>
              <a:rPr lang="en-US" altLang="ja-JP" dirty="0" err="1">
                <a:latin typeface="ＭＳ ゴシック" panose="020B0609070205080204" pitchFamily="49" charset="-128"/>
                <a:ea typeface="ＭＳ ゴシック" panose="020B0609070205080204" pitchFamily="49" charset="-128"/>
              </a:rPr>
              <a:t>z</a:t>
            </a:r>
            <a:r>
              <a:rPr lang="en-US" altLang="ja-JP" dirty="0" err="1" smtClean="0">
                <a:latin typeface="ＭＳ ゴシック" panose="020B0609070205080204" pitchFamily="49" charset="-128"/>
                <a:ea typeface="ＭＳ ゴシック" panose="020B0609070205080204" pitchFamily="49" charset="-128"/>
              </a:rPr>
              <a:t>lib</a:t>
            </a:r>
            <a:r>
              <a:rPr lang="ja-JP" altLang="en-US" dirty="0">
                <a:latin typeface="ＭＳ ゴシック" panose="020B0609070205080204" pitchFamily="49" charset="-128"/>
                <a:ea typeface="ＭＳ ゴシック" panose="020B0609070205080204" pitchFamily="49" charset="-128"/>
              </a:rPr>
              <a:t>の</a:t>
            </a:r>
            <a:r>
              <a:rPr lang="en-US" altLang="ja-JP" dirty="0" err="1">
                <a:latin typeface="ＭＳ ゴシック" panose="020B0609070205080204" pitchFamily="49" charset="-128"/>
                <a:ea typeface="ＭＳ ゴシック" panose="020B0609070205080204" pitchFamily="49" charset="-128"/>
              </a:rPr>
              <a:t>contrib</a:t>
            </a:r>
            <a:r>
              <a:rPr lang="ja-JP" altLang="en-US" dirty="0">
                <a:latin typeface="ＭＳ ゴシック" panose="020B0609070205080204" pitchFamily="49" charset="-128"/>
                <a:ea typeface="ＭＳ ゴシック" panose="020B0609070205080204" pitchFamily="49" charset="-128"/>
              </a:rPr>
              <a:t>配下の</a:t>
            </a:r>
            <a:r>
              <a:rPr lang="en-US" altLang="ja-JP" dirty="0">
                <a:latin typeface="ＭＳ ゴシック" panose="020B0609070205080204" pitchFamily="49" charset="-128"/>
                <a:ea typeface="ＭＳ ゴシック" panose="020B0609070205080204" pitchFamily="49" charset="-128"/>
              </a:rPr>
              <a:t>BSL</a:t>
            </a:r>
            <a:r>
              <a:rPr lang="ja-JP" altLang="en-US" dirty="0">
                <a:latin typeface="ＭＳ ゴシック" panose="020B0609070205080204" pitchFamily="49" charset="-128"/>
                <a:ea typeface="ＭＳ ゴシック" panose="020B0609070205080204" pitchFamily="49" charset="-128"/>
              </a:rPr>
              <a:t>のケース</a:t>
            </a:r>
            <a:endParaRPr lang="en-US" b="0" strike="noStrike" spc="-1" dirty="0">
              <a:latin typeface="ＭＳ ゴシック" panose="020B0609070205080204" pitchFamily="49" charset="-128"/>
              <a:ea typeface="ＭＳ ゴシック" panose="020B0609070205080204" pitchFamily="49" charset="-128"/>
            </a:endParaRPr>
          </a:p>
        </p:txBody>
      </p:sp>
      <p:sp>
        <p:nvSpPr>
          <p:cNvPr id="247" name="CustomShape 3"/>
          <p:cNvSpPr/>
          <p:nvPr/>
        </p:nvSpPr>
        <p:spPr>
          <a:xfrm>
            <a:off x="86628" y="1420560"/>
            <a:ext cx="7402508" cy="487746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オープンソースパッケージアップロード</a:t>
            </a:r>
            <a:endParaRPr lang="en-US" sz="1900" b="0"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スキャン結果</a:t>
            </a:r>
            <a:r>
              <a:rPr lang="ja-JP" altLang="en-US" spc="-1" dirty="0">
                <a:solidFill>
                  <a:srgbClr val="000000"/>
                </a:solidFill>
                <a:latin typeface="ＭＳ ゴシック" panose="020B0609070205080204" pitchFamily="49" charset="-128"/>
                <a:ea typeface="ＭＳ ゴシック" panose="020B0609070205080204" pitchFamily="49" charset="-128"/>
              </a:rPr>
              <a:t>が</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基本</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スキャナーは何を見つけたのか？</a:t>
            </a:r>
            <a:endParaRPr lang="en-US" b="0"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スキャナーがライセンス発見</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pc="-1" dirty="0" smtClean="0">
                <a:solidFill>
                  <a:srgbClr val="000000"/>
                </a:solidFill>
                <a:latin typeface="ＭＳ ゴシック" panose="020B0609070205080204" pitchFamily="49" charset="-128"/>
                <a:ea typeface="ＭＳ ゴシック" panose="020B0609070205080204" pitchFamily="49" charset="-128"/>
              </a:rPr>
              <a:t>採用、修正にかかわらず</a:t>
            </a:r>
            <a:endParaRPr lang="en-US" b="0"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ファイル</a:t>
            </a:r>
            <a:r>
              <a:rPr lang="ja-JP" altLang="en-US" spc="-1" dirty="0" smtClean="0">
                <a:solidFill>
                  <a:srgbClr val="000000"/>
                </a:solidFill>
                <a:latin typeface="ＭＳ ゴシック" panose="020B0609070205080204" pitchFamily="49" charset="-128"/>
                <a:ea typeface="ＭＳ ゴシック" panose="020B0609070205080204" pitchFamily="49" charset="-128"/>
              </a:rPr>
              <a:t>を一つ一つ</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選択</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pc="-1" dirty="0" smtClean="0">
                <a:solidFill>
                  <a:srgbClr val="000000"/>
                </a:solidFill>
                <a:latin typeface="ＭＳ ゴシック" panose="020B0609070205080204" pitchFamily="49" charset="-128"/>
                <a:ea typeface="ＭＳ ゴシック" panose="020B0609070205080204" pitchFamily="49" charset="-128"/>
              </a:rPr>
              <a:t>特定し</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　そして</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次へ</a:t>
            </a:r>
            <a:endParaRPr lang="en-US" b="0"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それでもいいが、多すぎると実行不可能</a:t>
            </a:r>
            <a:endParaRPr lang="en-US" b="0"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b="1" spc="-1" dirty="0">
                <a:solidFill>
                  <a:srgbClr val="000000"/>
                </a:solidFill>
                <a:latin typeface="ＭＳ ゴシック" panose="020B0609070205080204" pitchFamily="49" charset="-128"/>
                <a:ea typeface="ＭＳ ゴシック" panose="020B0609070205080204" pitchFamily="49" charset="-128"/>
              </a:rPr>
              <a:t>バルク</a:t>
            </a:r>
            <a:r>
              <a:rPr lang="ja-JP" altLang="en-US" b="1" spc="-1" dirty="0" smtClean="0">
                <a:solidFill>
                  <a:srgbClr val="000000"/>
                </a:solidFill>
                <a:latin typeface="ＭＳ ゴシック" panose="020B0609070205080204" pitchFamily="49" charset="-128"/>
                <a:ea typeface="ＭＳ ゴシック" panose="020B0609070205080204" pitchFamily="49" charset="-128"/>
              </a:rPr>
              <a:t>スキャンをして操作をより早く</a:t>
            </a:r>
            <a:endParaRPr lang="en-US" altLang="ja-JP" b="1" spc="-1" dirty="0" smtClean="0">
              <a:solidFill>
                <a:srgbClr val="000000"/>
              </a:solidFill>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そのアップロードの中から、テキストフレーズを選択</a:t>
            </a:r>
            <a:r>
              <a:rPr lang="ja-JP" altLang="en-US" dirty="0" smtClean="0">
                <a:latin typeface="ＭＳ ゴシック" panose="020B0609070205080204" pitchFamily="49" charset="-128"/>
                <a:ea typeface="ＭＳ ゴシック" panose="020B0609070205080204" pitchFamily="49" charset="-128"/>
              </a:rPr>
              <a:t>する</a:t>
            </a:r>
            <a:endParaRPr lang="en-US" altLang="ja-JP" dirty="0" smtClean="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仮定：同じアップロードの中のテキストフレーズを使うのが安全</a:t>
            </a:r>
            <a:r>
              <a:rPr lang="ja-JP" altLang="en-US" dirty="0" smtClean="0">
                <a:latin typeface="ＭＳ ゴシック" panose="020B0609070205080204" pitchFamily="49" charset="-128"/>
                <a:ea typeface="ＭＳ ゴシック" panose="020B0609070205080204" pitchFamily="49" charset="-128"/>
              </a:rPr>
              <a:t>だろう</a:t>
            </a:r>
            <a:endParaRPr lang="en-US" altLang="ja-JP" dirty="0" smtClean="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テキストフレーズ</a:t>
            </a:r>
            <a:r>
              <a:rPr lang="ja-JP" altLang="en-US" spc="-1" dirty="0">
                <a:solidFill>
                  <a:srgbClr val="000000"/>
                </a:solidFill>
                <a:latin typeface="ＭＳ ゴシック" panose="020B0609070205080204" pitchFamily="49" charset="-128"/>
                <a:ea typeface="ＭＳ ゴシック" panose="020B0609070205080204" pitchFamily="49" charset="-128"/>
              </a:rPr>
              <a:t>のライセンスを定義する</a:t>
            </a:r>
            <a:r>
              <a:rPr lang="en-US" altLang="ja-JP" spc="-1" dirty="0">
                <a:solidFill>
                  <a:srgbClr val="000000"/>
                </a:solidFill>
                <a:latin typeface="ＭＳ ゴシック" panose="020B0609070205080204" pitchFamily="49" charset="-128"/>
                <a:ea typeface="ＭＳ ゴシック" panose="020B0609070205080204" pitchFamily="49" charset="-128"/>
              </a:rPr>
              <a:t>– </a:t>
            </a:r>
            <a:r>
              <a:rPr lang="ja-JP" altLang="en-US" i="1" spc="-1" dirty="0">
                <a:solidFill>
                  <a:srgbClr val="000000"/>
                </a:solidFill>
                <a:latin typeface="ＭＳ ゴシック" panose="020B0609070205080204" pitchFamily="49" charset="-128"/>
                <a:ea typeface="ＭＳ ゴシック" panose="020B0609070205080204" pitchFamily="49" charset="-128"/>
              </a:rPr>
              <a:t>あるいは除去する</a:t>
            </a:r>
            <a:endParaRPr lang="en-US" altLang="ja-JP" b="1" spc="-1" dirty="0">
              <a:solidFill>
                <a:srgbClr val="000000"/>
              </a:solidFill>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b="1" spc="-1" dirty="0">
                <a:solidFill>
                  <a:srgbClr val="000000"/>
                </a:solidFill>
                <a:latin typeface="ＭＳ ゴシック" panose="020B0609070205080204" pitchFamily="49" charset="-128"/>
                <a:ea typeface="ＭＳ ゴシック" panose="020B0609070205080204" pitchFamily="49" charset="-128"/>
              </a:rPr>
              <a:t>スキャナーが同じライセンスであることを確認したものを</a:t>
            </a:r>
            <a:r>
              <a:rPr lang="ja-JP" altLang="en-US" b="1" spc="-1" dirty="0" smtClean="0">
                <a:solidFill>
                  <a:srgbClr val="000000"/>
                </a:solidFill>
                <a:latin typeface="ＭＳ ゴシック" panose="020B0609070205080204" pitchFamily="49" charset="-128"/>
                <a:ea typeface="ＭＳ ゴシック" panose="020B0609070205080204" pitchFamily="49" charset="-128"/>
              </a:rPr>
              <a:t>対象</a:t>
            </a:r>
            <a:endParaRPr lang="en-US" altLang="ja-JP" b="1"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b="1" spc="-1" dirty="0" smtClean="0">
                <a:latin typeface="ＭＳ ゴシック" panose="020B0609070205080204" pitchFamily="49" charset="-128"/>
                <a:ea typeface="ＭＳ ゴシック" panose="020B0609070205080204" pitchFamily="49" charset="-128"/>
              </a:rPr>
              <a:t>複数</a:t>
            </a:r>
            <a:r>
              <a:rPr lang="ja-JP" altLang="en-US" b="1" spc="-1" dirty="0">
                <a:latin typeface="ＭＳ ゴシック" panose="020B0609070205080204" pitchFamily="49" charset="-128"/>
                <a:ea typeface="ＭＳ ゴシック" panose="020B0609070205080204" pitchFamily="49" charset="-128"/>
              </a:rPr>
              <a:t>のファイルを一度に編集するもう一つの</a:t>
            </a:r>
            <a:r>
              <a:rPr lang="ja-JP" altLang="en-US" b="1" spc="-1" dirty="0" smtClean="0">
                <a:latin typeface="ＭＳ ゴシック" panose="020B0609070205080204" pitchFamily="49" charset="-128"/>
                <a:ea typeface="ＭＳ ゴシック" panose="020B0609070205080204" pitchFamily="49" charset="-128"/>
              </a:rPr>
              <a:t>方法</a:t>
            </a:r>
            <a:endParaRPr lang="en-US" altLang="ja-JP" b="1" spc="-1" dirty="0">
              <a:latin typeface="ＭＳ ゴシック" panose="020B0609070205080204" pitchFamily="49" charset="-128"/>
              <a:ea typeface="ＭＳ ゴシック" panose="020B0609070205080204" pitchFamily="49" charset="-128"/>
            </a:endParaRPr>
          </a:p>
          <a:p>
            <a:pPr marL="782460" lvl="2" indent="-342900">
              <a:spcBef>
                <a:spcPts val="1301"/>
              </a:spcBef>
              <a:buClr>
                <a:srgbClr val="879BAA"/>
              </a:buClr>
              <a:buFont typeface="Arial" panose="020B0604020202020204" pitchFamily="34" charset="0"/>
              <a:buChar char="•"/>
            </a:pPr>
            <a:r>
              <a:rPr lang="en-US" altLang="ja-JP" spc="-1" dirty="0" smtClean="0">
                <a:solidFill>
                  <a:srgbClr val="000000"/>
                </a:solidFill>
                <a:latin typeface="ＭＳ ゴシック" panose="020B0609070205080204" pitchFamily="49" charset="-128"/>
                <a:ea typeface="ＭＳ ゴシック" panose="020B0609070205080204" pitchFamily="49" charset="-128"/>
              </a:rPr>
              <a:t>Aggregated </a:t>
            </a:r>
            <a:r>
              <a:rPr lang="en-US" altLang="ja-JP" spc="-1" dirty="0">
                <a:solidFill>
                  <a:srgbClr val="000000"/>
                </a:solidFill>
                <a:latin typeface="ＭＳ ゴシック" panose="020B0609070205080204" pitchFamily="49" charset="-128"/>
                <a:ea typeface="ＭＳ ゴシック" panose="020B0609070205080204" pitchFamily="49" charset="-128"/>
              </a:rPr>
              <a:t>view</a:t>
            </a:r>
            <a:r>
              <a:rPr lang="ja-JP" altLang="en-US" spc="-1" dirty="0">
                <a:solidFill>
                  <a:srgbClr val="000000"/>
                </a:solidFill>
                <a:latin typeface="ＭＳ ゴシック" panose="020B0609070205080204" pitchFamily="49" charset="-128"/>
                <a:ea typeface="ＭＳ ゴシック" panose="020B0609070205080204" pitchFamily="49" charset="-128"/>
              </a:rPr>
              <a:t>からの </a:t>
            </a:r>
            <a:r>
              <a:rPr lang="en-US" altLang="ja-JP" spc="-1" dirty="0">
                <a:solidFill>
                  <a:srgbClr val="000000"/>
                </a:solidFill>
                <a:latin typeface="ＭＳ ゴシック" panose="020B0609070205080204" pitchFamily="49" charset="-128"/>
                <a:ea typeface="ＭＳ ゴシック" panose="020B0609070205080204" pitchFamily="49" charset="-128"/>
              </a:rPr>
              <a:t>Edit </a:t>
            </a:r>
            <a:r>
              <a:rPr lang="ja-JP" altLang="en-US" spc="-1" dirty="0">
                <a:solidFill>
                  <a:srgbClr val="000000"/>
                </a:solidFill>
                <a:latin typeface="ＭＳ ゴシック" panose="020B0609070205080204" pitchFamily="49" charset="-128"/>
                <a:ea typeface="ＭＳ ゴシック" panose="020B0609070205080204" pitchFamily="49" charset="-128"/>
              </a:rPr>
              <a:t>および</a:t>
            </a:r>
            <a:r>
              <a:rPr lang="ja-JP" altLang="en-US" spc="-1" dirty="0" smtClean="0">
                <a:solidFill>
                  <a:srgbClr val="000000"/>
                </a:solidFill>
                <a:latin typeface="ＭＳ ゴシック" panose="020B0609070205080204" pitchFamily="49" charset="-128"/>
                <a:ea typeface="ＭＳ ゴシック" panose="020B0609070205080204" pitchFamily="49" charset="-128"/>
              </a:rPr>
              <a:t>バルクスキャン</a:t>
            </a:r>
            <a:endParaRPr lang="en-US" altLang="ja-JP" spc="-1" dirty="0" smtClean="0">
              <a:solidFill>
                <a:srgbClr val="000000"/>
              </a:solidFill>
              <a:latin typeface="ＭＳ ゴシック" panose="020B0609070205080204" pitchFamily="49" charset="-128"/>
              <a:ea typeface="ＭＳ ゴシック" panose="020B0609070205080204" pitchFamily="49" charset="-128"/>
            </a:endParaRPr>
          </a:p>
          <a:p>
            <a:pPr marL="782460" lvl="2" indent="-342900">
              <a:spcBef>
                <a:spcPts val="1301"/>
              </a:spcBef>
              <a:buClr>
                <a:srgbClr val="879BAA"/>
              </a:buClr>
              <a:buFont typeface="Arial" panose="020B0604020202020204" pitchFamily="34" charset="0"/>
              <a:buChar char="•"/>
            </a:pPr>
            <a:r>
              <a:rPr lang="en-US" altLang="ja-JP" spc="-1" dirty="0">
                <a:latin typeface="ＭＳ ゴシック" panose="020B0609070205080204" pitchFamily="49" charset="-128"/>
                <a:ea typeface="ＭＳ ゴシック" panose="020B0609070205080204" pitchFamily="49" charset="-128"/>
              </a:rPr>
              <a:t>Edit</a:t>
            </a:r>
            <a:r>
              <a:rPr lang="ja-JP" altLang="en-US" spc="-1" dirty="0">
                <a:latin typeface="ＭＳ ゴシック" panose="020B0609070205080204" pitchFamily="49" charset="-128"/>
                <a:ea typeface="ＭＳ ゴシック" panose="020B0609070205080204" pitchFamily="49" charset="-128"/>
              </a:rPr>
              <a:t>は、無関係な検出結果の除去にも</a:t>
            </a:r>
            <a:endParaRPr lang="en-US" strike="noStrike" spc="-1" dirty="0" smtClean="0">
              <a:latin typeface="ＭＳ ゴシック" panose="020B0609070205080204" pitchFamily="49" charset="-128"/>
              <a:ea typeface="ＭＳ ゴシック" panose="020B0609070205080204" pitchFamily="49" charset="-128"/>
            </a:endParaRPr>
          </a:p>
        </p:txBody>
      </p:sp>
      <p:sp>
        <p:nvSpPr>
          <p:cNvPr id="248" name="CustomShape 4"/>
          <p:cNvSpPr/>
          <p:nvPr/>
        </p:nvSpPr>
        <p:spPr>
          <a:xfrm>
            <a:off x="7489136" y="1082160"/>
            <a:ext cx="4572000"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Example</a:t>
            </a:r>
            <a:endParaRPr lang="en-US" sz="1900" b="0" strike="noStrike" spc="-1">
              <a:latin typeface="Arial"/>
            </a:endParaRPr>
          </a:p>
        </p:txBody>
      </p:sp>
      <p:sp>
        <p:nvSpPr>
          <p:cNvPr id="249" name="CustomShape 5"/>
          <p:cNvSpPr/>
          <p:nvPr/>
        </p:nvSpPr>
        <p:spPr>
          <a:xfrm>
            <a:off x="86629" y="1082160"/>
            <a:ext cx="7402507"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2730</TotalTime>
  <Words>3259</Words>
  <Application>Microsoft Office PowerPoint</Application>
  <PresentationFormat>ワイド画面</PresentationFormat>
  <Paragraphs>498</Paragraphs>
  <Slides>40</Slides>
  <Notes>12</Notes>
  <HiddenSlides>0</HiddenSlides>
  <MMClips>0</MMClips>
  <ScaleCrop>false</ScaleCrop>
  <HeadingPairs>
    <vt:vector size="6" baseType="variant">
      <vt:variant>
        <vt:lpstr>使用されているフォント</vt:lpstr>
      </vt:variant>
      <vt:variant>
        <vt:i4>12</vt:i4>
      </vt:variant>
      <vt:variant>
        <vt:lpstr>テーマ</vt:lpstr>
      </vt:variant>
      <vt:variant>
        <vt:i4>4</vt:i4>
      </vt:variant>
      <vt:variant>
        <vt:lpstr>スライド タイトル</vt:lpstr>
      </vt:variant>
      <vt:variant>
        <vt:i4>40</vt:i4>
      </vt:variant>
    </vt:vector>
  </HeadingPairs>
  <TitlesOfParts>
    <vt:vector size="56" baseType="lpstr">
      <vt:lpstr>DejaVu Sans</vt:lpstr>
      <vt:lpstr>ＭＳ Ｐゴシック</vt:lpstr>
      <vt:lpstr>ＭＳ ゴシック</vt:lpstr>
      <vt:lpstr>Noto Sans Symbols</vt:lpstr>
      <vt:lpstr>Open Sans</vt:lpstr>
      <vt:lpstr>游ゴシック</vt:lpstr>
      <vt:lpstr>Arial</vt:lpstr>
      <vt:lpstr>Arial Narrow</vt:lpstr>
      <vt:lpstr>Calibri</vt:lpstr>
      <vt:lpstr>Symbol</vt:lpstr>
      <vt:lpstr>Times New Roman</vt:lpstr>
      <vt:lpstr>Wingdings</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hama kouki(浜 功樹 ○ＳＷＣ□ＯＳＴ)</cp:lastModifiedBy>
  <cp:revision>184</cp:revision>
  <dcterms:modified xsi:type="dcterms:W3CDTF">2019-09-13T09:56:10Z</dcterms:modified>
  <dc:language>en-US</dc:language>
</cp:coreProperties>
</file>