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10" autoAdjust="0"/>
  </p:normalViewPr>
  <p:slideViewPr>
    <p:cSldViewPr snapToGrid="0">
      <p:cViewPr varScale="1">
        <p:scale>
          <a:sx n="81" d="100"/>
          <a:sy n="81" d="100"/>
        </p:scale>
        <p:origin x="9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305352E-26E7-4858-988A-A434CD0E360E}" type="datetimeFigureOut">
              <a:rPr lang="en-US" smtClean="0"/>
              <a:t>11/29/2019</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1C10E81-FE69-405F-A086-C81C8F6E4B1D}" type="slidenum">
              <a:rPr lang="en-US" smtClean="0"/>
              <a:t>‹#›</a:t>
            </a:fld>
            <a:endParaRPr lang="en-US"/>
          </a:p>
        </p:txBody>
      </p:sp>
    </p:spTree>
    <p:extLst>
      <p:ext uri="{BB962C8B-B14F-4D97-AF65-F5344CB8AC3E}">
        <p14:creationId xmlns:p14="http://schemas.microsoft.com/office/powerpoint/2010/main" val="217204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C10E81-FE69-405F-A086-C81C8F6E4B1D}" type="slidenum">
              <a:rPr lang="en-US" smtClean="0"/>
              <a:t>4</a:t>
            </a:fld>
            <a:endParaRPr lang="en-US"/>
          </a:p>
        </p:txBody>
      </p:sp>
    </p:spTree>
    <p:extLst>
      <p:ext uri="{BB962C8B-B14F-4D97-AF65-F5344CB8AC3E}">
        <p14:creationId xmlns:p14="http://schemas.microsoft.com/office/powerpoint/2010/main" val="12391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Translated</a:t>
            </a:r>
            <a:r>
              <a:rPr lang="en-US" baseline="0" smtClean="0"/>
              <a:t> by HieuPV (hieu.phamvan@toshiba-tsdv.com)</a:t>
            </a:r>
            <a:endParaRPr lang="en-US"/>
          </a:p>
        </p:txBody>
      </p:sp>
      <p:sp>
        <p:nvSpPr>
          <p:cNvPr id="4" name="Slide Number Placeholder 3"/>
          <p:cNvSpPr>
            <a:spLocks noGrp="1"/>
          </p:cNvSpPr>
          <p:nvPr>
            <p:ph type="sldNum" sz="quarter" idx="10"/>
          </p:nvPr>
        </p:nvSpPr>
        <p:spPr/>
        <p:txBody>
          <a:bodyPr/>
          <a:lstStyle/>
          <a:p>
            <a:fld id="{31C10E81-FE69-405F-A086-C81C8F6E4B1D}" type="slidenum">
              <a:rPr lang="en-US" smtClean="0"/>
              <a:t>18</a:t>
            </a:fld>
            <a:endParaRPr lang="en-US"/>
          </a:p>
        </p:txBody>
      </p:sp>
    </p:spTree>
    <p:extLst>
      <p:ext uri="{BB962C8B-B14F-4D97-AF65-F5344CB8AC3E}">
        <p14:creationId xmlns:p14="http://schemas.microsoft.com/office/powerpoint/2010/main" val="376419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2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6387480"/>
            <a:ext cx="12190680" cy="46908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 name="Google Shape;9;p1"/>
          <p:cNvPicPr/>
          <p:nvPr/>
        </p:nvPicPr>
        <p:blipFill>
          <a:blip r:embed="rId14"/>
          <a:stretch/>
        </p:blipFill>
        <p:spPr>
          <a:xfrm>
            <a:off x="9884520" y="5493600"/>
            <a:ext cx="1467720" cy="786960"/>
          </a:xfrm>
          <a:prstGeom prst="rect">
            <a:avLst/>
          </a:prstGeom>
          <a:ln>
            <a:noFill/>
          </a:ln>
        </p:spPr>
      </p:pic>
      <p:sp>
        <p:nvSpPr>
          <p:cNvPr id="2" name="CustomShape 2"/>
          <p:cNvSpPr/>
          <p:nvPr/>
        </p:nvSpPr>
        <p:spPr>
          <a:xfrm>
            <a:off x="2481943" y="6387480"/>
            <a:ext cx="7924937" cy="469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10000"/>
              </a:lnSpc>
            </a:pPr>
            <a:r>
              <a:rPr lang="en-US" sz="1400" b="0" strike="noStrike" spc="-1">
                <a:solidFill>
                  <a:srgbClr val="FFFFFF"/>
                </a:solidFill>
                <a:latin typeface="Arial"/>
                <a:ea typeface="Arial"/>
              </a:rPr>
              <a:t>© 2016-2018 Siemens AG, Linux </a:t>
            </a:r>
            <a:r>
              <a:rPr lang="en-US" sz="1400" b="0" strike="noStrike" spc="-1" smtClean="0">
                <a:solidFill>
                  <a:srgbClr val="FFFFFF"/>
                </a:solidFill>
                <a:latin typeface="Arial"/>
                <a:ea typeface="Arial"/>
              </a:rPr>
              <a:t>Foundation (Translated</a:t>
            </a:r>
            <a:r>
              <a:rPr lang="en-US" sz="1400" b="0" strike="noStrike" spc="-1" baseline="0" smtClean="0">
                <a:solidFill>
                  <a:srgbClr val="FFFFFF"/>
                </a:solidFill>
                <a:latin typeface="Arial"/>
                <a:ea typeface="Arial"/>
              </a:rPr>
              <a:t> by HieuPV</a:t>
            </a:r>
            <a:r>
              <a:rPr lang="en-US" sz="1400" b="0" strike="noStrike" spc="-1" smtClean="0">
                <a:solidFill>
                  <a:srgbClr val="FFFFFF"/>
                </a:solidFill>
                <a:latin typeface="Arial"/>
                <a:ea typeface="Arial"/>
              </a:rPr>
              <a:t>) </a:t>
            </a:r>
            <a:r>
              <a:rPr lang="en-US" sz="1400" b="0" strike="noStrike" spc="-1">
                <a:solidFill>
                  <a:srgbClr val="FFFFFF"/>
                </a:solidFill>
                <a:latin typeface="Arial"/>
                <a:ea typeface="Arial"/>
              </a:rPr>
              <a:t>-  CC-BY-SA 4.0</a:t>
            </a:r>
            <a:endParaRPr lang="en-US" sz="1400" b="0" strike="noStrike" spc="-1">
              <a:latin typeface="Arial"/>
            </a:endParaRPr>
          </a:p>
        </p:txBody>
      </p:sp>
      <p:sp>
        <p:nvSpPr>
          <p:cNvPr id="3" name="CustomShape 3"/>
          <p:cNvSpPr/>
          <p:nvPr/>
        </p:nvSpPr>
        <p:spPr>
          <a:xfrm>
            <a:off x="410760" y="6387480"/>
            <a:ext cx="4329000" cy="469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4" name="CustomShape 4"/>
          <p:cNvSpPr/>
          <p:nvPr/>
        </p:nvSpPr>
        <p:spPr>
          <a:xfrm>
            <a:off x="9818640" y="5286600"/>
            <a:ext cx="1680840" cy="104616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5" name="Google Shape;17;p2"/>
          <p:cNvPicPr/>
          <p:nvPr/>
        </p:nvPicPr>
        <p:blipFill>
          <a:blip r:embed="rId15"/>
          <a:stretch/>
        </p:blipFill>
        <p:spPr>
          <a:xfrm>
            <a:off x="460080" y="355680"/>
            <a:ext cx="11270160" cy="3686760"/>
          </a:xfrm>
          <a:prstGeom prst="rect">
            <a:avLst/>
          </a:prstGeom>
          <a:ln>
            <a:noFill/>
          </a:ln>
        </p:spPr>
      </p:pic>
      <p:sp>
        <p:nvSpPr>
          <p:cNvPr id="6"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0" y="6387480"/>
            <a:ext cx="12190680" cy="46908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5" name="Google Shape;9;p1"/>
          <p:cNvPicPr/>
          <p:nvPr/>
        </p:nvPicPr>
        <p:blipFill>
          <a:blip r:embed="rId14"/>
          <a:stretch/>
        </p:blipFill>
        <p:spPr>
          <a:xfrm>
            <a:off x="9884520" y="5493600"/>
            <a:ext cx="1467720" cy="786960"/>
          </a:xfrm>
          <a:prstGeom prst="rect">
            <a:avLst/>
          </a:prstGeom>
          <a:ln>
            <a:noFill/>
          </a:ln>
        </p:spPr>
      </p:pic>
      <p:pic>
        <p:nvPicPr>
          <p:cNvPr id="46" name="Google Shape;19;p3"/>
          <p:cNvPicPr/>
          <p:nvPr/>
        </p:nvPicPr>
        <p:blipFill>
          <a:blip r:embed="rId15"/>
          <a:srcRect t="88194" b="-88194"/>
          <a:stretch/>
        </p:blipFill>
        <p:spPr>
          <a:xfrm>
            <a:off x="-41400" y="-64800"/>
            <a:ext cx="12397320" cy="4055400"/>
          </a:xfrm>
          <a:prstGeom prst="rect">
            <a:avLst/>
          </a:prstGeom>
          <a:ln>
            <a:noFill/>
          </a:ln>
        </p:spPr>
      </p:pic>
      <p:sp>
        <p:nvSpPr>
          <p:cNvPr id="47" name="CustomShape 2"/>
          <p:cNvSpPr/>
          <p:nvPr/>
        </p:nvSpPr>
        <p:spPr>
          <a:xfrm>
            <a:off x="2743200" y="6387480"/>
            <a:ext cx="7663680" cy="469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10000"/>
              </a:lnSpc>
            </a:pPr>
            <a:r>
              <a:rPr lang="en-US" sz="1400" b="0" strike="noStrike" spc="-1">
                <a:solidFill>
                  <a:srgbClr val="FFFFFF"/>
                </a:solidFill>
                <a:latin typeface="Arial"/>
                <a:ea typeface="Arial"/>
              </a:rPr>
              <a:t>© 2016-2018 Siemens AG, Linux Foundation </a:t>
            </a:r>
            <a:r>
              <a:rPr lang="en-US" sz="1400" b="0" strike="noStrike" spc="-1" smtClean="0">
                <a:solidFill>
                  <a:srgbClr val="FFFFFF"/>
                </a:solidFill>
                <a:latin typeface="Arial"/>
                <a:ea typeface="Arial"/>
              </a:rPr>
              <a:t>(Translated</a:t>
            </a:r>
            <a:r>
              <a:rPr lang="en-US" sz="1400" b="0" strike="noStrike" spc="-1" baseline="0" smtClean="0">
                <a:solidFill>
                  <a:srgbClr val="FFFFFF"/>
                </a:solidFill>
                <a:latin typeface="Arial"/>
                <a:ea typeface="Arial"/>
              </a:rPr>
              <a:t> by HieuPV</a:t>
            </a:r>
            <a:r>
              <a:rPr lang="en-US" sz="1400" b="0" strike="noStrike" spc="-1" smtClean="0">
                <a:solidFill>
                  <a:srgbClr val="FFFFFF"/>
                </a:solidFill>
                <a:latin typeface="Arial"/>
                <a:ea typeface="Arial"/>
              </a:rPr>
              <a:t>) -  </a:t>
            </a:r>
            <a:r>
              <a:rPr lang="en-US" sz="1400" b="0" strike="noStrike" spc="-1">
                <a:solidFill>
                  <a:srgbClr val="FFFFFF"/>
                </a:solidFill>
                <a:latin typeface="Arial"/>
                <a:ea typeface="Arial"/>
              </a:rPr>
              <a:t>CC-BY-SA 4.0</a:t>
            </a:r>
            <a:endParaRPr lang="en-US" sz="1400" b="0" strike="noStrike" spc="-1">
              <a:latin typeface="Arial"/>
            </a:endParaRPr>
          </a:p>
        </p:txBody>
      </p:sp>
      <p:sp>
        <p:nvSpPr>
          <p:cNvPr id="48" name="CustomShape 3"/>
          <p:cNvSpPr/>
          <p:nvPr/>
        </p:nvSpPr>
        <p:spPr>
          <a:xfrm>
            <a:off x="410760" y="6387480"/>
            <a:ext cx="4329000" cy="469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49" name="CustomShape 4"/>
          <p:cNvSpPr/>
          <p:nvPr/>
        </p:nvSpPr>
        <p:spPr>
          <a:xfrm>
            <a:off x="10407240" y="6469920"/>
            <a:ext cx="178452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r">
              <a:lnSpc>
                <a:spcPct val="100000"/>
              </a:lnSpc>
            </a:pPr>
            <a:fld id="{AECE1E68-57C7-402A-A05D-75AFC3567AFC}" type="slidenum">
              <a:rPr lang="en-US" sz="1400" b="0" strike="noStrike" spc="-1">
                <a:solidFill>
                  <a:srgbClr val="FFFFFF"/>
                </a:solidFill>
                <a:latin typeface="Arial"/>
              </a:rPr>
              <a:t>‹#›</a:t>
            </a:fld>
            <a:endParaRPr lang="en-US" sz="1400" b="0" strike="noStrike" spc="-1">
              <a:latin typeface="Arial"/>
            </a:endParaRPr>
          </a:p>
        </p:txBody>
      </p:sp>
      <p:sp>
        <p:nvSpPr>
          <p:cNvPr id="50" name="PlaceHolder 5"/>
          <p:cNvSpPr>
            <a:spLocks noGrp="1"/>
          </p:cNvSpPr>
          <p:nvPr>
            <p:ph type="title"/>
          </p:nvPr>
        </p:nvSpPr>
        <p:spPr>
          <a:xfrm>
            <a:off x="609480" y="273240"/>
            <a:ext cx="109720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51" name="PlaceHolder 6"/>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52" name="PlaceHolder 7"/>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0" y="6387480"/>
            <a:ext cx="12190680" cy="46908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0" name="Google Shape;9;p1"/>
          <p:cNvPicPr/>
          <p:nvPr/>
        </p:nvPicPr>
        <p:blipFill>
          <a:blip r:embed="rId14"/>
          <a:stretch/>
        </p:blipFill>
        <p:spPr>
          <a:xfrm>
            <a:off x="9884520" y="5493600"/>
            <a:ext cx="1467720" cy="786960"/>
          </a:xfrm>
          <a:prstGeom prst="rect">
            <a:avLst/>
          </a:prstGeom>
          <a:ln>
            <a:noFill/>
          </a:ln>
        </p:spPr>
      </p:pic>
      <p:pic>
        <p:nvPicPr>
          <p:cNvPr id="91" name="Google Shape;24;p4"/>
          <p:cNvPicPr/>
          <p:nvPr/>
        </p:nvPicPr>
        <p:blipFill>
          <a:blip r:embed="rId15"/>
          <a:srcRect t="88194" b="-88194"/>
          <a:stretch/>
        </p:blipFill>
        <p:spPr>
          <a:xfrm>
            <a:off x="-41400" y="-64800"/>
            <a:ext cx="12397320" cy="4055400"/>
          </a:xfrm>
          <a:prstGeom prst="rect">
            <a:avLst/>
          </a:prstGeom>
          <a:ln>
            <a:noFill/>
          </a:ln>
        </p:spPr>
      </p:pic>
      <p:sp>
        <p:nvSpPr>
          <p:cNvPr id="92" name="CustomShape 2"/>
          <p:cNvSpPr/>
          <p:nvPr/>
        </p:nvSpPr>
        <p:spPr>
          <a:xfrm>
            <a:off x="2873829" y="6387480"/>
            <a:ext cx="7533051" cy="469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10000"/>
              </a:lnSpc>
            </a:pPr>
            <a:r>
              <a:rPr lang="en-US" sz="1400" b="0" strike="noStrike" spc="-1">
                <a:solidFill>
                  <a:srgbClr val="FFFFFF"/>
                </a:solidFill>
                <a:latin typeface="Arial"/>
                <a:ea typeface="Arial"/>
              </a:rPr>
              <a:t>© 2016-2018 Siemens AG, Linux </a:t>
            </a:r>
            <a:r>
              <a:rPr lang="en-US" sz="1400" b="0" strike="noStrike" spc="-1" smtClean="0">
                <a:solidFill>
                  <a:srgbClr val="FFFFFF"/>
                </a:solidFill>
                <a:latin typeface="Arial"/>
                <a:ea typeface="Arial"/>
              </a:rPr>
              <a:t>Foundation (Translated</a:t>
            </a:r>
            <a:r>
              <a:rPr lang="en-US" sz="1400" b="0" strike="noStrike" spc="-1" baseline="0" smtClean="0">
                <a:solidFill>
                  <a:srgbClr val="FFFFFF"/>
                </a:solidFill>
                <a:latin typeface="Arial"/>
                <a:ea typeface="Arial"/>
              </a:rPr>
              <a:t> by </a:t>
            </a:r>
            <a:r>
              <a:rPr lang="en-US" sz="1400" b="0" u="none" strike="noStrike" spc="-1" baseline="0" smtClean="0">
                <a:solidFill>
                  <a:schemeClr val="bg1"/>
                </a:solidFill>
                <a:latin typeface="Arial"/>
                <a:ea typeface="Arial"/>
              </a:rPr>
              <a:t>HieuPV</a:t>
            </a:r>
            <a:r>
              <a:rPr lang="en-US" sz="1400" b="0" strike="noStrike" spc="-1" baseline="0" smtClean="0">
                <a:solidFill>
                  <a:srgbClr val="FFFFFF"/>
                </a:solidFill>
                <a:latin typeface="Arial"/>
                <a:ea typeface="Arial"/>
              </a:rPr>
              <a:t>)</a:t>
            </a:r>
            <a:r>
              <a:rPr lang="en-US" sz="1400" b="0" strike="noStrike" spc="-1" smtClean="0">
                <a:solidFill>
                  <a:srgbClr val="FFFFFF"/>
                </a:solidFill>
                <a:latin typeface="Arial"/>
                <a:ea typeface="Arial"/>
              </a:rPr>
              <a:t> </a:t>
            </a:r>
            <a:r>
              <a:rPr lang="en-US" sz="1400" b="0" strike="noStrike" spc="-1">
                <a:solidFill>
                  <a:srgbClr val="FFFFFF"/>
                </a:solidFill>
                <a:latin typeface="Arial"/>
                <a:ea typeface="Arial"/>
              </a:rPr>
              <a:t>-  CC-BY-SA 4.0</a:t>
            </a:r>
            <a:endParaRPr lang="en-US" sz="1400" b="0" strike="noStrike" spc="-1">
              <a:latin typeface="Arial"/>
            </a:endParaRPr>
          </a:p>
        </p:txBody>
      </p:sp>
      <p:sp>
        <p:nvSpPr>
          <p:cNvPr id="93" name="CustomShape 3"/>
          <p:cNvSpPr/>
          <p:nvPr/>
        </p:nvSpPr>
        <p:spPr>
          <a:xfrm>
            <a:off x="410760" y="6387480"/>
            <a:ext cx="4329000" cy="469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94" name="CustomShape 4"/>
          <p:cNvSpPr/>
          <p:nvPr/>
        </p:nvSpPr>
        <p:spPr>
          <a:xfrm>
            <a:off x="10407240" y="6469920"/>
            <a:ext cx="178452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r">
              <a:lnSpc>
                <a:spcPct val="100000"/>
              </a:lnSpc>
            </a:pPr>
            <a:fld id="{64D0341A-4006-4C00-9F4F-464612899089}" type="slidenum">
              <a:rPr lang="en-US" sz="1400" b="0" strike="noStrike" spc="-1">
                <a:solidFill>
                  <a:srgbClr val="FFFFFF"/>
                </a:solidFill>
                <a:latin typeface="Arial"/>
              </a:rPr>
              <a:t>‹#›</a:t>
            </a:fld>
            <a:endParaRPr lang="en-US" sz="1400" b="0" strike="noStrike" spc="-1">
              <a:latin typeface="Arial"/>
            </a:endParaRPr>
          </a:p>
        </p:txBody>
      </p:sp>
      <p:sp>
        <p:nvSpPr>
          <p:cNvPr id="95"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9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Berne_Convention"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ldrlegal.com/" TargetMode="External"/><Relationship Id="rId2" Type="http://schemas.openxmlformats.org/officeDocument/2006/relationships/hyperlink" Target="https://training.linuxfoundation.org/linux-courses/open-source-compliance-courses/compliance-basics-for-developers"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dx.org/licenses/"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www.osadl.org/Access-to-raw-data.oss-compliance-raw-data-access.0.html"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60080" y="4043880"/>
            <a:ext cx="11270160" cy="102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800" b="1" strike="noStrike" spc="-1">
                <a:solidFill>
                  <a:srgbClr val="000000"/>
                </a:solidFill>
                <a:latin typeface="Open Sans"/>
                <a:ea typeface="Open Sans"/>
              </a:rPr>
              <a:t>FOSSology: </a:t>
            </a:r>
            <a:r>
              <a:rPr lang="en-US" sz="4800" b="1" spc="-1" smtClean="0">
                <a:solidFill>
                  <a:srgbClr val="000000"/>
                </a:solidFill>
                <a:latin typeface="Open Sans"/>
                <a:ea typeface="Open Sans"/>
              </a:rPr>
              <a:t>P</a:t>
            </a:r>
            <a:r>
              <a:rPr lang="en-US" sz="4800" b="1" strike="noStrike" spc="-1" smtClean="0">
                <a:solidFill>
                  <a:srgbClr val="000000"/>
                </a:solidFill>
                <a:latin typeface="Open Sans"/>
                <a:ea typeface="Open Sans"/>
              </a:rPr>
              <a:t>hân Tích Giấy Phép</a:t>
            </a:r>
            <a:endParaRPr lang="en-US" sz="4800" b="0" strike="noStrike" spc="-1">
              <a:latin typeface="Arial"/>
            </a:endParaRPr>
          </a:p>
        </p:txBody>
      </p:sp>
      <p:sp>
        <p:nvSpPr>
          <p:cNvPr id="134" name="CustomShape 2"/>
          <p:cNvSpPr/>
          <p:nvPr/>
        </p:nvSpPr>
        <p:spPr>
          <a:xfrm>
            <a:off x="460080" y="5193360"/>
            <a:ext cx="1127016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2400" b="0" strike="noStrike" spc="-1" smtClean="0">
                <a:solidFill>
                  <a:srgbClr val="111111"/>
                </a:solidFill>
                <a:latin typeface="Open Sans"/>
                <a:ea typeface="Open Sans"/>
              </a:rPr>
              <a:t>Phần I: Tại sao cần quan tâm đến giấy phép?</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1" strike="noStrike" spc="-1" smtClean="0">
                <a:solidFill>
                  <a:srgbClr val="000000"/>
                </a:solidFill>
                <a:latin typeface="Open Sans"/>
                <a:ea typeface="Open Sans"/>
              </a:rPr>
              <a:t>Ví dụ về việc cấp phép – Cần làm rõ 5</a:t>
            </a:r>
            <a:endParaRPr lang="en-US" sz="3200" spc="-1"/>
          </a:p>
        </p:txBody>
      </p:sp>
      <p:sp>
        <p:nvSpPr>
          <p:cNvPr id="167" name="CustomShape 2"/>
          <p:cNvSpPr/>
          <p:nvPr/>
        </p:nvSpPr>
        <p:spPr>
          <a:xfrm>
            <a:off x="838080" y="1673280"/>
            <a:ext cx="894564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1400" b="0" i="1" strike="noStrike" spc="-1">
                <a:solidFill>
                  <a:srgbClr val="000000"/>
                </a:solidFill>
                <a:latin typeface="Arial"/>
                <a:ea typeface="Arial"/>
              </a:rPr>
              <a:t>/******************************************************************************</a:t>
            </a:r>
            <a:endParaRPr lang="en-US" sz="1400" b="0" strike="noStrike" spc="-1">
              <a:latin typeface="Arial"/>
            </a:endParaRPr>
          </a:p>
          <a:p>
            <a:pPr>
              <a:lnSpc>
                <a:spcPct val="80000"/>
              </a:lnSpc>
            </a:pPr>
            <a:r>
              <a:rPr lang="en-US" sz="1400" b="0" i="1" strike="noStrike" spc="-1">
                <a:solidFill>
                  <a:srgbClr val="000000"/>
                </a:solidFill>
                <a:latin typeface="Arial"/>
                <a:ea typeface="Arial"/>
              </a:rPr>
              <a:t>* Copyright (C) 2008 - 2015 ***, Inc.  All rights reserved.</a:t>
            </a:r>
            <a:endParaRPr lang="en-US" sz="1400" b="0" strike="noStrike" spc="-1">
              <a:latin typeface="Arial"/>
            </a:endParaRPr>
          </a:p>
          <a:p>
            <a:pPr>
              <a:lnSpc>
                <a:spcPct val="80000"/>
              </a:lnSpc>
            </a:pPr>
            <a:r>
              <a:rPr lang="en-US" sz="1400" b="0" i="1" strike="noStrike" spc="-1">
                <a:solidFill>
                  <a:srgbClr val="000000"/>
                </a:solidFill>
                <a:latin typeface="Arial"/>
                <a:ea typeface="Arial"/>
              </a:rPr>
              <a:t>*</a:t>
            </a:r>
            <a:endParaRPr lang="en-US" sz="1400" b="0" strike="noStrike" spc="-1">
              <a:latin typeface="Arial"/>
            </a:endParaRPr>
          </a:p>
          <a:p>
            <a:pPr>
              <a:lnSpc>
                <a:spcPct val="80000"/>
              </a:lnSpc>
            </a:pPr>
            <a:r>
              <a:rPr lang="en-US" sz="1400" b="0" i="1" strike="noStrike" spc="-1">
                <a:solidFill>
                  <a:srgbClr val="000000"/>
                </a:solidFill>
                <a:latin typeface="Arial"/>
                <a:ea typeface="Arial"/>
              </a:rPr>
              <a:t>* Permission is hereby granted, free of charge, to any person obtaining a copy</a:t>
            </a:r>
            <a:endParaRPr lang="en-US" sz="1400" b="0" strike="noStrike" spc="-1">
              <a:latin typeface="Arial"/>
            </a:endParaRPr>
          </a:p>
          <a:p>
            <a:pPr>
              <a:lnSpc>
                <a:spcPct val="80000"/>
              </a:lnSpc>
            </a:pPr>
            <a:r>
              <a:rPr lang="en-US" sz="1400" b="0" i="1" strike="noStrike" spc="-1">
                <a:solidFill>
                  <a:srgbClr val="000000"/>
                </a:solidFill>
                <a:latin typeface="Arial"/>
                <a:ea typeface="Arial"/>
              </a:rPr>
              <a:t>* of this software and associated documentation files (the "Software"), to deal</a:t>
            </a:r>
            <a:endParaRPr lang="en-US" sz="1400" b="0" strike="noStrike" spc="-1">
              <a:latin typeface="Arial"/>
            </a:endParaRPr>
          </a:p>
          <a:p>
            <a:pPr>
              <a:lnSpc>
                <a:spcPct val="80000"/>
              </a:lnSpc>
            </a:pPr>
            <a:r>
              <a:rPr lang="en-US" sz="1400" b="0" i="1" strike="noStrike" spc="-1">
                <a:solidFill>
                  <a:srgbClr val="000000"/>
                </a:solidFill>
                <a:latin typeface="Arial"/>
                <a:ea typeface="Arial"/>
              </a:rPr>
              <a:t>* in the Software without restriction, including without limitation the rights</a:t>
            </a:r>
            <a:endParaRPr lang="en-US" sz="1400" b="0" strike="noStrike" spc="-1">
              <a:latin typeface="Arial"/>
            </a:endParaRPr>
          </a:p>
          <a:p>
            <a:pPr>
              <a:lnSpc>
                <a:spcPct val="80000"/>
              </a:lnSpc>
            </a:pPr>
            <a:r>
              <a:rPr lang="en-US" sz="1400" b="0" i="1" strike="noStrike" spc="-1">
                <a:solidFill>
                  <a:srgbClr val="000000"/>
                </a:solidFill>
                <a:latin typeface="Arial"/>
                <a:ea typeface="Arial"/>
              </a:rPr>
              <a:t>* to use, copy, modify, merge, publish, distribute, sublicense, and/or sell</a:t>
            </a:r>
            <a:endParaRPr lang="en-US" sz="1400" b="0" strike="noStrike" spc="-1">
              <a:latin typeface="Arial"/>
            </a:endParaRPr>
          </a:p>
          <a:p>
            <a:pPr>
              <a:lnSpc>
                <a:spcPct val="80000"/>
              </a:lnSpc>
            </a:pPr>
            <a:r>
              <a:rPr lang="en-US" sz="1400" b="0" i="1" strike="noStrike" spc="-1">
                <a:solidFill>
                  <a:srgbClr val="000000"/>
                </a:solidFill>
                <a:latin typeface="Arial"/>
                <a:ea typeface="Arial"/>
              </a:rPr>
              <a:t>* copies of the Software, and to permit persons to whom the Software is</a:t>
            </a:r>
            <a:endParaRPr lang="en-US" sz="1400" b="0" strike="noStrike" spc="-1">
              <a:latin typeface="Arial"/>
            </a:endParaRPr>
          </a:p>
          <a:p>
            <a:pPr>
              <a:lnSpc>
                <a:spcPct val="80000"/>
              </a:lnSpc>
            </a:pPr>
            <a:r>
              <a:rPr lang="en-US" sz="1400" b="0" i="1" strike="noStrike" spc="-1">
                <a:solidFill>
                  <a:srgbClr val="000000"/>
                </a:solidFill>
                <a:latin typeface="Arial"/>
                <a:ea typeface="Arial"/>
              </a:rPr>
              <a:t>* furnished to do so, subject to the following conditions:</a:t>
            </a:r>
            <a:endParaRPr lang="en-US" sz="1400" b="0" strike="noStrike" spc="-1">
              <a:latin typeface="Arial"/>
            </a:endParaRPr>
          </a:p>
          <a:p>
            <a:pPr>
              <a:lnSpc>
                <a:spcPct val="80000"/>
              </a:lnSpc>
            </a:pPr>
            <a:r>
              <a:rPr lang="en-US" sz="1400" b="0" i="1" strike="noStrike" spc="-1">
                <a:solidFill>
                  <a:srgbClr val="000000"/>
                </a:solidFill>
                <a:latin typeface="Arial"/>
                <a:ea typeface="Arial"/>
              </a:rPr>
              <a:t>*</a:t>
            </a:r>
            <a:endParaRPr lang="en-US" sz="1400" b="0" strike="noStrike" spc="-1">
              <a:latin typeface="Arial"/>
            </a:endParaRPr>
          </a:p>
          <a:p>
            <a:pPr>
              <a:lnSpc>
                <a:spcPct val="80000"/>
              </a:lnSpc>
            </a:pPr>
            <a:r>
              <a:rPr lang="en-US" sz="1400" b="0" i="1" strike="noStrike" spc="-1">
                <a:solidFill>
                  <a:srgbClr val="000000"/>
                </a:solidFill>
                <a:latin typeface="Arial"/>
                <a:ea typeface="Arial"/>
              </a:rPr>
              <a:t>* The above copyright notice and this permission notice shall be included in</a:t>
            </a:r>
            <a:endParaRPr lang="en-US" sz="1400" b="0" strike="noStrike" spc="-1">
              <a:latin typeface="Arial"/>
            </a:endParaRPr>
          </a:p>
          <a:p>
            <a:pPr>
              <a:lnSpc>
                <a:spcPct val="80000"/>
              </a:lnSpc>
            </a:pPr>
            <a:r>
              <a:rPr lang="en-US" sz="1400" b="0" i="1" strike="noStrike" spc="-1">
                <a:solidFill>
                  <a:srgbClr val="000000"/>
                </a:solidFill>
                <a:latin typeface="Arial"/>
                <a:ea typeface="Arial"/>
              </a:rPr>
              <a:t>* all copies or substantial portions of the Software.</a:t>
            </a:r>
            <a:endParaRPr lang="en-US" sz="1400" b="0" strike="noStrike" spc="-1">
              <a:latin typeface="Arial"/>
            </a:endParaRPr>
          </a:p>
          <a:p>
            <a:pPr>
              <a:lnSpc>
                <a:spcPct val="80000"/>
              </a:lnSpc>
            </a:pPr>
            <a:r>
              <a:rPr lang="en-US" sz="1400" b="0" i="1" strike="noStrike" spc="-1">
                <a:solidFill>
                  <a:srgbClr val="000000"/>
                </a:solidFill>
                <a:latin typeface="Arial"/>
                <a:ea typeface="Arial"/>
              </a:rPr>
              <a:t>*</a:t>
            </a:r>
            <a:endParaRPr lang="en-US" sz="1400" b="0" strike="noStrike" spc="-1">
              <a:latin typeface="Arial"/>
            </a:endParaRPr>
          </a:p>
          <a:p>
            <a:pPr>
              <a:lnSpc>
                <a:spcPct val="80000"/>
              </a:lnSpc>
            </a:pPr>
            <a:r>
              <a:rPr lang="en-US" sz="1400" b="0" i="1" strike="noStrike" spc="-1">
                <a:solidFill>
                  <a:srgbClr val="000000"/>
                </a:solidFill>
                <a:latin typeface="Arial"/>
                <a:ea typeface="Arial"/>
              </a:rPr>
              <a:t>* Use of the Software is limited solely to applications:</a:t>
            </a:r>
            <a:endParaRPr lang="en-US" sz="1400" b="0" strike="noStrike" spc="-1">
              <a:latin typeface="Arial"/>
            </a:endParaRPr>
          </a:p>
          <a:p>
            <a:pPr>
              <a:lnSpc>
                <a:spcPct val="80000"/>
              </a:lnSpc>
            </a:pPr>
            <a:r>
              <a:rPr lang="en-US" sz="1400" b="0" i="1" strike="noStrike" spc="-1">
                <a:solidFill>
                  <a:srgbClr val="000000"/>
                </a:solidFill>
                <a:latin typeface="Arial"/>
                <a:ea typeface="Arial"/>
              </a:rPr>
              <a:t>* (a) running on a *** device, or</a:t>
            </a:r>
            <a:endParaRPr lang="en-US" sz="1400" b="0" strike="noStrike" spc="-1">
              <a:latin typeface="Arial"/>
            </a:endParaRPr>
          </a:p>
          <a:p>
            <a:pPr>
              <a:lnSpc>
                <a:spcPct val="80000"/>
              </a:lnSpc>
            </a:pPr>
            <a:r>
              <a:rPr lang="en-US" sz="1400" b="0" i="1" strike="noStrike" spc="-1">
                <a:solidFill>
                  <a:srgbClr val="000000"/>
                </a:solidFill>
                <a:latin typeface="Arial"/>
                <a:ea typeface="Arial"/>
              </a:rPr>
              <a:t>* (b) that interact with a *** device through a bus or interconnect.</a:t>
            </a:r>
            <a:endParaRPr lang="en-US" sz="1400" b="0" strike="noStrike" spc="-1">
              <a:latin typeface="Arial"/>
            </a:endParaRPr>
          </a:p>
          <a:p>
            <a:pPr>
              <a:lnSpc>
                <a:spcPct val="80000"/>
              </a:lnSpc>
            </a:pPr>
            <a:r>
              <a:rPr lang="en-US" sz="1400" b="0" i="1" strike="noStrike" spc="-1">
                <a:solidFill>
                  <a:srgbClr val="000000"/>
                </a:solidFill>
                <a:latin typeface="Arial"/>
                <a:ea typeface="Arial"/>
              </a:rPr>
              <a:t>*</a:t>
            </a:r>
            <a:endParaRPr lang="en-US" sz="1400" b="0" strike="noStrike" spc="-1">
              <a:latin typeface="Arial"/>
            </a:endParaRPr>
          </a:p>
          <a:p>
            <a:pPr>
              <a:lnSpc>
                <a:spcPct val="80000"/>
              </a:lnSpc>
            </a:pPr>
            <a:r>
              <a:rPr lang="en-US" sz="1400" b="0" i="1" strike="noStrike" spc="-1">
                <a:solidFill>
                  <a:srgbClr val="000000"/>
                </a:solidFill>
                <a:latin typeface="Arial"/>
                <a:ea typeface="Arial"/>
              </a:rPr>
              <a:t>* THE SOFTWARE IS PROVIDED "AS IS", WITHOUT WARRANTY OF ANY KIND, EXPRESS OR</a:t>
            </a:r>
            <a:endParaRPr lang="en-US" sz="1400" b="0" strike="noStrike" spc="-1">
              <a:latin typeface="Arial"/>
            </a:endParaRPr>
          </a:p>
          <a:p>
            <a:pPr>
              <a:lnSpc>
                <a:spcPct val="80000"/>
              </a:lnSpc>
            </a:pPr>
            <a:r>
              <a:rPr lang="en-US" sz="1400" b="0" i="1" strike="noStrike" spc="-1">
                <a:solidFill>
                  <a:srgbClr val="000000"/>
                </a:solidFill>
                <a:latin typeface="Arial"/>
                <a:ea typeface="Arial"/>
              </a:rPr>
              <a:t>* IMPLIED, INCLUDING BUT NOT LIMITED TO THE WARRANTIES OF MERCHANTABILITY,</a:t>
            </a:r>
            <a:endParaRPr lang="en-US" sz="1400" b="0" strike="noStrike" spc="-1">
              <a:latin typeface="Arial"/>
            </a:endParaRPr>
          </a:p>
          <a:p>
            <a:pPr>
              <a:lnSpc>
                <a:spcPct val="80000"/>
              </a:lnSpc>
            </a:pPr>
            <a:r>
              <a:rPr lang="en-US" sz="1400" b="0" i="1" strike="noStrike" spc="-1">
                <a:solidFill>
                  <a:srgbClr val="000000"/>
                </a:solidFill>
                <a:latin typeface="Arial"/>
                <a:ea typeface="Arial"/>
              </a:rPr>
              <a:t>* FITNESS FOR A PARTICULAR PURPOSE AND NONINFRINGEMENT. IN NO EVENT SHALL THE</a:t>
            </a:r>
            <a:endParaRPr lang="en-US" sz="1400" b="0" strike="noStrike" spc="-1">
              <a:latin typeface="Arial"/>
            </a:endParaRPr>
          </a:p>
          <a:p>
            <a:pPr>
              <a:lnSpc>
                <a:spcPct val="80000"/>
              </a:lnSpc>
            </a:pPr>
            <a:r>
              <a:rPr lang="en-US" sz="1400" b="0" i="1" strike="noStrike" spc="-1">
                <a:solidFill>
                  <a:srgbClr val="000000"/>
                </a:solidFill>
                <a:latin typeface="Arial"/>
                <a:ea typeface="Arial"/>
              </a:rPr>
              <a:t>* </a:t>
            </a:r>
            <a:r>
              <a:rPr lang="en-US" sz="1400" b="0" i="1" strike="noStrike" spc="-1">
                <a:solidFill>
                  <a:srgbClr val="000000"/>
                </a:solidFill>
                <a:latin typeface="Calibri"/>
                <a:ea typeface="Calibri"/>
              </a:rPr>
              <a:t>*** </a:t>
            </a:r>
            <a:r>
              <a:rPr lang="en-US" sz="1400" b="0" i="1" strike="noStrike" spc="-1">
                <a:solidFill>
                  <a:srgbClr val="000000"/>
                </a:solidFill>
                <a:latin typeface="Arial"/>
                <a:ea typeface="Arial"/>
              </a:rPr>
              <a:t> CONSORTIUM BE LIABLE FOR ANY CLAIM, DAMAGES OR OTHER LIABILITY,</a:t>
            </a:r>
            <a:endParaRPr lang="en-US" sz="1400" b="0" strike="noStrike" spc="-1">
              <a:latin typeface="Arial"/>
            </a:endParaRPr>
          </a:p>
          <a:p>
            <a:pPr>
              <a:lnSpc>
                <a:spcPct val="80000"/>
              </a:lnSpc>
            </a:pPr>
            <a:r>
              <a:rPr lang="en-US" sz="1400" b="0" i="1" strike="noStrike" spc="-1">
                <a:solidFill>
                  <a:srgbClr val="000000"/>
                </a:solidFill>
                <a:latin typeface="Arial"/>
                <a:ea typeface="Arial"/>
              </a:rPr>
              <a:t>* WHETHER IN AN ACTION OF CONTRACT, TORT OR OTHERWISE, ARISING FROM, OUT OF</a:t>
            </a:r>
            <a:endParaRPr lang="en-US" sz="1400" b="0" strike="noStrike" spc="-1">
              <a:latin typeface="Arial"/>
            </a:endParaRPr>
          </a:p>
          <a:p>
            <a:pPr>
              <a:lnSpc>
                <a:spcPct val="80000"/>
              </a:lnSpc>
            </a:pPr>
            <a:r>
              <a:rPr lang="en-US" sz="1400" b="0" i="1" strike="noStrike" spc="-1">
                <a:solidFill>
                  <a:srgbClr val="000000"/>
                </a:solidFill>
                <a:latin typeface="Arial"/>
                <a:ea typeface="Arial"/>
              </a:rPr>
              <a:t>* OR IN CONNECTION WITH THE SOFTWARE OR THE USE OR OTHER DEALINGS IN THE</a:t>
            </a:r>
            <a:endParaRPr lang="en-US" sz="1400" b="0" strike="noStrike" spc="-1">
              <a:latin typeface="Arial"/>
            </a:endParaRPr>
          </a:p>
          <a:p>
            <a:pPr>
              <a:lnSpc>
                <a:spcPct val="80000"/>
              </a:lnSpc>
            </a:pPr>
            <a:r>
              <a:rPr lang="en-US" sz="1400" b="0" i="1" strike="noStrike" spc="-1">
                <a:solidFill>
                  <a:srgbClr val="000000"/>
                </a:solidFill>
                <a:latin typeface="Arial"/>
                <a:ea typeface="Arial"/>
              </a:rPr>
              <a:t>* SOFTWARE.</a:t>
            </a:r>
            <a:endParaRPr lang="en-US" sz="1400" b="0" strike="noStrike" spc="-1">
              <a:latin typeface="Arial"/>
            </a:endParaRPr>
          </a:p>
          <a:p>
            <a:pPr>
              <a:lnSpc>
                <a:spcPct val="80000"/>
              </a:lnSpc>
            </a:pPr>
            <a:r>
              <a:rPr lang="en-US" sz="1400" b="0" i="1" strike="noStrike" spc="-1">
                <a:solidFill>
                  <a:srgbClr val="000000"/>
                </a:solidFill>
                <a:latin typeface="Arial"/>
                <a:ea typeface="Arial"/>
              </a:rPr>
              <a:t>*</a:t>
            </a:r>
            <a:endParaRPr lang="en-US" sz="1400" b="0" strike="noStrike" spc="-1">
              <a:latin typeface="Arial"/>
            </a:endParaRPr>
          </a:p>
          <a:p>
            <a:pPr>
              <a:lnSpc>
                <a:spcPct val="80000"/>
              </a:lnSpc>
            </a:pPr>
            <a:r>
              <a:rPr lang="en-US" sz="1400" b="0" i="1" strike="noStrike" spc="-1">
                <a:solidFill>
                  <a:srgbClr val="000000"/>
                </a:solidFill>
                <a:latin typeface="Arial"/>
                <a:ea typeface="Arial"/>
              </a:rPr>
              <a:t>******************************************************************************/</a:t>
            </a:r>
            <a:endParaRPr lang="en-US" sz="1400" b="0" strike="noStrike" spc="-1">
              <a:latin typeface="Arial"/>
            </a:endParaRPr>
          </a:p>
        </p:txBody>
      </p:sp>
      <p:sp>
        <p:nvSpPr>
          <p:cNvPr id="168" name="CustomShape 3"/>
          <p:cNvSpPr/>
          <p:nvPr/>
        </p:nvSpPr>
        <p:spPr>
          <a:xfrm>
            <a:off x="7487280" y="1673280"/>
            <a:ext cx="3920040" cy="357588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9" name="CustomShape 4"/>
          <p:cNvSpPr/>
          <p:nvPr/>
        </p:nvSpPr>
        <p:spPr>
          <a:xfrm>
            <a:off x="7853400" y="1910160"/>
            <a:ext cx="3554640" cy="33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1" spc="-1" smtClean="0">
                <a:solidFill>
                  <a:srgbClr val="000000"/>
                </a:solidFill>
                <a:ea typeface="Arial"/>
              </a:rPr>
              <a:t>Một ví dụ thực tế khác </a:t>
            </a:r>
            <a:r>
              <a:rPr lang="en-US" sz="1600" b="1" strike="noStrike" spc="-1" smtClean="0">
                <a:solidFill>
                  <a:srgbClr val="000000"/>
                </a:solidFill>
                <a:latin typeface="Arial"/>
                <a:ea typeface="Arial"/>
              </a:rPr>
              <a:t>:</a:t>
            </a:r>
            <a:endParaRPr lang="en-US" sz="1600" b="0" strike="noStrike" spc="-1">
              <a:latin typeface="Arial"/>
            </a:endParaRPr>
          </a:p>
          <a:p>
            <a:pPr marL="171360" indent="-169920">
              <a:lnSpc>
                <a:spcPct val="100000"/>
              </a:lnSpc>
              <a:spcBef>
                <a:spcPts val="1001"/>
              </a:spcBef>
              <a:buClr>
                <a:srgbClr val="000000"/>
              </a:buClr>
              <a:buFont typeface="Arial"/>
              <a:buChar char="•"/>
            </a:pPr>
            <a:r>
              <a:rPr lang="en-US" sz="1600" smtClean="0"/>
              <a:t>Nội </a:t>
            </a:r>
            <a:r>
              <a:rPr lang="en-US" sz="1600"/>
              <a:t>dụng cơ bản dựa trên giấy phép MIT (một giấy phép rất phổ biến và không ràng buộc)</a:t>
            </a:r>
          </a:p>
          <a:p>
            <a:pPr marL="171360" indent="-169920">
              <a:spcBef>
                <a:spcPts val="1001"/>
              </a:spcBef>
              <a:buClr>
                <a:srgbClr val="000000"/>
              </a:buClr>
              <a:buFont typeface="Arial"/>
              <a:buChar char="•"/>
            </a:pPr>
            <a:r>
              <a:rPr lang="en-US" sz="1600" smtClean="0"/>
              <a:t>Tuy </a:t>
            </a:r>
            <a:r>
              <a:rPr lang="en-US" sz="1600"/>
              <a:t>nhiên, hai điều kiện ràng buộc đã được thêm vào nội dụng của giấy phép </a:t>
            </a:r>
            <a:r>
              <a:rPr lang="en-US" sz="1600" smtClean="0"/>
              <a:t>này</a:t>
            </a:r>
            <a:endParaRPr lang="en-US" sz="1600" spc="-1">
              <a:solidFill>
                <a:srgbClr val="000000"/>
              </a:solidFill>
              <a:ea typeface="Arial"/>
            </a:endParaRPr>
          </a:p>
          <a:p>
            <a:pPr marL="171360" indent="-169920">
              <a:lnSpc>
                <a:spcPct val="100000"/>
              </a:lnSpc>
              <a:spcBef>
                <a:spcPts val="1001"/>
              </a:spcBef>
              <a:buClr>
                <a:srgbClr val="000000"/>
              </a:buClr>
              <a:buFont typeface="Arial"/>
              <a:buChar char="•"/>
            </a:pPr>
            <a:r>
              <a:rPr lang="en-US" sz="1600" spc="-1" smtClean="0">
                <a:solidFill>
                  <a:srgbClr val="000000"/>
                </a:solidFill>
                <a:ea typeface="Arial"/>
              </a:rPr>
              <a:t>(không </a:t>
            </a:r>
            <a:r>
              <a:rPr lang="en-US" sz="1600" spc="-1">
                <a:solidFill>
                  <a:srgbClr val="000000"/>
                </a:solidFill>
                <a:ea typeface="Arial"/>
              </a:rPr>
              <a:t>cho phép)</a:t>
            </a:r>
          </a:p>
          <a:p>
            <a:pPr marL="171360" indent="-169920">
              <a:lnSpc>
                <a:spcPct val="100000"/>
              </a:lnSpc>
              <a:spcBef>
                <a:spcPts val="1001"/>
              </a:spcBef>
              <a:buClr>
                <a:srgbClr val="000000"/>
              </a:buClr>
              <a:buFont typeface="Arial"/>
              <a:buChar char="•"/>
            </a:pPr>
            <a:r>
              <a:rPr lang="en-US" sz="1600" spc="-1">
                <a:solidFill>
                  <a:srgbClr val="000000"/>
                </a:solidFill>
                <a:ea typeface="Arial"/>
              </a:rPr>
              <a:t>Rất khó để xác định </a:t>
            </a:r>
            <a:r>
              <a:rPr lang="en-US" sz="1600" spc="-1" smtClean="0">
                <a:solidFill>
                  <a:srgbClr val="000000"/>
                </a:solidFill>
                <a:ea typeface="Arial"/>
              </a:rPr>
              <a:t>với </a:t>
            </a:r>
            <a:r>
              <a:rPr lang="en-US" sz="1600" spc="-1">
                <a:solidFill>
                  <a:srgbClr val="000000"/>
                </a:solidFill>
                <a:ea typeface="Arial"/>
              </a:rPr>
              <a:t>biểu thức chính quy</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838080" y="365040"/>
            <a:ext cx="105141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1" strike="noStrike" spc="-1" smtClean="0">
                <a:solidFill>
                  <a:srgbClr val="000000"/>
                </a:solidFill>
                <a:latin typeface="Open Sans"/>
                <a:ea typeface="Open Sans"/>
              </a:rPr>
              <a:t>Một số ví dụ khác 1</a:t>
            </a:r>
            <a:endParaRPr lang="en-US" sz="3200" b="0" strike="noStrike" spc="-1">
              <a:latin typeface="Arial"/>
            </a:endParaRPr>
          </a:p>
        </p:txBody>
      </p:sp>
      <p:sp>
        <p:nvSpPr>
          <p:cNvPr id="171" name="CustomShape 2"/>
          <p:cNvSpPr/>
          <p:nvPr/>
        </p:nvSpPr>
        <p:spPr>
          <a:xfrm>
            <a:off x="838080" y="1749600"/>
            <a:ext cx="1051416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Arial"/>
                <a:ea typeface="Arial"/>
              </a:rPr>
              <a:t>icu4j-3.4.4-sources.jar/src/com/ibm/icu/dev/demo/translit/DemoApplet.java</a:t>
            </a:r>
            <a:endParaRPr lang="en-US" sz="1200" b="0" strike="noStrike" spc="-1">
              <a:latin typeface="Arial"/>
            </a:endParaRPr>
          </a:p>
          <a:p>
            <a:pPr>
              <a:lnSpc>
                <a:spcPct val="100000"/>
              </a:lnSpc>
            </a:pPr>
            <a:r>
              <a:rPr lang="en-US" sz="1800" b="0" strike="noStrike" spc="-1">
                <a:solidFill>
                  <a:srgbClr val="000000"/>
                </a:solidFill>
                <a:latin typeface="Arial"/>
                <a:ea typeface="Arial"/>
              </a:rPr>
              <a:t>private static final String COPYRIGHT =</a:t>
            </a:r>
            <a:endParaRPr lang="en-US" sz="1800" b="0" strike="noStrike" spc="-1">
              <a:latin typeface="Arial"/>
            </a:endParaRPr>
          </a:p>
          <a:p>
            <a:pPr>
              <a:lnSpc>
                <a:spcPct val="100000"/>
              </a:lnSpc>
            </a:pPr>
            <a:r>
              <a:rPr lang="en-US" sz="1800" b="0" strike="noStrike" spc="-1">
                <a:solidFill>
                  <a:srgbClr val="000000"/>
                </a:solidFill>
                <a:latin typeface="Arial"/>
                <a:ea typeface="Arial"/>
              </a:rPr>
              <a:t>        "\u00A9 IBM Corporation 1999. All rights reserved.";</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icu4j-3.4.4-sources.jar/src/com/ibm/icu/dev/test/perf/data/collation/TestNames_Latin.txt</a:t>
            </a:r>
            <a:endParaRPr lang="en-US" sz="1200" b="0" strike="noStrike" spc="-1">
              <a:latin typeface="Arial"/>
            </a:endParaRPr>
          </a:p>
          <a:p>
            <a:pPr>
              <a:lnSpc>
                <a:spcPct val="100000"/>
              </a:lnSpc>
            </a:pPr>
            <a:r>
              <a:rPr lang="en-US" sz="1800" b="0" strike="noStrike" spc="-1">
                <a:solidFill>
                  <a:srgbClr val="000000"/>
                </a:solidFill>
                <a:latin typeface="Arial"/>
                <a:ea typeface="Arial"/>
              </a:rPr>
              <a:t>Almeida JÃºnior, JosÃ© Ferraz de</a:t>
            </a:r>
            <a:endParaRPr lang="en-US" sz="1800" b="0" strike="noStrike" spc="-1">
              <a:latin typeface="Arial"/>
            </a:endParaRPr>
          </a:p>
          <a:p>
            <a:pPr>
              <a:lnSpc>
                <a:spcPct val="100000"/>
              </a:lnSpc>
            </a:pPr>
            <a:r>
              <a:rPr lang="en-US" sz="1800" b="0" strike="noStrike" spc="-1">
                <a:solidFill>
                  <a:srgbClr val="000000"/>
                </a:solidFill>
                <a:latin typeface="Arial"/>
                <a:ea typeface="Arial"/>
              </a:rPr>
              <a:t>Alpern, Rami</a:t>
            </a:r>
            <a:endParaRPr lang="en-US" sz="1800" b="0" strike="noStrike" spc="-1">
              <a:latin typeface="Arial"/>
            </a:endParaRPr>
          </a:p>
          <a:p>
            <a:pPr>
              <a:lnSpc>
                <a:spcPct val="100000"/>
              </a:lnSpc>
            </a:pPr>
            <a:r>
              <a:rPr lang="en-US" sz="1800" b="0" strike="noStrike" spc="-1">
                <a:solidFill>
                  <a:srgbClr val="000000"/>
                </a:solidFill>
                <a:latin typeface="Arial"/>
                <a:ea typeface="Arial"/>
              </a:rPr>
              <a:t>Als, Peder</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icu4j-3.4.4-sources.jar/src/com/ibm/richtext/uiimpl/resources/FrameResources.java</a:t>
            </a:r>
            <a:endParaRPr lang="en-US" sz="12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 * Copyright (C) 2002-2004, International Business Machines Corporation and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 others. All Rights Reserved.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838080" y="365040"/>
            <a:ext cx="105141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1" strike="noStrike" spc="-1" smtClean="0">
                <a:solidFill>
                  <a:srgbClr val="000000"/>
                </a:solidFill>
                <a:latin typeface="Open Sans"/>
                <a:ea typeface="Open Sans"/>
              </a:rPr>
              <a:t>Một số ví dụ khác 2</a:t>
            </a:r>
            <a:endParaRPr lang="en-US" sz="3200" b="0" strike="noStrike" spc="-1">
              <a:latin typeface="Arial"/>
            </a:endParaRPr>
          </a:p>
        </p:txBody>
      </p:sp>
      <p:sp>
        <p:nvSpPr>
          <p:cNvPr id="173" name="CustomShape 2"/>
          <p:cNvSpPr/>
          <p:nvPr/>
        </p:nvSpPr>
        <p:spPr>
          <a:xfrm>
            <a:off x="914400" y="1825560"/>
            <a:ext cx="1051416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Arial"/>
                <a:ea typeface="Arial"/>
              </a:rPr>
              <a:t>/icu4j-3.4.4-sources.jar/src/com/ibm/icu/dev/tool/translit/dumpICUrules.bat</a:t>
            </a:r>
            <a:endParaRPr lang="en-US" sz="1200" b="0" strike="noStrike" spc="-1">
              <a:latin typeface="Arial"/>
            </a:endParaRPr>
          </a:p>
          <a:p>
            <a:pPr>
              <a:lnSpc>
                <a:spcPct val="100000"/>
              </a:lnSpc>
            </a:pPr>
            <a:r>
              <a:rPr lang="en-US" sz="1500" b="0" strike="noStrike" spc="-1">
                <a:solidFill>
                  <a:srgbClr val="000000"/>
                </a:solidFill>
                <a:latin typeface="Arial"/>
                <a:ea typeface="Arial"/>
              </a:rPr>
              <a:t>//--------------------------------------------------------------------</a:t>
            </a:r>
            <a:endParaRPr lang="en-US" sz="1500" b="0" strike="noStrike" spc="-1">
              <a:latin typeface="Arial"/>
            </a:endParaRPr>
          </a:p>
          <a:p>
            <a:pPr>
              <a:lnSpc>
                <a:spcPct val="100000"/>
              </a:lnSpc>
            </a:pPr>
            <a:r>
              <a:rPr lang="en-US" sz="1500" b="0" strike="noStrike" spc="-1">
                <a:solidFill>
                  <a:srgbClr val="000000"/>
                </a:solidFill>
                <a:latin typeface="Arial"/>
                <a:ea typeface="Arial"/>
              </a:rPr>
              <a:t>// Copyright (c) 1999-$THIS_YEAR, International Business Machines</a:t>
            </a:r>
            <a:endParaRPr lang="en-US" sz="1500" b="0" strike="noStrike" spc="-1">
              <a:latin typeface="Arial"/>
            </a:endParaRPr>
          </a:p>
          <a:p>
            <a:pPr>
              <a:lnSpc>
                <a:spcPct val="100000"/>
              </a:lnSpc>
            </a:pPr>
            <a:r>
              <a:rPr lang="en-US" sz="1500" b="0" strike="noStrike" spc="-1">
                <a:solidFill>
                  <a:srgbClr val="000000"/>
                </a:solidFill>
                <a:latin typeface="Arial"/>
                <a:ea typeface="Arial"/>
              </a:rPr>
              <a:t>// Corporation and others.  All Rights Reserved.</a:t>
            </a:r>
            <a:endParaRPr lang="en-US" sz="1500" b="0" strike="noStrike" spc="-1">
              <a:latin typeface="Arial"/>
            </a:endParaRPr>
          </a:p>
          <a:p>
            <a:pPr>
              <a:lnSpc>
                <a:spcPct val="100000"/>
              </a:lnSpc>
            </a:pPr>
            <a:r>
              <a:rPr lang="en-US" sz="1500" b="0" strike="noStrike" spc="-1">
                <a:solidFill>
                  <a:srgbClr val="000000"/>
                </a:solidFill>
                <a:latin typeface="Arial"/>
                <a:ea typeface="Arial"/>
              </a:rPr>
              <a:t>//--------------------------------------------------------------------</a:t>
            </a:r>
            <a:endParaRPr lang="en-US" sz="1500" b="0" strike="noStrike" spc="-1">
              <a:latin typeface="Arial"/>
            </a:endParaRPr>
          </a:p>
          <a:p>
            <a:pPr>
              <a:lnSpc>
                <a:spcPct val="100000"/>
              </a:lnSpc>
            </a:pPr>
            <a:r>
              <a:rPr lang="en-US" sz="1500" b="0" strike="noStrike" spc="-1">
                <a:solidFill>
                  <a:srgbClr val="000000"/>
                </a:solidFill>
                <a:latin typeface="Arial"/>
                <a:ea typeface="Arial"/>
              </a:rPr>
              <a:t>// THIS IS A MACHINE-GENERATED FILE</a:t>
            </a:r>
            <a:endParaRPr lang="en-US" sz="1500" b="0" strike="noStrike" spc="-1">
              <a:latin typeface="Arial"/>
            </a:endParaRPr>
          </a:p>
          <a:p>
            <a:pPr>
              <a:lnSpc>
                <a:spcPct val="100000"/>
              </a:lnSpc>
            </a:pPr>
            <a:endParaRPr lang="en-US" sz="1500" b="0" strike="noStrike" spc="-1">
              <a:latin typeface="Arial"/>
            </a:endParaRPr>
          </a:p>
          <a:p>
            <a:pPr>
              <a:lnSpc>
                <a:spcPct val="100000"/>
              </a:lnSpc>
            </a:pPr>
            <a:r>
              <a:rPr lang="en-US" sz="1200" b="0" strike="noStrike" spc="-1">
                <a:solidFill>
                  <a:srgbClr val="000000"/>
                </a:solidFill>
                <a:latin typeface="Arial"/>
                <a:ea typeface="Arial"/>
              </a:rPr>
              <a:t>spring-web-4.1.5.RELEASE-sources.jar/org/springframework/web/method/support/UriComponentsContributor.java</a:t>
            </a:r>
            <a:endParaRPr lang="en-US" sz="1200" b="0" strike="noStrike" spc="-1">
              <a:latin typeface="Arial"/>
            </a:endParaRPr>
          </a:p>
          <a:p>
            <a:pPr>
              <a:lnSpc>
                <a:spcPct val="100000"/>
              </a:lnSpc>
            </a:pPr>
            <a:r>
              <a:rPr lang="en-US" sz="1500" b="0" strike="noStrike" spc="-1">
                <a:solidFill>
                  <a:srgbClr val="000000"/>
                </a:solidFill>
                <a:latin typeface="Arial"/>
                <a:ea typeface="Arial"/>
              </a:rPr>
              <a:t>/*</a:t>
            </a:r>
            <a:endParaRPr lang="en-US" sz="1500" b="0" strike="noStrike" spc="-1">
              <a:latin typeface="Arial"/>
            </a:endParaRPr>
          </a:p>
          <a:p>
            <a:pPr>
              <a:lnSpc>
                <a:spcPct val="100000"/>
              </a:lnSpc>
            </a:pPr>
            <a:r>
              <a:rPr lang="en-US" sz="1500" b="0" strike="noStrike" spc="-1">
                <a:solidFill>
                  <a:srgbClr val="000000"/>
                </a:solidFill>
                <a:latin typeface="Arial"/>
                <a:ea typeface="Arial"/>
              </a:rPr>
              <a:t> * Copyright 2013 the original author or authors.</a:t>
            </a:r>
            <a:endParaRPr lang="en-US" sz="1500" b="0" strike="noStrike" spc="-1">
              <a:latin typeface="Arial"/>
            </a:endParaRPr>
          </a:p>
          <a:p>
            <a:pPr>
              <a:lnSpc>
                <a:spcPct val="100000"/>
              </a:lnSpc>
            </a:pPr>
            <a:r>
              <a:rPr lang="en-US" sz="1500" b="0" strike="noStrike" spc="-1">
                <a:solidFill>
                  <a:srgbClr val="000000"/>
                </a:solidFill>
                <a:latin typeface="Arial"/>
                <a:ea typeface="Arial"/>
              </a:rPr>
              <a:t> *</a:t>
            </a:r>
            <a:endParaRPr lang="en-US" sz="1500" b="0" strike="noStrike" spc="-1">
              <a:latin typeface="Arial"/>
            </a:endParaRPr>
          </a:p>
          <a:p>
            <a:pPr>
              <a:lnSpc>
                <a:spcPct val="100000"/>
              </a:lnSpc>
            </a:pPr>
            <a:r>
              <a:rPr lang="en-US" sz="1500" b="0" strike="noStrike" spc="-1">
                <a:solidFill>
                  <a:srgbClr val="000000"/>
                </a:solidFill>
                <a:latin typeface="Arial"/>
                <a:ea typeface="Arial"/>
              </a:rPr>
              <a:t> * Licensed under the Apache License, Version 2.0 (the "License");</a:t>
            </a:r>
            <a:endParaRPr lang="en-US" sz="1500" b="0" strike="noStrike" spc="-1">
              <a:latin typeface="Arial"/>
            </a:endParaRPr>
          </a:p>
          <a:p>
            <a:pPr>
              <a:lnSpc>
                <a:spcPct val="100000"/>
              </a:lnSpc>
            </a:pPr>
            <a:r>
              <a:rPr lang="en-US" sz="1500" b="0" strike="noStrike" spc="-1">
                <a:solidFill>
                  <a:srgbClr val="000000"/>
                </a:solidFill>
                <a:latin typeface="Arial"/>
                <a:ea typeface="Arial"/>
              </a:rPr>
              <a:t>… (authors given later with javadoc @author tag)</a:t>
            </a:r>
            <a:endParaRPr lang="en-US" sz="1500" b="0" strike="noStrike" spc="-1">
              <a:latin typeface="Arial"/>
            </a:endParaRPr>
          </a:p>
          <a:p>
            <a:pPr>
              <a:lnSpc>
                <a:spcPct val="100000"/>
              </a:lnSpc>
            </a:pPr>
            <a:endParaRPr lang="en-US" sz="1500" b="0" strike="noStrike" spc="-1">
              <a:latin typeface="Arial"/>
            </a:endParaRPr>
          </a:p>
          <a:p>
            <a:pPr>
              <a:lnSpc>
                <a:spcPct val="100000"/>
              </a:lnSpc>
            </a:pPr>
            <a:r>
              <a:rPr lang="en-US" sz="1200" b="0" strike="noStrike" spc="-1">
                <a:solidFill>
                  <a:srgbClr val="000000"/>
                </a:solidFill>
                <a:latin typeface="Arial"/>
                <a:ea typeface="Arial"/>
              </a:rPr>
              <a:t>jena-2.6.4-sources.jar/com/hp/hpl/jena/vocabulary/OWL2.java</a:t>
            </a:r>
            <a:endParaRPr lang="en-US" sz="1200" b="0" strike="noStrike" spc="-1">
              <a:latin typeface="Arial"/>
            </a:endParaRPr>
          </a:p>
          <a:p>
            <a:pPr>
              <a:lnSpc>
                <a:spcPct val="100000"/>
              </a:lnSpc>
            </a:pPr>
            <a:r>
              <a:rPr lang="en-US" sz="1500" b="0" strike="noStrike" spc="-1">
                <a:solidFill>
                  <a:srgbClr val="000000"/>
                </a:solidFill>
                <a:latin typeface="Arial"/>
                <a:ea typeface="Arial"/>
              </a:rPr>
              <a:t>/*</a:t>
            </a:r>
            <a:endParaRPr lang="en-US" sz="1500" b="0" strike="noStrike" spc="-1">
              <a:latin typeface="Arial"/>
            </a:endParaRPr>
          </a:p>
          <a:p>
            <a:pPr>
              <a:lnSpc>
                <a:spcPct val="100000"/>
              </a:lnSpc>
            </a:pPr>
            <a:r>
              <a:rPr lang="en-US" sz="1500" b="0" strike="noStrike" spc="-1">
                <a:solidFill>
                  <a:srgbClr val="000000"/>
                </a:solidFill>
                <a:latin typeface="Arial"/>
                <a:ea typeface="Arial"/>
              </a:rPr>
              <a:t>  (c) Copyright 2010 </a:t>
            </a:r>
            <a:endParaRPr lang="en-US" sz="1500" b="0" strike="noStrike" spc="-1">
              <a:latin typeface="Arial"/>
            </a:endParaRPr>
          </a:p>
          <a:p>
            <a:pPr>
              <a:lnSpc>
                <a:spcPct val="100000"/>
              </a:lnSpc>
            </a:pPr>
            <a:r>
              <a:rPr lang="en-US" sz="1500" b="0" strike="noStrike" spc="-1">
                <a:solidFill>
                  <a:srgbClr val="000000"/>
                </a:solidFill>
                <a:latin typeface="Arial"/>
                <a:ea typeface="Arial"/>
              </a:rPr>
              <a:t>  [See end of file]</a:t>
            </a:r>
            <a:endParaRPr lang="en-US" sz="1500" b="0" strike="noStrike" spc="-1">
              <a:latin typeface="Arial"/>
            </a:endParaRPr>
          </a:p>
          <a:p>
            <a:pPr>
              <a:lnSpc>
                <a:spcPct val="100000"/>
              </a:lnSpc>
            </a:pPr>
            <a:r>
              <a:rPr lang="en-US" sz="1500" b="0" strike="noStrike" spc="-1">
                <a:solidFill>
                  <a:srgbClr val="000000"/>
                </a:solidFill>
                <a:latin typeface="Arial"/>
                <a:ea typeface="Arial"/>
              </a:rPr>
              <a:t>  $Id: OWL2.java,v 1.1 2010/01/11 09:17:04 chris-dollin Exp $</a:t>
            </a:r>
            <a:endParaRPr lang="en-US" sz="1500" b="0" strike="noStrike" spc="-1">
              <a:latin typeface="Arial"/>
            </a:endParaRPr>
          </a:p>
          <a:p>
            <a:pPr>
              <a:lnSpc>
                <a:spcPct val="100000"/>
              </a:lnSpc>
            </a:pPr>
            <a:r>
              <a:rPr lang="en-US" sz="1500" b="0" strike="noStrike" spc="-1">
                <a:solidFill>
                  <a:srgbClr val="000000"/>
                </a:solidFill>
                <a:latin typeface="Arial"/>
                <a:ea typeface="Arial"/>
              </a:rPr>
              <a:t>*/</a:t>
            </a: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1" strike="noStrike" spc="-1" smtClean="0">
                <a:solidFill>
                  <a:srgbClr val="000000"/>
                </a:solidFill>
                <a:latin typeface="Open Sans"/>
                <a:ea typeface="Open Sans"/>
              </a:rPr>
              <a:t>Ví dụ về Bản quyền – Cần làm rõ</a:t>
            </a:r>
            <a:endParaRPr lang="en-US" sz="3200" b="0" strike="noStrike" spc="-1">
              <a:latin typeface="Arial"/>
            </a:endParaRPr>
          </a:p>
        </p:txBody>
      </p:sp>
      <p:sp>
        <p:nvSpPr>
          <p:cNvPr id="175" name="CustomShape 2"/>
          <p:cNvSpPr/>
          <p:nvPr/>
        </p:nvSpPr>
        <p:spPr>
          <a:xfrm>
            <a:off x="838080" y="1825560"/>
            <a:ext cx="647100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lvl="1" indent="-341640">
              <a:lnSpc>
                <a:spcPct val="90000"/>
              </a:lnSpc>
              <a:buClr>
                <a:srgbClr val="3C464B"/>
              </a:buClr>
              <a:buFont typeface="Noto Sans Symbols"/>
              <a:buAutoNum type="arabicPeriod"/>
            </a:pPr>
            <a:r>
              <a:rPr lang="en-US" sz="1670" b="1" spc="-1" smtClean="0">
                <a:solidFill>
                  <a:srgbClr val="000000"/>
                </a:solidFill>
                <a:latin typeface="Arial"/>
              </a:rPr>
              <a:t>Các ví dụ về báo cáo không đầy đủ</a:t>
            </a:r>
            <a:endParaRPr lang="en-US" sz="1670" b="0" strike="noStrike" spc="-1">
              <a:latin typeface="Arial"/>
            </a:endParaRPr>
          </a:p>
          <a:p>
            <a:pPr marL="522360" lvl="2" indent="-343080">
              <a:lnSpc>
                <a:spcPct val="90000"/>
              </a:lnSpc>
              <a:buClr>
                <a:srgbClr val="3C464B"/>
              </a:buClr>
              <a:buFont typeface="Noto Sans Symbols"/>
              <a:buAutoNum type="alphaLcParenR"/>
            </a:pPr>
            <a:r>
              <a:rPr lang="en-US" sz="1670" b="0" strike="noStrike" spc="-1" smtClean="0">
                <a:solidFill>
                  <a:srgbClr val="000000"/>
                </a:solidFill>
                <a:latin typeface="Arial"/>
                <a:ea typeface="Arial"/>
              </a:rPr>
              <a:t>Thiếu thời gian</a:t>
            </a:r>
            <a:endParaRPr lang="en-US" sz="1670" b="0" strike="noStrike" spc="-1">
              <a:latin typeface="Arial"/>
            </a:endParaRPr>
          </a:p>
          <a:p>
            <a:pPr marL="522360" lvl="2" indent="-343080">
              <a:lnSpc>
                <a:spcPct val="90000"/>
              </a:lnSpc>
              <a:buClr>
                <a:srgbClr val="3C464B"/>
              </a:buClr>
              <a:buFont typeface="Noto Sans Symbols"/>
              <a:buAutoNum type="alphaLcParenR"/>
            </a:pPr>
            <a:r>
              <a:rPr lang="en-US" sz="1670" b="0" strike="noStrike" spc="-1" smtClean="0">
                <a:solidFill>
                  <a:srgbClr val="000000"/>
                </a:solidFill>
                <a:latin typeface="Arial"/>
                <a:ea typeface="Arial"/>
              </a:rPr>
              <a:t>Thiếu cá nhân hoặc tổ chức</a:t>
            </a:r>
            <a:endParaRPr lang="en-US" sz="1670" b="0" strike="noStrike" spc="-1">
              <a:latin typeface="Arial"/>
            </a:endParaRPr>
          </a:p>
          <a:p>
            <a:pPr marL="343080" lvl="1" indent="-341640">
              <a:lnSpc>
                <a:spcPct val="90000"/>
              </a:lnSpc>
              <a:spcBef>
                <a:spcPts val="1001"/>
              </a:spcBef>
              <a:buClr>
                <a:srgbClr val="3C464B"/>
              </a:buClr>
              <a:buFont typeface="Noto Sans Symbols"/>
              <a:buAutoNum type="arabicPeriod"/>
            </a:pPr>
            <a:r>
              <a:rPr lang="en-US" sz="1670" b="1" strike="noStrike" spc="-1" smtClean="0">
                <a:solidFill>
                  <a:srgbClr val="000000"/>
                </a:solidFill>
                <a:latin typeface="Arial"/>
                <a:ea typeface="Arial"/>
              </a:rPr>
              <a:t>Thông báo bản quyền bị thiếu</a:t>
            </a:r>
            <a:endParaRPr lang="en-US" sz="1670" b="0" strike="noStrike" spc="-1">
              <a:latin typeface="Arial"/>
            </a:endParaRPr>
          </a:p>
          <a:p>
            <a:pPr marL="522360" lvl="2" indent="-343080">
              <a:lnSpc>
                <a:spcPct val="90000"/>
              </a:lnSpc>
              <a:buClr>
                <a:srgbClr val="3C464B"/>
              </a:buClr>
              <a:buFont typeface="Noto Sans Symbols"/>
              <a:buAutoNum type="alphaLcParenR"/>
            </a:pPr>
            <a:r>
              <a:rPr lang="en-US" smtClean="0"/>
              <a:t>Với </a:t>
            </a:r>
            <a:r>
              <a:rPr lang="en-US"/>
              <a:t>các tập tin không có tác giả thì ai đã viết </a:t>
            </a:r>
            <a:r>
              <a:rPr lang="en-US" smtClean="0"/>
              <a:t>chúng</a:t>
            </a:r>
            <a:r>
              <a:rPr lang="en-US" sz="1670" spc="-1" smtClean="0">
                <a:solidFill>
                  <a:srgbClr val="000000"/>
                </a:solidFill>
                <a:ea typeface="Arial"/>
              </a:rPr>
              <a:t>?</a:t>
            </a:r>
            <a:endParaRPr lang="en-US" sz="1670" b="0" strike="noStrike" spc="-1">
              <a:latin typeface="Arial"/>
            </a:endParaRPr>
          </a:p>
          <a:p>
            <a:pPr marL="343080" lvl="1" indent="-341640">
              <a:lnSpc>
                <a:spcPct val="90000"/>
              </a:lnSpc>
              <a:spcBef>
                <a:spcPts val="1001"/>
              </a:spcBef>
              <a:buClr>
                <a:srgbClr val="3C464B"/>
              </a:buClr>
              <a:buFont typeface="Noto Sans Symbols"/>
              <a:buAutoNum type="arabicPeriod"/>
            </a:pPr>
            <a:r>
              <a:rPr lang="en-US" sz="1670" b="1" strike="noStrike" spc="-1" smtClean="0">
                <a:solidFill>
                  <a:srgbClr val="000000"/>
                </a:solidFill>
                <a:latin typeface="Arial"/>
                <a:ea typeface="Arial"/>
              </a:rPr>
              <a:t> Thông tin bản quyền không rõ ràng </a:t>
            </a:r>
            <a:endParaRPr lang="en-US" sz="1670" b="0" strike="noStrike" spc="-1">
              <a:latin typeface="Arial"/>
            </a:endParaRPr>
          </a:p>
          <a:p>
            <a:pPr marL="522360" lvl="2" indent="-343080">
              <a:lnSpc>
                <a:spcPct val="90000"/>
              </a:lnSpc>
              <a:buClr>
                <a:srgbClr val="3C464B"/>
              </a:buClr>
              <a:buFont typeface="Noto Sans Symbols"/>
              <a:buAutoNum type="alphaLcParenR"/>
            </a:pPr>
            <a:r>
              <a:rPr lang="vi-VN" sz="1670" spc="-1">
                <a:solidFill>
                  <a:srgbClr val="000000"/>
                </a:solidFill>
                <a:ea typeface="Arial"/>
              </a:rPr>
              <a:t>Bản quyền hoặc dấu hiệu bản quyền, </a:t>
            </a:r>
            <a:r>
              <a:rPr lang="vi-VN" sz="1670" spc="-1" smtClean="0">
                <a:solidFill>
                  <a:srgbClr val="000000"/>
                </a:solidFill>
                <a:ea typeface="Arial"/>
              </a:rPr>
              <a:t>năm, </a:t>
            </a:r>
            <a:r>
              <a:rPr lang="vi-VN" sz="1670" spc="-1">
                <a:solidFill>
                  <a:srgbClr val="000000"/>
                </a:solidFill>
                <a:ea typeface="Arial"/>
              </a:rPr>
              <a:t>cá nhân hoặc tổ chức</a:t>
            </a:r>
          </a:p>
          <a:p>
            <a:pPr marL="522360" lvl="2" indent="-343080">
              <a:lnSpc>
                <a:spcPct val="90000"/>
              </a:lnSpc>
              <a:buClr>
                <a:srgbClr val="3C464B"/>
              </a:buClr>
              <a:buFont typeface="Noto Sans Symbols"/>
              <a:buAutoNum type="alphaLcParenR"/>
            </a:pPr>
            <a:r>
              <a:rPr lang="en-US" sz="1670" spc="-1" smtClean="0">
                <a:solidFill>
                  <a:srgbClr val="000000"/>
                </a:solidFill>
                <a:ea typeface="Arial"/>
              </a:rPr>
              <a:t>Nội dung chung được để cập tại</a:t>
            </a:r>
            <a:r>
              <a:rPr lang="vi-VN" sz="1670" spc="-1" smtClean="0">
                <a:solidFill>
                  <a:srgbClr val="000000"/>
                </a:solidFill>
                <a:ea typeface="Arial"/>
              </a:rPr>
              <a:t> </a:t>
            </a:r>
            <a:r>
              <a:rPr lang="vi-VN" sz="1670" spc="-1">
                <a:solidFill>
                  <a:srgbClr val="000000"/>
                </a:solidFill>
                <a:ea typeface="Arial"/>
              </a:rPr>
              <a:t>công ước Berne</a:t>
            </a:r>
            <a:endParaRPr lang="en-US" sz="1670" b="0" strike="noStrike" spc="-1">
              <a:latin typeface="Arial"/>
            </a:endParaRPr>
          </a:p>
          <a:p>
            <a:pPr marL="343080" lvl="1" indent="-341640">
              <a:lnSpc>
                <a:spcPct val="90000"/>
              </a:lnSpc>
              <a:spcBef>
                <a:spcPts val="1001"/>
              </a:spcBef>
              <a:buClr>
                <a:srgbClr val="3C464B"/>
              </a:buClr>
              <a:buFont typeface="Noto Sans Symbols"/>
              <a:buAutoNum type="arabicPeriod"/>
            </a:pPr>
            <a:r>
              <a:rPr lang="en-US" sz="1670" b="1" spc="-1">
                <a:solidFill>
                  <a:srgbClr val="000000"/>
                </a:solidFill>
                <a:latin typeface="Arial"/>
                <a:ea typeface="Arial"/>
              </a:rPr>
              <a:t>V</a:t>
            </a:r>
            <a:r>
              <a:rPr lang="en-US" sz="1670" b="1" strike="noStrike" spc="-1" smtClean="0">
                <a:solidFill>
                  <a:srgbClr val="000000"/>
                </a:solidFill>
                <a:latin typeface="Arial"/>
                <a:ea typeface="Arial"/>
              </a:rPr>
              <a:t>ới “authored”, “thanks to”, “contributed” sẽ xử lý như thế nào?</a:t>
            </a:r>
            <a:endParaRPr lang="en-US" sz="1670" b="0" strike="noStrike" spc="-1">
              <a:latin typeface="Arial"/>
            </a:endParaRPr>
          </a:p>
          <a:p>
            <a:pPr marL="522360" lvl="2" indent="-343080">
              <a:lnSpc>
                <a:spcPct val="90000"/>
              </a:lnSpc>
              <a:buClr>
                <a:srgbClr val="3C464B"/>
              </a:buClr>
              <a:buFont typeface="Noto Sans Symbols"/>
              <a:buAutoNum type="alphaLcParenR"/>
            </a:pPr>
            <a:r>
              <a:rPr lang="en-US" sz="1670" spc="-1" smtClean="0">
                <a:solidFill>
                  <a:srgbClr val="000000"/>
                </a:solidFill>
                <a:ea typeface="Arial"/>
              </a:rPr>
              <a:t>Chúng</a:t>
            </a:r>
            <a:r>
              <a:rPr lang="vi-VN" sz="1670" spc="-1" smtClean="0">
                <a:solidFill>
                  <a:srgbClr val="000000"/>
                </a:solidFill>
                <a:ea typeface="Arial"/>
              </a:rPr>
              <a:t> </a:t>
            </a:r>
            <a:r>
              <a:rPr lang="vi-VN" sz="1670" spc="-1">
                <a:solidFill>
                  <a:srgbClr val="000000"/>
                </a:solidFill>
                <a:ea typeface="Arial"/>
              </a:rPr>
              <a:t>không </a:t>
            </a:r>
            <a:r>
              <a:rPr lang="en-US" sz="1670" spc="-1" smtClean="0">
                <a:solidFill>
                  <a:srgbClr val="000000"/>
                </a:solidFill>
                <a:ea typeface="Arial"/>
              </a:rPr>
              <a:t>đại diện cho </a:t>
            </a:r>
            <a:r>
              <a:rPr lang="vi-VN" sz="1670" spc="-1" smtClean="0">
                <a:solidFill>
                  <a:srgbClr val="000000"/>
                </a:solidFill>
                <a:ea typeface="Arial"/>
              </a:rPr>
              <a:t>bản quyền</a:t>
            </a:r>
            <a:r>
              <a:rPr lang="en-US" sz="1670" spc="-1" smtClean="0">
                <a:solidFill>
                  <a:srgbClr val="000000"/>
                </a:solidFill>
                <a:ea typeface="Arial"/>
              </a:rPr>
              <a:t> (có thể yêu cầu tư vấn pháp lý)</a:t>
            </a:r>
            <a:endParaRPr lang="en-US" sz="1670" b="0" strike="noStrike" spc="-1">
              <a:latin typeface="Arial"/>
            </a:endParaRPr>
          </a:p>
        </p:txBody>
      </p:sp>
      <p:sp>
        <p:nvSpPr>
          <p:cNvPr id="176" name="CustomShape 3"/>
          <p:cNvSpPr/>
          <p:nvPr/>
        </p:nvSpPr>
        <p:spPr>
          <a:xfrm>
            <a:off x="7309440" y="1825560"/>
            <a:ext cx="4043160" cy="34664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77" name="CustomShape 4"/>
          <p:cNvSpPr/>
          <p:nvPr/>
        </p:nvSpPr>
        <p:spPr>
          <a:xfrm>
            <a:off x="7588800" y="2122920"/>
            <a:ext cx="3414240" cy="320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39760">
              <a:lnSpc>
                <a:spcPct val="100000"/>
              </a:lnSpc>
              <a:buClr>
                <a:srgbClr val="000000"/>
              </a:buClr>
              <a:buFont typeface="Arial"/>
              <a:buChar char="•"/>
            </a:pPr>
            <a:r>
              <a:rPr lang="vi-VN" spc="-1">
                <a:solidFill>
                  <a:srgbClr val="000000"/>
                </a:solidFill>
                <a:ea typeface="Arial"/>
              </a:rPr>
              <a:t>Bài </a:t>
            </a:r>
            <a:r>
              <a:rPr lang="vi-VN" spc="-1" smtClean="0">
                <a:solidFill>
                  <a:srgbClr val="000000"/>
                </a:solidFill>
                <a:ea typeface="Arial"/>
              </a:rPr>
              <a:t>viết</a:t>
            </a:r>
            <a:r>
              <a:rPr lang="en-US" spc="-1" smtClean="0">
                <a:solidFill>
                  <a:srgbClr val="000000"/>
                </a:solidFill>
                <a:ea typeface="Arial"/>
              </a:rPr>
              <a:t> trên</a:t>
            </a:r>
            <a:r>
              <a:rPr lang="vi-VN" spc="-1" smtClean="0">
                <a:solidFill>
                  <a:srgbClr val="000000"/>
                </a:solidFill>
                <a:ea typeface="Arial"/>
              </a:rPr>
              <a:t> </a:t>
            </a:r>
            <a:r>
              <a:rPr lang="vi-VN" spc="-1">
                <a:solidFill>
                  <a:srgbClr val="000000"/>
                </a:solidFill>
                <a:ea typeface="Arial"/>
              </a:rPr>
              <a:t>Wikipedia về hội nghị Berne </a:t>
            </a:r>
            <a:r>
              <a:rPr lang="en-US" spc="-1" smtClean="0">
                <a:solidFill>
                  <a:srgbClr val="000000"/>
                </a:solidFill>
                <a:ea typeface="Arial"/>
              </a:rPr>
              <a:t>cung cấp </a:t>
            </a:r>
            <a:r>
              <a:rPr lang="vi-VN" spc="-1" smtClean="0">
                <a:solidFill>
                  <a:srgbClr val="000000"/>
                </a:solidFill>
                <a:ea typeface="Arial"/>
              </a:rPr>
              <a:t>những </a:t>
            </a:r>
            <a:r>
              <a:rPr lang="vi-VN" spc="-1">
                <a:solidFill>
                  <a:srgbClr val="000000"/>
                </a:solidFill>
                <a:ea typeface="Arial"/>
              </a:rPr>
              <a:t>điều cơ bản và nguồn gốc về luật bản quyền </a:t>
            </a:r>
            <a:r>
              <a:rPr lang="en-US" sz="1800" b="0" u="sng" strike="noStrike" spc="-1" smtClean="0">
                <a:solidFill>
                  <a:srgbClr val="0563C1"/>
                </a:solidFill>
                <a:uFillTx/>
                <a:latin typeface="Arial"/>
                <a:ea typeface="Arial"/>
                <a:hlinkClick r:id="rId2"/>
              </a:rPr>
              <a:t>https</a:t>
            </a:r>
            <a:r>
              <a:rPr lang="en-US" sz="1800" b="0" u="sng" strike="noStrike" spc="-1">
                <a:solidFill>
                  <a:srgbClr val="0563C1"/>
                </a:solidFill>
                <a:uFillTx/>
                <a:latin typeface="Arial"/>
                <a:ea typeface="Arial"/>
                <a:hlinkClick r:id="rId2"/>
              </a:rPr>
              <a:t>://en.wikipedia.org/wiki/Berne_Convention</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60080" y="4043880"/>
            <a:ext cx="11270160" cy="102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800" b="1" strike="noStrike" spc="-1">
                <a:solidFill>
                  <a:srgbClr val="000000"/>
                </a:solidFill>
                <a:latin typeface="Open Sans"/>
                <a:ea typeface="Open Sans"/>
              </a:rPr>
              <a:t>FOSSology: </a:t>
            </a:r>
            <a:r>
              <a:rPr lang="en-US" sz="4800" b="1" strike="noStrike" spc="-1" smtClean="0">
                <a:solidFill>
                  <a:srgbClr val="000000"/>
                </a:solidFill>
                <a:latin typeface="Open Sans"/>
                <a:ea typeface="Open Sans"/>
              </a:rPr>
              <a:t>Phân </a:t>
            </a:r>
            <a:r>
              <a:rPr lang="en-US" sz="4800" b="1" spc="-1">
                <a:solidFill>
                  <a:srgbClr val="000000"/>
                </a:solidFill>
                <a:latin typeface="Open Sans"/>
                <a:ea typeface="Open Sans"/>
              </a:rPr>
              <a:t>T</a:t>
            </a:r>
            <a:r>
              <a:rPr lang="en-US" sz="4800" b="1" strike="noStrike" spc="-1" smtClean="0">
                <a:solidFill>
                  <a:srgbClr val="000000"/>
                </a:solidFill>
                <a:latin typeface="Open Sans"/>
                <a:ea typeface="Open Sans"/>
              </a:rPr>
              <a:t>ích Thành Phần</a:t>
            </a:r>
            <a:endParaRPr lang="en-US" sz="4800" b="0" strike="noStrike" spc="-1">
              <a:latin typeface="Arial"/>
            </a:endParaRPr>
          </a:p>
        </p:txBody>
      </p:sp>
      <p:sp>
        <p:nvSpPr>
          <p:cNvPr id="179" name="CustomShape 2"/>
          <p:cNvSpPr/>
          <p:nvPr/>
        </p:nvSpPr>
        <p:spPr>
          <a:xfrm>
            <a:off x="460080" y="5193360"/>
            <a:ext cx="1127016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2400" b="0" strike="noStrike" spc="-1" smtClean="0">
                <a:solidFill>
                  <a:srgbClr val="111111"/>
                </a:solidFill>
                <a:latin typeface="Open Sans"/>
                <a:ea typeface="Open Sans"/>
              </a:rPr>
              <a:t>Phần III: Phạm Vi và Thuật Ngữ</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1" strike="noStrike" spc="-1" smtClean="0">
                <a:solidFill>
                  <a:srgbClr val="000000"/>
                </a:solidFill>
                <a:latin typeface="Open Sans"/>
                <a:ea typeface="Open Sans"/>
              </a:rPr>
              <a:t>Phân Tích Giấy </a:t>
            </a:r>
            <a:r>
              <a:rPr lang="en-US" sz="3200" b="1" spc="-1">
                <a:solidFill>
                  <a:srgbClr val="000000"/>
                </a:solidFill>
                <a:latin typeface="Open Sans"/>
                <a:ea typeface="Open Sans"/>
              </a:rPr>
              <a:t>P</a:t>
            </a:r>
            <a:r>
              <a:rPr lang="en-US" sz="3200" b="1" strike="noStrike" spc="-1" smtClean="0">
                <a:solidFill>
                  <a:srgbClr val="000000"/>
                </a:solidFill>
                <a:latin typeface="Open Sans"/>
                <a:ea typeface="Open Sans"/>
              </a:rPr>
              <a:t>hép của một Thành </a:t>
            </a:r>
            <a:r>
              <a:rPr lang="en-US" sz="3200" b="1" spc="-1">
                <a:solidFill>
                  <a:srgbClr val="000000"/>
                </a:solidFill>
                <a:latin typeface="Open Sans"/>
                <a:ea typeface="Open Sans"/>
              </a:rPr>
              <a:t>P</a:t>
            </a:r>
            <a:r>
              <a:rPr lang="en-US" sz="3200" b="1" strike="noStrike" spc="-1" smtClean="0">
                <a:solidFill>
                  <a:srgbClr val="000000"/>
                </a:solidFill>
                <a:latin typeface="Open Sans"/>
                <a:ea typeface="Open Sans"/>
              </a:rPr>
              <a:t>hần</a:t>
            </a:r>
            <a:endParaRPr lang="en-US" sz="3200" b="0" strike="noStrike" spc="-1">
              <a:latin typeface="Arial"/>
            </a:endParaRPr>
          </a:p>
        </p:txBody>
      </p:sp>
      <p:sp>
        <p:nvSpPr>
          <p:cNvPr id="181" name="CustomShape 2"/>
          <p:cNvSpPr/>
          <p:nvPr/>
        </p:nvSpPr>
        <p:spPr>
          <a:xfrm>
            <a:off x="838080" y="1825560"/>
            <a:ext cx="639936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400" b="1" strike="noStrike" spc="-1" smtClean="0">
                <a:solidFill>
                  <a:srgbClr val="C51230"/>
                </a:solidFill>
                <a:latin typeface="Open Sans"/>
                <a:ea typeface="Open Sans"/>
              </a:rPr>
              <a:t>Phân Tích &amp; làm rõ các vấn đề về việc tuân thủ</a:t>
            </a:r>
            <a:endParaRPr lang="en-US" sz="2400" b="0" strike="noStrike" spc="-1">
              <a:latin typeface="Arial"/>
            </a:endParaRPr>
          </a:p>
          <a:p>
            <a:pPr marL="343080" lvl="1" indent="-379800">
              <a:lnSpc>
                <a:spcPct val="100000"/>
              </a:lnSpc>
              <a:buClr>
                <a:srgbClr val="3C464B"/>
              </a:buClr>
              <a:buFont typeface="Noto Sans Symbols"/>
              <a:buAutoNum type="arabicPeriod"/>
            </a:pPr>
            <a:r>
              <a:rPr lang="vi-VN" sz="2400" b="1" spc="-1">
                <a:latin typeface="Open Sans"/>
              </a:rPr>
              <a:t>Phân tích theo thành phần so với Phân tích theo trường hợp sử dụng</a:t>
            </a:r>
            <a:endParaRPr lang="en-US" sz="2400" b="1" strike="noStrike" spc="-1">
              <a:latin typeface="Open Sans"/>
            </a:endParaRPr>
          </a:p>
          <a:p>
            <a:pPr marL="522360" lvl="2" indent="-381240">
              <a:lnSpc>
                <a:spcPct val="100000"/>
              </a:lnSpc>
              <a:buClr>
                <a:srgbClr val="3C464B"/>
              </a:buClr>
              <a:buFont typeface="Noto Sans Symbols"/>
              <a:buAutoNum type="alphaLcParenR"/>
            </a:pPr>
            <a:r>
              <a:rPr lang="en-US" sz="2400" spc="-1" smtClean="0">
                <a:solidFill>
                  <a:srgbClr val="000000"/>
                </a:solidFill>
                <a:latin typeface="Open Sans"/>
                <a:ea typeface="Open Sans"/>
              </a:rPr>
              <a:t>Dựa tr</a:t>
            </a:r>
            <a:r>
              <a:rPr lang="vi-VN" sz="2400" b="0" strike="noStrike" spc="-1" smtClean="0">
                <a:solidFill>
                  <a:srgbClr val="000000"/>
                </a:solidFill>
                <a:latin typeface="Open Sans"/>
                <a:ea typeface="Open Sans"/>
              </a:rPr>
              <a:t>ên cơ sở mỗi thành phần</a:t>
            </a:r>
          </a:p>
          <a:p>
            <a:pPr marL="522360" lvl="2" indent="-381240">
              <a:lnSpc>
                <a:spcPct val="100000"/>
              </a:lnSpc>
              <a:buClr>
                <a:srgbClr val="3C464B"/>
              </a:buClr>
              <a:buFont typeface="Noto Sans Symbols"/>
              <a:buAutoNum type="alphaLcParenR"/>
            </a:pPr>
            <a:r>
              <a:rPr lang="vi-VN" sz="2400" b="0" strike="noStrike" spc="-1" smtClean="0">
                <a:solidFill>
                  <a:srgbClr val="000000"/>
                </a:solidFill>
                <a:latin typeface="Open Sans"/>
                <a:ea typeface="Open Sans"/>
              </a:rPr>
              <a:t>Sẽ không xem xét trường hợp sử dụng cụ thể - cho phép tái sử dụng </a:t>
            </a:r>
            <a:r>
              <a:rPr lang="en-US" sz="2400" b="0" strike="noStrike" spc="-1" smtClean="0">
                <a:solidFill>
                  <a:srgbClr val="000000"/>
                </a:solidFill>
                <a:latin typeface="Open Sans"/>
                <a:ea typeface="Open Sans"/>
              </a:rPr>
              <a:t>các </a:t>
            </a:r>
            <a:r>
              <a:rPr lang="vi-VN" sz="2400" b="0" strike="noStrike" spc="-1" smtClean="0">
                <a:solidFill>
                  <a:srgbClr val="000000"/>
                </a:solidFill>
                <a:latin typeface="Open Sans"/>
                <a:ea typeface="Open Sans"/>
              </a:rPr>
              <a:t>phân tích giấy phép</a:t>
            </a:r>
          </a:p>
          <a:p>
            <a:pPr marL="522360" lvl="2" indent="-381240">
              <a:lnSpc>
                <a:spcPct val="100000"/>
              </a:lnSpc>
              <a:buClr>
                <a:srgbClr val="3C464B"/>
              </a:buClr>
              <a:buFont typeface="Noto Sans Symbols"/>
              <a:buAutoNum type="alphaLcParenR"/>
            </a:pPr>
            <a:r>
              <a:rPr lang="vi-VN" sz="2400" b="0" strike="noStrike" spc="-1" smtClean="0">
                <a:solidFill>
                  <a:srgbClr val="000000"/>
                </a:solidFill>
                <a:latin typeface="Open Sans"/>
                <a:ea typeface="Open Sans"/>
              </a:rPr>
              <a:t>Đối lập với việc </a:t>
            </a:r>
            <a:r>
              <a:rPr lang="en-US" sz="2400" spc="-1" smtClean="0">
                <a:solidFill>
                  <a:srgbClr val="000000"/>
                </a:solidFill>
                <a:latin typeface="Open Sans"/>
                <a:ea typeface="Open Sans"/>
              </a:rPr>
              <a:t>sử dụng ‘clearing’</a:t>
            </a:r>
            <a:r>
              <a:rPr lang="vi-VN" sz="2400" b="0" strike="noStrike" spc="-1" smtClean="0">
                <a:solidFill>
                  <a:srgbClr val="000000"/>
                </a:solidFill>
                <a:latin typeface="Open Sans"/>
                <a:ea typeface="Open Sans"/>
              </a:rPr>
              <a:t>: xem xét tất cả các thành phần liên quan</a:t>
            </a:r>
            <a:endParaRPr lang="en-US" sz="2400" b="0" strike="noStrike" spc="-1">
              <a:latin typeface="Arial"/>
            </a:endParaRPr>
          </a:p>
        </p:txBody>
      </p:sp>
      <p:sp>
        <p:nvSpPr>
          <p:cNvPr id="182" name="CustomShape 3"/>
          <p:cNvSpPr/>
          <p:nvPr/>
        </p:nvSpPr>
        <p:spPr>
          <a:xfrm>
            <a:off x="7422840" y="1825560"/>
            <a:ext cx="3929760" cy="35114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3" name="CustomShape 4"/>
          <p:cNvSpPr/>
          <p:nvPr/>
        </p:nvSpPr>
        <p:spPr>
          <a:xfrm>
            <a:off x="7696080" y="2122920"/>
            <a:ext cx="3567960" cy="32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1360" indent="-182520">
              <a:lnSpc>
                <a:spcPct val="100000"/>
              </a:lnSpc>
              <a:buClr>
                <a:srgbClr val="000000"/>
              </a:buClr>
              <a:buFont typeface="Arial"/>
              <a:buChar char="•"/>
            </a:pPr>
            <a:r>
              <a:rPr lang="vi-VN" spc="-1">
                <a:solidFill>
                  <a:srgbClr val="000000"/>
                </a:solidFill>
                <a:latin typeface="Open Sans"/>
                <a:ea typeface="Open Sans"/>
              </a:rPr>
              <a:t>Như các ví </a:t>
            </a:r>
            <a:r>
              <a:rPr lang="vi-VN" spc="-1" smtClean="0">
                <a:solidFill>
                  <a:srgbClr val="000000"/>
                </a:solidFill>
                <a:latin typeface="Open Sans"/>
                <a:ea typeface="Open Sans"/>
              </a:rPr>
              <a:t>dụ</a:t>
            </a:r>
            <a:r>
              <a:rPr lang="en-US" spc="-1" smtClean="0">
                <a:solidFill>
                  <a:srgbClr val="000000"/>
                </a:solidFill>
                <a:latin typeface="Open Sans"/>
                <a:ea typeface="Open Sans"/>
              </a:rPr>
              <a:t> về việc</a:t>
            </a:r>
            <a:r>
              <a:rPr lang="vi-VN" spc="-1" smtClean="0">
                <a:solidFill>
                  <a:srgbClr val="000000"/>
                </a:solidFill>
                <a:latin typeface="Open Sans"/>
                <a:ea typeface="Open Sans"/>
              </a:rPr>
              <a:t> </a:t>
            </a:r>
            <a:r>
              <a:rPr lang="vi-VN" spc="-1">
                <a:solidFill>
                  <a:srgbClr val="000000"/>
                </a:solidFill>
                <a:latin typeface="Open Sans"/>
                <a:ea typeface="Open Sans"/>
              </a:rPr>
              <a:t>cấp phép </a:t>
            </a:r>
            <a:r>
              <a:rPr lang="vi-VN" spc="-1" smtClean="0">
                <a:solidFill>
                  <a:srgbClr val="000000"/>
                </a:solidFill>
                <a:latin typeface="Open Sans"/>
                <a:ea typeface="Open Sans"/>
              </a:rPr>
              <a:t>trước</a:t>
            </a:r>
            <a:r>
              <a:rPr lang="en-US" spc="-1" smtClean="0">
                <a:solidFill>
                  <a:srgbClr val="000000"/>
                </a:solidFill>
                <a:latin typeface="Open Sans"/>
                <a:ea typeface="Open Sans"/>
              </a:rPr>
              <a:t> </a:t>
            </a:r>
            <a:r>
              <a:rPr lang="vi-VN" spc="-1" smtClean="0">
                <a:solidFill>
                  <a:srgbClr val="000000"/>
                </a:solidFill>
                <a:latin typeface="Open Sans"/>
                <a:ea typeface="Open Sans"/>
              </a:rPr>
              <a:t>đã </a:t>
            </a:r>
            <a:r>
              <a:rPr lang="vi-VN" spc="-1">
                <a:solidFill>
                  <a:srgbClr val="000000"/>
                </a:solidFill>
                <a:latin typeface="Open Sans"/>
                <a:ea typeface="Open Sans"/>
              </a:rPr>
              <a:t>chỉ ra, cần có kiến thức chuyên môn</a:t>
            </a:r>
          </a:p>
          <a:p>
            <a:pPr marL="171360" indent="-182520">
              <a:lnSpc>
                <a:spcPct val="100000"/>
              </a:lnSpc>
              <a:buClr>
                <a:srgbClr val="000000"/>
              </a:buClr>
              <a:buFont typeface="Arial"/>
              <a:buChar char="•"/>
            </a:pPr>
            <a:r>
              <a:rPr lang="vi-VN" spc="-1">
                <a:solidFill>
                  <a:srgbClr val="000000"/>
                </a:solidFill>
                <a:latin typeface="Open Sans"/>
                <a:ea typeface="Open Sans"/>
              </a:rPr>
              <a:t>Như vậy, các công cụ có </a:t>
            </a:r>
            <a:r>
              <a:rPr lang="vi-VN" spc="-1" smtClean="0">
                <a:solidFill>
                  <a:srgbClr val="000000"/>
                </a:solidFill>
                <a:latin typeface="Open Sans"/>
                <a:ea typeface="Open Sans"/>
              </a:rPr>
              <a:t>sẵn</a:t>
            </a:r>
            <a:r>
              <a:rPr lang="en-US" spc="-1" smtClean="0">
                <a:solidFill>
                  <a:srgbClr val="000000"/>
                </a:solidFill>
                <a:latin typeface="Open Sans"/>
                <a:ea typeface="Open Sans"/>
              </a:rPr>
              <a:t> </a:t>
            </a:r>
            <a:r>
              <a:rPr lang="vi-VN" spc="-1" smtClean="0">
                <a:solidFill>
                  <a:srgbClr val="000000"/>
                </a:solidFill>
                <a:latin typeface="Open Sans"/>
                <a:ea typeface="Open Sans"/>
              </a:rPr>
              <a:t>như </a:t>
            </a:r>
            <a:r>
              <a:rPr lang="vi-VN" spc="-1">
                <a:solidFill>
                  <a:srgbClr val="000000"/>
                </a:solidFill>
                <a:latin typeface="Open Sans"/>
                <a:ea typeface="Open Sans"/>
              </a:rPr>
              <a:t>FOSSology sẽ cần </a:t>
            </a:r>
            <a:r>
              <a:rPr lang="en-US" spc="-1" smtClean="0">
                <a:solidFill>
                  <a:srgbClr val="000000"/>
                </a:solidFill>
                <a:latin typeface="Open Sans"/>
                <a:ea typeface="Open Sans"/>
              </a:rPr>
              <a:t>những người có chuyên môn </a:t>
            </a:r>
            <a:r>
              <a:rPr lang="vi-VN" spc="-1" smtClean="0">
                <a:solidFill>
                  <a:srgbClr val="000000"/>
                </a:solidFill>
                <a:latin typeface="Open Sans"/>
                <a:ea typeface="Open Sans"/>
              </a:rPr>
              <a:t>để </a:t>
            </a:r>
            <a:r>
              <a:rPr lang="vi-VN" spc="-1">
                <a:solidFill>
                  <a:srgbClr val="000000"/>
                </a:solidFill>
                <a:latin typeface="Open Sans"/>
                <a:ea typeface="Open Sans"/>
              </a:rPr>
              <a:t>làm rõ các </a:t>
            </a:r>
            <a:r>
              <a:rPr lang="en-US" spc="-1" smtClean="0">
                <a:solidFill>
                  <a:srgbClr val="000000"/>
                </a:solidFill>
                <a:latin typeface="Open Sans"/>
                <a:ea typeface="Open Sans"/>
              </a:rPr>
              <a:t>trường nội dung giấy phép không rõ ràng</a:t>
            </a:r>
            <a:endParaRPr lang="vi-VN" spc="-1">
              <a:solidFill>
                <a:srgbClr val="000000"/>
              </a:solidFill>
              <a:latin typeface="Open Sans"/>
              <a:ea typeface="Open Sans"/>
            </a:endParaRPr>
          </a:p>
          <a:p>
            <a:pPr marL="171360" indent="-182520">
              <a:lnSpc>
                <a:spcPct val="100000"/>
              </a:lnSpc>
              <a:buClr>
                <a:srgbClr val="000000"/>
              </a:buClr>
              <a:buFont typeface="Arial"/>
              <a:buChar char="•"/>
            </a:pPr>
            <a:r>
              <a:rPr lang="vi-VN" spc="-1">
                <a:solidFill>
                  <a:srgbClr val="000000"/>
                </a:solidFill>
                <a:latin typeface="Open Sans"/>
                <a:ea typeface="Open Sans"/>
              </a:rPr>
              <a:t>Một công cụ phân tích giấy phép </a:t>
            </a:r>
            <a:r>
              <a:rPr lang="vi-VN" spc="-1" smtClean="0">
                <a:solidFill>
                  <a:srgbClr val="000000"/>
                </a:solidFill>
                <a:latin typeface="Open Sans"/>
                <a:ea typeface="Open Sans"/>
              </a:rPr>
              <a:t>không</a:t>
            </a:r>
            <a:r>
              <a:rPr lang="en-US" spc="-1" smtClean="0">
                <a:solidFill>
                  <a:srgbClr val="000000"/>
                </a:solidFill>
                <a:latin typeface="Open Sans"/>
                <a:ea typeface="Open Sans"/>
              </a:rPr>
              <a:t> thể</a:t>
            </a:r>
            <a:r>
              <a:rPr lang="vi-VN" spc="-1" smtClean="0">
                <a:solidFill>
                  <a:srgbClr val="000000"/>
                </a:solidFill>
                <a:latin typeface="Open Sans"/>
                <a:ea typeface="Open Sans"/>
              </a:rPr>
              <a:t> </a:t>
            </a:r>
            <a:r>
              <a:rPr lang="vi-VN" spc="-1">
                <a:solidFill>
                  <a:srgbClr val="000000"/>
                </a:solidFill>
                <a:latin typeface="Open Sans"/>
                <a:ea typeface="Open Sans"/>
              </a:rPr>
              <a:t>thay thế </a:t>
            </a:r>
            <a:r>
              <a:rPr lang="en-US" spc="-1" smtClean="0">
                <a:solidFill>
                  <a:srgbClr val="000000"/>
                </a:solidFill>
                <a:latin typeface="Open Sans"/>
                <a:ea typeface="Open Sans"/>
              </a:rPr>
              <a:t>được </a:t>
            </a:r>
            <a:r>
              <a:rPr lang="vi-VN" spc="-1" smtClean="0">
                <a:solidFill>
                  <a:srgbClr val="000000"/>
                </a:solidFill>
                <a:latin typeface="Open Sans"/>
                <a:ea typeface="Open Sans"/>
              </a:rPr>
              <a:t>chuyên </a:t>
            </a:r>
            <a:r>
              <a:rPr lang="vi-VN" spc="-1">
                <a:solidFill>
                  <a:srgbClr val="000000"/>
                </a:solidFill>
                <a:latin typeface="Open Sans"/>
                <a:ea typeface="Open Sans"/>
              </a:rPr>
              <a:t>gia</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1" strike="noStrike" spc="-1" smtClean="0">
                <a:solidFill>
                  <a:srgbClr val="000000"/>
                </a:solidFill>
                <a:latin typeface="Open Sans"/>
                <a:ea typeface="Open Sans"/>
              </a:rPr>
              <a:t>Quan niệm sai: Các điều khoản và phân tích khác</a:t>
            </a:r>
            <a:endParaRPr lang="en-US" sz="3200" b="0" strike="noStrike" spc="-1">
              <a:latin typeface="Arial"/>
            </a:endParaRPr>
          </a:p>
        </p:txBody>
      </p:sp>
      <p:sp>
        <p:nvSpPr>
          <p:cNvPr id="185" name="CustomShape 2"/>
          <p:cNvSpPr/>
          <p:nvPr/>
        </p:nvSpPr>
        <p:spPr>
          <a:xfrm>
            <a:off x="838080" y="1825560"/>
            <a:ext cx="1077876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300" b="1" strike="noStrike" spc="-1" smtClean="0">
                <a:solidFill>
                  <a:srgbClr val="C51230"/>
                </a:solidFill>
                <a:latin typeface="Open Sans"/>
                <a:ea typeface="Open Sans"/>
              </a:rPr>
              <a:t>Phân Tích Thành </a:t>
            </a:r>
            <a:r>
              <a:rPr lang="en-US" sz="2300" b="1" spc="-1">
                <a:solidFill>
                  <a:srgbClr val="C51230"/>
                </a:solidFill>
                <a:latin typeface="Open Sans"/>
                <a:ea typeface="Open Sans"/>
              </a:rPr>
              <a:t>P</a:t>
            </a:r>
            <a:r>
              <a:rPr lang="en-US" sz="2300" b="1" strike="noStrike" spc="-1" smtClean="0">
                <a:solidFill>
                  <a:srgbClr val="C51230"/>
                </a:solidFill>
                <a:latin typeface="Open Sans"/>
                <a:ea typeface="Open Sans"/>
              </a:rPr>
              <a:t>hần &amp; Làm rõ </a:t>
            </a:r>
            <a:r>
              <a:rPr lang="en-US" sz="2300" b="1" spc="-1">
                <a:solidFill>
                  <a:srgbClr val="C51230"/>
                </a:solidFill>
                <a:latin typeface="Open Sans"/>
                <a:ea typeface="Open Sans"/>
              </a:rPr>
              <a:t>Đ</a:t>
            </a:r>
            <a:r>
              <a:rPr lang="en-US" sz="2300" b="1" strike="noStrike" spc="-1" smtClean="0">
                <a:solidFill>
                  <a:srgbClr val="C51230"/>
                </a:solidFill>
                <a:latin typeface="Open Sans"/>
                <a:ea typeface="Open Sans"/>
              </a:rPr>
              <a:t>iều </a:t>
            </a:r>
            <a:r>
              <a:rPr lang="en-US" sz="2300" b="1" spc="-1">
                <a:solidFill>
                  <a:srgbClr val="C51230"/>
                </a:solidFill>
                <a:latin typeface="Open Sans"/>
                <a:ea typeface="Open Sans"/>
              </a:rPr>
              <a:t>K</a:t>
            </a:r>
            <a:r>
              <a:rPr lang="en-US" sz="2300" b="1" strike="noStrike" spc="-1" smtClean="0">
                <a:solidFill>
                  <a:srgbClr val="C51230"/>
                </a:solidFill>
                <a:latin typeface="Open Sans"/>
                <a:ea typeface="Open Sans"/>
              </a:rPr>
              <a:t>iện của Việc </a:t>
            </a:r>
            <a:r>
              <a:rPr lang="en-US" sz="2300" b="1" spc="-1">
                <a:solidFill>
                  <a:srgbClr val="C51230"/>
                </a:solidFill>
                <a:latin typeface="Open Sans"/>
                <a:ea typeface="Open Sans"/>
              </a:rPr>
              <a:t>C</a:t>
            </a:r>
            <a:r>
              <a:rPr lang="en-US" sz="2300" b="1" strike="noStrike" spc="-1" smtClean="0">
                <a:solidFill>
                  <a:srgbClr val="C51230"/>
                </a:solidFill>
                <a:latin typeface="Open Sans"/>
                <a:ea typeface="Open Sans"/>
              </a:rPr>
              <a:t>ấp </a:t>
            </a:r>
            <a:r>
              <a:rPr lang="en-US" sz="2300" b="1" spc="-1">
                <a:solidFill>
                  <a:srgbClr val="C51230"/>
                </a:solidFill>
                <a:latin typeface="Open Sans"/>
                <a:ea typeface="Open Sans"/>
              </a:rPr>
              <a:t>P</a:t>
            </a:r>
            <a:r>
              <a:rPr lang="en-US" sz="2300" b="1" strike="noStrike" spc="-1" smtClean="0">
                <a:solidFill>
                  <a:srgbClr val="C51230"/>
                </a:solidFill>
                <a:latin typeface="Open Sans"/>
                <a:ea typeface="Open Sans"/>
              </a:rPr>
              <a:t>hép</a:t>
            </a:r>
            <a:endParaRPr lang="en-US" sz="2300" b="0" strike="noStrike" spc="-1" smtClean="0">
              <a:latin typeface="Arial"/>
            </a:endParaRPr>
          </a:p>
          <a:p>
            <a:pPr marL="343080" lvl="1" indent="-373320">
              <a:lnSpc>
                <a:spcPct val="100000"/>
              </a:lnSpc>
              <a:spcBef>
                <a:spcPts val="1001"/>
              </a:spcBef>
              <a:buClr>
                <a:srgbClr val="3C464B"/>
              </a:buClr>
              <a:buFont typeface="Noto Sans Symbols"/>
              <a:buAutoNum type="arabicPeriod"/>
            </a:pPr>
            <a:r>
              <a:rPr lang="en-US" sz="2300" b="1" strike="noStrike" spc="-1" smtClean="0">
                <a:solidFill>
                  <a:srgbClr val="000000"/>
                </a:solidFill>
                <a:latin typeface="Open Sans"/>
                <a:ea typeface="Open Sans"/>
              </a:rPr>
              <a:t>Phân tích Giấy </a:t>
            </a:r>
            <a:r>
              <a:rPr lang="en-US" sz="2300" b="1" spc="-1">
                <a:solidFill>
                  <a:srgbClr val="000000"/>
                </a:solidFill>
                <a:latin typeface="Open Sans"/>
                <a:ea typeface="Open Sans"/>
              </a:rPr>
              <a:t>P</a:t>
            </a:r>
            <a:r>
              <a:rPr lang="en-US" sz="2300" b="1" strike="noStrike" spc="-1" smtClean="0">
                <a:solidFill>
                  <a:srgbClr val="000000"/>
                </a:solidFill>
                <a:latin typeface="Open Sans"/>
                <a:ea typeface="Open Sans"/>
              </a:rPr>
              <a:t>hép</a:t>
            </a:r>
            <a:endParaRPr lang="en-US" sz="2300" b="0" strike="noStrike" spc="-1" smtClean="0">
              <a:latin typeface="Arial"/>
            </a:endParaRPr>
          </a:p>
          <a:p>
            <a:pPr marL="522360" lvl="2" indent="-374760">
              <a:lnSpc>
                <a:spcPct val="100000"/>
              </a:lnSpc>
              <a:buClr>
                <a:srgbClr val="3C464B"/>
              </a:buClr>
              <a:buFont typeface="Noto Sans Symbols"/>
              <a:buAutoNum type="alphaLcParenR"/>
            </a:pPr>
            <a:r>
              <a:rPr lang="vi-VN" sz="2300" b="0" strike="noStrike" spc="-1" smtClean="0">
                <a:solidFill>
                  <a:srgbClr val="000000"/>
                </a:solidFill>
                <a:latin typeface="Open Sans"/>
                <a:ea typeface="Open Sans"/>
              </a:rPr>
              <a:t>Làm thế nào để </a:t>
            </a:r>
            <a:r>
              <a:rPr lang="en-US" sz="2300" spc="-1" smtClean="0">
                <a:solidFill>
                  <a:srgbClr val="000000"/>
                </a:solidFill>
                <a:latin typeface="Open Sans"/>
                <a:ea typeface="Open Sans"/>
              </a:rPr>
              <a:t>phân biệt</a:t>
            </a:r>
            <a:r>
              <a:rPr lang="vi-VN" sz="2300" b="0" strike="noStrike" spc="-1" smtClean="0">
                <a:solidFill>
                  <a:srgbClr val="000000"/>
                </a:solidFill>
                <a:latin typeface="Open Sans"/>
                <a:ea typeface="Open Sans"/>
              </a:rPr>
              <a:t> phân tích giấy phép </a:t>
            </a:r>
            <a:r>
              <a:rPr lang="en-US" sz="2300" b="0" strike="noStrike" spc="-1" smtClean="0">
                <a:solidFill>
                  <a:srgbClr val="000000"/>
                </a:solidFill>
                <a:latin typeface="Open Sans"/>
                <a:ea typeface="Open Sans"/>
              </a:rPr>
              <a:t>và </a:t>
            </a:r>
            <a:r>
              <a:rPr lang="vi-VN" sz="2300" b="0" strike="noStrike" spc="-1" smtClean="0">
                <a:solidFill>
                  <a:srgbClr val="000000"/>
                </a:solidFill>
                <a:latin typeface="Open Sans"/>
                <a:ea typeface="Open Sans"/>
              </a:rPr>
              <a:t>phân tích thành phần?</a:t>
            </a:r>
          </a:p>
          <a:p>
            <a:pPr marL="522360" lvl="2" indent="-374760">
              <a:lnSpc>
                <a:spcPct val="100000"/>
              </a:lnSpc>
              <a:buClr>
                <a:srgbClr val="3C464B"/>
              </a:buClr>
              <a:buFont typeface="Noto Sans Symbols"/>
              <a:buAutoNum type="alphaLcParenR"/>
            </a:pPr>
            <a:r>
              <a:rPr lang="vi-VN" sz="2300" b="0" strike="noStrike" spc="-1" smtClean="0">
                <a:solidFill>
                  <a:srgbClr val="000000"/>
                </a:solidFill>
                <a:latin typeface="Open Sans"/>
                <a:ea typeface="Open Sans"/>
              </a:rPr>
              <a:t>Ngoài ra còn có các điều khoản giấy phép cần thiết, ví dụ: giấy phép mới, giấy phép hiếm, giấy phép viết cho luật pháp Hoa Kỳ, được sử dụng ở châu Âu, v.v.</a:t>
            </a:r>
            <a:endParaRPr lang="en-US" sz="2300" b="0" strike="noStrike" spc="-1">
              <a:latin typeface="Arial"/>
            </a:endParaRPr>
          </a:p>
          <a:p>
            <a:pPr marL="343080" lvl="1" indent="-373320">
              <a:lnSpc>
                <a:spcPct val="100000"/>
              </a:lnSpc>
              <a:spcBef>
                <a:spcPts val="1001"/>
              </a:spcBef>
              <a:buClr>
                <a:srgbClr val="3C464B"/>
              </a:buClr>
              <a:buFont typeface="Noto Sans Symbols"/>
              <a:buAutoNum type="arabicPeriod"/>
            </a:pPr>
            <a:r>
              <a:rPr lang="en-US" sz="2300" b="1" strike="noStrike" spc="-1" smtClean="0">
                <a:solidFill>
                  <a:srgbClr val="000000"/>
                </a:solidFill>
                <a:latin typeface="Open Sans"/>
                <a:ea typeface="Open Sans"/>
              </a:rPr>
              <a:t>Tìm kiếm tại các thành phần OSS hay sản phẩm của riêng bạn?</a:t>
            </a:r>
            <a:endParaRPr lang="en-US" sz="2300" b="0" strike="noStrike" spc="-1">
              <a:latin typeface="Arial"/>
            </a:endParaRPr>
          </a:p>
          <a:p>
            <a:pPr marL="522360" lvl="2" indent="-374760">
              <a:lnSpc>
                <a:spcPct val="100000"/>
              </a:lnSpc>
              <a:buClr>
                <a:srgbClr val="3C464B"/>
              </a:buClr>
              <a:buFont typeface="Noto Sans Symbols"/>
              <a:buAutoNum type="alphaLcParenR"/>
            </a:pPr>
            <a:r>
              <a:rPr lang="vi-VN" sz="2300" b="0" strike="noStrike" spc="-1" smtClean="0">
                <a:solidFill>
                  <a:srgbClr val="000000"/>
                </a:solidFill>
                <a:latin typeface="Open Sans"/>
                <a:ea typeface="Open Sans"/>
              </a:rPr>
              <a:t>Để sử dụng lại</a:t>
            </a:r>
            <a:r>
              <a:rPr lang="en-US" sz="2300" b="0" strike="noStrike" spc="-1" smtClean="0">
                <a:solidFill>
                  <a:srgbClr val="000000"/>
                </a:solidFill>
                <a:latin typeface="Open Sans"/>
                <a:ea typeface="Open Sans"/>
              </a:rPr>
              <a:t> các</a:t>
            </a:r>
            <a:r>
              <a:rPr lang="vi-VN" sz="2300" b="0" strike="noStrike" spc="-1" smtClean="0">
                <a:solidFill>
                  <a:srgbClr val="000000"/>
                </a:solidFill>
                <a:latin typeface="Open Sans"/>
                <a:ea typeface="Open Sans"/>
              </a:rPr>
              <a:t> phân tích giấy phép: sử dụng thành phần OSS </a:t>
            </a:r>
            <a:r>
              <a:rPr lang="en-US" sz="2300" b="0" strike="noStrike" spc="-1" smtClean="0">
                <a:solidFill>
                  <a:srgbClr val="000000"/>
                </a:solidFill>
                <a:latin typeface="Open Sans"/>
                <a:ea typeface="Open Sans"/>
              </a:rPr>
              <a:t>hiện tại </a:t>
            </a:r>
            <a:r>
              <a:rPr lang="vi-VN" sz="2300" b="0" strike="noStrike" spc="-1" smtClean="0">
                <a:solidFill>
                  <a:srgbClr val="000000"/>
                </a:solidFill>
                <a:latin typeface="Open Sans"/>
                <a:ea typeface="Open Sans"/>
              </a:rPr>
              <a:t>theo thành phần OSS</a:t>
            </a:r>
          </a:p>
          <a:p>
            <a:pPr marL="522360" lvl="2" indent="-374760">
              <a:lnSpc>
                <a:spcPct val="100000"/>
              </a:lnSpc>
              <a:buClr>
                <a:srgbClr val="3C464B"/>
              </a:buClr>
              <a:buFont typeface="Noto Sans Symbols"/>
              <a:buAutoNum type="alphaLcParenR"/>
            </a:pPr>
            <a:r>
              <a:rPr lang="vi-VN" sz="2300" b="0" strike="noStrike" spc="-1" smtClean="0">
                <a:solidFill>
                  <a:srgbClr val="000000"/>
                </a:solidFill>
                <a:latin typeface="Open Sans"/>
                <a:ea typeface="Open Sans"/>
              </a:rPr>
              <a:t>Một phân tích về cấp độ sản phẩm </a:t>
            </a:r>
            <a:r>
              <a:rPr lang="en-US" sz="2300" b="0" strike="noStrike" spc="-1" smtClean="0">
                <a:solidFill>
                  <a:srgbClr val="000000"/>
                </a:solidFill>
                <a:latin typeface="Open Sans"/>
                <a:ea typeface="Open Sans"/>
              </a:rPr>
              <a:t>dành cho thương mại và không dành cho thương mại</a:t>
            </a:r>
            <a:endParaRPr lang="en-US" sz="23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1" strike="noStrike" spc="-1" smtClean="0">
                <a:solidFill>
                  <a:srgbClr val="000000"/>
                </a:solidFill>
                <a:latin typeface="Open Sans"/>
                <a:ea typeface="Open Sans"/>
              </a:rPr>
              <a:t>Phân tích Giấy phép của một Thành phần – Tổng kết</a:t>
            </a:r>
            <a:endParaRPr lang="en-US" sz="3200" b="0" strike="noStrike" spc="-1">
              <a:latin typeface="Arial"/>
            </a:endParaRPr>
          </a:p>
        </p:txBody>
      </p:sp>
      <p:sp>
        <p:nvSpPr>
          <p:cNvPr id="187" name="CustomShape 2"/>
          <p:cNvSpPr/>
          <p:nvPr/>
        </p:nvSpPr>
        <p:spPr>
          <a:xfrm>
            <a:off x="736270" y="1825560"/>
            <a:ext cx="640080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lvl="1" indent="-350280">
              <a:lnSpc>
                <a:spcPct val="90000"/>
              </a:lnSpc>
              <a:buClr>
                <a:srgbClr val="3C464B"/>
              </a:buClr>
              <a:buFont typeface="Noto Sans Symbols"/>
              <a:buAutoNum type="arabicPeriod"/>
            </a:pPr>
            <a:r>
              <a:rPr lang="en-US" sz="1800" b="1" strike="noStrike" spc="-1" smtClean="0">
                <a:solidFill>
                  <a:srgbClr val="C51230"/>
                </a:solidFill>
                <a:latin typeface="Open Sans"/>
                <a:ea typeface="Open Sans"/>
              </a:rPr>
              <a:t>Mục tiêu chính</a:t>
            </a:r>
            <a:endParaRPr lang="en-US" sz="1800" b="0" strike="noStrike" spc="-1">
              <a:latin typeface="Arial"/>
            </a:endParaRPr>
          </a:p>
          <a:p>
            <a:pPr marL="522360" lvl="2" indent="-351720">
              <a:lnSpc>
                <a:spcPct val="90000"/>
              </a:lnSpc>
              <a:buClr>
                <a:srgbClr val="3C464B"/>
              </a:buClr>
              <a:buFont typeface="Noto Sans Symbols"/>
              <a:buAutoNum type="alphaLcParenR"/>
            </a:pPr>
            <a:r>
              <a:rPr lang="vi-VN" spc="-1">
                <a:solidFill>
                  <a:srgbClr val="000000"/>
                </a:solidFill>
                <a:latin typeface="Open Sans"/>
                <a:ea typeface="Open Sans"/>
              </a:rPr>
              <a:t>Tuân thủ </a:t>
            </a:r>
            <a:r>
              <a:rPr lang="en-US" spc="-1" smtClean="0">
                <a:solidFill>
                  <a:srgbClr val="000000"/>
                </a:solidFill>
                <a:latin typeface="Open Sans"/>
                <a:ea typeface="Open Sans"/>
              </a:rPr>
              <a:t>điều khoản của </a:t>
            </a:r>
            <a:r>
              <a:rPr lang="vi-VN" spc="-1" smtClean="0">
                <a:solidFill>
                  <a:srgbClr val="000000"/>
                </a:solidFill>
                <a:latin typeface="Open Sans"/>
                <a:ea typeface="Open Sans"/>
              </a:rPr>
              <a:t>cộng </a:t>
            </a:r>
            <a:r>
              <a:rPr lang="vi-VN" spc="-1">
                <a:solidFill>
                  <a:srgbClr val="000000"/>
                </a:solidFill>
                <a:latin typeface="Open Sans"/>
                <a:ea typeface="Open Sans"/>
              </a:rPr>
              <a:t>đồng OSS và giảm thiểu rủi ro</a:t>
            </a:r>
          </a:p>
          <a:p>
            <a:pPr marL="522360" lvl="2" indent="-351720">
              <a:lnSpc>
                <a:spcPct val="90000"/>
              </a:lnSpc>
              <a:buClr>
                <a:srgbClr val="3C464B"/>
              </a:buClr>
              <a:buFont typeface="Noto Sans Symbols"/>
              <a:buAutoNum type="alphaLcParenR"/>
            </a:pPr>
            <a:r>
              <a:rPr lang="en-US" spc="-1" smtClean="0">
                <a:solidFill>
                  <a:srgbClr val="000000"/>
                </a:solidFill>
                <a:latin typeface="Open Sans"/>
                <a:ea typeface="Open Sans"/>
              </a:rPr>
              <a:t>Hỗ trợ kĩ thuật với các quyết định chính xác</a:t>
            </a:r>
            <a:endParaRPr lang="vi-VN" spc="-1">
              <a:solidFill>
                <a:srgbClr val="000000"/>
              </a:solidFill>
              <a:latin typeface="Open Sans"/>
              <a:ea typeface="Open Sans"/>
            </a:endParaRPr>
          </a:p>
          <a:p>
            <a:pPr marL="522360" lvl="2" indent="-351720">
              <a:lnSpc>
                <a:spcPct val="90000"/>
              </a:lnSpc>
              <a:buClr>
                <a:srgbClr val="3C464B"/>
              </a:buClr>
              <a:buFont typeface="Noto Sans Symbols"/>
              <a:buAutoNum type="alphaLcParenR"/>
            </a:pPr>
            <a:r>
              <a:rPr lang="en-US" spc="-1" smtClean="0">
                <a:solidFill>
                  <a:srgbClr val="000000"/>
                </a:solidFill>
                <a:latin typeface="Open Sans"/>
                <a:ea typeface="Open Sans"/>
              </a:rPr>
              <a:t>Lập</a:t>
            </a:r>
            <a:r>
              <a:rPr lang="vi-VN" spc="-1" smtClean="0">
                <a:solidFill>
                  <a:srgbClr val="000000"/>
                </a:solidFill>
                <a:latin typeface="Open Sans"/>
                <a:ea typeface="Open Sans"/>
              </a:rPr>
              <a:t> </a:t>
            </a:r>
            <a:r>
              <a:rPr lang="vi-VN" spc="-1">
                <a:solidFill>
                  <a:srgbClr val="000000"/>
                </a:solidFill>
                <a:latin typeface="Open Sans"/>
                <a:ea typeface="Open Sans"/>
              </a:rPr>
              <a:t>danh sách các </a:t>
            </a:r>
            <a:r>
              <a:rPr lang="en-US" spc="-1" smtClean="0">
                <a:solidFill>
                  <a:srgbClr val="000000"/>
                </a:solidFill>
                <a:latin typeface="Open Sans"/>
                <a:ea typeface="Open Sans"/>
              </a:rPr>
              <a:t>phần</a:t>
            </a:r>
            <a:r>
              <a:rPr lang="vi-VN" spc="-1" smtClean="0">
                <a:solidFill>
                  <a:srgbClr val="000000"/>
                </a:solidFill>
                <a:latin typeface="Open Sans"/>
                <a:ea typeface="Open Sans"/>
              </a:rPr>
              <a:t> </a:t>
            </a:r>
            <a:r>
              <a:rPr lang="vi-VN" spc="-1">
                <a:solidFill>
                  <a:srgbClr val="000000"/>
                </a:solidFill>
                <a:latin typeface="Open Sans"/>
                <a:ea typeface="Open Sans"/>
              </a:rPr>
              <a:t>có thể tái sử dụng, yêu cầu sử </a:t>
            </a:r>
            <a:r>
              <a:rPr lang="vi-VN" spc="-1" smtClean="0">
                <a:solidFill>
                  <a:srgbClr val="000000"/>
                </a:solidFill>
                <a:latin typeface="Open Sans"/>
                <a:ea typeface="Open Sans"/>
              </a:rPr>
              <a:t>dụng</a:t>
            </a:r>
            <a:r>
              <a:rPr lang="en-US" spc="-1" smtClean="0">
                <a:solidFill>
                  <a:srgbClr val="000000"/>
                </a:solidFill>
                <a:latin typeface="Open Sans"/>
                <a:ea typeface="Open Sans"/>
              </a:rPr>
              <a:t> riêng</a:t>
            </a:r>
            <a:r>
              <a:rPr lang="vi-VN" spc="-1" smtClean="0">
                <a:solidFill>
                  <a:srgbClr val="000000"/>
                </a:solidFill>
                <a:latin typeface="Open Sans"/>
                <a:ea typeface="Open Sans"/>
              </a:rPr>
              <a:t> </a:t>
            </a:r>
            <a:r>
              <a:rPr lang="en-US" spc="-1" smtClean="0">
                <a:solidFill>
                  <a:srgbClr val="000000"/>
                </a:solidFill>
                <a:latin typeface="Open Sans"/>
                <a:ea typeface="Open Sans"/>
              </a:rPr>
              <a:t>‘clearing’ cho từng thành phần</a:t>
            </a:r>
            <a:endParaRPr lang="en-US" sz="1800" b="0" strike="noStrike" spc="-1">
              <a:latin typeface="Arial"/>
            </a:endParaRPr>
          </a:p>
          <a:p>
            <a:pPr marL="343080" lvl="1" indent="-350280">
              <a:lnSpc>
                <a:spcPct val="90000"/>
              </a:lnSpc>
              <a:spcBef>
                <a:spcPts val="1001"/>
              </a:spcBef>
              <a:buClr>
                <a:srgbClr val="3C464B"/>
              </a:buClr>
              <a:buFont typeface="Noto Sans Symbols"/>
              <a:buAutoNum type="arabicPeriod"/>
            </a:pPr>
            <a:r>
              <a:rPr lang="en-US" b="1" spc="-1" smtClean="0">
                <a:solidFill>
                  <a:srgbClr val="C51230"/>
                </a:solidFill>
                <a:latin typeface="Open Sans"/>
                <a:ea typeface="Open Sans"/>
              </a:rPr>
              <a:t>Làm </a:t>
            </a:r>
            <a:r>
              <a:rPr lang="en-US" b="1" spc="-1">
                <a:solidFill>
                  <a:srgbClr val="C51230"/>
                </a:solidFill>
                <a:latin typeface="Open Sans"/>
                <a:ea typeface="Open Sans"/>
              </a:rPr>
              <a:t>thế nào để làm phân tích giấy phép thành </a:t>
            </a:r>
            <a:r>
              <a:rPr lang="en-US" b="1" spc="-1" smtClean="0">
                <a:solidFill>
                  <a:srgbClr val="C51230"/>
                </a:solidFill>
                <a:latin typeface="Open Sans"/>
                <a:ea typeface="Open Sans"/>
              </a:rPr>
              <a:t>phần</a:t>
            </a:r>
            <a:endParaRPr lang="en-US" sz="1800" b="0" strike="noStrike" spc="-1">
              <a:latin typeface="Arial"/>
            </a:endParaRPr>
          </a:p>
          <a:p>
            <a:pPr marL="522360" lvl="2" indent="-351720">
              <a:lnSpc>
                <a:spcPct val="90000"/>
              </a:lnSpc>
              <a:buClr>
                <a:srgbClr val="3C464B"/>
              </a:buClr>
              <a:buFont typeface="Noto Sans Symbols"/>
              <a:buAutoNum type="alphaLcParenR"/>
            </a:pPr>
            <a:r>
              <a:rPr lang="en-US" spc="-1">
                <a:solidFill>
                  <a:srgbClr val="000000"/>
                </a:solidFill>
                <a:latin typeface="Open Sans"/>
                <a:ea typeface="Open Sans"/>
              </a:rPr>
              <a:t>Xem </a:t>
            </a:r>
            <a:r>
              <a:rPr lang="en-US" spc="-1" smtClean="0">
                <a:solidFill>
                  <a:srgbClr val="000000"/>
                </a:solidFill>
                <a:latin typeface="Open Sans"/>
                <a:ea typeface="Open Sans"/>
              </a:rPr>
              <a:t>xét các tập tin </a:t>
            </a:r>
            <a:r>
              <a:rPr lang="en-US" spc="-1">
                <a:solidFill>
                  <a:srgbClr val="000000"/>
                </a:solidFill>
                <a:latin typeface="Open Sans"/>
                <a:ea typeface="Open Sans"/>
              </a:rPr>
              <a:t>thông </a:t>
            </a:r>
            <a:r>
              <a:rPr lang="en-US" spc="-1" smtClean="0">
                <a:solidFill>
                  <a:srgbClr val="000000"/>
                </a:solidFill>
                <a:latin typeface="Open Sans"/>
                <a:ea typeface="Open Sans"/>
              </a:rPr>
              <a:t>báo</a:t>
            </a:r>
            <a:endParaRPr lang="en-US" spc="-1">
              <a:solidFill>
                <a:srgbClr val="000000"/>
              </a:solidFill>
              <a:latin typeface="Open Sans"/>
              <a:ea typeface="Open Sans"/>
            </a:endParaRPr>
          </a:p>
          <a:p>
            <a:pPr marL="522360" lvl="2" indent="-351720">
              <a:lnSpc>
                <a:spcPct val="90000"/>
              </a:lnSpc>
              <a:buClr>
                <a:srgbClr val="3C464B"/>
              </a:buClr>
              <a:buFont typeface="Noto Sans Symbols"/>
              <a:buAutoNum type="alphaLcParenR"/>
            </a:pPr>
            <a:r>
              <a:rPr lang="en-US" spc="-1">
                <a:solidFill>
                  <a:srgbClr val="000000"/>
                </a:solidFill>
                <a:latin typeface="Open Sans"/>
                <a:ea typeface="Open Sans"/>
              </a:rPr>
              <a:t>Xem </a:t>
            </a:r>
            <a:r>
              <a:rPr lang="en-US" spc="-1" smtClean="0">
                <a:solidFill>
                  <a:srgbClr val="000000"/>
                </a:solidFill>
                <a:latin typeface="Open Sans"/>
                <a:ea typeface="Open Sans"/>
              </a:rPr>
              <a:t>xét các </a:t>
            </a:r>
            <a:r>
              <a:rPr lang="en-US" spc="-1">
                <a:solidFill>
                  <a:srgbClr val="000000"/>
                </a:solidFill>
                <a:latin typeface="Open Sans"/>
                <a:ea typeface="Open Sans"/>
              </a:rPr>
              <a:t>văn bản giấy phép</a:t>
            </a:r>
          </a:p>
          <a:p>
            <a:pPr marL="522360" lvl="2" indent="-351720">
              <a:lnSpc>
                <a:spcPct val="90000"/>
              </a:lnSpc>
              <a:buClr>
                <a:srgbClr val="3C464B"/>
              </a:buClr>
              <a:buFont typeface="Noto Sans Symbols"/>
              <a:buAutoNum type="alphaLcParenR"/>
            </a:pPr>
            <a:r>
              <a:rPr lang="en-US" spc="-1">
                <a:solidFill>
                  <a:srgbClr val="000000"/>
                </a:solidFill>
                <a:latin typeface="Open Sans"/>
                <a:ea typeface="Open Sans"/>
              </a:rPr>
              <a:t>Xác định chính xác văn bản </a:t>
            </a:r>
            <a:r>
              <a:rPr lang="en-US" spc="-1" smtClean="0">
                <a:solidFill>
                  <a:srgbClr val="000000"/>
                </a:solidFill>
                <a:latin typeface="Open Sans"/>
                <a:ea typeface="Open Sans"/>
              </a:rPr>
              <a:t>cho các nghĩa </a:t>
            </a:r>
            <a:r>
              <a:rPr lang="en-US" spc="-1">
                <a:solidFill>
                  <a:srgbClr val="000000"/>
                </a:solidFill>
                <a:latin typeface="Open Sans"/>
                <a:ea typeface="Open Sans"/>
              </a:rPr>
              <a:t>vụ (</a:t>
            </a:r>
            <a:r>
              <a:rPr lang="en-US" spc="-1" smtClean="0">
                <a:solidFill>
                  <a:srgbClr val="000000"/>
                </a:solidFill>
                <a:latin typeface="Open Sans"/>
                <a:ea typeface="Open Sans"/>
              </a:rPr>
              <a:t>quyền, hạn chế)</a:t>
            </a:r>
            <a:endParaRPr lang="en-US" spc="-1">
              <a:solidFill>
                <a:srgbClr val="000000"/>
              </a:solidFill>
              <a:latin typeface="Open Sans"/>
              <a:ea typeface="Open Sans"/>
            </a:endParaRPr>
          </a:p>
          <a:p>
            <a:pPr marL="522360" lvl="2" indent="-351720">
              <a:lnSpc>
                <a:spcPct val="90000"/>
              </a:lnSpc>
              <a:buClr>
                <a:srgbClr val="3C464B"/>
              </a:buClr>
              <a:buFont typeface="Noto Sans Symbols"/>
              <a:buAutoNum type="alphaLcParenR"/>
            </a:pPr>
            <a:r>
              <a:rPr lang="en-US" spc="-1">
                <a:solidFill>
                  <a:srgbClr val="000000"/>
                </a:solidFill>
                <a:latin typeface="Open Sans"/>
                <a:ea typeface="Open Sans"/>
              </a:rPr>
              <a:t>Xác định giấy phép mới</a:t>
            </a:r>
          </a:p>
          <a:p>
            <a:pPr marL="522360" lvl="2" indent="-351720">
              <a:lnSpc>
                <a:spcPct val="90000"/>
              </a:lnSpc>
              <a:buClr>
                <a:srgbClr val="3C464B"/>
              </a:buClr>
              <a:buFont typeface="Noto Sans Symbols"/>
              <a:buAutoNum type="alphaLcParenR"/>
            </a:pPr>
            <a:r>
              <a:rPr lang="en-US" spc="-1" smtClean="0">
                <a:solidFill>
                  <a:srgbClr val="000000"/>
                </a:solidFill>
                <a:latin typeface="Open Sans"/>
              </a:rPr>
              <a:t>Yêu cầu hỗ trợ làm rõ nội dung giấy phép</a:t>
            </a:r>
            <a:endParaRPr lang="en-US" sz="1800" b="0" strike="noStrike" spc="-1">
              <a:latin typeface="Arial"/>
            </a:endParaRPr>
          </a:p>
          <a:p>
            <a:pPr marL="698400" lvl="3" indent="-349920">
              <a:lnSpc>
                <a:spcPct val="90000"/>
              </a:lnSpc>
              <a:buClr>
                <a:srgbClr val="3C464B"/>
              </a:buClr>
              <a:buFont typeface="Noto Sans Symbols"/>
              <a:buChar char="▪"/>
            </a:pPr>
            <a:r>
              <a:rPr lang="vi-VN" spc="-1">
                <a:solidFill>
                  <a:srgbClr val="000000"/>
                </a:solidFill>
                <a:latin typeface="Open Sans"/>
                <a:ea typeface="Open Sans"/>
              </a:rPr>
              <a:t>Nhóm chuyên gia </a:t>
            </a:r>
            <a:r>
              <a:rPr lang="vi-VN" spc="-1" smtClean="0">
                <a:solidFill>
                  <a:srgbClr val="000000"/>
                </a:solidFill>
                <a:latin typeface="Open Sans"/>
                <a:ea typeface="Open Sans"/>
              </a:rPr>
              <a:t>OS</a:t>
            </a:r>
            <a:r>
              <a:rPr lang="en-US" spc="-1" smtClean="0">
                <a:solidFill>
                  <a:srgbClr val="000000"/>
                </a:solidFill>
                <a:latin typeface="Open Sans"/>
                <a:ea typeface="Open Sans"/>
              </a:rPr>
              <a:t>S</a:t>
            </a:r>
            <a:endParaRPr lang="vi-VN" spc="-1">
              <a:solidFill>
                <a:srgbClr val="000000"/>
              </a:solidFill>
              <a:latin typeface="Open Sans"/>
              <a:ea typeface="Open Sans"/>
            </a:endParaRPr>
          </a:p>
          <a:p>
            <a:pPr marL="698400" lvl="3" indent="-349920">
              <a:lnSpc>
                <a:spcPct val="90000"/>
              </a:lnSpc>
              <a:buClr>
                <a:srgbClr val="3C464B"/>
              </a:buClr>
              <a:buFont typeface="Noto Sans Symbols"/>
              <a:buChar char="▪"/>
            </a:pPr>
            <a:r>
              <a:rPr lang="en-US" spc="-1">
                <a:solidFill>
                  <a:srgbClr val="000000"/>
                </a:solidFill>
                <a:latin typeface="Open Sans"/>
                <a:ea typeface="Open Sans"/>
              </a:rPr>
              <a:t>T</a:t>
            </a:r>
            <a:r>
              <a:rPr lang="en-US" spc="-1" smtClean="0">
                <a:solidFill>
                  <a:srgbClr val="000000"/>
                </a:solidFill>
                <a:latin typeface="Open Sans"/>
                <a:ea typeface="Open Sans"/>
              </a:rPr>
              <a:t>ư vấn pháp lý</a:t>
            </a:r>
            <a:endParaRPr lang="en-US" sz="1800" b="0" strike="noStrike" spc="-1">
              <a:latin typeface="Arial"/>
            </a:endParaRPr>
          </a:p>
        </p:txBody>
      </p:sp>
      <p:sp>
        <p:nvSpPr>
          <p:cNvPr id="188" name="CustomShape 3"/>
          <p:cNvSpPr/>
          <p:nvPr/>
        </p:nvSpPr>
        <p:spPr>
          <a:xfrm>
            <a:off x="7137070" y="1583280"/>
            <a:ext cx="4287170" cy="38714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9" name="CustomShape 4"/>
          <p:cNvSpPr/>
          <p:nvPr/>
        </p:nvSpPr>
        <p:spPr>
          <a:xfrm>
            <a:off x="7338950" y="2015280"/>
            <a:ext cx="4465121" cy="357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1360" indent="-182520">
              <a:lnSpc>
                <a:spcPct val="100000"/>
              </a:lnSpc>
              <a:buClr>
                <a:srgbClr val="000000"/>
              </a:buClr>
              <a:buFont typeface="Arial"/>
              <a:buChar char="•"/>
            </a:pPr>
            <a:r>
              <a:rPr lang="en-US" spc="-1">
                <a:solidFill>
                  <a:srgbClr val="000000"/>
                </a:solidFill>
                <a:latin typeface="Open Sans"/>
                <a:ea typeface="Open Sans"/>
              </a:rPr>
              <a:t>Dự án FOSSology cho phép xác định giấy phép dựa trên công </a:t>
            </a:r>
            <a:r>
              <a:rPr lang="en-US" spc="-1" smtClean="0">
                <a:solidFill>
                  <a:srgbClr val="000000"/>
                </a:solidFill>
                <a:latin typeface="Open Sans"/>
                <a:ea typeface="Open Sans"/>
              </a:rPr>
              <a:t>cụ:</a:t>
            </a:r>
            <a:endParaRPr lang="en-US" sz="1800" b="0" strike="noStrike" spc="-1">
              <a:latin typeface="Arial"/>
            </a:endParaRPr>
          </a:p>
          <a:p>
            <a:pPr marL="628560" lvl="1" indent="-182520">
              <a:lnSpc>
                <a:spcPct val="100000"/>
              </a:lnSpc>
              <a:spcBef>
                <a:spcPts val="1001"/>
              </a:spcBef>
              <a:buClr>
                <a:srgbClr val="000000"/>
              </a:buClr>
              <a:buFont typeface="Arial"/>
              <a:buChar char="•"/>
            </a:pPr>
            <a:r>
              <a:rPr lang="en-US" spc="-1">
                <a:solidFill>
                  <a:srgbClr val="000000"/>
                </a:solidFill>
                <a:latin typeface="Open Sans"/>
                <a:ea typeface="Open Sans"/>
              </a:rPr>
              <a:t>Tìm </a:t>
            </a:r>
            <a:r>
              <a:rPr lang="en-US" spc="-1" smtClean="0">
                <a:solidFill>
                  <a:srgbClr val="000000"/>
                </a:solidFill>
                <a:latin typeface="Open Sans"/>
                <a:ea typeface="Open Sans"/>
              </a:rPr>
              <a:t>văn bản giấy </a:t>
            </a:r>
            <a:r>
              <a:rPr lang="en-US" spc="-1">
                <a:solidFill>
                  <a:srgbClr val="000000"/>
                </a:solidFill>
                <a:latin typeface="Open Sans"/>
                <a:ea typeface="Open Sans"/>
              </a:rPr>
              <a:t>phép </a:t>
            </a:r>
            <a:r>
              <a:rPr lang="en-US" spc="-1" smtClean="0">
                <a:solidFill>
                  <a:srgbClr val="000000"/>
                </a:solidFill>
                <a:latin typeface="Open Sans"/>
                <a:ea typeface="Open Sans"/>
              </a:rPr>
              <a:t>có </a:t>
            </a:r>
            <a:r>
              <a:rPr lang="en-US" spc="-1">
                <a:solidFill>
                  <a:srgbClr val="000000"/>
                </a:solidFill>
                <a:latin typeface="Open Sans"/>
                <a:ea typeface="Open Sans"/>
              </a:rPr>
              <a:t>liên quan</a:t>
            </a:r>
          </a:p>
          <a:p>
            <a:pPr marL="628560" lvl="1" indent="-182520">
              <a:lnSpc>
                <a:spcPct val="100000"/>
              </a:lnSpc>
              <a:spcBef>
                <a:spcPts val="1001"/>
              </a:spcBef>
              <a:buClr>
                <a:srgbClr val="000000"/>
              </a:buClr>
              <a:buFont typeface="Arial"/>
              <a:buChar char="•"/>
            </a:pPr>
            <a:r>
              <a:rPr lang="en-US" spc="-1">
                <a:solidFill>
                  <a:srgbClr val="000000"/>
                </a:solidFill>
                <a:latin typeface="Open Sans"/>
                <a:ea typeface="Open Sans"/>
              </a:rPr>
              <a:t>Tập hợp trong một hệ </a:t>
            </a:r>
            <a:r>
              <a:rPr lang="en-US" spc="-1" smtClean="0">
                <a:solidFill>
                  <a:srgbClr val="000000"/>
                </a:solidFill>
                <a:latin typeface="Open Sans"/>
                <a:ea typeface="Open Sans"/>
              </a:rPr>
              <a:t>thống</a:t>
            </a:r>
            <a:endParaRPr lang="en-US" spc="-1">
              <a:solidFill>
                <a:srgbClr val="000000"/>
              </a:solidFill>
              <a:latin typeface="Open Sans"/>
              <a:ea typeface="Open Sans"/>
            </a:endParaRPr>
          </a:p>
          <a:p>
            <a:pPr marL="628560" lvl="1" indent="-182520">
              <a:lnSpc>
                <a:spcPct val="100000"/>
              </a:lnSpc>
              <a:spcBef>
                <a:spcPts val="1001"/>
              </a:spcBef>
              <a:buClr>
                <a:srgbClr val="000000"/>
              </a:buClr>
              <a:buFont typeface="Arial"/>
              <a:buChar char="•"/>
            </a:pPr>
            <a:r>
              <a:rPr lang="en-US" spc="-1">
                <a:solidFill>
                  <a:srgbClr val="000000"/>
                </a:solidFill>
                <a:latin typeface="Open Sans"/>
                <a:ea typeface="Open Sans"/>
              </a:rPr>
              <a:t>Làm nổi bật văn </a:t>
            </a:r>
            <a:r>
              <a:rPr lang="en-US" spc="-1" smtClean="0">
                <a:solidFill>
                  <a:srgbClr val="000000"/>
                </a:solidFill>
                <a:latin typeface="Open Sans"/>
                <a:ea typeface="Open Sans"/>
              </a:rPr>
              <a:t>bản trùng khớp</a:t>
            </a:r>
            <a:endParaRPr lang="en-US" spc="-1">
              <a:solidFill>
                <a:srgbClr val="000000"/>
              </a:solidFill>
              <a:latin typeface="Open Sans"/>
              <a:ea typeface="Open Sans"/>
            </a:endParaRPr>
          </a:p>
          <a:p>
            <a:pPr marL="628560" lvl="1" indent="-182520">
              <a:lnSpc>
                <a:spcPct val="100000"/>
              </a:lnSpc>
              <a:spcBef>
                <a:spcPts val="1001"/>
              </a:spcBef>
              <a:buClr>
                <a:srgbClr val="000000"/>
              </a:buClr>
              <a:buFont typeface="Arial"/>
              <a:buChar char="•"/>
            </a:pPr>
            <a:r>
              <a:rPr lang="en-US" spc="-1">
                <a:solidFill>
                  <a:srgbClr val="000000"/>
                </a:solidFill>
                <a:latin typeface="Open Sans"/>
                <a:ea typeface="Open Sans"/>
              </a:rPr>
              <a:t>Xác định sự khác </a:t>
            </a:r>
            <a:r>
              <a:rPr lang="en-US" spc="-1" smtClean="0">
                <a:solidFill>
                  <a:srgbClr val="000000"/>
                </a:solidFill>
                <a:latin typeface="Open Sans"/>
                <a:ea typeface="Open Sans"/>
              </a:rPr>
              <a:t>biệt về </a:t>
            </a:r>
            <a:r>
              <a:rPr lang="en-US" spc="-1">
                <a:solidFill>
                  <a:srgbClr val="000000"/>
                </a:solidFill>
                <a:latin typeface="Open Sans"/>
                <a:ea typeface="Open Sans"/>
              </a:rPr>
              <a:t>từ ngữ so với văn bản tham khảo</a:t>
            </a:r>
          </a:p>
          <a:p>
            <a:pPr marL="628560" lvl="1" indent="-182520">
              <a:lnSpc>
                <a:spcPct val="100000"/>
              </a:lnSpc>
              <a:spcBef>
                <a:spcPts val="1001"/>
              </a:spcBef>
              <a:buClr>
                <a:srgbClr val="000000"/>
              </a:buClr>
              <a:buFont typeface="Arial"/>
              <a:buChar char="•"/>
            </a:pPr>
            <a:r>
              <a:rPr lang="en-US" spc="-1">
                <a:solidFill>
                  <a:srgbClr val="000000"/>
                </a:solidFill>
                <a:latin typeface="Open Sans"/>
                <a:ea typeface="Open Sans"/>
              </a:rPr>
              <a:t>Tìm kiếm cụm từ </a:t>
            </a:r>
            <a:r>
              <a:rPr lang="en-US" spc="-1" smtClean="0">
                <a:solidFill>
                  <a:srgbClr val="000000"/>
                </a:solidFill>
                <a:latin typeface="Open Sans"/>
                <a:ea typeface="Open Sans"/>
              </a:rPr>
              <a:t>giấy phép</a:t>
            </a:r>
            <a:endParaRPr lang="en-US" spc="-1">
              <a:solidFill>
                <a:srgbClr val="000000"/>
              </a:solidFill>
              <a:latin typeface="Open Sans"/>
              <a:ea typeface="Open Sans"/>
            </a:endParaRPr>
          </a:p>
          <a:p>
            <a:pPr marL="628560" lvl="1" indent="-182520">
              <a:lnSpc>
                <a:spcPct val="100000"/>
              </a:lnSpc>
              <a:spcBef>
                <a:spcPts val="1001"/>
              </a:spcBef>
              <a:buClr>
                <a:srgbClr val="000000"/>
              </a:buClr>
              <a:buFont typeface="Arial"/>
              <a:buChar char="•"/>
            </a:pPr>
            <a:r>
              <a:rPr lang="en-US" spc="-1" smtClean="0">
                <a:solidFill>
                  <a:srgbClr val="000000"/>
                </a:solidFill>
                <a:latin typeface="Open Sans"/>
                <a:ea typeface="Open Sans"/>
              </a:rPr>
              <a:t>Thông báo các giấy phép được </a:t>
            </a:r>
            <a:r>
              <a:rPr lang="en-US" spc="-1">
                <a:solidFill>
                  <a:srgbClr val="000000"/>
                </a:solidFill>
                <a:latin typeface="Open Sans"/>
                <a:ea typeface="Open Sans"/>
              </a:rPr>
              <a:t>tìm thấy</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1" strike="noStrike" spc="-1" smtClean="0">
                <a:solidFill>
                  <a:srgbClr val="000000"/>
                </a:solidFill>
                <a:latin typeface="Open Sans"/>
                <a:ea typeface="Open Sans"/>
              </a:rPr>
              <a:t>Cảm ơn các bạn đã theo dõi!</a:t>
            </a:r>
            <a:endParaRPr lang="en-US" sz="3200" b="0" strike="noStrike" spc="-1">
              <a:latin typeface="Arial"/>
            </a:endParaRPr>
          </a:p>
        </p:txBody>
      </p:sp>
      <p:sp>
        <p:nvSpPr>
          <p:cNvPr id="191" name="CustomShape 2"/>
          <p:cNvSpPr/>
          <p:nvPr/>
        </p:nvSpPr>
        <p:spPr>
          <a:xfrm>
            <a:off x="838080" y="1825560"/>
            <a:ext cx="1051416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16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160">
              <a:lnSpc>
                <a:spcPct val="90000"/>
              </a:lnSpc>
            </a:pPr>
            <a:endParaRPr lang="en-US" sz="1600" b="0" strike="noStrike" spc="-1">
              <a:latin typeface="Arial"/>
            </a:endParaRPr>
          </a:p>
          <a:p>
            <a:pPr marL="228600" indent="-227160">
              <a:lnSpc>
                <a:spcPct val="90000"/>
              </a:lnSpc>
            </a:pPr>
            <a:endParaRPr lang="en-US" sz="1600" b="0" strike="noStrike" spc="-1">
              <a:latin typeface="Arial"/>
            </a:endParaRPr>
          </a:p>
          <a:p>
            <a:pPr marL="228600" indent="-227160">
              <a:lnSpc>
                <a:spcPct val="90000"/>
              </a:lnSpc>
            </a:pPr>
            <a:r>
              <a:rPr lang="en-US" sz="1600" b="0" strike="noStrike" spc="-1">
                <a:solidFill>
                  <a:srgbClr val="000000"/>
                </a:solidFill>
                <a:latin typeface="Open Sans"/>
                <a:ea typeface="Open Sans"/>
              </a:rPr>
              <a:t>CC-BY-SA 4.0</a:t>
            </a:r>
            <a:r>
              <a:t/>
            </a:r>
            <a:br/>
            <a:r>
              <a:rPr lang="en-US" sz="1600" b="1" u="sng" strike="noStrike" spc="-1">
                <a:solidFill>
                  <a:srgbClr val="0563C1"/>
                </a:solidFill>
                <a:uFillTx/>
                <a:latin typeface="Open Sans"/>
                <a:ea typeface="Open Sans"/>
                <a:hlinkClick r:id="rId3"/>
              </a:rPr>
              <a:t>https://creativecommons.org/licenses/by-sa/4.0/</a:t>
            </a:r>
            <a:endParaRPr lang="en-US" sz="1600" b="1" strike="noStrike" spc="-1">
              <a:latin typeface="Arial"/>
            </a:endParaRPr>
          </a:p>
          <a:p>
            <a:pPr marL="228600" indent="-22716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16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160">
              <a:lnSpc>
                <a:spcPct val="90000"/>
              </a:lnSpc>
            </a:pPr>
            <a:endParaRPr lang="en-US" sz="1600" b="0" strike="noStrike" spc="-1">
              <a:latin typeface="Arial"/>
            </a:endParaRPr>
          </a:p>
          <a:p>
            <a:pPr marL="228600" indent="-227160">
              <a:lnSpc>
                <a:spcPct val="90000"/>
              </a:lnSpc>
            </a:pPr>
            <a:r>
              <a:rPr lang="en-US" sz="1600" b="1" spc="-1" smtClean="0">
                <a:solidFill>
                  <a:srgbClr val="000000"/>
                </a:solidFill>
                <a:latin typeface="Open Sans"/>
              </a:rPr>
              <a:t>Liên kết khác</a:t>
            </a:r>
            <a:r>
              <a:rPr smtClean="0"/>
              <a:t/>
            </a:r>
            <a:br>
              <a:rPr smtClean="0"/>
            </a:br>
            <a:r>
              <a:rPr lang="en-US" sz="1600" b="1" u="sng" strike="noStrike" spc="-1" smtClean="0">
                <a:solidFill>
                  <a:srgbClr val="0563C1"/>
                </a:solidFill>
                <a:uFillTx/>
                <a:latin typeface="Open Sans"/>
                <a:ea typeface="Open Sans"/>
                <a:hlinkClick r:id="rId6"/>
              </a:rPr>
              <a:t>https</a:t>
            </a:r>
            <a:r>
              <a:rPr lang="en-US" sz="1600" b="1" u="sng" strike="noStrike" spc="-1">
                <a:solidFill>
                  <a:srgbClr val="0563C1"/>
                </a:solidFill>
                <a:uFillTx/>
                <a:latin typeface="Open Sans"/>
                <a:ea typeface="Open Sans"/>
                <a:hlinkClick r:id="rId6"/>
              </a:rPr>
              <a:t>://www.spdx.org</a:t>
            </a:r>
            <a:endParaRPr lang="en-US" sz="1600" b="0" strike="noStrike" spc="-1">
              <a:latin typeface="Arial"/>
            </a:endParaRPr>
          </a:p>
          <a:p>
            <a:pPr marL="228600" indent="-22716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16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000" b="0" strike="noStrike" spc="-1" smtClean="0">
                <a:solidFill>
                  <a:srgbClr val="000000"/>
                </a:solidFill>
                <a:latin typeface="Open Sans"/>
                <a:ea typeface="Open Sans"/>
              </a:rPr>
              <a:t>Giấy Phép </a:t>
            </a:r>
            <a:r>
              <a:rPr lang="en-US" sz="4000" spc="-1">
                <a:solidFill>
                  <a:srgbClr val="000000"/>
                </a:solidFill>
                <a:latin typeface="Open Sans"/>
                <a:ea typeface="Open Sans"/>
              </a:rPr>
              <a:t>P</a:t>
            </a:r>
            <a:r>
              <a:rPr lang="en-US" sz="4000" b="0" strike="noStrike" spc="-1" smtClean="0">
                <a:solidFill>
                  <a:srgbClr val="000000"/>
                </a:solidFill>
                <a:latin typeface="Open Sans"/>
                <a:ea typeface="Open Sans"/>
              </a:rPr>
              <a:t>hần </a:t>
            </a:r>
            <a:r>
              <a:rPr lang="en-US" sz="4000" spc="-1">
                <a:solidFill>
                  <a:srgbClr val="000000"/>
                </a:solidFill>
                <a:latin typeface="Open Sans"/>
                <a:ea typeface="Open Sans"/>
              </a:rPr>
              <a:t>M</a:t>
            </a:r>
            <a:r>
              <a:rPr lang="en-US" sz="4000" b="0" strike="noStrike" spc="-1" smtClean="0">
                <a:solidFill>
                  <a:srgbClr val="000000"/>
                </a:solidFill>
                <a:latin typeface="Open Sans"/>
                <a:ea typeface="Open Sans"/>
              </a:rPr>
              <a:t>ềm </a:t>
            </a:r>
            <a:r>
              <a:rPr lang="en-US" sz="4000" spc="-1">
                <a:solidFill>
                  <a:srgbClr val="000000"/>
                </a:solidFill>
                <a:latin typeface="Open Sans"/>
                <a:ea typeface="Open Sans"/>
              </a:rPr>
              <a:t>M</a:t>
            </a:r>
            <a:r>
              <a:rPr lang="en-US" sz="4000" b="0" strike="noStrike" spc="-1" smtClean="0">
                <a:solidFill>
                  <a:srgbClr val="000000"/>
                </a:solidFill>
                <a:latin typeface="Open Sans"/>
                <a:ea typeface="Open Sans"/>
              </a:rPr>
              <a:t>ã </a:t>
            </a:r>
            <a:r>
              <a:rPr lang="en-US" sz="4000" spc="-1" smtClean="0">
                <a:solidFill>
                  <a:srgbClr val="000000"/>
                </a:solidFill>
                <a:latin typeface="Open Sans"/>
                <a:ea typeface="Open Sans"/>
              </a:rPr>
              <a:t>N</a:t>
            </a:r>
            <a:r>
              <a:rPr lang="en-US" sz="4000" b="0" strike="noStrike" spc="-1" smtClean="0">
                <a:solidFill>
                  <a:srgbClr val="000000"/>
                </a:solidFill>
                <a:latin typeface="Open Sans"/>
                <a:ea typeface="Open Sans"/>
              </a:rPr>
              <a:t>guồn </a:t>
            </a:r>
            <a:r>
              <a:rPr lang="en-US" sz="4000" spc="-1">
                <a:solidFill>
                  <a:srgbClr val="000000"/>
                </a:solidFill>
                <a:latin typeface="Open Sans"/>
                <a:ea typeface="Open Sans"/>
              </a:rPr>
              <a:t>M</a:t>
            </a:r>
            <a:r>
              <a:rPr lang="en-US" sz="4000" b="0" strike="noStrike" spc="-1" smtClean="0">
                <a:solidFill>
                  <a:srgbClr val="000000"/>
                </a:solidFill>
                <a:latin typeface="Open Sans"/>
                <a:ea typeface="Open Sans"/>
              </a:rPr>
              <a:t>ở là gì?</a:t>
            </a:r>
            <a:endParaRPr lang="en-US" sz="4000" b="0" strike="noStrike" spc="-1">
              <a:latin typeface="Arial"/>
            </a:endParaRPr>
          </a:p>
        </p:txBody>
      </p:sp>
      <p:sp>
        <p:nvSpPr>
          <p:cNvPr id="136" name="CustomShape 2"/>
          <p:cNvSpPr/>
          <p:nvPr/>
        </p:nvSpPr>
        <p:spPr>
          <a:xfrm>
            <a:off x="838080" y="1825560"/>
            <a:ext cx="518004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vi-VN" b="1" spc="-1">
                <a:solidFill>
                  <a:srgbClr val="C51230"/>
                </a:solidFill>
                <a:latin typeface="Open Sans"/>
                <a:ea typeface="Open Sans"/>
              </a:rPr>
              <a:t>Khái niệm cơ bản về </a:t>
            </a:r>
            <a:r>
              <a:rPr lang="en-US" b="1" spc="-1" smtClean="0">
                <a:solidFill>
                  <a:srgbClr val="C51230"/>
                </a:solidFill>
                <a:latin typeface="Open Sans"/>
                <a:ea typeface="Open Sans"/>
              </a:rPr>
              <a:t>Giấy Phép</a:t>
            </a:r>
            <a:endParaRPr lang="en-US" sz="1800" b="0" strike="noStrike" spc="-1" smtClean="0">
              <a:latin typeface="Arial"/>
            </a:endParaRPr>
          </a:p>
          <a:p>
            <a:pPr marL="228600" lvl="1" indent="-227160">
              <a:lnSpc>
                <a:spcPct val="100000"/>
              </a:lnSpc>
              <a:buClr>
                <a:srgbClr val="3C464B"/>
              </a:buClr>
              <a:buFont typeface="Noto Sans Symbols"/>
              <a:buChar char="▪"/>
            </a:pPr>
            <a:r>
              <a:rPr lang="en-US" spc="-1">
                <a:solidFill>
                  <a:srgbClr val="000000"/>
                </a:solidFill>
                <a:latin typeface="Open Sans"/>
                <a:ea typeface="Open Sans"/>
              </a:rPr>
              <a:t>Nghĩa vụ</a:t>
            </a:r>
          </a:p>
          <a:p>
            <a:pPr marL="228600" lvl="1" indent="-227160">
              <a:lnSpc>
                <a:spcPct val="100000"/>
              </a:lnSpc>
              <a:buClr>
                <a:srgbClr val="3C464B"/>
              </a:buClr>
              <a:buFont typeface="Noto Sans Symbols"/>
              <a:buChar char="▪"/>
            </a:pPr>
            <a:r>
              <a:rPr lang="en-US" spc="-1">
                <a:solidFill>
                  <a:srgbClr val="000000"/>
                </a:solidFill>
                <a:latin typeface="Open Sans"/>
                <a:ea typeface="Open Sans"/>
              </a:rPr>
              <a:t>H</a:t>
            </a:r>
            <a:r>
              <a:rPr lang="en-US" spc="-1" smtClean="0">
                <a:solidFill>
                  <a:srgbClr val="000000"/>
                </a:solidFill>
                <a:latin typeface="Open Sans"/>
                <a:ea typeface="Open Sans"/>
              </a:rPr>
              <a:t>ạn </a:t>
            </a:r>
            <a:r>
              <a:rPr lang="en-US" spc="-1">
                <a:solidFill>
                  <a:srgbClr val="000000"/>
                </a:solidFill>
                <a:latin typeface="Open Sans"/>
                <a:ea typeface="Open Sans"/>
              </a:rPr>
              <a:t>chế</a:t>
            </a:r>
          </a:p>
          <a:p>
            <a:pPr marL="228600" lvl="1" indent="-227160">
              <a:lnSpc>
                <a:spcPct val="100000"/>
              </a:lnSpc>
              <a:buClr>
                <a:srgbClr val="3C464B"/>
              </a:buClr>
              <a:buFont typeface="Noto Sans Symbols"/>
              <a:buChar char="▪"/>
            </a:pPr>
            <a:r>
              <a:rPr lang="en-US" spc="-1" smtClean="0">
                <a:solidFill>
                  <a:srgbClr val="000000"/>
                </a:solidFill>
                <a:latin typeface="Open Sans"/>
                <a:ea typeface="Open Sans"/>
              </a:rPr>
              <a:t>Quyền lợi</a:t>
            </a:r>
            <a:endParaRPr lang="en-US" sz="1800" b="0" strike="noStrike" spc="-1" smtClean="0">
              <a:latin typeface="Arial"/>
            </a:endParaRPr>
          </a:p>
          <a:p>
            <a:pPr>
              <a:lnSpc>
                <a:spcPct val="100000"/>
              </a:lnSpc>
              <a:spcBef>
                <a:spcPts val="1001"/>
              </a:spcBef>
            </a:pPr>
            <a:r>
              <a:rPr lang="en-US" sz="1800" b="1" strike="noStrike" spc="-1" smtClean="0">
                <a:solidFill>
                  <a:srgbClr val="C51230"/>
                </a:solidFill>
                <a:latin typeface="Open Sans"/>
                <a:ea typeface="Open Sans"/>
              </a:rPr>
              <a:t>Ví dụ về GPLv2</a:t>
            </a:r>
            <a:endParaRPr lang="en-US" sz="1800" b="0" strike="noStrike" spc="-1" smtClean="0">
              <a:latin typeface="Arial"/>
            </a:endParaRPr>
          </a:p>
          <a:p>
            <a:pPr marL="228600" lvl="1" indent="-227160">
              <a:lnSpc>
                <a:spcPct val="100000"/>
              </a:lnSpc>
              <a:buClr>
                <a:srgbClr val="3C464B"/>
              </a:buClr>
              <a:buFont typeface="Noto Sans Symbols"/>
              <a:buChar char="▪"/>
            </a:pPr>
            <a:r>
              <a:rPr lang="en-US" sz="1800" b="1" strike="noStrike" spc="-1" smtClean="0">
                <a:solidFill>
                  <a:srgbClr val="000000"/>
                </a:solidFill>
                <a:latin typeface="Open Sans"/>
                <a:ea typeface="Open Sans"/>
              </a:rPr>
              <a:t>Nghĩa vụ</a:t>
            </a:r>
            <a:endParaRPr lang="en-US" sz="1800" b="0" strike="noStrike" spc="-1" smtClean="0">
              <a:latin typeface="Arial"/>
            </a:endParaRPr>
          </a:p>
          <a:p>
            <a:pPr marL="407880" lvl="2" indent="-228600">
              <a:lnSpc>
                <a:spcPct val="100000"/>
              </a:lnSpc>
              <a:buClr>
                <a:srgbClr val="3C464B"/>
              </a:buClr>
              <a:buFont typeface="Noto Sans Symbols"/>
              <a:buChar char="▪"/>
            </a:pPr>
            <a:r>
              <a:rPr lang="en-US" spc="-1" smtClean="0">
                <a:solidFill>
                  <a:srgbClr val="000000"/>
                </a:solidFill>
                <a:latin typeface="Open Sans"/>
                <a:ea typeface="Open Sans"/>
              </a:rPr>
              <a:t>Bao </a:t>
            </a:r>
            <a:r>
              <a:rPr lang="en-US" spc="-1">
                <a:solidFill>
                  <a:srgbClr val="000000"/>
                </a:solidFill>
                <a:latin typeface="Open Sans"/>
                <a:ea typeface="Open Sans"/>
              </a:rPr>
              <a:t>gồm nguồn gốc, bản quyền</a:t>
            </a:r>
          </a:p>
          <a:p>
            <a:pPr marL="407880" lvl="2" indent="-228600">
              <a:lnSpc>
                <a:spcPct val="100000"/>
              </a:lnSpc>
              <a:buClr>
                <a:srgbClr val="3C464B"/>
              </a:buClr>
              <a:buFont typeface="Noto Sans Symbols"/>
              <a:buChar char="▪"/>
            </a:pPr>
            <a:r>
              <a:rPr lang="en-US" spc="-1">
                <a:solidFill>
                  <a:srgbClr val="000000"/>
                </a:solidFill>
                <a:latin typeface="Open Sans"/>
                <a:ea typeface="Open Sans"/>
              </a:rPr>
              <a:t>Bao gồm giấy phép</a:t>
            </a:r>
            <a:endParaRPr lang="en-US" sz="1800" b="0" strike="noStrike" spc="-1">
              <a:latin typeface="Arial"/>
            </a:endParaRPr>
          </a:p>
          <a:p>
            <a:pPr marL="228600" lvl="1" indent="-227160">
              <a:lnSpc>
                <a:spcPct val="100000"/>
              </a:lnSpc>
              <a:buClr>
                <a:srgbClr val="3C464B"/>
              </a:buClr>
              <a:buFont typeface="Noto Sans Symbols"/>
              <a:buChar char="▪"/>
            </a:pPr>
            <a:r>
              <a:rPr lang="en-US" b="1" spc="-1">
                <a:solidFill>
                  <a:srgbClr val="000000"/>
                </a:solidFill>
                <a:latin typeface="Open Sans"/>
              </a:rPr>
              <a:t>H</a:t>
            </a:r>
            <a:r>
              <a:rPr lang="en-US" b="1" spc="-1" smtClean="0">
                <a:solidFill>
                  <a:srgbClr val="000000"/>
                </a:solidFill>
                <a:latin typeface="Open Sans"/>
              </a:rPr>
              <a:t>ạn chế</a:t>
            </a:r>
            <a:endParaRPr lang="en-US" sz="1800" b="0" strike="noStrike" spc="-1">
              <a:latin typeface="Arial"/>
            </a:endParaRPr>
          </a:p>
          <a:p>
            <a:pPr marL="407880" lvl="2" indent="-228600">
              <a:lnSpc>
                <a:spcPct val="100000"/>
              </a:lnSpc>
              <a:buClr>
                <a:srgbClr val="3C464B"/>
              </a:buClr>
              <a:buFont typeface="Noto Sans Symbols"/>
              <a:buChar char="▪"/>
            </a:pPr>
            <a:r>
              <a:rPr lang="en-US" sz="1800" b="0" strike="noStrike" spc="-1" smtClean="0">
                <a:solidFill>
                  <a:srgbClr val="000000"/>
                </a:solidFill>
                <a:latin typeface="Open Sans"/>
                <a:ea typeface="Open Sans"/>
              </a:rPr>
              <a:t>Không chịu trách nhiệm về pháp lý</a:t>
            </a:r>
            <a:endParaRPr lang="en-US" sz="1800" b="0" strike="noStrike" spc="-1">
              <a:latin typeface="Arial"/>
            </a:endParaRPr>
          </a:p>
          <a:p>
            <a:pPr marL="228600" lvl="1" indent="-227160">
              <a:lnSpc>
                <a:spcPct val="100000"/>
              </a:lnSpc>
              <a:buClr>
                <a:srgbClr val="3C464B"/>
              </a:buClr>
              <a:buFont typeface="Noto Sans Symbols"/>
              <a:buChar char="▪"/>
            </a:pPr>
            <a:r>
              <a:rPr lang="en-US" b="1" spc="-1" smtClean="0">
                <a:solidFill>
                  <a:srgbClr val="000000"/>
                </a:solidFill>
                <a:latin typeface="Open Sans"/>
              </a:rPr>
              <a:t>Quyền lợi</a:t>
            </a:r>
            <a:endParaRPr lang="en-US" sz="1800" b="0" strike="noStrike" spc="-1">
              <a:latin typeface="Arial"/>
            </a:endParaRPr>
          </a:p>
          <a:p>
            <a:pPr marL="407880" lvl="2" indent="-228600">
              <a:lnSpc>
                <a:spcPct val="100000"/>
              </a:lnSpc>
              <a:buClr>
                <a:srgbClr val="3C464B"/>
              </a:buClr>
              <a:buFont typeface="Noto Sans Symbols"/>
              <a:buChar char="▪"/>
            </a:pPr>
            <a:r>
              <a:rPr lang="en-US" sz="1800" b="0" strike="noStrike" spc="-1" smtClean="0">
                <a:solidFill>
                  <a:srgbClr val="000000"/>
                </a:solidFill>
                <a:latin typeface="Open Sans"/>
                <a:ea typeface="Open Sans"/>
              </a:rPr>
              <a:t>Sửa đổi</a:t>
            </a:r>
            <a:endParaRPr lang="en-US" sz="1800" b="0" strike="noStrike" spc="-1">
              <a:latin typeface="Arial"/>
            </a:endParaRPr>
          </a:p>
          <a:p>
            <a:pPr marL="407880" lvl="2" indent="-228600">
              <a:lnSpc>
                <a:spcPct val="100000"/>
              </a:lnSpc>
              <a:buClr>
                <a:srgbClr val="3C464B"/>
              </a:buClr>
              <a:buFont typeface="Noto Sans Symbols"/>
              <a:buChar char="▪"/>
            </a:pPr>
            <a:r>
              <a:rPr lang="en-US" sz="1800" b="0" strike="noStrike" spc="-1" smtClean="0">
                <a:solidFill>
                  <a:srgbClr val="000000"/>
                </a:solidFill>
                <a:latin typeface="Open Sans"/>
                <a:ea typeface="Open Sans"/>
              </a:rPr>
              <a:t>Phân phối</a:t>
            </a:r>
            <a:endParaRPr lang="en-US" sz="1800" b="0" strike="noStrike" spc="-1">
              <a:latin typeface="Arial"/>
            </a:endParaRPr>
          </a:p>
        </p:txBody>
      </p:sp>
      <p:sp>
        <p:nvSpPr>
          <p:cNvPr id="137" name="CustomShape 3"/>
          <p:cNvSpPr/>
          <p:nvPr/>
        </p:nvSpPr>
        <p:spPr>
          <a:xfrm>
            <a:off x="5868000" y="1825560"/>
            <a:ext cx="5484240" cy="35846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38" name="CustomShape 4"/>
          <p:cNvSpPr/>
          <p:nvPr/>
        </p:nvSpPr>
        <p:spPr>
          <a:xfrm>
            <a:off x="6212160" y="2082600"/>
            <a:ext cx="4796640" cy="35106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1360" indent="-169920">
              <a:lnSpc>
                <a:spcPct val="90000"/>
              </a:lnSpc>
            </a:pPr>
            <a:r>
              <a:rPr lang="en-US" b="1" spc="-1" smtClean="0">
                <a:solidFill>
                  <a:srgbClr val="000000"/>
                </a:solidFill>
                <a:latin typeface="Open Sans"/>
                <a:ea typeface="Open Sans"/>
              </a:rPr>
              <a:t>Đọc thêm</a:t>
            </a:r>
            <a:r>
              <a:rPr lang="en-US" sz="1800" b="1" strike="noStrike" spc="-1" smtClean="0">
                <a:solidFill>
                  <a:srgbClr val="000000"/>
                </a:solidFill>
                <a:latin typeface="Open Sans"/>
                <a:ea typeface="Open Sans"/>
              </a:rPr>
              <a:t>:</a:t>
            </a:r>
            <a:endParaRPr lang="en-US" sz="1800" b="0" strike="noStrike" spc="-1">
              <a:latin typeface="Arial"/>
            </a:endParaRPr>
          </a:p>
          <a:p>
            <a:pPr marL="171360" indent="-182520">
              <a:lnSpc>
                <a:spcPct val="100000"/>
              </a:lnSpc>
              <a:spcBef>
                <a:spcPts val="1001"/>
              </a:spcBef>
              <a:buClr>
                <a:srgbClr val="000000"/>
              </a:buClr>
              <a:buFont typeface="Arial"/>
              <a:buChar char="•"/>
            </a:pPr>
            <a:r>
              <a:rPr lang="vi-VN" spc="-1">
                <a:solidFill>
                  <a:srgbClr val="000000"/>
                </a:solidFill>
                <a:latin typeface="Open Sans"/>
                <a:ea typeface="Open Sans"/>
              </a:rPr>
              <a:t>Linux Foundation cung cấp </a:t>
            </a:r>
            <a:r>
              <a:rPr lang="vi-VN" spc="-1" smtClean="0">
                <a:solidFill>
                  <a:srgbClr val="000000"/>
                </a:solidFill>
                <a:latin typeface="Open Sans"/>
                <a:ea typeface="Open Sans"/>
              </a:rPr>
              <a:t>một</a:t>
            </a:r>
            <a:r>
              <a:rPr lang="en-US" spc="-1" smtClean="0">
                <a:solidFill>
                  <a:srgbClr val="000000"/>
                </a:solidFill>
                <a:latin typeface="Open Sans"/>
                <a:ea typeface="Open Sans"/>
              </a:rPr>
              <a:t> khóa đào tạo mở</a:t>
            </a:r>
            <a:r>
              <a:rPr lang="vi-VN" spc="-1" smtClean="0">
                <a:solidFill>
                  <a:srgbClr val="000000"/>
                </a:solidFill>
                <a:latin typeface="Open Sans"/>
                <a:ea typeface="Open Sans"/>
              </a:rPr>
              <a:t> bao gồm</a:t>
            </a:r>
            <a:r>
              <a:rPr lang="en-US" spc="-1" smtClean="0">
                <a:solidFill>
                  <a:srgbClr val="000000"/>
                </a:solidFill>
                <a:latin typeface="Open Sans"/>
                <a:ea typeface="Open Sans"/>
              </a:rPr>
              <a:t> tất cả</a:t>
            </a:r>
            <a:r>
              <a:rPr lang="vi-VN" spc="-1" smtClean="0">
                <a:solidFill>
                  <a:srgbClr val="000000"/>
                </a:solidFill>
                <a:latin typeface="Open Sans"/>
                <a:ea typeface="Open Sans"/>
              </a:rPr>
              <a:t> </a:t>
            </a:r>
            <a:r>
              <a:rPr lang="vi-VN" spc="-1">
                <a:solidFill>
                  <a:srgbClr val="000000"/>
                </a:solidFill>
                <a:latin typeface="Open Sans"/>
                <a:ea typeface="Open Sans"/>
              </a:rPr>
              <a:t>vấn đề cơ bản về việc cấp </a:t>
            </a:r>
            <a:r>
              <a:rPr lang="vi-VN" spc="-1" smtClean="0">
                <a:solidFill>
                  <a:srgbClr val="000000"/>
                </a:solidFill>
                <a:latin typeface="Open Sans"/>
                <a:ea typeface="Open Sans"/>
              </a:rPr>
              <a:t>phép</a:t>
            </a:r>
            <a:r>
              <a:rPr lang="en-US" spc="-1" smtClean="0">
                <a:solidFill>
                  <a:srgbClr val="000000"/>
                </a:solidFill>
                <a:latin typeface="Open Sans"/>
                <a:ea typeface="Open Sans"/>
              </a:rPr>
              <a:t> </a:t>
            </a:r>
            <a:r>
              <a:rPr lang="en-US" sz="1800" b="0" u="sng" strike="noStrike" spc="-1" smtClean="0">
                <a:solidFill>
                  <a:srgbClr val="0563C1"/>
                </a:solidFill>
                <a:uFillTx/>
                <a:latin typeface="Open Sans"/>
                <a:ea typeface="Open Sans"/>
                <a:hlinkClick r:id="rId2"/>
              </a:rPr>
              <a:t>https</a:t>
            </a:r>
            <a:r>
              <a:rPr lang="en-US" sz="1800" b="0" u="sng" strike="noStrike" spc="-1">
                <a:solidFill>
                  <a:srgbClr val="0563C1"/>
                </a:solidFill>
                <a:uFillTx/>
                <a:latin typeface="Open Sans"/>
                <a:ea typeface="Open Sans"/>
                <a:hlinkClick r:id="rId2"/>
              </a:rPr>
              <a:t>://training.linuxfoundation.org/linux-courses/open-source-compliance-courses/compliance-basics-for-developers</a:t>
            </a:r>
            <a:endParaRPr lang="en-US" sz="1800" b="0" strike="noStrike" spc="-1">
              <a:latin typeface="Arial"/>
            </a:endParaRPr>
          </a:p>
          <a:p>
            <a:pPr marL="171360" indent="-182520">
              <a:lnSpc>
                <a:spcPct val="100000"/>
              </a:lnSpc>
              <a:spcBef>
                <a:spcPts val="1001"/>
              </a:spcBef>
              <a:buClr>
                <a:srgbClr val="000000"/>
              </a:buClr>
              <a:buFont typeface="Arial"/>
              <a:buChar char="•"/>
            </a:pPr>
            <a:r>
              <a:rPr lang="en-US" spc="-1" smtClean="0">
                <a:solidFill>
                  <a:srgbClr val="000000"/>
                </a:solidFill>
                <a:latin typeface="Open Sans"/>
                <a:ea typeface="Open Sans"/>
              </a:rPr>
              <a:t>Tài liệu </a:t>
            </a:r>
            <a:r>
              <a:rPr lang="en-US" spc="-1">
                <a:solidFill>
                  <a:srgbClr val="000000"/>
                </a:solidFill>
                <a:latin typeface="Open Sans"/>
                <a:ea typeface="Open Sans"/>
              </a:rPr>
              <a:t>pháp lý TLDR tại </a:t>
            </a:r>
            <a:r>
              <a:rPr lang="en-US" spc="-1">
                <a:solidFill>
                  <a:srgbClr val="000000"/>
                </a:solidFill>
                <a:latin typeface="Open Sans"/>
                <a:ea typeface="Open Sans"/>
                <a:hlinkClick r:id="rId3"/>
              </a:rPr>
              <a:t>https://</a:t>
            </a:r>
            <a:r>
              <a:rPr lang="en-US" spc="-1" smtClean="0">
                <a:solidFill>
                  <a:srgbClr val="000000"/>
                </a:solidFill>
                <a:latin typeface="Open Sans"/>
                <a:ea typeface="Open Sans"/>
                <a:hlinkClick r:id="rId3"/>
              </a:rPr>
              <a:t>tldrlegal.com/</a:t>
            </a:r>
            <a:r>
              <a:rPr lang="en-US" spc="-1">
                <a:solidFill>
                  <a:srgbClr val="000000"/>
                </a:solidFill>
                <a:latin typeface="Open Sans"/>
                <a:ea typeface="Open Sans"/>
              </a:rPr>
              <a:t> </a:t>
            </a:r>
            <a:r>
              <a:rPr lang="en-US" spc="-1" smtClean="0">
                <a:solidFill>
                  <a:srgbClr val="000000"/>
                </a:solidFill>
                <a:latin typeface="Open Sans"/>
                <a:ea typeface="Open Sans"/>
              </a:rPr>
              <a:t>cung cấp </a:t>
            </a:r>
            <a:r>
              <a:rPr lang="en-US" b="1" spc="-1" smtClean="0">
                <a:solidFill>
                  <a:srgbClr val="000000"/>
                </a:solidFill>
                <a:latin typeface="Open Sans"/>
                <a:ea typeface="Open Sans"/>
              </a:rPr>
              <a:t>TỔNG QUAN </a:t>
            </a:r>
            <a:r>
              <a:rPr lang="en-US" spc="-1">
                <a:solidFill>
                  <a:srgbClr val="000000"/>
                </a:solidFill>
                <a:latin typeface="Open Sans"/>
                <a:ea typeface="Open Sans"/>
              </a:rPr>
              <a:t>về nghĩa </a:t>
            </a:r>
            <a:r>
              <a:rPr lang="en-US" spc="-1" smtClean="0">
                <a:solidFill>
                  <a:srgbClr val="000000"/>
                </a:solidFill>
                <a:latin typeface="Open Sans"/>
                <a:ea typeface="Open Sans"/>
              </a:rPr>
              <a:t>vụ, </a:t>
            </a:r>
            <a:r>
              <a:rPr lang="en-US" spc="-1">
                <a:solidFill>
                  <a:srgbClr val="000000"/>
                </a:solidFill>
                <a:latin typeface="Open Sans"/>
                <a:ea typeface="Open Sans"/>
              </a:rPr>
              <a:t>hạn chế, </a:t>
            </a:r>
            <a:r>
              <a:rPr lang="en-US" spc="-1" smtClean="0">
                <a:solidFill>
                  <a:srgbClr val="000000"/>
                </a:solidFill>
                <a:latin typeface="Open Sans"/>
                <a:ea typeface="Open Sans"/>
              </a:rPr>
              <a:t>quyền của giấy phép</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smtClean="0">
                <a:solidFill>
                  <a:srgbClr val="000000"/>
                </a:solidFill>
                <a:latin typeface="Open Sans"/>
                <a:ea typeface="Open Sans"/>
              </a:rPr>
              <a:t>Giấy Phép </a:t>
            </a:r>
            <a:r>
              <a:rPr lang="en-US" sz="4400" spc="-1">
                <a:solidFill>
                  <a:srgbClr val="000000"/>
                </a:solidFill>
                <a:latin typeface="Open Sans"/>
                <a:ea typeface="Open Sans"/>
              </a:rPr>
              <a:t>P</a:t>
            </a:r>
            <a:r>
              <a:rPr lang="en-US" sz="4400" b="0" strike="noStrike" spc="-1" smtClean="0">
                <a:solidFill>
                  <a:srgbClr val="000000"/>
                </a:solidFill>
                <a:latin typeface="Open Sans"/>
                <a:ea typeface="Open Sans"/>
              </a:rPr>
              <a:t>hần </a:t>
            </a:r>
            <a:r>
              <a:rPr lang="en-US" sz="4400" spc="-1">
                <a:solidFill>
                  <a:srgbClr val="000000"/>
                </a:solidFill>
                <a:latin typeface="Open Sans"/>
                <a:ea typeface="Open Sans"/>
              </a:rPr>
              <a:t>M</a:t>
            </a:r>
            <a:r>
              <a:rPr lang="en-US" sz="4400" b="0" strike="noStrike" spc="-1" smtClean="0">
                <a:solidFill>
                  <a:srgbClr val="000000"/>
                </a:solidFill>
                <a:latin typeface="Open Sans"/>
                <a:ea typeface="Open Sans"/>
              </a:rPr>
              <a:t>ềm </a:t>
            </a:r>
            <a:r>
              <a:rPr lang="en-US" sz="4400" spc="-1">
                <a:solidFill>
                  <a:srgbClr val="000000"/>
                </a:solidFill>
                <a:latin typeface="Open Sans"/>
                <a:ea typeface="Open Sans"/>
              </a:rPr>
              <a:t>M</a:t>
            </a:r>
            <a:r>
              <a:rPr lang="en-US" sz="4400" b="0" strike="noStrike" spc="-1" smtClean="0">
                <a:solidFill>
                  <a:srgbClr val="000000"/>
                </a:solidFill>
                <a:latin typeface="Open Sans"/>
                <a:ea typeface="Open Sans"/>
              </a:rPr>
              <a:t>ã </a:t>
            </a:r>
            <a:r>
              <a:rPr lang="en-US" sz="4400" spc="-1">
                <a:solidFill>
                  <a:srgbClr val="000000"/>
                </a:solidFill>
                <a:latin typeface="Open Sans"/>
                <a:ea typeface="Open Sans"/>
              </a:rPr>
              <a:t>N</a:t>
            </a:r>
            <a:r>
              <a:rPr lang="en-US" sz="4400" b="0" strike="noStrike" spc="-1" smtClean="0">
                <a:solidFill>
                  <a:srgbClr val="000000"/>
                </a:solidFill>
                <a:latin typeface="Open Sans"/>
                <a:ea typeface="Open Sans"/>
              </a:rPr>
              <a:t>guồn </a:t>
            </a:r>
            <a:r>
              <a:rPr lang="en-US" sz="4400" spc="-1">
                <a:solidFill>
                  <a:srgbClr val="000000"/>
                </a:solidFill>
                <a:latin typeface="Open Sans"/>
                <a:ea typeface="Open Sans"/>
              </a:rPr>
              <a:t>M</a:t>
            </a:r>
            <a:r>
              <a:rPr lang="en-US" sz="4400" b="0" strike="noStrike" spc="-1" smtClean="0">
                <a:solidFill>
                  <a:srgbClr val="000000"/>
                </a:solidFill>
                <a:latin typeface="Open Sans"/>
                <a:ea typeface="Open Sans"/>
              </a:rPr>
              <a:t>ở</a:t>
            </a:r>
            <a:endParaRPr lang="en-US" sz="4400" b="0" strike="noStrike" spc="-1">
              <a:latin typeface="Arial"/>
            </a:endParaRPr>
          </a:p>
        </p:txBody>
      </p:sp>
      <p:sp>
        <p:nvSpPr>
          <p:cNvPr id="140" name="CustomShape 2"/>
          <p:cNvSpPr/>
          <p:nvPr/>
        </p:nvSpPr>
        <p:spPr>
          <a:xfrm>
            <a:off x="838080" y="1825560"/>
            <a:ext cx="340308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smtClean="0">
                <a:solidFill>
                  <a:srgbClr val="C51230"/>
                </a:solidFill>
                <a:latin typeface="Open Sans"/>
                <a:ea typeface="Open Sans"/>
              </a:rPr>
              <a:t>Giấy </a:t>
            </a:r>
            <a:r>
              <a:rPr lang="en-US" sz="2000" b="1" spc="-1">
                <a:solidFill>
                  <a:srgbClr val="C51230"/>
                </a:solidFill>
                <a:latin typeface="Open Sans"/>
                <a:ea typeface="Open Sans"/>
              </a:rPr>
              <a:t>P</a:t>
            </a:r>
            <a:r>
              <a:rPr lang="en-US" sz="2000" b="1" strike="noStrike" spc="-1" smtClean="0">
                <a:solidFill>
                  <a:srgbClr val="C51230"/>
                </a:solidFill>
                <a:latin typeface="Open Sans"/>
                <a:ea typeface="Open Sans"/>
              </a:rPr>
              <a:t>hép </a:t>
            </a:r>
            <a:r>
              <a:rPr lang="en-US" sz="2000" b="1" spc="-1">
                <a:solidFill>
                  <a:srgbClr val="C51230"/>
                </a:solidFill>
                <a:latin typeface="Open Sans"/>
                <a:ea typeface="Open Sans"/>
              </a:rPr>
              <a:t>M</a:t>
            </a:r>
            <a:r>
              <a:rPr lang="en-US" sz="2000" b="1" strike="noStrike" spc="-1" smtClean="0">
                <a:solidFill>
                  <a:srgbClr val="C51230"/>
                </a:solidFill>
                <a:latin typeface="Open Sans"/>
                <a:ea typeface="Open Sans"/>
              </a:rPr>
              <a:t>ã </a:t>
            </a:r>
            <a:r>
              <a:rPr lang="en-US" sz="2000" b="1" spc="-1">
                <a:solidFill>
                  <a:srgbClr val="C51230"/>
                </a:solidFill>
                <a:latin typeface="Open Sans"/>
                <a:ea typeface="Open Sans"/>
              </a:rPr>
              <a:t>N</a:t>
            </a:r>
            <a:r>
              <a:rPr lang="en-US" sz="2000" b="1" strike="noStrike" spc="-1" smtClean="0">
                <a:solidFill>
                  <a:srgbClr val="C51230"/>
                </a:solidFill>
                <a:latin typeface="Open Sans"/>
                <a:ea typeface="Open Sans"/>
              </a:rPr>
              <a:t>guồn </a:t>
            </a:r>
            <a:r>
              <a:rPr lang="en-US" sz="2000" b="1" spc="-1">
                <a:solidFill>
                  <a:srgbClr val="C51230"/>
                </a:solidFill>
                <a:latin typeface="Open Sans"/>
                <a:ea typeface="Open Sans"/>
              </a:rPr>
              <a:t>M</a:t>
            </a:r>
            <a:r>
              <a:rPr lang="en-US" sz="2000" b="1" strike="noStrike" spc="-1" smtClean="0">
                <a:solidFill>
                  <a:srgbClr val="C51230"/>
                </a:solidFill>
                <a:latin typeface="Open Sans"/>
                <a:ea typeface="Open Sans"/>
              </a:rPr>
              <a:t>ở</a:t>
            </a:r>
            <a:endParaRPr lang="en-US" sz="2000" b="0" strike="noStrike" spc="-1">
              <a:latin typeface="Arial"/>
            </a:endParaRPr>
          </a:p>
          <a:p>
            <a:pPr marL="228600" lvl="1" indent="-239760">
              <a:lnSpc>
                <a:spcPct val="100000"/>
              </a:lnSpc>
              <a:buClr>
                <a:srgbClr val="3C464B"/>
              </a:buClr>
              <a:buFont typeface="Noto Sans Symbols"/>
              <a:buChar char="▪"/>
            </a:pPr>
            <a:r>
              <a:rPr lang="en-US" sz="2000" spc="-1" smtClean="0">
                <a:solidFill>
                  <a:srgbClr val="000000"/>
                </a:solidFill>
                <a:latin typeface="Open Sans"/>
                <a:ea typeface="Open Sans"/>
              </a:rPr>
              <a:t>Số lượng giấy phép lớn</a:t>
            </a:r>
            <a:r>
              <a:rPr lang="en-US" sz="2000" spc="-1">
                <a:solidFill>
                  <a:srgbClr val="000000"/>
                </a:solidFill>
                <a:latin typeface="Open Sans"/>
                <a:ea typeface="Open Sans"/>
              </a:rPr>
              <a:t> </a:t>
            </a:r>
            <a:r>
              <a:rPr lang="en-US" sz="2000" spc="-1" smtClean="0">
                <a:solidFill>
                  <a:srgbClr val="000000"/>
                </a:solidFill>
                <a:latin typeface="Open Sans"/>
                <a:ea typeface="Open Sans"/>
              </a:rPr>
              <a:t>và ngày càng tăng</a:t>
            </a:r>
            <a:endParaRPr lang="en-US" sz="2000" spc="-1">
              <a:solidFill>
                <a:srgbClr val="000000"/>
              </a:solidFill>
              <a:latin typeface="Open Sans"/>
              <a:ea typeface="Open Sans"/>
            </a:endParaRPr>
          </a:p>
          <a:p>
            <a:pPr marL="228600" lvl="1" indent="-239760">
              <a:lnSpc>
                <a:spcPct val="100000"/>
              </a:lnSpc>
              <a:buClr>
                <a:srgbClr val="3C464B"/>
              </a:buClr>
              <a:buFont typeface="Noto Sans Symbols"/>
              <a:buChar char="▪"/>
            </a:pPr>
            <a:r>
              <a:rPr lang="en-US" sz="2000" spc="-1" smtClean="0">
                <a:solidFill>
                  <a:srgbClr val="000000"/>
                </a:solidFill>
                <a:latin typeface="Open Sans"/>
                <a:ea typeface="Open Sans"/>
              </a:rPr>
              <a:t>Yêu cầu </a:t>
            </a:r>
            <a:r>
              <a:rPr lang="en-US" sz="2000" b="0" strike="noStrike" spc="-1" smtClean="0">
                <a:solidFill>
                  <a:srgbClr val="000000"/>
                </a:solidFill>
                <a:latin typeface="Open Sans"/>
                <a:ea typeface="Open Sans"/>
              </a:rPr>
              <a:t>nhiều</a:t>
            </a:r>
            <a:r>
              <a:rPr lang="vi-VN" sz="2000" b="0" strike="noStrike" spc="-1" smtClean="0">
                <a:solidFill>
                  <a:srgbClr val="000000"/>
                </a:solidFill>
                <a:latin typeface="Open Sans"/>
                <a:ea typeface="Open Sans"/>
              </a:rPr>
              <a:t> nỗ lực và đánh giá</a:t>
            </a:r>
            <a:r>
              <a:rPr lang="en-US" sz="2000" b="0" strike="noStrike" spc="-1" smtClean="0">
                <a:solidFill>
                  <a:srgbClr val="000000"/>
                </a:solidFill>
                <a:latin typeface="Open Sans"/>
                <a:ea typeface="Open Sans"/>
              </a:rPr>
              <a:t> để phân loại giấy phép</a:t>
            </a:r>
            <a:endParaRPr lang="en-US" sz="2000" b="0" strike="noStrike" spc="-1">
              <a:latin typeface="Arial"/>
            </a:endParaRPr>
          </a:p>
          <a:p>
            <a:pPr marL="407880" lvl="2" indent="-241200">
              <a:lnSpc>
                <a:spcPct val="100000"/>
              </a:lnSpc>
              <a:buClr>
                <a:srgbClr val="3C464B"/>
              </a:buClr>
              <a:buFont typeface="Noto Sans Symbols"/>
              <a:buChar char="▪"/>
            </a:pPr>
            <a:r>
              <a:rPr lang="en-US" sz="2000" b="0" strike="noStrike" spc="-1" smtClean="0">
                <a:solidFill>
                  <a:srgbClr val="000000"/>
                </a:solidFill>
                <a:latin typeface="Open Sans"/>
                <a:ea typeface="Open Sans"/>
              </a:rPr>
              <a:t>“Copyleft” so với giấy phép không bắt buộc</a:t>
            </a:r>
          </a:p>
          <a:p>
            <a:pPr marL="407880" lvl="2" indent="-241200">
              <a:lnSpc>
                <a:spcPct val="100000"/>
              </a:lnSpc>
              <a:buClr>
                <a:srgbClr val="3C464B"/>
              </a:buClr>
              <a:buFont typeface="Noto Sans Symbols"/>
              <a:buChar char="▪"/>
            </a:pPr>
            <a:r>
              <a:rPr lang="en-US" sz="2000" b="0" strike="noStrike" spc="-1" smtClean="0">
                <a:solidFill>
                  <a:srgbClr val="000000"/>
                </a:solidFill>
                <a:latin typeface="Open Sans"/>
                <a:ea typeface="Open Sans"/>
              </a:rPr>
              <a:t>Tương thích GPLv2</a:t>
            </a:r>
          </a:p>
          <a:p>
            <a:pPr marL="407880" lvl="2" indent="-241200">
              <a:lnSpc>
                <a:spcPct val="100000"/>
              </a:lnSpc>
              <a:buClr>
                <a:srgbClr val="3C464B"/>
              </a:buClr>
              <a:buFont typeface="Noto Sans Symbols"/>
              <a:buChar char="▪"/>
            </a:pPr>
            <a:r>
              <a:rPr lang="en-US" sz="2000" b="0" strike="noStrike" spc="-1" smtClean="0">
                <a:solidFill>
                  <a:srgbClr val="000000"/>
                </a:solidFill>
                <a:latin typeface="Open Sans"/>
                <a:ea typeface="Open Sans"/>
              </a:rPr>
              <a:t>Bằng sáng chế</a:t>
            </a:r>
            <a:endParaRPr lang="en-US" sz="2000" b="0" strike="noStrike" spc="-1">
              <a:latin typeface="Arial"/>
            </a:endParaRPr>
          </a:p>
          <a:p>
            <a:pPr marL="407880" lvl="2" indent="-241200">
              <a:lnSpc>
                <a:spcPct val="100000"/>
              </a:lnSpc>
              <a:buClr>
                <a:srgbClr val="3C464B"/>
              </a:buClr>
              <a:buFont typeface="Noto Sans Symbols"/>
              <a:buChar char="▪"/>
            </a:pPr>
            <a:r>
              <a:rPr lang="en-US" sz="2000" b="0" strike="noStrike" spc="-1" smtClean="0">
                <a:solidFill>
                  <a:srgbClr val="000000"/>
                </a:solidFill>
                <a:latin typeface="Open Sans"/>
                <a:ea typeface="Open Sans"/>
              </a:rPr>
              <a:t>…</a:t>
            </a:r>
            <a:endParaRPr lang="en-US" sz="2000" b="0" strike="noStrike" spc="-1">
              <a:latin typeface="Arial"/>
            </a:endParaRPr>
          </a:p>
        </p:txBody>
      </p:sp>
      <p:sp>
        <p:nvSpPr>
          <p:cNvPr id="141" name="CustomShape 3"/>
          <p:cNvSpPr/>
          <p:nvPr/>
        </p:nvSpPr>
        <p:spPr>
          <a:xfrm>
            <a:off x="4378680" y="1825560"/>
            <a:ext cx="6973560" cy="32979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42" name="CustomShape 4"/>
          <p:cNvSpPr/>
          <p:nvPr/>
        </p:nvSpPr>
        <p:spPr>
          <a:xfrm>
            <a:off x="7812000" y="2122920"/>
            <a:ext cx="3190680" cy="239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1360" indent="-169920">
              <a:lnSpc>
                <a:spcPct val="100000"/>
              </a:lnSpc>
            </a:pPr>
            <a:r>
              <a:rPr lang="en-US" b="1" spc="-1" smtClean="0">
                <a:solidFill>
                  <a:srgbClr val="000000"/>
                </a:solidFill>
                <a:latin typeface="Arial"/>
                <a:ea typeface="Arial"/>
              </a:rPr>
              <a:t>Đọc thêm</a:t>
            </a:r>
            <a:r>
              <a:rPr lang="en-US" sz="1800" b="1" strike="noStrike" spc="-1" smtClean="0">
                <a:solidFill>
                  <a:srgbClr val="000000"/>
                </a:solidFill>
                <a:latin typeface="Arial"/>
                <a:ea typeface="Arial"/>
              </a:rPr>
              <a:t>:</a:t>
            </a:r>
            <a:endParaRPr lang="en-US" sz="1800" b="0" strike="noStrike" spc="-1">
              <a:latin typeface="Arial"/>
            </a:endParaRPr>
          </a:p>
          <a:p>
            <a:r>
              <a:rPr lang="en-US"/>
              <a:t>Xem danh sách các giấy phép mã nguồn mở phổ biến tại </a:t>
            </a:r>
            <a:r>
              <a:rPr lang="en-US" u="sng" spc="-1">
                <a:solidFill>
                  <a:srgbClr val="0563C1"/>
                </a:solidFill>
                <a:ea typeface="Arial"/>
                <a:hlinkClick r:id="rId2"/>
              </a:rPr>
              <a:t>http://spdx.org/licenses/</a:t>
            </a:r>
            <a:endParaRPr lang="en-US" dirty="0"/>
          </a:p>
        </p:txBody>
      </p:sp>
      <p:pic>
        <p:nvPicPr>
          <p:cNvPr id="143" name="Google Shape;56;p10"/>
          <p:cNvPicPr/>
          <p:nvPr/>
        </p:nvPicPr>
        <p:blipFill>
          <a:blip r:embed="rId3"/>
          <a:stretch/>
        </p:blipFill>
        <p:spPr>
          <a:xfrm>
            <a:off x="4592520" y="2122920"/>
            <a:ext cx="3005640" cy="3346920"/>
          </a:xfrm>
          <a:prstGeom prst="rect">
            <a:avLst/>
          </a:prstGeom>
          <a:ln w="88920">
            <a:solidFill>
              <a:srgbClr val="FFFFFF"/>
            </a:solidFill>
            <a:miter/>
          </a:ln>
          <a:effectLst>
            <a:outerShdw dist="18000" dir="5400000">
              <a:srgbClr val="000000">
                <a:alpha val="4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1" strike="noStrike" spc="-1" smtClean="0">
                <a:solidFill>
                  <a:srgbClr val="000000"/>
                </a:solidFill>
                <a:latin typeface="Open Sans"/>
                <a:ea typeface="Open Sans"/>
              </a:rPr>
              <a:t>Phân Tích - Không chỉ Quét mà còn Kết </a:t>
            </a:r>
            <a:r>
              <a:rPr lang="en-US" sz="3200" b="1" spc="-1">
                <a:solidFill>
                  <a:srgbClr val="000000"/>
                </a:solidFill>
                <a:latin typeface="Open Sans"/>
                <a:ea typeface="Open Sans"/>
              </a:rPr>
              <a:t>L</a:t>
            </a:r>
            <a:r>
              <a:rPr lang="en-US" sz="3200" b="1" strike="noStrike" spc="-1" smtClean="0">
                <a:solidFill>
                  <a:srgbClr val="000000"/>
                </a:solidFill>
                <a:latin typeface="Open Sans"/>
                <a:ea typeface="Open Sans"/>
              </a:rPr>
              <a:t>uận</a:t>
            </a:r>
            <a:endParaRPr lang="en-US" sz="3200" b="0" strike="noStrike" spc="-1">
              <a:latin typeface="Arial"/>
            </a:endParaRPr>
          </a:p>
        </p:txBody>
      </p:sp>
      <p:sp>
        <p:nvSpPr>
          <p:cNvPr id="145" name="CustomShape 2"/>
          <p:cNvSpPr/>
          <p:nvPr/>
        </p:nvSpPr>
        <p:spPr>
          <a:xfrm>
            <a:off x="683101" y="1825560"/>
            <a:ext cx="7329562"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400" b="1" strike="noStrike" spc="-1" smtClean="0">
                <a:solidFill>
                  <a:srgbClr val="C51230"/>
                </a:solidFill>
                <a:latin typeface="Open Sans"/>
                <a:ea typeface="Open Sans"/>
              </a:rPr>
              <a:t>Mục Tiêu</a:t>
            </a:r>
            <a:endParaRPr lang="en-US" sz="2400" b="0" strike="noStrike" spc="-1" smtClean="0">
              <a:latin typeface="Arial"/>
            </a:endParaRPr>
          </a:p>
          <a:p>
            <a:pPr>
              <a:spcBef>
                <a:spcPts val="1001"/>
              </a:spcBef>
            </a:pPr>
            <a:r>
              <a:rPr lang="en-US" b="1" i="1">
                <a:solidFill>
                  <a:srgbClr val="FF0000"/>
                </a:solidFill>
              </a:rPr>
              <a:t>Truyền đạt cho nhà phát triển phần mềm biết cần phải quan tâm điều </a:t>
            </a:r>
            <a:r>
              <a:rPr lang="en-US" b="1" i="1" smtClean="0">
                <a:solidFill>
                  <a:srgbClr val="FF0000"/>
                </a:solidFill>
              </a:rPr>
              <a:t>gì</a:t>
            </a:r>
            <a:r>
              <a:rPr lang="en-US" b="1" i="1" spc="-1" smtClean="0">
                <a:solidFill>
                  <a:srgbClr val="FF0000"/>
                </a:solidFill>
                <a:latin typeface="Open Sans"/>
                <a:ea typeface="Open Sans"/>
              </a:rPr>
              <a:t>:</a:t>
            </a:r>
            <a:endParaRPr lang="en-US" sz="1800" b="1" i="1" strike="noStrike" spc="-1" smtClean="0">
              <a:solidFill>
                <a:srgbClr val="FF0000"/>
              </a:solidFill>
              <a:latin typeface="Arial"/>
            </a:endParaRPr>
          </a:p>
          <a:p>
            <a:pPr marL="343080" lvl="1" indent="-341640">
              <a:lnSpc>
                <a:spcPct val="100000"/>
              </a:lnSpc>
              <a:spcBef>
                <a:spcPts val="1001"/>
              </a:spcBef>
              <a:buClr>
                <a:srgbClr val="3C464B"/>
              </a:buClr>
              <a:buFont typeface="Noto Sans Symbols"/>
              <a:buAutoNum type="arabicPeriod"/>
            </a:pPr>
            <a:r>
              <a:rPr lang="en-US" b="1" spc="-1">
                <a:solidFill>
                  <a:srgbClr val="000000"/>
                </a:solidFill>
                <a:latin typeface="Open Sans"/>
                <a:ea typeface="Open Sans"/>
              </a:rPr>
              <a:t>Xác định nghĩa vụ phải thực hiện, </a:t>
            </a:r>
            <a:r>
              <a:rPr lang="en-US" b="1" spc="-1" smtClean="0">
                <a:solidFill>
                  <a:srgbClr val="000000"/>
                </a:solidFill>
                <a:latin typeface="Open Sans"/>
                <a:ea typeface="Open Sans"/>
              </a:rPr>
              <a:t>bao gồm việc cung cấp một số thông tin, </a:t>
            </a:r>
            <a:r>
              <a:rPr lang="en-US" b="1" spc="-1">
                <a:solidFill>
                  <a:srgbClr val="000000"/>
                </a:solidFill>
                <a:latin typeface="Open Sans"/>
                <a:ea typeface="Open Sans"/>
              </a:rPr>
              <a:t>ví dụ</a:t>
            </a:r>
            <a:endParaRPr lang="en-US" sz="1800" b="0" strike="noStrike" spc="-1" smtClean="0">
              <a:latin typeface="Arial"/>
            </a:endParaRPr>
          </a:p>
          <a:p>
            <a:pPr marL="522360" lvl="2" indent="-343080">
              <a:lnSpc>
                <a:spcPct val="100000"/>
              </a:lnSpc>
              <a:buClr>
                <a:srgbClr val="3C464B"/>
              </a:buClr>
              <a:buFont typeface="Noto Sans Symbols"/>
              <a:buAutoNum type="alphaLcParenR"/>
            </a:pPr>
            <a:r>
              <a:rPr lang="en-US" spc="-1" smtClean="0">
                <a:solidFill>
                  <a:srgbClr val="000000"/>
                </a:solidFill>
                <a:latin typeface="Open Sans"/>
                <a:ea typeface="Open Sans"/>
              </a:rPr>
              <a:t>“Credits” (bản </a:t>
            </a:r>
            <a:r>
              <a:rPr lang="en-US" spc="-1">
                <a:solidFill>
                  <a:srgbClr val="000000"/>
                </a:solidFill>
                <a:latin typeface="Open Sans"/>
                <a:ea typeface="Open Sans"/>
              </a:rPr>
              <a:t>quyền, thông báo </a:t>
            </a:r>
            <a:r>
              <a:rPr lang="en-US" spc="-1" smtClean="0">
                <a:solidFill>
                  <a:srgbClr val="000000"/>
                </a:solidFill>
                <a:latin typeface="Open Sans"/>
                <a:ea typeface="Open Sans"/>
              </a:rPr>
              <a:t>đáng chú ý)</a:t>
            </a:r>
            <a:endParaRPr lang="en-US" spc="-1">
              <a:solidFill>
                <a:srgbClr val="000000"/>
              </a:solidFill>
              <a:latin typeface="Open Sans"/>
              <a:ea typeface="Open Sans"/>
            </a:endParaRPr>
          </a:p>
          <a:p>
            <a:pPr marL="522360" lvl="2" indent="-343080">
              <a:lnSpc>
                <a:spcPct val="100000"/>
              </a:lnSpc>
              <a:buClr>
                <a:srgbClr val="3C464B"/>
              </a:buClr>
              <a:buFont typeface="Noto Sans Symbols"/>
              <a:buAutoNum type="alphaLcParenR"/>
            </a:pPr>
            <a:r>
              <a:rPr lang="en-US" spc="-1">
                <a:solidFill>
                  <a:srgbClr val="000000"/>
                </a:solidFill>
                <a:latin typeface="Open Sans"/>
                <a:ea typeface="Open Sans"/>
              </a:rPr>
              <a:t>Thông tin về </a:t>
            </a:r>
            <a:r>
              <a:rPr lang="en-US" spc="-1" smtClean="0">
                <a:solidFill>
                  <a:srgbClr val="000000"/>
                </a:solidFill>
                <a:latin typeface="Open Sans"/>
                <a:ea typeface="Open Sans"/>
              </a:rPr>
              <a:t>việc cấp </a:t>
            </a:r>
            <a:r>
              <a:rPr lang="en-US" spc="-1">
                <a:solidFill>
                  <a:srgbClr val="000000"/>
                </a:solidFill>
                <a:latin typeface="Open Sans"/>
                <a:ea typeface="Open Sans"/>
              </a:rPr>
              <a:t>phép</a:t>
            </a:r>
          </a:p>
          <a:p>
            <a:pPr marL="522360" lvl="2" indent="-343080">
              <a:lnSpc>
                <a:spcPct val="100000"/>
              </a:lnSpc>
              <a:buClr>
                <a:srgbClr val="3C464B"/>
              </a:buClr>
              <a:buFont typeface="Noto Sans Symbols"/>
              <a:buAutoNum type="alphaLcParenR"/>
            </a:pPr>
            <a:r>
              <a:rPr lang="en-US" spc="-1">
                <a:solidFill>
                  <a:srgbClr val="000000"/>
                </a:solidFill>
                <a:latin typeface="Open Sans"/>
                <a:ea typeface="Open Sans"/>
              </a:rPr>
              <a:t>Mã nguồn</a:t>
            </a:r>
            <a:endParaRPr lang="en-US" sz="1800" b="0" strike="noStrike" spc="-1">
              <a:latin typeface="Arial"/>
            </a:endParaRPr>
          </a:p>
          <a:p>
            <a:pPr marL="343080" lvl="1" indent="-341640">
              <a:lnSpc>
                <a:spcPct val="100000"/>
              </a:lnSpc>
              <a:spcBef>
                <a:spcPts val="1001"/>
              </a:spcBef>
              <a:buClr>
                <a:srgbClr val="3C464B"/>
              </a:buClr>
              <a:buFont typeface="Noto Sans Symbols"/>
              <a:buAutoNum type="arabicPeriod"/>
            </a:pPr>
            <a:r>
              <a:rPr lang="vi-VN" b="1" spc="-1">
                <a:solidFill>
                  <a:srgbClr val="000000"/>
                </a:solidFill>
                <a:latin typeface="Open Sans"/>
                <a:ea typeface="Open Sans"/>
              </a:rPr>
              <a:t>Kiểm tra tính tương thích của giấy phép</a:t>
            </a:r>
            <a:endParaRPr lang="en-US" sz="1800" b="0" strike="noStrike" spc="-1">
              <a:latin typeface="Arial"/>
            </a:endParaRPr>
          </a:p>
          <a:p>
            <a:pPr marL="522360" lvl="2" indent="-343080">
              <a:lnSpc>
                <a:spcPct val="100000"/>
              </a:lnSpc>
              <a:buClr>
                <a:srgbClr val="3C464B"/>
              </a:buClr>
              <a:buFont typeface="Noto Sans Symbols"/>
              <a:buAutoNum type="alphaLcParenR"/>
            </a:pPr>
            <a:r>
              <a:rPr lang="en-US" sz="1800" b="0" strike="noStrike" spc="-1" smtClean="0">
                <a:solidFill>
                  <a:srgbClr val="000000"/>
                </a:solidFill>
                <a:latin typeface="Open Sans"/>
                <a:ea typeface="Open Sans"/>
              </a:rPr>
              <a:t> </a:t>
            </a:r>
            <a:r>
              <a:rPr lang="vi-VN" spc="-1">
                <a:solidFill>
                  <a:srgbClr val="000000"/>
                </a:solidFill>
                <a:latin typeface="Open Sans"/>
                <a:ea typeface="Open Sans"/>
              </a:rPr>
              <a:t>Ví </a:t>
            </a:r>
            <a:r>
              <a:rPr lang="vi-VN" spc="-1" smtClean="0">
                <a:solidFill>
                  <a:srgbClr val="000000"/>
                </a:solidFill>
                <a:latin typeface="Open Sans"/>
                <a:ea typeface="Open Sans"/>
              </a:rPr>
              <a:t>dụ: GPL</a:t>
            </a:r>
            <a:r>
              <a:rPr lang="en-US" spc="-1" smtClean="0">
                <a:solidFill>
                  <a:srgbClr val="000000"/>
                </a:solidFill>
                <a:latin typeface="Open Sans"/>
                <a:ea typeface="Open Sans"/>
              </a:rPr>
              <a:t>v</a:t>
            </a:r>
            <a:r>
              <a:rPr lang="vi-VN" spc="-1" smtClean="0">
                <a:solidFill>
                  <a:srgbClr val="000000"/>
                </a:solidFill>
                <a:latin typeface="Open Sans"/>
                <a:ea typeface="Open Sans"/>
              </a:rPr>
              <a:t>2 </a:t>
            </a:r>
            <a:r>
              <a:rPr lang="vi-VN" spc="-1">
                <a:solidFill>
                  <a:srgbClr val="000000"/>
                </a:solidFill>
                <a:latin typeface="Open Sans"/>
                <a:ea typeface="Open Sans"/>
              </a:rPr>
              <a:t>và </a:t>
            </a:r>
            <a:r>
              <a:rPr lang="vi-VN" spc="-1" smtClean="0">
                <a:solidFill>
                  <a:srgbClr val="000000"/>
                </a:solidFill>
                <a:latin typeface="Open Sans"/>
                <a:ea typeface="Open Sans"/>
              </a:rPr>
              <a:t>CC-BY-SA</a:t>
            </a:r>
            <a:r>
              <a:rPr lang="en-US" spc="-1" smtClean="0">
                <a:solidFill>
                  <a:srgbClr val="000000"/>
                </a:solidFill>
                <a:latin typeface="Open Sans"/>
                <a:ea typeface="Open Sans"/>
              </a:rPr>
              <a:t> (ví dụ về Copyleft)</a:t>
            </a:r>
            <a:endParaRPr lang="en-US" sz="1800" b="0" strike="noStrike" spc="-1" smtClean="0">
              <a:latin typeface="Arial"/>
            </a:endParaRPr>
          </a:p>
          <a:p>
            <a:pPr marL="343080" lvl="1" indent="-341640">
              <a:lnSpc>
                <a:spcPct val="100000"/>
              </a:lnSpc>
              <a:spcBef>
                <a:spcPts val="1001"/>
              </a:spcBef>
              <a:buClr>
                <a:srgbClr val="3C464B"/>
              </a:buClr>
              <a:buFont typeface="Noto Sans Symbols"/>
              <a:buAutoNum type="arabicPeriod"/>
            </a:pPr>
            <a:r>
              <a:rPr lang="en-US" b="1" spc="-1">
                <a:solidFill>
                  <a:srgbClr val="000000"/>
                </a:solidFill>
                <a:latin typeface="Open Sans"/>
                <a:ea typeface="Open Sans"/>
              </a:rPr>
              <a:t>Bạn có thể kiểm tra nếu bạn đang sử dụng </a:t>
            </a:r>
            <a:r>
              <a:rPr lang="en-US" b="1" spc="-1" smtClean="0">
                <a:solidFill>
                  <a:srgbClr val="000000"/>
                </a:solidFill>
                <a:latin typeface="Open Sans"/>
                <a:ea typeface="Open Sans"/>
              </a:rPr>
              <a:t>nó</a:t>
            </a:r>
            <a:endParaRPr lang="en-US" sz="1800" b="0" strike="noStrike" spc="-1" smtClean="0">
              <a:latin typeface="Arial"/>
            </a:endParaRPr>
          </a:p>
          <a:p>
            <a:pPr marL="522360" lvl="2" indent="-343080">
              <a:lnSpc>
                <a:spcPct val="100000"/>
              </a:lnSpc>
              <a:buClr>
                <a:srgbClr val="3C464B"/>
              </a:buClr>
              <a:buFont typeface="Noto Sans Symbols"/>
              <a:buAutoNum type="alphaLcParenR"/>
            </a:pPr>
            <a:r>
              <a:rPr lang="vi-VN" spc="-1">
                <a:solidFill>
                  <a:srgbClr val="000000"/>
                </a:solidFill>
                <a:latin typeface="Open Sans"/>
                <a:ea typeface="Open Sans"/>
              </a:rPr>
              <a:t>Có phải là một giấy phép thương </a:t>
            </a:r>
            <a:r>
              <a:rPr lang="vi-VN" spc="-1" smtClean="0">
                <a:solidFill>
                  <a:srgbClr val="000000"/>
                </a:solidFill>
                <a:latin typeface="Open Sans"/>
                <a:ea typeface="Open Sans"/>
              </a:rPr>
              <a:t>mại</a:t>
            </a:r>
            <a:r>
              <a:rPr lang="en-US" spc="-1" smtClean="0">
                <a:solidFill>
                  <a:srgbClr val="000000"/>
                </a:solidFill>
                <a:latin typeface="Open Sans"/>
                <a:ea typeface="Open Sans"/>
              </a:rPr>
              <a:t>?</a:t>
            </a:r>
          </a:p>
          <a:p>
            <a:pPr marL="522360" lvl="2" indent="-343080">
              <a:lnSpc>
                <a:spcPct val="100000"/>
              </a:lnSpc>
              <a:buClr>
                <a:srgbClr val="3C464B"/>
              </a:buClr>
              <a:buFont typeface="Noto Sans Symbols"/>
              <a:buAutoNum type="alphaLcParenR"/>
            </a:pPr>
            <a:r>
              <a:rPr lang="en-US" spc="-1">
                <a:solidFill>
                  <a:srgbClr val="000000"/>
                </a:solidFill>
                <a:latin typeface="Open Sans"/>
                <a:ea typeface="Open Sans"/>
              </a:rPr>
              <a:t>B</a:t>
            </a:r>
            <a:r>
              <a:rPr lang="en-US" spc="-1" smtClean="0">
                <a:solidFill>
                  <a:srgbClr val="000000"/>
                </a:solidFill>
                <a:latin typeface="Open Sans"/>
                <a:ea typeface="Open Sans"/>
              </a:rPr>
              <a:t>ối cảnh sử dụng mà các nhà phát hành OSS giả định</a:t>
            </a:r>
            <a:endParaRPr lang="en-US" sz="1800" b="0" strike="noStrike" spc="-1">
              <a:latin typeface="Arial"/>
            </a:endParaRPr>
          </a:p>
        </p:txBody>
      </p:sp>
      <p:sp>
        <p:nvSpPr>
          <p:cNvPr id="146" name="CustomShape 3"/>
          <p:cNvSpPr/>
          <p:nvPr/>
        </p:nvSpPr>
        <p:spPr>
          <a:xfrm>
            <a:off x="8167641" y="1825560"/>
            <a:ext cx="3565800" cy="35690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47" name="CustomShape 4"/>
          <p:cNvSpPr/>
          <p:nvPr/>
        </p:nvSpPr>
        <p:spPr>
          <a:xfrm rot="21577800">
            <a:off x="8288689" y="2129592"/>
            <a:ext cx="3323705" cy="281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1360" indent="-169920">
              <a:lnSpc>
                <a:spcPct val="100000"/>
              </a:lnSpc>
            </a:pPr>
            <a:r>
              <a:rPr lang="en-US" b="1" spc="-1" smtClean="0">
                <a:solidFill>
                  <a:srgbClr val="000000"/>
                </a:solidFill>
                <a:latin typeface="Arial"/>
                <a:ea typeface="Arial"/>
              </a:rPr>
              <a:t>Đọc thêm</a:t>
            </a:r>
            <a:r>
              <a:rPr lang="en-US" sz="1800" b="1" strike="noStrike" spc="-1" smtClean="0">
                <a:solidFill>
                  <a:srgbClr val="000000"/>
                </a:solidFill>
                <a:latin typeface="Arial"/>
                <a:ea typeface="Arial"/>
              </a:rPr>
              <a:t>:</a:t>
            </a:r>
            <a:endParaRPr lang="en-US" sz="1800" b="0" strike="noStrike" spc="-1">
              <a:latin typeface="Arial"/>
            </a:endParaRPr>
          </a:p>
          <a:p>
            <a:pPr marL="171360" indent="-182520">
              <a:lnSpc>
                <a:spcPct val="100000"/>
              </a:lnSpc>
              <a:spcBef>
                <a:spcPts val="1001"/>
              </a:spcBef>
              <a:buClr>
                <a:srgbClr val="879BAA"/>
              </a:buClr>
              <a:buFont typeface="Arial"/>
              <a:buChar char="•"/>
            </a:pPr>
            <a:r>
              <a:rPr lang="en-US" spc="-1">
                <a:solidFill>
                  <a:srgbClr val="000000"/>
                </a:solidFill>
                <a:ea typeface="Arial"/>
              </a:rPr>
              <a:t>Về nghĩa vụ </a:t>
            </a:r>
            <a:r>
              <a:rPr lang="en-US" spc="-1" smtClean="0">
                <a:solidFill>
                  <a:srgbClr val="000000"/>
                </a:solidFill>
                <a:ea typeface="Arial"/>
              </a:rPr>
              <a:t>của hiệp </a:t>
            </a:r>
            <a:r>
              <a:rPr lang="en-US" spc="-1">
                <a:solidFill>
                  <a:srgbClr val="000000"/>
                </a:solidFill>
                <a:ea typeface="Arial"/>
              </a:rPr>
              <a:t>hội OSADL</a:t>
            </a:r>
          </a:p>
          <a:p>
            <a:pPr marL="171360" indent="-182520">
              <a:lnSpc>
                <a:spcPct val="100000"/>
              </a:lnSpc>
              <a:spcBef>
                <a:spcPts val="1001"/>
              </a:spcBef>
              <a:buClr>
                <a:srgbClr val="879BAA"/>
              </a:buClr>
              <a:buFont typeface="Arial"/>
              <a:buChar char="•"/>
            </a:pPr>
            <a:r>
              <a:rPr lang="en-US" spc="-1">
                <a:solidFill>
                  <a:srgbClr val="000000"/>
                </a:solidFill>
                <a:ea typeface="Arial"/>
              </a:rPr>
              <a:t>Họ đã xuất bản một bộ dữ </a:t>
            </a:r>
            <a:r>
              <a:rPr lang="en-US" spc="-1" smtClean="0">
                <a:solidFill>
                  <a:srgbClr val="000000"/>
                </a:solidFill>
                <a:ea typeface="Arial"/>
              </a:rPr>
              <a:t>liệu về </a:t>
            </a:r>
            <a:r>
              <a:rPr lang="en-US" spc="-1">
                <a:solidFill>
                  <a:srgbClr val="000000"/>
                </a:solidFill>
                <a:ea typeface="Arial"/>
              </a:rPr>
              <a:t>nghĩa vụ cho các giấy phép khác </a:t>
            </a:r>
            <a:r>
              <a:rPr lang="en-US" spc="-1" smtClean="0">
                <a:solidFill>
                  <a:srgbClr val="000000"/>
                </a:solidFill>
                <a:ea typeface="Arial"/>
              </a:rPr>
              <a:t>nhau: </a:t>
            </a:r>
            <a:r>
              <a:rPr lang="en-US" spc="-1" smtClean="0">
                <a:solidFill>
                  <a:srgbClr val="000000"/>
                </a:solidFill>
                <a:ea typeface="Arial"/>
                <a:hlinkClick r:id="rId3"/>
              </a:rPr>
              <a:t>https</a:t>
            </a:r>
            <a:r>
              <a:rPr lang="en-US" sz="1800" b="0" strike="noStrike" spc="-1">
                <a:solidFill>
                  <a:srgbClr val="000000"/>
                </a:solidFill>
                <a:latin typeface="Arial"/>
                <a:ea typeface="Arial"/>
                <a:hlinkClick r:id="rId3"/>
              </a:rPr>
              <a:t>://</a:t>
            </a:r>
            <a:r>
              <a:rPr lang="en-US" sz="1800" b="0" strike="noStrike" spc="-1" smtClean="0">
                <a:solidFill>
                  <a:srgbClr val="000000"/>
                </a:solidFill>
                <a:latin typeface="Arial"/>
                <a:ea typeface="Arial"/>
                <a:hlinkClick r:id="rId3"/>
              </a:rPr>
              <a:t>www.osadl.org/Access-to-raw-data.oss-compliance-raw-data-access.0.html</a:t>
            </a:r>
            <a:r>
              <a:rPr lang="en-US" sz="1800" b="0" strike="noStrike" spc="-1" smtClean="0">
                <a:solidFill>
                  <a:srgbClr val="000000"/>
                </a:solidFill>
                <a:latin typeface="Arial"/>
                <a:ea typeface="Arial"/>
              </a:rPr>
              <a:t> </a:t>
            </a:r>
            <a:r>
              <a:t/>
            </a:r>
            <a:br/>
            <a:r>
              <a:rPr lang="en-US" sz="1800" b="0" strike="noStrike" spc="-1">
                <a:solidFill>
                  <a:srgbClr val="000000"/>
                </a:solidFill>
                <a:latin typeface="Arial"/>
                <a:ea typeface="DejaVu Sans"/>
              </a:rPr>
              <a:t> </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460080" y="4043880"/>
            <a:ext cx="11270160" cy="102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800" b="1" strike="noStrike" spc="-1">
                <a:solidFill>
                  <a:srgbClr val="000000"/>
                </a:solidFill>
                <a:latin typeface="Open Sans"/>
                <a:ea typeface="Open Sans"/>
              </a:rPr>
              <a:t>FOSSology: </a:t>
            </a:r>
            <a:r>
              <a:rPr lang="en-US" sz="4800" b="1" strike="noStrike" spc="-1" smtClean="0">
                <a:solidFill>
                  <a:srgbClr val="000000"/>
                </a:solidFill>
                <a:latin typeface="Open Sans"/>
                <a:ea typeface="Open Sans"/>
              </a:rPr>
              <a:t>Phân Tích Thành Phần</a:t>
            </a:r>
            <a:endParaRPr lang="en-US" sz="4800" b="0" strike="noStrike" spc="-1">
              <a:latin typeface="Arial"/>
            </a:endParaRPr>
          </a:p>
        </p:txBody>
      </p:sp>
      <p:sp>
        <p:nvSpPr>
          <p:cNvPr id="149" name="CustomShape 2"/>
          <p:cNvSpPr/>
          <p:nvPr/>
        </p:nvSpPr>
        <p:spPr>
          <a:xfrm>
            <a:off x="460080" y="5193360"/>
            <a:ext cx="1127016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2400" b="0" strike="noStrike" spc="-1" smtClean="0">
                <a:solidFill>
                  <a:srgbClr val="111111"/>
                </a:solidFill>
                <a:latin typeface="Open Sans"/>
                <a:ea typeface="Open Sans"/>
              </a:rPr>
              <a:t>Phần II: Ví dụ về </a:t>
            </a:r>
            <a:r>
              <a:rPr lang="en-US" sz="2400" spc="-1" smtClean="0">
                <a:solidFill>
                  <a:srgbClr val="111111"/>
                </a:solidFill>
                <a:latin typeface="Open Sans"/>
                <a:ea typeface="Open Sans"/>
              </a:rPr>
              <a:t>Động </a:t>
            </a:r>
            <a:r>
              <a:rPr lang="en-US" sz="2400" spc="-1">
                <a:solidFill>
                  <a:srgbClr val="111111"/>
                </a:solidFill>
                <a:latin typeface="Open Sans"/>
                <a:ea typeface="Open Sans"/>
              </a:rPr>
              <a:t>L</a:t>
            </a:r>
            <a:r>
              <a:rPr lang="en-US" sz="2400" spc="-1" smtClean="0">
                <a:solidFill>
                  <a:srgbClr val="111111"/>
                </a:solidFill>
                <a:latin typeface="Open Sans"/>
                <a:ea typeface="Open Sans"/>
              </a:rPr>
              <a:t>ực </a:t>
            </a:r>
            <a:r>
              <a:rPr lang="en-US" sz="2400" spc="-1">
                <a:solidFill>
                  <a:srgbClr val="111111"/>
                </a:solidFill>
                <a:latin typeface="Open Sans"/>
                <a:ea typeface="Open Sans"/>
              </a:rPr>
              <a:t>P</a:t>
            </a:r>
            <a:r>
              <a:rPr lang="en-US" sz="2400" spc="-1" smtClean="0">
                <a:solidFill>
                  <a:srgbClr val="111111"/>
                </a:solidFill>
                <a:latin typeface="Open Sans"/>
                <a:ea typeface="Open Sans"/>
              </a:rPr>
              <a:t>hát </a:t>
            </a:r>
            <a:r>
              <a:rPr lang="en-US" sz="2400" spc="-1">
                <a:solidFill>
                  <a:srgbClr val="111111"/>
                </a:solidFill>
                <a:latin typeface="Open Sans"/>
                <a:ea typeface="Open Sans"/>
              </a:rPr>
              <a:t>T</a:t>
            </a:r>
            <a:r>
              <a:rPr lang="en-US" sz="2400" spc="-1" smtClean="0">
                <a:solidFill>
                  <a:srgbClr val="111111"/>
                </a:solidFill>
                <a:latin typeface="Open Sans"/>
                <a:ea typeface="Open Sans"/>
              </a:rPr>
              <a:t>riển</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1" strike="noStrike" spc="-1" smtClean="0">
                <a:solidFill>
                  <a:srgbClr val="000000"/>
                </a:solidFill>
                <a:latin typeface="Open Sans"/>
                <a:ea typeface="Open Sans"/>
              </a:rPr>
              <a:t>Ví dụ về việc cấp phép - Cần làm rõ</a:t>
            </a:r>
            <a:endParaRPr lang="en-US" sz="3200" b="0" strike="noStrike" spc="-1">
              <a:latin typeface="Arial"/>
            </a:endParaRPr>
          </a:p>
        </p:txBody>
      </p:sp>
      <p:sp>
        <p:nvSpPr>
          <p:cNvPr id="151" name="CustomShape 2"/>
          <p:cNvSpPr/>
          <p:nvPr/>
        </p:nvSpPr>
        <p:spPr>
          <a:xfrm>
            <a:off x="838080" y="1463040"/>
            <a:ext cx="81367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1500" b="0" i="1" strike="noStrike" spc="-1" smtClean="0">
                <a:solidFill>
                  <a:srgbClr val="000000"/>
                </a:solidFill>
                <a:latin typeface="Open Sans"/>
                <a:ea typeface="Open Sans"/>
              </a:rPr>
              <a:t>(Tất cả các ví dụ đều từ gói zlib-1.2.8.tar.gz</a:t>
            </a:r>
            <a:r>
              <a:rPr lang="en-US" sz="1500" b="0" i="1" strike="noStrike" spc="-1">
                <a:solidFill>
                  <a:srgbClr val="000000"/>
                </a:solidFill>
                <a:latin typeface="Open Sans"/>
                <a:ea typeface="Open Sans"/>
              </a:rPr>
              <a:t>)</a:t>
            </a:r>
            <a:endParaRPr lang="en-US" sz="1500" b="0" strike="noStrike" spc="-1">
              <a:latin typeface="Arial"/>
            </a:endParaRPr>
          </a:p>
          <a:p>
            <a:pPr>
              <a:lnSpc>
                <a:spcPct val="80000"/>
              </a:lnSpc>
            </a:pPr>
            <a:r>
              <a:rPr lang="en-US" sz="1500" b="0" strike="noStrike" spc="-1">
                <a:solidFill>
                  <a:srgbClr val="000000"/>
                </a:solidFill>
                <a:latin typeface="Open Sans"/>
                <a:ea typeface="Open Sans"/>
              </a:rPr>
              <a:t>*</a:t>
            </a:r>
            <a:r>
              <a:rPr lang="en-US" sz="1500" b="0" strike="noStrike" spc="-1">
                <a:solidFill>
                  <a:srgbClr val="000000"/>
                </a:solidFill>
                <a:latin typeface="Courier New"/>
                <a:ea typeface="Courier New"/>
              </a:rPr>
              <a:t> gzlog.c Copyright (C) 2004, 2008, 2012 Mark Adler, all rights reserved</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For conditions of distribution and use,</a:t>
            </a:r>
            <a:r>
              <a:t/>
            </a:r>
            <a:br/>
            <a:r>
              <a:rPr lang="en-US" sz="1500" b="0" strike="noStrike" spc="-1">
                <a:solidFill>
                  <a:srgbClr val="000000"/>
                </a:solidFill>
                <a:latin typeface="Courier New"/>
                <a:ea typeface="Courier New"/>
              </a:rPr>
              <a:t> * see copyright notice in gzlog.h</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version 2.2, 14 Aug 2012</a:t>
            </a:r>
            <a:endParaRPr lang="en-US" sz="1500" b="0" strike="noStrike" spc="-1">
              <a:latin typeface="Arial"/>
            </a:endParaRPr>
          </a:p>
          <a:p>
            <a:pPr>
              <a:lnSpc>
                <a:spcPct val="80000"/>
              </a:lnSpc>
            </a:pP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gzclose.c -- zlib gzclose() function</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Copyright (C) 2004, 2010 Mark Adler</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For conditions of distribution and use,</a:t>
            </a:r>
            <a:r>
              <a:t/>
            </a:r>
            <a:br/>
            <a:r>
              <a:rPr lang="en-US" sz="1500" b="0" strike="noStrike" spc="-1">
                <a:solidFill>
                  <a:srgbClr val="000000"/>
                </a:solidFill>
                <a:latin typeface="Courier New"/>
                <a:ea typeface="Courier New"/>
              </a:rPr>
              <a:t> * see copyright notice in zlib.h</a:t>
            </a:r>
            <a:endParaRPr lang="en-US" sz="1500" b="0" strike="noStrike" spc="-1">
              <a:latin typeface="Arial"/>
            </a:endParaRPr>
          </a:p>
          <a:p>
            <a:pPr>
              <a:lnSpc>
                <a:spcPct val="80000"/>
              </a:lnSpc>
            </a:pP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Copyright (C) 2003, 2012 Mark Adler</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For conditions of distribution and use,</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see copyright notice in blast.h</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version 1.2, 24 Oct 2012</a:t>
            </a:r>
            <a:endParaRPr lang="en-US" sz="1500" b="0" strike="noStrike" spc="-1">
              <a:latin typeface="Arial"/>
            </a:endParaRPr>
          </a:p>
          <a:p>
            <a:pPr>
              <a:lnSpc>
                <a:spcPct val="80000"/>
              </a:lnSpc>
            </a:pP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Copyright (C) 2002-2013 Mark Adler</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For conditions of distribution and use,</a:t>
            </a:r>
            <a:r>
              <a:t/>
            </a:r>
            <a:br/>
            <a:r>
              <a:rPr lang="en-US" sz="1500" b="0" strike="noStrike" spc="-1">
                <a:solidFill>
                  <a:srgbClr val="000000"/>
                </a:solidFill>
                <a:latin typeface="Courier New"/>
                <a:ea typeface="Courier New"/>
              </a:rPr>
              <a:t> * see copyright notice in puff.h</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version 2.3, 21 Jan 2013</a:t>
            </a:r>
            <a:endParaRPr lang="en-US" sz="1500" b="0" strike="noStrike" spc="-1">
              <a:latin typeface="Arial"/>
            </a:endParaRPr>
          </a:p>
          <a:p>
            <a:pPr>
              <a:lnSpc>
                <a:spcPct val="80000"/>
              </a:lnSpc>
            </a:pP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Copyright (C) 2003 Cosmin Truta.</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Derived from original sources by Bob Dellaca.</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For conditions of distribution and use,</a:t>
            </a:r>
            <a:endParaRPr lang="en-US" sz="1500" b="0" strike="noStrike" spc="-1">
              <a:latin typeface="Arial"/>
            </a:endParaRPr>
          </a:p>
          <a:p>
            <a:pPr>
              <a:lnSpc>
                <a:spcPct val="80000"/>
              </a:lnSpc>
            </a:pPr>
            <a:r>
              <a:rPr lang="en-US" sz="1500" b="0" strike="noStrike" spc="-1">
                <a:solidFill>
                  <a:srgbClr val="000000"/>
                </a:solidFill>
                <a:latin typeface="Courier New"/>
                <a:ea typeface="Courier New"/>
              </a:rPr>
              <a:t> * see copyright notice in readme.txt</a:t>
            </a:r>
            <a:endParaRPr lang="en-US" sz="1500" b="0" strike="noStrike" spc="-1">
              <a:latin typeface="Arial"/>
            </a:endParaRPr>
          </a:p>
        </p:txBody>
      </p:sp>
      <p:sp>
        <p:nvSpPr>
          <p:cNvPr id="152" name="CustomShape 3"/>
          <p:cNvSpPr/>
          <p:nvPr/>
        </p:nvSpPr>
        <p:spPr>
          <a:xfrm>
            <a:off x="8321040" y="1554480"/>
            <a:ext cx="3382920" cy="39315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3" name="CustomShape 4"/>
          <p:cNvSpPr/>
          <p:nvPr/>
        </p:nvSpPr>
        <p:spPr>
          <a:xfrm>
            <a:off x="8412480" y="1689480"/>
            <a:ext cx="3200040" cy="37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39760">
              <a:lnSpc>
                <a:spcPct val="100000"/>
              </a:lnSpc>
              <a:buClr>
                <a:srgbClr val="000000"/>
              </a:buClr>
              <a:buFont typeface="Arial"/>
              <a:buChar char="•"/>
            </a:pPr>
            <a:r>
              <a:rPr lang="en-US" spc="-1" smtClean="0">
                <a:solidFill>
                  <a:srgbClr val="000000"/>
                </a:solidFill>
                <a:ea typeface="Arial"/>
              </a:rPr>
              <a:t>V</a:t>
            </a:r>
            <a:r>
              <a:rPr lang="vi-VN" spc="-1" smtClean="0">
                <a:solidFill>
                  <a:srgbClr val="000000"/>
                </a:solidFill>
                <a:ea typeface="Arial"/>
              </a:rPr>
              <a:t>í dụ </a:t>
            </a:r>
            <a:r>
              <a:rPr lang="en-US" spc="-1" smtClean="0">
                <a:solidFill>
                  <a:srgbClr val="000000"/>
                </a:solidFill>
                <a:ea typeface="Arial"/>
              </a:rPr>
              <a:t>về</a:t>
            </a:r>
            <a:r>
              <a:rPr lang="vi-VN" spc="-1" smtClean="0">
                <a:solidFill>
                  <a:srgbClr val="000000"/>
                </a:solidFill>
                <a:ea typeface="Arial"/>
              </a:rPr>
              <a:t> </a:t>
            </a:r>
            <a:r>
              <a:rPr lang="en-US" spc="-1" smtClean="0">
                <a:solidFill>
                  <a:srgbClr val="000000"/>
                </a:solidFill>
                <a:ea typeface="Arial"/>
              </a:rPr>
              <a:t>các </a:t>
            </a:r>
            <a:r>
              <a:rPr lang="vi-VN" spc="-1" smtClean="0">
                <a:solidFill>
                  <a:srgbClr val="000000"/>
                </a:solidFill>
                <a:ea typeface="Arial"/>
              </a:rPr>
              <a:t>tham </a:t>
            </a:r>
            <a:r>
              <a:rPr lang="vi-VN" spc="-1">
                <a:solidFill>
                  <a:srgbClr val="000000"/>
                </a:solidFill>
                <a:ea typeface="Arial"/>
              </a:rPr>
              <a:t>chiếu đến một </a:t>
            </a:r>
            <a:r>
              <a:rPr lang="en-US" spc="-1" smtClean="0">
                <a:solidFill>
                  <a:srgbClr val="000000"/>
                </a:solidFill>
                <a:ea typeface="Arial"/>
              </a:rPr>
              <a:t>báo cáo </a:t>
            </a:r>
            <a:r>
              <a:rPr lang="vi-VN" spc="-1" smtClean="0">
                <a:solidFill>
                  <a:srgbClr val="000000"/>
                </a:solidFill>
                <a:ea typeface="Arial"/>
              </a:rPr>
              <a:t>cấp phép</a:t>
            </a:r>
            <a:r>
              <a:rPr lang="en-US" spc="-1">
                <a:solidFill>
                  <a:srgbClr val="000000"/>
                </a:solidFill>
                <a:ea typeface="Arial"/>
              </a:rPr>
              <a:t> </a:t>
            </a:r>
            <a:r>
              <a:rPr lang="en-US" spc="-1" smtClean="0">
                <a:solidFill>
                  <a:srgbClr val="000000"/>
                </a:solidFill>
                <a:ea typeface="Arial"/>
              </a:rPr>
              <a:t>tại các thời điểm khác nhau</a:t>
            </a:r>
            <a:endParaRPr lang="vi-VN" spc="-1">
              <a:solidFill>
                <a:srgbClr val="000000"/>
              </a:solidFill>
              <a:ea typeface="Arial"/>
            </a:endParaRPr>
          </a:p>
          <a:p>
            <a:pPr marL="228600" indent="-239760">
              <a:lnSpc>
                <a:spcPct val="100000"/>
              </a:lnSpc>
              <a:buClr>
                <a:srgbClr val="000000"/>
              </a:buClr>
              <a:buFont typeface="Arial"/>
              <a:buChar char="•"/>
            </a:pPr>
            <a:r>
              <a:rPr lang="vi-VN" spc="-1">
                <a:solidFill>
                  <a:srgbClr val="000000"/>
                </a:solidFill>
                <a:ea typeface="Arial"/>
              </a:rPr>
              <a:t>Một máy </a:t>
            </a:r>
            <a:r>
              <a:rPr lang="vi-VN" spc="-1" smtClean="0">
                <a:solidFill>
                  <a:srgbClr val="000000"/>
                </a:solidFill>
                <a:ea typeface="Arial"/>
              </a:rPr>
              <a:t>quét</a:t>
            </a:r>
            <a:r>
              <a:rPr lang="en-US" spc="-1" smtClean="0">
                <a:solidFill>
                  <a:srgbClr val="000000"/>
                </a:solidFill>
                <a:ea typeface="Arial"/>
              </a:rPr>
              <a:t> </a:t>
            </a:r>
            <a:r>
              <a:rPr lang="vi-VN" spc="-1" smtClean="0">
                <a:solidFill>
                  <a:srgbClr val="000000"/>
                </a:solidFill>
                <a:ea typeface="Arial"/>
              </a:rPr>
              <a:t>văn </a:t>
            </a:r>
            <a:r>
              <a:rPr lang="vi-VN" spc="-1">
                <a:solidFill>
                  <a:srgbClr val="000000"/>
                </a:solidFill>
                <a:ea typeface="Arial"/>
              </a:rPr>
              <a:t>bản thường không thể xác </a:t>
            </a:r>
            <a:r>
              <a:rPr lang="vi-VN" spc="-1" smtClean="0">
                <a:solidFill>
                  <a:srgbClr val="000000"/>
                </a:solidFill>
                <a:ea typeface="Arial"/>
              </a:rPr>
              <a:t>định</a:t>
            </a:r>
            <a:r>
              <a:rPr lang="en-US" spc="-1" smtClean="0">
                <a:solidFill>
                  <a:srgbClr val="000000"/>
                </a:solidFill>
                <a:ea typeface="Arial"/>
              </a:rPr>
              <a:t> giấy phép </a:t>
            </a:r>
            <a:r>
              <a:rPr lang="vi-VN" spc="-1" smtClean="0">
                <a:solidFill>
                  <a:srgbClr val="000000"/>
                </a:solidFill>
                <a:ea typeface="Arial"/>
              </a:rPr>
              <a:t>từ </a:t>
            </a:r>
            <a:r>
              <a:rPr lang="vi-VN" spc="-1">
                <a:solidFill>
                  <a:srgbClr val="000000"/>
                </a:solidFill>
                <a:ea typeface="Arial"/>
              </a:rPr>
              <a:t>các tệp này </a:t>
            </a:r>
            <a:endParaRPr lang="en-US" spc="-1">
              <a:solidFill>
                <a:srgbClr val="000000"/>
              </a:solidFill>
              <a:ea typeface="Arial"/>
            </a:endParaRPr>
          </a:p>
          <a:p>
            <a:pPr marL="228600" indent="-239760">
              <a:lnSpc>
                <a:spcPct val="100000"/>
              </a:lnSpc>
              <a:buClr>
                <a:srgbClr val="000000"/>
              </a:buClr>
              <a:buFont typeface="Arial"/>
              <a:buChar char="•"/>
            </a:pPr>
            <a:r>
              <a:rPr lang="en-US" spc="-1" smtClean="0">
                <a:solidFill>
                  <a:srgbClr val="000000"/>
                </a:solidFill>
                <a:ea typeface="Arial"/>
              </a:rPr>
              <a:t>Cần </a:t>
            </a:r>
            <a:r>
              <a:rPr lang="vi-VN" spc="-1" smtClean="0">
                <a:solidFill>
                  <a:srgbClr val="000000"/>
                </a:solidFill>
                <a:ea typeface="Arial"/>
              </a:rPr>
              <a:t>phải </a:t>
            </a:r>
            <a:r>
              <a:rPr lang="vi-VN" spc="-1">
                <a:solidFill>
                  <a:srgbClr val="000000"/>
                </a:solidFill>
                <a:ea typeface="Arial"/>
              </a:rPr>
              <a:t>làm rõ </a:t>
            </a:r>
            <a:r>
              <a:rPr lang="vi-VN" spc="-1" smtClean="0">
                <a:solidFill>
                  <a:srgbClr val="000000"/>
                </a:solidFill>
                <a:ea typeface="Arial"/>
              </a:rPr>
              <a:t>giấy phép</a:t>
            </a:r>
            <a:r>
              <a:rPr lang="en-US" spc="-1" smtClean="0">
                <a:solidFill>
                  <a:srgbClr val="000000"/>
                </a:solidFill>
                <a:ea typeface="Arial"/>
              </a:rPr>
              <a:t> ở các tệp này</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1" strike="noStrike" spc="-1" smtClean="0">
                <a:solidFill>
                  <a:srgbClr val="000000"/>
                </a:solidFill>
                <a:latin typeface="Open Sans"/>
                <a:ea typeface="Open Sans"/>
              </a:rPr>
              <a:t>Ví dụ về việc cấp phép – Cần làm rõ </a:t>
            </a:r>
            <a:r>
              <a:rPr lang="en-US" sz="3200" b="1" spc="-1">
                <a:solidFill>
                  <a:srgbClr val="000000"/>
                </a:solidFill>
                <a:latin typeface="Open Sans"/>
                <a:ea typeface="Open Sans"/>
              </a:rPr>
              <a:t>2</a:t>
            </a:r>
            <a:endParaRPr lang="en-US" sz="3200" b="0" strike="noStrike" spc="-1">
              <a:latin typeface="Arial"/>
            </a:endParaRPr>
          </a:p>
        </p:txBody>
      </p:sp>
      <p:sp>
        <p:nvSpPr>
          <p:cNvPr id="155" name="CustomShape 2"/>
          <p:cNvSpPr/>
          <p:nvPr/>
        </p:nvSpPr>
        <p:spPr>
          <a:xfrm>
            <a:off x="838080" y="1825560"/>
            <a:ext cx="68227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1670" b="0" i="1" strike="noStrike" spc="-1" smtClean="0">
                <a:solidFill>
                  <a:srgbClr val="000000"/>
                </a:solidFill>
                <a:latin typeface="Open Sans"/>
                <a:ea typeface="Open Sans"/>
              </a:rPr>
              <a:t>(zlib-1.2.8.tar</a:t>
            </a:r>
            <a:r>
              <a:rPr lang="en-US" sz="1670" b="0" i="1" strike="noStrike" spc="-1">
                <a:solidFill>
                  <a:srgbClr val="000000"/>
                </a:solidFill>
                <a:latin typeface="Open Sans"/>
                <a:ea typeface="Open Sans"/>
              </a:rPr>
              <a:t>/ zlib-1.2.8/ contrib/ amd64/ amd64-match.S)</a:t>
            </a:r>
            <a:endParaRPr lang="en-US" sz="1670" b="0" strike="noStrike" spc="-1">
              <a:latin typeface="Arial"/>
            </a:endParaRPr>
          </a:p>
          <a:p>
            <a:pPr>
              <a:lnSpc>
                <a:spcPct val="90000"/>
              </a:lnSpc>
            </a:pPr>
            <a:endParaRPr lang="en-US" sz="1670" b="0" strike="noStrike" spc="-1">
              <a:latin typeface="Arial"/>
            </a:endParaRPr>
          </a:p>
          <a:p>
            <a:pPr>
              <a:lnSpc>
                <a:spcPct val="90000"/>
              </a:lnSpc>
            </a:pPr>
            <a:r>
              <a:rPr lang="en-US" sz="1670" b="0" strike="noStrike" spc="-1">
                <a:solidFill>
                  <a:srgbClr val="000000"/>
                </a:solidFill>
                <a:latin typeface="Open Sans"/>
                <a:ea typeface="Open Sans"/>
              </a:rPr>
              <a:t>/*</a:t>
            </a:r>
            <a:endParaRPr lang="en-US" sz="1670" b="0" strike="noStrike" spc="-1">
              <a:latin typeface="Arial"/>
            </a:endParaRPr>
          </a:p>
          <a:p>
            <a:pPr>
              <a:lnSpc>
                <a:spcPct val="90000"/>
              </a:lnSpc>
            </a:pPr>
            <a:r>
              <a:rPr lang="en-US" sz="1670" b="0" strike="noStrike" spc="-1">
                <a:solidFill>
                  <a:srgbClr val="000000"/>
                </a:solidFill>
                <a:latin typeface="Open Sans"/>
                <a:ea typeface="Open Sans"/>
              </a:rPr>
              <a:t> * match.S -- optimized version of longest_match()</a:t>
            </a:r>
            <a:endParaRPr lang="en-US" sz="1670" b="0" strike="noStrike" spc="-1">
              <a:latin typeface="Arial"/>
            </a:endParaRPr>
          </a:p>
          <a:p>
            <a:pPr>
              <a:lnSpc>
                <a:spcPct val="90000"/>
              </a:lnSpc>
            </a:pPr>
            <a:r>
              <a:rPr lang="en-US" sz="1670" b="0" strike="noStrike" spc="-1">
                <a:solidFill>
                  <a:srgbClr val="000000"/>
                </a:solidFill>
                <a:latin typeface="Open Sans"/>
                <a:ea typeface="Open Sans"/>
              </a:rPr>
              <a:t> * based on the similar work by Gilles Vollant,</a:t>
            </a:r>
            <a:endParaRPr lang="en-US" sz="1670" b="0" strike="noStrike" spc="-1">
              <a:latin typeface="Arial"/>
            </a:endParaRPr>
          </a:p>
          <a:p>
            <a:pPr>
              <a:lnSpc>
                <a:spcPct val="90000"/>
              </a:lnSpc>
            </a:pPr>
            <a:r>
              <a:rPr lang="en-US" sz="1670" b="0" strike="noStrike" spc="-1">
                <a:solidFill>
                  <a:srgbClr val="000000"/>
                </a:solidFill>
                <a:latin typeface="Open Sans"/>
                <a:ea typeface="Open Sans"/>
              </a:rPr>
              <a:t> * and Brian Raiter, written 1998</a:t>
            </a:r>
            <a:endParaRPr lang="en-US" sz="1670" b="0" strike="noStrike" spc="-1">
              <a:latin typeface="Arial"/>
            </a:endParaRPr>
          </a:p>
          <a:p>
            <a:pPr>
              <a:lnSpc>
                <a:spcPct val="90000"/>
              </a:lnSpc>
            </a:pPr>
            <a:r>
              <a:rPr lang="en-US" sz="1670" b="0" strike="noStrike" spc="-1">
                <a:solidFill>
                  <a:srgbClr val="000000"/>
                </a:solidFill>
                <a:latin typeface="Open Sans"/>
                <a:ea typeface="Open Sans"/>
              </a:rPr>
              <a:t> *</a:t>
            </a:r>
            <a:endParaRPr lang="en-US" sz="1670" b="0" strike="noStrike" spc="-1">
              <a:latin typeface="Arial"/>
            </a:endParaRPr>
          </a:p>
          <a:p>
            <a:pPr>
              <a:lnSpc>
                <a:spcPct val="90000"/>
              </a:lnSpc>
            </a:pPr>
            <a:r>
              <a:rPr lang="en-US" sz="1670" b="0" strike="noStrike" spc="-1">
                <a:solidFill>
                  <a:srgbClr val="000000"/>
                </a:solidFill>
                <a:latin typeface="Open Sans"/>
                <a:ea typeface="Open Sans"/>
              </a:rPr>
              <a:t> * This is free software; you can redistribute it and/or modify it</a:t>
            </a:r>
            <a:endParaRPr lang="en-US" sz="1670" b="0" strike="noStrike" spc="-1">
              <a:latin typeface="Arial"/>
            </a:endParaRPr>
          </a:p>
          <a:p>
            <a:pPr>
              <a:lnSpc>
                <a:spcPct val="90000"/>
              </a:lnSpc>
            </a:pPr>
            <a:r>
              <a:rPr lang="en-US" sz="1670" b="0" strike="noStrike" spc="-1">
                <a:solidFill>
                  <a:srgbClr val="000000"/>
                </a:solidFill>
                <a:latin typeface="Open Sans"/>
                <a:ea typeface="Open Sans"/>
              </a:rPr>
              <a:t> * under the terms of the BSD License.</a:t>
            </a:r>
            <a:r>
              <a:t/>
            </a:r>
            <a:br/>
            <a:r>
              <a:rPr lang="en-US" sz="1670" b="0" strike="noStrike" spc="-1">
                <a:solidFill>
                  <a:srgbClr val="000000"/>
                </a:solidFill>
                <a:latin typeface="Open Sans"/>
                <a:ea typeface="Open Sans"/>
              </a:rPr>
              <a:t> * Use by owners of Che Guevarra</a:t>
            </a:r>
            <a:endParaRPr lang="en-US" sz="1670" b="0" strike="noStrike" spc="-1">
              <a:latin typeface="Arial"/>
            </a:endParaRPr>
          </a:p>
          <a:p>
            <a:pPr>
              <a:lnSpc>
                <a:spcPct val="90000"/>
              </a:lnSpc>
            </a:pPr>
            <a:r>
              <a:rPr lang="en-US" sz="1670" b="0" strike="noStrike" spc="-1">
                <a:solidFill>
                  <a:srgbClr val="000000"/>
                </a:solidFill>
                <a:latin typeface="Open Sans"/>
                <a:ea typeface="Open Sans"/>
              </a:rPr>
              <a:t> * parafernalia is prohibited, where possible,</a:t>
            </a:r>
            <a:r>
              <a:t/>
            </a:r>
            <a:br/>
            <a:r>
              <a:rPr lang="en-US" sz="1670" b="0" strike="noStrike" spc="-1">
                <a:solidFill>
                  <a:srgbClr val="000000"/>
                </a:solidFill>
                <a:latin typeface="Open Sans"/>
                <a:ea typeface="Open Sans"/>
              </a:rPr>
              <a:t> * and highly discouraged</a:t>
            </a:r>
            <a:endParaRPr lang="en-US" sz="1670" b="0" strike="noStrike" spc="-1">
              <a:latin typeface="Arial"/>
            </a:endParaRPr>
          </a:p>
          <a:p>
            <a:pPr>
              <a:lnSpc>
                <a:spcPct val="90000"/>
              </a:lnSpc>
            </a:pPr>
            <a:r>
              <a:rPr lang="en-US" sz="1670" b="0" strike="noStrike" spc="-1">
                <a:solidFill>
                  <a:srgbClr val="000000"/>
                </a:solidFill>
                <a:latin typeface="Open Sans"/>
                <a:ea typeface="Open Sans"/>
              </a:rPr>
              <a:t> * elsewhere.</a:t>
            </a:r>
            <a:endParaRPr lang="en-US" sz="1670" b="0" strike="noStrike" spc="-1">
              <a:latin typeface="Arial"/>
            </a:endParaRPr>
          </a:p>
          <a:p>
            <a:pPr>
              <a:lnSpc>
                <a:spcPct val="90000"/>
              </a:lnSpc>
            </a:pPr>
            <a:r>
              <a:rPr lang="en-US" sz="1670" b="0" strike="noStrike" spc="-1">
                <a:solidFill>
                  <a:srgbClr val="000000"/>
                </a:solidFill>
                <a:latin typeface="Open Sans"/>
                <a:ea typeface="Open Sans"/>
              </a:rPr>
              <a:t> */</a:t>
            </a:r>
            <a:endParaRPr lang="en-US" sz="1670" b="0" strike="noStrike" spc="-1">
              <a:latin typeface="Arial"/>
            </a:endParaRPr>
          </a:p>
          <a:p>
            <a:pPr>
              <a:lnSpc>
                <a:spcPct val="90000"/>
              </a:lnSpc>
            </a:pPr>
            <a:endParaRPr lang="en-US" sz="1670" b="0" strike="noStrike" spc="-1">
              <a:latin typeface="Arial"/>
            </a:endParaRPr>
          </a:p>
          <a:p>
            <a:pPr>
              <a:lnSpc>
                <a:spcPct val="90000"/>
              </a:lnSpc>
            </a:pPr>
            <a:r>
              <a:rPr lang="en-US" sz="1670" b="0" strike="noStrike" spc="-1">
                <a:solidFill>
                  <a:srgbClr val="000000"/>
                </a:solidFill>
                <a:latin typeface="Open Sans"/>
                <a:ea typeface="Open Sans"/>
              </a:rPr>
              <a:t>…</a:t>
            </a:r>
            <a:endParaRPr lang="en-US" sz="1670" b="0" strike="noStrike" spc="-1">
              <a:latin typeface="Arial"/>
            </a:endParaRPr>
          </a:p>
        </p:txBody>
      </p:sp>
      <p:sp>
        <p:nvSpPr>
          <p:cNvPr id="156" name="CustomShape 3"/>
          <p:cNvSpPr/>
          <p:nvPr/>
        </p:nvSpPr>
        <p:spPr>
          <a:xfrm>
            <a:off x="7368120" y="1901880"/>
            <a:ext cx="4136760" cy="347940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7" name="CustomShape 4"/>
          <p:cNvSpPr/>
          <p:nvPr/>
        </p:nvSpPr>
        <p:spPr>
          <a:xfrm>
            <a:off x="7588800" y="2122920"/>
            <a:ext cx="3642840" cy="219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smtClean="0">
                <a:solidFill>
                  <a:srgbClr val="000000"/>
                </a:solidFill>
                <a:latin typeface="Arial"/>
                <a:ea typeface="Arial"/>
              </a:rPr>
              <a:t>Một ví dụ thực tế khác:</a:t>
            </a:r>
            <a:endParaRPr lang="en-US" sz="1800" b="0" strike="noStrike" spc="-1">
              <a:latin typeface="Arial"/>
            </a:endParaRPr>
          </a:p>
          <a:p>
            <a:pPr marL="171360" indent="-182520">
              <a:lnSpc>
                <a:spcPct val="100000"/>
              </a:lnSpc>
              <a:spcBef>
                <a:spcPts val="1001"/>
              </a:spcBef>
              <a:buClr>
                <a:srgbClr val="000000"/>
              </a:buClr>
              <a:buFont typeface="Arial"/>
              <a:buChar char="•"/>
            </a:pPr>
            <a:r>
              <a:rPr lang="en-US" spc="-1" smtClean="0">
                <a:solidFill>
                  <a:srgbClr val="000000"/>
                </a:solidFill>
                <a:latin typeface="Arial"/>
              </a:rPr>
              <a:t>Điều gì có nghĩa là vui vẻ (hay một tuyên bố chính trị), rất khó để phân biệt được chúng</a:t>
            </a:r>
            <a:endParaRPr lang="en-US" sz="1800" b="0" strike="noStrike" spc="-1">
              <a:latin typeface="Arial"/>
            </a:endParaRPr>
          </a:p>
          <a:p>
            <a:pPr marL="171360" indent="-182520">
              <a:lnSpc>
                <a:spcPct val="100000"/>
              </a:lnSpc>
              <a:spcBef>
                <a:spcPts val="1001"/>
              </a:spcBef>
              <a:buClr>
                <a:srgbClr val="000000"/>
              </a:buClr>
              <a:buFont typeface="Arial"/>
              <a:buChar char="•"/>
            </a:pPr>
            <a:r>
              <a:rPr lang="en-US" sz="1800" b="0" i="1" strike="noStrike" spc="-1" smtClean="0">
                <a:solidFill>
                  <a:srgbClr val="000000"/>
                </a:solidFill>
                <a:latin typeface="Arial"/>
                <a:ea typeface="Arial"/>
              </a:rPr>
              <a:t>Câu hỏi: Có thể bỏ qua hay phải kiểm tra ý nghĩa chính xác của chúng?</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1" strike="noStrike" spc="-1" smtClean="0">
                <a:solidFill>
                  <a:srgbClr val="000000"/>
                </a:solidFill>
                <a:latin typeface="Open Sans"/>
                <a:ea typeface="Open Sans"/>
              </a:rPr>
              <a:t>Ví dụ về việc cấp phép – Cần làm rõ 3</a:t>
            </a:r>
            <a:endParaRPr lang="en-US" sz="3200" spc="-1"/>
          </a:p>
        </p:txBody>
      </p:sp>
      <p:sp>
        <p:nvSpPr>
          <p:cNvPr id="159" name="CustomShape 2"/>
          <p:cNvSpPr/>
          <p:nvPr/>
        </p:nvSpPr>
        <p:spPr>
          <a:xfrm>
            <a:off x="838080" y="1825560"/>
            <a:ext cx="518004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1600" b="0" i="1" strike="noStrike" spc="-1">
                <a:solidFill>
                  <a:srgbClr val="000000"/>
                </a:solidFill>
                <a:latin typeface="Arial"/>
                <a:ea typeface="Arial"/>
              </a:rPr>
              <a:t>(TrueCrypt 7.1a Source.zip/ Common/ Cache.c)</a:t>
            </a:r>
            <a:endParaRPr lang="en-US" sz="1600" b="0" strike="noStrike" spc="-1">
              <a:latin typeface="Arial"/>
            </a:endParaRPr>
          </a:p>
          <a:p>
            <a:pPr>
              <a:lnSpc>
                <a:spcPct val="90000"/>
              </a:lnSpc>
            </a:pPr>
            <a:endParaRPr lang="en-US" sz="1600" b="0" strike="noStrike" spc="-1">
              <a:latin typeface="Arial"/>
            </a:endParaRPr>
          </a:p>
          <a:p>
            <a:pPr>
              <a:lnSpc>
                <a:spcPct val="90000"/>
              </a:lnSpc>
            </a:pPr>
            <a:r>
              <a:rPr lang="en-US" sz="1800" b="0" strike="noStrike" spc="-1">
                <a:solidFill>
                  <a:srgbClr val="000000"/>
                </a:solidFill>
                <a:latin typeface="Arial"/>
                <a:ea typeface="Arial"/>
              </a:rPr>
              <a:t>Legal Notice: Some portions of the source code contained in this file were derived from the source code of Encryption for the Masses 2.02a, which is Copyright (c) 1998-2000 Paul Le Roux and which is governed by the 'License Agreement for Encryption for the Masses'. Modifications and additions to the original source code (contained in this file) and all other portions of this file are Copyright (c) 2003-2008 TrueCrypt Developers Association and are governed by the TrueCrypt License 3.0 the full text of which is contained in the file License.txt included in TrueCrypt binary and source code distribution packages. */</a:t>
            </a:r>
            <a:endParaRPr lang="en-US" sz="1800" b="0" strike="noStrike" spc="-1">
              <a:latin typeface="Arial"/>
            </a:endParaRPr>
          </a:p>
          <a:p>
            <a:pPr>
              <a:lnSpc>
                <a:spcPct val="90000"/>
              </a:lnSpc>
            </a:pPr>
            <a:r>
              <a:rPr lang="en-US" sz="1800" b="0" strike="noStrike" spc="-1">
                <a:solidFill>
                  <a:srgbClr val="000000"/>
                </a:solidFill>
                <a:latin typeface="Arial"/>
                <a:ea typeface="Arial"/>
              </a:rPr>
              <a:t>…</a:t>
            </a:r>
            <a:endParaRPr lang="en-US" sz="1800" b="0" strike="noStrike" spc="-1">
              <a:latin typeface="Arial"/>
            </a:endParaRPr>
          </a:p>
        </p:txBody>
      </p:sp>
      <p:sp>
        <p:nvSpPr>
          <p:cNvPr id="160" name="CustomShape 3"/>
          <p:cNvSpPr/>
          <p:nvPr/>
        </p:nvSpPr>
        <p:spPr>
          <a:xfrm>
            <a:off x="7147440" y="1825560"/>
            <a:ext cx="4204800" cy="34664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1" name="CustomShape 4"/>
          <p:cNvSpPr/>
          <p:nvPr/>
        </p:nvSpPr>
        <p:spPr>
          <a:xfrm>
            <a:off x="7397640" y="2122920"/>
            <a:ext cx="3605040" cy="320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b="1" spc="-1">
                <a:solidFill>
                  <a:srgbClr val="000000"/>
                </a:solidFill>
                <a:ea typeface="Arial"/>
              </a:rPr>
              <a:t>Một ví dụ thực tế khác:</a:t>
            </a:r>
            <a:endParaRPr lang="en-US" spc="-1"/>
          </a:p>
          <a:p>
            <a:pPr marL="171360" indent="-182520">
              <a:lnSpc>
                <a:spcPct val="100000"/>
              </a:lnSpc>
              <a:spcBef>
                <a:spcPts val="1001"/>
              </a:spcBef>
              <a:buClr>
                <a:srgbClr val="000000"/>
              </a:buClr>
              <a:buFont typeface="Arial"/>
              <a:buChar char="•"/>
            </a:pPr>
            <a:r>
              <a:rPr lang="en-US" spc="-1" smtClean="0">
                <a:solidFill>
                  <a:srgbClr val="000000"/>
                </a:solidFill>
                <a:ea typeface="Arial"/>
              </a:rPr>
              <a:t>Định dạng văn bản này có xuất hiện </a:t>
            </a:r>
            <a:r>
              <a:rPr lang="en-US" spc="-1">
                <a:solidFill>
                  <a:srgbClr val="000000"/>
                </a:solidFill>
                <a:ea typeface="Arial"/>
              </a:rPr>
              <a:t>trong tệp</a:t>
            </a:r>
          </a:p>
          <a:p>
            <a:pPr marL="171360" indent="-182520">
              <a:lnSpc>
                <a:spcPct val="100000"/>
              </a:lnSpc>
              <a:spcBef>
                <a:spcPts val="1001"/>
              </a:spcBef>
              <a:buClr>
                <a:srgbClr val="000000"/>
              </a:buClr>
              <a:buFont typeface="Arial"/>
              <a:buChar char="•"/>
            </a:pPr>
            <a:r>
              <a:rPr lang="vi-VN" spc="-1">
                <a:solidFill>
                  <a:srgbClr val="000000"/>
                </a:solidFill>
                <a:ea typeface="Arial"/>
              </a:rPr>
              <a:t>Đây là một ví dụ rất đặc biệt cần được xem </a:t>
            </a:r>
            <a:r>
              <a:rPr lang="vi-VN" spc="-1" smtClean="0">
                <a:solidFill>
                  <a:srgbClr val="000000"/>
                </a:solidFill>
                <a:ea typeface="Arial"/>
              </a:rPr>
              <a:t>xét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1" strike="noStrike" spc="-1" smtClean="0">
                <a:solidFill>
                  <a:srgbClr val="000000"/>
                </a:solidFill>
                <a:latin typeface="Open Sans"/>
                <a:ea typeface="Open Sans"/>
              </a:rPr>
              <a:t>Ví dụ về việc cấp phép – Cần làm rõ 4</a:t>
            </a:r>
            <a:endParaRPr lang="en-US" sz="3200" spc="-1"/>
          </a:p>
        </p:txBody>
      </p:sp>
      <p:sp>
        <p:nvSpPr>
          <p:cNvPr id="163" name="CustomShape 2"/>
          <p:cNvSpPr/>
          <p:nvPr/>
        </p:nvSpPr>
        <p:spPr>
          <a:xfrm>
            <a:off x="838080" y="1465560"/>
            <a:ext cx="692280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1600" b="0" i="1" strike="noStrike" spc="-1">
                <a:solidFill>
                  <a:srgbClr val="000000"/>
                </a:solidFill>
                <a:latin typeface="Arial"/>
                <a:ea typeface="Arial"/>
              </a:rPr>
              <a:t>(TrueCrypt 7.1a Source.zip/ Crypto/ AesSmall.h)</a:t>
            </a:r>
            <a:endParaRPr lang="en-US" sz="1600" b="0" strike="noStrike" spc="-1">
              <a:latin typeface="Arial"/>
            </a:endParaRPr>
          </a:p>
          <a:p>
            <a:pPr>
              <a:lnSpc>
                <a:spcPct val="80000"/>
              </a:lnSpc>
            </a:pPr>
            <a:endParaRPr lang="en-US" sz="1600" b="0" strike="noStrike" spc="-1">
              <a:latin typeface="Arial"/>
            </a:endParaRPr>
          </a:p>
          <a:p>
            <a:pPr>
              <a:lnSpc>
                <a:spcPct val="80000"/>
              </a:lnSpc>
            </a:pPr>
            <a:r>
              <a:rPr lang="en-US" sz="1600" b="0" strike="noStrike" spc="-1">
                <a:solidFill>
                  <a:srgbClr val="000000"/>
                </a:solidFill>
                <a:latin typeface="Arial"/>
                <a:ea typeface="Arial"/>
              </a:rPr>
              <a:t> The free distribution and use of this software in both source and binary</a:t>
            </a:r>
            <a:endParaRPr lang="en-US" sz="1600" b="0" strike="noStrike" spc="-1">
              <a:latin typeface="Arial"/>
            </a:endParaRPr>
          </a:p>
          <a:p>
            <a:pPr>
              <a:lnSpc>
                <a:spcPct val="80000"/>
              </a:lnSpc>
            </a:pPr>
            <a:r>
              <a:rPr lang="en-US" sz="1600" b="0" strike="noStrike" spc="-1">
                <a:solidFill>
                  <a:srgbClr val="000000"/>
                </a:solidFill>
                <a:latin typeface="Arial"/>
                <a:ea typeface="Arial"/>
              </a:rPr>
              <a:t> form is allowed (with or without changes) provided that:</a:t>
            </a:r>
            <a:endParaRPr lang="en-US" sz="1600" b="0" strike="noStrike" spc="-1">
              <a:latin typeface="Arial"/>
            </a:endParaRPr>
          </a:p>
          <a:p>
            <a:pPr>
              <a:lnSpc>
                <a:spcPct val="80000"/>
              </a:lnSpc>
            </a:pPr>
            <a:endParaRPr lang="en-US" sz="1600" b="0" strike="noStrike" spc="-1">
              <a:latin typeface="Arial"/>
            </a:endParaRPr>
          </a:p>
          <a:p>
            <a:pPr>
              <a:lnSpc>
                <a:spcPct val="80000"/>
              </a:lnSpc>
            </a:pPr>
            <a:r>
              <a:rPr lang="en-US" sz="1600" b="0" strike="noStrike" spc="-1">
                <a:solidFill>
                  <a:srgbClr val="000000"/>
                </a:solidFill>
                <a:latin typeface="Arial"/>
                <a:ea typeface="Arial"/>
              </a:rPr>
              <a:t>   1. distributions of this source code include the above copyright</a:t>
            </a:r>
            <a:endParaRPr lang="en-US" sz="1600" b="0" strike="noStrike" spc="-1">
              <a:latin typeface="Arial"/>
            </a:endParaRPr>
          </a:p>
          <a:p>
            <a:pPr>
              <a:lnSpc>
                <a:spcPct val="80000"/>
              </a:lnSpc>
            </a:pPr>
            <a:r>
              <a:rPr lang="en-US" sz="1600" b="0" strike="noStrike" spc="-1">
                <a:solidFill>
                  <a:srgbClr val="000000"/>
                </a:solidFill>
                <a:latin typeface="Arial"/>
                <a:ea typeface="Arial"/>
              </a:rPr>
              <a:t>      notice, this list of conditions and the following disclaimer;</a:t>
            </a:r>
            <a:endParaRPr lang="en-US" sz="1600" b="0" strike="noStrike" spc="-1">
              <a:latin typeface="Arial"/>
            </a:endParaRPr>
          </a:p>
          <a:p>
            <a:pPr>
              <a:lnSpc>
                <a:spcPct val="80000"/>
              </a:lnSpc>
            </a:pPr>
            <a:r>
              <a:rPr lang="en-US" sz="1600" b="0" strike="noStrike" spc="-1">
                <a:solidFill>
                  <a:srgbClr val="000000"/>
                </a:solidFill>
                <a:latin typeface="Arial"/>
                <a:ea typeface="Arial"/>
              </a:rPr>
              <a:t>   2. distributions in binary form include the above copyright</a:t>
            </a:r>
            <a:endParaRPr lang="en-US" sz="1600" b="0" strike="noStrike" spc="-1">
              <a:latin typeface="Arial"/>
            </a:endParaRPr>
          </a:p>
          <a:p>
            <a:pPr>
              <a:lnSpc>
                <a:spcPct val="80000"/>
              </a:lnSpc>
            </a:pPr>
            <a:r>
              <a:rPr lang="en-US" sz="1600" b="0" strike="noStrike" spc="-1">
                <a:solidFill>
                  <a:srgbClr val="000000"/>
                </a:solidFill>
                <a:latin typeface="Arial"/>
                <a:ea typeface="Arial"/>
              </a:rPr>
              <a:t>      notice, this list of conditions and the following disclaimer</a:t>
            </a:r>
            <a:endParaRPr lang="en-US" sz="1600" b="0" strike="noStrike" spc="-1">
              <a:latin typeface="Arial"/>
            </a:endParaRPr>
          </a:p>
          <a:p>
            <a:pPr>
              <a:lnSpc>
                <a:spcPct val="80000"/>
              </a:lnSpc>
            </a:pPr>
            <a:r>
              <a:rPr lang="en-US" sz="1600" b="0" strike="noStrike" spc="-1">
                <a:solidFill>
                  <a:srgbClr val="000000"/>
                </a:solidFill>
                <a:latin typeface="Arial"/>
                <a:ea typeface="Arial"/>
              </a:rPr>
              <a:t>      in the documentation and/or other associated materials;</a:t>
            </a:r>
            <a:endParaRPr lang="en-US" sz="1600" b="0" strike="noStrike" spc="-1">
              <a:latin typeface="Arial"/>
            </a:endParaRPr>
          </a:p>
          <a:p>
            <a:pPr>
              <a:lnSpc>
                <a:spcPct val="80000"/>
              </a:lnSpc>
            </a:pPr>
            <a:r>
              <a:rPr lang="en-US" sz="1600" b="0" strike="noStrike" spc="-1">
                <a:solidFill>
                  <a:srgbClr val="000000"/>
                </a:solidFill>
                <a:latin typeface="Arial"/>
                <a:ea typeface="Arial"/>
              </a:rPr>
              <a:t>   3. the copyright holder's name is not used to endorse products</a:t>
            </a:r>
            <a:endParaRPr lang="en-US" sz="1600" b="0" strike="noStrike" spc="-1">
              <a:latin typeface="Arial"/>
            </a:endParaRPr>
          </a:p>
          <a:p>
            <a:pPr>
              <a:lnSpc>
                <a:spcPct val="80000"/>
              </a:lnSpc>
            </a:pPr>
            <a:r>
              <a:rPr lang="en-US" sz="1600" b="0" strike="noStrike" spc="-1">
                <a:solidFill>
                  <a:srgbClr val="000000"/>
                </a:solidFill>
                <a:latin typeface="Arial"/>
                <a:ea typeface="Arial"/>
              </a:rPr>
              <a:t>      built using this software without specific written permission.</a:t>
            </a:r>
            <a:endParaRPr lang="en-US" sz="1600" b="0" strike="noStrike" spc="-1">
              <a:latin typeface="Arial"/>
            </a:endParaRPr>
          </a:p>
          <a:p>
            <a:pPr>
              <a:lnSpc>
                <a:spcPct val="80000"/>
              </a:lnSpc>
            </a:pPr>
            <a:endParaRPr lang="en-US" sz="1600" b="0" strike="noStrike" spc="-1">
              <a:latin typeface="Arial"/>
            </a:endParaRPr>
          </a:p>
          <a:p>
            <a:pPr>
              <a:lnSpc>
                <a:spcPct val="80000"/>
              </a:lnSpc>
            </a:pPr>
            <a:r>
              <a:rPr lang="en-US" sz="1600" b="0" strike="noStrike" spc="-1">
                <a:solidFill>
                  <a:srgbClr val="000000"/>
                </a:solidFill>
                <a:latin typeface="Arial"/>
                <a:ea typeface="Arial"/>
              </a:rPr>
              <a:t> ALTERNATIVELY, provided that this notice is retained in full, this product</a:t>
            </a:r>
            <a:endParaRPr lang="en-US" sz="1600" b="0" strike="noStrike" spc="-1">
              <a:latin typeface="Arial"/>
            </a:endParaRPr>
          </a:p>
          <a:p>
            <a:pPr>
              <a:lnSpc>
                <a:spcPct val="80000"/>
              </a:lnSpc>
            </a:pPr>
            <a:r>
              <a:rPr lang="en-US" sz="1600" b="0" strike="noStrike" spc="-1">
                <a:solidFill>
                  <a:srgbClr val="000000"/>
                </a:solidFill>
                <a:latin typeface="Arial"/>
                <a:ea typeface="Arial"/>
              </a:rPr>
              <a:t> may be distributed under the terms of the GNU General Public License (GPL),</a:t>
            </a:r>
            <a:endParaRPr lang="en-US" sz="1600" b="0" strike="noStrike" spc="-1">
              <a:latin typeface="Arial"/>
            </a:endParaRPr>
          </a:p>
          <a:p>
            <a:pPr>
              <a:lnSpc>
                <a:spcPct val="80000"/>
              </a:lnSpc>
            </a:pPr>
            <a:r>
              <a:rPr lang="en-US" sz="1600" b="0" strike="noStrike" spc="-1">
                <a:solidFill>
                  <a:srgbClr val="000000"/>
                </a:solidFill>
                <a:latin typeface="Arial"/>
                <a:ea typeface="Arial"/>
              </a:rPr>
              <a:t> in which case the provisions of the GPL apply INSTEAD OF those given above.</a:t>
            </a:r>
            <a:endParaRPr lang="en-US" sz="1600" b="0" strike="noStrike" spc="-1">
              <a:latin typeface="Arial"/>
            </a:endParaRPr>
          </a:p>
          <a:p>
            <a:pPr>
              <a:lnSpc>
                <a:spcPct val="80000"/>
              </a:lnSpc>
            </a:pPr>
            <a:endParaRPr lang="en-US" sz="1600" b="0" strike="noStrike" spc="-1">
              <a:latin typeface="Arial"/>
            </a:endParaRPr>
          </a:p>
          <a:p>
            <a:pPr>
              <a:lnSpc>
                <a:spcPct val="80000"/>
              </a:lnSpc>
            </a:pPr>
            <a:r>
              <a:rPr lang="en-US" sz="1600" b="0" strike="noStrike" spc="-1">
                <a:solidFill>
                  <a:srgbClr val="000000"/>
                </a:solidFill>
                <a:latin typeface="Arial"/>
                <a:ea typeface="Arial"/>
              </a:rPr>
              <a:t> DISCLAIMER</a:t>
            </a:r>
            <a:endParaRPr lang="en-US" sz="1600" b="0" strike="noStrike" spc="-1">
              <a:latin typeface="Arial"/>
            </a:endParaRPr>
          </a:p>
          <a:p>
            <a:pPr>
              <a:lnSpc>
                <a:spcPct val="80000"/>
              </a:lnSpc>
            </a:pPr>
            <a:r>
              <a:rPr lang="en-US" sz="1600" b="0" strike="noStrike" spc="-1">
                <a:solidFill>
                  <a:srgbClr val="000000"/>
                </a:solidFill>
                <a:latin typeface="Arial"/>
                <a:ea typeface="Arial"/>
              </a:rPr>
              <a:t> This software is provided 'as is' with no explicit or implied warranties</a:t>
            </a:r>
            <a:endParaRPr lang="en-US" sz="1600" b="0" strike="noStrike" spc="-1">
              <a:latin typeface="Arial"/>
            </a:endParaRPr>
          </a:p>
          <a:p>
            <a:pPr>
              <a:lnSpc>
                <a:spcPct val="80000"/>
              </a:lnSpc>
            </a:pPr>
            <a:r>
              <a:rPr lang="en-US" sz="1600" b="0" strike="noStrike" spc="-1">
                <a:solidFill>
                  <a:srgbClr val="000000"/>
                </a:solidFill>
                <a:latin typeface="Arial"/>
                <a:ea typeface="Arial"/>
              </a:rPr>
              <a:t> in respect of its properties, including, but not limited to, correctness</a:t>
            </a:r>
            <a:endParaRPr lang="en-US" sz="1600" b="0" strike="noStrike" spc="-1">
              <a:latin typeface="Arial"/>
            </a:endParaRPr>
          </a:p>
          <a:p>
            <a:pPr>
              <a:lnSpc>
                <a:spcPct val="80000"/>
              </a:lnSpc>
            </a:pPr>
            <a:r>
              <a:rPr lang="en-US" sz="1600" b="0" strike="noStrike" spc="-1">
                <a:solidFill>
                  <a:srgbClr val="000000"/>
                </a:solidFill>
                <a:latin typeface="Arial"/>
                <a:ea typeface="Arial"/>
              </a:rPr>
              <a:t> and/or fitness for purpose.</a:t>
            </a:r>
            <a:endParaRPr lang="en-US" sz="1600" b="0" strike="noStrike" spc="-1">
              <a:latin typeface="Arial"/>
            </a:endParaRPr>
          </a:p>
        </p:txBody>
      </p:sp>
      <p:sp>
        <p:nvSpPr>
          <p:cNvPr id="164" name="CustomShape 3"/>
          <p:cNvSpPr/>
          <p:nvPr/>
        </p:nvSpPr>
        <p:spPr>
          <a:xfrm>
            <a:off x="7761240" y="1825560"/>
            <a:ext cx="3591000" cy="347760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5" name="CustomShape 4"/>
          <p:cNvSpPr/>
          <p:nvPr/>
        </p:nvSpPr>
        <p:spPr>
          <a:xfrm>
            <a:off x="7955279" y="2013480"/>
            <a:ext cx="3183775" cy="319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b="1" spc="-1" smtClean="0">
                <a:solidFill>
                  <a:srgbClr val="000000"/>
                </a:solidFill>
                <a:ea typeface="Arial"/>
              </a:rPr>
              <a:t>Một ví dụ thực tế khác</a:t>
            </a:r>
            <a:r>
              <a:rPr lang="en-US" sz="1800" b="1" strike="noStrike" spc="-1" smtClean="0">
                <a:solidFill>
                  <a:srgbClr val="000000"/>
                </a:solidFill>
                <a:latin typeface="Arial"/>
                <a:ea typeface="Arial"/>
              </a:rPr>
              <a:t>:</a:t>
            </a:r>
            <a:endParaRPr lang="en-US" sz="1800" b="0" strike="noStrike" spc="-1">
              <a:latin typeface="Arial"/>
            </a:endParaRPr>
          </a:p>
          <a:p>
            <a:pPr marL="171360" indent="-182520">
              <a:lnSpc>
                <a:spcPct val="100000"/>
              </a:lnSpc>
              <a:spcBef>
                <a:spcPts val="1001"/>
              </a:spcBef>
              <a:buClr>
                <a:srgbClr val="000000"/>
              </a:buClr>
              <a:buFont typeface="Arial"/>
              <a:buChar char="•"/>
            </a:pPr>
            <a:r>
              <a:rPr lang="en-US" spc="-1">
                <a:solidFill>
                  <a:srgbClr val="000000"/>
                </a:solidFill>
                <a:ea typeface="Arial"/>
              </a:rPr>
              <a:t>Làm </a:t>
            </a:r>
            <a:r>
              <a:rPr lang="en-US" spc="-1" smtClean="0">
                <a:solidFill>
                  <a:srgbClr val="000000"/>
                </a:solidFill>
                <a:ea typeface="Arial"/>
              </a:rPr>
              <a:t>sao để quyết định </a:t>
            </a:r>
            <a:r>
              <a:rPr lang="en-US" spc="-1">
                <a:solidFill>
                  <a:srgbClr val="000000"/>
                </a:solidFill>
                <a:ea typeface="Arial"/>
              </a:rPr>
              <a:t>giấy phép </a:t>
            </a:r>
            <a:r>
              <a:rPr lang="en-US" spc="-1" smtClean="0">
                <a:solidFill>
                  <a:srgbClr val="000000"/>
                </a:solidFill>
                <a:ea typeface="Arial"/>
              </a:rPr>
              <a:t>nào được chọn?</a:t>
            </a:r>
            <a:endParaRPr lang="en-US" spc="-1">
              <a:solidFill>
                <a:srgbClr val="000000"/>
              </a:solidFill>
              <a:ea typeface="Arial"/>
            </a:endParaRPr>
          </a:p>
          <a:p>
            <a:pPr marL="171360" indent="-182520">
              <a:lnSpc>
                <a:spcPct val="100000"/>
              </a:lnSpc>
              <a:spcBef>
                <a:spcPts val="1001"/>
              </a:spcBef>
              <a:buClr>
                <a:srgbClr val="000000"/>
              </a:buClr>
              <a:buFont typeface="Arial"/>
              <a:buChar char="•"/>
            </a:pPr>
            <a:r>
              <a:rPr lang="en-US" spc="-1">
                <a:solidFill>
                  <a:srgbClr val="000000"/>
                </a:solidFill>
                <a:ea typeface="Arial"/>
              </a:rPr>
              <a:t>Có thể có một lý do bên ngoài để chọn </a:t>
            </a:r>
            <a:r>
              <a:rPr lang="en-US" spc="-1" smtClean="0">
                <a:solidFill>
                  <a:srgbClr val="000000"/>
                </a:solidFill>
                <a:ea typeface="Arial"/>
              </a:rPr>
              <a:t>một giấy phép này hoặc giấy phép khác</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TotalTime>
  <Words>2141</Words>
  <Application>Microsoft Office PowerPoint</Application>
  <PresentationFormat>Widescreen</PresentationFormat>
  <Paragraphs>259</Paragraphs>
  <Slides>18</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Calibri</vt:lpstr>
      <vt:lpstr>Courier New</vt:lpstr>
      <vt:lpstr>DejaVu Sans</vt:lpstr>
      <vt:lpstr>Noto Sans Symbols</vt:lpstr>
      <vt:lpstr>Open Sans</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Pham Van Hieu</dc:creator>
  <dc:description/>
  <cp:lastModifiedBy>Pham Van Hieu</cp:lastModifiedBy>
  <cp:revision>149</cp:revision>
  <dcterms:modified xsi:type="dcterms:W3CDTF">2019-11-29T09:11:30Z</dcterms:modified>
  <dc:language>en-US</dc:language>
</cp:coreProperties>
</file>