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267BD61-070F-4F91-AA22-43A99ACAF3A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400" cy="4076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760" cy="4076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smtClean="0">
                <a:latin typeface="Arial"/>
              </a:rPr>
              <a:t>Translate</a:t>
            </a:r>
            <a:r>
              <a:rPr lang="en-US" sz="2000" b="0" strike="noStrike" spc="-1" baseline="0" smtClean="0">
                <a:latin typeface="Arial"/>
              </a:rPr>
              <a:t>d by HieuPV (hieu.phamvan@toshiba-tsdv.com)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89960" cy="46836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7000" cy="786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683823" y="6387480"/>
            <a:ext cx="7722337" cy="4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) - 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280" cy="4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120" cy="104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69440" cy="36860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89960" cy="46836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7000" cy="7862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588821" y="6387480"/>
            <a:ext cx="7817339" cy="4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(Translated</a:t>
            </a:r>
            <a:r>
              <a:rPr lang="en-US" sz="1400" b="0" strike="noStrike" spc="-1" baseline="0" smtClean="0">
                <a:solidFill>
                  <a:srgbClr val="FFFFFF"/>
                </a:solidFill>
                <a:latin typeface="Arial"/>
                <a:ea typeface="Arial"/>
              </a:rPr>
              <a:t> by HieuPV</a:t>
            </a:r>
            <a:r>
              <a:rPr lang="en-US" sz="1400" b="0" strike="noStrike" spc="-1" smtClean="0">
                <a:solidFill>
                  <a:srgbClr val="FFFFFF"/>
                </a:solidFill>
                <a:latin typeface="Arial"/>
                <a:ea typeface="Arial"/>
              </a:rPr>
              <a:t>) - 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8280" cy="4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8" name="Google Shape;35;p7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6960" cy="405468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10607040" y="6470640"/>
            <a:ext cx="15829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fld id="{1EBC89D4-F750-452C-A620-1CC7DFBF2194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w360/sw360portal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www.openchainproject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pdx.org" TargetMode="External"/><Relationship Id="rId5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fossology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ology.org/get-started/basic-work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0080" y="4043879"/>
            <a:ext cx="11269440" cy="149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FOSSology: </a:t>
            </a:r>
            <a:r>
              <a:rPr lang="vi-VN" sz="4000" b="1" spc="-1">
                <a:solidFill>
                  <a:srgbClr val="000000"/>
                </a:solidFill>
                <a:ea typeface="Arial"/>
              </a:rPr>
              <a:t>Giới </a:t>
            </a:r>
            <a:r>
              <a:rPr lang="en-US" sz="4000" b="1" spc="-1" smtClean="0">
                <a:solidFill>
                  <a:srgbClr val="000000"/>
                </a:solidFill>
                <a:ea typeface="Arial"/>
              </a:rPr>
              <a:t>T</a:t>
            </a:r>
            <a:r>
              <a:rPr lang="vi-VN" sz="4000" b="1" spc="-1" smtClean="0">
                <a:solidFill>
                  <a:srgbClr val="000000"/>
                </a:solidFill>
                <a:ea typeface="Arial"/>
              </a:rPr>
              <a:t>hiệu </a:t>
            </a:r>
            <a:r>
              <a:rPr lang="vi-VN" sz="4000" b="1" spc="-1">
                <a:solidFill>
                  <a:srgbClr val="000000"/>
                </a:solidFill>
                <a:ea typeface="Arial"/>
              </a:rPr>
              <a:t>và </a:t>
            </a:r>
            <a:r>
              <a:rPr lang="en-US" sz="4000" b="1" spc="-1">
                <a:solidFill>
                  <a:srgbClr val="000000"/>
                </a:solidFill>
                <a:ea typeface="Arial"/>
              </a:rPr>
              <a:t>L</a:t>
            </a:r>
            <a:r>
              <a:rPr lang="en-US" sz="4000" b="1" spc="-1" smtClean="0">
                <a:solidFill>
                  <a:srgbClr val="000000"/>
                </a:solidFill>
                <a:ea typeface="Arial"/>
              </a:rPr>
              <a:t>uồng </a:t>
            </a:r>
            <a:r>
              <a:rPr lang="en-US" sz="4000" b="1" spc="-1">
                <a:solidFill>
                  <a:srgbClr val="000000"/>
                </a:solidFill>
                <a:ea typeface="Arial"/>
              </a:rPr>
              <a:t>H</a:t>
            </a:r>
            <a:r>
              <a:rPr lang="en-US" sz="4000" b="1" spc="-1" smtClean="0">
                <a:solidFill>
                  <a:srgbClr val="000000"/>
                </a:solidFill>
                <a:ea typeface="Arial"/>
              </a:rPr>
              <a:t>oạt Động </a:t>
            </a:r>
            <a:r>
              <a:rPr lang="en-US" sz="4000" b="1" spc="-1">
                <a:solidFill>
                  <a:srgbClr val="000000"/>
                </a:solidFill>
                <a:ea typeface="Arial"/>
              </a:rPr>
              <a:t>C</a:t>
            </a:r>
            <a:r>
              <a:rPr lang="vi-VN" sz="4000" b="1" spc="-1" smtClean="0">
                <a:solidFill>
                  <a:srgbClr val="000000"/>
                </a:solidFill>
                <a:ea typeface="Arial"/>
              </a:rPr>
              <a:t>ơ </a:t>
            </a:r>
            <a:r>
              <a:rPr lang="en-US" sz="4000" b="1" spc="-1">
                <a:solidFill>
                  <a:srgbClr val="000000"/>
                </a:solidFill>
                <a:ea typeface="Arial"/>
              </a:rPr>
              <a:t>B</a:t>
            </a:r>
            <a:r>
              <a:rPr lang="vi-VN" sz="4000" b="1" spc="-1" smtClean="0">
                <a:solidFill>
                  <a:srgbClr val="000000"/>
                </a:solidFill>
                <a:ea typeface="Arial"/>
              </a:rPr>
              <a:t>ản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-1" y="0"/>
            <a:ext cx="12599719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FOSSology hoạt động như thế nào? - Tổng quan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798280" y="1941840"/>
            <a:ext cx="863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Tải lên tệp nén mã nguồn (*.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zip, *.tar.gz, etc)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798280" y="2558880"/>
            <a:ext cx="8637120" cy="64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2000" spc="-1">
                <a:solidFill>
                  <a:srgbClr val="000000"/>
                </a:solidFill>
                <a:ea typeface="Arial"/>
              </a:rPr>
              <a:t>Thuật toán quét đoạn văn bản để đưa ra giấy phép, bản quyền, ECC,… phù hợp</a:t>
            </a:r>
            <a:endParaRPr lang="en-US" sz="2000" spc="-1"/>
          </a:p>
        </p:txBody>
      </p:sp>
      <p:sp>
        <p:nvSpPr>
          <p:cNvPr id="154" name="CustomShape 4"/>
          <p:cNvSpPr/>
          <p:nvPr/>
        </p:nvSpPr>
        <p:spPr>
          <a:xfrm>
            <a:off x="2798280" y="3436200"/>
            <a:ext cx="8637120" cy="64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</a:rPr>
              <a:t>Xem xét kết quả quét giấy phép để tìm kiếm các giấy phép sai</a:t>
            </a:r>
            <a:endParaRPr lang="en-US" sz="2000" spc="-1" smtClean="0"/>
          </a:p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Xem xét các kết quả quét khác (bản quyền, ECC)</a:t>
            </a:r>
            <a:endParaRPr lang="en-US" sz="2000" spc="-1"/>
          </a:p>
        </p:txBody>
      </p:sp>
      <p:sp>
        <p:nvSpPr>
          <p:cNvPr id="155" name="CustomShape 5"/>
          <p:cNvSpPr/>
          <p:nvPr/>
        </p:nvSpPr>
        <p:spPr>
          <a:xfrm>
            <a:off x="2798280" y="4417200"/>
            <a:ext cx="8637120" cy="133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90440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Kết quả của “clearing”</a:t>
            </a:r>
            <a:endParaRPr lang="en-US" sz="2000" spc="-1" smtClean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Báo cáo SPDX</a:t>
            </a:r>
            <a:endParaRPr lang="en-US" sz="2000" spc="-1" smtClean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Tạo thông báo hoặc tập tin readme</a:t>
            </a:r>
            <a:endParaRPr lang="en-US" sz="2000" spc="-1" smtClean="0"/>
          </a:p>
          <a:p>
            <a:pPr marL="647640" lvl="1" indent="-20124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spc="-1" smtClean="0">
                <a:solidFill>
                  <a:srgbClr val="000000"/>
                </a:solidFill>
              </a:rPr>
              <a:t>Debian-copyrights</a:t>
            </a:r>
            <a:endParaRPr lang="en-US" sz="2000" spc="-1"/>
          </a:p>
        </p:txBody>
      </p:sp>
      <p:sp>
        <p:nvSpPr>
          <p:cNvPr id="156" name="CustomShape 6"/>
          <p:cNvSpPr/>
          <p:nvPr/>
        </p:nvSpPr>
        <p:spPr>
          <a:xfrm rot="5400000">
            <a:off x="1190880" y="1209240"/>
            <a:ext cx="886680" cy="201024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7"/>
          <p:cNvSpPr/>
          <p:nvPr/>
        </p:nvSpPr>
        <p:spPr>
          <a:xfrm rot="5400000">
            <a:off x="1091880" y="286164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8"/>
          <p:cNvSpPr/>
          <p:nvPr/>
        </p:nvSpPr>
        <p:spPr>
          <a:xfrm rot="5400000">
            <a:off x="1086840" y="1986120"/>
            <a:ext cx="1095120" cy="201024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9"/>
          <p:cNvSpPr/>
          <p:nvPr/>
        </p:nvSpPr>
        <p:spPr>
          <a:xfrm rot="5400000">
            <a:off x="1091880" y="373284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 rot="5400000">
            <a:off x="1091880" y="460656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BECDD7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627120" y="186876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Tải lên </a:t>
            </a:r>
            <a:r>
              <a:rPr lang="en-US" sz="1300" b="1" spc="-1" smtClean="0">
                <a:solidFill>
                  <a:srgbClr val="000000"/>
                </a:solidFill>
                <a:latin typeface="Arial"/>
                <a:ea typeface="Arial"/>
              </a:rPr>
              <a:t>mã nguồn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627120" y="269784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pc="-1" smtClean="0">
                <a:solidFill>
                  <a:srgbClr val="000000"/>
                </a:solidFill>
                <a:latin typeface="Arial"/>
              </a:rPr>
              <a:t>Thuật toán quét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627120" y="361908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pc="-1" smtClean="0">
                <a:solidFill>
                  <a:srgbClr val="000000"/>
                </a:solidFill>
                <a:latin typeface="Arial"/>
              </a:rPr>
              <a:t>Xem xét kết quả quét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627120" y="444564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Tạo báo cáo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627120" y="537372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pc="-1" smtClean="0">
                <a:solidFill>
                  <a:srgbClr val="000000"/>
                </a:solidFill>
                <a:latin typeface="Arial"/>
                <a:ea typeface="Arial"/>
              </a:rPr>
              <a:t>Chuyển</a:t>
            </a:r>
            <a:r>
              <a:rPr lang="en-US" sz="13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báo cáo cho khách hàng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000000"/>
                </a:solidFill>
                <a:ea typeface="Arial"/>
              </a:rPr>
              <a:t> Tổng quan về tính năng FOSSology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26760" y="1114380"/>
            <a:ext cx="1108044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spc="-1">
                <a:solidFill>
                  <a:srgbClr val="000000"/>
                </a:solidFill>
                <a:ea typeface="Arial"/>
              </a:rPr>
              <a:t>Một ứng dụng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máy chủ Web để đánh giá việc 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tuân thủ giấy phép và bản quyền của các thành phần phần mềm.</a:t>
            </a:r>
            <a:endParaRPr lang="en-US" sz="2000" spc="-1"/>
          </a:p>
        </p:txBody>
      </p:sp>
      <p:sp>
        <p:nvSpPr>
          <p:cNvPr id="168" name="CustomShape 3"/>
          <p:cNvSpPr/>
          <p:nvPr/>
        </p:nvSpPr>
        <p:spPr>
          <a:xfrm>
            <a:off x="626760" y="184464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ea typeface="Arial"/>
              </a:rPr>
              <a:t>Tính năng quét giấy phép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26760" y="2778840"/>
            <a:ext cx="5466600" cy="349812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Quét biểu thức chính quy</a:t>
            </a:r>
            <a:endParaRPr lang="en-US" sz="1900" b="0" strike="noStrike" spc="-1">
              <a:latin typeface="Arial"/>
            </a:endParaRP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Quét văn bản trùng khớp</a:t>
            </a:r>
            <a:endParaRPr lang="en-US" sz="1900" b="0" strike="noStrike" spc="-1">
              <a:latin typeface="Arial"/>
            </a:endParaRP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Quản lý giấy phép (dạng văn bản)</a:t>
            </a:r>
            <a:endParaRPr lang="en-US" sz="1900" b="0" strike="noStrike" spc="-1">
              <a:latin typeface="Arial"/>
            </a:endParaRP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Tổng hợp các giấy phép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trong nhiều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chế độ xem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khác nhau</a:t>
            </a: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Biểu đồ giấy phép</a:t>
            </a:r>
            <a:endParaRPr lang="en-US" sz="1900" b="0" strike="noStrike" spc="-1">
              <a:latin typeface="Arial"/>
            </a:endParaRP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Hỗ trợ xác định giấy phép cùng với tìm kiếm giấy phép</a:t>
            </a:r>
            <a:endParaRPr lang="en-US" sz="1900" b="0" strike="noStrike" spc="-1">
              <a:latin typeface="Arial"/>
            </a:endParaRP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Xử lý hàng loạt các tệp có cùng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giấy phép</a:t>
            </a:r>
          </a:p>
          <a:p>
            <a:pPr marL="190440" lvl="1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Tái sử dụng các kết luận giấy phép trước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240240" y="184464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smtClean="0">
                <a:solidFill>
                  <a:srgbClr val="000000"/>
                </a:solidFill>
                <a:latin typeface="Arial"/>
              </a:rPr>
              <a:t>Các tính năng khác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6240240" y="2778840"/>
            <a:ext cx="5466600" cy="349812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254160" lvl="1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Quét bản quyền, quyền tác giả</a:t>
            </a:r>
            <a:endParaRPr lang="en-US" sz="1900" b="0" strike="noStrike" spc="-1">
              <a:latin typeface="Arial"/>
            </a:endParaRPr>
          </a:p>
          <a:p>
            <a:pPr marL="254160" lvl="1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Quét ECC</a:t>
            </a:r>
            <a:endParaRPr lang="en-US" sz="1900" b="0" strike="noStrike" spc="-1">
              <a:latin typeface="Arial"/>
            </a:endParaRPr>
          </a:p>
          <a:p>
            <a:pPr marL="254160" lvl="1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Giao diện dòng lệnh</a:t>
            </a:r>
            <a:endParaRPr lang="en-US" sz="1900" b="0" strike="noStrike" spc="-1">
              <a:latin typeface="Arial"/>
            </a:endParaRPr>
          </a:p>
          <a:p>
            <a:pPr marL="254160" lvl="1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Xuất báo cáo</a:t>
            </a:r>
            <a:endParaRPr lang="en-US" sz="1900" b="0" strike="noStrike" spc="-1">
              <a:latin typeface="Arial"/>
            </a:endParaRP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SPDX/RDF 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tag:value</a:t>
            </a:r>
            <a:endParaRPr lang="en-US" sz="1900" b="0" strike="noStrike" spc="-1">
              <a:latin typeface="Arial"/>
            </a:endParaRP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Debian-copyright</a:t>
            </a:r>
            <a:endParaRPr lang="en-US" sz="1900" b="0" strike="noStrike" spc="-1">
              <a:latin typeface="Arial"/>
            </a:endParaRPr>
          </a:p>
          <a:p>
            <a:pPr marL="444600" lvl="2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Văn bản thuần túy</a:t>
            </a:r>
            <a:endParaRPr lang="en-US" sz="1900" b="0" strike="noStrike" spc="-1">
              <a:latin typeface="Arial"/>
            </a:endParaRPr>
          </a:p>
          <a:p>
            <a:pPr marL="254160" lvl="1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Sắp xếp các tệp</a:t>
            </a:r>
            <a:endParaRPr lang="en-US" sz="1900" b="0" strike="noStrike" spc="-1">
              <a:latin typeface="Arial"/>
            </a:endParaRPr>
          </a:p>
          <a:p>
            <a:pPr marL="254160" lvl="1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Quản lý người dùng, nhóm và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tải lên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1520" y="0"/>
            <a:ext cx="1368540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Tính năng: Hai máy quét giấy phép: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Nomos 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và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Monk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393960" y="1915920"/>
            <a:ext cx="269604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Tốt cho việc tìm kiếm giấy phép thực tế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X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ác 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định các dẫn xuất của giấy 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83000" y="1915920"/>
            <a:ext cx="269460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Tìm tất cả các loại văn bản có liên quan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Tìm giấy phép không xác định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9195120" y="1915920"/>
            <a:ext cx="273096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Chắc chắn rằng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phép đã biết thực sự được tìm thấy và từ ngữ được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lặp lại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chính xác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592440" y="1915920"/>
            <a:ext cx="269604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Tìm hầu hết các văn bản có liên quan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Xác định </a:t>
            </a:r>
            <a:r>
              <a:rPr lang="en-US" sz="1600" spc="-1">
                <a:solidFill>
                  <a:srgbClr val="000000"/>
                </a:solidFill>
                <a:ea typeface="Arial"/>
              </a:rPr>
              <a:t>các dẫn xuất của giấy phép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393960" y="1555560"/>
            <a:ext cx="269604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Bulk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Cụm từ trùng khớp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9195120" y="1555560"/>
            <a:ext cx="273096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Monk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smtClean="0">
                <a:solidFill>
                  <a:srgbClr val="000000"/>
                </a:solidFill>
                <a:latin typeface="Arial"/>
                <a:ea typeface="Arial"/>
              </a:rPr>
              <a:t>Văn bản trùng khớp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3592440" y="1555560"/>
            <a:ext cx="269604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Nomos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 Reg. Expressions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783000" y="1555560"/>
            <a:ext cx="269460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smtClean="0">
                <a:latin typeface="Arial"/>
                <a:ea typeface="Arial"/>
              </a:rPr>
              <a:t>Từ khóa </a:t>
            </a:r>
            <a:r>
              <a:rPr lang="en-US" sz="16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Nomos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39396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Chỉ giới hạn trong các cụm từ đã biết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Không còn chính xác khi có sự thay đổi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784440" y="4070160"/>
            <a:ext cx="269460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Rất thiếu chính xác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Không xác định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được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phép</a:t>
            </a: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smtClean="0">
                <a:solidFill>
                  <a:srgbClr val="000000"/>
                </a:solidFill>
              </a:rPr>
              <a:t>Nhiều điểm sai sót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359424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Chỉ 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chính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xác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với các giấy phép xác định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</a:t>
            </a:r>
            <a:endParaRPr lang="en-US" sz="1600" spc="-1" smtClean="0">
              <a:solidFill>
                <a:srgbClr val="000000"/>
              </a:solidFill>
              <a:ea typeface="Arial"/>
            </a:endParaRP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Có xuất hiện các sai sót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 flipH="1">
            <a:off x="803160" y="3365280"/>
            <a:ext cx="11104200" cy="70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pc="-1" smtClean="0">
                <a:solidFill>
                  <a:srgbClr val="000000"/>
                </a:solidFill>
                <a:latin typeface="Arial"/>
              </a:rPr>
              <a:t>Tính mềm dẻo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9440640" y="5304960"/>
            <a:ext cx="2022120" cy="104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783000" y="5508360"/>
            <a:ext cx="11104200" cy="70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CD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700" b="1" spc="-1" smtClean="0">
                <a:solidFill>
                  <a:srgbClr val="000000"/>
                </a:solidFill>
                <a:latin typeface="Arial"/>
              </a:rPr>
              <a:t>Độ chính xác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919656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vi-VN" sz="1600" spc="-1">
                <a:solidFill>
                  <a:srgbClr val="000000"/>
                </a:solidFill>
                <a:ea typeface="Arial"/>
              </a:rPr>
              <a:t>Chỉ hoạt động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với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600" spc="-1">
                <a:solidFill>
                  <a:srgbClr val="000000"/>
                </a:solidFill>
                <a:ea typeface="Arial"/>
              </a:rPr>
              <a:t>các văn bản giấy phép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đã</a:t>
            </a:r>
            <a:r>
              <a:rPr lang="vi-VN" sz="1600" spc="-1" smtClean="0">
                <a:solidFill>
                  <a:srgbClr val="000000"/>
                </a:solidFill>
                <a:ea typeface="Arial"/>
              </a:rPr>
              <a:t> biết</a:t>
            </a:r>
            <a:endParaRPr lang="vi-VN" sz="1600" spc="-1">
              <a:solidFill>
                <a:srgbClr val="000000"/>
              </a:solidFill>
              <a:ea typeface="Arial"/>
            </a:endParaRPr>
          </a:p>
          <a:p>
            <a:pPr marL="190440" lvl="1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1600" spc="-1" smtClean="0">
                <a:solidFill>
                  <a:srgbClr val="000000"/>
                </a:solidFill>
                <a:ea typeface="Arial"/>
              </a:rPr>
              <a:t>Xảy ra ít trong thực tế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000000"/>
                </a:solidFill>
                <a:ea typeface="Arial"/>
              </a:rPr>
              <a:t>Các tính năng khác trong FOSSology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1800" y="1413000"/>
            <a:ext cx="10941120" cy="44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54160" lvl="1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b="1" spc="-1">
                <a:solidFill>
                  <a:srgbClr val="000000"/>
                </a:solidFill>
                <a:ea typeface="Arial"/>
              </a:rPr>
              <a:t>Tích hợp quy trình làm việc với các giao diện dòng lệnh</a:t>
            </a:r>
            <a:endParaRPr lang="en-US" sz="2000" b="0" strike="noStrike" spc="-1" smtClean="0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Công việc tải lên và quét có thể thực hiện từ giao diện dòng lệnh</a:t>
            </a:r>
            <a:endParaRPr lang="en-US" sz="2000" b="0" strike="noStrike" spc="-1" smtClean="0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Hoặc chỉ chạy các tác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vụ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riêng lẻ (ví dụ: đối với giấy phép) từ dòng lệnh</a:t>
            </a:r>
            <a:endParaRPr lang="en-US" sz="2000" b="0" strike="noStrike" spc="-1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Lên lịch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cho các hoạt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động / tích hợp chúng vào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trong quy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trình làm việc tự động</a:t>
            </a:r>
            <a:endParaRPr lang="en-US" sz="2000" b="0" strike="noStrike" spc="-1">
              <a:latin typeface="Arial"/>
            </a:endParaRPr>
          </a:p>
          <a:p>
            <a:pPr marL="254160" lvl="1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ECC (Export Control and Customs)</a:t>
            </a:r>
            <a:endParaRPr lang="en-US" sz="2000" b="0" strike="noStrike" spc="-1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Sử dụng biểu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thức chính quy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để tìm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kiếm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ECC</a:t>
            </a:r>
            <a:endParaRPr lang="en-US" sz="2000" b="0" strike="noStrike" spc="-1" smtClean="0">
              <a:latin typeface="Arial"/>
            </a:endParaRPr>
          </a:p>
          <a:p>
            <a:pPr marL="254160" lvl="1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Cài đặt dữ liệu giấy phép xuất và nhập</a:t>
            </a:r>
            <a:endParaRPr lang="en-US" sz="2000" b="0" strike="noStrike" spc="-1" smtClean="0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spc="-1" smtClean="0">
                <a:solidFill>
                  <a:srgbClr val="000000"/>
                </a:solidFill>
                <a:ea typeface="Arial"/>
              </a:rPr>
              <a:t>Sử dụng biểu thức chính quy để tìm kiếm ECC</a:t>
            </a:r>
            <a:endParaRPr lang="en-US" sz="2000" b="0" strike="noStrike" spc="-1">
              <a:latin typeface="Arial"/>
            </a:endParaRPr>
          </a:p>
          <a:p>
            <a:pPr marL="254160" lvl="1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Buckets</a:t>
            </a:r>
            <a:endParaRPr lang="en-US" sz="2000" b="0" strike="noStrike" spc="-1">
              <a:latin typeface="Arial"/>
            </a:endParaRPr>
          </a:p>
          <a:p>
            <a:pPr marL="444600" lvl="2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2000" spc="-1">
                <a:solidFill>
                  <a:srgbClr val="000000"/>
                </a:solidFill>
                <a:ea typeface="Arial"/>
              </a:rPr>
              <a:t>Xác định quy tắc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để quét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các tệp có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cùng dạng giấy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phép để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đưa chúng vào </a:t>
            </a:r>
            <a:r>
              <a:rPr lang="en-US" sz="2000" spc="-1">
                <a:solidFill>
                  <a:srgbClr val="000000"/>
                </a:solidFill>
                <a:ea typeface="Arial"/>
              </a:rPr>
              <a:t>danh sách / 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buckets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31160" y="1413000"/>
            <a:ext cx="11458080" cy="48945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789080" y="1773360"/>
            <a:ext cx="7435440" cy="2058480"/>
          </a:xfrm>
          <a:prstGeom prst="rect">
            <a:avLst/>
          </a:prstGeom>
          <a:solidFill>
            <a:srgbClr val="BFBFBF"/>
          </a:solidFill>
          <a:ln w="9360">
            <a:solidFill>
              <a:srgbClr val="8397A7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4786200" y="3843360"/>
            <a:ext cx="7435440" cy="205848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5241960" y="2053440"/>
            <a:ext cx="1315800" cy="12592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FOSSology 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là Một </a:t>
            </a:r>
            <a:r>
              <a:rPr lang="en-US" sz="3200" b="1" spc="-1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ã </a:t>
            </a:r>
            <a:r>
              <a:rPr lang="en-US" sz="3200" b="1" spc="-1" smtClean="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guồn </a:t>
            </a:r>
            <a:r>
              <a:rPr lang="en-US" sz="3200" b="1" spc="-1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ở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096560" y="2190960"/>
            <a:ext cx="3565800" cy="36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9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Là một tổ chức phân phối phần mềm, có trách nhiệm tuân thủ giấy phép</a:t>
            </a:r>
            <a:endParaRPr lang="en-US" sz="1900" b="0" strike="noStrike" spc="-1">
              <a:latin typeface="Arial"/>
            </a:endParaRP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Công việc này phải được sự đồng ý của bên thứ ba!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endParaRPr lang="en-US" sz="1900" b="0" strike="noStrike" spc="-1">
              <a:latin typeface="Arial"/>
            </a:endParaRPr>
          </a:p>
          <a:p>
            <a:pPr marL="216000" lvl="1" indent="-2199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FOSSology</a:t>
            </a:r>
            <a:r>
              <a:rPr lang="en-US" sz="1900" i="1" spc="-1" smtClean="0">
                <a:solidFill>
                  <a:srgbClr val="000000"/>
                </a:solidFill>
                <a:ea typeface="Arial"/>
              </a:rPr>
              <a:t> là </a:t>
            </a: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một </a:t>
            </a:r>
            <a:r>
              <a:rPr lang="vi-VN" sz="1900" i="1" spc="-1">
                <a:solidFill>
                  <a:srgbClr val="000000"/>
                </a:solidFill>
                <a:ea typeface="Arial"/>
              </a:rPr>
              <a:t>công cụ có sẵn </a:t>
            </a:r>
            <a:r>
              <a:rPr lang="en-US" sz="1900" i="1" spc="-1" smtClean="0">
                <a:solidFill>
                  <a:srgbClr val="000000"/>
                </a:solidFill>
                <a:ea typeface="Arial"/>
              </a:rPr>
              <a:t>và </a:t>
            </a: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miễn </a:t>
            </a:r>
            <a:r>
              <a:rPr lang="vi-VN" sz="1900" i="1" spc="-1">
                <a:solidFill>
                  <a:srgbClr val="000000"/>
                </a:solidFill>
                <a:ea typeface="Arial"/>
              </a:rPr>
              <a:t>phí hỗ trợ tất cả </a:t>
            </a: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các </a:t>
            </a:r>
            <a:r>
              <a:rPr lang="vi-VN" sz="1900" i="1" spc="-1">
                <a:solidFill>
                  <a:srgbClr val="000000"/>
                </a:solidFill>
                <a:ea typeface="Arial"/>
              </a:rPr>
              <a:t>tổ chức </a:t>
            </a:r>
            <a:r>
              <a:rPr lang="en-US" sz="1900" i="1" spc="-1" smtClean="0">
                <a:solidFill>
                  <a:srgbClr val="000000"/>
                </a:solidFill>
                <a:ea typeface="Arial"/>
              </a:rPr>
              <a:t>với điều kiện</a:t>
            </a: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i="1" spc="-1">
                <a:solidFill>
                  <a:srgbClr val="000000"/>
                </a:solidFill>
                <a:ea typeface="Arial"/>
              </a:rPr>
              <a:t>tuân thủ giấy phép </a:t>
            </a:r>
            <a:r>
              <a:rPr lang="vi-VN" sz="1900" i="1" spc="-1" smtClean="0">
                <a:solidFill>
                  <a:srgbClr val="000000"/>
                </a:solidFill>
                <a:ea typeface="Arial"/>
              </a:rPr>
              <a:t>GPL-2.0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177920" y="1700640"/>
            <a:ext cx="3565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smtClean="0">
                <a:solidFill>
                  <a:srgbClr val="005F87"/>
                </a:solidFill>
                <a:latin typeface="Arial"/>
                <a:ea typeface="Arial"/>
              </a:rPr>
              <a:t>Điều gì thực sự diễn ra</a:t>
            </a:r>
            <a:r>
              <a:rPr lang="en-US" sz="2400" b="1" strike="noStrike" spc="-1" smtClean="0">
                <a:solidFill>
                  <a:srgbClr val="005F87"/>
                </a:solidFill>
                <a:latin typeface="Arial"/>
                <a:ea typeface="Arial"/>
              </a:rPr>
              <a:t>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10690200" y="200772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9"/>
          <p:cNvSpPr/>
          <p:nvPr/>
        </p:nvSpPr>
        <p:spPr>
          <a:xfrm>
            <a:off x="6964560" y="2053440"/>
            <a:ext cx="3453120" cy="12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6471000" y="246708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1"/>
          <p:cNvSpPr/>
          <p:nvPr/>
        </p:nvSpPr>
        <p:spPr>
          <a:xfrm flipH="1">
            <a:off x="5917680" y="3471840"/>
            <a:ext cx="16599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 Black"/>
                <a:ea typeface="Arial Black"/>
              </a:rPr>
              <a:t>3rd parties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 flipH="1">
            <a:off x="9052560" y="3471840"/>
            <a:ext cx="246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65240" indent="-16308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 Black"/>
                <a:ea typeface="Arial Black"/>
              </a:rPr>
              <a:t>Organization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10253880" y="246708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"/>
          <p:cNvSpPr/>
          <p:nvPr/>
        </p:nvSpPr>
        <p:spPr>
          <a:xfrm>
            <a:off x="5244840" y="414252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5"/>
          <p:cNvSpPr/>
          <p:nvPr/>
        </p:nvSpPr>
        <p:spPr>
          <a:xfrm>
            <a:off x="10693080" y="409644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6"/>
          <p:cNvSpPr/>
          <p:nvPr/>
        </p:nvSpPr>
        <p:spPr>
          <a:xfrm>
            <a:off x="6967440" y="4142520"/>
            <a:ext cx="3453120" cy="12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7"/>
          <p:cNvSpPr/>
          <p:nvPr/>
        </p:nvSpPr>
        <p:spPr>
          <a:xfrm>
            <a:off x="6473520" y="455580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8"/>
          <p:cNvSpPr/>
          <p:nvPr/>
        </p:nvSpPr>
        <p:spPr>
          <a:xfrm flipH="1">
            <a:off x="5920200" y="5550120"/>
            <a:ext cx="16599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 Black"/>
                <a:ea typeface="Arial Black"/>
              </a:rPr>
              <a:t>Distributing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19"/>
          <p:cNvSpPr/>
          <p:nvPr/>
        </p:nvSpPr>
        <p:spPr>
          <a:xfrm>
            <a:off x="10256760" y="455580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0"/>
          <p:cNvSpPr/>
          <p:nvPr/>
        </p:nvSpPr>
        <p:spPr>
          <a:xfrm flipH="1">
            <a:off x="8693640" y="5550120"/>
            <a:ext cx="3455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65240" indent="-16308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 Black"/>
                <a:ea typeface="Arial Black"/>
              </a:rPr>
              <a:t>Customer / Organization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0" name="Google Shape;292;p30"/>
          <p:cNvPicPr/>
          <p:nvPr/>
        </p:nvPicPr>
        <p:blipFill>
          <a:blip r:embed="rId2"/>
          <a:stretch/>
        </p:blipFill>
        <p:spPr>
          <a:xfrm>
            <a:off x="5456160" y="2253240"/>
            <a:ext cx="887760" cy="86904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293;p30"/>
          <p:cNvPicPr/>
          <p:nvPr/>
        </p:nvPicPr>
        <p:blipFill>
          <a:blip r:embed="rId3"/>
          <a:stretch/>
        </p:blipFill>
        <p:spPr>
          <a:xfrm>
            <a:off x="7363080" y="2299680"/>
            <a:ext cx="2627640" cy="80928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294;p30"/>
          <p:cNvPicPr/>
          <p:nvPr/>
        </p:nvPicPr>
        <p:blipFill>
          <a:blip r:embed="rId3"/>
          <a:stretch/>
        </p:blipFill>
        <p:spPr>
          <a:xfrm>
            <a:off x="7365960" y="4339440"/>
            <a:ext cx="2627640" cy="80928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95;p30"/>
          <p:cNvPicPr/>
          <p:nvPr/>
        </p:nvPicPr>
        <p:blipFill>
          <a:blip r:embed="rId2"/>
          <a:stretch/>
        </p:blipFill>
        <p:spPr>
          <a:xfrm>
            <a:off x="5459040" y="4339440"/>
            <a:ext cx="887760" cy="86904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296;p30"/>
          <p:cNvPicPr/>
          <p:nvPr/>
        </p:nvPicPr>
        <p:blipFill>
          <a:blip r:embed="rId4"/>
          <a:stretch/>
        </p:blipFill>
        <p:spPr>
          <a:xfrm>
            <a:off x="10980360" y="2246400"/>
            <a:ext cx="735120" cy="86904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297;p30"/>
          <p:cNvPicPr/>
          <p:nvPr/>
        </p:nvPicPr>
        <p:blipFill>
          <a:blip r:embed="rId4"/>
          <a:stretch/>
        </p:blipFill>
        <p:spPr>
          <a:xfrm>
            <a:off x="10980360" y="4339440"/>
            <a:ext cx="735120" cy="86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Tổng Quan: </a:t>
            </a:r>
            <a:r>
              <a:rPr lang="en-US" sz="32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Thực Hành với FOSSology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21800" y="1108080"/>
            <a:ext cx="10844640" cy="498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5352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Luồng Làm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iệc 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  <a:ea typeface="Arial"/>
              </a:rPr>
              <a:t>End-to-End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ơ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ản</a:t>
            </a:r>
            <a:r>
              <a:rPr/>
              <a:t/>
            </a:r>
            <a:br>
              <a:rPr/>
            </a:b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Tổng quan: Công việc cần phải làm để có được báo cáo: SPDX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 Readme / DEP5</a:t>
            </a:r>
            <a:endParaRPr lang="en-US" sz="2000" b="0" strike="noStrike" spc="-1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Tăng Tốc Độ 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ử 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L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ý 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T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ệp</a:t>
            </a:r>
            <a:r>
              <a:rPr smtClean="0"/>
              <a:t/>
            </a:r>
            <a:br>
              <a:rPr smtClean="0"/>
            </a:br>
            <a:r>
              <a:rPr lang="en-US" sz="2000" spc="-1" smtClean="0">
                <a:solidFill>
                  <a:srgbClr val="000000"/>
                </a:solidFill>
                <a:ea typeface="Arial"/>
              </a:rPr>
              <a:t>Sử dụng quét hàng loạt để sửa chữa các kết quả quét trước đó</a:t>
            </a:r>
            <a:endParaRPr lang="en-US" sz="2000" b="0" strike="noStrike" spc="-1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Tái Sử 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ụng 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C</a:t>
            </a:r>
            <a:r>
              <a:rPr lang="en-US" sz="2000" b="1" spc="-1" smtClean="0">
                <a:solidFill>
                  <a:srgbClr val="000000"/>
                </a:solidFill>
                <a:latin typeface="Arial"/>
              </a:rPr>
              <a:t>ác Quyết Định ‘clearing’</a:t>
            </a:r>
            <a:r>
              <a:rPr smtClean="0"/>
              <a:t/>
            </a:r>
            <a:br>
              <a:rPr smtClean="0"/>
            </a:br>
            <a:r>
              <a:rPr lang="en-US" sz="2000" spc="-1" smtClean="0">
                <a:solidFill>
                  <a:srgbClr val="000000"/>
                </a:solidFill>
                <a:latin typeface="Arial"/>
              </a:rPr>
              <a:t>Chỉ cần xử lý các khác biệt của phiên bản mới hơn</a:t>
            </a:r>
            <a:endParaRPr lang="en-US" sz="2000" b="0" strike="noStrike" spc="-1" smtClean="0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Quản Lý Giấy Phép</a:t>
            </a:r>
            <a:r>
              <a:rPr smtClean="0"/>
              <a:t/>
            </a:r>
            <a:br>
              <a:rPr smtClean="0"/>
            </a:br>
            <a:r>
              <a:rPr lang="vi-VN" sz="2000" spc="-1" smtClean="0">
                <a:solidFill>
                  <a:srgbClr val="000000"/>
                </a:solidFill>
                <a:ea typeface="Arial"/>
              </a:rPr>
              <a:t>Xem giấy phép và chỉnh sửa</a:t>
            </a:r>
            <a:r>
              <a:rPr lang="en-US" sz="2000" spc="-1" smtClean="0">
                <a:solidFill>
                  <a:srgbClr val="000000"/>
                </a:solidFill>
                <a:ea typeface="Arial"/>
              </a:rPr>
              <a:t> giấy phép</a:t>
            </a:r>
            <a:r>
              <a:rPr smtClean="0"/>
              <a:t/>
            </a:r>
            <a:br>
              <a:rPr smtClean="0"/>
            </a:b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Xuất và nhập các giấy phép</a:t>
            </a:r>
            <a:endParaRPr lang="en-US" sz="2000" b="0" strike="noStrike" spc="-1" smtClean="0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Tổ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hức, Quản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ý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ải </a:t>
            </a:r>
            <a:r>
              <a:rPr lang="en-US" sz="2000" b="1" spc="-1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ên</a:t>
            </a:r>
            <a:r>
              <a:rPr/>
              <a:t/>
            </a:r>
            <a:br>
              <a:rPr/>
            </a:br>
            <a:r>
              <a:rPr lang="vi-VN" sz="2000" spc="-1">
                <a:solidFill>
                  <a:srgbClr val="000000"/>
                </a:solidFill>
              </a:rPr>
              <a:t>Bắt đầu với các thư mục</a:t>
            </a:r>
            <a:r>
              <a:rPr lang="vi-VN" sz="2000" spc="-1" smtClean="0">
                <a:solidFill>
                  <a:srgbClr val="000000"/>
                </a:solidFill>
              </a:rPr>
              <a:t>, </a:t>
            </a:r>
            <a:r>
              <a:rPr lang="vi-VN" sz="2000" spc="-1">
                <a:solidFill>
                  <a:srgbClr val="000000"/>
                </a:solidFill>
              </a:rPr>
              <a:t>tải lên </a:t>
            </a:r>
            <a:r>
              <a:rPr lang="vi-VN" sz="2000" spc="-1" smtClean="0">
                <a:solidFill>
                  <a:srgbClr val="000000"/>
                </a:solidFill>
              </a:rPr>
              <a:t>và </a:t>
            </a:r>
            <a:r>
              <a:rPr lang="vi-VN" sz="2000" spc="-1">
                <a:solidFill>
                  <a:srgbClr val="000000"/>
                </a:solidFill>
              </a:rPr>
              <a:t>truy cập</a:t>
            </a:r>
            <a:r>
              <a:rPr/>
              <a:t/>
            </a:r>
            <a:br>
              <a:rPr/>
            </a:br>
            <a:r>
              <a:rPr lang="en-US" sz="20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Tạo người dùng và nhóm</a:t>
            </a:r>
            <a:endParaRPr lang="en-US" sz="2000" b="0" strike="noStrike" spc="-1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endParaRPr lang="en-US" sz="2000" b="0" strike="noStrike" spc="-1">
              <a:latin typeface="Arial"/>
            </a:endParaRPr>
          </a:p>
          <a:p>
            <a:pPr marL="60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0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0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203040"/>
            <a:ext cx="1291896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Cảm ơn các bạn đã lắng nghe!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26760" y="1413000"/>
            <a:ext cx="11080080" cy="21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644760" y="1622160"/>
            <a:ext cx="10884240" cy="370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>
            <a:noAutofit/>
          </a:bodyPr>
          <a:lstStyle/>
          <a:p>
            <a:pPr marL="228600" indent="-22644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© 2016-2018 Siemens AG, The Linux Foundation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https://creativecommons.org/licenses/by-sa/4.0/</a:t>
            </a:r>
            <a:endParaRPr lang="en-US" sz="1600" b="1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https://www.fossology.org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https://github.com/fossology/fossology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lang="en-US" sz="1600" b="1" strike="noStrike" spc="-1" smtClean="0">
                <a:solidFill>
                  <a:srgbClr val="000000"/>
                </a:solidFill>
                <a:latin typeface="Open Sans"/>
                <a:ea typeface="Open Sans"/>
              </a:rPr>
              <a:t>Liên kết khác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https://www.spdx.org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https://www.openchainproject.org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https://github.com/sw360/sw360portal</a:t>
            </a:r>
            <a:endParaRPr lang="en-US" sz="1600" b="0" strike="noStrike" spc="-1">
              <a:latin typeface="Arial"/>
            </a:endParaRPr>
          </a:p>
          <a:p>
            <a:pPr marL="228600" indent="-22644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57152" y="1435320"/>
            <a:ext cx="11458080" cy="312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015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000000"/>
                </a:solidFill>
                <a:ea typeface="Arial"/>
              </a:rPr>
              <a:t>Vấn Đ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ề 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T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hực 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T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ế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96560" y="2190960"/>
            <a:ext cx="5711400" cy="23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Phân phối phần mềm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mã nguồn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mở yêu cầu</a:t>
            </a:r>
            <a:endParaRPr lang="en-US" sz="1900" b="0" strike="noStrike" spc="-1">
              <a:latin typeface="Arial"/>
            </a:endParaRP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Cung cấp giấy phép của phần mềm liên quan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Cung cấp báo cáo bản quyền của các tác giả liên quan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Cung cấp từ chối trách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nhiệm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pháp lý</a:t>
            </a:r>
            <a:endParaRPr lang="vi-VN" sz="1900" spc="-1">
              <a:solidFill>
                <a:srgbClr val="000000"/>
              </a:solidFill>
              <a:ea typeface="Arial"/>
            </a:endParaRP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 smtClean="0">
                <a:solidFill>
                  <a:srgbClr val="000000"/>
                </a:solidFill>
                <a:ea typeface="Arial"/>
              </a:rPr>
              <a:t>…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92240" y="1700640"/>
            <a:ext cx="4869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pc="-1">
                <a:solidFill>
                  <a:srgbClr val="005F87"/>
                </a:solidFill>
                <a:latin typeface="Arial"/>
                <a:ea typeface="Arial"/>
              </a:rPr>
              <a:t>C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ó </a:t>
            </a:r>
            <a:r>
              <a:rPr lang="en-US" sz="2400" b="1" u="sng" spc="-1" smtClean="0">
                <a:solidFill>
                  <a:srgbClr val="005F87"/>
                </a:solidFill>
                <a:latin typeface="Arial"/>
                <a:ea typeface="Arial"/>
              </a:rPr>
              <a:t>thể bạn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 đã biết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7691760" y="818280"/>
            <a:ext cx="2507040" cy="497412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76320">
            <a:solidFill>
              <a:srgbClr val="404040"/>
            </a:solidFill>
            <a:miter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8865000" y="5366520"/>
            <a:ext cx="160200" cy="161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7"/>
          <p:cNvSpPr/>
          <p:nvPr/>
        </p:nvSpPr>
        <p:spPr>
          <a:xfrm rot="7894200">
            <a:off x="8696520" y="5198760"/>
            <a:ext cx="501840" cy="496800"/>
          </a:xfrm>
          <a:prstGeom prst="ellipse">
            <a:avLst/>
          </a:prstGeom>
          <a:noFill/>
          <a:ln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Google Shape;102;p18"/>
          <p:cNvPicPr/>
          <p:nvPr/>
        </p:nvPicPr>
        <p:blipFill>
          <a:blip r:embed="rId2"/>
          <a:stretch/>
        </p:blipFill>
        <p:spPr>
          <a:xfrm>
            <a:off x="7855920" y="1195200"/>
            <a:ext cx="2179800" cy="394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160" y="1413000"/>
            <a:ext cx="11458080" cy="48945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Việc Tìm 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kiếm 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Giấy </a:t>
            </a:r>
            <a:r>
              <a:rPr lang="en-US" sz="3200" b="1" spc="-1">
                <a:solidFill>
                  <a:srgbClr val="000000"/>
                </a:solidFill>
                <a:ea typeface="Arial"/>
              </a:rPr>
              <a:t>P</a:t>
            </a:r>
            <a:r>
              <a:rPr lang="en-US" sz="3200" b="1" spc="-1" smtClean="0">
                <a:solidFill>
                  <a:srgbClr val="000000"/>
                </a:solidFill>
                <a:ea typeface="Arial"/>
              </a:rPr>
              <a:t>hép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096560" y="2190960"/>
            <a:ext cx="4893120" cy="1811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9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Nội dung giấy </a:t>
            </a:r>
            <a:r>
              <a:rPr lang="en-US" sz="1900" spc="-1">
                <a:solidFill>
                  <a:srgbClr val="000000"/>
                </a:solidFill>
                <a:latin typeface="Arial"/>
              </a:rPr>
              <a:t>p</a:t>
            </a:r>
            <a:r>
              <a:rPr lang="en-US" sz="1900" spc="-1" smtClean="0">
                <a:solidFill>
                  <a:srgbClr val="000000"/>
                </a:solidFill>
                <a:latin typeface="Arial"/>
              </a:rPr>
              <a:t>hép</a:t>
            </a:r>
            <a:endParaRPr lang="en-US" sz="1900" b="0" strike="noStrike" spc="-1">
              <a:latin typeface="Arial"/>
            </a:endParaRP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Tài liệu tham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khảo của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g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iấy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p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hép</a:t>
            </a:r>
            <a:endParaRPr lang="en-US" sz="1900" spc="-1">
              <a:solidFill>
                <a:srgbClr val="000000"/>
              </a:solidFill>
              <a:ea typeface="Arial"/>
            </a:endParaRP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Văn bản giải thích cấp phép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B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áo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cáo g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iấy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p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hép liên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quan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68920" y="1700640"/>
            <a:ext cx="4454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Tìm Kiếm Giấy </a:t>
            </a:r>
            <a:r>
              <a:rPr lang="en-US" sz="2400" b="1" u="sng" spc="-1">
                <a:solidFill>
                  <a:srgbClr val="005F87"/>
                </a:solidFill>
                <a:latin typeface="Arial"/>
                <a:ea typeface="Arial"/>
              </a:rPr>
              <a:t>P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hép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7" name="Google Shape;114;p19"/>
          <p:cNvPicPr/>
          <p:nvPr/>
        </p:nvPicPr>
        <p:blipFill>
          <a:blip r:embed="rId2"/>
          <a:stretch/>
        </p:blipFill>
        <p:spPr>
          <a:xfrm>
            <a:off x="5625720" y="1451160"/>
            <a:ext cx="6151320" cy="500328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6168240" y="2007720"/>
            <a:ext cx="4221720" cy="14688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160" y="1413000"/>
            <a:ext cx="1140732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1015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Một ví dụ – Chúng ta tìm thấy gì?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096560" y="2190960"/>
            <a:ext cx="4404960" cy="31529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(Các dự án Apache được biết đến với việc cấp phép đồng nhất)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Một dự án như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vậy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 thường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công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bố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bản quyền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trên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trang web của mình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Tuy nhiên,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M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ã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N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guồn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bao hàm việc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sử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dụng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các mã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nguồn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mở khác</a:t>
            </a:r>
          </a:p>
          <a:p>
            <a:pPr marL="216000" lvl="1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Như vậy, một dự án cũng có thể chứa các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thành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phần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từ các dự án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mã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nguồn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mở khác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132200" y="1700640"/>
            <a:ext cx="4518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Ví dụ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13" name="Google Shape;127;p20"/>
          <p:cNvPicPr/>
          <p:nvPr/>
        </p:nvPicPr>
        <p:blipFill>
          <a:blip r:embed="rId2"/>
          <a:stretch/>
        </p:blipFill>
        <p:spPr>
          <a:xfrm>
            <a:off x="6071040" y="1584720"/>
            <a:ext cx="5418360" cy="436644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14" name="CustomShape 5"/>
          <p:cNvSpPr/>
          <p:nvPr/>
        </p:nvSpPr>
        <p:spPr>
          <a:xfrm>
            <a:off x="6071040" y="4317840"/>
            <a:ext cx="508392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Google Shape;129;p20"/>
          <p:cNvPicPr/>
          <p:nvPr/>
        </p:nvPicPr>
        <p:blipFill>
          <a:blip r:embed="rId3"/>
          <a:stretch/>
        </p:blipFill>
        <p:spPr>
          <a:xfrm>
            <a:off x="6071040" y="5202360"/>
            <a:ext cx="5418360" cy="7488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8695440" y="5259600"/>
            <a:ext cx="2753280" cy="5436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160" y="1413000"/>
            <a:ext cx="1145808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Sử sụng FOSSology cho ví dụ này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096560" y="2190960"/>
            <a:ext cx="5291280" cy="2772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Điều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dễ thấy là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một dự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án OSS thường sử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dụng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lại các OSS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có sẵn </a:t>
            </a:r>
            <a:endParaRPr lang="en-US" sz="1900" spc="-1" smtClean="0">
              <a:solidFill>
                <a:srgbClr val="000000"/>
              </a:solidFill>
              <a:ea typeface="Arial"/>
            </a:endParaRPr>
          </a:p>
          <a:p>
            <a:pPr marL="457200" lvl="2">
              <a:spcBef>
                <a:spcPts val="1301"/>
              </a:spcBef>
              <a:buClr>
                <a:srgbClr val="879BAA"/>
              </a:buClr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https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://github.com/fossology/fossology</a:t>
            </a:r>
            <a:endParaRPr lang="en-US" sz="1900" b="0" strike="noStrike" spc="-1">
              <a:latin typeface="Arial"/>
            </a:endParaRPr>
          </a:p>
          <a:p>
            <a:pPr marL="342900" lvl="1" indent="-3429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Rất dễ để tìm thấy các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OSS t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rong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900" spc="-1">
                <a:solidFill>
                  <a:srgbClr val="000000"/>
                </a:solidFill>
                <a:ea typeface="Arial"/>
              </a:rPr>
              <a:t>các dự án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khác</a:t>
            </a:r>
            <a:endParaRPr lang="en-US" sz="1900" spc="-1" smtClean="0">
              <a:solidFill>
                <a:srgbClr val="000000"/>
              </a:solidFill>
              <a:ea typeface="Arial"/>
            </a:endParaRPr>
          </a:p>
          <a:p>
            <a:pPr marL="342900" lvl="1" indent="-3429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Trong ví dụ này,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FOSSology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sẽ tìm thấy 25 giấy phép khác trong Apache thrift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215360" y="1700640"/>
            <a:ext cx="4482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Mã Nguồn </a:t>
            </a:r>
            <a:r>
              <a:rPr lang="en-US" sz="2400" b="1" u="sng" spc="-1">
                <a:solidFill>
                  <a:srgbClr val="005F87"/>
                </a:solidFill>
                <a:latin typeface="Arial"/>
                <a:ea typeface="Arial"/>
              </a:rPr>
              <a:t>M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ở và Tái </a:t>
            </a:r>
            <a:r>
              <a:rPr lang="en-US" sz="2400" b="1" u="sng" spc="-1">
                <a:solidFill>
                  <a:srgbClr val="005F87"/>
                </a:solidFill>
                <a:latin typeface="Arial"/>
                <a:ea typeface="Arial"/>
              </a:rPr>
              <a:t>S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ử </a:t>
            </a:r>
            <a:r>
              <a:rPr lang="en-US" sz="2400" b="1" u="sng" spc="-1">
                <a:solidFill>
                  <a:srgbClr val="005F87"/>
                </a:solidFill>
                <a:latin typeface="Arial"/>
                <a:ea typeface="Arial"/>
              </a:rPr>
              <a:t>D</a:t>
            </a: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ụng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1" name="Google Shape;142;p21"/>
          <p:cNvPicPr/>
          <p:nvPr/>
        </p:nvPicPr>
        <p:blipFill>
          <a:blip r:embed="rId2"/>
          <a:stretch/>
        </p:blipFill>
        <p:spPr>
          <a:xfrm>
            <a:off x="6879600" y="1699920"/>
            <a:ext cx="4714920" cy="41511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22" name="CustomShape 5"/>
          <p:cNvSpPr/>
          <p:nvPr/>
        </p:nvSpPr>
        <p:spPr>
          <a:xfrm>
            <a:off x="6879600" y="2621160"/>
            <a:ext cx="1922760" cy="32295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1160" y="1413000"/>
            <a:ext cx="1145880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141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000000"/>
                </a:solidFill>
                <a:ea typeface="Arial"/>
              </a:rPr>
              <a:t>Sử sụng FOSSology cho ví dụ này</a:t>
            </a:r>
            <a:endParaRPr lang="en-US" sz="3200" spc="-1"/>
          </a:p>
        </p:txBody>
      </p:sp>
      <p:sp>
        <p:nvSpPr>
          <p:cNvPr id="125" name="CustomShape 3"/>
          <p:cNvSpPr/>
          <p:nvPr/>
        </p:nvSpPr>
        <p:spPr>
          <a:xfrm>
            <a:off x="1096560" y="2190960"/>
            <a:ext cx="4827960" cy="1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lvl="1" indent="-232920"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Nhìn vào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Linux Kernel sẽ thấy hàng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ngàn tệp chứa thông tin liên quan đến giấy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phép</a:t>
            </a:r>
          </a:p>
          <a:p>
            <a:pPr marL="216000" lvl="1" indent="-232920">
              <a:buClr>
                <a:srgbClr val="879BAA"/>
              </a:buClr>
              <a:buFont typeface="Noto Sans Symbols"/>
              <a:buChar char="∙"/>
            </a:pPr>
            <a:endParaRPr lang="en-US" sz="1900" spc="-1">
              <a:solidFill>
                <a:srgbClr val="000000"/>
              </a:solidFill>
              <a:ea typeface="Arial"/>
            </a:endParaRPr>
          </a:p>
          <a:p>
            <a:pPr marL="216000" lvl="1" indent="-232920"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ea typeface="Arial"/>
              </a:rPr>
              <a:t>Khi phân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tích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chúng sẽ thấy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khoảng 30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giấy phép đặc biệt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97640" y="1700640"/>
            <a:ext cx="6091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u="sng" strike="noStrike" spc="-1" smtClean="0">
                <a:solidFill>
                  <a:srgbClr val="005F87"/>
                </a:solidFill>
                <a:uFillTx/>
                <a:latin typeface="Arial"/>
                <a:ea typeface="Arial"/>
              </a:rPr>
              <a:t>Một ví dụ khác: Dự án Linux Kernel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7" name="Google Shape;155;p22"/>
          <p:cNvPicPr/>
          <p:nvPr/>
        </p:nvPicPr>
        <p:blipFill>
          <a:blip r:embed="rId2"/>
          <a:stretch/>
        </p:blipFill>
        <p:spPr>
          <a:xfrm>
            <a:off x="7063920" y="1699920"/>
            <a:ext cx="4734000" cy="41511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28" name="CustomShape 5"/>
          <p:cNvSpPr/>
          <p:nvPr/>
        </p:nvSpPr>
        <p:spPr>
          <a:xfrm>
            <a:off x="7082640" y="2621160"/>
            <a:ext cx="1597320" cy="32295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FOSSology là gì?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6760" y="1113120"/>
            <a:ext cx="11080080" cy="3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spc="-1">
                <a:solidFill>
                  <a:srgbClr val="000000"/>
                </a:solidFill>
                <a:ea typeface="Arial"/>
              </a:rPr>
              <a:t>Một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ứng dụng máy chủ Web để đánh giá việc tuân </a:t>
            </a:r>
            <a:r>
              <a:rPr lang="en-US" sz="2000" i="1" spc="-1">
                <a:solidFill>
                  <a:srgbClr val="000000"/>
                </a:solidFill>
                <a:ea typeface="Arial"/>
              </a:rPr>
              <a:t>thủ giấy phép và bản quyền của các thành phần phần </a:t>
            </a:r>
            <a:r>
              <a:rPr lang="en-US" sz="2000" i="1" spc="-1" smtClean="0">
                <a:solidFill>
                  <a:srgbClr val="000000"/>
                </a:solidFill>
                <a:ea typeface="Arial"/>
              </a:rPr>
              <a:t>mềm</a:t>
            </a:r>
            <a:endParaRPr lang="en-US" sz="2000" spc="-1"/>
          </a:p>
        </p:txBody>
      </p:sp>
      <p:sp>
        <p:nvSpPr>
          <p:cNvPr id="131" name="CustomShape 3"/>
          <p:cNvSpPr/>
          <p:nvPr/>
        </p:nvSpPr>
        <p:spPr>
          <a:xfrm>
            <a:off x="626760" y="176832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Dự án FOSSology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 Narrow"/>
                <a:ea typeface="Arial Narrow"/>
              </a:rPr>
              <a:t>https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://www.fossology.org/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26760" y="2702520"/>
            <a:ext cx="5466600" cy="35744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190440" lvl="1" indent="-2005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pc="-1">
                <a:solidFill>
                  <a:srgbClr val="000000"/>
                </a:solidFill>
                <a:ea typeface="Arial"/>
              </a:rPr>
              <a:t>Phát hành lần đầu vào 2008, GPL-2.0</a:t>
            </a:r>
            <a:endParaRPr lang="en-US" spc="-1"/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2015: Dự án hợp tác với Linux Foundation</a:t>
            </a:r>
            <a:endParaRPr lang="en-US" sz="1900" b="0" strike="noStrike" spc="-1" smtClean="0">
              <a:latin typeface="Arial"/>
            </a:endParaRPr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Dựa trên máy chủ Web và giao diện dòng lệnh</a:t>
            </a:r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vi-VN" sz="1900" spc="-1">
                <a:solidFill>
                  <a:srgbClr val="000000"/>
                </a:solidFill>
                <a:ea typeface="Arial"/>
              </a:rPr>
              <a:t>Thuật toán tìm kiếm sẽ đưa ra giấy phép và bản quyền phù </a:t>
            </a:r>
            <a:r>
              <a:rPr lang="vi-VN" sz="1900" spc="-1" smtClean="0">
                <a:solidFill>
                  <a:srgbClr val="000000"/>
                </a:solidFill>
                <a:ea typeface="Arial"/>
              </a:rPr>
              <a:t>hợp</a:t>
            </a:r>
            <a:endParaRPr lang="en-US" sz="1900" spc="-1" smtClean="0">
              <a:solidFill>
                <a:srgbClr val="000000"/>
              </a:solidFill>
              <a:ea typeface="Arial"/>
            </a:endParaRPr>
          </a:p>
          <a:p>
            <a:pPr marL="190440" lvl="1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lang="en-US" sz="1900" spc="-1" smtClean="0">
                <a:solidFill>
                  <a:srgbClr val="000000"/>
                </a:solidFill>
                <a:latin typeface="Arial"/>
              </a:rPr>
              <a:t>Giao diện Web đa người dùng / người thuê cho phép đánh giá, tổ chức công việc rõ ràng</a:t>
            </a:r>
            <a:endParaRPr lang="en-US" sz="1900" b="0" strike="noStrike" spc="-1" smtClean="0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240240" y="1768320"/>
            <a:ext cx="557388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Sự phát triển FOSSology </a:t>
            </a:r>
            <a:r>
              <a:rPr lang="en-US" sz="2400" b="1" strike="noStrike" spc="-1" smtClean="0">
                <a:solidFill>
                  <a:srgbClr val="000000"/>
                </a:solidFill>
                <a:latin typeface="Arial Narrow"/>
                <a:ea typeface="Arial Narrow"/>
              </a:rPr>
              <a:t>https</a:t>
            </a:r>
            <a:r>
              <a:rPr lang="en-US" sz="2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://www.github.com/fossology/fossology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240240" y="2702520"/>
            <a:ext cx="5573880" cy="357444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254160" lvl="1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Bao gồm các tiêu chuẩn ứng dụng Web:</a:t>
            </a:r>
            <a:endParaRPr lang="en-US" sz="1900" b="0" strike="noStrike" spc="-1" smtClean="0">
              <a:latin typeface="Arial"/>
            </a:endParaRP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Linux, Apache 2, PostgreSQL, PHP</a:t>
            </a:r>
            <a:endParaRPr lang="en-US" sz="1900" b="0" strike="noStrike" spc="-1" smtClean="0">
              <a:latin typeface="Arial"/>
            </a:endParaRPr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Giao diện Web dựa trên PHP, </a:t>
            </a:r>
            <a:r>
              <a:rPr lang="en-US" sz="1900" spc="-1" smtClean="0">
                <a:solidFill>
                  <a:srgbClr val="000000"/>
                </a:solidFill>
                <a:latin typeface="Arial"/>
                <a:ea typeface="Arial"/>
              </a:rPr>
              <a:t> nhưng máy quét được xây dựng trên </a:t>
            </a: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 / C++</a:t>
            </a:r>
            <a:endParaRPr lang="en-US" sz="1900" b="0" strike="noStrike" spc="-1" smtClean="0">
              <a:latin typeface="Arial"/>
            </a:endParaRPr>
          </a:p>
          <a:p>
            <a:pPr marL="254160" lvl="1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Hai cách tương tác: </a:t>
            </a:r>
            <a:endParaRPr lang="en-US" sz="1900" b="0" strike="noStrike" spc="-1" smtClean="0">
              <a:latin typeface="Arial"/>
            </a:endParaRP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Giao diện người dùng Web</a:t>
            </a:r>
          </a:p>
          <a:p>
            <a:pPr marL="444600" lvl="2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z="19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Tiện ích dòng lệnh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471221"/>
            <a:ext cx="12492842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FOSSology hoạt động như thế nào? - Tổng quan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26760" y="1413000"/>
            <a:ext cx="110804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vi-VN" sz="1700" i="1" spc="-1">
                <a:solidFill>
                  <a:srgbClr val="000000"/>
                </a:solidFill>
                <a:ea typeface="Arial"/>
              </a:rPr>
              <a:t>Xem </a:t>
            </a:r>
            <a:r>
              <a:rPr lang="vi-VN" sz="1700" i="1" spc="-1" smtClean="0">
                <a:solidFill>
                  <a:srgbClr val="000000"/>
                </a:solidFill>
                <a:ea typeface="Arial"/>
              </a:rPr>
              <a:t>chi </a:t>
            </a:r>
            <a:r>
              <a:rPr lang="vi-VN" sz="1700" i="1" spc="-1">
                <a:solidFill>
                  <a:srgbClr val="000000"/>
                </a:solidFill>
                <a:ea typeface="Arial"/>
              </a:rPr>
              <a:t>tiết </a:t>
            </a:r>
            <a:r>
              <a:rPr lang="en-US" sz="1700" i="1" spc="-1" smtClean="0">
                <a:solidFill>
                  <a:srgbClr val="000000"/>
                </a:solidFill>
                <a:ea typeface="Arial"/>
              </a:rPr>
              <a:t>m</a:t>
            </a:r>
            <a:r>
              <a:rPr lang="vi-VN" sz="1700" i="1" spc="-1" smtClean="0">
                <a:solidFill>
                  <a:srgbClr val="000000"/>
                </a:solidFill>
                <a:ea typeface="Arial"/>
              </a:rPr>
              <a:t>ô </a:t>
            </a:r>
            <a:r>
              <a:rPr lang="vi-VN" sz="1700" i="1" spc="-1">
                <a:solidFill>
                  <a:srgbClr val="000000"/>
                </a:solidFill>
                <a:ea typeface="Arial"/>
              </a:rPr>
              <a:t>tả </a:t>
            </a:r>
            <a:r>
              <a:rPr lang="en-US" sz="1700" i="1" spc="-1" smtClean="0">
                <a:solidFill>
                  <a:srgbClr val="000000"/>
                </a:solidFill>
                <a:ea typeface="Arial"/>
              </a:rPr>
              <a:t>luồng hoạt động</a:t>
            </a:r>
            <a:r>
              <a:rPr lang="vi-VN" sz="17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vi-VN" sz="1700" i="1" spc="-1">
                <a:solidFill>
                  <a:srgbClr val="000000"/>
                </a:solidFill>
                <a:ea typeface="Arial"/>
              </a:rPr>
              <a:t>cơ </a:t>
            </a:r>
            <a:r>
              <a:rPr lang="vi-VN" sz="1700" i="1" spc="-1" smtClean="0">
                <a:solidFill>
                  <a:srgbClr val="000000"/>
                </a:solidFill>
                <a:ea typeface="Arial"/>
              </a:rPr>
              <a:t>bản</a:t>
            </a:r>
            <a:r>
              <a:rPr lang="en-US" sz="1700" i="1" spc="-1" smtClean="0">
                <a:solidFill>
                  <a:srgbClr val="000000"/>
                </a:solidFill>
                <a:ea typeface="Arial"/>
              </a:rPr>
              <a:t> tại</a:t>
            </a:r>
            <a:r>
              <a:rPr lang="vi-VN" sz="1700" i="1" spc="-1" smtClean="0">
                <a:solidFill>
                  <a:srgbClr val="000000"/>
                </a:solidFill>
                <a:ea typeface="Arial"/>
              </a:rPr>
              <a:t> </a:t>
            </a:r>
            <a:r>
              <a:rPr lang="en-US" sz="1700" b="0" i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1700" b="0" i="1" u="sng" strike="noStrike" spc="-1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https://www.fossology.org/get-started/basic-workflow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 rot="5400000">
            <a:off x="1551630" y="1312530"/>
            <a:ext cx="1062000" cy="2841180"/>
          </a:xfrm>
          <a:prstGeom prst="homePlate">
            <a:avLst>
              <a:gd name="adj" fmla="val 20072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 rot="5400000">
            <a:off x="1426350" y="3405210"/>
            <a:ext cx="1312560" cy="2841180"/>
          </a:xfrm>
          <a:prstGeom prst="chevron">
            <a:avLst>
              <a:gd name="adj" fmla="val 16248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 rot="5400000">
            <a:off x="1419960" y="2297040"/>
            <a:ext cx="1325160" cy="2841360"/>
          </a:xfrm>
          <a:prstGeom prst="chevron">
            <a:avLst>
              <a:gd name="adj" fmla="val 16092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3632760" y="24508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Tải gói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mã nguồn </a:t>
            </a:r>
            <a:r>
              <a:rPr lang="en-US" spc="-1">
                <a:solidFill>
                  <a:srgbClr val="000000"/>
                </a:solidFill>
                <a:ea typeface="Arial"/>
              </a:rPr>
              <a:t>mở lên máy chủ</a:t>
            </a:r>
          </a:p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Chọn tác nhân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quét, phân </a:t>
            </a:r>
            <a:r>
              <a:rPr lang="en-US" spc="-1">
                <a:solidFill>
                  <a:srgbClr val="000000"/>
                </a:solidFill>
                <a:ea typeface="Arial"/>
              </a:rPr>
              <a:t>tích phần mềm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3632760" y="35092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Xem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xét </a:t>
            </a:r>
            <a:r>
              <a:rPr lang="en-US" spc="-1">
                <a:solidFill>
                  <a:srgbClr val="000000"/>
                </a:solidFill>
                <a:ea typeface="Arial"/>
              </a:rPr>
              <a:t>những gì máy quét đã tìm thấy</a:t>
            </a:r>
          </a:p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Xem xét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các giấy phép được tìm thấy </a:t>
            </a:r>
            <a:r>
              <a:rPr lang="en-US" spc="-1">
                <a:solidFill>
                  <a:srgbClr val="000000"/>
                </a:solidFill>
                <a:ea typeface="Arial"/>
              </a:rPr>
              <a:t>và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điều chỉnh </a:t>
            </a:r>
            <a:r>
              <a:rPr lang="en-US" spc="-1">
                <a:solidFill>
                  <a:srgbClr val="000000"/>
                </a:solidFill>
                <a:ea typeface="Arial"/>
              </a:rPr>
              <a:t>nếu cần thiết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3632760" y="45406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Tạo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báo </a:t>
            </a:r>
            <a:r>
              <a:rPr lang="en-US" spc="-1">
                <a:solidFill>
                  <a:srgbClr val="000000"/>
                </a:solidFill>
                <a:ea typeface="Arial"/>
              </a:rPr>
              <a:t>cáo</a:t>
            </a:r>
          </a:p>
          <a:p>
            <a:pPr marL="254160" lvl="1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lang="en-US" spc="-1">
                <a:solidFill>
                  <a:srgbClr val="000000"/>
                </a:solidFill>
                <a:ea typeface="Arial"/>
              </a:rPr>
              <a:t>D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anh </a:t>
            </a:r>
            <a:r>
              <a:rPr lang="en-US" spc="-1">
                <a:solidFill>
                  <a:srgbClr val="000000"/>
                </a:solidFill>
                <a:ea typeface="Arial"/>
              </a:rPr>
              <a:t>sách giấy phép hoặc SPDX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659880" y="2275560"/>
            <a:ext cx="268704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Tải lên gói OSS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659879" y="3317040"/>
            <a:ext cx="2843341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ea typeface="Arial"/>
              </a:rPr>
              <a:t>Xem X</a:t>
            </a:r>
            <a:r>
              <a:rPr lang="en-US" sz="2000" b="1" spc="-1" smtClean="0">
                <a:solidFill>
                  <a:srgbClr val="000000"/>
                </a:solidFill>
                <a:ea typeface="Arial"/>
              </a:rPr>
              <a:t>ét </a:t>
            </a:r>
            <a:r>
              <a:rPr lang="en-US" sz="2000" b="1" spc="-1">
                <a:solidFill>
                  <a:srgbClr val="000000"/>
                </a:solidFill>
                <a:ea typeface="Arial"/>
              </a:rPr>
              <a:t>và Đ</a:t>
            </a:r>
            <a:r>
              <a:rPr lang="en-US" sz="2000" b="1" spc="-1" smtClean="0">
                <a:solidFill>
                  <a:srgbClr val="000000"/>
                </a:solidFill>
                <a:ea typeface="Arial"/>
              </a:rPr>
              <a:t>iều </a:t>
            </a:r>
            <a:r>
              <a:rPr lang="en-US" sz="2000" b="1" spc="-1">
                <a:solidFill>
                  <a:srgbClr val="000000"/>
                </a:solidFill>
                <a:ea typeface="Arial"/>
              </a:rPr>
              <a:t>C</a:t>
            </a:r>
            <a:r>
              <a:rPr lang="en-US" sz="2000" b="1" spc="-1" smtClean="0">
                <a:solidFill>
                  <a:srgbClr val="000000"/>
                </a:solidFill>
                <a:ea typeface="Arial"/>
              </a:rPr>
              <a:t>hỉnh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(“Clearing”)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659880" y="4539600"/>
            <a:ext cx="2687040" cy="62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Tạo kết quả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89960" cy="12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Thực hành: Luồng hoạt động </a:t>
            </a:r>
            <a:r>
              <a:rPr lang="en-US" sz="3200" b="1" spc="-1" smtClean="0">
                <a:solidFill>
                  <a:srgbClr val="0070C0"/>
                </a:solidFill>
                <a:latin typeface="Arial"/>
                <a:ea typeface="Arial"/>
              </a:rPr>
              <a:t>End-to-End</a:t>
            </a:r>
            <a:r>
              <a:rPr lang="en-US" sz="3200" b="1" strike="noStrike" spc="-1" smtClean="0">
                <a:solidFill>
                  <a:srgbClr val="0070C0"/>
                </a:solidFill>
                <a:latin typeface="Arial"/>
                <a:ea typeface="Arial"/>
              </a:rPr>
              <a:t> cơ bản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458840" y="1634040"/>
            <a:ext cx="4111560" cy="4707382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Tải lên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ionicons-3.0.0</a:t>
            </a:r>
            <a:endParaRPr lang="en-US" sz="1800" b="0" strike="noStrike" spc="-1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Đi đến ‘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license browser’ bằng việc nhấp chuột vào tên hoặc chọn ‘clearing’ từ menu</a:t>
            </a:r>
            <a:endParaRPr lang="en-US" sz="1600" b="0" strike="noStrike" spc="-1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Chọn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“go to all …. with licenses”</a:t>
            </a:r>
            <a:endParaRPr lang="en-US" sz="1600" b="0" strike="noStrike" spc="-1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Xem xét giấy phép và xác nhận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Chọn các mục “copyright”, “e-mail”, “url“ từ khu vực thanh màu vàng</a:t>
            </a:r>
            <a:endParaRPr lang="en-US" sz="1800" b="0" strike="noStrike" spc="-1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Xem xét các </a:t>
            </a:r>
            <a:r>
              <a:rPr lang="en-US" sz="1600" spc="-1" smtClean="0">
                <a:solidFill>
                  <a:srgbClr val="000000"/>
                </a:solidFill>
                <a:latin typeface="Arial"/>
                <a:ea typeface="Arial"/>
              </a:rPr>
              <a:t>báo cáo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bản quyền và chọn các bản quyền đúng</a:t>
            </a:r>
            <a:endParaRPr lang="en-US" sz="1600" b="0" strike="noStrike" spc="-1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Chọn “ECC” từ khu vực màu vàng và xem xét </a:t>
            </a:r>
            <a:endParaRPr lang="en-US" sz="1800" b="0" strike="noStrike" spc="-1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pc="-1">
                <a:solidFill>
                  <a:srgbClr val="000000"/>
                </a:solidFill>
                <a:ea typeface="Arial"/>
              </a:rPr>
              <a:t>Đi đến </a:t>
            </a:r>
            <a:r>
              <a:rPr lang="en-US" spc="-1" smtClean="0">
                <a:solidFill>
                  <a:srgbClr val="000000"/>
                </a:solidFill>
                <a:ea typeface="Arial"/>
              </a:rPr>
              <a:t>trang chính</a:t>
            </a:r>
          </a:p>
          <a:p>
            <a:pPr marL="457200" indent="-327960">
              <a:buClr>
                <a:srgbClr val="000000"/>
              </a:buClr>
              <a:buFont typeface="Arial"/>
              <a:buChar char="●"/>
            </a:pPr>
            <a:r>
              <a:rPr lang="en-US" sz="1600" spc="-1">
                <a:solidFill>
                  <a:srgbClr val="000000"/>
                </a:solidFill>
                <a:ea typeface="Arial"/>
              </a:rPr>
              <a:t>Chọn pop-up menu của </a:t>
            </a:r>
            <a:r>
              <a:rPr lang="en-US" sz="1600" spc="-1" smtClean="0">
                <a:solidFill>
                  <a:srgbClr val="000000"/>
                </a:solidFill>
                <a:ea typeface="Arial"/>
              </a:rPr>
              <a:t>ionicons</a:t>
            </a:r>
            <a:r>
              <a:rPr lang="en-US" sz="1600" b="0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8120" y="1634039"/>
            <a:ext cx="6446880" cy="4707383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>
            <a:noAutofit/>
          </a:bodyPr>
          <a:lstStyle/>
          <a:p>
            <a:pPr marL="343080" lvl="1" indent="-359280">
              <a:lnSpc>
                <a:spcPct val="100000"/>
              </a:lnSpc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Sử dụng FOSSology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End-to-End</a:t>
            </a:r>
            <a:endParaRPr lang="en-US" sz="1900" spc="-1"/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Bắt đầu từ việc tải lên …</a:t>
            </a:r>
            <a:endParaRPr lang="en-US" sz="1900" spc="-1"/>
          </a:p>
          <a:p>
            <a:pPr marL="520560" lvl="2" indent="-37224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lang="en-US" sz="1900" spc="-1">
                <a:solidFill>
                  <a:srgbClr val="000000"/>
                </a:solidFill>
                <a:ea typeface="Arial"/>
              </a:rPr>
              <a:t>… </a:t>
            </a:r>
            <a:r>
              <a:rPr lang="en-US" sz="1900" spc="-1" smtClean="0">
                <a:solidFill>
                  <a:srgbClr val="000000"/>
                </a:solidFill>
                <a:ea typeface="Arial"/>
              </a:rPr>
              <a:t>cho </a:t>
            </a:r>
            <a:r>
              <a:rPr lang="en-US" sz="1900" spc="-1">
                <a:solidFill>
                  <a:srgbClr val="000000"/>
                </a:solidFill>
                <a:ea typeface="Arial"/>
              </a:rPr>
              <a:t>tới việc tạo báo cáo: SPDX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Tải lên – cung cấp nhiều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tùy </a:t>
            </a:r>
            <a:r>
              <a:rPr lang="en-US" sz="1900" b="1" spc="-1">
                <a:solidFill>
                  <a:srgbClr val="000000"/>
                </a:solidFill>
                <a:ea typeface="Arial"/>
              </a:rPr>
              <a:t>chọn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Xem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xét </a:t>
            </a:r>
            <a:r>
              <a:rPr lang="en-US" sz="1900" b="1" spc="-1">
                <a:solidFill>
                  <a:srgbClr val="000000"/>
                </a:solidFill>
                <a:ea typeface="Arial"/>
              </a:rPr>
              <a:t>tệp đã tải lên trong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“license browser”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Xem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xét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 các giấy phép được tìm thấy trong chế độ xem tổng hợp</a:t>
            </a:r>
            <a:endParaRPr lang="en-US" sz="1900" b="1" spc="-1" smtClean="0">
              <a:solidFill>
                <a:srgbClr val="000000"/>
              </a:solidFill>
              <a:ea typeface="Arial"/>
            </a:endParaRPr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Thực hiện công việc “clearing”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Xem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xét </a:t>
            </a:r>
            <a:r>
              <a:rPr lang="en-US" sz="1900" b="1" spc="-1">
                <a:solidFill>
                  <a:srgbClr val="000000"/>
                </a:solidFill>
                <a:ea typeface="Arial"/>
              </a:rPr>
              <a:t>bản quyền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X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em </a:t>
            </a:r>
            <a:r>
              <a:rPr lang="vi-VN" sz="1900" b="1" spc="-1" smtClean="0">
                <a:solidFill>
                  <a:srgbClr val="000000"/>
                </a:solidFill>
                <a:ea typeface="Arial"/>
              </a:rPr>
              <a:t>xét </a:t>
            </a:r>
            <a:r>
              <a:rPr lang="vi-VN" sz="1900" b="1" spc="-1">
                <a:solidFill>
                  <a:srgbClr val="000000"/>
                </a:solidFill>
                <a:ea typeface="Arial"/>
              </a:rPr>
              <a:t>các kết quả quét được của </a:t>
            </a:r>
            <a:r>
              <a:rPr lang="en-US" sz="1900" b="1" spc="-1" smtClean="0">
                <a:solidFill>
                  <a:srgbClr val="000000"/>
                </a:solidFill>
                <a:ea typeface="Arial"/>
              </a:rPr>
              <a:t>ECC</a:t>
            </a:r>
            <a:endParaRPr lang="en-US" sz="1900" spc="-1"/>
          </a:p>
          <a:p>
            <a:pPr marL="343080" lvl="1" indent="-35928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AutoNum type="arabicPeriod"/>
            </a:pPr>
            <a:r>
              <a:rPr lang="en-US" sz="1900" b="1" spc="-1">
                <a:solidFill>
                  <a:srgbClr val="000000"/>
                </a:solidFill>
                <a:ea typeface="Arial"/>
              </a:rPr>
              <a:t>Tạo ra báo cáo SPDX mong muốn</a:t>
            </a:r>
            <a:endParaRPr lang="en-US" sz="1900" spc="-1"/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458840" y="1295640"/>
            <a:ext cx="4111200" cy="330480"/>
          </a:xfrm>
          <a:prstGeom prst="rect">
            <a:avLst/>
          </a:prstGeom>
          <a:solidFill>
            <a:srgbClr val="D7E3C8"/>
          </a:soli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Ví dụ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18120" y="1303560"/>
            <a:ext cx="6446880" cy="330480"/>
          </a:xfrm>
          <a:prstGeom prst="rect">
            <a:avLst/>
          </a:prstGeom>
          <a:solidFill>
            <a:srgbClr val="D7E3C8"/>
          </a:solidFill>
          <a:ln w="9360">
            <a:solidFill>
              <a:srgbClr val="627C2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72000" bIns="72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strike="noStrike" spc="-1" smtClean="0">
                <a:latin typeface="Arial"/>
              </a:rPr>
              <a:t>Chức năng</a:t>
            </a:r>
            <a:endParaRPr lang="en-US" sz="1900" b="1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1372</Words>
  <Application>Microsoft Office PowerPoint</Application>
  <PresentationFormat>Widescreen</PresentationFormat>
  <Paragraphs>185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Narrow</vt:lpstr>
      <vt:lpstr>DejaVu Sans</vt:lpstr>
      <vt:lpstr>Noto Sans Symbols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Pham Van Hieu</dc:creator>
  <dc:description/>
  <cp:lastModifiedBy>Pham Van Hieu</cp:lastModifiedBy>
  <cp:revision>105</cp:revision>
  <dcterms:modified xsi:type="dcterms:W3CDTF">2019-11-29T11:14:01Z</dcterms:modified>
  <dc:language>en-US</dc:language>
</cp:coreProperties>
</file>