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0" autoAdjust="0"/>
  </p:normalViewPr>
  <p:slideViewPr>
    <p:cSldViewPr snapToGrid="0">
      <p:cViewPr varScale="1">
        <p:scale>
          <a:sx n="81" d="100"/>
          <a:sy n="81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BBFA818-7F08-48A3-8B9C-B213CC9B3CA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ducksoftware.com/oss/licenses#top20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source.org/licenses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76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718800" y="8650440"/>
            <a:ext cx="3135600" cy="4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pPr marL="216000" indent="-214920">
              <a:lnSpc>
                <a:spcPct val="90000"/>
              </a:lnSpc>
            </a:pPr>
            <a:r>
              <a:rPr lang="en-US" sz="1000" b="0" strike="noStrike" spc="-1" dirty="0">
                <a:solidFill>
                  <a:srgbClr val="003C6B"/>
                </a:solidFill>
                <a:latin typeface="Arial"/>
                <a:ea typeface="Arial"/>
              </a:rPr>
              <a:t>Black Duck identifies &gt;2000 licenses in use , however ~20 licenses responsible for nearly all licensed open source projects</a:t>
            </a:r>
            <a:endParaRPr lang="en-US" sz="1000" b="0" strike="noStrike" spc="-1" dirty="0">
              <a:latin typeface="Arial"/>
            </a:endParaRPr>
          </a:p>
          <a:p>
            <a:pPr marL="1339920" lvl="3" indent="-29664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 dirty="0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http://</a:t>
            </a:r>
            <a:r>
              <a:rPr lang="en-US" sz="1000" b="0" u="sng" strike="noStrike" spc="-1" dirty="0" err="1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www.blackducksoftware.com</a:t>
            </a:r>
            <a:r>
              <a:rPr lang="en-US" sz="1000" b="0" u="sng" strike="noStrike" spc="-1" dirty="0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/</a:t>
            </a:r>
            <a:r>
              <a:rPr lang="en-US" sz="1000" b="0" u="sng" strike="noStrike" spc="-1" dirty="0" err="1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oss</a:t>
            </a:r>
            <a:r>
              <a:rPr lang="en-US" sz="1000" b="0" u="sng" strike="noStrike" spc="-1" dirty="0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/</a:t>
            </a:r>
            <a:r>
              <a:rPr lang="en-US" sz="1000" b="0" u="sng" strike="noStrike" spc="-1" dirty="0" err="1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licenses#top20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r>
              <a:rPr lang="en-US" sz="1000" b="0" strike="noStrike" spc="-1" dirty="0">
                <a:solidFill>
                  <a:srgbClr val="003C6B"/>
                </a:solidFill>
                <a:latin typeface="Arial"/>
                <a:ea typeface="Arial"/>
              </a:rPr>
              <a:t>and, </a:t>
            </a:r>
            <a:r>
              <a:rPr lang="en-US" sz="1000" b="0" strike="noStrike" spc="-1" dirty="0" err="1">
                <a:solidFill>
                  <a:srgbClr val="003C6B"/>
                </a:solidFill>
                <a:latin typeface="Arial"/>
                <a:ea typeface="Arial"/>
              </a:rPr>
              <a:t>OSI</a:t>
            </a:r>
            <a:r>
              <a:rPr lang="en-US" sz="1000" b="0" strike="noStrike" spc="-1" dirty="0">
                <a:solidFill>
                  <a:srgbClr val="003C6B"/>
                </a:solidFill>
                <a:latin typeface="Arial"/>
                <a:ea typeface="Arial"/>
              </a:rPr>
              <a:t> currently recognizes 69 licenses as “open source”</a:t>
            </a:r>
            <a:endParaRPr lang="en-US" sz="1000" b="0" strike="noStrike" spc="-1" dirty="0">
              <a:latin typeface="Arial"/>
            </a:endParaRPr>
          </a:p>
          <a:p>
            <a:pPr marL="1339920" lvl="3" indent="-29664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 dirty="0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http://</a:t>
            </a:r>
            <a:r>
              <a:rPr lang="en-US" sz="1000" b="0" u="sng" strike="noStrike" spc="-1" dirty="0" err="1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www.opensource.org</a:t>
            </a:r>
            <a:r>
              <a:rPr lang="en-US" sz="1000" b="0" u="sng" strike="noStrike" spc="-1" dirty="0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/licenses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6120" cy="4077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smtClean="0">
                <a:latin typeface="Arial"/>
              </a:rPr>
              <a:t>Translated</a:t>
            </a:r>
            <a:r>
              <a:rPr lang="en-US" sz="2000" b="0" strike="noStrike" spc="-1" baseline="0" smtClean="0">
                <a:latin typeface="Arial"/>
              </a:rPr>
              <a:t> by HieuPV (hieu.phamvan@toshiba-tsdv.com)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718800" y="8650440"/>
            <a:ext cx="3135600" cy="4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BBFA818-7F08-48A3-8B9C-B213CC9B3CA2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5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SPEC is </a:t>
            </a: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just over 100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pages,  but not all the fields are needed and relevant.</a:t>
            </a:r>
            <a:endParaRPr lang="en-U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72 use cases identified for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SPDX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2.0 – many requiring fields that really or only applicable to that use case</a:t>
            </a:r>
            <a:endParaRPr lang="en-U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here are required fields – if look at, it’s what you’d want to know...</a:t>
            </a:r>
            <a:endParaRPr lang="en-U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(walk through this)</a:t>
            </a:r>
            <a:endParaRPr lang="en-U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This is section 2 of the Specification</a:t>
            </a: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91440" rIns="0" bIns="91440" anchor="ctr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File Types: </a:t>
            </a: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source, binary, archive,</a:t>
            </a:r>
            <a:r>
              <a:rPr lang="en-US" sz="1000" b="0" strike="noStrike" spc="-1">
                <a:solidFill>
                  <a:srgbClr val="0069B0"/>
                </a:solidFill>
                <a:latin typeface="Arial"/>
                <a:ea typeface="Arial"/>
              </a:rPr>
              <a:t>application,audio,image,text,video,documentation,spdx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55;p9"/>
          <p:cNvPicPr/>
          <p:nvPr/>
        </p:nvPicPr>
        <p:blipFill>
          <a:blip r:embed="rId14"/>
          <a:stretch/>
        </p:blipFill>
        <p:spPr>
          <a:xfrm>
            <a:off x="9884520" y="5493600"/>
            <a:ext cx="1467720" cy="78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671948" y="6387480"/>
            <a:ext cx="7734572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) - 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0480" cy="10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63;p10"/>
          <p:cNvPicPr/>
          <p:nvPr/>
        </p:nvPicPr>
        <p:blipFill>
          <a:blip r:embed="rId15"/>
          <a:stretch/>
        </p:blipFill>
        <p:spPr>
          <a:xfrm>
            <a:off x="460080" y="355680"/>
            <a:ext cx="11269800" cy="36864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7360" cy="786600"/>
          </a:xfrm>
          <a:prstGeom prst="rect">
            <a:avLst/>
          </a:prstGeom>
          <a:ln>
            <a:noFill/>
          </a:ln>
        </p:spPr>
      </p:pic>
      <p:pic>
        <p:nvPicPr>
          <p:cNvPr id="46" name="Google Shape;13;p1"/>
          <p:cNvPicPr/>
          <p:nvPr/>
        </p:nvPicPr>
        <p:blipFill>
          <a:blip r:embed="rId15"/>
          <a:stretch/>
        </p:blipFill>
        <p:spPr>
          <a:xfrm>
            <a:off x="691200" y="5834160"/>
            <a:ext cx="1763280" cy="417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46;p7"/>
          <p:cNvPicPr/>
          <p:nvPr/>
        </p:nvPicPr>
        <p:blipFill>
          <a:blip r:embed="rId16"/>
          <a:srcRect t="88194" b="-88194"/>
          <a:stretch/>
        </p:blipFill>
        <p:spPr>
          <a:xfrm>
            <a:off x="-41400" y="-64800"/>
            <a:ext cx="12397320" cy="40550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2683823" y="6387480"/>
            <a:ext cx="7722697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) - 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0515600" y="6482520"/>
            <a:ext cx="1675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fld id="{BD7D6571-A26B-493E-89A7-E43EB05E4AA0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97;p19"/>
          <p:cNvPicPr/>
          <p:nvPr/>
        </p:nvPicPr>
        <p:blipFill>
          <a:blip r:embed="rId14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719280" y="6213600"/>
            <a:ext cx="2773080" cy="1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Google Shape;99;p19"/>
          <p:cNvPicPr/>
          <p:nvPr/>
        </p:nvPicPr>
        <p:blipFill>
          <a:blip r:embed="rId15"/>
          <a:stretch/>
        </p:blipFill>
        <p:spPr>
          <a:xfrm>
            <a:off x="767160" y="5986440"/>
            <a:ext cx="1930320" cy="45684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160821" y="6548423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strike="noStrike" spc="-1" smtClean="0">
                <a:solidFill>
                  <a:srgbClr val="FFFFFF"/>
                </a:solidFill>
                <a:latin typeface="+mj-lt"/>
                <a:ea typeface="Arial"/>
              </a:rPr>
              <a:t>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+mj-lt"/>
                <a:ea typeface="Arial"/>
              </a:rPr>
              <a:t> by HieuPV</a:t>
            </a:r>
            <a:endParaRPr lang="en-US" sz="140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pdx" TargetMode="External"/><Relationship Id="rId5" Type="http://schemas.openxmlformats.org/officeDocument/2006/relationships/hyperlink" Target="https://www.spdx.org/licenses" TargetMode="External"/><Relationship Id="rId4" Type="http://schemas.openxmlformats.org/officeDocument/2006/relationships/hyperlink" Target="https://www.spdx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0080" y="4272480"/>
            <a:ext cx="1126980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FOSSology &amp; SPDX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9" name="Table 2"/>
          <p:cNvGraphicFramePr/>
          <p:nvPr>
            <p:extLst>
              <p:ext uri="{D42A27DB-BD31-4B8C-83A1-F6EECF244321}">
                <p14:modId xmlns:p14="http://schemas.microsoft.com/office/powerpoint/2010/main" val="1881809866"/>
              </p:ext>
            </p:extLst>
          </p:nvPr>
        </p:nvGraphicFramePr>
        <p:xfrm>
          <a:off x="952560" y="1333440"/>
          <a:ext cx="10286640" cy="41925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3.9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Mã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xác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</a:rPr>
                        <a:t>quả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3.10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Package Checksum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quả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Trang chủ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của 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tin mã nguồn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Giấy phép quyết định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lọc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Tất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cả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quét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3.15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iấy phép khai báo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quét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3.16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về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CustomShape 3"/>
          <p:cNvSpPr/>
          <p:nvPr/>
        </p:nvSpPr>
        <p:spPr>
          <a:xfrm>
            <a:off x="970920" y="321840"/>
            <a:ext cx="10285200" cy="88308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Thông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gói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tiếp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2" name="Table 2"/>
          <p:cNvGraphicFramePr/>
          <p:nvPr>
            <p:extLst>
              <p:ext uri="{D42A27DB-BD31-4B8C-83A1-F6EECF244321}">
                <p14:modId xmlns:p14="http://schemas.microsoft.com/office/powerpoint/2010/main" val="2317574307"/>
              </p:ext>
            </p:extLst>
          </p:nvPr>
        </p:nvGraphicFramePr>
        <p:xfrm>
          <a:off x="952560" y="1333440"/>
          <a:ext cx="10286640" cy="326088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3.17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Văn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quyền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quét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3.18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Mô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tả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tóm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tắt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Mô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tả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chi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tiết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về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tham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khảo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ngoài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tham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khảo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ngoài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" name="CustomShape 3"/>
          <p:cNvSpPr/>
          <p:nvPr/>
        </p:nvSpPr>
        <p:spPr>
          <a:xfrm>
            <a:off x="970920" y="321840"/>
            <a:ext cx="10285200" cy="88308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Thông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gói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tiếp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5" name="Table 2"/>
          <p:cNvGraphicFramePr/>
          <p:nvPr>
            <p:extLst>
              <p:ext uri="{D42A27DB-BD31-4B8C-83A1-F6EECF244321}">
                <p14:modId xmlns:p14="http://schemas.microsoft.com/office/powerpoint/2010/main" val="4033405235"/>
              </p:ext>
            </p:extLst>
          </p:nvPr>
        </p:nvGraphicFramePr>
        <p:xfrm>
          <a:off x="951840" y="118368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là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gì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?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định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danh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2000" b="0" strike="noStrike" spc="-1" dirty="0" err="1" smtClean="0">
                          <a:solidFill>
                            <a:srgbClr val="0069B0"/>
                          </a:solidFill>
                          <a:latin typeface="Arial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69B0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69B0"/>
                          </a:solidFill>
                          <a:latin typeface="Arial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69B0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69B0"/>
                          </a:solidFill>
                          <a:latin typeface="Arial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69B0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69B0"/>
                          </a:solidFill>
                          <a:latin typeface="Arial"/>
                        </a:rPr>
                        <a:t>quả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Định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dạng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Mã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nguồn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nhị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phân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Kiểm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lang="en-US" sz="2000" b="0" strike="noStrike" spc="-1" dirty="0" err="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SHA1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4.5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G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iấy phép quyết định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Quyết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định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bởi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FOOSology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trong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Phá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hiện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bằng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việc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quét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4.7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về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4.8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Văn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quyền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Phát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hiện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bằng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việc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quét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" name="CustomShape 3"/>
          <p:cNvSpPr/>
          <p:nvPr/>
        </p:nvSpPr>
        <p:spPr>
          <a:xfrm>
            <a:off x="962280" y="198360"/>
            <a:ext cx="10285200" cy="98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Thông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tập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tin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2"/>
          <p:cNvGraphicFramePr/>
          <p:nvPr>
            <p:extLst>
              <p:ext uri="{D42A27DB-BD31-4B8C-83A1-F6EECF244321}">
                <p14:modId xmlns:p14="http://schemas.microsoft.com/office/powerpoint/2010/main" val="957834140"/>
              </p:ext>
            </p:extLst>
          </p:nvPr>
        </p:nvGraphicFramePr>
        <p:xfrm>
          <a:off x="952560" y="1333440"/>
          <a:ext cx="10286640" cy="419712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4.9 </a:t>
                      </a: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dự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án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cũ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Không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sử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dụng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4.10 </a:t>
                      </a: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Trang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chủ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dự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án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cũ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Không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sử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dụng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4.11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URI </a:t>
                      </a: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dự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án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cũ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Không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sử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</a:rPr>
                        <a:t>dụng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4.13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báo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Nếu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tìm thấy </a:t>
                      </a:r>
                      <a:r>
                        <a:rPr lang="en-US" sz="2000" b="0" strike="noStrike" spc="-1" baseline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báo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trong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đóng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Nếu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có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đóng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góp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trong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4.15</a:t>
                      </a:r>
                      <a:r>
                        <a:rPr lang="en-US" sz="2000" b="0" strike="noStrike" spc="-1" baseline="0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phụ</a:t>
                      </a:r>
                      <a:r>
                        <a:rPr lang="en-US" sz="2000" b="0" strike="noStrike" spc="-1" baseline="0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thuộc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Không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sử</a:t>
                      </a:r>
                      <a:r>
                        <a:rPr lang="en-US" sz="2000" b="0" strike="noStrike" spc="-1" baseline="0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dụng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3"/>
          <p:cNvSpPr/>
          <p:nvPr/>
        </p:nvSpPr>
        <p:spPr>
          <a:xfrm>
            <a:off x="962280" y="274680"/>
            <a:ext cx="10285200" cy="98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 err="1" smtClean="0">
                <a:solidFill>
                  <a:srgbClr val="FFFFFF"/>
                </a:solidFill>
                <a:latin typeface="Arial"/>
                <a:ea typeface="Arial"/>
              </a:rPr>
              <a:t>Thông</a:t>
            </a:r>
            <a:r>
              <a:rPr 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spc="-1" dirty="0" err="1" smtClean="0">
                <a:solidFill>
                  <a:srgbClr val="FFFFFF"/>
                </a:solidFill>
                <a:latin typeface="Arial"/>
                <a:ea typeface="Arial"/>
              </a:rPr>
              <a:t>tập</a:t>
            </a:r>
            <a:r>
              <a:rPr 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tiếp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11" name="Table 2"/>
          <p:cNvGraphicFramePr/>
          <p:nvPr>
            <p:extLst>
              <p:ext uri="{D42A27DB-BD31-4B8C-83A1-F6EECF244321}">
                <p14:modId xmlns:p14="http://schemas.microsoft.com/office/powerpoint/2010/main" val="3354089476"/>
              </p:ext>
            </p:extLst>
          </p:nvPr>
        </p:nvGraphicFramePr>
        <p:xfrm>
          <a:off x="952560" y="1333440"/>
          <a:ext cx="10286640" cy="279504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6.1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định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danh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Một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ID </a:t>
                      </a: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duy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nhất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Văn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trích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dẫn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Văn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tìm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thấy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khi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quét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chính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thức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tham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khảo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chéo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Văn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tìm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thấy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khi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quét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nhận xét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2" name="CustomShape 3"/>
          <p:cNvSpPr/>
          <p:nvPr/>
        </p:nvSpPr>
        <p:spPr>
          <a:xfrm>
            <a:off x="815040" y="4338719"/>
            <a:ext cx="11179038" cy="1515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9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*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GHI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CHÚ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: </a:t>
            </a:r>
            <a:endParaRPr lang="en-US" sz="2000" b="0" strike="noStrike" spc="-1" dirty="0">
              <a:latin typeface="Arial"/>
            </a:endParaRPr>
          </a:p>
          <a:p>
            <a:pPr marL="669960" lvl="1" indent="-29988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Chỉ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ra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cách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xác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định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một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giấy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phép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không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có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trong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danh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sách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giấy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phép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SPDX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69960" lvl="1" indent="-29988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sz="2000" b="0" strike="noStrike" spc="-1" dirty="0" err="1">
                <a:solidFill>
                  <a:srgbClr val="7F7F7F"/>
                </a:solidFill>
                <a:latin typeface="Arial"/>
                <a:ea typeface="Arial"/>
              </a:rPr>
              <a:t>SPDX</a:t>
            </a: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đảm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bảo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chính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7F7F7F"/>
                </a:solidFill>
                <a:latin typeface="Arial"/>
                <a:ea typeface="Arial"/>
              </a:rPr>
              <a:t>xác</a:t>
            </a:r>
            <a:r>
              <a:rPr 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~90</a:t>
            </a: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%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với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các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giấy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7F7F7F"/>
                </a:solidFill>
                <a:latin typeface="Arial"/>
                <a:ea typeface="Arial"/>
              </a:rPr>
              <a:t>phép</a:t>
            </a:r>
            <a:r>
              <a:rPr lang="en-US" sz="2000" spc="-1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smtClean="0">
                <a:solidFill>
                  <a:srgbClr val="7F7F7F"/>
                </a:solidFill>
                <a:latin typeface="Arial"/>
                <a:ea typeface="Arial"/>
              </a:rPr>
              <a:t>tối giản</a:t>
            </a:r>
            <a:r>
              <a:rPr lang="en-US" sz="2000" b="0" strike="noStrike" spc="-1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–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Không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đầy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đủ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669960" lvl="1" indent="-29988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Mặc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dù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có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rất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nhiều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giấy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phép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7F7F7F"/>
                </a:solidFill>
                <a:latin typeface="Arial"/>
                <a:ea typeface="Arial"/>
              </a:rPr>
              <a:t>trong</a:t>
            </a:r>
            <a:r>
              <a:rPr lang="en-US" sz="2000" b="0" strike="noStrike" spc="-1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smtClean="0">
                <a:solidFill>
                  <a:srgbClr val="7F7F7F"/>
                </a:solidFill>
                <a:latin typeface="Arial"/>
                <a:ea typeface="Arial"/>
              </a:rPr>
              <a:t>thực tế</a:t>
            </a:r>
            <a:r>
              <a:rPr lang="en-US" sz="2000" b="0" strike="noStrike" spc="-1" smtClean="0">
                <a:solidFill>
                  <a:srgbClr val="7F7F7F"/>
                </a:solidFill>
                <a:latin typeface="Arial"/>
                <a:ea typeface="Arial"/>
              </a:rPr>
              <a:t> nhưng chỉ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một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số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err="1" smtClean="0">
                <a:solidFill>
                  <a:srgbClr val="7F7F7F"/>
                </a:solidFill>
                <a:latin typeface="Arial"/>
                <a:ea typeface="Arial"/>
              </a:rPr>
              <a:t>ít</a:t>
            </a:r>
            <a:r>
              <a:rPr lang="en-US" sz="2000" b="0" strike="noStrike" spc="-1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spc="-1" smtClean="0">
                <a:solidFill>
                  <a:srgbClr val="7F7F7F"/>
                </a:solidFill>
                <a:latin typeface="Arial"/>
                <a:ea typeface="Arial"/>
              </a:rPr>
              <a:t>có</a:t>
            </a:r>
            <a:r>
              <a:rPr lang="en-US" sz="2000" b="0" strike="noStrike" spc="-1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trong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hầu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hết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các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dự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7F7F7F"/>
                </a:solidFill>
                <a:latin typeface="Arial"/>
                <a:ea typeface="Arial"/>
              </a:rPr>
              <a:t>án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52560" y="435960"/>
            <a:ext cx="10285200" cy="73908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Thông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cấp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phép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khác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(Optional*)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28840" y="400680"/>
            <a:ext cx="12919680" cy="12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Credits: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1080" y="1622160"/>
            <a:ext cx="10884600" cy="37101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72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© 2016-2018 Linux Foundation, Parts Copyrights Siemens AG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CC-BY-SA 4.0</a:t>
            </a:r>
            <a:r>
              <a:rPr dirty="0"/>
              <a:t/>
            </a:r>
            <a:br>
              <a:rPr dirty="0"/>
            </a:b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https://</a:t>
            </a:r>
            <a:r>
              <a:rPr lang="en-US" sz="1900" b="1" u="sng" strike="noStrike" spc="-1" dirty="0" err="1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creativecommons.org</a:t>
            </a: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/licenses/by-</a:t>
            </a:r>
            <a:r>
              <a:rPr lang="en-US" sz="1900" b="1" u="sng" strike="noStrike" spc="-1" dirty="0" err="1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sa</a:t>
            </a: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/4.0/</a:t>
            </a:r>
            <a:endParaRPr lang="en-US" sz="1900" b="1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Dự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</a:rPr>
              <a:t>án</a:t>
            </a:r>
            <a:r>
              <a:rPr dirty="0"/>
              <a:t/>
            </a:r>
            <a:br>
              <a:rPr dirty="0"/>
            </a:b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4"/>
              </a:rPr>
              <a:t>https://</a:t>
            </a:r>
            <a:r>
              <a:rPr lang="en-US" sz="1900" b="1" u="sng" strike="noStrike" spc="-1" dirty="0" err="1">
                <a:solidFill>
                  <a:srgbClr val="2E77D7"/>
                </a:solidFill>
                <a:uFillTx/>
                <a:latin typeface="Arial"/>
                <a:ea typeface="Arial"/>
                <a:hlinkClick r:id="rId4"/>
              </a:rPr>
              <a:t>www.spdx.org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Danh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sách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giấy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phép</a:t>
            </a:r>
            <a:r>
              <a:rPr dirty="0"/>
              <a:t/>
            </a:r>
            <a:br>
              <a:rPr dirty="0"/>
            </a:b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https://</a:t>
            </a:r>
            <a:r>
              <a:rPr lang="en-US" sz="1900" b="1" u="sng" strike="noStrike" spc="-1" dirty="0" err="1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www.spdx.org</a:t>
            </a: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/licenses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1900" b="1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pc="-1" dirty="0" err="1" smtClean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ông</a:t>
            </a:r>
            <a:r>
              <a:rPr lang="en-US" sz="19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cụ</a:t>
            </a:r>
            <a:endParaRPr lang="en-US" sz="1900" b="1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u="sng" strike="noStrike" spc="-1" dirty="0" smtClean="0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https</a:t>
            </a: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://</a:t>
            </a:r>
            <a:r>
              <a:rPr lang="en-US" sz="1900" b="1" u="sng" strike="noStrike" spc="-1" dirty="0" err="1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github.com</a:t>
            </a:r>
            <a:r>
              <a:rPr lang="en-US" sz="1900" b="1" u="sng" strike="noStrike" spc="-1" dirty="0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/</a:t>
            </a:r>
            <a:r>
              <a:rPr lang="en-US" sz="1900" b="1" u="sng" strike="noStrike" spc="-1" dirty="0" err="1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spdx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89600" cy="12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hoạt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thế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899800" y="1535400"/>
            <a:ext cx="863748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spc="-1" smtClean="0">
                <a:solidFill>
                  <a:srgbClr val="000000"/>
                </a:solidFill>
                <a:latin typeface="Arial"/>
                <a:ea typeface="Arial"/>
              </a:rPr>
              <a:t>lên tệp nén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mã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(*.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zip, *.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tar.gz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899800" y="2152440"/>
            <a:ext cx="86374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2000" spc="-1">
                <a:solidFill>
                  <a:srgbClr val="000000"/>
                </a:solidFill>
                <a:ea typeface="Arial"/>
              </a:rPr>
              <a:t>Thuật toán quét đoạn văn bản để đưa ra giấy phép, bản quyền, ECC,… phù hợp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899800" y="3029760"/>
            <a:ext cx="863748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</a:rPr>
              <a:t>Xem xét </a:t>
            </a:r>
            <a:r>
              <a:rPr lang="en-US" sz="2000" spc="-1" dirty="0" err="1" smtClean="0">
                <a:solidFill>
                  <a:srgbClr val="000000"/>
                </a:solidFill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quả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quét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để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tìm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kiếm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giấy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err="1" smtClean="0">
                <a:solidFill>
                  <a:srgbClr val="000000"/>
                </a:solidFill>
              </a:rPr>
              <a:t>phép</a:t>
            </a:r>
            <a:r>
              <a:rPr lang="en-US" sz="2000" spc="-1" smtClean="0">
                <a:solidFill>
                  <a:srgbClr val="000000"/>
                </a:solidFill>
              </a:rPr>
              <a:t> sai</a:t>
            </a:r>
            <a:endParaRPr lang="en-US" sz="2000" spc="-1" dirty="0"/>
          </a:p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  <a:latin typeface="Arial"/>
                <a:ea typeface="Arial"/>
              </a:rPr>
              <a:t>Xem xét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Arial"/>
                <a:ea typeface="Arial"/>
              </a:rPr>
              <a:t>quét</a:t>
            </a:r>
            <a:r>
              <a:rPr 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spc="-1" err="1" smtClean="0">
                <a:solidFill>
                  <a:srgbClr val="000000"/>
                </a:solidFill>
                <a:latin typeface="Arial"/>
                <a:ea typeface="Arial"/>
              </a:rPr>
              <a:t>khác</a:t>
            </a:r>
            <a:r>
              <a:rPr lang="en-US" sz="2000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ản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quyền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000" b="0" strike="noStrike" spc="-1" err="1">
                <a:solidFill>
                  <a:srgbClr val="000000"/>
                </a:solidFill>
                <a:latin typeface="Arial"/>
                <a:ea typeface="Arial"/>
              </a:rPr>
              <a:t>ECC</a:t>
            </a: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2899800" y="4010760"/>
            <a:ext cx="8637480" cy="133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“clearing”</a:t>
            </a:r>
            <a:endParaRPr lang="en-US" sz="2000" b="0" strike="noStrike" spc="-1" dirty="0">
              <a:latin typeface="Arial"/>
            </a:endParaRPr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SPDX</a:t>
            </a:r>
            <a:endParaRPr lang="en-US" sz="2000" b="0" strike="noStrike" spc="-1" dirty="0">
              <a:latin typeface="Arial"/>
            </a:endParaRPr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thông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tập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tin readme</a:t>
            </a:r>
            <a:endParaRPr lang="en-US" sz="2000" b="0" strike="noStrike" spc="-1" dirty="0">
              <a:latin typeface="Arial"/>
            </a:endParaRPr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  <a:latin typeface="Arial"/>
              </a:rPr>
              <a:t>Debian-copyrights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 rot="5400000">
            <a:off x="1292040" y="802800"/>
            <a:ext cx="887040" cy="201060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5400000">
            <a:off x="1193040" y="2455200"/>
            <a:ext cx="1085400" cy="201060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5400000">
            <a:off x="1188000" y="1579680"/>
            <a:ext cx="1095480" cy="201060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 rot="5400000">
            <a:off x="1193040" y="3326400"/>
            <a:ext cx="1085400" cy="201060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"/>
          <p:cNvSpPr/>
          <p:nvPr/>
        </p:nvSpPr>
        <p:spPr>
          <a:xfrm rot="5400000">
            <a:off x="1100786" y="4246920"/>
            <a:ext cx="1266307" cy="2010600"/>
          </a:xfrm>
          <a:prstGeom prst="chevron">
            <a:avLst>
              <a:gd name="adj" fmla="val 19583"/>
            </a:avLst>
          </a:prstGeom>
          <a:solidFill>
            <a:srgbClr val="FFFF00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769320" y="2238480"/>
            <a:ext cx="192888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Thuật toán quét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728640" y="1389600"/>
            <a:ext cx="201060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Tải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err="1" smtClean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mã nguồn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769680" y="3087720"/>
            <a:ext cx="1928880" cy="7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Xem xét </a:t>
            </a:r>
            <a:r>
              <a:rPr lang="en-US" sz="1900" spc="-1" err="1" smtClean="0">
                <a:solidFill>
                  <a:srgbClr val="000000"/>
                </a:solidFill>
                <a:latin typeface="Arial"/>
              </a:rPr>
              <a:t>kết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 quả quét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769680" y="3997080"/>
            <a:ext cx="1928880" cy="621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769320" y="4782866"/>
            <a:ext cx="1928880" cy="92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Chuyển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báo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cáo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khách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hàng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2"/>
          <p:cNvSpPr/>
          <p:nvPr/>
        </p:nvSpPr>
        <p:spPr>
          <a:xfrm>
            <a:off x="537120" y="15552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Các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định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dạng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err="1" smtClean="0">
                <a:solidFill>
                  <a:srgbClr val="262626"/>
                </a:solidFill>
                <a:latin typeface="Arial"/>
                <a:ea typeface="Arial"/>
              </a:rPr>
              <a:t>SPDX</a:t>
            </a:r>
            <a:r>
              <a:rPr lang="en-US" sz="4400" b="0" strike="noStrike" spc="-1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spc="-1" smtClean="0">
                <a:solidFill>
                  <a:srgbClr val="262626"/>
                </a:solidFill>
                <a:latin typeface="Arial"/>
                <a:ea typeface="Arial"/>
              </a:rPr>
              <a:t>được </a:t>
            </a:r>
            <a:r>
              <a:rPr lang="en-US" sz="4400" b="0" strike="noStrike" spc="-1" smtClean="0">
                <a:solidFill>
                  <a:srgbClr val="262626"/>
                </a:solidFill>
                <a:latin typeface="Arial"/>
                <a:ea typeface="Arial"/>
              </a:rPr>
              <a:t>hỗ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trợ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23440" y="1273680"/>
            <a:ext cx="10645560" cy="45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spc="-1" smtClean="0">
                <a:solidFill>
                  <a:srgbClr val="262626"/>
                </a:solidFill>
                <a:latin typeface="Arial"/>
                <a:ea typeface="Arial"/>
              </a:rPr>
              <a:t>Tag</a:t>
            </a:r>
            <a:r>
              <a:rPr lang="en-US" sz="2800" b="0" strike="noStrike" spc="-1" smtClean="0">
                <a:solidFill>
                  <a:srgbClr val="262626"/>
                </a:solidFill>
                <a:latin typeface="Arial"/>
                <a:ea typeface="Arial"/>
              </a:rPr>
              <a:t>:value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Công</a:t>
            </a:r>
            <a:r>
              <a:rPr lang="en-US" sz="28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cụ</a:t>
            </a:r>
            <a:r>
              <a:rPr lang="en-US" sz="28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RDF/XML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56" name="Google Shape;164;p27"/>
          <p:cNvPicPr/>
          <p:nvPr/>
        </p:nvPicPr>
        <p:blipFill>
          <a:blip r:embed="rId3"/>
          <a:stretch/>
        </p:blipFill>
        <p:spPr>
          <a:xfrm>
            <a:off x="2325174" y="1144838"/>
            <a:ext cx="6195960" cy="322416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57" name="Google Shape;165;p27"/>
          <p:cNvPicPr/>
          <p:nvPr/>
        </p:nvPicPr>
        <p:blipFill>
          <a:blip r:embed="rId4"/>
          <a:stretch/>
        </p:blipFill>
        <p:spPr>
          <a:xfrm>
            <a:off x="6137394" y="2482560"/>
            <a:ext cx="4767480" cy="279540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"/>
          <p:cNvSpPr/>
          <p:nvPr/>
        </p:nvSpPr>
        <p:spPr>
          <a:xfrm>
            <a:off x="537120" y="15552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…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và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có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thể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chuyển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đổi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sang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bảng</a:t>
            </a:r>
            <a:r>
              <a:rPr lang="en-US" sz="44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4400" b="0" strike="noStrike" spc="-1" dirty="0" err="1" smtClean="0">
                <a:solidFill>
                  <a:srgbClr val="262626"/>
                </a:solidFill>
                <a:latin typeface="Arial"/>
                <a:ea typeface="Arial"/>
              </a:rPr>
              <a:t>tính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57280" y="1358280"/>
            <a:ext cx="10645560" cy="453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2380" b="0" strike="noStrike" spc="-1" smtClean="0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400" spc="-1" dirty="0" smtClean="0">
                <a:solidFill>
                  <a:srgbClr val="262626"/>
                </a:solidFill>
                <a:ea typeface="Arial"/>
              </a:rPr>
              <a:t>	</a:t>
            </a: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400" spc="-1">
                <a:solidFill>
                  <a:srgbClr val="262626"/>
                </a:solidFill>
                <a:ea typeface="Arial"/>
              </a:rPr>
              <a:t> </a:t>
            </a:r>
            <a:r>
              <a:rPr lang="en-US" sz="2400" spc="-1" smtClean="0">
                <a:solidFill>
                  <a:srgbClr val="262626"/>
                </a:solidFill>
                <a:ea typeface="Arial"/>
              </a:rPr>
              <a:t>       Công </a:t>
            </a:r>
            <a:r>
              <a:rPr lang="en-US" sz="2400" spc="-1" err="1">
                <a:solidFill>
                  <a:srgbClr val="262626"/>
                </a:solidFill>
                <a:ea typeface="Arial"/>
              </a:rPr>
              <a:t>cụ</a:t>
            </a:r>
            <a:r>
              <a:rPr lang="en-US" sz="2400" spc="-1">
                <a:solidFill>
                  <a:srgbClr val="262626"/>
                </a:solidFill>
                <a:ea typeface="Arial"/>
              </a:rPr>
              <a:t> </a:t>
            </a:r>
            <a:r>
              <a:rPr lang="en-US" sz="2380" b="0" strike="noStrike" spc="-1" smtClean="0">
                <a:solidFill>
                  <a:srgbClr val="262626"/>
                </a:solidFill>
                <a:latin typeface="Arial"/>
                <a:ea typeface="Arial"/>
              </a:rPr>
              <a:t>RDF/XML</a:t>
            </a: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 dirty="0">
                <a:solidFill>
                  <a:srgbClr val="262626"/>
                </a:solidFill>
                <a:latin typeface="Arial"/>
                <a:ea typeface="Arial"/>
              </a:rPr>
              <a:t>                              </a:t>
            </a:r>
            <a:endParaRPr lang="en-US" sz="2380" b="0" strike="noStrike" spc="-1" dirty="0" smtClean="0">
              <a:solidFill>
                <a:srgbClr val="262626"/>
              </a:solidFill>
              <a:latin typeface="Arial"/>
              <a:ea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spc="-1" dirty="0">
                <a:solidFill>
                  <a:srgbClr val="262626"/>
                </a:solidFill>
                <a:latin typeface="Arial"/>
                <a:ea typeface="Arial"/>
              </a:rPr>
              <a:t>	</a:t>
            </a:r>
            <a:r>
              <a:rPr lang="en-US" sz="2380" spc="-1" dirty="0" smtClean="0">
                <a:solidFill>
                  <a:srgbClr val="262626"/>
                </a:solidFill>
                <a:latin typeface="Arial"/>
                <a:ea typeface="Arial"/>
              </a:rPr>
              <a:t>	</a:t>
            </a:r>
            <a:r>
              <a:rPr lang="en-US" sz="2380" spc="-1" dirty="0" err="1" smtClean="0">
                <a:solidFill>
                  <a:srgbClr val="262626"/>
                </a:solidFill>
                <a:latin typeface="Arial"/>
                <a:ea typeface="Arial"/>
              </a:rPr>
              <a:t>Bảng</a:t>
            </a:r>
            <a:r>
              <a:rPr lang="en-US" sz="2380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2380" spc="-1" dirty="0" err="1" smtClean="0">
                <a:solidFill>
                  <a:srgbClr val="262626"/>
                </a:solidFill>
                <a:latin typeface="Arial"/>
                <a:ea typeface="Arial"/>
              </a:rPr>
              <a:t>tính</a:t>
            </a:r>
            <a:endParaRPr lang="en-US" sz="238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8"/>
              </a:spcBef>
            </a:pPr>
            <a:endParaRPr lang="en-US" sz="2380" b="0" strike="noStrike" spc="-1" dirty="0">
              <a:latin typeface="Arial"/>
            </a:endParaRPr>
          </a:p>
        </p:txBody>
      </p:sp>
      <p:pic>
        <p:nvPicPr>
          <p:cNvPr id="161" name="Google Shape;173;p28"/>
          <p:cNvPicPr/>
          <p:nvPr/>
        </p:nvPicPr>
        <p:blipFill>
          <a:blip r:embed="rId2"/>
          <a:stretch/>
        </p:blipFill>
        <p:spPr>
          <a:xfrm>
            <a:off x="2256312" y="1048898"/>
            <a:ext cx="5000485" cy="2717995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2" name="Google Shape;174;p28"/>
          <p:cNvPicPr/>
          <p:nvPr/>
        </p:nvPicPr>
        <p:blipFill>
          <a:blip r:embed="rId3"/>
          <a:stretch/>
        </p:blipFill>
        <p:spPr>
          <a:xfrm>
            <a:off x="3946140" y="2369087"/>
            <a:ext cx="4195800" cy="245988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3" name="Google Shape;175;p28"/>
          <p:cNvPicPr/>
          <p:nvPr/>
        </p:nvPicPr>
        <p:blipFill>
          <a:blip r:embed="rId4"/>
          <a:stretch/>
        </p:blipFill>
        <p:spPr>
          <a:xfrm>
            <a:off x="4829941" y="2677129"/>
            <a:ext cx="4941000" cy="366012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164" name="CustomShape 4"/>
          <p:cNvSpPr/>
          <p:nvPr/>
        </p:nvSpPr>
        <p:spPr>
          <a:xfrm>
            <a:off x="8988480" y="5442840"/>
            <a:ext cx="8955720" cy="104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2"/>
          <p:cNvSpPr/>
          <p:nvPr/>
        </p:nvSpPr>
        <p:spPr>
          <a:xfrm>
            <a:off x="3879360" y="1344600"/>
            <a:ext cx="4622040" cy="4905360"/>
          </a:xfrm>
          <a:prstGeom prst="foldedCorner">
            <a:avLst>
              <a:gd name="adj" fmla="val 9079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4273920" y="23785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Package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929400" y="1345320"/>
            <a:ext cx="34311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Nội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dung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tài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liệu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SPDX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v2.1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095000" y="185184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err="1" smtClean="0">
                <a:latin typeface="Arial"/>
              </a:rPr>
              <a:t>Thông</a:t>
            </a:r>
            <a:r>
              <a:rPr lang="en-US" spc="-1" dirty="0" smtClean="0">
                <a:latin typeface="Arial"/>
              </a:rPr>
              <a:t> tin </a:t>
            </a:r>
            <a:r>
              <a:rPr lang="en-US" spc="-1" dirty="0" err="1" smtClean="0">
                <a:latin typeface="Arial"/>
              </a:rPr>
              <a:t>tạo</a:t>
            </a:r>
            <a:r>
              <a:rPr lang="en-US" spc="-1" dirty="0" smtClean="0">
                <a:latin typeface="Arial"/>
              </a:rPr>
              <a:t> </a:t>
            </a:r>
            <a:r>
              <a:rPr lang="en-US" spc="-1" dirty="0" err="1" smtClean="0">
                <a:latin typeface="Arial"/>
              </a:rPr>
              <a:t>tài</a:t>
            </a:r>
            <a:r>
              <a:rPr lang="en-US" spc="-1" dirty="0" smtClean="0">
                <a:latin typeface="Arial"/>
              </a:rPr>
              <a:t> </a:t>
            </a:r>
            <a:r>
              <a:rPr lang="en-US" spc="-1" dirty="0" err="1" smtClean="0">
                <a:latin typeface="Arial"/>
              </a:rPr>
              <a:t>liêu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095000" y="245520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err="1" smtClean="0">
                <a:solidFill>
                  <a:srgbClr val="FFFFFF"/>
                </a:solidFill>
                <a:latin typeface="Calibri"/>
              </a:rPr>
              <a:t>Thông</a:t>
            </a: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 tin </a:t>
            </a:r>
            <a:r>
              <a:rPr lang="en-US" spc="-1" dirty="0" err="1" smtClean="0">
                <a:solidFill>
                  <a:srgbClr val="FFFFFF"/>
                </a:solidFill>
                <a:latin typeface="Calibri"/>
              </a:rPr>
              <a:t>gói</a:t>
            </a: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273920" y="41950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095000" y="42724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Các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thông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tin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giấy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phép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khác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273920" y="296100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095000" y="30484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Thông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pc="-1" smtClean="0">
                <a:solidFill>
                  <a:srgbClr val="FFFFFF"/>
                </a:solidFill>
                <a:latin typeface="Calibri"/>
                <a:ea typeface="Calibri"/>
              </a:rPr>
              <a:t>tin tệp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285080" y="543384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4106160" y="556596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Chú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thích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285080" y="48103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106160" y="489852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err="1" smtClean="0">
                <a:solidFill>
                  <a:srgbClr val="FFFFFF"/>
                </a:solidFill>
                <a:latin typeface="Calibri"/>
              </a:rPr>
              <a:t>Các</a:t>
            </a: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  <a:latin typeface="Calibri"/>
              </a:rPr>
              <a:t>mối</a:t>
            </a: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  <a:latin typeface="Calibri"/>
              </a:rPr>
              <a:t>quan</a:t>
            </a: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  <a:latin typeface="Calibri"/>
              </a:rPr>
              <a:t>hệ</a:t>
            </a:r>
            <a:endParaRPr lang="en-US" spc="-1" dirty="0"/>
          </a:p>
        </p:txBody>
      </p:sp>
      <p:sp>
        <p:nvSpPr>
          <p:cNvPr id="179" name="CustomShape 15"/>
          <p:cNvSpPr/>
          <p:nvPr/>
        </p:nvSpPr>
        <p:spPr>
          <a:xfrm>
            <a:off x="816480" y="122400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smtClean="0">
                <a:solidFill>
                  <a:srgbClr val="262626"/>
                </a:solidFill>
                <a:latin typeface="Arial"/>
              </a:rPr>
              <a:t>Các thành phần của tài liệu SPDX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4273920" y="357048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273920" y="3579840"/>
            <a:ext cx="3744000" cy="44424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Thông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tin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trích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dẫn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81282" y="1237840"/>
            <a:ext cx="3833321" cy="3530806"/>
          </a:xfrm>
          <a:prstGeom prst="rect">
            <a:avLst/>
          </a:prstGeom>
          <a:noFill/>
          <a:ln w="936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343080" indent="-341280"/>
            <a:r>
              <a:rPr lang="en-US" sz="2000" b="1" u="sng" spc="-1">
                <a:solidFill>
                  <a:srgbClr val="003C6B"/>
                </a:solidFill>
                <a:latin typeface="Calibri"/>
                <a:ea typeface="Calibri"/>
              </a:rPr>
              <a:t>Document Creation </a:t>
            </a:r>
            <a:r>
              <a:rPr lang="en-US" sz="2000" b="1" u="sng" spc="-1" smtClean="0">
                <a:solidFill>
                  <a:srgbClr val="003C6B"/>
                </a:solidFill>
                <a:latin typeface="Calibri"/>
                <a:ea typeface="Calibri"/>
              </a:rPr>
              <a:t>Information</a:t>
            </a:r>
            <a:endParaRPr lang="en-US" sz="2000" b="1" u="sng" spc="-1" smtClean="0">
              <a:solidFill>
                <a:srgbClr val="003C6B"/>
              </a:solidFill>
              <a:latin typeface="Calibri"/>
            </a:endParaRPr>
          </a:p>
          <a:p>
            <a:pPr marL="343080" indent="-341280">
              <a:lnSpc>
                <a:spcPct val="100000"/>
              </a:lnSpc>
            </a:pPr>
            <a:r>
              <a:rPr lang="en-US" sz="2000" b="1" u="sng" spc="-1">
                <a:solidFill>
                  <a:srgbClr val="003C6B"/>
                </a:solidFill>
                <a:latin typeface="Calibri"/>
              </a:rPr>
              <a:t>(</a:t>
            </a:r>
            <a:r>
              <a:rPr lang="en-US" sz="2000" b="1" u="sng" spc="-1" smtClean="0">
                <a:solidFill>
                  <a:srgbClr val="003C6B"/>
                </a:solidFill>
                <a:latin typeface="Calibri"/>
              </a:rPr>
              <a:t>Thông </a:t>
            </a:r>
            <a:r>
              <a:rPr lang="en-US" sz="2000" b="1" u="sng" spc="-1" dirty="0" smtClean="0">
                <a:solidFill>
                  <a:srgbClr val="003C6B"/>
                </a:solidFill>
                <a:latin typeface="Calibri"/>
              </a:rPr>
              <a:t>tin </a:t>
            </a:r>
            <a:r>
              <a:rPr lang="en-US" sz="2000" b="1" u="sng" spc="-1" dirty="0" err="1" smtClean="0">
                <a:solidFill>
                  <a:srgbClr val="003C6B"/>
                </a:solidFill>
                <a:latin typeface="Calibri"/>
              </a:rPr>
              <a:t>tạo</a:t>
            </a:r>
            <a:r>
              <a:rPr lang="en-US" sz="2000" b="1" u="sng" spc="-1" dirty="0" smtClean="0">
                <a:solidFill>
                  <a:srgbClr val="003C6B"/>
                </a:solidFill>
                <a:latin typeface="Calibri"/>
              </a:rPr>
              <a:t> </a:t>
            </a:r>
            <a:r>
              <a:rPr lang="en-US" sz="2000" b="1" u="sng" spc="-1" err="1" smtClean="0">
                <a:solidFill>
                  <a:srgbClr val="003C6B"/>
                </a:solidFill>
                <a:latin typeface="Calibri"/>
              </a:rPr>
              <a:t>tài</a:t>
            </a:r>
            <a:r>
              <a:rPr lang="en-US" sz="2000" b="1" u="sng" spc="-1" smtClean="0">
                <a:solidFill>
                  <a:srgbClr val="003C6B"/>
                </a:solidFill>
                <a:latin typeface="Calibri"/>
              </a:rPr>
              <a:t> liệu)</a:t>
            </a:r>
            <a:endParaRPr lang="en-US" sz="2000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2.1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SPDX Version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Phiên </a:t>
            </a:r>
            <a:r>
              <a:rPr lang="en-US" b="1" strike="noStrike" spc="-1" err="1" smtClean="0">
                <a:solidFill>
                  <a:srgbClr val="003C6B"/>
                </a:solidFill>
                <a:latin typeface="Calibri"/>
                <a:ea typeface="Calibri"/>
              </a:rPr>
              <a:t>bản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SPDX)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2.2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Data License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(Dữ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liệu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>
                <a:solidFill>
                  <a:srgbClr val="003C6B"/>
                </a:solidFill>
                <a:latin typeface="Calibri"/>
                <a:ea typeface="Calibri"/>
              </a:rPr>
              <a:t>G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iấy Phép)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2.3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SPDX Identifier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(Định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danh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SPDX)</a:t>
            </a:r>
            <a:endParaRPr lang="en-US" b="1" strike="noStrike" spc="-1" dirty="0" smtClean="0">
              <a:solidFill>
                <a:srgbClr val="003C6B"/>
              </a:solidFill>
              <a:latin typeface="Calibri"/>
              <a:ea typeface="Calibri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2.4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Document Name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(Tên </a:t>
            </a:r>
            <a:r>
              <a:rPr lang="en-US" b="1" spc="-1" err="1">
                <a:solidFill>
                  <a:srgbClr val="003C6B"/>
                </a:solidFill>
                <a:latin typeface="Calibri"/>
                <a:ea typeface="Calibri"/>
              </a:rPr>
              <a:t>T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ài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L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iệu)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2.5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SPDX Document Namespace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(Không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gia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n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tên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tài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liệu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SPDX)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 smtClean="0">
                <a:solidFill>
                  <a:srgbClr val="000000"/>
                </a:solidFill>
                <a:latin typeface="Calibri"/>
                <a:ea typeface="Calibri"/>
              </a:rPr>
              <a:t>2.8 Creater (Người tạo)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2.9 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Created (Tạo)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11608" y="152674"/>
            <a:ext cx="1064556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pc="-1" smtClean="0">
                <a:solidFill>
                  <a:srgbClr val="262626"/>
                </a:solidFill>
                <a:latin typeface="Arial"/>
              </a:rPr>
              <a:t>Các trường thông tin bắt buộc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66970" y="3213940"/>
            <a:ext cx="5901458" cy="3271408"/>
          </a:xfrm>
          <a:prstGeom prst="rect">
            <a:avLst/>
          </a:prstGeom>
          <a:solidFill>
            <a:srgbClr val="F2F2F2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US" sz="2000" b="1" u="sng" spc="-1" smtClean="0">
                <a:solidFill>
                  <a:srgbClr val="003C6B"/>
                </a:solidFill>
                <a:latin typeface="Calibri"/>
                <a:ea typeface="Calibri"/>
              </a:rPr>
              <a:t>Package Information (</a:t>
            </a:r>
            <a:r>
              <a:rPr lang="en-US" sz="2000" b="1" u="sng" spc="-1">
                <a:solidFill>
                  <a:srgbClr val="003C6B"/>
                </a:solidFill>
                <a:latin typeface="Calibri"/>
                <a:ea typeface="Calibri"/>
              </a:rPr>
              <a:t>Thông </a:t>
            </a:r>
            <a:r>
              <a:rPr lang="en-US" sz="2000" b="1" u="sng" strike="noStrike" spc="-1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tin gói)</a:t>
            </a:r>
            <a:endParaRPr lang="en-US" sz="2000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3.1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Package Name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(Tên 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gói)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3.2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Package SPDX Identifier (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Gói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định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err="1" smtClean="0">
                <a:solidFill>
                  <a:srgbClr val="003C6B"/>
                </a:solidFill>
                <a:latin typeface="Calibri"/>
                <a:ea typeface="Calibri"/>
              </a:rPr>
              <a:t>danh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SPDX)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3.7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Package Download Location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(Địa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chỉ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gói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tải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xuống)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3.9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Package Verification Code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(Mã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xác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nhận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gói)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3.13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Concluded License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(Giấy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phé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p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quyết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định)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3.14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All Licenses Information from Files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(Tất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cả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thông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tin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giấy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phép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từ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các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err="1" smtClean="0">
                <a:solidFill>
                  <a:srgbClr val="003C6B"/>
                </a:solidFill>
                <a:latin typeface="Calibri"/>
                <a:ea typeface="Calibri"/>
              </a:rPr>
              <a:t>tập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tin)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3.15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Declared License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(Giấy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phép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khai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báo)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3.17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Copyright Text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(Văn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bản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err="1" smtClean="0">
                <a:solidFill>
                  <a:srgbClr val="003C6B"/>
                </a:solidFill>
                <a:latin typeface="Calibri"/>
                <a:ea typeface="Calibri"/>
              </a:rPr>
              <a:t>bản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quyền)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790214" y="1029546"/>
            <a:ext cx="4401786" cy="2940088"/>
          </a:xfrm>
          <a:prstGeom prst="rect">
            <a:avLst/>
          </a:prstGeom>
          <a:solidFill>
            <a:schemeClr val="lt1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343080" indent="-341280">
              <a:lnSpc>
                <a:spcPct val="100000"/>
              </a:lnSpc>
            </a:pPr>
            <a:r>
              <a:rPr lang="en-US" sz="2000" b="1" u="sng" spc="-1">
                <a:solidFill>
                  <a:srgbClr val="003C6B"/>
                </a:solidFill>
                <a:latin typeface="Calibri"/>
                <a:ea typeface="Calibri"/>
              </a:rPr>
              <a:t>File Information </a:t>
            </a:r>
            <a:r>
              <a:rPr lang="en-US" sz="2000" b="1" u="sng" spc="-1" smtClean="0">
                <a:solidFill>
                  <a:srgbClr val="003C6B"/>
                </a:solidFill>
                <a:latin typeface="Calibri"/>
                <a:ea typeface="Calibri"/>
              </a:rPr>
              <a:t>(Thông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tin </a:t>
            </a:r>
            <a:r>
              <a:rPr lang="en-US" sz="2000" b="1" u="sng" strike="noStrike" spc="-1" err="1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tập</a:t>
            </a:r>
            <a:r>
              <a:rPr lang="en-US" sz="2000" b="1" u="sng" strike="noStrike" spc="-1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 tin)</a:t>
            </a:r>
            <a:endParaRPr lang="en-US" sz="2000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4.1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File Name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(Tên </a:t>
            </a:r>
            <a:r>
              <a:rPr lang="en-US" b="1" strike="noStrike" spc="-1" err="1" smtClean="0">
                <a:solidFill>
                  <a:srgbClr val="003C6B"/>
                </a:solidFill>
                <a:latin typeface="Calibri"/>
                <a:ea typeface="Calibri"/>
              </a:rPr>
              <a:t>tập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tin)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4.2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File SPDX Identifier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(Tập 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tin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định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danh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SPDX)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4.4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File Checksum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(Mã Checksum tập tin)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4.5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Concluded License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(Giấy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phép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quết định)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4.6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License Information in File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(Thông 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tin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giấy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phép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dirty="0" err="1" smtClean="0">
                <a:solidFill>
                  <a:srgbClr val="003C6B"/>
                </a:solidFill>
                <a:latin typeface="Calibri"/>
                <a:ea typeface="Calibri"/>
              </a:rPr>
              <a:t>của</a:t>
            </a:r>
            <a:r>
              <a:rPr lang="en-US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trike="noStrike" spc="-1" err="1" smtClean="0">
                <a:solidFill>
                  <a:srgbClr val="003C6B"/>
                </a:solidFill>
                <a:latin typeface="Calibri"/>
                <a:ea typeface="Calibri"/>
              </a:rPr>
              <a:t>tập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tin)</a:t>
            </a:r>
            <a:endParaRPr lang="en-US" b="0" strike="noStrike" spc="-1" dirty="0">
              <a:latin typeface="Arial"/>
            </a:endParaRPr>
          </a:p>
          <a:p>
            <a:pPr marL="343080" indent="-341280">
              <a:lnSpc>
                <a:spcPct val="115000"/>
              </a:lnSpc>
            </a:pPr>
            <a:r>
              <a:rPr lang="en-US" b="1" strike="noStrike" spc="-1">
                <a:solidFill>
                  <a:srgbClr val="003C6B"/>
                </a:solidFill>
                <a:latin typeface="Calibri"/>
                <a:ea typeface="Calibri"/>
              </a:rPr>
              <a:t>4.8 </a:t>
            </a:r>
            <a:r>
              <a:rPr lang="en-US" b="1" spc="-1">
                <a:solidFill>
                  <a:srgbClr val="003C6B"/>
                </a:solidFill>
                <a:latin typeface="Calibri"/>
                <a:ea typeface="Calibri"/>
              </a:rPr>
              <a:t>Copyright Text 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(Văn </a:t>
            </a:r>
            <a:r>
              <a:rPr lang="en-US" b="1" spc="-1" dirty="0" err="1" smtClean="0">
                <a:solidFill>
                  <a:srgbClr val="003C6B"/>
                </a:solidFill>
                <a:latin typeface="Calibri"/>
                <a:ea typeface="Calibri"/>
              </a:rPr>
              <a:t>bản</a:t>
            </a:r>
            <a:r>
              <a:rPr lang="en-US" b="1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b="1" spc="-1" err="1" smtClean="0">
                <a:solidFill>
                  <a:srgbClr val="003C6B"/>
                </a:solidFill>
                <a:latin typeface="Calibri"/>
                <a:ea typeface="Calibri"/>
              </a:rPr>
              <a:t>bản</a:t>
            </a:r>
            <a:r>
              <a:rPr lang="en-US" b="1" spc="-1" smtClean="0">
                <a:solidFill>
                  <a:srgbClr val="003C6B"/>
                </a:solidFill>
                <a:latin typeface="Calibri"/>
                <a:ea typeface="Calibri"/>
              </a:rPr>
              <a:t> quyền</a:t>
            </a:r>
            <a:r>
              <a:rPr lang="en-US" b="1" strike="noStrike" spc="-1" smtClean="0">
                <a:solidFill>
                  <a:srgbClr val="003C6B"/>
                </a:solidFill>
                <a:latin typeface="Calibri"/>
                <a:ea typeface="Calibri"/>
              </a:rPr>
              <a:t> )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402077" y="1095660"/>
            <a:ext cx="1971720" cy="606240"/>
          </a:xfrm>
          <a:prstGeom prst="wedgeRoundRectCallout">
            <a:avLst>
              <a:gd name="adj1" fmla="val -71743"/>
              <a:gd name="adj2" fmla="val 59942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Với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mỗi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tài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liệu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5387937" y="2336114"/>
            <a:ext cx="1868400" cy="772920"/>
          </a:xfrm>
          <a:prstGeom prst="wedgeRoundRectCallout">
            <a:avLst>
              <a:gd name="adj1" fmla="val 7325"/>
              <a:gd name="adj2" fmla="val 80141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Với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alibri"/>
                <a:ea typeface="Calibri"/>
              </a:rPr>
              <a:t>mỗ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  <a:ea typeface="Calibri"/>
              </a:rPr>
              <a:t>i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  <a:ea typeface="Calibri"/>
              </a:rPr>
              <a:t>gói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trong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  <a:ea typeface="Calibri"/>
              </a:rPr>
              <a:t>tài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  <a:ea typeface="Calibri"/>
              </a:rPr>
              <a:t>liệu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10296228" y="4290620"/>
            <a:ext cx="1721880" cy="771480"/>
          </a:xfrm>
          <a:prstGeom prst="wedgeRoundRectCallout">
            <a:avLst>
              <a:gd name="adj1" fmla="val -38853"/>
              <a:gd name="adj2" fmla="val -105291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FFFFFF"/>
                </a:solidFill>
                <a:latin typeface="Calibri"/>
              </a:rPr>
              <a:t>Với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</a:rPr>
              <a:t>mỗi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</a:rPr>
              <a:t>tệp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</a:rPr>
              <a:t>trong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</a:rPr>
              <a:t>từng</a:t>
            </a:r>
            <a:r>
              <a:rPr lang="en-US" sz="2000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pc="-1" dirty="0" err="1" smtClean="0">
                <a:solidFill>
                  <a:srgbClr val="FFFFFF"/>
                </a:solidFill>
                <a:latin typeface="Calibri"/>
              </a:rPr>
              <a:t>gói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0" name="Table 2"/>
          <p:cNvGraphicFramePr/>
          <p:nvPr>
            <p:extLst>
              <p:ext uri="{D42A27DB-BD31-4B8C-83A1-F6EECF244321}">
                <p14:modId xmlns:p14="http://schemas.microsoft.com/office/powerpoint/2010/main" val="3031664166"/>
              </p:ext>
            </p:extLst>
          </p:nvPr>
        </p:nvGraphicFramePr>
        <p:xfrm>
          <a:off x="952560" y="1333440"/>
          <a:ext cx="10483378" cy="3726720"/>
        </p:xfrm>
        <a:graphic>
          <a:graphicData uri="http://schemas.openxmlformats.org/drawingml/2006/table">
            <a:tbl>
              <a:tblPr/>
              <a:tblGrid>
                <a:gridCol w="154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Phiên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Phiên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nào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trong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: </a:t>
                      </a:r>
                      <a:r>
                        <a:rPr lang="en-US" sz="2000" b="0" strike="noStrike" spc="-1" dirty="0" err="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CC0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-1.0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Định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FF"/>
                          </a:solidFill>
                          <a:latin typeface="Arial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Arial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Arial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Arial"/>
                        </a:rPr>
                        <a:t>quả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Lấy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dữ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tải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lên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2.5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gian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quả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2.6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tham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khảo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quả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 </a:t>
                      </a:r>
                      <a:r>
                        <a:rPr lang="en-US" sz="2000" b="0" strike="noStrike" spc="-1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Danh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ách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phiên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giấy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phép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Khi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được</a:t>
                      </a:r>
                      <a:r>
                        <a:rPr lang="en-US" sz="2000" b="0" strike="noStrike" spc="-1" baseline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tạo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970920" y="251640"/>
            <a:ext cx="10285200" cy="9108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Thông tin tạo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tài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liệu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3" name="Table 2"/>
          <p:cNvGraphicFramePr/>
          <p:nvPr>
            <p:extLst>
              <p:ext uri="{D42A27DB-BD31-4B8C-83A1-F6EECF244321}">
                <p14:modId xmlns:p14="http://schemas.microsoft.com/office/powerpoint/2010/main" val="2469659444"/>
              </p:ext>
            </p:extLst>
          </p:nvPr>
        </p:nvGraphicFramePr>
        <p:xfrm>
          <a:off x="952560" y="1333440"/>
          <a:ext cx="10286640" cy="3179080"/>
        </p:xfrm>
        <a:graphic>
          <a:graphicData uri="http://schemas.openxmlformats.org/drawingml/2006/table">
            <a:tbl>
              <a:tblPr/>
              <a:tblGrid>
                <a:gridCol w="15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2.8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tạo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Công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cụ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(id, </a:t>
                      </a: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phiên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thời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gian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) ⇒ </a:t>
                      </a:r>
                      <a:endParaRPr lang="en-US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Phiên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18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Có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thể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muốn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thêm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đã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quét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id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18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dùng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2.9 </a:t>
                      </a:r>
                      <a:r>
                        <a:rPr lang="en-US" sz="2000" b="0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ạo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Thời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gian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tạo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tin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2.10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Nhận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xét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tạo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2.11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Tài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liệu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nhận xét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CustomShape 3"/>
          <p:cNvSpPr/>
          <p:nvPr/>
        </p:nvSpPr>
        <p:spPr>
          <a:xfrm>
            <a:off x="970920" y="251640"/>
            <a:ext cx="10285200" cy="9108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Thông tin tạo tài liệu (tiếp)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896480" y="6111720"/>
            <a:ext cx="6840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2"/>
          <p:cNvGraphicFramePr/>
          <p:nvPr>
            <p:extLst>
              <p:ext uri="{D42A27DB-BD31-4B8C-83A1-F6EECF244321}">
                <p14:modId xmlns:p14="http://schemas.microsoft.com/office/powerpoint/2010/main" val="1482229240"/>
              </p:ext>
            </p:extLst>
          </p:nvPr>
        </p:nvGraphicFramePr>
        <p:xfrm>
          <a:off x="952560" y="1333440"/>
          <a:ext cx="10286640" cy="41925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Bắ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buộc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Thêm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trường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Đầu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1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1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tải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lên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định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danh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Đưa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ra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kết</a:t>
                      </a:r>
                      <a:r>
                        <a:rPr lang="en-US" sz="2000" b="0" strike="noStrike" spc="-1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quả</a:t>
                      </a:r>
                      <a:endParaRPr lang="en-US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Phiên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bản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của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tải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lên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3.4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Tê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thực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tế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Nhà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cấp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3.6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Người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khởi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tạo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gói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3.7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Địa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chỉ</a:t>
                      </a:r>
                      <a:r>
                        <a:rPr lang="en-US" sz="2000" b="0" strike="noStrike" spc="-1" baseline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gói tải xuống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Từ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thông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tải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lên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 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Tập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tin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đã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phân</a:t>
                      </a:r>
                      <a:r>
                        <a:rPr 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20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tích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</a:t>
                      </a:r>
                      <a:r>
                        <a:rPr lang="en-US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Có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”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7" name="CustomShape 3"/>
          <p:cNvSpPr/>
          <p:nvPr/>
        </p:nvSpPr>
        <p:spPr>
          <a:xfrm>
            <a:off x="970920" y="321840"/>
            <a:ext cx="10285200" cy="88308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Thông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tin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Arial"/>
                <a:ea typeface="Arial"/>
              </a:rPr>
              <a:t>gói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B5190C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1335</Words>
  <Application>Microsoft Office PowerPoint</Application>
  <PresentationFormat>Widescreen</PresentationFormat>
  <Paragraphs>327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DejaVu Sans</vt:lpstr>
      <vt:lpstr>Noto Sans Symbols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Pham Van Hieu</dc:creator>
  <dc:description/>
  <cp:lastModifiedBy>Pham Van Hieu</cp:lastModifiedBy>
  <cp:revision>84</cp:revision>
  <dcterms:modified xsi:type="dcterms:W3CDTF">2019-11-29T11:14:48Z</dcterms:modified>
  <dc:language>en-US</dc:language>
</cp:coreProperties>
</file>