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0" autoAdjust="0"/>
  </p:normalViewPr>
  <p:slideViewPr>
    <p:cSldViewPr snapToGrid="0">
      <p:cViewPr varScale="1">
        <p:scale>
          <a:sx n="81" d="100"/>
          <a:sy n="81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EE8CD0A-747D-48D5-8EAF-AF83EFCE93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998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08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32009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04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2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01963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975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1759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89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176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570687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19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688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64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040" cy="4076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0562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6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87421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4426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smtClean="0">
                <a:solidFill>
                  <a:srgbClr val="000000"/>
                </a:solidFill>
                <a:latin typeface="+mn-lt"/>
                <a:ea typeface="Arial"/>
              </a:rPr>
              <a:t>No vendor lock-in, it can be shared among partners</a:t>
            </a:r>
            <a:endParaRPr lang="en-US" sz="1200" b="0" strike="noStrike" spc="-1" smtClean="0">
              <a:latin typeface="+mn-lt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954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66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040" cy="4076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94649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839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55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14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374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07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EE8CD0A-747D-48D5-8EAF-AF83EFCE93CF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536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5436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718800" y="8650440"/>
            <a:ext cx="31348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468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8063" cy="34258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34687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89600" cy="4680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100;p17"/>
          <p:cNvPicPr/>
          <p:nvPr/>
        </p:nvPicPr>
        <p:blipFill>
          <a:blip r:embed="rId14"/>
          <a:stretch/>
        </p:blipFill>
        <p:spPr>
          <a:xfrm>
            <a:off x="9884520" y="5493600"/>
            <a:ext cx="1467000" cy="785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838203" y="6387480"/>
            <a:ext cx="7567597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Foundation 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HieuPV)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792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79760" cy="1045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08;p18"/>
          <p:cNvPicPr/>
          <p:nvPr/>
        </p:nvPicPr>
        <p:blipFill>
          <a:blip r:embed="rId15"/>
          <a:stretch/>
        </p:blipFill>
        <p:spPr>
          <a:xfrm>
            <a:off x="460080" y="355680"/>
            <a:ext cx="11269080" cy="36856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89600" cy="4680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100;p17"/>
          <p:cNvPicPr/>
          <p:nvPr/>
        </p:nvPicPr>
        <p:blipFill>
          <a:blip r:embed="rId14"/>
          <a:stretch/>
        </p:blipFill>
        <p:spPr>
          <a:xfrm>
            <a:off x="9884520" y="5493600"/>
            <a:ext cx="1467000" cy="7858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10557000" y="6387480"/>
            <a:ext cx="160344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CDA7D873-7F9C-47CA-9248-B7E6DBE6A655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2695699" y="6387480"/>
            <a:ext cx="7710101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smtClean="0">
                <a:solidFill>
                  <a:srgbClr val="FFFFFF"/>
                </a:solidFill>
                <a:latin typeface="+mn-lt"/>
                <a:ea typeface="Arial"/>
              </a:rPr>
              <a:t>Foundation 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+mn-lt"/>
                <a:ea typeface="Arial"/>
              </a:rPr>
              <a:t> by HieuPV)</a:t>
            </a:r>
            <a:r>
              <a:rPr lang="en-US" sz="1400" b="0" strike="noStrike" spc="-1" smtClean="0">
                <a:solidFill>
                  <a:srgbClr val="FFFFFF"/>
                </a:solidFill>
                <a:latin typeface="+mn-lt"/>
                <a:ea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10760" y="6387480"/>
            <a:ext cx="432792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9" name="Google Shape;126;p23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6600" cy="405432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-KX3xvGmNDOTHJacHpLYmRiR2M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-KX3xvGmNDOTHJacHpLYmRiR2M/view?usp=sha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ology/fossology" TargetMode="External"/><Relationship Id="rId2" Type="http://schemas.openxmlformats.org/officeDocument/2006/relationships/hyperlink" Target="mailto:fossology-steering@fossology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360/sw360portal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www.openchainproject.or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pdx.org" TargetMode="External"/><Relationship Id="rId5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fossology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07800" y="4501080"/>
            <a:ext cx="11269080" cy="10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4000" b="1" spc="-1">
                <a:solidFill>
                  <a:srgbClr val="000000"/>
                </a:solidFill>
                <a:ea typeface="Arial"/>
              </a:rPr>
              <a:t>Hands On - Becoming Efficient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-101520"/>
            <a:ext cx="1409976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Bulk Scan -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vài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điều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cần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xét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6760" y="149688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Phạm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vi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loạt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26760" y="481212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đặc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trưng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26760" y="260100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Bulk Scan với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lớn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hơn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26760" y="3705120"/>
            <a:ext cx="2205360" cy="8694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Kí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chú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thích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2967840" y="2625120"/>
            <a:ext cx="86947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Tăng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độ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chính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với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lớn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hơn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Tuy nhiên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,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áp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phần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quyền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vì chúng thường thay đổi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mỗi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lần tải lên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2967840" y="3729240"/>
            <a:ext cx="86947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í</a:t>
            </a:r>
            <a:r>
              <a:rPr lang="en-US" sz="19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chú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thích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#, 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//, * , /*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loại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bỏ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chép</a:t>
            </a:r>
            <a:endParaRPr lang="en-US" sz="19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kí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(„%“)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loại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bỏ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giữ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nguyên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chép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2967840" y="4836960"/>
            <a:ext cx="8998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xét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trực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tiếp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bằng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sửa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Với tính năng chỉnh sửa có sẵn trong chế độ xem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phép, không có cụm từ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nào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được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rõ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2967840" y="1658160"/>
            <a:ext cx="86947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lvl="1" indent="-1818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loạt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áp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sz="19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cũng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toàn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bộ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quyền</a:t>
            </a:r>
            <a:endParaRPr lang="en-US" sz="3200" spc="-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quyền</a:t>
            </a:r>
            <a:endParaRPr lang="en-US" sz="3200" spc="-1"/>
          </a:p>
        </p:txBody>
      </p:sp>
      <p:sp>
        <p:nvSpPr>
          <p:cNvPr id="167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là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600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phím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tắt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>
                <a:solidFill>
                  <a:srgbClr val="000000"/>
                </a:solidFill>
                <a:ea typeface="Arial"/>
              </a:rPr>
              <a:t>xét</a:t>
            </a:r>
            <a:r>
              <a:rPr lang="en-US" sz="1600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713120" y="1773360"/>
            <a:ext cx="700056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713120" y="2323440"/>
            <a:ext cx="700056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dựa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thuật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toán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Copyright (yes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also </a:t>
            </a:r>
            <a:r>
              <a:rPr lang="en-US" sz="1900" b="0" strike="noStrike" spc="-1" dirty="0">
                <a:solidFill>
                  <a:srgbClr val="000000"/>
                </a:solidFill>
                <a:latin typeface="Noto Sans Symbols"/>
                <a:ea typeface="Noto Sans Symbols"/>
              </a:rPr>
              <a:t>©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UTF-8, 1152, …)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Authored by, contributed by, e-mail addresses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E-Mail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http/https URLs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Được lưu trữ ở cấp độ tập tin!</a:t>
            </a:r>
            <a:endParaRPr lang="en-US" sz="1900" spc="-1" dirty="0"/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Lưu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giữ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bằng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cách băm tập tin</a:t>
            </a:r>
          </a:p>
          <a:p>
            <a:pPr marL="355680" lvl="2" indent="-168840"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sẽ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lần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sau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.</a:t>
            </a: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Có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thể khôi phục các bản quyền đã bị xóa</a:t>
            </a: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Bảng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thay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đổi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tiếp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theo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Nhiều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yêu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cầu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nghĩa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vụ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liệt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kê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tại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phân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phối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.</a:t>
            </a: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BSD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9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“Redistributions in binary form must reproduce the above copyright notice,…”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Làm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cách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nào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tìm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tất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cả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quan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?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Use Case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31160" y="1413000"/>
            <a:ext cx="11457720" cy="48625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quyền</a:t>
            </a:r>
            <a:endParaRPr lang="en-US" sz="3200" spc="-1"/>
          </a:p>
        </p:txBody>
      </p:sp>
      <p:sp>
        <p:nvSpPr>
          <p:cNvPr id="174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1096560" y="2190960"/>
            <a:ext cx="5163120" cy="39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</a:rPr>
              <a:t>Tổng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hợp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quyền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được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tìm</a:t>
            </a:r>
            <a:r>
              <a:rPr lang="en-US" sz="1900" spc="-1" dirty="0" smtClean="0">
                <a:solidFill>
                  <a:srgbClr val="000000"/>
                </a:solidFill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</a:rPr>
              <a:t>thấy</a:t>
            </a:r>
            <a:endParaRPr lang="en-US" sz="1900" b="0" strike="noStrike" spc="-1" dirty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latin typeface="Arial"/>
              </a:rPr>
              <a:t>C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tệp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đơn</a:t>
            </a:r>
            <a:endParaRPr lang="en-US" sz="1900" b="0" strike="noStrike" spc="-1" dirty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tìm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thấy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ở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cấp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endParaRPr lang="en-US" sz="1900" b="0" strike="noStrike" spc="-1" dirty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cả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endParaRPr lang="en-US" sz="1900" b="0" strike="noStrike" spc="-1" dirty="0">
              <a:latin typeface="Arial"/>
            </a:endParaRP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văn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chính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xóa</a:t>
            </a:r>
            <a:endParaRPr lang="en-US" sz="1900" b="0" strike="noStrike" spc="-1" dirty="0">
              <a:latin typeface="Arial"/>
            </a:endParaRP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bản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quyền có thể được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ở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các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tập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tin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khác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24279" y="1700640"/>
            <a:ext cx="3495221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dirty="0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Giao</a:t>
            </a:r>
            <a:r>
              <a:rPr lang="en-US" sz="2400" b="1" u="sng" strike="noStrike" spc="-1" dirty="0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dirty="0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diện</a:t>
            </a:r>
            <a:r>
              <a:rPr lang="en-US" sz="2400" b="1" u="sng" strike="noStrike" spc="-1" dirty="0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dirty="0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người</a:t>
            </a:r>
            <a:r>
              <a:rPr lang="en-US" sz="2400" b="1" u="sng" strike="noStrike" spc="-1" dirty="0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dirty="0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dùng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77" name="Google Shape;293;p37"/>
          <p:cNvPicPr/>
          <p:nvPr/>
        </p:nvPicPr>
        <p:blipFill>
          <a:blip r:embed="rId2"/>
          <a:stretch/>
        </p:blipFill>
        <p:spPr>
          <a:xfrm>
            <a:off x="6635880" y="1699920"/>
            <a:ext cx="5097240" cy="415332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‘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License Browser’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409976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‘License Browser’</a:t>
            </a:r>
            <a:endParaRPr lang="en-US" sz="3200" spc="-1"/>
          </a:p>
        </p:txBody>
      </p:sp>
      <p:sp>
        <p:nvSpPr>
          <p:cNvPr id="180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i="1" spc="-1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là một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phím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tắt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xét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713120" y="1773360"/>
            <a:ext cx="700020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734760" y="180396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số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19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chứa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thiết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Kiến trúc không sử dụng</a:t>
            </a: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mô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cấu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trúc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nguồn</a:t>
            </a:r>
            <a:endParaRPr lang="vi-VN" sz="19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C</a:t>
            </a:r>
            <a:r>
              <a:rPr lang="vi-VN" sz="1900" b="1" spc="-1" dirty="0" smtClean="0">
                <a:solidFill>
                  <a:srgbClr val="000000"/>
                </a:solidFill>
                <a:ea typeface="Arial"/>
              </a:rPr>
              <a:t>ó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cần phải xem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xét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từng</a:t>
            </a:r>
            <a:r>
              <a:rPr lang="vi-VN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tập tin?</a:t>
            </a:r>
            <a:endParaRPr lang="en-US" sz="1900" b="1" spc="-1" dirty="0">
              <a:solidFill>
                <a:srgbClr val="000000"/>
              </a:solidFill>
              <a:ea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Use case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9703800" y="5458320"/>
            <a:ext cx="1723680" cy="8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4713120" y="2323440"/>
            <a:ext cx="700020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cho phép đặt / hủy đặt giấy phép ở cấp thư mục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‘license browser’,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người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dùng có thể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giấy phép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cho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các thư mục</a:t>
            </a:r>
            <a:endParaRPr lang="en-US" sz="1900" b="0" strike="noStrike" spc="-1" dirty="0" smtClean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Đặt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nhận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phép</a:t>
            </a:r>
            <a:endParaRPr lang="en-US" sz="1900" spc="-1" dirty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Xóa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khỏi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định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Đánh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dấu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là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quan</a:t>
            </a:r>
            <a:endParaRPr lang="en-US" sz="1900" b="0" strike="noStrike" spc="-1" dirty="0" smtClean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Điều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gì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thực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sự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xảy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ra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?</a:t>
            </a:r>
            <a:endParaRPr lang="en-US" sz="1900" b="0" strike="noStrike" spc="-1" dirty="0" smtClean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Bản chỉnh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tạo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ra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các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quyết định 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‘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clearing’</a:t>
            </a:r>
            <a:endParaRPr lang="vi-VN" sz="1900" spc="-1" dirty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Kết quả quét không được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thay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đổi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(và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được bảo tồn)</a:t>
            </a: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xung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‘clearing’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160" y="1413000"/>
            <a:ext cx="11457720" cy="48625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0"/>
            <a:ext cx="1384236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‘License Browser’</a:t>
            </a:r>
            <a:endParaRPr lang="en-US" sz="3200" spc="-1"/>
          </a:p>
        </p:txBody>
      </p:sp>
      <p:sp>
        <p:nvSpPr>
          <p:cNvPr id="188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1096560" y="2190960"/>
            <a:ext cx="4742280" cy="108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Ở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chế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độ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tổng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hợp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[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Edit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en-US" sz="1900" b="0" strike="noStrike" spc="-1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…</a:t>
            </a:r>
            <a:endParaRPr lang="en-US" sz="1900" b="0" strike="noStrike" spc="-1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đánh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dấu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tin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quan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(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phân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phối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).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079999" y="1693440"/>
            <a:ext cx="3468249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Giao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diện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người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dùng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1" name="Google Shape;327;p40"/>
          <p:cNvPicPr/>
          <p:nvPr/>
        </p:nvPicPr>
        <p:blipFill>
          <a:blip r:embed="rId3"/>
          <a:stretch/>
        </p:blipFill>
        <p:spPr>
          <a:xfrm>
            <a:off x="6635880" y="1773360"/>
            <a:ext cx="5246280" cy="422640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92" name="CustomShape 6"/>
          <p:cNvSpPr/>
          <p:nvPr/>
        </p:nvSpPr>
        <p:spPr>
          <a:xfrm rot="10800000" flipH="1">
            <a:off x="12704760" y="15033960"/>
            <a:ext cx="1129680" cy="17323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"/>
          <p:cNvSpPr/>
          <p:nvPr/>
        </p:nvSpPr>
        <p:spPr>
          <a:xfrm rot="10800000" flipH="1">
            <a:off x="13446720" y="5870160"/>
            <a:ext cx="520920" cy="2491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7996680" y="271692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11109240" y="471456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228600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 err="1" smtClean="0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latin typeface="Arial"/>
              </a:rPr>
              <a:t>năng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3200" b="1" spc="-1" dirty="0" smtClean="0">
              <a:solidFill>
                <a:srgbClr val="000000"/>
              </a:solidFill>
              <a:ea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sung</a:t>
            </a:r>
            <a:endParaRPr lang="en-US" sz="3200" b="1" spc="-1" dirty="0">
              <a:solidFill>
                <a:srgbClr val="000000"/>
              </a:solidFill>
              <a:ea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Tùy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3200" b="1" spc="-1" dirty="0">
              <a:solidFill>
                <a:srgbClr val="000000"/>
              </a:solidFill>
              <a:ea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bộ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152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chữa</a:t>
            </a:r>
            <a:endParaRPr lang="en-US" sz="3200" b="1" spc="-1" dirty="0">
              <a:solidFill>
                <a:srgbClr val="000000"/>
              </a:solidFill>
              <a:ea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hoàn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sửa</a:t>
            </a:r>
            <a:r>
              <a:rPr lang="en-US" sz="1600" b="0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i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chữa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710600" y="1773360"/>
            <a:ext cx="700020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‘clearing’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Dựa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trên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nguồn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minh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vi-VN" sz="1900" spc="-1" dirty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Có thể sử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việc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hàng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loạt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bản quyền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nguồn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mới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lên</a:t>
            </a:r>
            <a:endParaRPr lang="en-US" sz="1900" b="0" strike="noStrike" spc="-1" dirty="0" smtClean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b="1" i="1" spc="-1" dirty="0">
                <a:solidFill>
                  <a:srgbClr val="000000"/>
                </a:solidFill>
                <a:ea typeface="Arial"/>
              </a:rPr>
              <a:t>Có cần xem lại tất cả các tập tin khi tải lên một phiên bản mới hơn?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Use case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9486000" y="5318280"/>
            <a:ext cx="2034720" cy="96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4713120" y="2323440"/>
            <a:ext cx="7000200" cy="395640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○"/>
            </a:pPr>
            <a:r>
              <a:rPr lang="en-US" sz="1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duy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trì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giá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trị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băm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mỗi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■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(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nhân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mới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)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■"/>
            </a:pPr>
            <a:r>
              <a:rPr lang="vi-VN" sz="1900" b="1" spc="-1" dirty="0">
                <a:solidFill>
                  <a:srgbClr val="000000"/>
                </a:solidFill>
                <a:ea typeface="Arial"/>
              </a:rPr>
              <a:t>Người dùng muốn sử dụng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‘clearing decision’ 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=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những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cái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mà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người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dùng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mã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nguồn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trước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đó</a:t>
            </a:r>
            <a:endParaRPr lang="en-US" sz="1900" b="0" strike="noStrike" spc="-1" dirty="0" smtClean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○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Ba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chứ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khác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nhau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1900" b="0" strike="noStrike" spc="-1" dirty="0" smtClean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Sử dụng lại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‘clearing’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dựa trên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cùng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bảng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băm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Sử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dụng lại hoạt động quét hàng loạt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trước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đó</a:t>
            </a:r>
            <a:endParaRPr lang="vi-VN" sz="1900" spc="-1" dirty="0">
              <a:solidFill>
                <a:srgbClr val="000000"/>
              </a:solidFill>
              <a:ea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000000"/>
              </a:buClr>
              <a:buFont typeface="Noto Sans Symbols"/>
              <a:buChar char="■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Sử dụng lại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clearing decision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2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2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nguồn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(sử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dụng diff-tool =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slow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!)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31160" y="1413000"/>
            <a:ext cx="11457720" cy="4845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đã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chữa</a:t>
            </a:r>
            <a:endParaRPr lang="en-US" sz="3200" b="1" spc="-1">
              <a:solidFill>
                <a:srgbClr val="000000"/>
              </a:solidFill>
              <a:ea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1096560" y="2190960"/>
            <a:ext cx="5163480" cy="34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/>
              <a:t>Tại</a:t>
            </a:r>
            <a:r>
              <a:rPr lang="en-US" sz="1900" spc="-1" dirty="0"/>
              <a:t> </a:t>
            </a:r>
            <a:r>
              <a:rPr lang="en-US" sz="1900" spc="-1" dirty="0" err="1"/>
              <a:t>bước</a:t>
            </a:r>
            <a:r>
              <a:rPr lang="en-US" sz="1900" spc="-1" dirty="0"/>
              <a:t> </a:t>
            </a:r>
            <a:r>
              <a:rPr lang="en-US" sz="1900" spc="-1" dirty="0" err="1"/>
              <a:t>tải</a:t>
            </a:r>
            <a:r>
              <a:rPr lang="en-US" sz="1900" spc="-1" dirty="0"/>
              <a:t> </a:t>
            </a:r>
            <a:r>
              <a:rPr lang="en-US" sz="1900" spc="-1" dirty="0" err="1"/>
              <a:t>lên</a:t>
            </a:r>
            <a:r>
              <a:rPr lang="en-US" sz="1900" spc="-1" dirty="0"/>
              <a:t>, </a:t>
            </a:r>
            <a:r>
              <a:rPr lang="en-US" sz="1900" spc="-1" dirty="0" err="1"/>
              <a:t>bạn</a:t>
            </a:r>
            <a:r>
              <a:rPr lang="en-US" sz="1900" spc="-1" dirty="0"/>
              <a:t> </a:t>
            </a:r>
            <a:r>
              <a:rPr lang="en-US" sz="1900" spc="-1" dirty="0" err="1"/>
              <a:t>có</a:t>
            </a:r>
            <a:r>
              <a:rPr lang="en-US" sz="1900" spc="-1" dirty="0"/>
              <a:t> </a:t>
            </a:r>
            <a:r>
              <a:rPr lang="en-US" sz="1900" spc="-1" dirty="0" err="1"/>
              <a:t>thể</a:t>
            </a:r>
            <a:r>
              <a:rPr lang="en-US" sz="1900" spc="-1" dirty="0"/>
              <a:t> </a:t>
            </a:r>
            <a:r>
              <a:rPr lang="en-US" sz="1900" spc="-1" dirty="0" err="1"/>
              <a:t>chọn</a:t>
            </a:r>
            <a:r>
              <a:rPr lang="en-US" sz="1900" spc="-1" dirty="0"/>
              <a:t> </a:t>
            </a:r>
            <a:r>
              <a:rPr lang="en-US" sz="1900" spc="-1" dirty="0" err="1"/>
              <a:t>một</a:t>
            </a:r>
            <a:r>
              <a:rPr lang="en-US" sz="1900" spc="-1" dirty="0"/>
              <a:t> </a:t>
            </a:r>
            <a:r>
              <a:rPr lang="en-US" sz="1900" spc="-1" dirty="0" err="1"/>
              <a:t>gói</a:t>
            </a:r>
            <a:r>
              <a:rPr lang="en-US" sz="1900" spc="-1" dirty="0"/>
              <a:t> </a:t>
            </a:r>
            <a:r>
              <a:rPr lang="en-US" sz="1900" spc="-1" dirty="0" err="1"/>
              <a:t>hiện</a:t>
            </a:r>
            <a:r>
              <a:rPr lang="en-US" sz="1900" spc="-1" dirty="0"/>
              <a:t> </a:t>
            </a:r>
            <a:r>
              <a:rPr lang="en-US" sz="1900" spc="-1" dirty="0" err="1"/>
              <a:t>có</a:t>
            </a:r>
            <a:r>
              <a:rPr lang="en-US" sz="1900" spc="-1" dirty="0"/>
              <a:t> </a:t>
            </a:r>
            <a:r>
              <a:rPr lang="en-US" sz="1900" spc="-1" dirty="0" err="1"/>
              <a:t>khác</a:t>
            </a:r>
            <a:r>
              <a:rPr lang="en-US" sz="1900" spc="-1" dirty="0"/>
              <a:t> </a:t>
            </a:r>
            <a:r>
              <a:rPr lang="en-US" sz="1900" spc="-1" dirty="0" err="1"/>
              <a:t>trên</a:t>
            </a:r>
            <a:r>
              <a:rPr lang="en-US" sz="1900" spc="-1" dirty="0"/>
              <a:t> </a:t>
            </a:r>
            <a:r>
              <a:rPr lang="en-US" sz="1900" spc="-1" dirty="0" err="1"/>
              <a:t>máy</a:t>
            </a:r>
            <a:r>
              <a:rPr lang="en-US" sz="1900" spc="-1" dirty="0"/>
              <a:t> </a:t>
            </a:r>
            <a:r>
              <a:rPr lang="en-US" sz="1900" spc="-1" dirty="0" err="1"/>
              <a:t>chủ</a:t>
            </a:r>
            <a:r>
              <a:rPr lang="en-US" sz="1900" spc="-1" dirty="0"/>
              <a:t> </a:t>
            </a:r>
            <a:r>
              <a:rPr lang="en-US" sz="1900" spc="-1" dirty="0" err="1"/>
              <a:t>để</a:t>
            </a:r>
            <a:r>
              <a:rPr lang="en-US" sz="1900" spc="-1" dirty="0"/>
              <a:t> </a:t>
            </a:r>
            <a:r>
              <a:rPr lang="en-US" sz="1900" spc="-1" dirty="0" err="1"/>
              <a:t>sử</a:t>
            </a:r>
            <a:r>
              <a:rPr lang="en-US" sz="1900" spc="-1" dirty="0"/>
              <a:t> </a:t>
            </a:r>
            <a:r>
              <a:rPr lang="en-US" sz="1900" spc="-1" dirty="0" err="1"/>
              <a:t>dụng</a:t>
            </a:r>
            <a:r>
              <a:rPr lang="en-US" sz="1900" spc="-1" dirty="0"/>
              <a:t> </a:t>
            </a:r>
            <a:r>
              <a:rPr lang="en-US" sz="1900" spc="-1" dirty="0" err="1"/>
              <a:t>lại</a:t>
            </a:r>
            <a:r>
              <a:rPr lang="en-US" sz="1900" spc="-1" dirty="0"/>
              <a:t> </a:t>
            </a:r>
            <a:r>
              <a:rPr lang="en-US" sz="1900" spc="-1" dirty="0" err="1"/>
              <a:t>dữ</a:t>
            </a:r>
            <a:r>
              <a:rPr lang="en-US" sz="1900" spc="-1" dirty="0"/>
              <a:t> </a:t>
            </a:r>
            <a:r>
              <a:rPr lang="en-US" sz="1900" spc="-1" dirty="0" err="1"/>
              <a:t>liệu</a:t>
            </a:r>
            <a:r>
              <a:rPr lang="en-US" sz="1900" spc="-1" dirty="0"/>
              <a:t> </a:t>
            </a:r>
            <a:r>
              <a:rPr lang="en-US" sz="1900" spc="-1" dirty="0" err="1"/>
              <a:t>đánh</a:t>
            </a:r>
            <a:r>
              <a:rPr lang="en-US" sz="1900" spc="-1" dirty="0"/>
              <a:t> </a:t>
            </a:r>
            <a:r>
              <a:rPr lang="en-US" sz="1900" spc="-1" dirty="0" err="1"/>
              <a:t>giá</a:t>
            </a:r>
            <a:r>
              <a:rPr lang="en-US" sz="1900" spc="-1" dirty="0"/>
              <a:t> </a:t>
            </a:r>
            <a:r>
              <a:rPr lang="en-US" sz="1900" spc="-1" dirty="0" err="1"/>
              <a:t>giấy</a:t>
            </a:r>
            <a:r>
              <a:rPr lang="en-US" sz="1900" spc="-1" dirty="0"/>
              <a:t> </a:t>
            </a:r>
            <a:r>
              <a:rPr lang="en-US" sz="1900" spc="-1" dirty="0" err="1"/>
              <a:t>phép</a:t>
            </a:r>
            <a:r>
              <a:rPr lang="en-US" sz="1900" spc="-1" dirty="0"/>
              <a:t>.</a:t>
            </a:r>
            <a:endParaRPr lang="en-US" sz="1900" b="0" strike="noStrike" spc="-1" dirty="0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Ba tùy chọn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chính:</a:t>
            </a:r>
            <a:endParaRPr lang="en-US" sz="1900" b="0" strike="noStrike" spc="-1" dirty="0" smtClean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Sử dụng lại dữ liệu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phép ở cùng giá trị băm được tính cho các tệp (1)</a:t>
            </a: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Sử dụng lại dữ liệu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phép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chấp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nhận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sai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dòng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diff tool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(2)</a:t>
            </a: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Sử dụng lại các tác vụ 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B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ulk Scan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áp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gói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cũ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vào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gói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mới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(3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)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24279" y="1700640"/>
            <a:ext cx="3471471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Giao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diện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người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dùng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9" name="Google Shape;364;p43"/>
          <p:cNvPicPr/>
          <p:nvPr/>
        </p:nvPicPr>
        <p:blipFill>
          <a:blip r:embed="rId3"/>
          <a:stretch/>
        </p:blipFill>
        <p:spPr>
          <a:xfrm>
            <a:off x="6432120" y="1699920"/>
            <a:ext cx="5246280" cy="4222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10" name="CustomShape 6"/>
          <p:cNvSpPr/>
          <p:nvPr/>
        </p:nvSpPr>
        <p:spPr>
          <a:xfrm>
            <a:off x="8696160" y="484560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 marL="165240" indent="-162720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gói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cho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việc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tái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chúng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9566280" y="2967480"/>
            <a:ext cx="2112120" cy="950040"/>
          </a:xfrm>
          <a:prstGeom prst="wedgeRoundRectCallout">
            <a:avLst>
              <a:gd name="adj1" fmla="val -112178"/>
              <a:gd name="adj2" fmla="val 100758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 marL="165240" indent="-16272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‘clearing’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giống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nhau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mà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còn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</a:t>
            </a:r>
            <a:r>
              <a:rPr lang="en-US" sz="1200" b="1" spc="-1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2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9566280" y="3969855"/>
            <a:ext cx="2112120" cy="820735"/>
          </a:xfrm>
          <a:prstGeom prst="wedgeRoundRectCallout">
            <a:avLst>
              <a:gd name="adj1" fmla="val -113651"/>
              <a:gd name="adj2" fmla="val 23118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 marL="165240" indent="-162720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giống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nhau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bằng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cách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khớp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băm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ea typeface="Arial"/>
              </a:rPr>
              <a:t>bằng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diff-tool (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sai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ea typeface="Arial"/>
              </a:rPr>
              <a:t>1 </a:t>
            </a:r>
            <a:r>
              <a:rPr lang="en-US" sz="1200" b="1" spc="-1" dirty="0" err="1" smtClean="0">
                <a:solidFill>
                  <a:srgbClr val="000000"/>
                </a:solidFill>
                <a:ea typeface="Arial"/>
              </a:rPr>
              <a:t>dòng</a:t>
            </a:r>
            <a:r>
              <a:rPr lang="en-US" sz="1200" b="1" spc="-1" dirty="0" smtClean="0">
                <a:solidFill>
                  <a:srgbClr val="000000"/>
                </a:solidFill>
                <a:ea typeface="Arial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gì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26760" y="1112940"/>
            <a:ext cx="110800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ứng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dụng máy chủ Web để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đánh giá việc 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tuân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thủ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phần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phần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i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mềm</a:t>
            </a:r>
            <a:r>
              <a:rPr lang="en-US" sz="20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26760" y="1921140"/>
            <a:ext cx="5466240" cy="91440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endParaRPr lang="en-US" sz="2400" b="1" spc="-1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 Narrow"/>
                <a:ea typeface="Arial Narrow"/>
              </a:rPr>
              <a:t>https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://</a:t>
            </a:r>
            <a:r>
              <a:rPr lang="en-US" sz="2400" b="1" strike="noStrike" spc="-1" err="1">
                <a:solidFill>
                  <a:srgbClr val="000000"/>
                </a:solidFill>
                <a:latin typeface="Arial Narrow"/>
                <a:ea typeface="Arial Narrow"/>
              </a:rPr>
              <a:t>www.fossology.org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26760" y="2839182"/>
            <a:ext cx="5466240" cy="3478491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Phát hành lần đầu vào 2008, GPL-2.0</a:t>
            </a:r>
            <a:endParaRPr lang="en-US" sz="2000" spc="-1"/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2015: Dự án hợp tác với Linux Foundation</a:t>
            </a:r>
            <a:endParaRPr lang="en-US" sz="2000" spc="-1"/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Dựa trên máy chủ Web và giao diện dòng lệnh</a:t>
            </a:r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2000" spc="-1">
                <a:solidFill>
                  <a:srgbClr val="000000"/>
                </a:solidFill>
                <a:ea typeface="Arial"/>
              </a:rPr>
              <a:t>Thuật toán tìm kiếm sẽ đưa ra giấy phép và bản quyền phù hợp</a:t>
            </a:r>
            <a:endParaRPr lang="en-US" sz="2000" spc="-1">
              <a:solidFill>
                <a:srgbClr val="000000"/>
              </a:solidFill>
              <a:ea typeface="Arial"/>
            </a:endParaRPr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spc="-1">
                <a:solidFill>
                  <a:srgbClr val="000000"/>
                </a:solidFill>
              </a:rPr>
              <a:t>Giao diện Web đa người dùng / người thuê cho phép đánh giá, tổ chức công việc rõ ràng</a:t>
            </a:r>
            <a:endParaRPr lang="en-US" sz="2000" spc="-1"/>
          </a:p>
        </p:txBody>
      </p:sp>
      <p:sp>
        <p:nvSpPr>
          <p:cNvPr id="99" name="CustomShape 5"/>
          <p:cNvSpPr/>
          <p:nvPr/>
        </p:nvSpPr>
        <p:spPr>
          <a:xfrm>
            <a:off x="6240240" y="1921140"/>
            <a:ext cx="5559278" cy="91440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err="1" smtClean="0">
                <a:solidFill>
                  <a:srgbClr val="000000"/>
                </a:solidFill>
                <a:latin typeface="Arial"/>
                <a:ea typeface="Arial"/>
              </a:rPr>
              <a:t>Sự</a:t>
            </a:r>
            <a:r>
              <a:rPr lang="en-US" sz="24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pc="-1" err="1" smtClean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sz="24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pc="-1" err="1" smtClean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sz="24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smtClean="0">
                <a:solidFill>
                  <a:srgbClr val="000000"/>
                </a:solidFill>
                <a:latin typeface="Arial Narrow"/>
                <a:ea typeface="Arial Narrow"/>
              </a:rPr>
              <a:t>https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://</a:t>
            </a:r>
            <a:r>
              <a:rPr lang="en-US" sz="2400" b="1" strike="noStrike" spc="-1" err="1">
                <a:solidFill>
                  <a:srgbClr val="000000"/>
                </a:solidFill>
                <a:latin typeface="Arial Narrow"/>
                <a:ea typeface="Arial Narrow"/>
              </a:rPr>
              <a:t>www.github.com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r>
              <a:rPr lang="en-US" sz="2400" b="1" strike="noStrike" spc="-1" err="1">
                <a:solidFill>
                  <a:srgbClr val="000000"/>
                </a:solidFill>
                <a:latin typeface="Arial Narrow"/>
                <a:ea typeface="Arial Narrow"/>
              </a:rPr>
              <a:t>fossology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r>
              <a:rPr lang="en-US" sz="2400" b="1" strike="noStrike" spc="-1" err="1">
                <a:solidFill>
                  <a:srgbClr val="000000"/>
                </a:solidFill>
                <a:latin typeface="Arial Narrow"/>
                <a:ea typeface="Arial Narrow"/>
              </a:rPr>
              <a:t>fossology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240240" y="2839181"/>
            <a:ext cx="5559278" cy="3194406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254160" lvl="1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Bao gồm các tiêu chuẩn ứng dụng Web:</a:t>
            </a:r>
            <a:endParaRPr lang="en-US" sz="1900" spc="-1"/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Linux, Apache 2, PostgreSQL, PHP</a:t>
            </a:r>
            <a:endParaRPr lang="en-US" sz="1900" spc="-1"/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Giao diện Web dựa trên PHP,  nhưng máy quét được xây dựng trên C / C++</a:t>
            </a:r>
            <a:endParaRPr lang="en-US" sz="1900" spc="-1"/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Hai cách tương tác: </a:t>
            </a:r>
            <a:endParaRPr lang="en-US" sz="1900" spc="-1"/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Giao diện người dùng Web</a:t>
            </a: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Tiện ích dòng lệnh</a:t>
            </a:r>
            <a:endParaRPr lang="en-US" sz="1900" spc="-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đã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chữa</a:t>
            </a:r>
            <a:endParaRPr lang="en-US" sz="3200" b="1" spc="-1">
              <a:solidFill>
                <a:srgbClr val="000000"/>
              </a:solidFill>
              <a:ea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31080" y="1532520"/>
            <a:ext cx="7092360" cy="44364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viêc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‘clearing’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phiên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mới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hơn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nó thực sự hoạt động với một phiên bản cũ hơn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Giả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: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lên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vẻ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an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toàn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cài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đặt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sẽ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lại</a:t>
            </a:r>
            <a:endParaRPr lang="en-US" sz="1900" b="0" strike="noStrike" spc="-1" dirty="0" smtClean="0">
              <a:latin typeface="Arial"/>
            </a:endParaRP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‘upload’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endParaRPr lang="en-US" sz="1900" b="0" strike="noStrike" spc="-1" dirty="0" smtClean="0">
              <a:latin typeface="Arial"/>
            </a:endParaRP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loạt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nếu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thích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endParaRPr lang="en-US" sz="1900" b="0" strike="noStrike" spc="-1" dirty="0">
              <a:latin typeface="Arial"/>
            </a:endParaRP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tính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năng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nếu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thích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hợp</a:t>
            </a:r>
            <a:endParaRPr lang="en-US" sz="1900" b="0" strike="noStrike" spc="-1" dirty="0" smtClean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tra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tỷ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lệ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chế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độ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tổng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hợp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Có thể sử dụng lại từ nhiều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‘upload’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022960" y="1194120"/>
            <a:ext cx="3704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Ví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3108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8022960" y="1532520"/>
            <a:ext cx="3704040" cy="44364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ã nguồn gói zlib 1.2.7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vài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‘clearing’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xong</a:t>
            </a:r>
            <a:endParaRPr lang="en-US" sz="16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“From File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”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gói </a:t>
            </a:r>
            <a:r>
              <a:rPr lang="en-US" sz="1600" b="0" strike="noStrike" spc="-1" err="1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1.2.8 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Chỉ c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họn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lên</a:t>
            </a: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(zlib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1.2.7)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Xem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endParaRPr lang="en-US" sz="16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“From File”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1.2.8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lần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nữa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tái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gói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…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loạt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rộng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228600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3200" b="0" strike="noStrike" spc="-1">
              <a:latin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sung</a:t>
            </a:r>
            <a:endParaRPr lang="en-US" sz="3200" b="1" spc="-1">
              <a:solidFill>
                <a:srgbClr val="000000"/>
              </a:solidFill>
              <a:ea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tùy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chỉnh</a:t>
            </a:r>
            <a:endParaRPr lang="en-US" sz="3200" b="1" spc="-1">
              <a:solidFill>
                <a:srgbClr val="000000"/>
              </a:solidFill>
              <a:ea typeface="Arial"/>
            </a:endParaRPr>
          </a:p>
          <a:p>
            <a:pPr marL="457200" indent="-429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lý bộ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phép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6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Thực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hành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Tùy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7588332" y="1634040"/>
            <a:ext cx="4073148" cy="466308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1.2.7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Đi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latin typeface="Arial"/>
                <a:ea typeface="Arial"/>
              </a:rPr>
              <a:t>tới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 ‘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license browser’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biểu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đồ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lần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xuất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hiện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‘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public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domain':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nhấp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vào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số</a:t>
            </a:r>
            <a:endParaRPr lang="en-US" sz="1600" spc="-1" smtClean="0">
              <a:solidFill>
                <a:srgbClr val="000000"/>
              </a:solidFill>
              <a:ea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tùy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nhiều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với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‘tabs’</a:t>
            </a:r>
            <a:endParaRPr lang="en-US" sz="1600" b="0" strike="noStrike" spc="-1">
              <a:latin typeface="Arial"/>
            </a:endParaRPr>
          </a:p>
          <a:p>
            <a:pPr marL="190440" lvl="1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err="1">
                <a:solidFill>
                  <a:srgbClr val="000000"/>
                </a:solidFill>
                <a:ea typeface="Arial"/>
              </a:rPr>
              <a:t>Thêm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tìm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kiếm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bản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Xem lại văn bản giấy phép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‘public domain’</a:t>
            </a: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Chọn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cụm từ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thích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hợp</a:t>
            </a: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Thêm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trong bảng giấy phép</a:t>
            </a: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Lưu quyết định</a:t>
            </a:r>
            <a:endParaRPr lang="en-US" sz="1600" b="0" strike="noStrike" spc="-1">
              <a:latin typeface="Arial"/>
            </a:endParaRPr>
          </a:p>
          <a:p>
            <a:pPr marL="190440" lvl="1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tra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endParaRPr lang="en-US" sz="1600" b="0" strike="noStrike" spc="-1">
              <a:latin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Quay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trở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lại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trình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duyệt</a:t>
            </a:r>
            <a:endParaRPr lang="en-US" sz="1600" spc="-1">
              <a:solidFill>
                <a:srgbClr val="000000"/>
              </a:solidFill>
              <a:ea typeface="Arial"/>
            </a:endParaRPr>
          </a:p>
          <a:p>
            <a:pPr marL="355680" lvl="2" indent="-19440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600" spc="-1" err="1">
                <a:solidFill>
                  <a:srgbClr val="000000"/>
                </a:solidFill>
                <a:ea typeface="Arial"/>
              </a:rPr>
              <a:t>Tạo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‘readme’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kết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quả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8120" y="1634040"/>
            <a:ext cx="6803958" cy="46630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529380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1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smtClean="0">
                <a:solidFill>
                  <a:srgbClr val="000000"/>
                </a:solidFill>
                <a:ea typeface="Arial"/>
              </a:rPr>
              <a:t>‘clearing’,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thấy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smtClean="0">
                <a:solidFill>
                  <a:srgbClr val="000000"/>
                </a:solidFill>
                <a:ea typeface="Arial"/>
              </a:rPr>
              <a:t>mới</a:t>
            </a:r>
            <a:endParaRPr lang="en-US" sz="1600" spc="-1">
              <a:latin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Bắt buộc g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hi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đè văn bản tiêu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chuẩn</a:t>
            </a:r>
            <a:endParaRPr lang="en-US" sz="1600" spc="-1" smtClean="0">
              <a:solidFill>
                <a:srgbClr val="000000"/>
              </a:solidFill>
              <a:ea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Đối với một số giấy phép, văn bản được cung cấp trong FOSSology không hữu ích</a:t>
            </a:r>
            <a:endParaRPr lang="en-US" sz="1600" b="0" strike="noStrike" spc="-1" smtClean="0">
              <a:latin typeface="Arial"/>
            </a:endParaRPr>
          </a:p>
          <a:p>
            <a:pPr marL="529380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1" spc="-1" smtClean="0">
                <a:solidFill>
                  <a:srgbClr val="000000"/>
                </a:solidFill>
                <a:ea typeface="Arial"/>
              </a:rPr>
              <a:t>Thêm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thay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thế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smtClean="0">
                <a:solidFill>
                  <a:srgbClr val="000000"/>
                </a:solidFill>
                <a:ea typeface="Arial"/>
              </a:rPr>
              <a:t>phép</a:t>
            </a:r>
            <a:endParaRPr lang="en-US" sz="1600" spc="-1">
              <a:latin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phép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sung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có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giá trị để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‘clearing’</a:t>
            </a:r>
            <a:endParaRPr lang="en-US" sz="1600" spc="-1">
              <a:solidFill>
                <a:srgbClr val="000000"/>
              </a:solidFill>
              <a:ea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Nhưng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không quét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–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làm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thay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đổi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giá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trị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quét</a:t>
            </a:r>
            <a:endParaRPr lang="en-US" sz="1600" spc="-1">
              <a:solidFill>
                <a:srgbClr val="000000"/>
              </a:solidFill>
              <a:ea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Tạo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một mục </a:t>
            </a: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 sung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với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một yêu cầu hợp nhất</a:t>
            </a:r>
            <a:endParaRPr lang="en-US" sz="1600" b="0" strike="noStrike" spc="-1">
              <a:latin typeface="Arial"/>
            </a:endParaRPr>
          </a:p>
          <a:p>
            <a:pPr marL="529380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1" spc="-1" err="1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tra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đầu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ra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err="1">
                <a:solidFill>
                  <a:srgbClr val="000000"/>
                </a:solidFill>
                <a:ea typeface="Arial"/>
              </a:rPr>
              <a:t>báo</a:t>
            </a:r>
            <a:r>
              <a:rPr lang="en-US" sz="16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b="1" spc="-1" smtClean="0">
                <a:solidFill>
                  <a:srgbClr val="000000"/>
                </a:solidFill>
                <a:ea typeface="Arial"/>
              </a:rPr>
              <a:t>cáo</a:t>
            </a:r>
            <a:endParaRPr lang="en-US" sz="1600" spc="-1">
              <a:latin typeface="Arial"/>
            </a:endParaRPr>
          </a:p>
          <a:p>
            <a:pPr marL="986580" lvl="1" indent="-34290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Tạo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báo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cáo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xét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đầu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ra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spc="-1" err="1">
                <a:solidFill>
                  <a:srgbClr val="000000"/>
                </a:solidFill>
                <a:ea typeface="Arial"/>
              </a:rPr>
              <a:t>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7588332" y="1295640"/>
            <a:ext cx="4073148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Ví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18120" y="1295640"/>
            <a:ext cx="6803958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bổ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sung</a:t>
            </a:r>
            <a:endParaRPr lang="en-US" sz="3200" b="1" spc="-1">
              <a:solidFill>
                <a:srgbClr val="000000"/>
              </a:solidFill>
              <a:ea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8120" y="1634040"/>
            <a:ext cx="7092360" cy="472392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‘clearing’,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thấy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mới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Có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lưu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đoạn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phép đó trong mục cấp phép cho tệp đó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Tốt, nhưng chỉ cho tập tin đó</a:t>
            </a:r>
            <a:endParaRPr lang="en-US" sz="1900" b="0" strike="noStrike" spc="-1" dirty="0" smtClean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sung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Giấy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sung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xóa</a:t>
            </a:r>
            <a:endParaRPr lang="vi-VN" sz="1900" spc="-1" dirty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Nhưng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quét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–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làm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thay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đổi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endParaRPr lang="vi-VN" sz="1900" spc="-1" dirty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Tạo một mục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sung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với một yêu cầu hợp nhất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Quản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trị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viên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thêm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sung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Giấy phép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sung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có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thể được chuyển thành giấy phép bình thường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Sẽ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được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bởi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tác nhân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‘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Monk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’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nhưng không phải là biểu thức chính quy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Giao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diện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người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dùng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cho phép so sánh văn bản với giấy phép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hiện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có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010000" y="1303920"/>
            <a:ext cx="365148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Ví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6"/>
          <p:cNvSpPr/>
          <p:nvPr/>
        </p:nvSpPr>
        <p:spPr>
          <a:xfrm>
            <a:off x="8010000" y="1634040"/>
            <a:ext cx="3651480" cy="44193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1.2.7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700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spc="-1" err="1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tra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ví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dụ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đóng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góp</a:t>
            </a:r>
            <a:endParaRPr lang="en-US" sz="1700" spc="-1">
              <a:solidFill>
                <a:srgbClr val="000000"/>
              </a:solidFill>
              <a:ea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spc="-1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lại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khác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nhau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sung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700" spc="-1">
                <a:solidFill>
                  <a:srgbClr val="000000"/>
                </a:solidFill>
                <a:ea typeface="Arial"/>
              </a:rPr>
              <a:t>Điền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dữ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liệu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700" spc="-1" smtClean="0">
                <a:solidFill>
                  <a:srgbClr val="000000"/>
                </a:solidFill>
                <a:ea typeface="Arial"/>
              </a:rPr>
              <a:t>vào </a:t>
            </a:r>
            <a:r>
              <a:rPr lang="vi-VN" sz="1700" spc="-1">
                <a:solidFill>
                  <a:srgbClr val="000000"/>
                </a:solidFill>
                <a:ea typeface="Arial"/>
              </a:rPr>
              <a:t>mục</a:t>
            </a: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Xóa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sạch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dữ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liệu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trước</a:t>
            </a:r>
            <a:endParaRPr lang="vi-VN" sz="1700" spc="-1">
              <a:solidFill>
                <a:srgbClr val="000000"/>
              </a:solidFill>
              <a:ea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spc="-1" smtClean="0">
                <a:solidFill>
                  <a:srgbClr val="000000"/>
                </a:solidFill>
                <a:ea typeface="Arial"/>
              </a:rPr>
              <a:t>Quay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về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trang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phé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p</a:t>
            </a:r>
            <a:endParaRPr lang="vi-VN" sz="1700" spc="-1">
              <a:solidFill>
                <a:srgbClr val="000000"/>
              </a:solidFill>
              <a:ea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700" spc="-1">
                <a:solidFill>
                  <a:srgbClr val="000000"/>
                </a:solidFill>
                <a:ea typeface="Arial"/>
              </a:rPr>
              <a:t>Chọn </a:t>
            </a:r>
            <a:r>
              <a:rPr lang="vi-VN" sz="1700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700" spc="-1">
                <a:solidFill>
                  <a:srgbClr val="000000"/>
                </a:solidFill>
                <a:ea typeface="Arial"/>
              </a:rPr>
              <a:t>phép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bổ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sung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đăng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nhập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sung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yêu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cầu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nhất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mới</a:t>
            </a:r>
            <a:endParaRPr lang="en-US" sz="3200" spc="-1" dirty="0"/>
          </a:p>
        </p:txBody>
      </p:sp>
      <p:sp>
        <p:nvSpPr>
          <p:cNvPr id="232" name="CustomShape 2"/>
          <p:cNvSpPr/>
          <p:nvPr/>
        </p:nvSpPr>
        <p:spPr>
          <a:xfrm>
            <a:off x="618120" y="1634040"/>
            <a:ext cx="709236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có thể xử lý một bộ giấy phép lớn hơn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Có thể được nhập bởi các tệp CSV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nhập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CSV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thì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ngược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lại</a:t>
            </a:r>
            <a:endParaRPr lang="en-US" sz="1900" b="0" strike="noStrike" spc="-1" dirty="0">
              <a:latin typeface="Arial"/>
            </a:endParaRP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Trình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nhập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kiểm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tra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hiện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bằng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cách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FOSSology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Nhập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biệt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điều</a:t>
            </a:r>
            <a:endParaRPr lang="en-US" sz="1900" b="0" strike="noStrike" spc="-1" dirty="0">
              <a:latin typeface="Arial"/>
            </a:endParaRP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Là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hay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chỉ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là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tài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liệu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tham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khảo</a:t>
            </a:r>
          </a:p>
          <a:p>
            <a:pPr marL="698400" lvl="3" indent="-35928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Biến thể giấy phép hoặc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dạng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tương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tự - để quyết định</a:t>
            </a:r>
            <a:endParaRPr lang="en-US" sz="1900" b="0" strike="noStrike" spc="-1" dirty="0" smtClean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err="1">
                <a:solidFill>
                  <a:srgbClr val="000000"/>
                </a:solidFill>
              </a:rPr>
              <a:t>Nhập</a:t>
            </a:r>
            <a:r>
              <a:rPr lang="en-US" sz="1900" b="1" spc="-1" dirty="0">
                <a:solidFill>
                  <a:srgbClr val="000000"/>
                </a:solidFill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</a:rPr>
              <a:t>thêm</a:t>
            </a:r>
            <a:r>
              <a:rPr lang="en-US" sz="1900" b="1" spc="-1" dirty="0">
                <a:solidFill>
                  <a:srgbClr val="000000"/>
                </a:solidFill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</a:rPr>
              <a:t>chức</a:t>
            </a:r>
            <a:r>
              <a:rPr lang="en-US" sz="1900" b="1" spc="-1" dirty="0">
                <a:solidFill>
                  <a:srgbClr val="000000"/>
                </a:solidFill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</a:rPr>
              <a:t>năng</a:t>
            </a:r>
            <a:r>
              <a:rPr lang="en-US" sz="1900" b="1" spc="-1" dirty="0" smtClean="0">
                <a:solidFill>
                  <a:srgbClr val="000000"/>
                </a:solidFill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</a:rPr>
              <a:t>đặt</a:t>
            </a:r>
            <a:r>
              <a:rPr lang="en-US" sz="1900" b="1" spc="-1" dirty="0" smtClean="0">
                <a:solidFill>
                  <a:srgbClr val="000000"/>
                </a:solidFill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</a:rPr>
              <a:t>trước</a:t>
            </a:r>
            <a:endParaRPr lang="en-US" sz="19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111520" y="129564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"/>
          <p:cNvSpPr/>
          <p:nvPr/>
        </p:nvSpPr>
        <p:spPr>
          <a:xfrm>
            <a:off x="8111520" y="1634040"/>
            <a:ext cx="3287520" cy="44096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15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Đăng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với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trị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uất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biết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err="1">
                <a:solidFill>
                  <a:srgbClr val="000000"/>
                </a:solidFill>
                <a:ea typeface="Arial"/>
              </a:rPr>
              <a:t>Thêm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văn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>
                <a:solidFill>
                  <a:srgbClr val="000000"/>
                </a:solidFill>
                <a:ea typeface="Arial"/>
              </a:rPr>
              <a:t>riêng</a:t>
            </a:r>
            <a:r>
              <a:rPr lang="en-US" sz="17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bạn: Apache-2.0 header</a:t>
            </a: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lên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của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ea typeface="Arial"/>
              </a:rPr>
              <a:t>bạn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>
                <a:solidFill>
                  <a:srgbClr val="000000"/>
                </a:solidFill>
                <a:ea typeface="Arial"/>
              </a:rPr>
              <a:t>Tải lên một tệp có chứa giấy phép </a:t>
            </a:r>
            <a:r>
              <a:rPr lang="en-US" sz="1700" spc="-1" smtClean="0">
                <a:solidFill>
                  <a:srgbClr val="000000"/>
                </a:solidFill>
                <a:ea typeface="Arial"/>
              </a:rPr>
              <a:t>Apache-2.0, ví dụ </a:t>
            </a:r>
            <a:r>
              <a:rPr lang="en-US" sz="1600" u="sng" spc="-1">
                <a:solidFill>
                  <a:srgbClr val="0563C1"/>
                </a:solidFill>
                <a:ea typeface="Arial"/>
                <a:hlinkClick r:id="rId3"/>
              </a:rPr>
              <a:t>commons-collections-4-4-1-src.zip</a:t>
            </a:r>
            <a:r>
              <a:rPr lang="en-US" sz="1600" smtClean="0"/>
              <a:t> </a:t>
            </a:r>
            <a:r>
              <a:rPr lang="vi-VN" sz="1600"/>
              <a:t>để xem tiêu đề đó được khớp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CSV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mẫu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WIKI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Tự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định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Tự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định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i="1" spc="-1" err="1">
                <a:solidFill>
                  <a:srgbClr val="000000"/>
                </a:solidFill>
                <a:ea typeface="Arial"/>
              </a:rPr>
              <a:t>Đánh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giá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thể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là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công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việc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tẻ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nhạt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nếu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hai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tại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sao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chúng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tự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làm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việc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713120" y="1773360"/>
            <a:ext cx="700056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Giải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pháp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734760" y="1774800"/>
            <a:ext cx="3975840" cy="402948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smtClean="0">
                <a:solidFill>
                  <a:srgbClr val="000000"/>
                </a:solidFill>
                <a:ea typeface="Arial"/>
              </a:rPr>
              <a:t>C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ác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máy quét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Nomos với các biểu thức chính quy, Monk có độ tương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đồng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văn bản.</a:t>
            </a: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Có cần kiểm tra n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ếu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cả hai máy quét tìm thấy cùng một giấy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phép?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Nhiệm vụ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4713120" y="2323440"/>
            <a:ext cx="7000560" cy="34808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216000" lvl="1" indent="-2196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Sẽ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quyết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đúng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giấy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phép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cho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tệp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tin</a:t>
            </a:r>
            <a:endParaRPr lang="en-US" sz="1900" b="0" strike="noStrike" spc="-1">
              <a:latin typeface="Arial"/>
            </a:endParaRPr>
          </a:p>
          <a:p>
            <a:pPr marL="21600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Nếu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xung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đột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hai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máy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thì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quyế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áp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đông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>
              <a:latin typeface="Arial"/>
            </a:endParaRPr>
          </a:p>
          <a:p>
            <a:pPr marL="21600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tình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huống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xung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đột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”</a:t>
            </a:r>
            <a:endParaRPr lang="en-US" sz="1900" b="0" strike="noStrike" spc="-1">
              <a:latin typeface="Arial"/>
            </a:endParaRPr>
          </a:p>
          <a:p>
            <a:pPr marL="40644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Biể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chính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quy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so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sánh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văn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cùng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loại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endParaRPr lang="en-US" sz="1900" b="0" strike="noStrike" spc="-1">
              <a:latin typeface="Arial"/>
            </a:endParaRPr>
          </a:p>
          <a:p>
            <a:pPr marL="40644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khác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-&gt;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endParaRPr lang="en-US" sz="1900" b="0" strike="noStrike" spc="-1">
              <a:latin typeface="Arial"/>
            </a:endParaRPr>
          </a:p>
          <a:p>
            <a:pPr marL="21600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Nó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cũng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hoạt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với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thứ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ba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-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Ninka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.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21280" y="148968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" name="Google Shape;448;p51"/>
          <p:cNvPicPr/>
          <p:nvPr/>
        </p:nvPicPr>
        <p:blipFill>
          <a:blip r:embed="rId2"/>
          <a:stretch/>
        </p:blipFill>
        <p:spPr>
          <a:xfrm>
            <a:off x="6508080" y="1729440"/>
            <a:ext cx="4995720" cy="402552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47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Tự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định</a:t>
            </a:r>
            <a:endParaRPr lang="en-US" sz="3200" spc="-1"/>
          </a:p>
        </p:txBody>
      </p:sp>
      <p:sp>
        <p:nvSpPr>
          <p:cNvPr id="248" name="CustomShape 3"/>
          <p:cNvSpPr/>
          <p:nvPr/>
        </p:nvSpPr>
        <p:spPr>
          <a:xfrm>
            <a:off x="1094400" y="1763640"/>
            <a:ext cx="5538960" cy="40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1096560" y="2190959"/>
            <a:ext cx="5163120" cy="2084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lên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tính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năng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tự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định</a:t>
            </a:r>
            <a:endParaRPr lang="en-US" sz="1900" spc="-1">
              <a:solidFill>
                <a:srgbClr val="000000"/>
              </a:solidFill>
              <a:ea typeface="Arial"/>
            </a:endParaRP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tính năng tự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là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Nomos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Monk</a:t>
            </a: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Nếu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cài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đặt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Ninka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thể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chọn tự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động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quyết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định kết quả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cả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ba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quét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124279" y="1690920"/>
            <a:ext cx="3435845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Giao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diện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người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dùng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9390960" y="386532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 marL="165240" indent="-16272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hộp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sz="1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6559920" y="3865320"/>
            <a:ext cx="2649960" cy="1843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8120" y="1634040"/>
            <a:ext cx="7092360" cy="45000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643680" indent="-45720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vi-VN" sz="1900" b="1" spc="-1" dirty="0"/>
              <a:t>Quyết định giấy phép tự động được chọn khi tải </a:t>
            </a:r>
            <a:r>
              <a:rPr lang="vi-VN" sz="1900" b="1" spc="-1" dirty="0" smtClean="0"/>
              <a:t>lên</a:t>
            </a:r>
            <a:endParaRPr lang="en-US" sz="1900" b="1" spc="-1" dirty="0" smtClean="0"/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"Upload",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"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"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 smtClean="0"/>
              <a:t>này</a:t>
            </a:r>
            <a:endParaRPr lang="en-US" sz="1900" spc="-1" dirty="0">
              <a:latin typeface="Arial"/>
            </a:endParaRPr>
          </a:p>
          <a:p>
            <a:pPr marL="643680" indent="-45720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1900" b="1" spc="-1" dirty="0"/>
              <a:t>Hai </a:t>
            </a:r>
            <a:r>
              <a:rPr lang="en-US" sz="1900" b="1" spc="-1" dirty="0" err="1"/>
              <a:t>chế</a:t>
            </a:r>
            <a:r>
              <a:rPr lang="en-US" sz="1900" b="1" spc="-1" dirty="0"/>
              <a:t> </a:t>
            </a:r>
            <a:r>
              <a:rPr lang="en-US" sz="1900" b="1" spc="-1" dirty="0" err="1"/>
              <a:t>độ</a:t>
            </a:r>
            <a:r>
              <a:rPr lang="en-US" sz="1900" b="1" spc="-1" dirty="0"/>
              <a:t> </a:t>
            </a:r>
            <a:r>
              <a:rPr lang="en-US" sz="1900" b="1" spc="-1" dirty="0" err="1"/>
              <a:t>có</a:t>
            </a:r>
            <a:r>
              <a:rPr lang="en-US" sz="1900" b="1" spc="-1" dirty="0"/>
              <a:t> </a:t>
            </a:r>
            <a:r>
              <a:rPr lang="en-US" sz="1900" b="1" spc="-1" dirty="0" err="1" smtClean="0"/>
              <a:t>sẵn</a:t>
            </a:r>
            <a:endParaRPr lang="en-US" sz="1900" b="1" spc="-1" dirty="0" smtClean="0"/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r>
              <a:rPr lang="vi-VN" sz="1900" i="1" spc="-1" dirty="0"/>
              <a:t>Thứ nhất: </a:t>
            </a:r>
            <a:r>
              <a:rPr lang="en-US" sz="1900" dirty="0" err="1"/>
              <a:t>Văn</a:t>
            </a:r>
            <a:r>
              <a:rPr lang="en-US" sz="1900" dirty="0"/>
              <a:t> </a:t>
            </a:r>
            <a:r>
              <a:rPr lang="en-US" sz="1900" dirty="0" err="1"/>
              <a:t>bản</a:t>
            </a:r>
            <a:r>
              <a:rPr lang="en-US" sz="1900" dirty="0"/>
              <a:t> </a:t>
            </a:r>
            <a:r>
              <a:rPr lang="en-US" sz="1900" dirty="0" err="1"/>
              <a:t>giấy</a:t>
            </a:r>
            <a:r>
              <a:rPr lang="en-US" sz="1900" dirty="0"/>
              <a:t> </a:t>
            </a:r>
            <a:r>
              <a:rPr lang="en-US" sz="1900" dirty="0" err="1"/>
              <a:t>phép</a:t>
            </a:r>
            <a:r>
              <a:rPr lang="en-US" sz="1900" dirty="0"/>
              <a:t> </a:t>
            </a:r>
            <a:r>
              <a:rPr lang="en-US" sz="1900" dirty="0" err="1"/>
              <a:t>trùng</a:t>
            </a:r>
            <a:r>
              <a:rPr lang="en-US" sz="1900" dirty="0"/>
              <a:t> </a:t>
            </a:r>
            <a:r>
              <a:rPr lang="en-US" sz="1900" dirty="0" err="1"/>
              <a:t>khớp</a:t>
            </a:r>
            <a:r>
              <a:rPr lang="en-US" sz="1900" dirty="0"/>
              <a:t> Monk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biểu</a:t>
            </a:r>
            <a:r>
              <a:rPr lang="en-US" sz="1900" dirty="0"/>
              <a:t> </a:t>
            </a:r>
            <a:r>
              <a:rPr lang="en-US" sz="1900" dirty="0" err="1"/>
              <a:t>thức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 smtClean="0"/>
              <a:t>quy</a:t>
            </a:r>
            <a:r>
              <a:rPr lang="en-US" sz="1900" dirty="0" smtClean="0"/>
              <a:t> </a:t>
            </a:r>
            <a:r>
              <a:rPr lang="en-US" sz="1900" dirty="0" err="1"/>
              <a:t>trùng</a:t>
            </a:r>
            <a:r>
              <a:rPr lang="en-US" sz="1900" dirty="0"/>
              <a:t> </a:t>
            </a:r>
            <a:r>
              <a:rPr lang="en-US" sz="1900" dirty="0" err="1"/>
              <a:t>khớp</a:t>
            </a:r>
            <a:r>
              <a:rPr lang="en-US" sz="1900" dirty="0"/>
              <a:t> </a:t>
            </a:r>
            <a:r>
              <a:rPr lang="en-US" sz="1900" dirty="0" smtClean="0"/>
              <a:t>Nomos</a:t>
            </a:r>
            <a:endParaRPr lang="vi-VN" sz="1900" spc="-1" dirty="0"/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r>
              <a:rPr lang="vi-VN" sz="1900" i="1" spc="-1" dirty="0"/>
              <a:t>Thứ hai: </a:t>
            </a:r>
            <a:r>
              <a:rPr lang="vi-VN" sz="1900" spc="-1" dirty="0"/>
              <a:t>Monk, Ninka và Nomos đều xác định một loại giấy phép</a:t>
            </a:r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r>
              <a:rPr lang="vi-VN" sz="1900" spc="-1" dirty="0"/>
              <a:t>Trong trường hợp có xung đột, thì không áp dụng tự </a:t>
            </a:r>
            <a:r>
              <a:rPr lang="vi-VN" sz="1900" spc="-1" dirty="0" smtClean="0"/>
              <a:t>động</a:t>
            </a:r>
            <a:endParaRPr lang="en-US" sz="1900" spc="-1" dirty="0" smtClean="0"/>
          </a:p>
          <a:p>
            <a:pPr marL="643680" indent="-45720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1900" b="1" spc="-1" dirty="0" err="1"/>
              <a:t>Xem</a:t>
            </a:r>
            <a:r>
              <a:rPr lang="en-US" sz="1900" b="1" spc="-1" dirty="0"/>
              <a:t> </a:t>
            </a:r>
            <a:r>
              <a:rPr lang="en-US" sz="1900" b="1" spc="-1" dirty="0" err="1"/>
              <a:t>xét</a:t>
            </a:r>
            <a:r>
              <a:rPr lang="en-US" sz="1900" b="1" spc="-1" dirty="0"/>
              <a:t> </a:t>
            </a:r>
            <a:r>
              <a:rPr lang="en-US" sz="1900" b="1" spc="-1" dirty="0" err="1"/>
              <a:t>kết</a:t>
            </a:r>
            <a:r>
              <a:rPr lang="en-US" sz="1900" b="1" spc="-1" dirty="0"/>
              <a:t> </a:t>
            </a:r>
            <a:r>
              <a:rPr lang="en-US" sz="1900" b="1" spc="-1" dirty="0" err="1"/>
              <a:t>quả</a:t>
            </a:r>
            <a:r>
              <a:rPr lang="en-US" sz="1900" b="1" spc="-1" dirty="0"/>
              <a:t> </a:t>
            </a:r>
            <a:r>
              <a:rPr lang="en-US" sz="1900" b="1" spc="-1" dirty="0" err="1"/>
              <a:t>giấy</a:t>
            </a:r>
            <a:r>
              <a:rPr lang="en-US" sz="1900" b="1" spc="-1" dirty="0"/>
              <a:t> </a:t>
            </a:r>
            <a:r>
              <a:rPr lang="en-US" sz="1900" b="1" spc="-1" dirty="0" err="1"/>
              <a:t>phép</a:t>
            </a:r>
            <a:r>
              <a:rPr lang="en-US" sz="1900" b="1" spc="-1" dirty="0"/>
              <a:t> </a:t>
            </a:r>
            <a:r>
              <a:rPr lang="en-US" sz="1900" b="1" spc="-1" dirty="0" err="1"/>
              <a:t>bằng</a:t>
            </a:r>
            <a:r>
              <a:rPr lang="en-US" sz="1900" b="1" spc="-1" dirty="0"/>
              <a:t> </a:t>
            </a:r>
            <a:r>
              <a:rPr lang="en-US" sz="1900" b="1" spc="-1" dirty="0" err="1"/>
              <a:t>cách</a:t>
            </a:r>
            <a:r>
              <a:rPr lang="en-US" sz="1900" b="1" spc="-1" dirty="0"/>
              <a:t> </a:t>
            </a:r>
            <a:r>
              <a:rPr lang="en-US" sz="1900" b="1" spc="-1" dirty="0" err="1"/>
              <a:t>chọn</a:t>
            </a:r>
            <a:r>
              <a:rPr lang="en-US" sz="1900" b="1" spc="-1" dirty="0"/>
              <a:t> </a:t>
            </a:r>
            <a:r>
              <a:rPr lang="en-US" sz="1900" b="1" spc="-1" dirty="0" err="1"/>
              <a:t>ví</a:t>
            </a:r>
            <a:r>
              <a:rPr lang="en-US" sz="1900" b="1" spc="-1" dirty="0"/>
              <a:t> </a:t>
            </a:r>
            <a:r>
              <a:rPr lang="en-US" sz="1900" b="1" spc="-1" dirty="0" err="1" smtClean="0"/>
              <a:t>dụ</a:t>
            </a:r>
            <a:endParaRPr lang="en-US" sz="1900" b="1" spc="-1" dirty="0" smtClean="0"/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r>
              <a:rPr lang="en-US" sz="1900" spc="-1" dirty="0" err="1"/>
              <a:t>Nhận</a:t>
            </a:r>
            <a:r>
              <a:rPr lang="en-US" sz="1900" spc="-1" dirty="0"/>
              <a:t> </a:t>
            </a:r>
            <a:r>
              <a:rPr lang="en-US" sz="1900" spc="-1" dirty="0" err="1"/>
              <a:t>kinh</a:t>
            </a:r>
            <a:r>
              <a:rPr lang="en-US" sz="1900" spc="-1" dirty="0"/>
              <a:t> </a:t>
            </a:r>
            <a:r>
              <a:rPr lang="en-US" sz="1900" spc="-1" dirty="0" err="1"/>
              <a:t>nghiệm</a:t>
            </a:r>
            <a:r>
              <a:rPr lang="en-US" sz="1900" spc="-1" dirty="0"/>
              <a:t> </a:t>
            </a:r>
            <a:r>
              <a:rPr lang="en-US" sz="1900" spc="-1" dirty="0" err="1"/>
              <a:t>và</a:t>
            </a:r>
            <a:r>
              <a:rPr lang="en-US" sz="1900" spc="-1" dirty="0"/>
              <a:t> </a:t>
            </a:r>
            <a:r>
              <a:rPr lang="en-US" sz="1900" spc="-1" dirty="0" err="1"/>
              <a:t>hiểu</a:t>
            </a:r>
            <a:r>
              <a:rPr lang="en-US" sz="1900" spc="-1" dirty="0"/>
              <a:t> </a:t>
            </a:r>
            <a:r>
              <a:rPr lang="en-US" sz="1900" spc="-1" dirty="0" err="1"/>
              <a:t>về</a:t>
            </a:r>
            <a:r>
              <a:rPr lang="en-US" sz="1900" spc="-1" dirty="0"/>
              <a:t> </a:t>
            </a:r>
            <a:r>
              <a:rPr lang="en-US" sz="1900" spc="-1" dirty="0" err="1"/>
              <a:t>tính</a:t>
            </a:r>
            <a:r>
              <a:rPr lang="en-US" sz="1900" spc="-1" dirty="0"/>
              <a:t> </a:t>
            </a:r>
            <a:r>
              <a:rPr lang="en-US" sz="1900" spc="-1" dirty="0" err="1"/>
              <a:t>năng</a:t>
            </a:r>
            <a:r>
              <a:rPr lang="en-US" sz="1900" spc="-1" dirty="0"/>
              <a:t> </a:t>
            </a:r>
            <a:r>
              <a:rPr lang="en-US" sz="1900" spc="-1" dirty="0" err="1"/>
              <a:t>này</a:t>
            </a:r>
            <a:r>
              <a:rPr lang="en-US" sz="1900" spc="-1" dirty="0"/>
              <a:t> </a:t>
            </a:r>
            <a:r>
              <a:rPr lang="en-US" sz="1900" spc="-1" dirty="0" err="1"/>
              <a:t>bằng</a:t>
            </a:r>
            <a:r>
              <a:rPr lang="en-US" sz="1900" spc="-1" dirty="0"/>
              <a:t> </a:t>
            </a:r>
            <a:r>
              <a:rPr lang="en-US" sz="1900" spc="-1" dirty="0" err="1"/>
              <a:t>cách</a:t>
            </a:r>
            <a:r>
              <a:rPr lang="en-US" sz="1900" spc="-1" dirty="0"/>
              <a:t> </a:t>
            </a:r>
            <a:r>
              <a:rPr lang="en-US" sz="1900" spc="-1" dirty="0" err="1"/>
              <a:t>xem</a:t>
            </a:r>
            <a:r>
              <a:rPr lang="en-US" sz="1900" spc="-1" dirty="0"/>
              <a:t> </a:t>
            </a:r>
            <a:r>
              <a:rPr lang="en-US" sz="1900" spc="-1" dirty="0" err="1"/>
              <a:t>xét</a:t>
            </a:r>
            <a:r>
              <a:rPr lang="en-US" sz="1900" spc="-1" dirty="0"/>
              <a:t> </a:t>
            </a:r>
            <a:r>
              <a:rPr lang="en-US" sz="1900" spc="-1" dirty="0" err="1"/>
              <a:t>kết</a:t>
            </a:r>
            <a:r>
              <a:rPr lang="en-US" sz="1900" spc="-1" dirty="0"/>
              <a:t> </a:t>
            </a:r>
            <a:r>
              <a:rPr lang="en-US" sz="1900" spc="-1" dirty="0" err="1"/>
              <a:t>quả</a:t>
            </a:r>
            <a:r>
              <a:rPr lang="en-US" sz="1900" spc="-1" dirty="0"/>
              <a:t> </a:t>
            </a:r>
            <a:r>
              <a:rPr lang="en-US" sz="1900" spc="-1" dirty="0" err="1"/>
              <a:t>cá</a:t>
            </a:r>
            <a:r>
              <a:rPr lang="en-US" sz="1900" spc="-1" dirty="0"/>
              <a:t> </a:t>
            </a:r>
            <a:r>
              <a:rPr lang="en-US" sz="1900" spc="-1" dirty="0" err="1"/>
              <a:t>nhân</a:t>
            </a:r>
            <a:endParaRPr lang="en-US" sz="1900" spc="-1" dirty="0" smtClean="0"/>
          </a:p>
          <a:p>
            <a:pPr marL="643680" lvl="1">
              <a:lnSpc>
                <a:spcPct val="115000"/>
              </a:lnSpc>
              <a:buClr>
                <a:srgbClr val="000000"/>
              </a:buClr>
            </a:pPr>
            <a:endParaRPr lang="en-US" sz="1900" b="1" spc="-1" dirty="0"/>
          </a:p>
          <a:p>
            <a:pPr marL="643680" indent="-45720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lang="en-US" sz="1900" b="1" spc="-1" dirty="0" smtClean="0"/>
          </a:p>
        </p:txBody>
      </p:sp>
      <p:sp>
        <p:nvSpPr>
          <p:cNvPr id="255" name="CustomShape 3"/>
          <p:cNvSpPr/>
          <p:nvPr/>
        </p:nvSpPr>
        <p:spPr>
          <a:xfrm>
            <a:off x="8111520" y="129564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8111520" y="1634040"/>
            <a:ext cx="3287520" cy="450006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Giả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sử bộ giấy phép bao gồm tiêu đề Apache 2.0 đã được tải lên</a:t>
            </a: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spc="-1" err="1" smtClean="0">
                <a:solidFill>
                  <a:srgbClr val="000000"/>
                </a:solidFill>
                <a:ea typeface="Arial"/>
              </a:rPr>
              <a:t>Đi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đến tập tin tải lên</a:t>
            </a: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Chọn </a:t>
            </a:r>
            <a:r>
              <a:rPr lang="en-US" sz="1600" u="sng" spc="-1" smtClean="0">
                <a:solidFill>
                  <a:srgbClr val="0563C1"/>
                </a:solidFill>
                <a:ea typeface="Arial"/>
                <a:hlinkClick r:id="rId3"/>
              </a:rPr>
              <a:t>commons-collections-4-4-1-src.zip</a:t>
            </a:r>
            <a:endParaRPr lang="en-US" sz="1600" u="sng" spc="-1" smtClean="0">
              <a:solidFill>
                <a:srgbClr val="0563C1"/>
              </a:solidFill>
              <a:ea typeface="Arial"/>
            </a:endParaRP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vi-VN" sz="1600" spc="-1" smtClean="0">
                <a:solidFill>
                  <a:srgbClr val="000000"/>
                </a:solidFill>
                <a:ea typeface="Arial"/>
              </a:rPr>
              <a:t>Tải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lên với kết luận giấy phép tự động trên, cho kết hợp Nomos và Monk</a:t>
            </a: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Tải lên</a:t>
            </a:r>
          </a:p>
          <a:p>
            <a:pPr marL="609480" indent="-40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Xem lại kết quả trong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‘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license browser’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hoạt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thế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98280" y="1941840"/>
            <a:ext cx="8636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05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nén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(*.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zip, *.tar.gz,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798280" y="2558880"/>
            <a:ext cx="8636760" cy="6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Thuật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toán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đoạn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văn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để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đưa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ra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, 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ECC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,…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phù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hợp</a:t>
            </a:r>
            <a:endParaRPr lang="en-US" sz="2000" spc="-1" dirty="0"/>
          </a:p>
        </p:txBody>
      </p:sp>
      <p:sp>
        <p:nvSpPr>
          <p:cNvPr id="104" name="CustomShape 4"/>
          <p:cNvSpPr/>
          <p:nvPr/>
        </p:nvSpPr>
        <p:spPr>
          <a:xfrm>
            <a:off x="2798280" y="3436200"/>
            <a:ext cx="8636760" cy="6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</a:rPr>
              <a:t>Xem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xét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quả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quét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để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tìm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kiếm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giấy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phép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sai</a:t>
            </a:r>
            <a:endParaRPr lang="en-US" sz="2000" spc="-1" dirty="0" smtClean="0"/>
          </a:p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Xem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xét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kết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quả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khác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, ECC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)</a:t>
            </a:r>
            <a:endParaRPr lang="en-US" sz="2000" spc="-1" dirty="0"/>
          </a:p>
        </p:txBody>
      </p:sp>
      <p:sp>
        <p:nvSpPr>
          <p:cNvPr id="105" name="CustomShape 5"/>
          <p:cNvSpPr/>
          <p:nvPr/>
        </p:nvSpPr>
        <p:spPr>
          <a:xfrm>
            <a:off x="2798280" y="4417200"/>
            <a:ext cx="8636760" cy="13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Kết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quả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2000" spc="-1" dirty="0">
                <a:solidFill>
                  <a:srgbClr val="000000"/>
                </a:solidFill>
                <a:ea typeface="Arial"/>
              </a:rPr>
              <a:t> “clearing”</a:t>
            </a:r>
            <a:endParaRPr lang="en-US" sz="2000" spc="-1" dirty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</a:rPr>
              <a:t>Báo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cáo</a:t>
            </a:r>
            <a:r>
              <a:rPr lang="en-US" sz="2000" spc="-1" dirty="0" smtClean="0">
                <a:solidFill>
                  <a:srgbClr val="000000"/>
                </a:solidFill>
              </a:rPr>
              <a:t> SPDX</a:t>
            </a:r>
            <a:endParaRPr lang="en-US" sz="2000" spc="-1" dirty="0" smtClean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Tạo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thông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báo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hoặc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ea typeface="Arial"/>
              </a:rPr>
              <a:t>tập</a:t>
            </a:r>
            <a:r>
              <a:rPr lang="en-US" sz="2000" spc="-1" dirty="0" smtClean="0">
                <a:solidFill>
                  <a:srgbClr val="000000"/>
                </a:solidFill>
                <a:ea typeface="Arial"/>
              </a:rPr>
              <a:t> tin readme</a:t>
            </a:r>
            <a:endParaRPr lang="en-US" sz="2000" spc="-1" dirty="0" smtClean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</a:rPr>
              <a:t>d</a:t>
            </a:r>
            <a:r>
              <a:rPr lang="en-US" sz="2000" spc="-1" dirty="0" err="1" smtClean="0">
                <a:solidFill>
                  <a:srgbClr val="000000"/>
                </a:solidFill>
              </a:rPr>
              <a:t>ebian</a:t>
            </a:r>
            <a:r>
              <a:rPr lang="en-US" sz="2000" spc="-1" dirty="0" smtClean="0">
                <a:solidFill>
                  <a:srgbClr val="000000"/>
                </a:solidFill>
              </a:rPr>
              <a:t>-copyrights</a:t>
            </a:r>
            <a:endParaRPr lang="en-US" sz="2000" spc="-1" dirty="0"/>
          </a:p>
        </p:txBody>
      </p:sp>
      <p:sp>
        <p:nvSpPr>
          <p:cNvPr id="106" name="CustomShape 6"/>
          <p:cNvSpPr/>
          <p:nvPr/>
        </p:nvSpPr>
        <p:spPr>
          <a:xfrm rot="5400000">
            <a:off x="1191240" y="1209240"/>
            <a:ext cx="886320" cy="200988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7"/>
          <p:cNvSpPr/>
          <p:nvPr/>
        </p:nvSpPr>
        <p:spPr>
          <a:xfrm rot="5400000">
            <a:off x="1092240" y="286164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8"/>
          <p:cNvSpPr/>
          <p:nvPr/>
        </p:nvSpPr>
        <p:spPr>
          <a:xfrm rot="5400000">
            <a:off x="1087200" y="1986120"/>
            <a:ext cx="1094760" cy="200988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9"/>
          <p:cNvSpPr/>
          <p:nvPr/>
        </p:nvSpPr>
        <p:spPr>
          <a:xfrm rot="5400000">
            <a:off x="1092240" y="373284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0"/>
          <p:cNvSpPr/>
          <p:nvPr/>
        </p:nvSpPr>
        <p:spPr>
          <a:xfrm rot="5400000">
            <a:off x="1092240" y="4606560"/>
            <a:ext cx="1084680" cy="2009880"/>
          </a:xfrm>
          <a:prstGeom prst="chevron">
            <a:avLst>
              <a:gd name="adj" fmla="val 19583"/>
            </a:avLst>
          </a:prstGeom>
          <a:solidFill>
            <a:srgbClr val="BECDD7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627120" y="184932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3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3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3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27120" y="274680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Thuật</a:t>
            </a:r>
            <a:r>
              <a:rPr lang="en-US" sz="13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toán</a:t>
            </a:r>
            <a:r>
              <a:rPr lang="en-US" sz="13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627120" y="361908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pc="-1" smtClean="0">
                <a:solidFill>
                  <a:srgbClr val="000000"/>
                </a:solidFill>
                <a:latin typeface="Arial"/>
              </a:rPr>
              <a:t>Xem xét </a:t>
            </a:r>
            <a:r>
              <a:rPr lang="en-US" sz="1300" b="1" spc="-1" err="1" smtClean="0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13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00" b="1" spc="-1" err="1" smtClean="0">
                <a:solidFill>
                  <a:srgbClr val="000000"/>
                </a:solidFill>
                <a:latin typeface="Arial"/>
              </a:rPr>
              <a:t>quả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627120" y="449136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627120" y="5262480"/>
            <a:ext cx="20098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Chuyển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khách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Tạo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báo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cáo</a:t>
            </a:r>
            <a:endParaRPr lang="en-US" sz="3200" spc="-1"/>
          </a:p>
        </p:txBody>
      </p:sp>
      <p:sp>
        <p:nvSpPr>
          <p:cNvPr id="261" name="CustomShape 2"/>
          <p:cNvSpPr/>
          <p:nvPr/>
        </p:nvSpPr>
        <p:spPr>
          <a:xfrm>
            <a:off x="734760" y="1413000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i="1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phân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phối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OSS,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phải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cung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cấp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thông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tin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quan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đến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713120" y="1773360"/>
            <a:ext cx="7123320" cy="547200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Giải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pháp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734760" y="1774800"/>
            <a:ext cx="3975840" cy="4583160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Tất cả các gói đã được phân tích, nhưng để có được nội dung tệp thông báo: làm thế nào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để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nhận được kết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phân tích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?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34760" y="1773360"/>
            <a:ext cx="3749400" cy="54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Nhiệm vụ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4713120" y="2323440"/>
            <a:ext cx="7123320" cy="403452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FOSSology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xuất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thông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gói mã nguồn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mở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ở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dạng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khác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nhau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:</a:t>
            </a:r>
            <a:endParaRPr lang="en-US" sz="1900" b="0" strike="noStrike" spc="-1">
              <a:latin typeface="Arial"/>
            </a:endParaRPr>
          </a:p>
          <a:p>
            <a:pPr marL="355680" lvl="2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strike="noStrike" spc="-1">
                <a:solidFill>
                  <a:srgbClr val="0070C0"/>
                </a:solidFill>
                <a:latin typeface="Arial"/>
                <a:ea typeface="Arial"/>
              </a:rPr>
              <a:t>The Linux Foundation / </a:t>
            </a:r>
            <a:r>
              <a:rPr lang="en-US" sz="1900" b="1" strike="noStrike" spc="-1" err="1">
                <a:solidFill>
                  <a:srgbClr val="0070C0"/>
                </a:solidFill>
                <a:latin typeface="Arial"/>
                <a:ea typeface="Arial"/>
              </a:rPr>
              <a:t>OpenChain</a:t>
            </a:r>
            <a:r>
              <a:rPr lang="en-US" sz="1900" b="1" strike="noStrike" spc="-1">
                <a:solidFill>
                  <a:srgbClr val="0070C0"/>
                </a:solidFill>
                <a:latin typeface="Arial"/>
                <a:ea typeface="Arial"/>
              </a:rPr>
              <a:t>:</a:t>
            </a:r>
            <a:endParaRPr lang="en-US" sz="1900" b="0" strike="noStrike" spc="-1">
              <a:latin typeface="Arial"/>
            </a:endParaRPr>
          </a:p>
          <a:p>
            <a:pPr marL="546120" lvl="3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err="1">
                <a:solidFill>
                  <a:srgbClr val="000000"/>
                </a:solidFill>
                <a:ea typeface="Arial"/>
              </a:rPr>
              <a:t>Báo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cáo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SPDX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2.0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cả tùy chọn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Tag:Value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RDF/XML</a:t>
            </a:r>
            <a:endParaRPr lang="en-US" sz="1900" b="0" strike="noStrike" spc="-1" smtClean="0">
              <a:latin typeface="Arial"/>
            </a:endParaRPr>
          </a:p>
          <a:p>
            <a:pPr marL="355680" lvl="2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strike="noStrike" spc="-1" err="1" smtClean="0">
                <a:solidFill>
                  <a:srgbClr val="0070C0"/>
                </a:solidFill>
                <a:latin typeface="Arial"/>
                <a:ea typeface="Arial"/>
              </a:rPr>
              <a:t>Debian</a:t>
            </a:r>
            <a:r>
              <a:rPr lang="en-US" sz="19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 ecosystem: </a:t>
            </a:r>
            <a:r>
              <a:rPr lang="en-US" sz="1900" spc="-1" err="1" smtClean="0">
                <a:latin typeface="Arial"/>
                <a:ea typeface="Arial"/>
              </a:rPr>
              <a:t>các</a:t>
            </a:r>
            <a:r>
              <a:rPr lang="en-US" sz="1900" b="1" spc="-1" smtClean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err="1">
                <a:solidFill>
                  <a:srgbClr val="000000"/>
                </a:solidFill>
                <a:ea typeface="Arial"/>
              </a:rPr>
              <a:t>Debian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-copyright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(a.k.a.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DEP5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1900" b="0" strike="noStrike" spc="-1" smtClean="0">
              <a:latin typeface="Arial"/>
            </a:endParaRPr>
          </a:p>
          <a:p>
            <a:pPr marL="355680" lvl="2" indent="-1818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spc="-1" smtClean="0">
                <a:solidFill>
                  <a:srgbClr val="0070C0"/>
                </a:solidFill>
                <a:latin typeface="Arial"/>
                <a:ea typeface="Arial"/>
              </a:rPr>
              <a:t>Sử dụng</a:t>
            </a:r>
            <a:r>
              <a:rPr lang="en-US" sz="19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:</a:t>
            </a:r>
            <a:endParaRPr lang="en-US" sz="1900" b="0" strike="noStrike" spc="-1" smtClean="0">
              <a:latin typeface="Arial"/>
            </a:endParaRPr>
          </a:p>
          <a:p>
            <a:pPr marL="546120" lvl="3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Danh sách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các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giấy phép với các tập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tin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rõ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ràng</a:t>
            </a:r>
            <a:endParaRPr lang="vi-VN" sz="1900" spc="-1">
              <a:solidFill>
                <a:srgbClr val="000000"/>
              </a:solidFill>
              <a:ea typeface="Arial"/>
            </a:endParaRPr>
          </a:p>
          <a:p>
            <a:pPr marL="546120" lvl="3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Tạo nội dung cho các tập tin Readme hoặc thông báo</a:t>
            </a:r>
          </a:p>
          <a:p>
            <a:pPr marL="546120" lvl="3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Dựa trên mẫu (sử dụng twig):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phát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triển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báo cáo của riêng bạn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731160" y="141300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Google Shape;494;p55"/>
          <p:cNvPicPr/>
          <p:nvPr/>
        </p:nvPicPr>
        <p:blipFill>
          <a:blip r:embed="rId3"/>
          <a:stretch/>
        </p:blipFill>
        <p:spPr>
          <a:xfrm>
            <a:off x="6066600" y="1415520"/>
            <a:ext cx="6125400" cy="48945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269" name="CustomShape 2"/>
          <p:cNvSpPr/>
          <p:nvPr/>
        </p:nvSpPr>
        <p:spPr>
          <a:xfrm>
            <a:off x="101520" y="0"/>
            <a:ext cx="1218924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T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ính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tạo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ea typeface="Arial"/>
              </a:rPr>
              <a:t>Báo</a:t>
            </a:r>
            <a:r>
              <a:rPr lang="en-US" sz="32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cáo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96560" y="2190960"/>
            <a:ext cx="5163480" cy="29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Tất cả các mục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tải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lên được liệt kê trong trình duyệt</a:t>
            </a: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Lựa chọn các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dạng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báo cáo khác nhau trong menu bật lên ở mỗi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mục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được tải lên,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xuất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báo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ea typeface="Arial"/>
              </a:rPr>
              <a:t>cáo</a:t>
            </a:r>
            <a:endParaRPr lang="en-US" sz="1900" spc="-1" smtClean="0">
              <a:solidFill>
                <a:srgbClr val="000000"/>
              </a:solidFill>
              <a:ea typeface="Arial"/>
            </a:endParaRPr>
          </a:p>
          <a:p>
            <a:pPr marL="673200" lvl="2" indent="-232560"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Debian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-copyright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DEP5</a:t>
            </a:r>
            <a:endParaRPr lang="en-US" sz="1900" b="0" strike="noStrike" spc="-1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Readme, notice file</a:t>
            </a:r>
            <a:endParaRPr lang="en-US" sz="1900" b="0" strike="noStrike" spc="-1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RDF/XML</a:t>
            </a:r>
            <a:endParaRPr lang="en-US" sz="1900" b="0" strike="noStrike" spc="-1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Tag:Value</a:t>
            </a:r>
            <a:endParaRPr lang="en-US" sz="1900" b="0" strike="noStrike" spc="-1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LibreOffice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: Writer Report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124280" y="1625600"/>
            <a:ext cx="3473120" cy="3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pc="-1" err="1" smtClean="0">
                <a:solidFill>
                  <a:srgbClr val="005F87"/>
                </a:solidFill>
                <a:latin typeface="Arial"/>
              </a:rPr>
              <a:t>Giao</a:t>
            </a:r>
            <a:r>
              <a:rPr lang="en-US" sz="2400" b="1" u="sng" spc="-1" smtClean="0">
                <a:solidFill>
                  <a:srgbClr val="005F87"/>
                </a:solidFill>
                <a:latin typeface="Arial"/>
              </a:rPr>
              <a:t> </a:t>
            </a:r>
            <a:r>
              <a:rPr lang="en-US" sz="2400" b="1" u="sng" spc="-1" err="1" smtClean="0">
                <a:solidFill>
                  <a:srgbClr val="005F87"/>
                </a:solidFill>
                <a:latin typeface="Arial"/>
              </a:rPr>
              <a:t>diện</a:t>
            </a:r>
            <a:r>
              <a:rPr lang="en-US" sz="2400" b="1" u="sng" spc="-1" smtClean="0">
                <a:solidFill>
                  <a:srgbClr val="005F87"/>
                </a:solidFill>
                <a:latin typeface="Arial"/>
              </a:rPr>
              <a:t> </a:t>
            </a:r>
            <a:r>
              <a:rPr lang="en-US" sz="2400" b="1" u="sng" spc="-1" err="1" smtClean="0">
                <a:solidFill>
                  <a:srgbClr val="005F87"/>
                </a:solidFill>
                <a:latin typeface="Arial"/>
              </a:rPr>
              <a:t>người</a:t>
            </a:r>
            <a:r>
              <a:rPr lang="en-US" sz="2400" b="1" u="sng" spc="-1" smtClean="0">
                <a:solidFill>
                  <a:srgbClr val="005F87"/>
                </a:solidFill>
                <a:latin typeface="Arial"/>
              </a:rPr>
              <a:t> </a:t>
            </a:r>
            <a:r>
              <a:rPr lang="en-US" sz="2400" b="1" u="sng" spc="-1" err="1" smtClean="0">
                <a:solidFill>
                  <a:srgbClr val="005F87"/>
                </a:solidFill>
                <a:latin typeface="Arial"/>
              </a:rPr>
              <a:t>dùng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8710920" y="2757960"/>
            <a:ext cx="2112120" cy="773280"/>
          </a:xfrm>
          <a:prstGeom prst="wedgeRoundRectCallout">
            <a:avLst>
              <a:gd name="adj1" fmla="val -71915"/>
              <a:gd name="adj2" fmla="val -33104"/>
              <a:gd name="adj3" fmla="val 16667"/>
            </a:avLst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 marL="165240" indent="-16272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vi-VN" sz="1200" b="1" spc="-1">
                <a:solidFill>
                  <a:srgbClr val="000000"/>
                </a:solidFill>
                <a:ea typeface="Arial"/>
              </a:rPr>
              <a:t>Chọn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dạng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mục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200" b="1" spc="-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lên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để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xuất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báo</a:t>
            </a:r>
            <a:r>
              <a:rPr lang="en-US" sz="1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200" b="1" spc="-1" err="1" smtClean="0">
                <a:solidFill>
                  <a:srgbClr val="000000"/>
                </a:solidFill>
                <a:ea typeface="Arial"/>
              </a:rPr>
              <a:t>cáo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609480"/>
            <a:ext cx="14099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Quản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trị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chủ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FOSSology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129117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vi-VN" sz="3200" b="1" spc="-1">
                <a:solidFill>
                  <a:srgbClr val="000000"/>
                </a:solidFill>
                <a:ea typeface="Arial"/>
              </a:rPr>
              <a:t>Thực hành: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Quản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3200" b="1" spc="-1" smtClean="0">
                <a:solidFill>
                  <a:srgbClr val="000000"/>
                </a:solidFill>
                <a:ea typeface="Arial"/>
              </a:rPr>
              <a:t>tải </a:t>
            </a:r>
            <a:r>
              <a:rPr lang="vi-VN" sz="3200" b="1" spc="-1">
                <a:solidFill>
                  <a:srgbClr val="000000"/>
                </a:solidFill>
                <a:ea typeface="Arial"/>
              </a:rPr>
              <a:t>lên,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n</a:t>
            </a:r>
            <a:r>
              <a:rPr lang="vi-VN" sz="3200" b="1" spc="-1" smtClean="0">
                <a:solidFill>
                  <a:srgbClr val="000000"/>
                </a:solidFill>
                <a:ea typeface="Arial"/>
              </a:rPr>
              <a:t>gười </a:t>
            </a:r>
            <a:r>
              <a:rPr lang="vi-VN" sz="3200" b="1" spc="-1">
                <a:solidFill>
                  <a:srgbClr val="000000"/>
                </a:solidFill>
                <a:ea typeface="Arial"/>
              </a:rPr>
              <a:t>dùng và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n</a:t>
            </a:r>
            <a:r>
              <a:rPr lang="vi-VN" sz="3200" b="1" spc="-1" smtClean="0">
                <a:solidFill>
                  <a:srgbClr val="000000"/>
                </a:solidFill>
                <a:ea typeface="Arial"/>
              </a:rPr>
              <a:t>hóm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9580" y="1532520"/>
            <a:ext cx="7092360" cy="4717968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Các thư mục cho phép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quản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lý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‘upload’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của bạn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Bạn có thể tạo các thư mục theo nhóm phần mềm (ví dụ: tất cả các dự án Apache)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Hoặc bởi các sản phẩm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hay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dự án của bạn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Hoặc bởi đội của bạn và những người liên quan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i="1" spc="-1" dirty="0" err="1" smtClean="0">
                <a:solidFill>
                  <a:srgbClr val="000000"/>
                </a:solidFill>
                <a:ea typeface="Arial"/>
              </a:rPr>
              <a:t>Mục</a:t>
            </a:r>
            <a:r>
              <a:rPr lang="en-US" sz="1900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i="1" spc="-1" dirty="0" err="1" smtClean="0">
                <a:solidFill>
                  <a:srgbClr val="000000"/>
                </a:solidFill>
                <a:ea typeface="Arial"/>
              </a:rPr>
              <a:t>tiêu</a:t>
            </a:r>
            <a:r>
              <a:rPr lang="en-US" sz="1900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i="1" spc="-1" dirty="0" smtClean="0">
                <a:solidFill>
                  <a:srgbClr val="000000"/>
                </a:solidFill>
                <a:ea typeface="Arial"/>
              </a:rPr>
              <a:t>dài </a:t>
            </a:r>
            <a:r>
              <a:rPr lang="vi-VN" sz="1900" i="1" spc="-1" dirty="0">
                <a:solidFill>
                  <a:srgbClr val="000000"/>
                </a:solidFill>
                <a:ea typeface="Arial"/>
              </a:rPr>
              <a:t>hạn: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tạo ra một kho chứa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bao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gồm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các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thành phần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‘clearing’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để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có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thể tái sử dụng</a:t>
            </a:r>
            <a:endParaRPr lang="en-US" sz="1900" b="0" strike="noStrike" spc="-1" dirty="0" smtClean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nhóm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mới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thay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đổi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nhóm</a:t>
            </a:r>
            <a:endParaRPr lang="en-US" sz="19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nhóm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thể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xem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nhóm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“clearing decision”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khác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Di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chuyển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 ‘upload’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và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thư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mục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truy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cập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chép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111520" y="1194120"/>
            <a:ext cx="328752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50958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8111520" y="1532520"/>
            <a:ext cx="3287520" cy="4717968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196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Tạo thư mục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Trains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Wind</a:t>
            </a:r>
            <a:endParaRPr lang="en-US" sz="1900" b="0" strike="noStrike" spc="-1">
              <a:latin typeface="Arial"/>
            </a:endParaRPr>
          </a:p>
          <a:p>
            <a:pPr marL="19044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Tạo nhóm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Train group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Wind group</a:t>
            </a:r>
            <a:endParaRPr lang="en-US" sz="1900" b="0" strike="noStrike" spc="-1">
              <a:latin typeface="Arial"/>
            </a:endParaRPr>
          </a:p>
          <a:p>
            <a:pPr marL="19044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Tạo người dùng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Robert (trains)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Dan (trains)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Andreas (wind)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Daniele (wind)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FOSSology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là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gì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?</a:t>
            </a:r>
            <a:endParaRPr lang="en-US" sz="3200" spc="-1"/>
          </a:p>
        </p:txBody>
      </p:sp>
      <p:sp>
        <p:nvSpPr>
          <p:cNvPr id="281" name="CustomShape 2"/>
          <p:cNvSpPr/>
          <p:nvPr/>
        </p:nvSpPr>
        <p:spPr>
          <a:xfrm>
            <a:off x="626400" y="1183860"/>
            <a:ext cx="110800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spc="-1" err="1">
                <a:solidFill>
                  <a:srgbClr val="000000"/>
                </a:solidFill>
                <a:ea typeface="Arial"/>
              </a:rPr>
              <a:t>Một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ứng dụng máy chủ 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Web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để 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đánh giá việc tuân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thủ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bản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quyền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thành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phần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phần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mềm</a:t>
            </a:r>
            <a:endParaRPr lang="en-US" sz="2000" spc="-1"/>
          </a:p>
        </p:txBody>
      </p:sp>
      <p:sp>
        <p:nvSpPr>
          <p:cNvPr id="282" name="CustomShape 3"/>
          <p:cNvSpPr/>
          <p:nvPr/>
        </p:nvSpPr>
        <p:spPr>
          <a:xfrm>
            <a:off x="626760" y="1844640"/>
            <a:ext cx="546624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err="1">
                <a:solidFill>
                  <a:srgbClr val="000000"/>
                </a:solidFill>
                <a:ea typeface="Arial"/>
              </a:rPr>
              <a:t>Dự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 err="1">
                <a:solidFill>
                  <a:srgbClr val="000000"/>
                </a:solidFill>
                <a:ea typeface="Arial"/>
              </a:rPr>
              <a:t>án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 err="1">
                <a:solidFill>
                  <a:srgbClr val="000000"/>
                </a:solidFill>
                <a:ea typeface="Arial"/>
              </a:rPr>
              <a:t>FOSSology</a:t>
            </a:r>
            <a:endParaRPr lang="en-US" sz="2400" b="1" spc="-1">
              <a:solidFill>
                <a:srgbClr val="000000"/>
              </a:solid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latin typeface="Arial Narrow"/>
                <a:ea typeface="Arial Narrow"/>
              </a:rPr>
              <a:t>https://</a:t>
            </a:r>
            <a:r>
              <a:rPr lang="en-US" sz="2400" b="1" spc="-1" err="1">
                <a:solidFill>
                  <a:srgbClr val="000000"/>
                </a:solidFill>
                <a:latin typeface="Arial Narrow"/>
                <a:ea typeface="Arial Narrow"/>
              </a:rPr>
              <a:t>www.fossology.org</a:t>
            </a:r>
            <a:r>
              <a:rPr lang="en-US" sz="2400" b="1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endParaRPr lang="en-US" sz="2400" spc="-1"/>
          </a:p>
        </p:txBody>
      </p:sp>
      <p:sp>
        <p:nvSpPr>
          <p:cNvPr id="283" name="CustomShape 4"/>
          <p:cNvSpPr/>
          <p:nvPr/>
        </p:nvSpPr>
        <p:spPr>
          <a:xfrm>
            <a:off x="626760" y="2778840"/>
            <a:ext cx="5466240" cy="307080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0520">
              <a:lnSpc>
                <a:spcPct val="15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pc="-1" dirty="0" err="1">
                <a:solidFill>
                  <a:srgbClr val="000000"/>
                </a:solidFill>
                <a:ea typeface="Arial"/>
              </a:rPr>
              <a:t>Phát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hành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lần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đầu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vào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2008, GPL-2.0</a:t>
            </a:r>
            <a:endParaRPr lang="en-US" spc="-1" dirty="0"/>
          </a:p>
          <a:p>
            <a:pPr marL="190440" lvl="1" indent="-200520">
              <a:lnSpc>
                <a:spcPct val="15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pc="-1" dirty="0">
                <a:solidFill>
                  <a:srgbClr val="000000"/>
                </a:solidFill>
                <a:ea typeface="Arial"/>
              </a:rPr>
              <a:t>2015: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Dự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án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hợp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tác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với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Linux Foundation </a:t>
            </a:r>
          </a:p>
          <a:p>
            <a:pPr marL="190440" lvl="1" indent="-200520">
              <a:lnSpc>
                <a:spcPct val="15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pc="-1" dirty="0" err="1">
                <a:solidFill>
                  <a:srgbClr val="000000"/>
                </a:solidFill>
                <a:ea typeface="Arial"/>
              </a:rPr>
              <a:t>Dựa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trên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chủ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web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giao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diện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dòng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lệnh</a:t>
            </a:r>
            <a:endParaRPr lang="en-US" spc="-1" dirty="0"/>
          </a:p>
          <a:p>
            <a:pPr marL="190440" lvl="1" indent="-200520">
              <a:lnSpc>
                <a:spcPct val="15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pc="-1" dirty="0">
                <a:solidFill>
                  <a:srgbClr val="000000"/>
                </a:solidFill>
                <a:ea typeface="Arial"/>
              </a:rPr>
              <a:t>Thuật toán tìm kiếm sẽ đưa ra giấy phép và bản quyền phù </a:t>
            </a:r>
            <a:r>
              <a:rPr lang="vi-VN" spc="-1" dirty="0" smtClean="0">
                <a:solidFill>
                  <a:srgbClr val="000000"/>
                </a:solidFill>
                <a:ea typeface="Arial"/>
              </a:rPr>
              <a:t>hợp</a:t>
            </a:r>
            <a:endParaRPr lang="en-US" spc="-1" dirty="0" smtClean="0">
              <a:solidFill>
                <a:srgbClr val="000000"/>
              </a:solidFill>
              <a:ea typeface="Arial"/>
            </a:endParaRPr>
          </a:p>
          <a:p>
            <a:pPr marL="190440" lvl="1" indent="-200520">
              <a:lnSpc>
                <a:spcPct val="15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Giao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diện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web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nhiều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người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dùng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/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người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thuê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đánh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giá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tổ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chức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công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việc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rõ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ràng</a:t>
            </a:r>
            <a:endParaRPr lang="en-US" spc="-1" dirty="0"/>
          </a:p>
        </p:txBody>
      </p:sp>
      <p:sp>
        <p:nvSpPr>
          <p:cNvPr id="284" name="CustomShape 5"/>
          <p:cNvSpPr/>
          <p:nvPr/>
        </p:nvSpPr>
        <p:spPr>
          <a:xfrm>
            <a:off x="6240240" y="1844640"/>
            <a:ext cx="5583460" cy="93132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err="1">
                <a:solidFill>
                  <a:srgbClr val="000000"/>
                </a:solidFill>
                <a:ea typeface="Arial"/>
              </a:rPr>
              <a:t>Sự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 err="1">
                <a:solidFill>
                  <a:srgbClr val="000000"/>
                </a:solidFill>
                <a:ea typeface="Arial"/>
              </a:rPr>
              <a:t>phát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 err="1">
                <a:solidFill>
                  <a:srgbClr val="000000"/>
                </a:solidFill>
                <a:ea typeface="Arial"/>
              </a:rPr>
              <a:t>triển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 err="1">
                <a:solidFill>
                  <a:srgbClr val="000000"/>
                </a:solidFill>
                <a:ea typeface="Arial"/>
              </a:rPr>
              <a:t>FOSSology</a:t>
            </a:r>
            <a:r>
              <a:rPr lang="en-US" sz="24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400" b="1" spc="-1">
                <a:solidFill>
                  <a:srgbClr val="000000"/>
                </a:solidFill>
                <a:latin typeface="Arial Narrow"/>
                <a:ea typeface="Arial Narrow"/>
              </a:rPr>
              <a:t>https://</a:t>
            </a:r>
            <a:r>
              <a:rPr lang="en-US" sz="2400" b="1" spc="-1" err="1">
                <a:solidFill>
                  <a:srgbClr val="000000"/>
                </a:solidFill>
                <a:latin typeface="Arial Narrow"/>
                <a:ea typeface="Arial Narrow"/>
              </a:rPr>
              <a:t>www.github.com</a:t>
            </a:r>
            <a:r>
              <a:rPr lang="en-US" sz="2400" b="1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r>
              <a:rPr lang="en-US" sz="2400" b="1" spc="-1" err="1">
                <a:solidFill>
                  <a:srgbClr val="000000"/>
                </a:solidFill>
                <a:latin typeface="Arial Narrow"/>
                <a:ea typeface="Arial Narrow"/>
              </a:rPr>
              <a:t>fossology</a:t>
            </a:r>
            <a:r>
              <a:rPr lang="en-US" sz="2400" b="1" spc="-1">
                <a:solidFill>
                  <a:srgbClr val="000000"/>
                </a:solidFill>
                <a:latin typeface="Arial Narrow"/>
                <a:ea typeface="Arial Narrow"/>
              </a:rPr>
              <a:t>/</a:t>
            </a:r>
            <a:r>
              <a:rPr lang="en-US" sz="2400" b="1" spc="-1" err="1">
                <a:solidFill>
                  <a:srgbClr val="000000"/>
                </a:solidFill>
                <a:latin typeface="Arial Narrow"/>
                <a:ea typeface="Arial Narrow"/>
              </a:rPr>
              <a:t>fossology</a:t>
            </a:r>
            <a:endParaRPr lang="en-US" sz="2400" spc="-1"/>
          </a:p>
        </p:txBody>
      </p:sp>
      <p:sp>
        <p:nvSpPr>
          <p:cNvPr id="285" name="CustomShape 6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6240240" y="2778840"/>
            <a:ext cx="5583460" cy="307080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254160" lvl="1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Bao gồm các tiêu chuẩn ứng dụng Web:</a:t>
            </a:r>
            <a:endParaRPr lang="en-US" sz="1900" spc="-1"/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Linux, Apache 2, PostgreSQL, PHP</a:t>
            </a:r>
            <a:endParaRPr lang="en-US" sz="1900" spc="-1"/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Giao diện Web dựa trên PHP,  nhưng máy quét được xây dựng trên C / C++</a:t>
            </a:r>
            <a:endParaRPr lang="en-US" sz="1900" spc="-1"/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Hai cách tương tác: </a:t>
            </a:r>
            <a:endParaRPr lang="en-US" sz="1900" spc="-1"/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Giao diện người dùng Web</a:t>
            </a: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Tiện ích dòng lệnh</a:t>
            </a:r>
            <a:endParaRPr lang="en-US" sz="1900" spc="-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Luồng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</a:rPr>
              <a:t>làm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</a:rPr>
              <a:t>cơ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latin typeface="Arial"/>
              </a:rPr>
              <a:t>bản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721800" y="1413000"/>
            <a:ext cx="10940400" cy="45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Tóm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tắt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pc="-1" smtClean="0">
                <a:solidFill>
                  <a:srgbClr val="000000"/>
                </a:solidFill>
                <a:latin typeface="Arial"/>
                <a:ea typeface="Arial"/>
              </a:rPr>
              <a:t>luồng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làm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endParaRPr lang="en-US" sz="3000" b="0" strike="noStrike" spc="-1">
              <a:latin typeface="Arial"/>
            </a:endParaRPr>
          </a:p>
          <a:p>
            <a:pPr marL="609480" indent="-4546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■"/>
            </a:pP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endParaRPr lang="en-US" sz="2400" b="0" strike="noStrike" spc="-1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đánh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giá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(=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chấm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xanh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400" b="0" strike="noStrike" spc="-1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Chỉnh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sửa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tra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tác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giả</a:t>
            </a:r>
            <a:endParaRPr lang="en-US" sz="2400" b="0" strike="noStrike" spc="-1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tra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ECC</a:t>
            </a:r>
            <a:endParaRPr lang="en-US" sz="2400" b="0" strike="noStrike" spc="-1">
              <a:latin typeface="Arial"/>
            </a:endParaRPr>
          </a:p>
          <a:p>
            <a:pPr marL="609480" indent="-454680">
              <a:lnSpc>
                <a:spcPct val="20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4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  <a:ea typeface="Arial"/>
              </a:rPr>
              <a:t>Debian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Copyright, Readme)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312740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uồng “Not-So-Basic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  <a:ea typeface="Arial"/>
              </a:rPr>
              <a:t>” End-to-End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18120" y="1634040"/>
            <a:ext cx="7092360" cy="472392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luồng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End-to-End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cung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cấp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lựa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endParaRPr lang="en-US" sz="1900" b="0" strike="noStrike" spc="-1" dirty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lại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đã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lên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err="1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“License Browser”</a:t>
            </a:r>
            <a:endParaRPr lang="en-US" sz="1900" b="1" spc="-1" dirty="0" smtClean="0">
              <a:solidFill>
                <a:srgbClr val="000000"/>
              </a:solidFill>
              <a:ea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 dirty="0">
                <a:solidFill>
                  <a:srgbClr val="000000"/>
                </a:solidFill>
                <a:ea typeface="Arial"/>
              </a:rPr>
              <a:t>Xem lại các giấy phép được tìm thấy trong chế độ xem tổng hợp</a:t>
            </a: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Thực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hiện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‘clearing’</a:t>
            </a:r>
            <a:endParaRPr lang="vi-VN" sz="1900" b="1" spc="-1" dirty="0">
              <a:solidFill>
                <a:srgbClr val="000000"/>
              </a:solidFill>
              <a:ea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 dirty="0">
                <a:solidFill>
                  <a:srgbClr val="000000"/>
                </a:solidFill>
                <a:ea typeface="Arial"/>
              </a:rPr>
              <a:t>Xem lại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b="1" spc="-1" dirty="0" smtClean="0">
                <a:solidFill>
                  <a:srgbClr val="000000"/>
                </a:solidFill>
                <a:ea typeface="Arial"/>
              </a:rPr>
              <a:t>bản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quyền</a:t>
            </a: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dirty="0">
                <a:solidFill>
                  <a:srgbClr val="000000"/>
                </a:solidFill>
                <a:ea typeface="Arial"/>
              </a:rPr>
              <a:t>X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em xét lại các kết quả quét được 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của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ECC</a:t>
            </a:r>
            <a:endParaRPr lang="vi-VN" sz="1900" b="1" spc="-1" dirty="0">
              <a:solidFill>
                <a:srgbClr val="000000"/>
              </a:solidFill>
              <a:ea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 dirty="0">
                <a:solidFill>
                  <a:srgbClr val="000000"/>
                </a:solidFill>
                <a:ea typeface="Arial"/>
              </a:rPr>
              <a:t>Tạo </a:t>
            </a:r>
            <a:r>
              <a:rPr lang="vi-VN" sz="1900" b="1" spc="-1" dirty="0" smtClean="0">
                <a:solidFill>
                  <a:srgbClr val="000000"/>
                </a:solidFill>
                <a:ea typeface="Arial"/>
              </a:rPr>
              <a:t>báo 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cáo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SPDX 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mong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muốn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010000" y="1295640"/>
            <a:ext cx="3560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Ví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618120" y="129564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766080" y="541188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8010000" y="1634040"/>
            <a:ext cx="3560040" cy="472392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file mẫu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time-</a:t>
            </a:r>
            <a:r>
              <a:rPr lang="en-US" sz="1700" b="0" strike="noStrike" spc="-1" err="1">
                <a:solidFill>
                  <a:srgbClr val="000000"/>
                </a:solidFill>
                <a:latin typeface="Arial"/>
                <a:ea typeface="Arial"/>
              </a:rPr>
              <a:t>1.7.tar.gz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tùy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Chuyển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tới</a:t>
            </a:r>
            <a:r>
              <a:rPr lang="en-US" sz="1700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trang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trình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duyệt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và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xem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xét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17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</a:rPr>
              <a:t>quả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lựa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700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menu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ở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chế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độ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tổng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lẻ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đưa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Lần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smtClean="0">
                <a:solidFill>
                  <a:srgbClr val="000000"/>
                </a:solidFill>
                <a:latin typeface="Arial"/>
                <a:ea typeface="Arial"/>
              </a:rPr>
              <a:t>Bulk Scan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Chuyển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tới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trang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đánh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giá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tìm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kiếm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đúng</a:t>
            </a:r>
            <a:endParaRPr lang="en-US" sz="1700" b="0" strike="noStrike" spc="-1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Arial"/>
              <a:buChar char="∙"/>
            </a:pPr>
            <a:r>
              <a:rPr lang="en-US" sz="1700" b="0" strike="noStrike" spc="-1" err="1">
                <a:solidFill>
                  <a:srgbClr val="000000"/>
                </a:solidFill>
                <a:latin typeface="Arial"/>
                <a:ea typeface="Arial"/>
              </a:rPr>
              <a:t>ECC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cũng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tương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endParaRPr lang="en-US" sz="1700" b="0" strike="noStrike" spc="-1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Lựa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thanh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kéo</a:t>
            </a:r>
            <a:r>
              <a:rPr lang="en-US" sz="17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thả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 Major Takeaways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721800" y="1413000"/>
            <a:ext cx="1094040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lvl="1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phần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mềm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endParaRPr lang="en-US" sz="3000" b="0" strike="noStrike" spc="-1">
              <a:latin typeface="Arial"/>
            </a:endParaRPr>
          </a:p>
          <a:p>
            <a:pPr marL="406440" lvl="2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có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nhà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phối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độc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có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thể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chia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sẽ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giữa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đối</a:t>
            </a:r>
            <a:r>
              <a:rPr lang="en-US" sz="30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latin typeface="Arial"/>
              </a:rPr>
              <a:t>tác</a:t>
            </a:r>
            <a:endParaRPr lang="en-US" sz="3000" b="0" strike="noStrike" spc="-1" smtClean="0">
              <a:latin typeface="Arial"/>
            </a:endParaRPr>
          </a:p>
          <a:p>
            <a:pPr marL="216000" lvl="1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làm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web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dựa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trên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máy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chủ</a:t>
            </a:r>
            <a:endParaRPr lang="en-US" sz="3000" b="0" strike="noStrike" spc="-1">
              <a:latin typeface="Arial"/>
            </a:endParaRPr>
          </a:p>
          <a:p>
            <a:pPr marL="406440" lvl="2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Cho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đa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tái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endParaRPr lang="en-US" sz="3000" b="0" strike="noStrike" spc="-1">
              <a:latin typeface="Arial"/>
            </a:endParaRPr>
          </a:p>
          <a:p>
            <a:pPr marL="216000" lvl="1" indent="-28944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hữu</a:t>
            </a:r>
            <a:r>
              <a:rPr lang="en-US" sz="3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ích</a:t>
            </a:r>
            <a:endParaRPr lang="en-US" sz="3000" b="0" strike="noStrike" spc="-1">
              <a:latin typeface="Arial"/>
            </a:endParaRPr>
          </a:p>
          <a:p>
            <a:pPr marL="406440" lvl="2" indent="-30240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3000" spc="-1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àm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tăng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hiệu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tích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phần</a:t>
            </a:r>
            <a:r>
              <a:rPr lang="en-US" sz="3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OSS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31160" y="156528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thích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nó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,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muốn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đóng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góp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010520" y="1565280"/>
            <a:ext cx="4624560" cy="46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86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2000" spc="-1">
                <a:solidFill>
                  <a:srgbClr val="000000"/>
                </a:solidFill>
                <a:ea typeface="Arial"/>
              </a:rPr>
              <a:t>Xem </a:t>
            </a:r>
            <a:r>
              <a:rPr lang="en-US" sz="2000" spc="-1" err="1" smtClean="0">
                <a:solidFill>
                  <a:srgbClr val="000000"/>
                </a:solidFill>
                <a:ea typeface="Arial"/>
              </a:rPr>
              <a:t>trên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2000" spc="-1" smtClean="0">
                <a:solidFill>
                  <a:srgbClr val="000000"/>
                </a:solidFill>
                <a:ea typeface="Arial"/>
              </a:rPr>
              <a:t>trang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2000" spc="-1" smtClean="0">
                <a:solidFill>
                  <a:srgbClr val="000000"/>
                </a:solidFill>
                <a:ea typeface="Arial"/>
              </a:rPr>
              <a:t>FOSSology.org </a:t>
            </a:r>
            <a:r>
              <a:rPr lang="vi-VN" sz="2000" spc="-1">
                <a:solidFill>
                  <a:srgbClr val="000000"/>
                </a:solidFill>
                <a:ea typeface="Arial"/>
              </a:rPr>
              <a:t>để biết danh sách những người ủng </a:t>
            </a:r>
            <a:r>
              <a:rPr lang="vi-VN" sz="2000" spc="-1" smtClean="0">
                <a:solidFill>
                  <a:srgbClr val="000000"/>
                </a:solidFill>
                <a:ea typeface="Arial"/>
              </a:rPr>
              <a:t>hộ </a:t>
            </a:r>
            <a:r>
              <a:rPr lang="en-US" sz="2000" spc="-1" err="1" smtClean="0">
                <a:solidFill>
                  <a:srgbClr val="000000"/>
                </a:solidFill>
                <a:ea typeface="Arial"/>
              </a:rPr>
              <a:t>cộng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err="1" smtClean="0">
                <a:solidFill>
                  <a:srgbClr val="000000"/>
                </a:solidFill>
                <a:ea typeface="Arial"/>
              </a:rPr>
              <a:t>đồng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err="1" smtClean="0">
                <a:solidFill>
                  <a:srgbClr val="000000"/>
                </a:solidFill>
                <a:ea typeface="Arial"/>
              </a:rPr>
              <a:t>gần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spc="-1" err="1" smtClean="0">
                <a:solidFill>
                  <a:srgbClr val="000000"/>
                </a:solidFill>
                <a:ea typeface="Arial"/>
              </a:rPr>
              <a:t>nhất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.</a:t>
            </a:r>
          </a:p>
          <a:p>
            <a:pPr marL="216000" lvl="1" indent="-2386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Nếu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chưa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danh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sách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này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?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–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Hãy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xem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xét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hỗ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trợ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dự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án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với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việc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đặt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logo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2000" i="1" spc="-1" err="1">
                <a:solidFill>
                  <a:srgbClr val="000000"/>
                </a:solidFill>
                <a:ea typeface="Arial"/>
              </a:rPr>
              <a:t>bạn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 ở </a:t>
            </a:r>
            <a:r>
              <a:rPr lang="en-US" sz="2000" i="1" spc="-1" err="1" smtClean="0">
                <a:solidFill>
                  <a:srgbClr val="000000"/>
                </a:solidFill>
                <a:ea typeface="Arial"/>
              </a:rPr>
              <a:t>đó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216000" lvl="1" indent="-2386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làm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đó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hãy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gửi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thư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u="sng" strike="noStrike" spc="-1" err="1" smtClean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fossology-steering@fossology.org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marL="216000" lvl="1" indent="-23868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tại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</a:t>
            </a:r>
            <a:r>
              <a:rPr lang="en-US" sz="2000" b="0" u="sng" strike="noStrike" spc="-1" err="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github.com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/</a:t>
            </a:r>
            <a:r>
              <a:rPr lang="en-US" sz="2000" b="0" u="sng" strike="noStrike" spc="-1" err="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fossology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/</a:t>
            </a:r>
            <a:r>
              <a:rPr lang="en-US" sz="2000" b="0" u="sng" strike="noStrike" spc="-1" err="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fossology</a:t>
            </a:r>
            <a:endParaRPr lang="en-US" sz="2000" b="0" strike="noStrike" spc="-1">
              <a:latin typeface="Arial"/>
            </a:endParaRPr>
          </a:p>
          <a:p>
            <a:pPr marL="216000" lvl="1" indent="-238680">
              <a:lnSpc>
                <a:spcPct val="100000"/>
              </a:lnSpc>
              <a:spcBef>
                <a:spcPts val="10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nhiên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đóng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góp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rộng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cải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thiện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luôn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chào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đón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00" name="Google Shape;570;p62"/>
          <p:cNvPicPr/>
          <p:nvPr/>
        </p:nvPicPr>
        <p:blipFill>
          <a:blip r:embed="rId4"/>
          <a:stretch/>
        </p:blipFill>
        <p:spPr>
          <a:xfrm>
            <a:off x="6168240" y="1852200"/>
            <a:ext cx="5487480" cy="3877200"/>
          </a:xfrm>
          <a:prstGeom prst="rect">
            <a:avLst/>
          </a:prstGeom>
          <a:ln w="19080">
            <a:solidFill>
              <a:srgbClr val="434343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368135"/>
            <a:ext cx="13071960" cy="10859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vi-VN" sz="3200" b="1" spc="-1">
                <a:solidFill>
                  <a:srgbClr val="000000"/>
                </a:solidFill>
                <a:ea typeface="Arial"/>
              </a:rPr>
              <a:t>Giúp chúng tôi cải thiện những tài liệu này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68720" y="1628280"/>
            <a:ext cx="11000160" cy="48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000" spc="-1" err="1">
                <a:solidFill>
                  <a:srgbClr val="000000"/>
                </a:solidFill>
                <a:ea typeface="Arial"/>
              </a:rPr>
              <a:t>Vui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lòng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điền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ea typeface="Arial"/>
              </a:rPr>
              <a:t>vào</a:t>
            </a:r>
            <a:r>
              <a:rPr lang="en-US" sz="3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 smtClean="0">
                <a:solidFill>
                  <a:srgbClr val="000000"/>
                </a:solidFill>
                <a:ea typeface="Arial"/>
              </a:rPr>
              <a:t>phiếu</a:t>
            </a:r>
            <a:r>
              <a:rPr lang="en-US" sz="30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khảo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sát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để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giúp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chúng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tôi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cải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thiện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khóa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err="1">
                <a:solidFill>
                  <a:srgbClr val="000000"/>
                </a:solidFill>
                <a:ea typeface="Arial"/>
              </a:rPr>
              <a:t>học</a:t>
            </a:r>
            <a:r>
              <a:rPr lang="en-US" sz="3000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smtClean="0">
                <a:solidFill>
                  <a:srgbClr val="000000"/>
                </a:solidFill>
                <a:ea typeface="Arial"/>
              </a:rPr>
              <a:t>này, </a:t>
            </a:r>
            <a:r>
              <a:rPr lang="en-US" sz="3000" spc="-1" err="1" smtClean="0">
                <a:solidFill>
                  <a:srgbClr val="000000"/>
                </a:solidFill>
                <a:ea typeface="Arial"/>
              </a:rPr>
              <a:t>tại</a:t>
            </a:r>
            <a:r>
              <a:rPr lang="en-US" sz="3000" spc="-1" smtClean="0">
                <a:solidFill>
                  <a:srgbClr val="000000"/>
                </a:solidFill>
                <a:ea typeface="Arial"/>
              </a:rPr>
              <a:t>: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3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</a:rPr>
              <a:t>https://</a:t>
            </a:r>
            <a:r>
              <a:rPr lang="en-US" sz="3000" b="0" u="sng" strike="noStrike" spc="-1" err="1">
                <a:solidFill>
                  <a:srgbClr val="0563C1"/>
                </a:solidFill>
                <a:uFillTx/>
                <a:latin typeface="Arial"/>
                <a:ea typeface="Arial"/>
              </a:rPr>
              <a:t>tobe.creat.ed</a:t>
            </a:r>
            <a:r>
              <a:rPr lang="en-US" sz="3000" b="0" u="sng" strike="noStrike" spc="-1">
                <a:solidFill>
                  <a:srgbClr val="0563C1"/>
                </a:solidFill>
                <a:uFillTx/>
                <a:latin typeface="Arial"/>
                <a:ea typeface="Arial"/>
              </a:rPr>
              <a:t>/</a:t>
            </a:r>
            <a:r>
              <a:rPr lang="en-US" sz="3000" b="0" u="sng" strike="noStrike" spc="-1" err="1">
                <a:solidFill>
                  <a:srgbClr val="0563C1"/>
                </a:solidFill>
                <a:uFillTx/>
                <a:latin typeface="Arial"/>
                <a:ea typeface="Arial"/>
              </a:rPr>
              <a:t>newsurvey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3000"/>
              <a:t>Hãy để lại địa chỉ email, chúng tôi sẽ gửi lại cho bạn các slide này</a:t>
            </a:r>
            <a:r>
              <a:rPr lang="en-US" sz="3000" spc="-1" smtClean="0">
                <a:solidFill>
                  <a:srgbClr val="000000"/>
                </a:solidFill>
                <a:ea typeface="Arial"/>
              </a:rPr>
              <a:t>.</a:t>
            </a:r>
            <a:endParaRPr lang="en-US" sz="3000" b="0" strike="noStrike" spc="-1" smtClean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31160" y="1267920"/>
            <a:ext cx="11457720" cy="47494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ính năng: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Giao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diện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3200" b="1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hữu ích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33860" y="1976400"/>
            <a:ext cx="5172120" cy="18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Phần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chính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đánh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giá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sửa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chữa</a:t>
            </a:r>
            <a:endParaRPr lang="en-US" sz="1900" b="0" strike="noStrike" spc="-1" dirty="0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Giao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diện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năm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qua</a:t>
            </a: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Hỗ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trợ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lớn</a:t>
            </a:r>
            <a:r>
              <a:rPr lang="en-US" dirty="0" smtClean="0"/>
              <a:t> 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(&gt; 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10.000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tập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tin,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Boost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Linux Kernel,…)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968400" y="1472040"/>
            <a:ext cx="21229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Sự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phát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triển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0" name="Google Shape;179;p28"/>
          <p:cNvPicPr/>
          <p:nvPr/>
        </p:nvPicPr>
        <p:blipFill>
          <a:blip r:embed="rId3"/>
          <a:stretch/>
        </p:blipFill>
        <p:spPr>
          <a:xfrm>
            <a:off x="6271560" y="19764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1" name="Google Shape;180;p28"/>
          <p:cNvPicPr/>
          <p:nvPr/>
        </p:nvPicPr>
        <p:blipFill>
          <a:blip r:embed="rId4"/>
          <a:stretch/>
        </p:blipFill>
        <p:spPr>
          <a:xfrm>
            <a:off x="9297000" y="200124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2" name="Google Shape;181;p28"/>
          <p:cNvPicPr/>
          <p:nvPr/>
        </p:nvPicPr>
        <p:blipFill>
          <a:blip r:embed="rId5"/>
          <a:stretch/>
        </p:blipFill>
        <p:spPr>
          <a:xfrm>
            <a:off x="6271560" y="40896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3" name="Google Shape;182;p28"/>
          <p:cNvPicPr/>
          <p:nvPr/>
        </p:nvPicPr>
        <p:blipFill>
          <a:blip r:embed="rId6"/>
          <a:stretch/>
        </p:blipFill>
        <p:spPr>
          <a:xfrm>
            <a:off x="3246120" y="4089600"/>
            <a:ext cx="2882520" cy="189108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24" name="Google Shape;183;p28"/>
          <p:cNvPicPr/>
          <p:nvPr/>
        </p:nvPicPr>
        <p:blipFill>
          <a:blip r:embed="rId7"/>
          <a:stretch/>
        </p:blipFill>
        <p:spPr>
          <a:xfrm>
            <a:off x="9297000" y="4089600"/>
            <a:ext cx="2882520" cy="190764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203040"/>
            <a:ext cx="1291860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vi-VN" sz="3000" b="1" spc="-1" smtClean="0">
                <a:solidFill>
                  <a:srgbClr val="000000"/>
                </a:solidFill>
                <a:ea typeface="Arial"/>
              </a:rPr>
              <a:t>C</a:t>
            </a:r>
            <a:r>
              <a:rPr lang="en-US" sz="3000" b="1" spc="-1">
                <a:solidFill>
                  <a:srgbClr val="000000"/>
                </a:solidFill>
                <a:ea typeface="Arial"/>
              </a:rPr>
              <a:t>ả</a:t>
            </a:r>
            <a:r>
              <a:rPr lang="vi-VN" sz="3000" b="1" spc="-1" smtClean="0">
                <a:solidFill>
                  <a:srgbClr val="000000"/>
                </a:solidFill>
                <a:ea typeface="Arial"/>
              </a:rPr>
              <a:t>m </a:t>
            </a:r>
            <a:r>
              <a:rPr lang="vi-VN" sz="3000" b="1" spc="-1">
                <a:solidFill>
                  <a:srgbClr val="000000"/>
                </a:solidFill>
                <a:ea typeface="Arial"/>
              </a:rPr>
              <a:t>ơn </a:t>
            </a:r>
            <a:r>
              <a:rPr lang="en-US" sz="3000" b="1" spc="-1" smtClean="0">
                <a:solidFill>
                  <a:srgbClr val="000000"/>
                </a:solidFill>
                <a:ea typeface="Arial"/>
              </a:rPr>
              <a:t>các bạn đã lắng nghe</a:t>
            </a:r>
            <a:r>
              <a:rPr lang="vi-VN" sz="3000" b="1" spc="-1" smtClean="0">
                <a:solidFill>
                  <a:srgbClr val="000000"/>
                </a:solidFill>
                <a:ea typeface="Arial"/>
              </a:rPr>
              <a:t>!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26760" y="1413000"/>
            <a:ext cx="1108008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721080" y="1774440"/>
            <a:ext cx="10883880" cy="3709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>
            <a:noAutofit/>
          </a:bodyPr>
          <a:lstStyle/>
          <a:p>
            <a:pPr marL="228600" indent="-2260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© 2016-2018 Siemens AG, The Linux Foundation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rPr/>
              <a:t/>
            </a:r>
            <a:br>
              <a:rPr/>
            </a:br>
            <a:r>
              <a:rPr lang="en-US" sz="16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</a:t>
            </a:r>
            <a:r>
              <a:rPr lang="en-US" sz="1600" b="0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creativecommons.org</a:t>
            </a:r>
            <a:r>
              <a:rPr lang="en-US" sz="16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/licenses/by-</a:t>
            </a:r>
            <a:r>
              <a:rPr lang="en-US" sz="1600" b="0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sa</a:t>
            </a:r>
            <a:r>
              <a:rPr lang="en-US" sz="16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/4.0/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rPr/>
              <a:t/>
            </a:r>
            <a:br>
              <a:rPr/>
            </a:b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www.fossology.org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 err="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rPr/>
              <a:t/>
            </a:r>
            <a:br>
              <a:rPr/>
            </a:b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github.com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fossology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fossology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lang="en-US" sz="1600" b="1" strike="noStrike" spc="-1" err="1" smtClean="0">
                <a:solidFill>
                  <a:srgbClr val="000000"/>
                </a:solidFill>
                <a:latin typeface="Open Sans"/>
                <a:ea typeface="Open Sans"/>
              </a:rPr>
              <a:t>Liên</a:t>
            </a: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1600" b="1" strike="noStrike" spc="-1" err="1" smtClean="0">
                <a:solidFill>
                  <a:srgbClr val="000000"/>
                </a:solidFill>
                <a:latin typeface="Open Sans"/>
                <a:ea typeface="Open Sans"/>
              </a:rPr>
              <a:t>kết</a:t>
            </a: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1600" b="1" strike="noStrike" spc="-1" err="1" smtClean="0">
                <a:solidFill>
                  <a:srgbClr val="000000"/>
                </a:solidFill>
                <a:latin typeface="Open Sans"/>
                <a:ea typeface="Open Sans"/>
              </a:rPr>
              <a:t>khác</a:t>
            </a: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:</a:t>
            </a:r>
            <a:r>
              <a:rPr/>
              <a:t/>
            </a:r>
            <a:br>
              <a:rPr/>
            </a:b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www.spdx.org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www.openchainproject.org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https://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github.com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sw360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/</a:t>
            </a:r>
            <a:r>
              <a:rPr lang="en-US" sz="1600" b="1" u="sng" strike="noStrike" spc="-1" err="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sw360portal</a:t>
            </a:r>
            <a:endParaRPr lang="en-US" sz="1600" b="0" strike="noStrike" spc="-1">
              <a:latin typeface="Arial"/>
            </a:endParaRPr>
          </a:p>
          <a:p>
            <a:pPr marL="228600" indent="-22608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Luồng làm </a:t>
            </a:r>
            <a:r>
              <a:rPr lang="en-US" sz="32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End-to-End cơ bản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010000" y="1595520"/>
            <a:ext cx="3560040" cy="47016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tâp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jakarta-oro-2.0.7</a:t>
            </a:r>
            <a:endParaRPr lang="en-US" sz="1700" b="0" strike="noStrike" spc="-1" dirty="0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dirty="0" err="1" smtClean="0">
                <a:solidFill>
                  <a:srgbClr val="000000"/>
                </a:solidFill>
              </a:rPr>
              <a:t>Chọn</a:t>
            </a:r>
            <a:r>
              <a:rPr lang="en-US" sz="1700" spc="-1" dirty="0" smtClean="0">
                <a:solidFill>
                  <a:srgbClr val="000000"/>
                </a:solidFill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</a:rPr>
              <a:t>các</a:t>
            </a:r>
            <a:r>
              <a:rPr lang="en-US" sz="1700" spc="-1" dirty="0" smtClean="0">
                <a:solidFill>
                  <a:srgbClr val="000000"/>
                </a:solidFill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</a:rPr>
              <a:t>tùy</a:t>
            </a:r>
            <a:r>
              <a:rPr lang="en-US" sz="1700" spc="-1" dirty="0" smtClean="0">
                <a:solidFill>
                  <a:srgbClr val="000000"/>
                </a:solidFill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</a:rPr>
              <a:t>chọn</a:t>
            </a:r>
            <a:r>
              <a:rPr lang="en-US" sz="1700" spc="-1" dirty="0" smtClean="0">
                <a:solidFill>
                  <a:srgbClr val="000000"/>
                </a:solidFill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</a:rPr>
              <a:t>trong</a:t>
            </a:r>
            <a:r>
              <a:rPr lang="en-US" sz="1700" spc="-1" dirty="0" smtClean="0">
                <a:solidFill>
                  <a:srgbClr val="000000"/>
                </a:solidFill>
              </a:rPr>
              <a:t> menu </a:t>
            </a:r>
            <a:r>
              <a:rPr lang="en-US" sz="1700" spc="-1" dirty="0" err="1" smtClean="0">
                <a:solidFill>
                  <a:srgbClr val="000000"/>
                </a:solidFill>
              </a:rPr>
              <a:t>tải</a:t>
            </a:r>
            <a:r>
              <a:rPr lang="en-US" sz="1700" spc="-1" dirty="0" smtClean="0">
                <a:solidFill>
                  <a:srgbClr val="000000"/>
                </a:solidFill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</a:rPr>
              <a:t>lên</a:t>
            </a:r>
            <a:endParaRPr lang="en-US" sz="1700" spc="-1" dirty="0"/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dirty="0" err="1" smtClean="0">
                <a:solidFill>
                  <a:srgbClr val="000000"/>
                </a:solidFill>
                <a:latin typeface="Arial"/>
              </a:rPr>
              <a:t>Đi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</a:rPr>
              <a:t>tới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</a:rPr>
              <a:t> “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browse”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và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bắt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đầu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công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việc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đánh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giá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bằng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giao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diện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người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dùng</a:t>
            </a:r>
            <a:r>
              <a:rPr lang="en-US" sz="1700" spc="-1" dirty="0" smtClean="0">
                <a:solidFill>
                  <a:srgbClr val="000000"/>
                </a:solidFill>
                <a:ea typeface="Arial"/>
              </a:rPr>
              <a:t> </a:t>
            </a:r>
            <a:endParaRPr lang="en-US" sz="1700" b="0" strike="noStrike" spc="-1" dirty="0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‘licenses’ </a:t>
            </a:r>
            <a:r>
              <a:rPr lang="en-US" sz="1700" spc="-1" dirty="0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7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ea typeface="Arial"/>
              </a:rPr>
              <a:t>thanh</a:t>
            </a:r>
            <a:r>
              <a:rPr lang="en-US" sz="17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ea typeface="Arial"/>
              </a:rPr>
              <a:t>kéo</a:t>
            </a:r>
            <a:r>
              <a:rPr lang="en-US" sz="17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ea typeface="Arial"/>
              </a:rPr>
              <a:t>thả</a:t>
            </a:r>
            <a:endParaRPr lang="en-US" sz="1700" spc="-1" dirty="0"/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ở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chế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độ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tổng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vi-VN" sz="1700" spc="-1" dirty="0">
                <a:solidFill>
                  <a:srgbClr val="000000"/>
                </a:solidFill>
                <a:ea typeface="Arial"/>
              </a:rPr>
              <a:t>xem từng tập tin trong thư mục: xác minh giấy </a:t>
            </a:r>
            <a:r>
              <a:rPr lang="vi-VN" sz="1700" spc="-1" dirty="0" smtClean="0">
                <a:solidFill>
                  <a:srgbClr val="000000"/>
                </a:solidFill>
                <a:ea typeface="Arial"/>
              </a:rPr>
              <a:t>phép</a:t>
            </a:r>
            <a:endParaRPr lang="en-US" sz="1700" spc="-1" dirty="0" smtClean="0">
              <a:solidFill>
                <a:srgbClr val="000000"/>
              </a:solidFill>
              <a:ea typeface="Arial"/>
            </a:endParaRPr>
          </a:p>
          <a:p>
            <a:pPr marL="355680" lvl="2" indent="-194400">
              <a:buClr>
                <a:srgbClr val="879BAA"/>
              </a:buClr>
              <a:buFont typeface="Arial"/>
              <a:buChar char="∙"/>
            </a:pP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Lần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sz="17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7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700" spc="-1" dirty="0">
                <a:solidFill>
                  <a:srgbClr val="000000"/>
                </a:solidFill>
                <a:latin typeface="Arial"/>
                <a:ea typeface="Arial"/>
              </a:rPr>
              <a:t> ‘bulk’</a:t>
            </a: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Chuyển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‘Copyright’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tìm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kiếm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trùng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khớp</a:t>
            </a:r>
            <a:endParaRPr lang="en-US" sz="1700" b="0" strike="noStrike" spc="-1" dirty="0">
              <a:latin typeface="Arial"/>
            </a:endParaRPr>
          </a:p>
          <a:p>
            <a:pPr marL="355680" lvl="2" indent="-194400">
              <a:lnSpc>
                <a:spcPct val="100000"/>
              </a:lnSpc>
              <a:buClr>
                <a:srgbClr val="879BAA"/>
              </a:buClr>
              <a:buFont typeface="Arial"/>
              <a:buChar char="∙"/>
            </a:pPr>
            <a:r>
              <a:rPr lang="en-US" sz="1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ECC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tương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nhau</a:t>
            </a:r>
            <a:endParaRPr lang="en-US" sz="1700" b="0" strike="noStrike" spc="-1" dirty="0">
              <a:latin typeface="Arial"/>
            </a:endParaRPr>
          </a:p>
          <a:p>
            <a:pPr marL="190440" lvl="1" indent="-2070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dạng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SPDX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thanh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kéo</a:t>
            </a:r>
            <a:r>
              <a:rPr lang="en-US" sz="17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latin typeface="Arial"/>
                <a:ea typeface="Arial"/>
              </a:rPr>
              <a:t>thả</a:t>
            </a:r>
            <a:endParaRPr lang="en-US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8120" y="1595520"/>
            <a:ext cx="7092360" cy="470160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End-to-End</a:t>
            </a:r>
            <a:endParaRPr lang="en-US" sz="1900" b="0" strike="noStrike" spc="-1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Bắt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…</a:t>
            </a:r>
            <a:endParaRPr lang="en-US" sz="1900" b="0" strike="noStrike" spc="-1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ho tới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endParaRPr lang="en-US" sz="1900" b="0" strike="noStrike" spc="-1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cung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cấp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tùy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endParaRPr lang="en-US" sz="1900" b="0" strike="noStrike" spc="-1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‘License </a:t>
            </a:r>
            <a:r>
              <a:rPr lang="en-US" sz="1900" b="1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rowser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’</a:t>
            </a:r>
            <a:endParaRPr lang="en-US" sz="1900" b="0" strike="noStrike" spc="-1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>
                <a:solidFill>
                  <a:srgbClr val="000000"/>
                </a:solidFill>
                <a:ea typeface="Arial"/>
              </a:rPr>
              <a:t>Xem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xét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các giấy phép được tìm thấy trong chế độ xem tổng 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hợp</a:t>
            </a:r>
            <a:endParaRPr lang="en-US" sz="1900" b="1" spc="-1" smtClean="0">
              <a:solidFill>
                <a:srgbClr val="000000"/>
              </a:solidFill>
              <a:ea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công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“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clearing”</a:t>
            </a:r>
            <a:endParaRPr lang="en-US" sz="1900" b="0" strike="noStrike" spc="-1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sz="1900" b="1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endParaRPr lang="en-US" sz="1900" b="0" strike="noStrike" spc="-1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X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em 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xét lại các kết quả quét được của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ECC</a:t>
            </a: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Tạo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mong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muốn</a:t>
            </a:r>
            <a:endParaRPr lang="en-US" sz="1900" b="0" strike="noStrike" spc="-1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010000" y="1265400"/>
            <a:ext cx="356004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Ví</a:t>
            </a:r>
            <a:r>
              <a:rPr lang="en-US" sz="1900" b="1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err="1" smtClean="0">
                <a:solidFill>
                  <a:srgbClr val="000000"/>
                </a:solidFill>
                <a:latin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18120" y="126540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143000"/>
            <a:ext cx="129693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Đánh giá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nhiều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cùng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lúc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, Bulk Scan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565234"/>
            <a:ext cx="12969000" cy="7803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1" spc="-1" smtClean="0">
              <a:solidFill>
                <a:srgbClr val="000000"/>
              </a:solidFill>
              <a:ea typeface="Arial"/>
            </a:endParaRPr>
          </a:p>
          <a:p>
            <a:pPr>
              <a:lnSpc>
                <a:spcPct val="100000"/>
              </a:lnSpc>
            </a:pPr>
            <a:endParaRPr lang="en-US" sz="3200" b="1" spc="-1">
              <a:solidFill>
                <a:srgbClr val="000000"/>
              </a:solid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Đánh giá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nhiều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cùng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lúc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, Bulk Scan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34760" y="1507084"/>
            <a:ext cx="1108008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i="1" spc="-1" err="1">
                <a:solidFill>
                  <a:srgbClr val="000000"/>
                </a:solidFill>
                <a:ea typeface="Arial"/>
              </a:rPr>
              <a:t>Phần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mềm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FOSSology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thể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biết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tất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cả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cụm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6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liên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quan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đến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600" i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1600" i="1" spc="-1" err="1">
                <a:solidFill>
                  <a:srgbClr val="000000"/>
                </a:solidFill>
                <a:ea typeface="Arial"/>
              </a:rPr>
              <a:t>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31120" y="1911926"/>
            <a:ext cx="6980760" cy="617516"/>
          </a:xfrm>
          <a:prstGeom prst="rect">
            <a:avLst/>
          </a:prstGeom>
          <a:solidFill>
            <a:srgbClr val="ABC969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Solution</a:t>
            </a:r>
          </a:p>
        </p:txBody>
      </p:sp>
      <p:sp>
        <p:nvSpPr>
          <p:cNvPr id="134" name="CustomShape 4"/>
          <p:cNvSpPr/>
          <p:nvPr/>
        </p:nvSpPr>
        <p:spPr>
          <a:xfrm>
            <a:off x="734760" y="1911927"/>
            <a:ext cx="3996360" cy="4085111"/>
          </a:xfrm>
          <a:prstGeom prst="homePlate">
            <a:avLst>
              <a:gd name="adj" fmla="val 7764"/>
            </a:avLst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432000" rIns="72000" bIns="72000">
            <a:noAutofit/>
          </a:bodyPr>
          <a:lstStyle/>
          <a:p>
            <a:pPr marL="190440" indent="-18792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Dễ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dàng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ìm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kiếm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đoạn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văn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tiêu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chuẩn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i="1" spc="-1" dirty="0" err="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ó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“clearing decision”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latin typeface="Arial"/>
                <a:ea typeface="Arial"/>
              </a:rPr>
              <a:t>tập</a:t>
            </a:r>
            <a:r>
              <a:rPr lang="en-US" sz="1900" b="1" i="1" spc="-1" dirty="0" smtClean="0">
                <a:solidFill>
                  <a:srgbClr val="000000"/>
                </a:solidFill>
                <a:latin typeface="Arial"/>
                <a:ea typeface="Arial"/>
              </a:rPr>
              <a:t> tin</a:t>
            </a:r>
            <a:r>
              <a:rPr lang="en-US" sz="1900" b="1" i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Nếu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kết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quả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sai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,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cần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>
                <a:solidFill>
                  <a:srgbClr val="000000"/>
                </a:solidFill>
                <a:ea typeface="Arial"/>
              </a:rPr>
              <a:t>phải</a:t>
            </a:r>
            <a:r>
              <a:rPr lang="en-US" sz="19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tất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cả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i="1" spc="-1" dirty="0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b="1" i="1" spc="-1" dirty="0" smtClean="0">
                <a:solidFill>
                  <a:srgbClr val="000000"/>
                </a:solidFill>
                <a:ea typeface="Arial"/>
              </a:rPr>
              <a:t>?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734760" y="1911926"/>
            <a:ext cx="3774240" cy="617517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1844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B900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0000"/>
                </a:solidFill>
                <a:latin typeface="Arial"/>
              </a:rPr>
              <a:t>Use Case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9719280" y="5334120"/>
            <a:ext cx="1723680" cy="94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4733640" y="2529442"/>
            <a:ext cx="6980760" cy="3467596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4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dùng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nghĩa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nhận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…</a:t>
            </a:r>
            <a:endParaRPr lang="en-US" sz="1900" b="0" strike="noStrike" spc="-1" dirty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sửa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chữa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ác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nhận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chữa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phép</a:t>
            </a:r>
            <a:endParaRPr lang="en-US" sz="1900" spc="-1" dirty="0" smtClean="0"/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Mỗi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tệp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tìm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thấy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chứa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cụm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này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(100%) …</a:t>
            </a:r>
            <a:endParaRPr lang="en-US" sz="1900" b="0" strike="noStrike" spc="-1" dirty="0" smtClean="0">
              <a:latin typeface="Arial"/>
            </a:endParaRPr>
          </a:p>
          <a:p>
            <a:pPr marL="355680" lvl="2" indent="-1688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nhận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sửa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chữa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áp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duyệt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mọi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tập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tin.</a:t>
            </a:r>
            <a:endParaRPr lang="en-US" sz="1900" b="0" strike="noStrike" spc="-1" dirty="0">
              <a:latin typeface="Arial"/>
            </a:endParaRPr>
          </a:p>
          <a:p>
            <a:pPr marL="190440" lvl="1" indent="-1944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xung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đột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82200" y="1413000"/>
            <a:ext cx="6106680" cy="4845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Tính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năng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Sử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Bulk Scan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94400" y="1773360"/>
            <a:ext cx="5538600" cy="40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690480" y="2089440"/>
            <a:ext cx="5079600" cy="371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Sao chép một cụm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đặc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trưng từ chế độ xem tập tin 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– b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ên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trái (1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)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216000" lvl="1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>
                <a:solidFill>
                  <a:srgbClr val="000000"/>
                </a:solidFill>
                <a:ea typeface="Arial"/>
              </a:rPr>
              <a:t>Dán vào trường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quét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hàng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loạt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(2)</a:t>
            </a:r>
            <a:endParaRPr lang="en-US" sz="1900" b="0" strike="noStrike" spc="-1" dirty="0" smtClean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Ứng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sẽ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tìm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kiếm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tập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chứa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này</a:t>
            </a:r>
            <a:endParaRPr lang="en-US" sz="1900" b="0" strike="noStrike" spc="-1" dirty="0" smtClean="0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Lựa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chức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năng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(3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1900" b="0" strike="noStrike" spc="-1" dirty="0" smtClean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  <a:ea typeface="Arial"/>
              </a:rPr>
              <a:t>ửa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/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xóa</a:t>
            </a:r>
            <a:endParaRPr lang="en-US" sz="1900" b="0" strike="noStrike" spc="-1" dirty="0">
              <a:latin typeface="Arial"/>
            </a:endParaRPr>
          </a:p>
          <a:p>
            <a:pPr marL="673200" lvl="2" indent="-2325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latin typeface="Arial"/>
              </a:rPr>
              <a:t>X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ác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nhận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tạo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“</a:t>
            </a:r>
            <a:r>
              <a:rPr lang="en-US" sz="2000" dirty="0" smtClean="0"/>
              <a:t>clearing decision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”</a:t>
            </a:r>
            <a:endParaRPr lang="en-US" sz="1900" b="0" strike="noStrike" spc="-1" dirty="0">
              <a:latin typeface="Arial"/>
            </a:endParaRPr>
          </a:p>
          <a:p>
            <a:pPr marL="216000" lvl="1" indent="-2325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hàng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loạt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sẽ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qua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tất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cả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của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gói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tiến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hành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làm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gọn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lỗi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phát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hiện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sự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trùng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khớp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(4</a:t>
            </a: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717839" y="1599120"/>
            <a:ext cx="3687905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Giao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diện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người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</a:t>
            </a:r>
            <a:r>
              <a:rPr lang="en-US" sz="2400" b="1" u="sng" strike="noStrike" spc="-1" err="1" smtClean="0">
                <a:solidFill>
                  <a:srgbClr val="005F87"/>
                </a:solidFill>
                <a:uFillTx/>
                <a:latin typeface="Arial"/>
                <a:ea typeface="Arial"/>
              </a:rPr>
              <a:t>dùng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3" name="Google Shape;227;p32"/>
          <p:cNvPicPr/>
          <p:nvPr/>
        </p:nvPicPr>
        <p:blipFill>
          <a:blip r:embed="rId2"/>
          <a:stretch/>
        </p:blipFill>
        <p:spPr>
          <a:xfrm>
            <a:off x="6449760" y="1668240"/>
            <a:ext cx="5246280" cy="42285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44" name="CustomShape 6"/>
          <p:cNvSpPr/>
          <p:nvPr/>
        </p:nvSpPr>
        <p:spPr>
          <a:xfrm>
            <a:off x="6449760" y="2621160"/>
            <a:ext cx="2603880" cy="3164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9209160" y="4395240"/>
            <a:ext cx="2487240" cy="3164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9209160" y="3772080"/>
            <a:ext cx="2487240" cy="6206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6262920" y="24390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22320" y="45324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22320" y="358956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0196280" y="5535000"/>
            <a:ext cx="370080" cy="361440"/>
          </a:xfrm>
          <a:prstGeom prst="ellipse">
            <a:avLst/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88880" cy="12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err="1">
                <a:solidFill>
                  <a:srgbClr val="000000"/>
                </a:solidFill>
                <a:ea typeface="Arial"/>
              </a:rPr>
              <a:t>Thực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hành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: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Tăng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tốc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xử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>
                <a:solidFill>
                  <a:srgbClr val="000000"/>
                </a:solidFill>
                <a:ea typeface="Arial"/>
              </a:rPr>
              <a:t>lý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 </a:t>
            </a:r>
            <a:r>
              <a:rPr lang="en-US" sz="3200" b="1" spc="-1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 – Bulk Scan</a:t>
            </a:r>
            <a:endParaRPr lang="en-US" sz="3200" spc="-1"/>
          </a:p>
        </p:txBody>
      </p:sp>
      <p:sp>
        <p:nvSpPr>
          <p:cNvPr id="152" name="CustomShape 2"/>
          <p:cNvSpPr/>
          <p:nvPr/>
        </p:nvSpPr>
        <p:spPr>
          <a:xfrm>
            <a:off x="8034528" y="1532520"/>
            <a:ext cx="4066428" cy="470592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1960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gói zlib1.2.7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Mở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tệp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đầu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tiên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danh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dách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vài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-possibility)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xóa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zlib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possibility</a:t>
            </a:r>
            <a:endParaRPr lang="en-US" sz="1900" b="0" strike="noStrike" spc="-1">
              <a:latin typeface="Arial"/>
            </a:endParaRPr>
          </a:p>
          <a:p>
            <a:pPr marL="19044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Mở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file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khác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Chọn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zlib</a:t>
            </a:r>
            <a:r>
              <a:rPr lang="en-US" sz="1900" spc="-1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possibility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Lựa chọn chức năng xóa (zlib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possibility)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Lựa chọn chức năng 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thêm (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zlib)</a:t>
            </a:r>
            <a:endParaRPr lang="en-US" sz="1900" b="0" strike="noStrike" spc="-1">
              <a:latin typeface="Arial"/>
            </a:endParaRPr>
          </a:p>
          <a:p>
            <a:pPr marL="355680" lvl="2" indent="-20700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Xem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điều kiện vừa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tạo</a:t>
            </a:r>
            <a:endParaRPr lang="en-US" sz="1900" b="0" strike="noStrike" spc="-1">
              <a:latin typeface="Arial"/>
            </a:endParaRPr>
          </a:p>
          <a:p>
            <a:pPr marL="190440" lvl="1" indent="-219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/>
              <a:buChar char="•"/>
            </a:pP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Lặp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lại</a:t>
            </a:r>
            <a:r>
              <a:rPr lang="en-US" sz="1900" spc="-1">
                <a:latin typeface="Arial"/>
              </a:rPr>
              <a:t> </a:t>
            </a:r>
            <a:r>
              <a:rPr lang="en-US" sz="1900" spc="-1" smtClean="0">
                <a:latin typeface="Arial"/>
              </a:rPr>
              <a:t>với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BSL-case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zlib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31080" y="1532520"/>
            <a:ext cx="7092360" cy="470592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gói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Dựa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trên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tin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được</a:t>
            </a:r>
            <a:endParaRPr lang="en-US" sz="1900" spc="-1" dirty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Máy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quét tìm thấy một giấy phép: phù hợp hoặc chính xác</a:t>
            </a: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Duyệt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qua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tệp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: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lựa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đúng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và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xác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nhận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Tốt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, nhưng không khả thi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với</a:t>
            </a:r>
            <a:r>
              <a:rPr lang="vi-VN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 dirty="0">
                <a:solidFill>
                  <a:srgbClr val="000000"/>
                </a:solidFill>
                <a:ea typeface="Arial"/>
              </a:rPr>
              <a:t>các gói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quá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lớn</a:t>
            </a:r>
            <a:endParaRPr lang="en-US" sz="1900" b="0" strike="noStrike" spc="-1" dirty="0" smtClean="0">
              <a:latin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 dirty="0">
                <a:solidFill>
                  <a:srgbClr val="000000"/>
                </a:solidFill>
                <a:ea typeface="Arial"/>
              </a:rPr>
              <a:t>Sử dụng 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Bulk Scan </a:t>
            </a:r>
            <a:r>
              <a:rPr lang="vi-VN" sz="1900" b="1" spc="-1" dirty="0" smtClean="0">
                <a:solidFill>
                  <a:srgbClr val="000000"/>
                </a:solidFill>
                <a:ea typeface="Arial"/>
              </a:rPr>
              <a:t>để </a:t>
            </a:r>
            <a:r>
              <a:rPr lang="vi-VN" sz="1900" b="1" spc="-1" dirty="0">
                <a:solidFill>
                  <a:srgbClr val="000000"/>
                </a:solidFill>
                <a:ea typeface="Arial"/>
              </a:rPr>
              <a:t>tăng tốc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xử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lý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tệp</a:t>
            </a:r>
            <a:endParaRPr lang="en-US" sz="19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Chọn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mẫu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lên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Giả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sử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là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mẫu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trong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gói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tải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lên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gây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xung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đột</a:t>
            </a:r>
            <a:endParaRPr lang="en-US" sz="1900" b="0" strike="noStrike" spc="-1" dirty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Xác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định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một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loại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giấy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phép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cho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mẫu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-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hoặc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xóa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nó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Áp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dụng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đối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với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tất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cả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các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tìm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kiếm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mà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máy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quét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tìm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thấy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có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cụm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mẫu</a:t>
            </a:r>
            <a:endParaRPr lang="en-US" sz="1900" b="1" spc="-1" dirty="0" smtClean="0">
              <a:solidFill>
                <a:srgbClr val="000000"/>
              </a:solidFill>
              <a:ea typeface="Arial"/>
            </a:endParaRPr>
          </a:p>
          <a:p>
            <a:pPr marL="148320" lvl="1" indent="-457200">
              <a:buClr>
                <a:srgbClr val="879BAA"/>
              </a:buClr>
              <a:buFont typeface="+mj-lt"/>
              <a:buAutoNum type="arabicPeriod"/>
            </a:pP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hỉnh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trên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nhiều</a:t>
            </a:r>
            <a:r>
              <a:rPr lang="en-US" sz="1900" b="1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tệp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>
                <a:solidFill>
                  <a:srgbClr val="000000"/>
                </a:solidFill>
                <a:ea typeface="Arial"/>
              </a:rPr>
              <a:t>cùng</a:t>
            </a:r>
            <a:r>
              <a:rPr lang="en-US" sz="1900" b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ea typeface="Arial"/>
              </a:rPr>
              <a:t>lúc</a:t>
            </a:r>
            <a:endParaRPr lang="en-US" sz="1900" b="0" strike="noStrike" spc="-1" dirty="0" smtClean="0">
              <a:latin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Chỉnh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sửa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ea typeface="Arial"/>
              </a:rPr>
              <a:t>hàng</a:t>
            </a:r>
            <a:r>
              <a:rPr lang="en-US" sz="1900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loạt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từ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chế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độ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xem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tổng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dirty="0" err="1">
                <a:solidFill>
                  <a:srgbClr val="000000"/>
                </a:solidFill>
                <a:ea typeface="Arial"/>
              </a:rPr>
              <a:t>hợp</a:t>
            </a:r>
            <a:r>
              <a:rPr lang="en-US" sz="1900" spc="-1" dirty="0">
                <a:solidFill>
                  <a:srgbClr val="000000"/>
                </a:solidFill>
                <a:ea typeface="Arial"/>
              </a:rPr>
              <a:t> </a:t>
            </a:r>
            <a:endParaRPr lang="en-US" sz="1900" spc="-1" dirty="0" smtClean="0">
              <a:solidFill>
                <a:srgbClr val="000000"/>
              </a:solidFill>
              <a:ea typeface="Arial"/>
            </a:endParaRPr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Chỉnh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sửa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dung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phù</a:t>
            </a:r>
            <a:r>
              <a:rPr lang="en-US" sz="19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spc="-1" dirty="0" err="1" smtClean="0">
                <a:solidFill>
                  <a:srgbClr val="000000"/>
                </a:solidFill>
                <a:latin typeface="Arial"/>
              </a:rPr>
              <a:t>hợp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034528" y="1194120"/>
            <a:ext cx="4066428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Ví</a:t>
            </a: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31080" y="1194120"/>
            <a:ext cx="7092360" cy="33012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Chức năng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4287</Words>
  <Application>Microsoft Office PowerPoint</Application>
  <PresentationFormat>Widescreen</PresentationFormat>
  <Paragraphs>501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Narrow</vt:lpstr>
      <vt:lpstr>DejaVu Sans</vt:lpstr>
      <vt:lpstr>Noto Sans Symbols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Pham Van Hieu</dc:creator>
  <dc:description/>
  <cp:lastModifiedBy>Pham Van Hieu</cp:lastModifiedBy>
  <cp:revision>259</cp:revision>
  <dcterms:modified xsi:type="dcterms:W3CDTF">2019-11-29T11:11:26Z</dcterms:modified>
  <dc:language>en-US</dc:language>
</cp:coreProperties>
</file>