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handoutMasterIdLst>
    <p:handoutMasterId r:id="rId25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71" r:id="rId9"/>
    <p:sldId id="272" r:id="rId10"/>
    <p:sldId id="273" r:id="rId11"/>
    <p:sldId id="274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5" r:id="rId20"/>
    <p:sldId id="276" r:id="rId21"/>
    <p:sldId id="277" r:id="rId22"/>
    <p:sldId id="278" r:id="rId23"/>
  </p:sldIdLst>
  <p:sldSz cx="9906000" cy="6858000" type="A4"/>
  <p:notesSz cx="6735763" cy="98663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1242" y="9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E3106-D528-4E0D-8BF5-01AB3478AB52}" type="datetimeFigureOut">
              <a:rPr kumimoji="1" lang="ja-JP" altLang="en-US" smtClean="0"/>
              <a:t>2019/4/3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0C85FC-9DBD-46DB-8F5F-56B985BC30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56594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72E367-067E-4273-B816-629FE9D36E82}" type="datetimeFigureOut">
              <a:rPr kumimoji="1" lang="ja-JP" altLang="en-US" smtClean="0"/>
              <a:t>2019/4/3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63613" y="1233488"/>
            <a:ext cx="4808537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AFAAF3-9CF0-45B0-9579-A6A6A36FDA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4207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3074988" y="908050"/>
            <a:ext cx="3540125" cy="24526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969049" y="3497649"/>
            <a:ext cx="7752362" cy="286171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5489017" y="6903190"/>
            <a:ext cx="4199196" cy="3646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1903802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714375" y="1330325"/>
            <a:ext cx="5186363" cy="35925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61573" y="5123235"/>
            <a:ext cx="5292562" cy="41917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3747369" y="10111553"/>
            <a:ext cx="2866805" cy="5341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9546758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714375" y="1330325"/>
            <a:ext cx="5186363" cy="35925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61573" y="5123235"/>
            <a:ext cx="5292562" cy="41917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3747369" y="10111553"/>
            <a:ext cx="2866805" cy="5341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2143001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714375" y="1330325"/>
            <a:ext cx="5186363" cy="35925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61573" y="5123235"/>
            <a:ext cx="5292562" cy="41917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3747369" y="10111553"/>
            <a:ext cx="2866805" cy="5341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0604179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425450" y="798513"/>
            <a:ext cx="5765800" cy="39925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61573" y="5123235"/>
            <a:ext cx="5292562" cy="41917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2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3747369" y="10111553"/>
            <a:ext cx="2866805" cy="5341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3766192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425450" y="798513"/>
            <a:ext cx="5765800" cy="39925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61573" y="5123235"/>
            <a:ext cx="5292562" cy="41917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2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3747369" y="10111553"/>
            <a:ext cx="2866805" cy="5341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4068456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2876550" y="544513"/>
            <a:ext cx="3938588" cy="2727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969049" y="3497649"/>
            <a:ext cx="7752362" cy="286171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2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5489017" y="6903190"/>
            <a:ext cx="4199196" cy="3646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8983517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2876550" y="544513"/>
            <a:ext cx="3938588" cy="2727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969049" y="3497649"/>
            <a:ext cx="7752362" cy="286171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2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5489017" y="6903190"/>
            <a:ext cx="4199196" cy="3646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0499165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714375" y="1330325"/>
            <a:ext cx="5186363" cy="35925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61573" y="5123235"/>
            <a:ext cx="5292562" cy="41917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3747369" y="10111553"/>
            <a:ext cx="2866805" cy="5341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9690991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714375" y="1330325"/>
            <a:ext cx="5186363" cy="35925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61573" y="5123235"/>
            <a:ext cx="5292562" cy="41917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3747369" y="10111553"/>
            <a:ext cx="2866805" cy="5341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6146514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714375" y="1330325"/>
            <a:ext cx="5186363" cy="35925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61573" y="5123235"/>
            <a:ext cx="5292562" cy="41917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3747369" y="10111553"/>
            <a:ext cx="2866805" cy="5341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25721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2876550" y="544513"/>
            <a:ext cx="3938588" cy="2727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969049" y="3497649"/>
            <a:ext cx="7752362" cy="286171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2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5489017" y="6903190"/>
            <a:ext cx="4199196" cy="3646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9561978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714375" y="1330325"/>
            <a:ext cx="5186363" cy="35925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61573" y="5123235"/>
            <a:ext cx="5292562" cy="41917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3747369" y="10111553"/>
            <a:ext cx="2866805" cy="5341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507041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714375" y="1330325"/>
            <a:ext cx="5186363" cy="35925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61573" y="5123235"/>
            <a:ext cx="5292562" cy="41917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3747369" y="10111553"/>
            <a:ext cx="2866805" cy="5341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1056802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714375" y="1330325"/>
            <a:ext cx="5186363" cy="35925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61573" y="5123235"/>
            <a:ext cx="5292562" cy="41917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3747369" y="10111553"/>
            <a:ext cx="2866805" cy="5341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040283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2876550" y="544513"/>
            <a:ext cx="3938588" cy="2727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969049" y="3497649"/>
            <a:ext cx="7752362" cy="286171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2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5489017" y="6903190"/>
            <a:ext cx="4199196" cy="3646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64878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2876550" y="544513"/>
            <a:ext cx="3938588" cy="2727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969049" y="3497649"/>
            <a:ext cx="7752362" cy="286171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2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5489017" y="6903190"/>
            <a:ext cx="4199196" cy="3646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239810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2876550" y="544513"/>
            <a:ext cx="3938588" cy="2727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969049" y="3497649"/>
            <a:ext cx="7752362" cy="286171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2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5489017" y="6903190"/>
            <a:ext cx="4199196" cy="3646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884021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714375" y="1330325"/>
            <a:ext cx="5186363" cy="35925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61573" y="5123235"/>
            <a:ext cx="5292562" cy="41917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3747369" y="10111553"/>
            <a:ext cx="2866805" cy="5341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902561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714375" y="1330325"/>
            <a:ext cx="5186363" cy="35925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61573" y="5123235"/>
            <a:ext cx="5292562" cy="41917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3747369" y="10111553"/>
            <a:ext cx="2866805" cy="5341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422884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714375" y="1330325"/>
            <a:ext cx="5186363" cy="35925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61573" y="5123235"/>
            <a:ext cx="5292562" cy="41917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3747369" y="10111553"/>
            <a:ext cx="2866805" cy="5341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8222787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714375" y="1330325"/>
            <a:ext cx="5186363" cy="35925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61573" y="5123235"/>
            <a:ext cx="5292562" cy="41917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3747369" y="10111553"/>
            <a:ext cx="2866805" cy="5341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628076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742950" y="1371600"/>
            <a:ext cx="8502650" cy="19272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Roboto"/>
              <a:buNone/>
              <a:defRPr sz="5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742950" y="3505200"/>
            <a:ext cx="69341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buClr>
                <a:schemeClr val="accent1"/>
              </a:buClr>
              <a:buFont typeface="Arial"/>
              <a:buNone/>
              <a:defRPr sz="2400" b="0" i="0" u="none" strike="noStrike" cap="none">
                <a:solidFill>
                  <a:srgbClr val="55556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ctr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rgbClr val="8B8B8D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ctr" rtl="0">
              <a:spcBef>
                <a:spcPts val="360"/>
              </a:spcBef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rgbClr val="8B8B8D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ctr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8B8B8D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ctr" rtl="0">
              <a:spcBef>
                <a:spcPts val="28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B8B8D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ctr" rtl="0">
              <a:spcBef>
                <a:spcPts val="260"/>
              </a:spcBef>
              <a:buClr>
                <a:schemeClr val="accent1"/>
              </a:buClr>
              <a:buFont typeface="Arial"/>
              <a:buNone/>
              <a:defRPr sz="13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260"/>
              </a:spcBef>
              <a:buClr>
                <a:schemeClr val="accent1"/>
              </a:buClr>
              <a:buFont typeface="Arial"/>
              <a:buNone/>
              <a:defRPr sz="13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260"/>
              </a:spcBef>
              <a:buClr>
                <a:schemeClr val="accent1"/>
              </a:buClr>
              <a:buFont typeface="Arial"/>
              <a:buNone/>
              <a:defRPr sz="13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260"/>
              </a:spcBef>
              <a:buClr>
                <a:schemeClr val="accent1"/>
              </a:buClr>
              <a:buFont typeface="Arial"/>
              <a:buNone/>
              <a:defRPr sz="13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" name="Shape 19"/>
          <p:cNvCxnSpPr/>
          <p:nvPr/>
        </p:nvCxnSpPr>
        <p:spPr>
          <a:xfrm>
            <a:off x="742950" y="3398520"/>
            <a:ext cx="8502650" cy="158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Shape 15"/>
          <p:cNvSpPr txBox="1">
            <a:spLocks noGrp="1"/>
          </p:cNvSpPr>
          <p:nvPr>
            <p:ph type="sldNum" idx="12"/>
          </p:nvPr>
        </p:nvSpPr>
        <p:spPr>
          <a:xfrm>
            <a:off x="9489504" y="6525344"/>
            <a:ext cx="398392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z="1200" smtClean="0">
                <a:latin typeface="Roboto"/>
                <a:ea typeface="Roboto"/>
                <a:cs typeface="Roboto"/>
                <a:sym typeface="Roboto"/>
              </a:rPr>
              <a:pPr>
                <a:buSzPct val="25000"/>
              </a:pPr>
              <a:t>‹#›</a:t>
            </a:fld>
            <a:endParaRPr lang="en-US" sz="1200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75508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95301" y="533401"/>
            <a:ext cx="8915399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Roboto"/>
              <a:buNone/>
              <a:defRPr sz="4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95301" y="1608014"/>
            <a:ext cx="8915399" cy="487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53339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-82550" algn="l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731520" marR="0" lvl="2" indent="-82550" algn="l" rtl="0">
              <a:spcBef>
                <a:spcPts val="360"/>
              </a:spcBef>
              <a:buClr>
                <a:schemeClr val="accent1"/>
              </a:buClr>
              <a:buSzPct val="9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005839" marR="0" lvl="3" indent="-91439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188720" marR="0" lvl="4" indent="-58419" algn="l" rtl="0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1371600" marR="0" lvl="5" indent="-10795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10033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10541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110489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432" y="555077"/>
            <a:ext cx="949739" cy="527633"/>
          </a:xfrm>
          <a:prstGeom prst="rect">
            <a:avLst/>
          </a:prstGeom>
        </p:spPr>
      </p:pic>
      <p:sp>
        <p:nvSpPr>
          <p:cNvPr id="6" name="Shape 15"/>
          <p:cNvSpPr txBox="1">
            <a:spLocks noGrp="1"/>
          </p:cNvSpPr>
          <p:nvPr>
            <p:ph type="sldNum" idx="12"/>
          </p:nvPr>
        </p:nvSpPr>
        <p:spPr>
          <a:xfrm>
            <a:off x="9523160" y="6556200"/>
            <a:ext cx="398392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z="1200" smtClean="0">
                <a:latin typeface="Roboto"/>
                <a:ea typeface="Roboto"/>
                <a:cs typeface="Roboto"/>
                <a:sym typeface="Roboto"/>
              </a:rPr>
              <a:pPr>
                <a:buSzPct val="25000"/>
              </a:pPr>
              <a:t>‹#›</a:t>
            </a:fld>
            <a:endParaRPr lang="en-US" sz="1200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459943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220786"/>
            <a:ext cx="9906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95301" y="533401"/>
            <a:ext cx="8915399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Roboto"/>
              <a:buNone/>
              <a:defRPr sz="4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95301" y="1608014"/>
            <a:ext cx="8915399" cy="487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53339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-82550" algn="l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731520" marR="0" lvl="2" indent="-82550" algn="l" rtl="0">
              <a:spcBef>
                <a:spcPts val="360"/>
              </a:spcBef>
              <a:buClr>
                <a:schemeClr val="accent1"/>
              </a:buClr>
              <a:buSzPct val="9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005839" marR="0" lvl="3" indent="-91439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188720" marR="0" lvl="4" indent="-58419" algn="l" rtl="0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1371600" marR="0" lvl="5" indent="-10795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10033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10541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110489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/>
          <p:nvPr/>
        </p:nvSpPr>
        <p:spPr>
          <a:xfrm>
            <a:off x="0" y="1"/>
            <a:ext cx="9906000" cy="3657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0" y="18289"/>
            <a:ext cx="9012307" cy="3474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9425729" y="6484813"/>
            <a:ext cx="398392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z="1200" smtClean="0">
                <a:latin typeface="Roboto"/>
                <a:ea typeface="Roboto"/>
                <a:cs typeface="Roboto"/>
                <a:sym typeface="Roboto"/>
              </a:rPr>
              <a:pPr>
                <a:buSzPct val="25000"/>
              </a:pPr>
              <a:t>‹#›</a:t>
            </a:fld>
            <a:endParaRPr lang="en-US" sz="1200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31672575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サブタイトル 1"/>
          <p:cNvSpPr>
            <a:spLocks noGrp="1"/>
          </p:cNvSpPr>
          <p:nvPr>
            <p:ph type="subTitle" idx="1"/>
          </p:nvPr>
        </p:nvSpPr>
        <p:spPr>
          <a:xfrm>
            <a:off x="1280592" y="5432425"/>
            <a:ext cx="8386514" cy="1003920"/>
          </a:xfrm>
        </p:spPr>
        <p:txBody>
          <a:bodyPr/>
          <a:lstStyle/>
          <a:p>
            <a:pPr algn="r"/>
            <a:r>
              <a:rPr kumimoji="1"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28.Feb..2019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r"/>
            <a:r>
              <a:rPr kumimoji="1"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＠</a:t>
            </a: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Mitubishi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Electric</a:t>
            </a:r>
            <a:r>
              <a:rPr kumimoji="1"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</a:t>
            </a:r>
            <a:r>
              <a:rPr kumimoji="1"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Tokyo</a:t>
            </a:r>
            <a:r>
              <a:rPr kumimoji="1"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40" y="874713"/>
            <a:ext cx="2628900" cy="14605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776536" y="2920206"/>
            <a:ext cx="8575104" cy="1927225"/>
          </a:xfrm>
        </p:spPr>
        <p:txBody>
          <a:bodyPr/>
          <a:lstStyle/>
          <a:p>
            <a:r>
              <a:rPr lang="en-US" sz="3600" dirty="0">
                <a:solidFill>
                  <a:srgbClr val="E56B45"/>
                </a:solidFill>
              </a:rPr>
              <a:t>Japan WG</a:t>
            </a:r>
            <a:r>
              <a:rPr lang="en-US" altLang="ja-JP" sz="3600" dirty="0">
                <a:solidFill>
                  <a:srgbClr val="E56B45"/>
                </a:solidFill>
              </a:rPr>
              <a:t/>
            </a:r>
            <a:br>
              <a:rPr lang="en-US" altLang="ja-JP" sz="3600" dirty="0">
                <a:solidFill>
                  <a:srgbClr val="E56B45"/>
                </a:solidFill>
              </a:rPr>
            </a:br>
            <a:r>
              <a:rPr lang="en-US" altLang="ja-JP" sz="3600" dirty="0" smtClean="0">
                <a:solidFill>
                  <a:srgbClr val="E56B45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“Education for each role” SWG</a:t>
            </a:r>
            <a:endParaRPr lang="en-US" sz="3600" dirty="0">
              <a:solidFill>
                <a:srgbClr val="E56B45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57218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95301" y="533401"/>
            <a:ext cx="9210227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/>
            <a:r>
              <a:rPr lang="en-US" altLang="ja-JP" dirty="0" smtClean="0">
                <a:solidFill>
                  <a:srgbClr val="D2533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Appendix.</a:t>
            </a: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Case study of </a:t>
            </a:r>
            <a:r>
              <a:rPr lang="en-US" altLang="ja-JP" sz="2800" dirty="0" smtClean="0">
                <a:solidFill>
                  <a:srgbClr val="D2533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IT Company</a:t>
            </a:r>
            <a:endParaRPr lang="en-US" altLang="ja-JP" sz="2800" dirty="0">
              <a:solidFill>
                <a:schemeClr val="dk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182415"/>
              </p:ext>
            </p:extLst>
          </p:nvPr>
        </p:nvGraphicFramePr>
        <p:xfrm>
          <a:off x="200472" y="1340768"/>
          <a:ext cx="9649071" cy="224699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1424541877"/>
                    </a:ext>
                  </a:extLst>
                </a:gridCol>
                <a:gridCol w="3536029">
                  <a:extLst>
                    <a:ext uri="{9D8B030D-6E8A-4147-A177-3AD203B41FA5}">
                      <a16:colId xmlns:a16="http://schemas.microsoft.com/office/drawing/2014/main" val="3294993193"/>
                    </a:ext>
                  </a:extLst>
                </a:gridCol>
                <a:gridCol w="928467">
                  <a:extLst>
                    <a:ext uri="{9D8B030D-6E8A-4147-A177-3AD203B41FA5}">
                      <a16:colId xmlns:a16="http://schemas.microsoft.com/office/drawing/2014/main" val="2842205515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68981372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4155330270"/>
                    </a:ext>
                  </a:extLst>
                </a:gridCol>
                <a:gridCol w="1008111">
                  <a:extLst>
                    <a:ext uri="{9D8B030D-6E8A-4147-A177-3AD203B41FA5}">
                      <a16:colId xmlns:a16="http://schemas.microsoft.com/office/drawing/2014/main" val="348751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Education</a:t>
                      </a:r>
                      <a:r>
                        <a:rPr kumimoji="1" lang="en-US" altLang="ja-JP" baseline="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 name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Target</a:t>
                      </a:r>
                      <a:r>
                        <a:rPr kumimoji="1" lang="en-US" altLang="ja-JP" baseline="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 of Training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Style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Voluntary</a:t>
                      </a:r>
                      <a:br>
                        <a:rPr kumimoji="1" lang="en-US" altLang="ja-JP" b="1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</a:br>
                      <a:r>
                        <a:rPr kumimoji="1" lang="en-US" altLang="ja-JP" b="1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/All</a:t>
                      </a:r>
                      <a:endParaRPr kumimoji="1" lang="ja-JP" altLang="en-US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Timing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English</a:t>
                      </a:r>
                      <a:endParaRPr kumimoji="1" lang="ja-JP" altLang="en-US" dirty="0" smtClean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7946274"/>
                  </a:ext>
                </a:extLst>
              </a:tr>
              <a:tr h="997312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OSS basic education</a:t>
                      </a:r>
                    </a:p>
                    <a:p>
                      <a:r>
                        <a:rPr kumimoji="1" lang="en-US" altLang="ja-JP" dirty="0" smtClean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『2018 Version』</a:t>
                      </a:r>
                      <a:endParaRPr kumimoji="1" lang="ja-JP" altLang="en-US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Marketing, System Integration,</a:t>
                      </a:r>
                      <a:r>
                        <a:rPr kumimoji="1" lang="en-US" altLang="ja-JP" baseline="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 Software Development, Software Verification, and etc. using the infrastructure for OSS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e-learning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All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1/2years</a:t>
                      </a:r>
                      <a:endParaRPr kumimoji="1" lang="ja-JP" altLang="en-US" sz="1400" dirty="0" smtClean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Y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0501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sz="1400" b="0" dirty="0" smtClean="0">
                          <a:solidFill>
                            <a:schemeClr val="bg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OSS</a:t>
                      </a:r>
                      <a:r>
                        <a:rPr lang="ja-JP" altLang="en-US" sz="1400" b="0" dirty="0" smtClean="0">
                          <a:solidFill>
                            <a:schemeClr val="bg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 </a:t>
                      </a:r>
                      <a:r>
                        <a:rPr lang="en-US" altLang="ja-JP" sz="1400" b="0" dirty="0" smtClean="0">
                          <a:solidFill>
                            <a:schemeClr val="bg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compliance education</a:t>
                      </a:r>
                      <a:endParaRPr kumimoji="1" lang="ja-JP" altLang="en-US" sz="1400" b="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Administrator, and Member related to</a:t>
                      </a:r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 </a:t>
                      </a:r>
                      <a:r>
                        <a:rPr lang="en-US" altLang="ja-JP" sz="1400" b="0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compliance ( license</a:t>
                      </a:r>
                      <a:r>
                        <a:rPr lang="en-US" altLang="ja-JP" sz="1400" b="0" baseline="0" dirty="0" smtClean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, </a:t>
                      </a:r>
                      <a:r>
                        <a:rPr kumimoji="1" lang="en-US" altLang="ja-JP" sz="1400" b="0" baseline="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i</a:t>
                      </a:r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ntellectual</a:t>
                      </a:r>
                      <a:r>
                        <a:rPr kumimoji="1" lang="ja-JP" altLang="en-US" sz="140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 </a:t>
                      </a:r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property,</a:t>
                      </a:r>
                      <a:r>
                        <a:rPr kumimoji="1" lang="en-US" altLang="ja-JP" sz="1400" baseline="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 etc.)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Training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Voluntary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4/year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N</a:t>
                      </a:r>
                      <a:endParaRPr kumimoji="1" lang="ja-JP" altLang="en-US" dirty="0" smtClean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893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647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560" y="2204864"/>
            <a:ext cx="7429489" cy="4248472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 flipH="1" flipV="1">
            <a:off x="4592959" y="3068960"/>
            <a:ext cx="655661" cy="288032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 flipH="1" flipV="1">
            <a:off x="5248621" y="3068960"/>
            <a:ext cx="560883" cy="288032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 flipH="1" flipV="1">
            <a:off x="4088903" y="3792252"/>
            <a:ext cx="1440160" cy="1796988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 flipH="1" flipV="1">
            <a:off x="3224808" y="3400812"/>
            <a:ext cx="3024336" cy="2692483"/>
          </a:xfrm>
          <a:prstGeom prst="roundRect">
            <a:avLst>
              <a:gd name="adj" fmla="val 5482"/>
            </a:avLst>
          </a:prstGeom>
          <a:noFill/>
          <a:ln>
            <a:solidFill>
              <a:srgbClr val="C00000"/>
            </a:solidFill>
          </a:ln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Shape 75"/>
          <p:cNvSpPr txBox="1">
            <a:spLocks noGrp="1"/>
          </p:cNvSpPr>
          <p:nvPr>
            <p:ph type="title"/>
          </p:nvPr>
        </p:nvSpPr>
        <p:spPr>
          <a:xfrm>
            <a:off x="495301" y="533401"/>
            <a:ext cx="9210227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/>
            <a:r>
              <a:rPr lang="en-US" altLang="ja-JP" dirty="0" smtClean="0">
                <a:solidFill>
                  <a:srgbClr val="D2533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Appendix.</a:t>
            </a: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Case study of </a:t>
            </a:r>
            <a:r>
              <a:rPr lang="en-US" altLang="ja-JP" sz="2800" dirty="0" smtClean="0">
                <a:solidFill>
                  <a:srgbClr val="D2533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IT Company</a:t>
            </a:r>
            <a:endParaRPr lang="en-US" altLang="ja-JP" sz="2800" dirty="0">
              <a:solidFill>
                <a:schemeClr val="dk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2582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サブタイトル 1"/>
          <p:cNvSpPr>
            <a:spLocks noGrp="1"/>
          </p:cNvSpPr>
          <p:nvPr>
            <p:ph type="subTitle" idx="1"/>
          </p:nvPr>
        </p:nvSpPr>
        <p:spPr>
          <a:xfrm>
            <a:off x="1280592" y="5432425"/>
            <a:ext cx="8386514" cy="1003920"/>
          </a:xfrm>
        </p:spPr>
        <p:txBody>
          <a:bodyPr/>
          <a:lstStyle/>
          <a:p>
            <a:pPr algn="r"/>
            <a:r>
              <a:rPr kumimoji="1"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2019</a:t>
            </a:r>
            <a:r>
              <a:rPr kumimoji="1"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年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</a:t>
            </a:r>
            <a:r>
              <a:rPr kumimoji="1"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月</a:t>
            </a:r>
            <a:r>
              <a:rPr kumimoji="1"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28</a:t>
            </a:r>
            <a:r>
              <a:rPr kumimoji="1"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日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r"/>
            <a:r>
              <a:rPr kumimoji="1"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＠三菱電機（東京）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40" y="874713"/>
            <a:ext cx="2628900" cy="14605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776536" y="2920206"/>
            <a:ext cx="8575104" cy="1927225"/>
          </a:xfrm>
        </p:spPr>
        <p:txBody>
          <a:bodyPr/>
          <a:lstStyle/>
          <a:p>
            <a:r>
              <a:rPr lang="en-US" sz="3600" dirty="0">
                <a:solidFill>
                  <a:srgbClr val="E56B45"/>
                </a:solidFill>
              </a:rPr>
              <a:t>Japan WG</a:t>
            </a:r>
            <a:r>
              <a:rPr lang="en-US" altLang="ja-JP" sz="3600" dirty="0">
                <a:solidFill>
                  <a:srgbClr val="E56B45"/>
                </a:solidFill>
              </a:rPr>
              <a:t/>
            </a:r>
            <a:br>
              <a:rPr lang="en-US" altLang="ja-JP" sz="3600" dirty="0">
                <a:solidFill>
                  <a:srgbClr val="E56B45"/>
                </a:solidFill>
              </a:rPr>
            </a:br>
            <a:r>
              <a:rPr lang="ja-JP" altLang="en-US" sz="3600" dirty="0">
                <a:solidFill>
                  <a:srgbClr val="E56B45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「役割ごとの教育資料」</a:t>
            </a:r>
            <a:r>
              <a:rPr lang="en-US" altLang="ja-JP" sz="3600" dirty="0">
                <a:solidFill>
                  <a:srgbClr val="E56B45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SWG</a:t>
            </a:r>
            <a:endParaRPr lang="en-US" sz="3600" dirty="0">
              <a:solidFill>
                <a:srgbClr val="E56B45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64172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95301" y="533401"/>
            <a:ext cx="8915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Roboto"/>
              <a:buNone/>
            </a:pPr>
            <a:r>
              <a:rPr lang="en-US" sz="4000" b="0" i="0" u="none" strike="noStrike" cap="none" dirty="0">
                <a:solidFill>
                  <a:schemeClr val="dk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Roboto"/>
              </a:rPr>
              <a:t>Agenda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506264" y="1600200"/>
            <a:ext cx="8893471" cy="495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/>
            </a:pP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活動概要</a:t>
            </a:r>
            <a:endParaRPr lang="en-US" altLang="ja-JP" sz="28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/>
            </a:pP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今後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の進め方</a:t>
            </a: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方針</a:t>
            </a:r>
            <a:endParaRPr lang="en-US" altLang="ja-JP" sz="28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/>
            </a:pP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４</a:t>
            </a: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社の事例</a:t>
            </a:r>
            <a:endParaRPr lang="en-US" altLang="ja-JP" sz="28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514350" lvl="0" indent="-514350">
              <a:spcBef>
                <a:spcPts val="0"/>
              </a:spcBef>
              <a:buFont typeface="+mj-lt"/>
              <a:buAutoNum type="arabicPeriod"/>
            </a:pPr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Call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for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en-US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Proposal(</a:t>
            </a:r>
            <a:r>
              <a:rPr lang="ja-JP" altLang="en-US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「役割ごとの教育資料」</a:t>
            </a:r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SWG</a:t>
            </a:r>
            <a:r>
              <a:rPr kumimoji="1" lang="en-US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</a:p>
          <a:p>
            <a:pPr marL="514350" lvl="0" indent="-514350">
              <a:spcBef>
                <a:spcPts val="0"/>
              </a:spcBef>
              <a:buFont typeface="+mj-lt"/>
              <a:buAutoNum type="arabicPeriod"/>
            </a:pPr>
            <a:r>
              <a:rPr kumimoji="1" lang="ja-JP" altLang="en-US" sz="2800" b="0" i="0" u="none" strike="noStrike" cap="none" dirty="0">
                <a:solidFill>
                  <a:schemeClr val="dk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Roboto"/>
              </a:rPr>
              <a:t>スケジュール</a:t>
            </a:r>
            <a:endParaRPr sz="2800" b="0" i="0" u="none" strike="noStrike" cap="none" dirty="0">
              <a:solidFill>
                <a:schemeClr val="dk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Roboto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33358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95301" y="533401"/>
            <a:ext cx="8915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Roboto"/>
              <a:buNone/>
            </a:pP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活動概要</a:t>
            </a:r>
            <a:endParaRPr lang="en-US" sz="4000" b="0" i="0" u="none" strike="noStrike" cap="none" dirty="0">
              <a:solidFill>
                <a:schemeClr val="dk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Roboto"/>
            </a:endParaRPr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メンバー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/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小泉、福地、野村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岩田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（報告者）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活動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状況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F2F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会議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：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回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1/10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@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日立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）、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2/15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@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日立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/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やりたいことの整理、提案の検討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/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全体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会合調整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129541" indent="0">
              <a:buNone/>
            </a:pP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28221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95301" y="605409"/>
            <a:ext cx="8915399" cy="18874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2.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今後</a:t>
            </a:r>
            <a:r>
              <a:rPr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の進め方の方針</a:t>
            </a:r>
            <a:r>
              <a:rPr lang="en-US" altLang="ja-JP" sz="3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3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lang="en-US" sz="4000" b="0" i="0" u="none" strike="noStrike" cap="none" dirty="0">
              <a:solidFill>
                <a:schemeClr val="dk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Roboto"/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506264" y="1844824"/>
            <a:ext cx="8893471" cy="48245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14350" lvl="0" indent="-514350">
              <a:spcBef>
                <a:spcPts val="0"/>
              </a:spcBef>
              <a:buFont typeface="+mj-lt"/>
              <a:buAutoNum type="alphaLcPeriod"/>
            </a:pPr>
            <a:r>
              <a:rPr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各社の</a:t>
            </a:r>
            <a:r>
              <a:rPr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OSS</a:t>
            </a:r>
            <a:r>
              <a:rPr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に関する教育の例を収集する</a:t>
            </a:r>
            <a:r>
              <a:rPr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。</a:t>
            </a:r>
            <a:endParaRPr lang="en-US" altLang="ja-JP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514350" lvl="0" indent="-514350">
              <a:spcBef>
                <a:spcPts val="0"/>
              </a:spcBef>
              <a:buFont typeface="+mj-lt"/>
              <a:buAutoNum type="alphaLcPeriod"/>
            </a:pPr>
            <a:r>
              <a:rPr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下記の分析観点について、分析、報告する。</a:t>
            </a:r>
            <a:endParaRPr lang="en-US" altLang="ja-JP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514350" lvl="0" indent="-242888">
              <a:spcBef>
                <a:spcPts val="0"/>
              </a:spcBef>
              <a:buFont typeface="+mj-lt"/>
              <a:buAutoNum type="romanLcPeriod"/>
            </a:pPr>
            <a:r>
              <a:rPr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OSS</a:t>
            </a:r>
            <a:r>
              <a:rPr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に関する教育のニーズ</a:t>
            </a:r>
            <a:endParaRPr lang="en-US" altLang="ja-JP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514350" lvl="0" indent="-242888">
              <a:spcBef>
                <a:spcPts val="0"/>
              </a:spcBef>
              <a:buFont typeface="+mj-lt"/>
              <a:buAutoNum type="romanLcPeriod"/>
            </a:pPr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en-US" altLang="ja-JP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OpenChain</a:t>
            </a:r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の仕様を満足する</a:t>
            </a:r>
            <a:endParaRPr kumimoji="1" lang="en-US" altLang="ja-JP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514350" lvl="0" indent="-242888">
              <a:spcBef>
                <a:spcPts val="0"/>
              </a:spcBef>
              <a:buFont typeface="+mj-lt"/>
              <a:buAutoNum type="romanLcPeriod"/>
            </a:pPr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カリキュラムの過不足を検討</a:t>
            </a:r>
            <a:endParaRPr kumimoji="1" lang="en-US" altLang="ja-JP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514350" lvl="0" indent="-242888">
              <a:spcBef>
                <a:spcPts val="0"/>
              </a:spcBef>
              <a:buFont typeface="+mj-lt"/>
              <a:buAutoNum type="romanLcPeriod"/>
            </a:pPr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役割</a:t>
            </a:r>
            <a:r>
              <a:rPr kumimoji="1"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毎</a:t>
            </a:r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の教育の検討</a:t>
            </a:r>
            <a:r>
              <a:rPr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(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４社の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ケーススタディ</a:t>
            </a:r>
            <a:r>
              <a:rPr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  </a:t>
            </a:r>
            <a:br>
              <a:rPr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　⇒　</a:t>
            </a:r>
            <a:r>
              <a:rPr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GitHub</a:t>
            </a:r>
            <a:r>
              <a:rPr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へアップ</a:t>
            </a:r>
            <a:endParaRPr lang="en-US" altLang="ja-JP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</a:t>
            </a:r>
            <a:r>
              <a:rPr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</a:t>
            </a:r>
            <a:r>
              <a:rPr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サプライヤー向け共通教育資料のシンプル</a:t>
            </a:r>
            <a:r>
              <a:rPr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・バージョン</a:t>
            </a:r>
            <a:r>
              <a:rPr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</a:t>
            </a:r>
            <a:r>
              <a:rPr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例</a:t>
            </a:r>
            <a:r>
              <a:rPr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</a:t>
            </a:r>
            <a:r>
              <a:rPr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</a:t>
            </a:r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  </a:t>
            </a:r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カリキュラムの付録に追加</a:t>
            </a:r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52260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95301" y="605409"/>
            <a:ext cx="8915399" cy="18874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 </a:t>
            </a:r>
            <a:r>
              <a:rPr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４社の事例</a:t>
            </a:r>
            <a:r>
              <a:rPr lang="en-US" altLang="ja-JP" sz="3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3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lang="en-US" sz="4000" b="0" i="0" u="none" strike="noStrike" cap="none" dirty="0">
              <a:solidFill>
                <a:schemeClr val="dk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Roboto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Shape 61"/>
          <p:cNvSpPr txBox="1">
            <a:spLocks noGrp="1"/>
          </p:cNvSpPr>
          <p:nvPr>
            <p:ph type="body" idx="1"/>
          </p:nvPr>
        </p:nvSpPr>
        <p:spPr>
          <a:xfrm>
            <a:off x="506264" y="1844824"/>
            <a:ext cx="8893471" cy="48245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14350" lvl="0" indent="-514350">
              <a:spcBef>
                <a:spcPts val="0"/>
              </a:spcBef>
              <a:buFont typeface="+mj-lt"/>
              <a:buAutoNum type="alphaLcPeriod"/>
            </a:pPr>
            <a:r>
              <a:rPr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分析に対するコメント</a:t>
            </a:r>
            <a:endParaRPr lang="en-US" altLang="ja-JP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514350" lvl="0" indent="-242888">
              <a:spcBef>
                <a:spcPts val="0"/>
              </a:spcBef>
              <a:buFont typeface="+mj-lt"/>
              <a:buAutoNum type="romanLcPeriod"/>
            </a:pPr>
            <a:r>
              <a:rPr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各社の独自性のある内容</a:t>
            </a:r>
            <a:r>
              <a:rPr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OSS</a:t>
            </a:r>
            <a:r>
              <a:rPr kumimoji="1"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混入</a:t>
            </a:r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と検出ツール</a:t>
            </a:r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コミュニティ活動</a:t>
            </a:r>
            <a:r>
              <a:rPr kumimoji="1"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</a:t>
            </a:r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OSS</a:t>
            </a:r>
            <a:r>
              <a:rPr kumimoji="1"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化</a:t>
            </a:r>
            <a:endParaRPr kumimoji="1" lang="en-US" altLang="ja-JP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514350" lvl="0" indent="-242888">
              <a:spcBef>
                <a:spcPts val="0"/>
              </a:spcBef>
              <a:buFont typeface="+mj-lt"/>
              <a:buAutoNum type="romanLcPeriod"/>
            </a:pPr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en-US" altLang="ja-JP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OpenChain</a:t>
            </a:r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</a:t>
            </a:r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Spec.</a:t>
            </a:r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を満たすための内容</a:t>
            </a:r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コンプライアンスプロセス</a:t>
            </a:r>
            <a:endParaRPr kumimoji="1" lang="en-US" altLang="ja-JP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lvl="0" indent="0">
              <a:spcBef>
                <a:spcPts val="0"/>
              </a:spcBef>
              <a:buNone/>
            </a:pPr>
            <a:endParaRPr lang="en-US" altLang="ja-JP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b.</a:t>
            </a:r>
            <a:r>
              <a:rPr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サプライヤー向け共通</a:t>
            </a:r>
            <a:r>
              <a:rPr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教育</a:t>
            </a:r>
            <a:r>
              <a:rPr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資料のシンプル</a:t>
            </a:r>
            <a:r>
              <a:rPr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バージョンの</a:t>
            </a:r>
            <a:r>
              <a:rPr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内容</a:t>
            </a:r>
            <a:r>
              <a:rPr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の提案</a:t>
            </a:r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はじめに、</a:t>
            </a:r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OSS</a:t>
            </a:r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概説、知的財産権、</a:t>
            </a:r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OSS</a:t>
            </a:r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活用、ライセンス、</a:t>
            </a:r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　まとめ、問合せ先</a:t>
            </a:r>
            <a:endParaRPr kumimoji="1" lang="en-US" altLang="ja-JP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000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95301" y="533401"/>
            <a:ext cx="9210227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Clr>
                <a:srgbClr val="D2533C"/>
              </a:buClr>
              <a:buSzPct val="25000"/>
            </a:pPr>
            <a:r>
              <a:rPr lang="en-US" altLang="ja-JP" dirty="0">
                <a:solidFill>
                  <a:srgbClr val="D2533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</a:t>
            </a:r>
            <a:r>
              <a:rPr lang="en-US" altLang="ja-JP" sz="4000" b="0" i="0" u="none" strike="noStrike" cap="none" dirty="0" smtClean="0">
                <a:solidFill>
                  <a:srgbClr val="D2533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Roboto"/>
              </a:rPr>
              <a:t>.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Call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for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Proposal</a:t>
            </a:r>
            <a:r>
              <a:rPr kumimoji="1"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1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「</a:t>
            </a:r>
            <a:r>
              <a:rPr lang="ja-JP" altLang="en-US" sz="20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役割ごとの教育資料</a:t>
            </a:r>
            <a:r>
              <a:rPr lang="ja-JP" altLang="en-US" sz="1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」</a:t>
            </a:r>
            <a:r>
              <a:rPr lang="en-US" altLang="ja-JP" sz="20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SWG</a:t>
            </a:r>
            <a:r>
              <a:rPr kumimoji="1"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en-US" sz="2000" b="0" i="0" u="none" strike="noStrike" cap="none" dirty="0">
              <a:solidFill>
                <a:srgbClr val="D2533C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Roboto"/>
            </a:endParaRPr>
          </a:p>
        </p:txBody>
      </p:sp>
      <p:sp>
        <p:nvSpPr>
          <p:cNvPr id="5" name="Shape 61"/>
          <p:cNvSpPr txBox="1">
            <a:spLocks noGrp="1"/>
          </p:cNvSpPr>
          <p:nvPr>
            <p:ph type="body" idx="1"/>
          </p:nvPr>
        </p:nvSpPr>
        <p:spPr>
          <a:xfrm>
            <a:off x="506264" y="1600200"/>
            <a:ext cx="8893471" cy="495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14350" lvl="0" indent="-514350">
              <a:spcBef>
                <a:spcPts val="0"/>
              </a:spcBef>
              <a:buFont typeface="+mj-lt"/>
              <a:buAutoNum type="alphaLcPeriod"/>
            </a:pPr>
            <a:r>
              <a:rPr lang="ja-JP" altLang="en-US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既に各社実施されている教育の体系、対象者、形態</a:t>
            </a:r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講演会</a:t>
            </a:r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､</a:t>
            </a:r>
            <a:r>
              <a:rPr lang="ja-JP" altLang="en-US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集合研修</a:t>
            </a:r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､e-learning､</a:t>
            </a:r>
            <a:r>
              <a:rPr lang="ja-JP" altLang="en-US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資料閲覧</a:t>
            </a:r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､</a:t>
            </a:r>
            <a:r>
              <a:rPr lang="ja-JP" altLang="en-US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他</a:t>
            </a:r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)､</a:t>
            </a:r>
            <a:r>
              <a:rPr lang="ja-JP" altLang="en-US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タイミング、英語版有無を、可能な範囲で事例として</a:t>
            </a:r>
            <a:r>
              <a:rPr lang="ja-JP" altLang="en-US" sz="2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提示をお願いします。</a:t>
            </a:r>
            <a:endParaRPr lang="en-US" altLang="ja-JP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514350" lvl="0" indent="-514350">
              <a:spcBef>
                <a:spcPts val="0"/>
              </a:spcBef>
              <a:buFont typeface="+mj-lt"/>
              <a:buAutoNum type="alphaLcPeriod"/>
            </a:pPr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a.</a:t>
            </a:r>
            <a:r>
              <a:rPr lang="ja-JP" altLang="en-US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に関して、各教育がビジネスフロー上で、どの対象者をカバーしているかを</a:t>
            </a:r>
            <a:r>
              <a:rPr lang="ja-JP" altLang="en-US" sz="2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明示して下さい。</a:t>
            </a:r>
            <a:endParaRPr lang="en-US" altLang="ja-JP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514350" lvl="0" indent="-514350">
              <a:spcBef>
                <a:spcPts val="0"/>
              </a:spcBef>
              <a:buFont typeface="+mj-lt"/>
              <a:buAutoNum type="alphaLcPeriod"/>
            </a:pPr>
            <a:r>
              <a:rPr lang="ja-JP" altLang="en-US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各教育の目次、章</a:t>
            </a:r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/</a:t>
            </a:r>
            <a:r>
              <a:rPr lang="ja-JP" altLang="en-US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節の概要程度まで、可能な範囲で</a:t>
            </a:r>
            <a:r>
              <a:rPr lang="ja-JP" altLang="en-US" sz="2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提示をお願いします。</a:t>
            </a:r>
            <a:endParaRPr lang="en-US" altLang="ja-JP" sz="2800" b="0" i="0" u="none" strike="noStrike" cap="none" dirty="0">
              <a:solidFill>
                <a:schemeClr val="dk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Roboto"/>
            </a:endParaRPr>
          </a:p>
          <a:p>
            <a:pPr marL="182880" marR="0" lvl="0" indent="-18288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endParaRPr sz="2800" b="0" i="0" u="none" strike="noStrike" cap="none" dirty="0">
              <a:solidFill>
                <a:schemeClr val="dk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Roboto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99564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95301" y="533401"/>
            <a:ext cx="9210227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Clr>
                <a:srgbClr val="D2533C"/>
              </a:buClr>
              <a:buSzPct val="25000"/>
            </a:pPr>
            <a:r>
              <a:rPr lang="en-US" altLang="ja-JP" dirty="0">
                <a:solidFill>
                  <a:srgbClr val="D2533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5</a:t>
            </a:r>
            <a:r>
              <a:rPr lang="en-US" altLang="ja-JP" sz="4000" b="0" i="0" u="none" strike="noStrike" cap="none" dirty="0" smtClean="0">
                <a:solidFill>
                  <a:srgbClr val="D2533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Roboto"/>
              </a:rPr>
              <a:t>.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スケジュール</a:t>
            </a:r>
            <a:endParaRPr lang="en-US" sz="2000" b="0" i="0" u="none" strike="noStrike" cap="none" dirty="0">
              <a:solidFill>
                <a:srgbClr val="D2533C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Roboto"/>
            </a:endParaRPr>
          </a:p>
        </p:txBody>
      </p:sp>
      <p:sp>
        <p:nvSpPr>
          <p:cNvPr id="6" name="フッター プレースホルダー 1">
            <a:extLst>
              <a:ext uri="{FF2B5EF4-FFF2-40B4-BE49-F238E27FC236}">
                <a16:creationId xmlns:a16="http://schemas.microsoft.com/office/drawing/2014/main" id="{BA50CC38-7271-432F-B127-A3F10336931B}"/>
              </a:ext>
            </a:extLst>
          </p:cNvPr>
          <p:cNvSpPr txBox="1">
            <a:spLocks/>
          </p:cNvSpPr>
          <p:nvPr/>
        </p:nvSpPr>
        <p:spPr>
          <a:xfrm>
            <a:off x="4185295" y="5040807"/>
            <a:ext cx="2895600" cy="33313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CC0-1.0</a:t>
            </a:r>
            <a:endParaRPr kumimoji="1" lang="ja-JP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DBCE1FBD-C8FA-45E8-9060-79BE0F08502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69095" y="1420112"/>
          <a:ext cx="8128000" cy="5057373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30039672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0339070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1250758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7606027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03087299"/>
                    </a:ext>
                  </a:extLst>
                </a:gridCol>
              </a:tblGrid>
              <a:tr h="494011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2018</a:t>
                      </a:r>
                      <a:r>
                        <a:rPr kumimoji="1" lang="ja-JP" altLang="en-US" dirty="0"/>
                        <a:t>年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10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2019</a:t>
                      </a:r>
                      <a:r>
                        <a:rPr kumimoji="1" lang="ja-JP" altLang="en-US" dirty="0"/>
                        <a:t>年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1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2019</a:t>
                      </a:r>
                      <a:r>
                        <a:rPr kumimoji="1" lang="ja-JP" altLang="en-US" dirty="0"/>
                        <a:t>年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4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2019</a:t>
                      </a:r>
                      <a:r>
                        <a:rPr kumimoji="1" lang="ja-JP" altLang="en-US" dirty="0"/>
                        <a:t>年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7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2019</a:t>
                      </a:r>
                      <a:r>
                        <a:rPr kumimoji="1" lang="ja-JP" altLang="en-US" dirty="0"/>
                        <a:t>年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10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692275"/>
                  </a:ext>
                </a:extLst>
              </a:tr>
              <a:tr h="211482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372108"/>
                  </a:ext>
                </a:extLst>
              </a:tr>
              <a:tr h="242439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973720"/>
                  </a:ext>
                </a:extLst>
              </a:tr>
            </a:tbl>
          </a:graphicData>
        </a:graphic>
      </p:graphicFrame>
      <p:sp>
        <p:nvSpPr>
          <p:cNvPr id="8" name="二等辺三角形 7">
            <a:extLst>
              <a:ext uri="{FF2B5EF4-FFF2-40B4-BE49-F238E27FC236}">
                <a16:creationId xmlns:a16="http://schemas.microsoft.com/office/drawing/2014/main" id="{DA8C9C30-D711-4610-9C65-8E477700E4D1}"/>
              </a:ext>
            </a:extLst>
          </p:cNvPr>
          <p:cNvSpPr/>
          <p:nvPr/>
        </p:nvSpPr>
        <p:spPr>
          <a:xfrm>
            <a:off x="1899295" y="2253021"/>
            <a:ext cx="247650" cy="2172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9" name="二等辺三角形 8">
            <a:extLst>
              <a:ext uri="{FF2B5EF4-FFF2-40B4-BE49-F238E27FC236}">
                <a16:creationId xmlns:a16="http://schemas.microsoft.com/office/drawing/2014/main" id="{C53884BE-A12F-4E8E-A918-162757DFEF41}"/>
              </a:ext>
            </a:extLst>
          </p:cNvPr>
          <p:cNvSpPr/>
          <p:nvPr/>
        </p:nvSpPr>
        <p:spPr>
          <a:xfrm>
            <a:off x="2661295" y="2253021"/>
            <a:ext cx="247650" cy="2172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10" name="二等辺三角形 9">
            <a:extLst>
              <a:ext uri="{FF2B5EF4-FFF2-40B4-BE49-F238E27FC236}">
                <a16:creationId xmlns:a16="http://schemas.microsoft.com/office/drawing/2014/main" id="{8142FD77-F75C-4E9E-B487-94B081CF30E3}"/>
              </a:ext>
            </a:extLst>
          </p:cNvPr>
          <p:cNvSpPr/>
          <p:nvPr/>
        </p:nvSpPr>
        <p:spPr>
          <a:xfrm>
            <a:off x="3918595" y="2253021"/>
            <a:ext cx="247650" cy="2172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11" name="二等辺三角形 10">
            <a:extLst>
              <a:ext uri="{FF2B5EF4-FFF2-40B4-BE49-F238E27FC236}">
                <a16:creationId xmlns:a16="http://schemas.microsoft.com/office/drawing/2014/main" id="{B52320C5-18D3-4719-A7E9-942FC059CBD0}"/>
              </a:ext>
            </a:extLst>
          </p:cNvPr>
          <p:cNvSpPr/>
          <p:nvPr/>
        </p:nvSpPr>
        <p:spPr>
          <a:xfrm>
            <a:off x="5052070" y="2253021"/>
            <a:ext cx="247650" cy="2172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2425481-5968-41D5-98FF-59E32D3B2191}"/>
              </a:ext>
            </a:extLst>
          </p:cNvPr>
          <p:cNvSpPr txBox="1"/>
          <p:nvPr/>
        </p:nvSpPr>
        <p:spPr>
          <a:xfrm>
            <a:off x="1742132" y="2595921"/>
            <a:ext cx="809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6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回</a:t>
            </a:r>
            <a:endParaRPr kumimoji="1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東芝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E42AF2E-B9A4-437A-9342-5CBACA081CB5}"/>
              </a:ext>
            </a:extLst>
          </p:cNvPr>
          <p:cNvSpPr txBox="1"/>
          <p:nvPr/>
        </p:nvSpPr>
        <p:spPr>
          <a:xfrm>
            <a:off x="2475556" y="2595921"/>
            <a:ext cx="1042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7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回</a:t>
            </a:r>
            <a:endParaRPr kumimoji="1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TuvSud</a:t>
            </a:r>
            <a:endParaRPr kumimoji="1" lang="ja-JP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225DE27-09DF-4516-A8C4-1CAE9DE0625B}"/>
              </a:ext>
            </a:extLst>
          </p:cNvPr>
          <p:cNvSpPr txBox="1"/>
          <p:nvPr/>
        </p:nvSpPr>
        <p:spPr>
          <a:xfrm>
            <a:off x="3663800" y="2595921"/>
            <a:ext cx="1042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8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回</a:t>
            </a:r>
            <a:endParaRPr kumimoji="1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三菱電機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0C444B6-9B8D-45A3-9CBD-64C1D7C51B55}"/>
              </a:ext>
            </a:extLst>
          </p:cNvPr>
          <p:cNvSpPr txBox="1"/>
          <p:nvPr/>
        </p:nvSpPr>
        <p:spPr>
          <a:xfrm>
            <a:off x="4894907" y="2595921"/>
            <a:ext cx="1282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9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回</a:t>
            </a:r>
            <a:endParaRPr kumimoji="1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デンソーテン</a:t>
            </a:r>
          </a:p>
        </p:txBody>
      </p:sp>
      <p:sp>
        <p:nvSpPr>
          <p:cNvPr id="16" name="二等辺三角形 15">
            <a:extLst>
              <a:ext uri="{FF2B5EF4-FFF2-40B4-BE49-F238E27FC236}">
                <a16:creationId xmlns:a16="http://schemas.microsoft.com/office/drawing/2014/main" id="{FD2A496D-0E0C-4D77-8A68-91FB1ABFA918}"/>
              </a:ext>
            </a:extLst>
          </p:cNvPr>
          <p:cNvSpPr/>
          <p:nvPr/>
        </p:nvSpPr>
        <p:spPr>
          <a:xfrm>
            <a:off x="5993457" y="2253020"/>
            <a:ext cx="247650" cy="21726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17" name="二等辺三角形 16">
            <a:extLst>
              <a:ext uri="{FF2B5EF4-FFF2-40B4-BE49-F238E27FC236}">
                <a16:creationId xmlns:a16="http://schemas.microsoft.com/office/drawing/2014/main" id="{746DF0DC-CEBE-44FC-840F-DA267E3B83DA}"/>
              </a:ext>
            </a:extLst>
          </p:cNvPr>
          <p:cNvSpPr/>
          <p:nvPr/>
        </p:nvSpPr>
        <p:spPr>
          <a:xfrm>
            <a:off x="1775470" y="3204991"/>
            <a:ext cx="247650" cy="217262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670F50A-1C2C-43C7-BEB8-0BF64E91A7F6}"/>
              </a:ext>
            </a:extLst>
          </p:cNvPr>
          <p:cNvSpPr txBox="1"/>
          <p:nvPr/>
        </p:nvSpPr>
        <p:spPr>
          <a:xfrm>
            <a:off x="1607194" y="3590519"/>
            <a:ext cx="692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OSS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EU</a:t>
            </a:r>
          </a:p>
        </p:txBody>
      </p:sp>
      <p:sp>
        <p:nvSpPr>
          <p:cNvPr id="19" name="二等辺三角形 18">
            <a:extLst>
              <a:ext uri="{FF2B5EF4-FFF2-40B4-BE49-F238E27FC236}">
                <a16:creationId xmlns:a16="http://schemas.microsoft.com/office/drawing/2014/main" id="{9FC4845E-9165-42BE-B969-527146DBA5C5}"/>
              </a:ext>
            </a:extLst>
          </p:cNvPr>
          <p:cNvSpPr/>
          <p:nvPr/>
        </p:nvSpPr>
        <p:spPr>
          <a:xfrm>
            <a:off x="4361507" y="3162363"/>
            <a:ext cx="247650" cy="217262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F943D3B-9B98-4B34-91EE-1FBE56329355}"/>
              </a:ext>
            </a:extLst>
          </p:cNvPr>
          <p:cNvSpPr txBox="1"/>
          <p:nvPr/>
        </p:nvSpPr>
        <p:spPr>
          <a:xfrm>
            <a:off x="4042420" y="3546628"/>
            <a:ext cx="966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Leadership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Summit</a:t>
            </a:r>
          </a:p>
        </p:txBody>
      </p:sp>
      <p:sp>
        <p:nvSpPr>
          <p:cNvPr id="21" name="二等辺三角形 20">
            <a:extLst>
              <a:ext uri="{FF2B5EF4-FFF2-40B4-BE49-F238E27FC236}">
                <a16:creationId xmlns:a16="http://schemas.microsoft.com/office/drawing/2014/main" id="{41F4994A-4F1E-4F62-9759-E927A6B3014C}"/>
              </a:ext>
            </a:extLst>
          </p:cNvPr>
          <p:cNvSpPr/>
          <p:nvPr/>
        </p:nvSpPr>
        <p:spPr>
          <a:xfrm>
            <a:off x="7201546" y="3162363"/>
            <a:ext cx="247650" cy="217262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97FB882-F474-411C-84A9-EEBB63A90EFA}"/>
              </a:ext>
            </a:extLst>
          </p:cNvPr>
          <p:cNvSpPr txBox="1"/>
          <p:nvPr/>
        </p:nvSpPr>
        <p:spPr>
          <a:xfrm>
            <a:off x="7033270" y="3547891"/>
            <a:ext cx="692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OSS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NA</a:t>
            </a:r>
          </a:p>
        </p:txBody>
      </p:sp>
      <p:sp>
        <p:nvSpPr>
          <p:cNvPr id="23" name="二等辺三角形 22">
            <a:extLst>
              <a:ext uri="{FF2B5EF4-FFF2-40B4-BE49-F238E27FC236}">
                <a16:creationId xmlns:a16="http://schemas.microsoft.com/office/drawing/2014/main" id="{276606BF-CA18-4AA6-9820-B76A443AEE07}"/>
              </a:ext>
            </a:extLst>
          </p:cNvPr>
          <p:cNvSpPr/>
          <p:nvPr/>
        </p:nvSpPr>
        <p:spPr>
          <a:xfrm>
            <a:off x="8255645" y="3162363"/>
            <a:ext cx="247650" cy="217262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4DC983C-38E4-4DF2-A149-18BE28D733FD}"/>
              </a:ext>
            </a:extLst>
          </p:cNvPr>
          <p:cNvSpPr txBox="1"/>
          <p:nvPr/>
        </p:nvSpPr>
        <p:spPr>
          <a:xfrm>
            <a:off x="8087369" y="3547891"/>
            <a:ext cx="692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OSS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EU</a:t>
            </a:r>
          </a:p>
        </p:txBody>
      </p:sp>
      <p:sp>
        <p:nvSpPr>
          <p:cNvPr id="25" name="二等辺三角形 24">
            <a:extLst>
              <a:ext uri="{FF2B5EF4-FFF2-40B4-BE49-F238E27FC236}">
                <a16:creationId xmlns:a16="http://schemas.microsoft.com/office/drawing/2014/main" id="{1BFA1FED-0A5B-41D7-9AFE-B6D420263D29}"/>
              </a:ext>
            </a:extLst>
          </p:cNvPr>
          <p:cNvSpPr/>
          <p:nvPr/>
        </p:nvSpPr>
        <p:spPr>
          <a:xfrm>
            <a:off x="5745807" y="3162363"/>
            <a:ext cx="247650" cy="217262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D98AA4B-20F2-404D-89B5-20D1A05C5857}"/>
              </a:ext>
            </a:extLst>
          </p:cNvPr>
          <p:cNvSpPr txBox="1"/>
          <p:nvPr/>
        </p:nvSpPr>
        <p:spPr>
          <a:xfrm>
            <a:off x="5577531" y="3547891"/>
            <a:ext cx="855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OSS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Japan</a:t>
            </a:r>
          </a:p>
        </p:txBody>
      </p:sp>
      <p:sp>
        <p:nvSpPr>
          <p:cNvPr id="27" name="二等辺三角形 26">
            <a:extLst>
              <a:ext uri="{FF2B5EF4-FFF2-40B4-BE49-F238E27FC236}">
                <a16:creationId xmlns:a16="http://schemas.microsoft.com/office/drawing/2014/main" id="{38005700-9EE3-417A-A72B-439FE04E9BDB}"/>
              </a:ext>
            </a:extLst>
          </p:cNvPr>
          <p:cNvSpPr/>
          <p:nvPr/>
        </p:nvSpPr>
        <p:spPr>
          <a:xfrm>
            <a:off x="2651770" y="3212723"/>
            <a:ext cx="247650" cy="217262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9D57411-B6BD-41B7-AFF0-36063920CD1B}"/>
              </a:ext>
            </a:extLst>
          </p:cNvPr>
          <p:cNvSpPr txBox="1"/>
          <p:nvPr/>
        </p:nvSpPr>
        <p:spPr>
          <a:xfrm>
            <a:off x="2483494" y="3598251"/>
            <a:ext cx="1282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Open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Compliance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Summit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D8635C8-2B68-43CD-AE30-F3FE42AAE2AA}"/>
              </a:ext>
            </a:extLst>
          </p:cNvPr>
          <p:cNvSpPr txBox="1"/>
          <p:nvPr/>
        </p:nvSpPr>
        <p:spPr>
          <a:xfrm>
            <a:off x="657074" y="2272755"/>
            <a:ext cx="9527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Japan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/>
            </a:r>
            <a:b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</a:b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WG</a:t>
            </a:r>
            <a:b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</a:b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全体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会合</a:t>
            </a:r>
            <a:endParaRPr kumimoji="1" lang="en-US" altLang="ja-JP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E804025-9258-475B-BCA8-E19E8730B35A}"/>
              </a:ext>
            </a:extLst>
          </p:cNvPr>
          <p:cNvSpPr txBox="1"/>
          <p:nvPr/>
        </p:nvSpPr>
        <p:spPr>
          <a:xfrm>
            <a:off x="673671" y="3225031"/>
            <a:ext cx="916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国際会議</a:t>
            </a:r>
            <a:endParaRPr kumimoji="1" lang="en-US" altLang="ja-JP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1" name="二等辺三角形 30">
            <a:extLst>
              <a:ext uri="{FF2B5EF4-FFF2-40B4-BE49-F238E27FC236}">
                <a16:creationId xmlns:a16="http://schemas.microsoft.com/office/drawing/2014/main" id="{BF8451F2-B676-4B46-83A7-798DCCACD8CE}"/>
              </a:ext>
            </a:extLst>
          </p:cNvPr>
          <p:cNvSpPr/>
          <p:nvPr/>
        </p:nvSpPr>
        <p:spPr>
          <a:xfrm>
            <a:off x="1775470" y="3995271"/>
            <a:ext cx="247650" cy="217262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21297A5-891A-4C08-A3C7-09F1293CE012}"/>
              </a:ext>
            </a:extLst>
          </p:cNvPr>
          <p:cNvSpPr txBox="1"/>
          <p:nvPr/>
        </p:nvSpPr>
        <p:spPr>
          <a:xfrm>
            <a:off x="457647" y="3942630"/>
            <a:ext cx="1117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OpenChain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/>
            </a:r>
            <a:b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</a:b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会議</a:t>
            </a:r>
            <a:endParaRPr kumimoji="1" lang="en-US" altLang="ja-JP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3" name="二等辺三角形 32">
            <a:extLst>
              <a:ext uri="{FF2B5EF4-FFF2-40B4-BE49-F238E27FC236}">
                <a16:creationId xmlns:a16="http://schemas.microsoft.com/office/drawing/2014/main" id="{FC2B0F1C-585D-4136-A319-930A8F017695}"/>
              </a:ext>
            </a:extLst>
          </p:cNvPr>
          <p:cNvSpPr/>
          <p:nvPr/>
        </p:nvSpPr>
        <p:spPr>
          <a:xfrm>
            <a:off x="4361507" y="3995271"/>
            <a:ext cx="247650" cy="217262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34" name="二等辺三角形 33">
            <a:extLst>
              <a:ext uri="{FF2B5EF4-FFF2-40B4-BE49-F238E27FC236}">
                <a16:creationId xmlns:a16="http://schemas.microsoft.com/office/drawing/2014/main" id="{9C3E2B3D-F91F-44F0-80C4-E04F2BEFD628}"/>
              </a:ext>
            </a:extLst>
          </p:cNvPr>
          <p:cNvSpPr/>
          <p:nvPr/>
        </p:nvSpPr>
        <p:spPr>
          <a:xfrm>
            <a:off x="7195594" y="2253020"/>
            <a:ext cx="247650" cy="21726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35" name="二等辺三角形 34">
            <a:extLst>
              <a:ext uri="{FF2B5EF4-FFF2-40B4-BE49-F238E27FC236}">
                <a16:creationId xmlns:a16="http://schemas.microsoft.com/office/drawing/2014/main" id="{C8A8E7F5-953A-4F5A-B172-F948692FE109}"/>
              </a:ext>
            </a:extLst>
          </p:cNvPr>
          <p:cNvSpPr/>
          <p:nvPr/>
        </p:nvSpPr>
        <p:spPr>
          <a:xfrm>
            <a:off x="8256639" y="2253020"/>
            <a:ext cx="247650" cy="21726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36" name="二等辺三角形 35">
            <a:extLst>
              <a:ext uri="{FF2B5EF4-FFF2-40B4-BE49-F238E27FC236}">
                <a16:creationId xmlns:a16="http://schemas.microsoft.com/office/drawing/2014/main" id="{0EA2C0CB-6541-4FC3-88AF-744A6AFA4E3F}"/>
              </a:ext>
            </a:extLst>
          </p:cNvPr>
          <p:cNvSpPr/>
          <p:nvPr/>
        </p:nvSpPr>
        <p:spPr>
          <a:xfrm>
            <a:off x="5745807" y="3995271"/>
            <a:ext cx="247650" cy="21726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37" name="二等辺三角形 36">
            <a:extLst>
              <a:ext uri="{FF2B5EF4-FFF2-40B4-BE49-F238E27FC236}">
                <a16:creationId xmlns:a16="http://schemas.microsoft.com/office/drawing/2014/main" id="{827D1598-EDBC-4ABE-A4F4-35FC4273EEC5}"/>
              </a:ext>
            </a:extLst>
          </p:cNvPr>
          <p:cNvSpPr/>
          <p:nvPr/>
        </p:nvSpPr>
        <p:spPr>
          <a:xfrm>
            <a:off x="7234882" y="3995271"/>
            <a:ext cx="247650" cy="21726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38" name="二等辺三角形 37">
            <a:extLst>
              <a:ext uri="{FF2B5EF4-FFF2-40B4-BE49-F238E27FC236}">
                <a16:creationId xmlns:a16="http://schemas.microsoft.com/office/drawing/2014/main" id="{045713BB-5CB0-425A-92F8-3D621602A9C6}"/>
              </a:ext>
            </a:extLst>
          </p:cNvPr>
          <p:cNvSpPr/>
          <p:nvPr/>
        </p:nvSpPr>
        <p:spPr>
          <a:xfrm>
            <a:off x="8255645" y="3995271"/>
            <a:ext cx="247650" cy="21726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39" name="二等辺三角形 38">
            <a:extLst>
              <a:ext uri="{FF2B5EF4-FFF2-40B4-BE49-F238E27FC236}">
                <a16:creationId xmlns:a16="http://schemas.microsoft.com/office/drawing/2014/main" id="{53503725-C916-4B5C-8733-E372ADA60AE4}"/>
              </a:ext>
            </a:extLst>
          </p:cNvPr>
          <p:cNvSpPr/>
          <p:nvPr/>
        </p:nvSpPr>
        <p:spPr>
          <a:xfrm>
            <a:off x="9201794" y="2253019"/>
            <a:ext cx="247650" cy="21726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EAB13A1F-F047-4B41-A271-FF0A78C977F0}"/>
              </a:ext>
            </a:extLst>
          </p:cNvPr>
          <p:cNvSpPr txBox="1"/>
          <p:nvPr/>
        </p:nvSpPr>
        <p:spPr>
          <a:xfrm>
            <a:off x="532781" y="4633502"/>
            <a:ext cx="1004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教育資料</a:t>
            </a:r>
            <a:endParaRPr kumimoji="1" lang="en-US" altLang="ja-JP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F033CC18-ABD3-415D-BAE3-39C0492675C2}"/>
              </a:ext>
            </a:extLst>
          </p:cNvPr>
          <p:cNvCxnSpPr>
            <a:endCxn id="27" idx="3"/>
          </p:cNvCxnSpPr>
          <p:nvPr/>
        </p:nvCxnSpPr>
        <p:spPr>
          <a:xfrm flipV="1">
            <a:off x="2763687" y="3429985"/>
            <a:ext cx="11908" cy="1151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02922EDE-EF9C-4B53-85A5-C7F757EF3A8F}"/>
              </a:ext>
            </a:extLst>
          </p:cNvPr>
          <p:cNvCxnSpPr>
            <a:cxnSpLocks/>
            <a:stCxn id="57" idx="3"/>
            <a:endCxn id="25" idx="3"/>
          </p:cNvCxnSpPr>
          <p:nvPr/>
        </p:nvCxnSpPr>
        <p:spPr>
          <a:xfrm flipV="1">
            <a:off x="5186510" y="3379625"/>
            <a:ext cx="683122" cy="1189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376BBDD6-EF82-46F2-AAB0-0FA0A678079C}"/>
              </a:ext>
            </a:extLst>
          </p:cNvPr>
          <p:cNvCxnSpPr>
            <a:cxnSpLocks/>
            <a:stCxn id="56" idx="3"/>
            <a:endCxn id="19" idx="3"/>
          </p:cNvCxnSpPr>
          <p:nvPr/>
        </p:nvCxnSpPr>
        <p:spPr>
          <a:xfrm flipV="1">
            <a:off x="4033986" y="3379625"/>
            <a:ext cx="451346" cy="1182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矢印: 五方向 54">
            <a:extLst>
              <a:ext uri="{FF2B5EF4-FFF2-40B4-BE49-F238E27FC236}">
                <a16:creationId xmlns:a16="http://schemas.microsoft.com/office/drawing/2014/main" id="{6A937CD1-6F4B-4890-965F-DCA3A4D966D8}"/>
              </a:ext>
            </a:extLst>
          </p:cNvPr>
          <p:cNvSpPr/>
          <p:nvPr/>
        </p:nvSpPr>
        <p:spPr>
          <a:xfrm>
            <a:off x="2016867" y="4822391"/>
            <a:ext cx="7688661" cy="9844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55" name="二等辺三角形 54">
            <a:extLst>
              <a:ext uri="{FF2B5EF4-FFF2-40B4-BE49-F238E27FC236}">
                <a16:creationId xmlns:a16="http://schemas.microsoft.com/office/drawing/2014/main" id="{CD16D1FF-F6F2-4AA0-B4E3-550AAE075447}"/>
              </a:ext>
            </a:extLst>
          </p:cNvPr>
          <p:cNvSpPr/>
          <p:nvPr/>
        </p:nvSpPr>
        <p:spPr>
          <a:xfrm rot="10800000">
            <a:off x="2643336" y="4561494"/>
            <a:ext cx="247650" cy="2172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56" name="二等辺三角形 55">
            <a:extLst>
              <a:ext uri="{FF2B5EF4-FFF2-40B4-BE49-F238E27FC236}">
                <a16:creationId xmlns:a16="http://schemas.microsoft.com/office/drawing/2014/main" id="{909CFBFF-A1ED-4EA9-A3F8-156CA41EB649}"/>
              </a:ext>
            </a:extLst>
          </p:cNvPr>
          <p:cNvSpPr/>
          <p:nvPr/>
        </p:nvSpPr>
        <p:spPr>
          <a:xfrm rot="10800000">
            <a:off x="3910161" y="4562057"/>
            <a:ext cx="247650" cy="2172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57" name="二等辺三角形 56">
            <a:extLst>
              <a:ext uri="{FF2B5EF4-FFF2-40B4-BE49-F238E27FC236}">
                <a16:creationId xmlns:a16="http://schemas.microsoft.com/office/drawing/2014/main" id="{D856DAAA-0334-4DE4-8B5B-6CD9DC4D568B}"/>
              </a:ext>
            </a:extLst>
          </p:cNvPr>
          <p:cNvSpPr/>
          <p:nvPr/>
        </p:nvSpPr>
        <p:spPr>
          <a:xfrm rot="10800000">
            <a:off x="5062685" y="4568925"/>
            <a:ext cx="247650" cy="2172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58" name="二等辺三角形 57">
            <a:extLst>
              <a:ext uri="{FF2B5EF4-FFF2-40B4-BE49-F238E27FC236}">
                <a16:creationId xmlns:a16="http://schemas.microsoft.com/office/drawing/2014/main" id="{9488D0BF-1CCA-4D2D-96D8-E674A042DDA2}"/>
              </a:ext>
            </a:extLst>
          </p:cNvPr>
          <p:cNvSpPr/>
          <p:nvPr/>
        </p:nvSpPr>
        <p:spPr>
          <a:xfrm rot="10800000">
            <a:off x="6047728" y="4568926"/>
            <a:ext cx="247650" cy="2172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EAB13A1F-F047-4B41-A271-FF0A78C977F0}"/>
              </a:ext>
            </a:extLst>
          </p:cNvPr>
          <p:cNvSpPr txBox="1"/>
          <p:nvPr/>
        </p:nvSpPr>
        <p:spPr>
          <a:xfrm>
            <a:off x="536121" y="5013176"/>
            <a:ext cx="1004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事例収集</a:t>
            </a:r>
            <a:endParaRPr kumimoji="1" lang="en-US" altLang="ja-JP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2763687" y="5085184"/>
            <a:ext cx="430264" cy="2167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EAB13A1F-F047-4B41-A271-FF0A78C977F0}"/>
              </a:ext>
            </a:extLst>
          </p:cNvPr>
          <p:cNvSpPr txBox="1"/>
          <p:nvPr/>
        </p:nvSpPr>
        <p:spPr>
          <a:xfrm>
            <a:off x="529655" y="5301208"/>
            <a:ext cx="1004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事例分析</a:t>
            </a:r>
            <a:endParaRPr kumimoji="1" lang="en-US" altLang="ja-JP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3195735" y="5445224"/>
            <a:ext cx="430264" cy="2167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3627783" y="5805264"/>
            <a:ext cx="430264" cy="2167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EAB13A1F-F047-4B41-A271-FF0A78C977F0}"/>
              </a:ext>
            </a:extLst>
          </p:cNvPr>
          <p:cNvSpPr txBox="1"/>
          <p:nvPr/>
        </p:nvSpPr>
        <p:spPr>
          <a:xfrm>
            <a:off x="-15552" y="5661248"/>
            <a:ext cx="1617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役割毎の案検討</a:t>
            </a:r>
            <a:endParaRPr kumimoji="1" lang="en-US" altLang="ja-JP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6" name="正方形/長方形 65"/>
          <p:cNvSpPr/>
          <p:nvPr/>
        </p:nvSpPr>
        <p:spPr>
          <a:xfrm>
            <a:off x="4090688" y="6092569"/>
            <a:ext cx="1095822" cy="2167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EAB13A1F-F047-4B41-A271-FF0A78C977F0}"/>
              </a:ext>
            </a:extLst>
          </p:cNvPr>
          <p:cNvSpPr txBox="1"/>
          <p:nvPr/>
        </p:nvSpPr>
        <p:spPr>
          <a:xfrm>
            <a:off x="-15552" y="6021288"/>
            <a:ext cx="1915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最小版の内容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検討</a:t>
            </a:r>
            <a:endParaRPr kumimoji="1" lang="en-US" altLang="ja-JP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フリーフォーム 3"/>
          <p:cNvSpPr/>
          <p:nvPr/>
        </p:nvSpPr>
        <p:spPr>
          <a:xfrm>
            <a:off x="3854823" y="1954306"/>
            <a:ext cx="197224" cy="4545106"/>
          </a:xfrm>
          <a:custGeom>
            <a:avLst/>
            <a:gdLst>
              <a:gd name="connsiteX0" fmla="*/ 161365 w 197224"/>
              <a:gd name="connsiteY0" fmla="*/ 0 h 4545106"/>
              <a:gd name="connsiteX1" fmla="*/ 161365 w 197224"/>
              <a:gd name="connsiteY1" fmla="*/ 3702423 h 4545106"/>
              <a:gd name="connsiteX2" fmla="*/ 0 w 197224"/>
              <a:gd name="connsiteY2" fmla="*/ 3863788 h 4545106"/>
              <a:gd name="connsiteX3" fmla="*/ 0 w 197224"/>
              <a:gd name="connsiteY3" fmla="*/ 4078941 h 4545106"/>
              <a:gd name="connsiteX4" fmla="*/ 197224 w 197224"/>
              <a:gd name="connsiteY4" fmla="*/ 4222376 h 4545106"/>
              <a:gd name="connsiteX5" fmla="*/ 197224 w 197224"/>
              <a:gd name="connsiteY5" fmla="*/ 4545106 h 4545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224" h="4545106">
                <a:moveTo>
                  <a:pt x="161365" y="0"/>
                </a:moveTo>
                <a:lnTo>
                  <a:pt x="161365" y="3702423"/>
                </a:lnTo>
                <a:lnTo>
                  <a:pt x="0" y="3863788"/>
                </a:lnTo>
                <a:lnTo>
                  <a:pt x="0" y="4078941"/>
                </a:lnTo>
                <a:lnTo>
                  <a:pt x="197224" y="4222376"/>
                </a:lnTo>
                <a:lnTo>
                  <a:pt x="197224" y="4545106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736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95301" y="533401"/>
            <a:ext cx="9210227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Clr>
                <a:srgbClr val="D2533C"/>
              </a:buClr>
              <a:buSzPct val="25000"/>
            </a:pPr>
            <a:r>
              <a:rPr lang="ja-JP" altLang="en-US" dirty="0" smtClean="0">
                <a:solidFill>
                  <a:srgbClr val="D2533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付録</a:t>
            </a:r>
            <a:r>
              <a:rPr lang="en-US" altLang="ja-JP" dirty="0" smtClean="0">
                <a:solidFill>
                  <a:srgbClr val="D2533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精密</a:t>
            </a: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機械製造会社の事例</a:t>
            </a:r>
            <a:endParaRPr lang="en-US" sz="2800" b="0" i="0" u="none" strike="noStrike" cap="none" dirty="0">
              <a:solidFill>
                <a:srgbClr val="D2533C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Roboto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61" name="表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009201"/>
              </p:ext>
            </p:extLst>
          </p:nvPr>
        </p:nvGraphicFramePr>
        <p:xfrm>
          <a:off x="200472" y="1340768"/>
          <a:ext cx="9505057" cy="48869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827896">
                  <a:extLst>
                    <a:ext uri="{9D8B030D-6E8A-4147-A177-3AD203B41FA5}">
                      <a16:colId xmlns:a16="http://schemas.microsoft.com/office/drawing/2014/main" val="1424541877"/>
                    </a:ext>
                  </a:extLst>
                </a:gridCol>
                <a:gridCol w="3572704">
                  <a:extLst>
                    <a:ext uri="{9D8B030D-6E8A-4147-A177-3AD203B41FA5}">
                      <a16:colId xmlns:a16="http://schemas.microsoft.com/office/drawing/2014/main" val="329499319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842205515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68981372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4155330270"/>
                    </a:ext>
                  </a:extLst>
                </a:gridCol>
                <a:gridCol w="792089">
                  <a:extLst>
                    <a:ext uri="{9D8B030D-6E8A-4147-A177-3AD203B41FA5}">
                      <a16:colId xmlns:a16="http://schemas.microsoft.com/office/drawing/2014/main" val="348751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教育名称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対象者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形態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希望</a:t>
                      </a:r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/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全員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タイミング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英語版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7946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経営者向け研修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戦略立案や方針策定、</a:t>
                      </a:r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/>
                      </a:r>
                      <a:b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</a:br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OSS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利用を判断する経営者向け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講演会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全員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必要に</a:t>
                      </a:r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/>
                      </a:r>
                      <a:b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</a:b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応じて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無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0501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OSS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検出ツール研修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OSS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検出ツールを使用する担当者向け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集合研修</a:t>
                      </a:r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希望者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1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回</a:t>
                      </a:r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/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年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893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SW</a:t>
                      </a:r>
                      <a:r>
                        <a:rPr kumimoji="1" lang="ja-JP" altLang="en-US" dirty="0" smtClean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開発者向け研修</a:t>
                      </a:r>
                      <a:endParaRPr kumimoji="1" lang="ja-JP" altLang="en-US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OSS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利用を提案</a:t>
                      </a:r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､OSS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利用状況を把握する担当者向け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集合研修</a:t>
                      </a:r>
                    </a:p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希望者</a:t>
                      </a:r>
                    </a:p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1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回</a:t>
                      </a:r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/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070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法務担当者向け研修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OSS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を利用する案件を担当する法務担当者向け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集合研修</a:t>
                      </a:r>
                    </a:p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希望者</a:t>
                      </a:r>
                    </a:p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1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回</a:t>
                      </a:r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/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5827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知財担当者向け研修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OSS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を利用する案件を担当する知財担当者向け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集合研修</a:t>
                      </a:r>
                    </a:p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希望者</a:t>
                      </a:r>
                    </a:p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1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回</a:t>
                      </a:r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/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無</a:t>
                      </a:r>
                      <a:endParaRPr kumimoji="1" lang="ja-JP" altLang="en-US" dirty="0" smtClean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623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OSS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基礎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OSS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を利用したソフトウェアを開発</a:t>
                      </a:r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､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頒布する担当者向け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e-learning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部署単位で</a:t>
                      </a:r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/>
                      </a:r>
                      <a:b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</a:b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全員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1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回</a:t>
                      </a:r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/2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～</a:t>
                      </a:r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3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年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107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SW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開発委託者向け</a:t>
                      </a:r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/>
                      </a:r>
                      <a:b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</a:br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OSS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基礎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OSS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を利用した販促品の開発委託や</a:t>
                      </a:r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OEM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の仕入れを担当する担当者向け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e-learning</a:t>
                      </a:r>
                      <a:endParaRPr kumimoji="1" lang="ja-JP" altLang="en-US" dirty="0" smtClean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希望者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1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回</a:t>
                      </a:r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/2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～</a:t>
                      </a:r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3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3565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ユーザー対応者向け</a:t>
                      </a:r>
                      <a:r>
                        <a:rPr kumimoji="1" lang="en-US" altLang="ja-JP" dirty="0" smtClean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/>
                      </a:r>
                      <a:br>
                        <a:rPr kumimoji="1" lang="en-US" altLang="ja-JP" dirty="0" smtClean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</a:br>
                      <a:r>
                        <a:rPr kumimoji="1" lang="en-US" altLang="ja-JP" dirty="0" smtClean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OSS</a:t>
                      </a:r>
                      <a:r>
                        <a:rPr kumimoji="1" lang="ja-JP" altLang="en-US" dirty="0" smtClean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基礎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製品購入したお客様と接する営業やサポート担当者向け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資料閲覧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希望者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1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回</a:t>
                      </a:r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/2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～</a:t>
                      </a:r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3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3779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パートナー向け</a:t>
                      </a:r>
                      <a:r>
                        <a:rPr kumimoji="1" lang="en-US" altLang="ja-JP" dirty="0" smtClean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/>
                      </a:r>
                      <a:br>
                        <a:rPr kumimoji="1" lang="en-US" altLang="ja-JP" dirty="0" smtClean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</a:br>
                      <a:r>
                        <a:rPr kumimoji="1" lang="en-US" altLang="ja-JP" dirty="0" smtClean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OSS</a:t>
                      </a:r>
                      <a:r>
                        <a:rPr kumimoji="1" lang="ja-JP" altLang="en-US" dirty="0" smtClean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基礎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OSS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を利用したソフトウェアを開発するパートナー向け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資料閲覧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希望者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1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回</a:t>
                      </a:r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/2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～</a:t>
                      </a:r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3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1671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259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95301" y="533401"/>
            <a:ext cx="8915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Roboto"/>
              <a:buNone/>
            </a:pPr>
            <a:r>
              <a:rPr lang="en-US" sz="4000" b="0" i="0" u="none" strike="noStrike" cap="none" dirty="0">
                <a:solidFill>
                  <a:schemeClr val="dk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Roboto"/>
              </a:rPr>
              <a:t>Agenda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506264" y="1600200"/>
            <a:ext cx="9199264" cy="495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/>
            </a:pPr>
            <a:r>
              <a:rPr lang="en-US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Overview</a:t>
            </a:r>
          </a:p>
          <a:p>
            <a:pPr marL="514350" lvl="0" indent="-514350">
              <a:spcBef>
                <a:spcPts val="0"/>
              </a:spcBef>
              <a:buFont typeface="+mj-lt"/>
              <a:buAutoNum type="arabicPeriod"/>
            </a:pP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Plan about the direction of our </a:t>
            </a:r>
            <a:r>
              <a:rPr lang="en-US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activity</a:t>
            </a:r>
          </a:p>
          <a:p>
            <a:pPr marL="514350" lvl="0" indent="-514350">
              <a:spcBef>
                <a:spcPts val="0"/>
              </a:spcBef>
              <a:buFont typeface="+mj-lt"/>
              <a:buAutoNum type="arabicPeriod"/>
            </a:pP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Case study of </a:t>
            </a:r>
            <a:r>
              <a:rPr lang="en-US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four companies</a:t>
            </a:r>
          </a:p>
          <a:p>
            <a:pPr marL="514350" lvl="0" indent="-514350">
              <a:spcBef>
                <a:spcPts val="0"/>
              </a:spcBef>
              <a:buFont typeface="+mj-lt"/>
              <a:buAutoNum type="arabicPeriod"/>
            </a:pPr>
            <a:r>
              <a:rPr kumimoji="1" lang="en-US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Call </a:t>
            </a:r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for Proposal(</a:t>
            </a:r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“Education for each role” SWG</a:t>
            </a:r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</a:p>
          <a:p>
            <a:pPr marL="514350" lvl="0" indent="-514350">
              <a:spcBef>
                <a:spcPts val="0"/>
              </a:spcBef>
              <a:buFont typeface="+mj-lt"/>
              <a:buAutoNum type="arabicPeriod"/>
            </a:pPr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Schedule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lvl="0" indent="0">
              <a:spcBef>
                <a:spcPts val="0"/>
              </a:spcBef>
              <a:buNone/>
            </a:pP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35466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561" y="2132856"/>
            <a:ext cx="8441794" cy="4464496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3584848" y="4725144"/>
            <a:ext cx="510852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4204946" y="3789040"/>
            <a:ext cx="1540142" cy="70856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5745088" y="4539072"/>
            <a:ext cx="504056" cy="360040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5745088" y="5259446"/>
            <a:ext cx="504056" cy="392538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3553875" y="3789040"/>
            <a:ext cx="540060" cy="792088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 10"/>
          <p:cNvSpPr/>
          <p:nvPr/>
        </p:nvSpPr>
        <p:spPr>
          <a:xfrm>
            <a:off x="3555640" y="4679903"/>
            <a:ext cx="605272" cy="549297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4796118" y="3099501"/>
            <a:ext cx="504056" cy="288032"/>
          </a:xfrm>
          <a:prstGeom prst="roundRect">
            <a:avLst/>
          </a:prstGeom>
          <a:noFill/>
          <a:ln>
            <a:solidFill>
              <a:srgbClr val="92D050"/>
            </a:solidFill>
          </a:ln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 12"/>
          <p:cNvSpPr/>
          <p:nvPr/>
        </p:nvSpPr>
        <p:spPr>
          <a:xfrm flipH="1" flipV="1">
            <a:off x="990972" y="3568734"/>
            <a:ext cx="1225724" cy="2380546"/>
          </a:xfrm>
          <a:prstGeom prst="roundRect">
            <a:avLst/>
          </a:prstGeom>
          <a:noFill/>
          <a:ln>
            <a:solidFill>
              <a:srgbClr val="002060"/>
            </a:solidFill>
          </a:ln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/>
          <p:cNvSpPr/>
          <p:nvPr/>
        </p:nvSpPr>
        <p:spPr>
          <a:xfrm>
            <a:off x="5361184" y="3073631"/>
            <a:ext cx="527920" cy="311062"/>
          </a:xfrm>
          <a:prstGeom prst="roundRect">
            <a:avLst/>
          </a:prstGeom>
          <a:noFill/>
          <a:ln>
            <a:solidFill>
              <a:srgbClr val="C00000"/>
            </a:solidFill>
          </a:ln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 14"/>
          <p:cNvSpPr/>
          <p:nvPr/>
        </p:nvSpPr>
        <p:spPr>
          <a:xfrm>
            <a:off x="4273955" y="3850254"/>
            <a:ext cx="1399125" cy="554066"/>
          </a:xfrm>
          <a:prstGeom prst="roundRect">
            <a:avLst/>
          </a:prstGeom>
          <a:noFill/>
          <a:ln>
            <a:solidFill>
              <a:srgbClr val="C00000"/>
            </a:solidFill>
          </a:ln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Shape 75"/>
          <p:cNvSpPr txBox="1">
            <a:spLocks noGrp="1"/>
          </p:cNvSpPr>
          <p:nvPr>
            <p:ph type="title"/>
          </p:nvPr>
        </p:nvSpPr>
        <p:spPr>
          <a:xfrm>
            <a:off x="495301" y="533401"/>
            <a:ext cx="9210227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Clr>
                <a:srgbClr val="D2533C"/>
              </a:buClr>
              <a:buSzPct val="25000"/>
            </a:pPr>
            <a:r>
              <a:rPr lang="ja-JP" altLang="en-US" dirty="0" smtClean="0">
                <a:solidFill>
                  <a:srgbClr val="D2533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付録</a:t>
            </a:r>
            <a:r>
              <a:rPr lang="en-US" altLang="ja-JP" dirty="0" smtClean="0">
                <a:solidFill>
                  <a:srgbClr val="D2533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精密</a:t>
            </a: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機械製造会社の事例</a:t>
            </a:r>
            <a:endParaRPr lang="en-US" sz="2800" b="0" i="0" u="none" strike="noStrike" cap="none" dirty="0">
              <a:solidFill>
                <a:srgbClr val="D2533C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63447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740765"/>
              </p:ext>
            </p:extLst>
          </p:nvPr>
        </p:nvGraphicFramePr>
        <p:xfrm>
          <a:off x="200472" y="1340768"/>
          <a:ext cx="9505057" cy="209967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827896">
                  <a:extLst>
                    <a:ext uri="{9D8B030D-6E8A-4147-A177-3AD203B41FA5}">
                      <a16:colId xmlns:a16="http://schemas.microsoft.com/office/drawing/2014/main" val="1424541877"/>
                    </a:ext>
                  </a:extLst>
                </a:gridCol>
                <a:gridCol w="3356680">
                  <a:extLst>
                    <a:ext uri="{9D8B030D-6E8A-4147-A177-3AD203B41FA5}">
                      <a16:colId xmlns:a16="http://schemas.microsoft.com/office/drawing/2014/main" val="329499319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842205515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68981372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4155330270"/>
                    </a:ext>
                  </a:extLst>
                </a:gridCol>
                <a:gridCol w="864097">
                  <a:extLst>
                    <a:ext uri="{9D8B030D-6E8A-4147-A177-3AD203B41FA5}">
                      <a16:colId xmlns:a16="http://schemas.microsoft.com/office/drawing/2014/main" val="348751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教育名称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対象者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形態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希望</a:t>
                      </a:r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/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全員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タイミング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英語版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7946274"/>
                  </a:ext>
                </a:extLst>
              </a:tr>
              <a:tr h="997312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OSS</a:t>
                      </a:r>
                      <a:r>
                        <a:rPr kumimoji="1" lang="ja-JP" altLang="en-US" dirty="0" smtClean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の基礎</a:t>
                      </a:r>
                      <a:endParaRPr kumimoji="1" lang="en-US" altLang="ja-JP" dirty="0" smtClean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  <a:p>
                      <a:r>
                        <a:rPr kumimoji="1" lang="en-US" altLang="ja-JP" dirty="0" smtClean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『2018</a:t>
                      </a:r>
                      <a:r>
                        <a:rPr kumimoji="1" lang="ja-JP" altLang="en-US" dirty="0" smtClean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年度版</a:t>
                      </a:r>
                      <a:r>
                        <a:rPr kumimoji="1" lang="en-US" altLang="ja-JP" dirty="0" smtClean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』</a:t>
                      </a:r>
                      <a:endParaRPr kumimoji="1" lang="ja-JP" altLang="en-US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OSS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を利用するための社内インフラ利用経験のある営業、</a:t>
                      </a:r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SE</a:t>
                      </a:r>
                      <a:r>
                        <a:rPr kumimoji="1" lang="ja-JP" altLang="en-US" dirty="0" err="1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、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設計、品質保証、他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e-learning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全員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1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回</a:t>
                      </a:r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/2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年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有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0501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sz="1400" b="0" dirty="0" smtClean="0">
                          <a:solidFill>
                            <a:schemeClr val="bg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OSS</a:t>
                      </a:r>
                      <a:r>
                        <a:rPr lang="ja-JP" altLang="en-US" sz="1400" b="0" dirty="0" smtClean="0">
                          <a:solidFill>
                            <a:schemeClr val="bg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コンプライアンス教育</a:t>
                      </a:r>
                      <a:endParaRPr kumimoji="1" lang="ja-JP" altLang="en-US" sz="1400" b="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OSS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のコンプライアンス</a:t>
                      </a:r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(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ライセンス、知財、他</a:t>
                      </a:r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)</a:t>
                      </a:r>
                      <a:r>
                        <a:rPr kumimoji="1" lang="ja-JP" altLang="en-US" dirty="0" err="1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、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ガイドラインに関連する管理者、担当者向け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集合研修</a:t>
                      </a:r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/>
                      </a:r>
                      <a:b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</a:br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(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社外講師</a:t>
                      </a:r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/>
                      </a:r>
                      <a:b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</a:b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講演会含</a:t>
                      </a:r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)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希望者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4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回</a:t>
                      </a:r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/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年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893551"/>
                  </a:ext>
                </a:extLst>
              </a:tr>
            </a:tbl>
          </a:graphicData>
        </a:graphic>
      </p:graphicFrame>
      <p:sp>
        <p:nvSpPr>
          <p:cNvPr id="6" name="Shape 75"/>
          <p:cNvSpPr txBox="1">
            <a:spLocks noGrp="1"/>
          </p:cNvSpPr>
          <p:nvPr>
            <p:ph type="title"/>
          </p:nvPr>
        </p:nvSpPr>
        <p:spPr>
          <a:xfrm>
            <a:off x="495301" y="533401"/>
            <a:ext cx="9210227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Clr>
                <a:srgbClr val="D2533C"/>
              </a:buClr>
              <a:buSzPct val="25000"/>
            </a:pPr>
            <a:r>
              <a:rPr lang="ja-JP" altLang="en-US" dirty="0" smtClean="0">
                <a:solidFill>
                  <a:srgbClr val="D2533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付録</a:t>
            </a:r>
            <a:r>
              <a:rPr lang="en-US" altLang="ja-JP" dirty="0" smtClean="0">
                <a:solidFill>
                  <a:srgbClr val="D2533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</a:t>
            </a:r>
            <a:r>
              <a:rPr lang="en-US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IT</a:t>
            </a: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会社の事例</a:t>
            </a:r>
            <a:endParaRPr lang="en-US" sz="2800" b="0" i="0" u="none" strike="noStrike" cap="none" dirty="0">
              <a:solidFill>
                <a:srgbClr val="D2533C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5224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561" y="2132856"/>
            <a:ext cx="8441794" cy="4464496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 flipH="1" flipV="1">
            <a:off x="4736976" y="3068960"/>
            <a:ext cx="576064" cy="288032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 flipH="1" flipV="1">
            <a:off x="5328221" y="3068960"/>
            <a:ext cx="560883" cy="288032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 flipH="1" flipV="1">
            <a:off x="4160912" y="3792252"/>
            <a:ext cx="1512168" cy="1724980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 flipH="1" flipV="1">
            <a:off x="3453784" y="3400814"/>
            <a:ext cx="2867368" cy="2692481"/>
          </a:xfrm>
          <a:prstGeom prst="roundRect">
            <a:avLst>
              <a:gd name="adj" fmla="val 5482"/>
            </a:avLst>
          </a:prstGeom>
          <a:noFill/>
          <a:ln>
            <a:solidFill>
              <a:srgbClr val="C00000"/>
            </a:solidFill>
          </a:ln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Shape 75"/>
          <p:cNvSpPr txBox="1">
            <a:spLocks noGrp="1"/>
          </p:cNvSpPr>
          <p:nvPr>
            <p:ph type="title"/>
          </p:nvPr>
        </p:nvSpPr>
        <p:spPr>
          <a:xfrm>
            <a:off x="495301" y="533401"/>
            <a:ext cx="9210227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Clr>
                <a:srgbClr val="D2533C"/>
              </a:buClr>
              <a:buSzPct val="25000"/>
            </a:pPr>
            <a:r>
              <a:rPr lang="ja-JP" altLang="en-US" dirty="0" smtClean="0">
                <a:solidFill>
                  <a:srgbClr val="D2533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付録</a:t>
            </a:r>
            <a:r>
              <a:rPr lang="en-US" altLang="ja-JP" dirty="0" smtClean="0">
                <a:solidFill>
                  <a:srgbClr val="D2533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</a:t>
            </a:r>
            <a:r>
              <a:rPr lang="en-US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IT</a:t>
            </a: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会社の事例</a:t>
            </a:r>
            <a:endParaRPr lang="en-US" sz="2800" b="0" i="0" u="none" strike="noStrike" cap="none" dirty="0">
              <a:solidFill>
                <a:srgbClr val="D2533C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94476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95301" y="533401"/>
            <a:ext cx="8915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Roboto"/>
              <a:buNone/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1.Overview</a:t>
            </a:r>
            <a:endParaRPr lang="en-US" sz="4000" b="0" i="0" u="none" strike="noStrike" cap="none" dirty="0">
              <a:solidFill>
                <a:schemeClr val="dk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Roboto"/>
            </a:endParaRPr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>
          <a:xfrm>
            <a:off x="495301" y="1608014"/>
            <a:ext cx="9354243" cy="4876799"/>
          </a:xfrm>
        </p:spPr>
        <p:txBody>
          <a:bodyPr/>
          <a:lstStyle/>
          <a:p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Member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Koizumi ,Fukuchi ,Nomura</a:t>
            </a:r>
          </a:p>
          <a:p>
            <a:pPr lvl="1"/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Iwata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report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outcome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F2F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meeting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：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10.Jan..2019(@Hitachi)</a:t>
            </a:r>
            <a:r>
              <a:rPr kumimoji="1" lang="ja-JP" altLang="en-US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15.Feb..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2019(@Hitachi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/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Discussion and organization about 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planning</a:t>
            </a:r>
          </a:p>
          <a:p>
            <a:pPr lvl="1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Planning of all member meeting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129541" indent="0">
              <a:buNone/>
            </a:pP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57315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95301" y="605409"/>
            <a:ext cx="8915399" cy="18874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2.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3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Plan about the direction of our activity</a:t>
            </a:r>
            <a:br>
              <a:rPr lang="en-US" altLang="ja-JP" sz="3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lang="en-US" sz="4000" b="0" i="0" u="none" strike="noStrike" cap="none" dirty="0">
              <a:solidFill>
                <a:schemeClr val="dk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Roboto"/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506264" y="1844824"/>
            <a:ext cx="9127256" cy="48245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14350" lvl="0" indent="-514350">
              <a:spcBef>
                <a:spcPts val="0"/>
              </a:spcBef>
              <a:buFont typeface="+mj-lt"/>
              <a:buAutoNum type="alphaLcPeriod"/>
            </a:pPr>
            <a:r>
              <a:rPr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Collect the education samples about OSS of some </a:t>
            </a:r>
            <a:r>
              <a:rPr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companies.</a:t>
            </a:r>
          </a:p>
          <a:p>
            <a:pPr marL="514350" lvl="0" indent="-514350">
              <a:spcBef>
                <a:spcPts val="0"/>
              </a:spcBef>
              <a:buFont typeface="+mj-lt"/>
              <a:buAutoNum type="alphaLcPeriod"/>
            </a:pPr>
            <a:r>
              <a:rPr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Analyze and report about the points of analysis below.</a:t>
            </a:r>
          </a:p>
          <a:p>
            <a:pPr marL="514350" lvl="0" indent="-242888">
              <a:spcBef>
                <a:spcPts val="0"/>
              </a:spcBef>
              <a:buFont typeface="+mj-lt"/>
              <a:buAutoNum type="romanLcPeriod"/>
            </a:pPr>
            <a:r>
              <a:rPr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The needs of </a:t>
            </a:r>
            <a:r>
              <a:rPr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the </a:t>
            </a:r>
            <a:r>
              <a:rPr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education about OSS</a:t>
            </a:r>
          </a:p>
          <a:p>
            <a:pPr marL="514350" lvl="0" indent="-242888">
              <a:spcBef>
                <a:spcPts val="0"/>
              </a:spcBef>
              <a:buFont typeface="+mj-lt"/>
              <a:buAutoNum type="romanLcPeriod"/>
            </a:pPr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To satisfy Specification of the </a:t>
            </a:r>
            <a:r>
              <a:rPr kumimoji="1" lang="en-US" altLang="ja-JP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OpenChain</a:t>
            </a:r>
            <a:endParaRPr kumimoji="1" lang="en-US" altLang="ja-JP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538163" lvl="0" indent="-266700">
              <a:spcBef>
                <a:spcPts val="0"/>
              </a:spcBef>
              <a:buFont typeface="+mj-lt"/>
              <a:buAutoNum type="romanLcPeriod"/>
            </a:pPr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Consider Excess and </a:t>
            </a:r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deficiency of the </a:t>
            </a:r>
            <a:r>
              <a:rPr kumimoji="1" lang="en-US" altLang="ja-JP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OpenChain</a:t>
            </a:r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Curriculum</a:t>
            </a:r>
          </a:p>
          <a:p>
            <a:pPr marL="514350" lvl="0" indent="-242888">
              <a:spcBef>
                <a:spcPts val="0"/>
              </a:spcBef>
              <a:buFont typeface="+mj-lt"/>
              <a:buAutoNum type="romanLcPeriod"/>
            </a:pPr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Consider </a:t>
            </a:r>
            <a:r>
              <a:rPr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the educations </a:t>
            </a:r>
            <a:r>
              <a:rPr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for each </a:t>
            </a:r>
            <a:r>
              <a:rPr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role (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Case study of four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companies</a:t>
            </a:r>
            <a:r>
              <a:rPr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  </a:t>
            </a:r>
            <a:r>
              <a:rPr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⇒　</a:t>
            </a:r>
            <a:r>
              <a:rPr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Up to GitHub</a:t>
            </a:r>
            <a:endParaRPr lang="en-US" altLang="ja-JP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ja-JP" dirty="0" smtClean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c. </a:t>
            </a:r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Make </a:t>
            </a:r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the </a:t>
            </a:r>
            <a:r>
              <a:rPr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example of Simple version for small companies. </a:t>
            </a:r>
            <a:br>
              <a:rPr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  (Add to Appendix of the </a:t>
            </a:r>
            <a:r>
              <a:rPr lang="en-US" altLang="ja-JP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OpenChain</a:t>
            </a:r>
            <a:r>
              <a:rPr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Curriculum)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87588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95301" y="605409"/>
            <a:ext cx="8915399" cy="18874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3. </a:t>
            </a:r>
            <a:r>
              <a:rPr lang="en-US" altLang="ja-JP" sz="3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Case study of four </a:t>
            </a:r>
            <a:r>
              <a:rPr lang="en-US" altLang="ja-JP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companies</a:t>
            </a:r>
            <a:br>
              <a:rPr lang="en-US" altLang="ja-JP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3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3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lang="en-US" sz="4000" b="0" i="0" u="none" strike="noStrike" cap="none" dirty="0">
              <a:solidFill>
                <a:schemeClr val="dk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Roboto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Shape 61"/>
          <p:cNvSpPr txBox="1">
            <a:spLocks noGrp="1"/>
          </p:cNvSpPr>
          <p:nvPr>
            <p:ph type="body" idx="1"/>
          </p:nvPr>
        </p:nvSpPr>
        <p:spPr>
          <a:xfrm>
            <a:off x="506264" y="1844824"/>
            <a:ext cx="8893471" cy="48245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14350" lvl="0" indent="-514350">
              <a:spcBef>
                <a:spcPts val="0"/>
              </a:spcBef>
              <a:buFont typeface="+mj-lt"/>
              <a:buAutoNum type="alphaLcPeriod"/>
            </a:pPr>
            <a:r>
              <a:rPr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Comments </a:t>
            </a:r>
            <a:r>
              <a:rPr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on analysis</a:t>
            </a:r>
            <a:endParaRPr lang="en-US" altLang="ja-JP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514350" lvl="0" indent="-242888">
              <a:spcBef>
                <a:spcPts val="0"/>
              </a:spcBef>
              <a:buFont typeface="+mj-lt"/>
              <a:buAutoNum type="romanLcPeriod"/>
            </a:pPr>
            <a:r>
              <a:rPr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Unique contents</a:t>
            </a:r>
            <a:r>
              <a:rPr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of </a:t>
            </a:r>
            <a:r>
              <a:rPr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each company</a:t>
            </a:r>
            <a:r>
              <a:rPr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OSS </a:t>
            </a:r>
            <a:r>
              <a:rPr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contamination, OSS </a:t>
            </a:r>
            <a:r>
              <a:rPr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detection tool</a:t>
            </a:r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Community,</a:t>
            </a:r>
            <a:r>
              <a:rPr kumimoji="1"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Open </a:t>
            </a:r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sourcing</a:t>
            </a:r>
            <a:endParaRPr kumimoji="1" lang="en-US" altLang="ja-JP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514350" lvl="0" indent="-242888">
              <a:spcBef>
                <a:spcPts val="0"/>
              </a:spcBef>
              <a:buFont typeface="+mj-lt"/>
              <a:buAutoNum type="romanLcPeriod"/>
            </a:pPr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Contents to satisfy </a:t>
            </a:r>
            <a:r>
              <a:rPr kumimoji="1" lang="en-US" altLang="ja-JP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OpenChain</a:t>
            </a:r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Spec.</a:t>
            </a:r>
            <a:b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Compliance process</a:t>
            </a:r>
            <a:endParaRPr kumimoji="1" lang="en-US" altLang="ja-JP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lvl="0" indent="0">
              <a:spcBef>
                <a:spcPts val="0"/>
              </a:spcBef>
              <a:buNone/>
            </a:pPr>
            <a:endParaRPr lang="en-US" altLang="ja-JP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altLang="ja-JP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b. </a:t>
            </a:r>
            <a:r>
              <a:rPr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Proposal of </a:t>
            </a:r>
            <a:r>
              <a:rPr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the contents of </a:t>
            </a:r>
            <a:r>
              <a:rPr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simple version for c</a:t>
            </a:r>
            <a:r>
              <a:rPr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ommon</a:t>
            </a:r>
            <a:br>
              <a:rPr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   education documents </a:t>
            </a:r>
            <a:r>
              <a:rPr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for </a:t>
            </a:r>
            <a:r>
              <a:rPr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suppliers</a:t>
            </a:r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Introduction, </a:t>
            </a:r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About OSS</a:t>
            </a:r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Intellectual </a:t>
            </a:r>
            <a:r>
              <a:rPr kumimoji="1" lang="en-US" altLang="ja-JP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propaty</a:t>
            </a:r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</a:t>
            </a:r>
            <a:b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   Using </a:t>
            </a:r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OSS, License, </a:t>
            </a:r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Summary</a:t>
            </a:r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Contact window</a:t>
            </a:r>
            <a:endParaRPr kumimoji="1" lang="en-US" altLang="ja-JP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9325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95301" y="533401"/>
            <a:ext cx="9210227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/>
            <a:r>
              <a:rPr lang="en-US" altLang="ja-JP" dirty="0">
                <a:solidFill>
                  <a:srgbClr val="D2533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</a:t>
            </a:r>
            <a:r>
              <a:rPr lang="en-US" altLang="ja-JP" sz="4000" b="0" i="0" u="none" strike="noStrike" cap="none" dirty="0" smtClean="0">
                <a:solidFill>
                  <a:srgbClr val="D2533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Roboto"/>
              </a:rPr>
              <a:t>.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Call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for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Proposal(</a:t>
            </a:r>
            <a:r>
              <a:rPr lang="en-US" altLang="ja-JP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“Education for each </a:t>
            </a:r>
            <a:r>
              <a:rPr lang="en-US" altLang="ja-JP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role” SWG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</a:p>
        </p:txBody>
      </p:sp>
      <p:sp>
        <p:nvSpPr>
          <p:cNvPr id="5" name="Shape 61"/>
          <p:cNvSpPr txBox="1">
            <a:spLocks noGrp="1"/>
          </p:cNvSpPr>
          <p:nvPr>
            <p:ph type="body" idx="1"/>
          </p:nvPr>
        </p:nvSpPr>
        <p:spPr>
          <a:xfrm>
            <a:off x="506264" y="1600200"/>
            <a:ext cx="8893471" cy="495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14350" lvl="0" indent="-514350">
              <a:spcBef>
                <a:spcPts val="0"/>
              </a:spcBef>
              <a:buFont typeface="+mj-lt"/>
              <a:buAutoNum type="alphaLcPeriod"/>
            </a:pPr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Contribute education samples used in a company about education system, target </a:t>
            </a:r>
            <a:r>
              <a:rPr lang="en-US" altLang="ja-JP" sz="2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of training, </a:t>
            </a:r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education type( Seminar, Training, e-learning, Document, </a:t>
            </a:r>
            <a:r>
              <a:rPr lang="en-US" altLang="ja-JP" sz="2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etc.), </a:t>
            </a:r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timing , and  English version.</a:t>
            </a:r>
          </a:p>
          <a:p>
            <a:pPr marL="514350" lvl="0" indent="-514350">
              <a:spcBef>
                <a:spcPts val="0"/>
              </a:spcBef>
              <a:buFont typeface="+mj-lt"/>
              <a:buAutoNum type="alphaLcPeriod"/>
            </a:pPr>
            <a:r>
              <a:rPr lang="en-US" altLang="ja-JP" sz="2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Indicate </a:t>
            </a:r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target members for education samples on business flow.</a:t>
            </a:r>
          </a:p>
          <a:p>
            <a:pPr marL="514350" lvl="0" indent="-514350">
              <a:spcBef>
                <a:spcPts val="0"/>
              </a:spcBef>
              <a:buFont typeface="+mj-lt"/>
              <a:buAutoNum type="alphaLcPeriod"/>
            </a:pPr>
            <a:r>
              <a:rPr lang="en-US" altLang="ja-JP" sz="2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Contribute </a:t>
            </a:r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table of contents and summaries of education samples</a:t>
            </a:r>
            <a:r>
              <a:rPr lang="en-US" altLang="ja-JP" sz="2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</a:t>
            </a:r>
            <a:endParaRPr lang="en-US" altLang="ja-JP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56215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95301" y="533401"/>
            <a:ext cx="9210227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/>
            <a:r>
              <a:rPr lang="en-US" altLang="ja-JP" dirty="0">
                <a:solidFill>
                  <a:srgbClr val="D2533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5</a:t>
            </a:r>
            <a:r>
              <a:rPr lang="en-US" altLang="ja-JP" sz="4000" b="0" i="0" u="none" strike="noStrike" cap="none" dirty="0" smtClean="0">
                <a:solidFill>
                  <a:srgbClr val="D2533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Roboto"/>
              </a:rPr>
              <a:t>.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Schedule</a:t>
            </a:r>
            <a:endParaRPr lang="en-US" altLang="ja-JP" dirty="0">
              <a:solidFill>
                <a:schemeClr val="dk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フッター プレースホルダー 1">
            <a:extLst>
              <a:ext uri="{FF2B5EF4-FFF2-40B4-BE49-F238E27FC236}">
                <a16:creationId xmlns:a16="http://schemas.microsoft.com/office/drawing/2014/main" id="{BA50CC38-7271-432F-B127-A3F10336931B}"/>
              </a:ext>
            </a:extLst>
          </p:cNvPr>
          <p:cNvSpPr txBox="1">
            <a:spLocks/>
          </p:cNvSpPr>
          <p:nvPr/>
        </p:nvSpPr>
        <p:spPr>
          <a:xfrm>
            <a:off x="4185295" y="5040807"/>
            <a:ext cx="2895600" cy="33313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CC0-1.0</a:t>
            </a:r>
            <a:endParaRPr kumimoji="1" lang="ja-JP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DBCE1FBD-C8FA-45E8-9060-79BE0F0850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078142"/>
              </p:ext>
            </p:extLst>
          </p:nvPr>
        </p:nvGraphicFramePr>
        <p:xfrm>
          <a:off x="1569095" y="1420112"/>
          <a:ext cx="8128000" cy="4992432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30039672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0339070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1250758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7606027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03087299"/>
                    </a:ext>
                  </a:extLst>
                </a:gridCol>
              </a:tblGrid>
              <a:tr h="486944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2018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 smtClean="0"/>
                        <a:t>Oct.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2019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 smtClean="0"/>
                        <a:t>Jan.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2019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 smtClean="0"/>
                        <a:t>Apr.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2019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 smtClean="0"/>
                        <a:t>Jul.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2019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 smtClean="0"/>
                        <a:t>Oct.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692275"/>
                  </a:ext>
                </a:extLst>
              </a:tr>
              <a:tr h="2084567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372108"/>
                  </a:ext>
                </a:extLst>
              </a:tr>
              <a:tr h="2389705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973720"/>
                  </a:ext>
                </a:extLst>
              </a:tr>
            </a:tbl>
          </a:graphicData>
        </a:graphic>
      </p:graphicFrame>
      <p:sp>
        <p:nvSpPr>
          <p:cNvPr id="8" name="二等辺三角形 7">
            <a:extLst>
              <a:ext uri="{FF2B5EF4-FFF2-40B4-BE49-F238E27FC236}">
                <a16:creationId xmlns:a16="http://schemas.microsoft.com/office/drawing/2014/main" id="{DA8C9C30-D711-4610-9C65-8E477700E4D1}"/>
              </a:ext>
            </a:extLst>
          </p:cNvPr>
          <p:cNvSpPr/>
          <p:nvPr/>
        </p:nvSpPr>
        <p:spPr>
          <a:xfrm>
            <a:off x="1899295" y="2253021"/>
            <a:ext cx="247650" cy="2172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9" name="二等辺三角形 8">
            <a:extLst>
              <a:ext uri="{FF2B5EF4-FFF2-40B4-BE49-F238E27FC236}">
                <a16:creationId xmlns:a16="http://schemas.microsoft.com/office/drawing/2014/main" id="{C53884BE-A12F-4E8E-A918-162757DFEF41}"/>
              </a:ext>
            </a:extLst>
          </p:cNvPr>
          <p:cNvSpPr/>
          <p:nvPr/>
        </p:nvSpPr>
        <p:spPr>
          <a:xfrm>
            <a:off x="2661295" y="2253021"/>
            <a:ext cx="247650" cy="2172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10" name="二等辺三角形 9">
            <a:extLst>
              <a:ext uri="{FF2B5EF4-FFF2-40B4-BE49-F238E27FC236}">
                <a16:creationId xmlns:a16="http://schemas.microsoft.com/office/drawing/2014/main" id="{8142FD77-F75C-4E9E-B487-94B081CF30E3}"/>
              </a:ext>
            </a:extLst>
          </p:cNvPr>
          <p:cNvSpPr/>
          <p:nvPr/>
        </p:nvSpPr>
        <p:spPr>
          <a:xfrm>
            <a:off x="3918595" y="2253021"/>
            <a:ext cx="247650" cy="2172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11" name="二等辺三角形 10">
            <a:extLst>
              <a:ext uri="{FF2B5EF4-FFF2-40B4-BE49-F238E27FC236}">
                <a16:creationId xmlns:a16="http://schemas.microsoft.com/office/drawing/2014/main" id="{B52320C5-18D3-4719-A7E9-942FC059CBD0}"/>
              </a:ext>
            </a:extLst>
          </p:cNvPr>
          <p:cNvSpPr/>
          <p:nvPr/>
        </p:nvSpPr>
        <p:spPr>
          <a:xfrm>
            <a:off x="5052070" y="2253021"/>
            <a:ext cx="247650" cy="2172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2425481-5968-41D5-98FF-59E32D3B2191}"/>
              </a:ext>
            </a:extLst>
          </p:cNvPr>
          <p:cNvSpPr txBox="1"/>
          <p:nvPr/>
        </p:nvSpPr>
        <p:spPr>
          <a:xfrm>
            <a:off x="1742132" y="2595921"/>
            <a:ext cx="809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6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回</a:t>
            </a:r>
            <a:endParaRPr kumimoji="1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東芝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E42AF2E-B9A4-437A-9342-5CBACA081CB5}"/>
              </a:ext>
            </a:extLst>
          </p:cNvPr>
          <p:cNvSpPr txBox="1"/>
          <p:nvPr/>
        </p:nvSpPr>
        <p:spPr>
          <a:xfrm>
            <a:off x="2475556" y="2595921"/>
            <a:ext cx="1042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7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回</a:t>
            </a:r>
            <a:endParaRPr kumimoji="1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TuvSud</a:t>
            </a:r>
            <a:endParaRPr kumimoji="1" lang="ja-JP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225DE27-09DF-4516-A8C4-1CAE9DE0625B}"/>
              </a:ext>
            </a:extLst>
          </p:cNvPr>
          <p:cNvSpPr txBox="1"/>
          <p:nvPr/>
        </p:nvSpPr>
        <p:spPr>
          <a:xfrm>
            <a:off x="3663800" y="2595921"/>
            <a:ext cx="1042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8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回</a:t>
            </a:r>
            <a:endParaRPr kumimoji="1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三菱電機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0C444B6-9B8D-45A3-9CBD-64C1D7C51B55}"/>
              </a:ext>
            </a:extLst>
          </p:cNvPr>
          <p:cNvSpPr txBox="1"/>
          <p:nvPr/>
        </p:nvSpPr>
        <p:spPr>
          <a:xfrm>
            <a:off x="4894907" y="2595921"/>
            <a:ext cx="1042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9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回</a:t>
            </a:r>
            <a:endParaRPr kumimoji="1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デンソーテン</a:t>
            </a:r>
          </a:p>
        </p:txBody>
      </p:sp>
      <p:sp>
        <p:nvSpPr>
          <p:cNvPr id="16" name="二等辺三角形 15">
            <a:extLst>
              <a:ext uri="{FF2B5EF4-FFF2-40B4-BE49-F238E27FC236}">
                <a16:creationId xmlns:a16="http://schemas.microsoft.com/office/drawing/2014/main" id="{FD2A496D-0E0C-4D77-8A68-91FB1ABFA918}"/>
              </a:ext>
            </a:extLst>
          </p:cNvPr>
          <p:cNvSpPr/>
          <p:nvPr/>
        </p:nvSpPr>
        <p:spPr>
          <a:xfrm>
            <a:off x="5993457" y="2253020"/>
            <a:ext cx="247650" cy="21726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17" name="二等辺三角形 16">
            <a:extLst>
              <a:ext uri="{FF2B5EF4-FFF2-40B4-BE49-F238E27FC236}">
                <a16:creationId xmlns:a16="http://schemas.microsoft.com/office/drawing/2014/main" id="{746DF0DC-CEBE-44FC-840F-DA267E3B83DA}"/>
              </a:ext>
            </a:extLst>
          </p:cNvPr>
          <p:cNvSpPr/>
          <p:nvPr/>
        </p:nvSpPr>
        <p:spPr>
          <a:xfrm>
            <a:off x="1775470" y="3204991"/>
            <a:ext cx="247650" cy="217262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670F50A-1C2C-43C7-BEB8-0BF64E91A7F6}"/>
              </a:ext>
            </a:extLst>
          </p:cNvPr>
          <p:cNvSpPr txBox="1"/>
          <p:nvPr/>
        </p:nvSpPr>
        <p:spPr>
          <a:xfrm>
            <a:off x="1607194" y="3590519"/>
            <a:ext cx="692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OSS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EU</a:t>
            </a:r>
          </a:p>
        </p:txBody>
      </p:sp>
      <p:sp>
        <p:nvSpPr>
          <p:cNvPr id="19" name="二等辺三角形 18">
            <a:extLst>
              <a:ext uri="{FF2B5EF4-FFF2-40B4-BE49-F238E27FC236}">
                <a16:creationId xmlns:a16="http://schemas.microsoft.com/office/drawing/2014/main" id="{9FC4845E-9165-42BE-B969-527146DBA5C5}"/>
              </a:ext>
            </a:extLst>
          </p:cNvPr>
          <p:cNvSpPr/>
          <p:nvPr/>
        </p:nvSpPr>
        <p:spPr>
          <a:xfrm>
            <a:off x="4361507" y="3162363"/>
            <a:ext cx="247650" cy="217262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F943D3B-9B98-4B34-91EE-1FBE56329355}"/>
              </a:ext>
            </a:extLst>
          </p:cNvPr>
          <p:cNvSpPr txBox="1"/>
          <p:nvPr/>
        </p:nvSpPr>
        <p:spPr>
          <a:xfrm>
            <a:off x="4042420" y="3546628"/>
            <a:ext cx="966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Leadership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Summit</a:t>
            </a:r>
          </a:p>
        </p:txBody>
      </p:sp>
      <p:sp>
        <p:nvSpPr>
          <p:cNvPr id="21" name="二等辺三角形 20">
            <a:extLst>
              <a:ext uri="{FF2B5EF4-FFF2-40B4-BE49-F238E27FC236}">
                <a16:creationId xmlns:a16="http://schemas.microsoft.com/office/drawing/2014/main" id="{41F4994A-4F1E-4F62-9759-E927A6B3014C}"/>
              </a:ext>
            </a:extLst>
          </p:cNvPr>
          <p:cNvSpPr/>
          <p:nvPr/>
        </p:nvSpPr>
        <p:spPr>
          <a:xfrm>
            <a:off x="7201546" y="3162363"/>
            <a:ext cx="247650" cy="217262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97FB882-F474-411C-84A9-EEBB63A90EFA}"/>
              </a:ext>
            </a:extLst>
          </p:cNvPr>
          <p:cNvSpPr txBox="1"/>
          <p:nvPr/>
        </p:nvSpPr>
        <p:spPr>
          <a:xfrm>
            <a:off x="7033270" y="3547891"/>
            <a:ext cx="692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OSS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NA</a:t>
            </a:r>
          </a:p>
        </p:txBody>
      </p:sp>
      <p:sp>
        <p:nvSpPr>
          <p:cNvPr id="23" name="二等辺三角形 22">
            <a:extLst>
              <a:ext uri="{FF2B5EF4-FFF2-40B4-BE49-F238E27FC236}">
                <a16:creationId xmlns:a16="http://schemas.microsoft.com/office/drawing/2014/main" id="{276606BF-CA18-4AA6-9820-B76A443AEE07}"/>
              </a:ext>
            </a:extLst>
          </p:cNvPr>
          <p:cNvSpPr/>
          <p:nvPr/>
        </p:nvSpPr>
        <p:spPr>
          <a:xfrm>
            <a:off x="8255645" y="3162363"/>
            <a:ext cx="247650" cy="217262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4DC983C-38E4-4DF2-A149-18BE28D733FD}"/>
              </a:ext>
            </a:extLst>
          </p:cNvPr>
          <p:cNvSpPr txBox="1"/>
          <p:nvPr/>
        </p:nvSpPr>
        <p:spPr>
          <a:xfrm>
            <a:off x="8087369" y="3547891"/>
            <a:ext cx="692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OSS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EU</a:t>
            </a:r>
          </a:p>
        </p:txBody>
      </p:sp>
      <p:sp>
        <p:nvSpPr>
          <p:cNvPr id="25" name="二等辺三角形 24">
            <a:extLst>
              <a:ext uri="{FF2B5EF4-FFF2-40B4-BE49-F238E27FC236}">
                <a16:creationId xmlns:a16="http://schemas.microsoft.com/office/drawing/2014/main" id="{1BFA1FED-0A5B-41D7-9AFE-B6D420263D29}"/>
              </a:ext>
            </a:extLst>
          </p:cNvPr>
          <p:cNvSpPr/>
          <p:nvPr/>
        </p:nvSpPr>
        <p:spPr>
          <a:xfrm>
            <a:off x="5745807" y="3162363"/>
            <a:ext cx="247650" cy="217262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D98AA4B-20F2-404D-89B5-20D1A05C5857}"/>
              </a:ext>
            </a:extLst>
          </p:cNvPr>
          <p:cNvSpPr txBox="1"/>
          <p:nvPr/>
        </p:nvSpPr>
        <p:spPr>
          <a:xfrm>
            <a:off x="5577531" y="3547891"/>
            <a:ext cx="855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OSS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Japan</a:t>
            </a:r>
          </a:p>
        </p:txBody>
      </p:sp>
      <p:sp>
        <p:nvSpPr>
          <p:cNvPr id="27" name="二等辺三角形 26">
            <a:extLst>
              <a:ext uri="{FF2B5EF4-FFF2-40B4-BE49-F238E27FC236}">
                <a16:creationId xmlns:a16="http://schemas.microsoft.com/office/drawing/2014/main" id="{38005700-9EE3-417A-A72B-439FE04E9BDB}"/>
              </a:ext>
            </a:extLst>
          </p:cNvPr>
          <p:cNvSpPr/>
          <p:nvPr/>
        </p:nvSpPr>
        <p:spPr>
          <a:xfrm>
            <a:off x="2651770" y="3212723"/>
            <a:ext cx="247650" cy="217262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9D57411-B6BD-41B7-AFF0-36063920CD1B}"/>
              </a:ext>
            </a:extLst>
          </p:cNvPr>
          <p:cNvSpPr txBox="1"/>
          <p:nvPr/>
        </p:nvSpPr>
        <p:spPr>
          <a:xfrm>
            <a:off x="2483494" y="3598251"/>
            <a:ext cx="1282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Open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Compliance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Summit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D8635C8-2B68-43CD-AE30-F3FE42AAE2AA}"/>
              </a:ext>
            </a:extLst>
          </p:cNvPr>
          <p:cNvSpPr txBox="1"/>
          <p:nvPr/>
        </p:nvSpPr>
        <p:spPr>
          <a:xfrm>
            <a:off x="344488" y="2272755"/>
            <a:ext cx="1262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Japan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WG</a:t>
            </a:r>
            <a:b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</a:b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Meeting</a:t>
            </a:r>
            <a:endParaRPr kumimoji="1" lang="en-US" altLang="ja-JP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E804025-9258-475B-BCA8-E19E8730B35A}"/>
              </a:ext>
            </a:extLst>
          </p:cNvPr>
          <p:cNvSpPr txBox="1"/>
          <p:nvPr/>
        </p:nvSpPr>
        <p:spPr>
          <a:xfrm>
            <a:off x="410220" y="3225031"/>
            <a:ext cx="1179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Conference</a:t>
            </a:r>
            <a:endParaRPr kumimoji="1" lang="en-US" altLang="ja-JP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1" name="二等辺三角形 30">
            <a:extLst>
              <a:ext uri="{FF2B5EF4-FFF2-40B4-BE49-F238E27FC236}">
                <a16:creationId xmlns:a16="http://schemas.microsoft.com/office/drawing/2014/main" id="{BF8451F2-B676-4B46-83A7-798DCCACD8CE}"/>
              </a:ext>
            </a:extLst>
          </p:cNvPr>
          <p:cNvSpPr/>
          <p:nvPr/>
        </p:nvSpPr>
        <p:spPr>
          <a:xfrm>
            <a:off x="1775470" y="3995271"/>
            <a:ext cx="247650" cy="217262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21297A5-891A-4C08-A3C7-09F1293CE012}"/>
              </a:ext>
            </a:extLst>
          </p:cNvPr>
          <p:cNvSpPr txBox="1"/>
          <p:nvPr/>
        </p:nvSpPr>
        <p:spPr>
          <a:xfrm>
            <a:off x="0" y="3769876"/>
            <a:ext cx="1742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OpenChain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/>
            </a:r>
            <a:b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</a:b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Steering committee</a:t>
            </a:r>
            <a:endParaRPr kumimoji="1" lang="en-US" altLang="ja-JP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3" name="二等辺三角形 32">
            <a:extLst>
              <a:ext uri="{FF2B5EF4-FFF2-40B4-BE49-F238E27FC236}">
                <a16:creationId xmlns:a16="http://schemas.microsoft.com/office/drawing/2014/main" id="{FC2B0F1C-585D-4136-A319-930A8F017695}"/>
              </a:ext>
            </a:extLst>
          </p:cNvPr>
          <p:cNvSpPr/>
          <p:nvPr/>
        </p:nvSpPr>
        <p:spPr>
          <a:xfrm>
            <a:off x="4361507" y="3995271"/>
            <a:ext cx="247650" cy="217262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34" name="二等辺三角形 33">
            <a:extLst>
              <a:ext uri="{FF2B5EF4-FFF2-40B4-BE49-F238E27FC236}">
                <a16:creationId xmlns:a16="http://schemas.microsoft.com/office/drawing/2014/main" id="{9C3E2B3D-F91F-44F0-80C4-E04F2BEFD628}"/>
              </a:ext>
            </a:extLst>
          </p:cNvPr>
          <p:cNvSpPr/>
          <p:nvPr/>
        </p:nvSpPr>
        <p:spPr>
          <a:xfrm>
            <a:off x="7195594" y="2253020"/>
            <a:ext cx="247650" cy="21726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35" name="二等辺三角形 34">
            <a:extLst>
              <a:ext uri="{FF2B5EF4-FFF2-40B4-BE49-F238E27FC236}">
                <a16:creationId xmlns:a16="http://schemas.microsoft.com/office/drawing/2014/main" id="{C8A8E7F5-953A-4F5A-B172-F948692FE109}"/>
              </a:ext>
            </a:extLst>
          </p:cNvPr>
          <p:cNvSpPr/>
          <p:nvPr/>
        </p:nvSpPr>
        <p:spPr>
          <a:xfrm>
            <a:off x="8256639" y="2253020"/>
            <a:ext cx="247650" cy="21726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36" name="二等辺三角形 35">
            <a:extLst>
              <a:ext uri="{FF2B5EF4-FFF2-40B4-BE49-F238E27FC236}">
                <a16:creationId xmlns:a16="http://schemas.microsoft.com/office/drawing/2014/main" id="{0EA2C0CB-6541-4FC3-88AF-744A6AFA4E3F}"/>
              </a:ext>
            </a:extLst>
          </p:cNvPr>
          <p:cNvSpPr/>
          <p:nvPr/>
        </p:nvSpPr>
        <p:spPr>
          <a:xfrm>
            <a:off x="5745807" y="3995271"/>
            <a:ext cx="247650" cy="21726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37" name="二等辺三角形 36">
            <a:extLst>
              <a:ext uri="{FF2B5EF4-FFF2-40B4-BE49-F238E27FC236}">
                <a16:creationId xmlns:a16="http://schemas.microsoft.com/office/drawing/2014/main" id="{827D1598-EDBC-4ABE-A4F4-35FC4273EEC5}"/>
              </a:ext>
            </a:extLst>
          </p:cNvPr>
          <p:cNvSpPr/>
          <p:nvPr/>
        </p:nvSpPr>
        <p:spPr>
          <a:xfrm>
            <a:off x="7234882" y="3995271"/>
            <a:ext cx="247650" cy="21726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38" name="二等辺三角形 37">
            <a:extLst>
              <a:ext uri="{FF2B5EF4-FFF2-40B4-BE49-F238E27FC236}">
                <a16:creationId xmlns:a16="http://schemas.microsoft.com/office/drawing/2014/main" id="{045713BB-5CB0-425A-92F8-3D621602A9C6}"/>
              </a:ext>
            </a:extLst>
          </p:cNvPr>
          <p:cNvSpPr/>
          <p:nvPr/>
        </p:nvSpPr>
        <p:spPr>
          <a:xfrm>
            <a:off x="8255645" y="3995271"/>
            <a:ext cx="247650" cy="21726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39" name="二等辺三角形 38">
            <a:extLst>
              <a:ext uri="{FF2B5EF4-FFF2-40B4-BE49-F238E27FC236}">
                <a16:creationId xmlns:a16="http://schemas.microsoft.com/office/drawing/2014/main" id="{53503725-C916-4B5C-8733-E372ADA60AE4}"/>
              </a:ext>
            </a:extLst>
          </p:cNvPr>
          <p:cNvSpPr/>
          <p:nvPr/>
        </p:nvSpPr>
        <p:spPr>
          <a:xfrm>
            <a:off x="9201794" y="2253019"/>
            <a:ext cx="247650" cy="21726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EAB13A1F-F047-4B41-A271-FF0A78C977F0}"/>
              </a:ext>
            </a:extLst>
          </p:cNvPr>
          <p:cNvSpPr txBox="1"/>
          <p:nvPr/>
        </p:nvSpPr>
        <p:spPr>
          <a:xfrm>
            <a:off x="27135" y="4293096"/>
            <a:ext cx="1510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E56B45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/>
              </a:rPr>
              <a:t>Education for each </a:t>
            </a:r>
            <a:r>
              <a:rPr kumimoji="0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E56B45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/>
              </a:rPr>
              <a:t>role</a:t>
            </a:r>
            <a:endParaRPr kumimoji="1" lang="en-US" altLang="ja-JP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F033CC18-ABD3-415D-BAE3-39C0492675C2}"/>
              </a:ext>
            </a:extLst>
          </p:cNvPr>
          <p:cNvCxnSpPr>
            <a:stCxn id="55" idx="3"/>
            <a:endCxn id="27" idx="3"/>
          </p:cNvCxnSpPr>
          <p:nvPr/>
        </p:nvCxnSpPr>
        <p:spPr>
          <a:xfrm flipV="1">
            <a:off x="2772570" y="3429985"/>
            <a:ext cx="3025" cy="935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02922EDE-EF9C-4B53-85A5-C7F757EF3A8F}"/>
              </a:ext>
            </a:extLst>
          </p:cNvPr>
          <p:cNvCxnSpPr>
            <a:cxnSpLocks/>
            <a:stCxn id="57" idx="3"/>
            <a:endCxn id="25" idx="3"/>
          </p:cNvCxnSpPr>
          <p:nvPr/>
        </p:nvCxnSpPr>
        <p:spPr>
          <a:xfrm flipV="1">
            <a:off x="5224239" y="3379625"/>
            <a:ext cx="645393" cy="992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376BBDD6-EF82-46F2-AAB0-0FA0A678079C}"/>
              </a:ext>
            </a:extLst>
          </p:cNvPr>
          <p:cNvCxnSpPr>
            <a:cxnSpLocks/>
            <a:stCxn id="56" idx="3"/>
            <a:endCxn id="19" idx="3"/>
          </p:cNvCxnSpPr>
          <p:nvPr/>
        </p:nvCxnSpPr>
        <p:spPr>
          <a:xfrm flipV="1">
            <a:off x="4071715" y="3379625"/>
            <a:ext cx="413617" cy="986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矢印: 五方向 54">
            <a:extLst>
              <a:ext uri="{FF2B5EF4-FFF2-40B4-BE49-F238E27FC236}">
                <a16:creationId xmlns:a16="http://schemas.microsoft.com/office/drawing/2014/main" id="{6A937CD1-6F4B-4890-965F-DCA3A4D966D8}"/>
              </a:ext>
            </a:extLst>
          </p:cNvPr>
          <p:cNvSpPr/>
          <p:nvPr/>
        </p:nvSpPr>
        <p:spPr>
          <a:xfrm>
            <a:off x="2054596" y="4626001"/>
            <a:ext cx="7688661" cy="9844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55" name="二等辺三角形 54">
            <a:extLst>
              <a:ext uri="{FF2B5EF4-FFF2-40B4-BE49-F238E27FC236}">
                <a16:creationId xmlns:a16="http://schemas.microsoft.com/office/drawing/2014/main" id="{CD16D1FF-F6F2-4AA0-B4E3-550AAE075447}"/>
              </a:ext>
            </a:extLst>
          </p:cNvPr>
          <p:cNvSpPr/>
          <p:nvPr/>
        </p:nvSpPr>
        <p:spPr>
          <a:xfrm rot="10800000">
            <a:off x="2648745" y="4365104"/>
            <a:ext cx="247650" cy="2172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56" name="二等辺三角形 55">
            <a:extLst>
              <a:ext uri="{FF2B5EF4-FFF2-40B4-BE49-F238E27FC236}">
                <a16:creationId xmlns:a16="http://schemas.microsoft.com/office/drawing/2014/main" id="{909CFBFF-A1ED-4EA9-A3F8-156CA41EB649}"/>
              </a:ext>
            </a:extLst>
          </p:cNvPr>
          <p:cNvSpPr/>
          <p:nvPr/>
        </p:nvSpPr>
        <p:spPr>
          <a:xfrm rot="10800000">
            <a:off x="3947890" y="4365667"/>
            <a:ext cx="247650" cy="2172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57" name="二等辺三角形 56">
            <a:extLst>
              <a:ext uri="{FF2B5EF4-FFF2-40B4-BE49-F238E27FC236}">
                <a16:creationId xmlns:a16="http://schemas.microsoft.com/office/drawing/2014/main" id="{D856DAAA-0334-4DE4-8B5B-6CD9DC4D568B}"/>
              </a:ext>
            </a:extLst>
          </p:cNvPr>
          <p:cNvSpPr/>
          <p:nvPr/>
        </p:nvSpPr>
        <p:spPr>
          <a:xfrm rot="10800000">
            <a:off x="5100414" y="4372535"/>
            <a:ext cx="247650" cy="2172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58" name="二等辺三角形 57">
            <a:extLst>
              <a:ext uri="{FF2B5EF4-FFF2-40B4-BE49-F238E27FC236}">
                <a16:creationId xmlns:a16="http://schemas.microsoft.com/office/drawing/2014/main" id="{9488D0BF-1CCA-4D2D-96D8-E674A042DDA2}"/>
              </a:ext>
            </a:extLst>
          </p:cNvPr>
          <p:cNvSpPr/>
          <p:nvPr/>
        </p:nvSpPr>
        <p:spPr>
          <a:xfrm rot="10800000">
            <a:off x="6047728" y="4372536"/>
            <a:ext cx="247650" cy="2172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EAB13A1F-F047-4B41-A271-FF0A78C977F0}"/>
              </a:ext>
            </a:extLst>
          </p:cNvPr>
          <p:cNvSpPr txBox="1"/>
          <p:nvPr/>
        </p:nvSpPr>
        <p:spPr>
          <a:xfrm>
            <a:off x="-15552" y="4797152"/>
            <a:ext cx="1947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Contribute example</a:t>
            </a:r>
            <a:endParaRPr kumimoji="1" lang="en-US" altLang="ja-JP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2763687" y="4869160"/>
            <a:ext cx="430264" cy="2167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EAB13A1F-F047-4B41-A271-FF0A78C977F0}"/>
              </a:ext>
            </a:extLst>
          </p:cNvPr>
          <p:cNvSpPr txBox="1"/>
          <p:nvPr/>
        </p:nvSpPr>
        <p:spPr>
          <a:xfrm>
            <a:off x="-15552" y="5085184"/>
            <a:ext cx="2335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Consider example</a:t>
            </a:r>
            <a:endParaRPr kumimoji="1" lang="en-US" altLang="ja-JP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3195735" y="5228473"/>
            <a:ext cx="430264" cy="2167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3627783" y="5516505"/>
            <a:ext cx="430264" cy="2167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EAB13A1F-F047-4B41-A271-FF0A78C977F0}"/>
              </a:ext>
            </a:extLst>
          </p:cNvPr>
          <p:cNvSpPr txBox="1"/>
          <p:nvPr/>
        </p:nvSpPr>
        <p:spPr>
          <a:xfrm>
            <a:off x="-15552" y="5373216"/>
            <a:ext cx="1791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Education for each role</a:t>
            </a:r>
            <a:endParaRPr kumimoji="1" lang="en-US" altLang="ja-JP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6" name="正方形/長方形 65"/>
          <p:cNvSpPr/>
          <p:nvPr/>
        </p:nvSpPr>
        <p:spPr>
          <a:xfrm>
            <a:off x="4090688" y="5876545"/>
            <a:ext cx="1095822" cy="2167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EAB13A1F-F047-4B41-A271-FF0A78C977F0}"/>
              </a:ext>
            </a:extLst>
          </p:cNvPr>
          <p:cNvSpPr txBox="1"/>
          <p:nvPr/>
        </p:nvSpPr>
        <p:spPr>
          <a:xfrm>
            <a:off x="-15552" y="5805264"/>
            <a:ext cx="1791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Education contents for minimum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set</a:t>
            </a:r>
            <a:endParaRPr kumimoji="1" lang="en-US" altLang="ja-JP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フリーフォーム 60"/>
          <p:cNvSpPr/>
          <p:nvPr/>
        </p:nvSpPr>
        <p:spPr>
          <a:xfrm>
            <a:off x="3882716" y="1952401"/>
            <a:ext cx="206188" cy="4437529"/>
          </a:xfrm>
          <a:custGeom>
            <a:avLst/>
            <a:gdLst>
              <a:gd name="connsiteX0" fmla="*/ 161365 w 197224"/>
              <a:gd name="connsiteY0" fmla="*/ 0 h 4545106"/>
              <a:gd name="connsiteX1" fmla="*/ 161365 w 197224"/>
              <a:gd name="connsiteY1" fmla="*/ 3702423 h 4545106"/>
              <a:gd name="connsiteX2" fmla="*/ 0 w 197224"/>
              <a:gd name="connsiteY2" fmla="*/ 3863788 h 4545106"/>
              <a:gd name="connsiteX3" fmla="*/ 0 w 197224"/>
              <a:gd name="connsiteY3" fmla="*/ 4078941 h 4545106"/>
              <a:gd name="connsiteX4" fmla="*/ 197224 w 197224"/>
              <a:gd name="connsiteY4" fmla="*/ 4222376 h 4545106"/>
              <a:gd name="connsiteX5" fmla="*/ 197224 w 197224"/>
              <a:gd name="connsiteY5" fmla="*/ 4545106 h 4545106"/>
              <a:gd name="connsiteX0" fmla="*/ 161365 w 197224"/>
              <a:gd name="connsiteY0" fmla="*/ 0 h 4545106"/>
              <a:gd name="connsiteX1" fmla="*/ 161365 w 197224"/>
              <a:gd name="connsiteY1" fmla="*/ 3415552 h 4545106"/>
              <a:gd name="connsiteX2" fmla="*/ 0 w 197224"/>
              <a:gd name="connsiteY2" fmla="*/ 3863788 h 4545106"/>
              <a:gd name="connsiteX3" fmla="*/ 0 w 197224"/>
              <a:gd name="connsiteY3" fmla="*/ 4078941 h 4545106"/>
              <a:gd name="connsiteX4" fmla="*/ 197224 w 197224"/>
              <a:gd name="connsiteY4" fmla="*/ 4222376 h 4545106"/>
              <a:gd name="connsiteX5" fmla="*/ 197224 w 197224"/>
              <a:gd name="connsiteY5" fmla="*/ 4545106 h 4545106"/>
              <a:gd name="connsiteX0" fmla="*/ 161365 w 197224"/>
              <a:gd name="connsiteY0" fmla="*/ 0 h 4545106"/>
              <a:gd name="connsiteX1" fmla="*/ 161365 w 197224"/>
              <a:gd name="connsiteY1" fmla="*/ 3415552 h 4545106"/>
              <a:gd name="connsiteX2" fmla="*/ 0 w 197224"/>
              <a:gd name="connsiteY2" fmla="*/ 3657599 h 4545106"/>
              <a:gd name="connsiteX3" fmla="*/ 0 w 197224"/>
              <a:gd name="connsiteY3" fmla="*/ 4078941 h 4545106"/>
              <a:gd name="connsiteX4" fmla="*/ 197224 w 197224"/>
              <a:gd name="connsiteY4" fmla="*/ 4222376 h 4545106"/>
              <a:gd name="connsiteX5" fmla="*/ 197224 w 197224"/>
              <a:gd name="connsiteY5" fmla="*/ 4545106 h 4545106"/>
              <a:gd name="connsiteX0" fmla="*/ 170329 w 206188"/>
              <a:gd name="connsiteY0" fmla="*/ 0 h 4545106"/>
              <a:gd name="connsiteX1" fmla="*/ 170329 w 206188"/>
              <a:gd name="connsiteY1" fmla="*/ 3415552 h 4545106"/>
              <a:gd name="connsiteX2" fmla="*/ 8964 w 206188"/>
              <a:gd name="connsiteY2" fmla="*/ 3657599 h 4545106"/>
              <a:gd name="connsiteX3" fmla="*/ 0 w 206188"/>
              <a:gd name="connsiteY3" fmla="*/ 3917576 h 4545106"/>
              <a:gd name="connsiteX4" fmla="*/ 206188 w 206188"/>
              <a:gd name="connsiteY4" fmla="*/ 4222376 h 4545106"/>
              <a:gd name="connsiteX5" fmla="*/ 206188 w 206188"/>
              <a:gd name="connsiteY5" fmla="*/ 4545106 h 4545106"/>
              <a:gd name="connsiteX0" fmla="*/ 170329 w 206188"/>
              <a:gd name="connsiteY0" fmla="*/ 0 h 4545106"/>
              <a:gd name="connsiteX1" fmla="*/ 170329 w 206188"/>
              <a:gd name="connsiteY1" fmla="*/ 3415552 h 4545106"/>
              <a:gd name="connsiteX2" fmla="*/ 8964 w 206188"/>
              <a:gd name="connsiteY2" fmla="*/ 3657599 h 4545106"/>
              <a:gd name="connsiteX3" fmla="*/ 0 w 206188"/>
              <a:gd name="connsiteY3" fmla="*/ 3917576 h 4545106"/>
              <a:gd name="connsiteX4" fmla="*/ 197224 w 206188"/>
              <a:gd name="connsiteY4" fmla="*/ 4061011 h 4545106"/>
              <a:gd name="connsiteX5" fmla="*/ 206188 w 206188"/>
              <a:gd name="connsiteY5" fmla="*/ 4545106 h 4545106"/>
              <a:gd name="connsiteX0" fmla="*/ 161364 w 206188"/>
              <a:gd name="connsiteY0" fmla="*/ 0 h 4437529"/>
              <a:gd name="connsiteX1" fmla="*/ 170329 w 206188"/>
              <a:gd name="connsiteY1" fmla="*/ 3307975 h 4437529"/>
              <a:gd name="connsiteX2" fmla="*/ 8964 w 206188"/>
              <a:gd name="connsiteY2" fmla="*/ 3550022 h 4437529"/>
              <a:gd name="connsiteX3" fmla="*/ 0 w 206188"/>
              <a:gd name="connsiteY3" fmla="*/ 3809999 h 4437529"/>
              <a:gd name="connsiteX4" fmla="*/ 197224 w 206188"/>
              <a:gd name="connsiteY4" fmla="*/ 3953434 h 4437529"/>
              <a:gd name="connsiteX5" fmla="*/ 206188 w 206188"/>
              <a:gd name="connsiteY5" fmla="*/ 4437529 h 4437529"/>
              <a:gd name="connsiteX0" fmla="*/ 161364 w 206188"/>
              <a:gd name="connsiteY0" fmla="*/ 0 h 4437529"/>
              <a:gd name="connsiteX1" fmla="*/ 161364 w 206188"/>
              <a:gd name="connsiteY1" fmla="*/ 3415552 h 4437529"/>
              <a:gd name="connsiteX2" fmla="*/ 8964 w 206188"/>
              <a:gd name="connsiteY2" fmla="*/ 3550022 h 4437529"/>
              <a:gd name="connsiteX3" fmla="*/ 0 w 206188"/>
              <a:gd name="connsiteY3" fmla="*/ 3809999 h 4437529"/>
              <a:gd name="connsiteX4" fmla="*/ 197224 w 206188"/>
              <a:gd name="connsiteY4" fmla="*/ 3953434 h 4437529"/>
              <a:gd name="connsiteX5" fmla="*/ 206188 w 206188"/>
              <a:gd name="connsiteY5" fmla="*/ 4437529 h 4437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188" h="4437529">
                <a:moveTo>
                  <a:pt x="161364" y="0"/>
                </a:moveTo>
                <a:cubicBezTo>
                  <a:pt x="164352" y="1102658"/>
                  <a:pt x="158376" y="2312894"/>
                  <a:pt x="161364" y="3415552"/>
                </a:cubicBezTo>
                <a:lnTo>
                  <a:pt x="8964" y="3550022"/>
                </a:lnTo>
                <a:lnTo>
                  <a:pt x="0" y="3809999"/>
                </a:lnTo>
                <a:lnTo>
                  <a:pt x="197224" y="3953434"/>
                </a:lnTo>
                <a:lnTo>
                  <a:pt x="206188" y="4437529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998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95301" y="533401"/>
            <a:ext cx="9210227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/>
            <a:r>
              <a:rPr lang="en-US" altLang="ja-JP" dirty="0" smtClean="0">
                <a:solidFill>
                  <a:srgbClr val="D2533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Appendix.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Case study of Precision Machinery Company</a:t>
            </a:r>
            <a:endParaRPr lang="en-US" altLang="ja-JP" sz="2000" dirty="0">
              <a:solidFill>
                <a:schemeClr val="dk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68" name="表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505203"/>
              </p:ext>
            </p:extLst>
          </p:nvPr>
        </p:nvGraphicFramePr>
        <p:xfrm>
          <a:off x="200472" y="1340768"/>
          <a:ext cx="9705527" cy="5247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1424541877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329499319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842205515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68981372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4155330270"/>
                    </a:ext>
                  </a:extLst>
                </a:gridCol>
                <a:gridCol w="992559">
                  <a:extLst>
                    <a:ext uri="{9D8B030D-6E8A-4147-A177-3AD203B41FA5}">
                      <a16:colId xmlns:a16="http://schemas.microsoft.com/office/drawing/2014/main" val="348751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Education</a:t>
                      </a:r>
                      <a:r>
                        <a:rPr kumimoji="1" lang="en-US" altLang="ja-JP" baseline="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 name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Target</a:t>
                      </a:r>
                      <a:r>
                        <a:rPr kumimoji="1" lang="en-US" altLang="ja-JP" baseline="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 of Training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Style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Voluntary</a:t>
                      </a:r>
                      <a:br>
                        <a:rPr kumimoji="1" lang="en-US" altLang="ja-JP" b="1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</a:br>
                      <a:r>
                        <a:rPr kumimoji="1" lang="en-US" altLang="ja-JP" b="1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/All</a:t>
                      </a:r>
                      <a:endParaRPr kumimoji="1" lang="ja-JP" altLang="en-US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Timing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English</a:t>
                      </a:r>
                      <a:endParaRPr kumimoji="1" lang="ja-JP" altLang="en-US" dirty="0" smtClean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7946274"/>
                  </a:ext>
                </a:extLst>
              </a:tr>
              <a:tr h="417944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OSS</a:t>
                      </a:r>
                      <a:r>
                        <a:rPr kumimoji="1" lang="en-US" altLang="ja-JP" sz="1400" baseline="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 seminar for Management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Executive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Seminor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All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On</a:t>
                      </a:r>
                      <a:r>
                        <a:rPr kumimoji="1" lang="ja-JP" altLang="en-US" sz="14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 </a:t>
                      </a:r>
                      <a:r>
                        <a:rPr kumimoji="1" lang="en-US" altLang="ja-JP" sz="14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demand</a:t>
                      </a:r>
                      <a:endPara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N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0501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baseline="0" dirty="0" smtClean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Seminar of OSS detection tools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OSS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 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scan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 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tool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Training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Voluntary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1/year</a:t>
                      </a:r>
                      <a:endPara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Y</a:t>
                      </a:r>
                      <a:endParaRPr kumimoji="1" lang="ja-JP" altLang="en-US" dirty="0" smtClean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893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OSS</a:t>
                      </a:r>
                      <a:r>
                        <a:rPr kumimoji="1" lang="en-US" altLang="ja-JP" sz="1400" baseline="0" dirty="0" smtClean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 seminar for Software Developer</a:t>
                      </a:r>
                      <a:endParaRPr kumimoji="1" lang="ja-JP" altLang="en-US" sz="1400" dirty="0" smtClean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SW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 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developer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Training</a:t>
                      </a:r>
                      <a:endParaRPr kumimoji="1" lang="ja-JP" altLang="en-US" dirty="0" smtClean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Voluntary</a:t>
                      </a:r>
                      <a:endParaRPr kumimoji="1" lang="ja-JP" altLang="en-US" dirty="0" smtClean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1/year</a:t>
                      </a:r>
                      <a:endPara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Y</a:t>
                      </a:r>
                      <a:endParaRPr kumimoji="1" lang="ja-JP" altLang="en-US" dirty="0" smtClean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070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OSS</a:t>
                      </a:r>
                      <a:r>
                        <a:rPr kumimoji="1" lang="en-US" altLang="ja-JP" sz="1400" baseline="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 seminar for Legal Dept.</a:t>
                      </a:r>
                      <a:endParaRPr kumimoji="1" lang="ja-JP" altLang="en-US" sz="1400" dirty="0" smtClean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Legal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Training</a:t>
                      </a:r>
                      <a:endParaRPr kumimoji="1" lang="ja-JP" altLang="en-US" dirty="0" smtClean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Voluntary</a:t>
                      </a:r>
                      <a:endParaRPr kumimoji="1" lang="ja-JP" altLang="en-US" dirty="0" smtClean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1/year</a:t>
                      </a:r>
                      <a:endPara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N</a:t>
                      </a:r>
                      <a:endParaRPr kumimoji="1" lang="ja-JP" altLang="en-US" dirty="0" smtClean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5827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OSS</a:t>
                      </a:r>
                      <a:r>
                        <a:rPr kumimoji="1" lang="en-US" altLang="ja-JP" sz="1400" baseline="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 seminar for Patent Dept.</a:t>
                      </a:r>
                      <a:endParaRPr kumimoji="1" lang="ja-JP" altLang="en-US" sz="1400" dirty="0" smtClean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Intellectual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 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Property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Training</a:t>
                      </a:r>
                      <a:endParaRPr kumimoji="1" lang="ja-JP" altLang="en-US" dirty="0" smtClean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Voluntary</a:t>
                      </a:r>
                      <a:endParaRPr kumimoji="1" lang="ja-JP" altLang="en-US" dirty="0" smtClean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1/year</a:t>
                      </a:r>
                      <a:endPara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N</a:t>
                      </a:r>
                      <a:endParaRPr kumimoji="1" lang="ja-JP" altLang="en-US" dirty="0" smtClean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623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OSS basic education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OSS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 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Basics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e-learning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All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1/2-3years</a:t>
                      </a:r>
                      <a:endPara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Y</a:t>
                      </a:r>
                      <a:endParaRPr kumimoji="1" lang="ja-JP" altLang="en-US" dirty="0" smtClean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107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OSS basic</a:t>
                      </a:r>
                      <a:r>
                        <a:rPr kumimoji="1" lang="en-US" altLang="ja-JP" sz="1400" baseline="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 education</a:t>
                      </a:r>
                      <a:br>
                        <a:rPr kumimoji="1" lang="en-US" altLang="ja-JP" sz="1400" baseline="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</a:br>
                      <a:r>
                        <a:rPr kumimoji="1" lang="en-US" altLang="ja-JP" sz="1200" baseline="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for Software Developer</a:t>
                      </a:r>
                      <a:endParaRPr kumimoji="1" lang="ja-JP" altLang="en-US" sz="1200" dirty="0" smtClean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SW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 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procurement</a:t>
                      </a:r>
                      <a:br>
                        <a:rPr kumimoji="1" lang="en-US" altLang="ja-JP" sz="1400" dirty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</a:b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OSS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 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Basics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e-learning</a:t>
                      </a:r>
                      <a:endParaRPr kumimoji="1" lang="ja-JP" altLang="en-US" dirty="0" smtClean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Voluntary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1/2-3years</a:t>
                      </a:r>
                      <a:endPara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Y</a:t>
                      </a:r>
                      <a:endParaRPr kumimoji="1" lang="ja-JP" altLang="en-US" dirty="0" smtClean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3565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OSS basic</a:t>
                      </a:r>
                      <a:r>
                        <a:rPr kumimoji="1" lang="en-US" altLang="ja-JP" sz="1400" baseline="0" dirty="0" smtClean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 education</a:t>
                      </a:r>
                      <a:br>
                        <a:rPr kumimoji="1" lang="en-US" altLang="ja-JP" sz="1400" baseline="0" dirty="0" smtClean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</a:br>
                      <a:r>
                        <a:rPr kumimoji="1" lang="en-US" altLang="ja-JP" sz="1400" baseline="0" dirty="0" smtClean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for </a:t>
                      </a:r>
                      <a:r>
                        <a:rPr kumimoji="1" lang="en-US" altLang="ja-JP" sz="1400" dirty="0" smtClean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Customer</a:t>
                      </a:r>
                      <a:r>
                        <a:rPr kumimoji="1" lang="ja-JP" altLang="en-US" sz="1400" dirty="0" smtClean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 </a:t>
                      </a:r>
                      <a:r>
                        <a:rPr kumimoji="1" lang="en-US" altLang="ja-JP" sz="1400" dirty="0" smtClean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Support</a:t>
                      </a:r>
                      <a:endParaRPr kumimoji="1" lang="ja-JP" altLang="en-US" sz="1400" dirty="0" smtClean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Customer Window</a:t>
                      </a:r>
                      <a:br>
                        <a:rPr kumimoji="1" lang="en-US" altLang="ja-JP" sz="1400" dirty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</a:b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OSS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 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Basics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Document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Voluntary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N/A</a:t>
                      </a:r>
                      <a:endParaRPr kumimoji="1" lang="ja-JP" altLang="en-US" dirty="0" smtClean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Y</a:t>
                      </a:r>
                      <a:endParaRPr kumimoji="1" lang="ja-JP" altLang="en-US" dirty="0" smtClean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3779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OSS basic</a:t>
                      </a:r>
                      <a:r>
                        <a:rPr kumimoji="1" lang="en-US" altLang="ja-JP" sz="1400" baseline="0" dirty="0" smtClean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 education</a:t>
                      </a:r>
                      <a:br>
                        <a:rPr kumimoji="1" lang="en-US" altLang="ja-JP" sz="1400" baseline="0" dirty="0" smtClean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</a:br>
                      <a:r>
                        <a:rPr kumimoji="1" lang="en-US" altLang="ja-JP" sz="1400" baseline="0" dirty="0" smtClean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for </a:t>
                      </a:r>
                      <a:r>
                        <a:rPr kumimoji="1" lang="en-US" altLang="ja-JP" sz="1400" dirty="0" smtClean="0">
                          <a:solidFill>
                            <a:prstClr val="white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Supplier</a:t>
                      </a:r>
                      <a:endParaRPr kumimoji="1" lang="en-US" altLang="ja-JP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Partner Company(Supplier)</a:t>
                      </a:r>
                      <a:br>
                        <a:rPr kumimoji="1" lang="en-US" altLang="ja-JP" sz="1400" dirty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</a:b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OSS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 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Basics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Document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Voluntary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N/A</a:t>
                      </a:r>
                      <a:endParaRPr kumimoji="1" lang="ja-JP" altLang="en-US" dirty="0" smtClean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Y</a:t>
                      </a:r>
                      <a:endParaRPr kumimoji="1" lang="ja-JP" altLang="en-US" dirty="0" smtClean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1671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882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560" y="2204864"/>
            <a:ext cx="7429489" cy="4248472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3440832" y="4653136"/>
            <a:ext cx="510852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4088904" y="3789040"/>
            <a:ext cx="1440160" cy="1800200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5601072" y="4522503"/>
            <a:ext cx="648072" cy="360040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5594274" y="5135106"/>
            <a:ext cx="582862" cy="454133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3368824" y="3789040"/>
            <a:ext cx="648072" cy="792088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3368824" y="4607895"/>
            <a:ext cx="648072" cy="549297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 10"/>
          <p:cNvSpPr/>
          <p:nvPr/>
        </p:nvSpPr>
        <p:spPr>
          <a:xfrm>
            <a:off x="4592960" y="3068960"/>
            <a:ext cx="624208" cy="288032"/>
          </a:xfrm>
          <a:prstGeom prst="roundRect">
            <a:avLst/>
          </a:prstGeom>
          <a:noFill/>
          <a:ln>
            <a:solidFill>
              <a:srgbClr val="92D050"/>
            </a:solidFill>
          </a:ln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 flipH="1" flipV="1">
            <a:off x="990972" y="3568734"/>
            <a:ext cx="1225724" cy="2380546"/>
          </a:xfrm>
          <a:prstGeom prst="roundRect">
            <a:avLst/>
          </a:prstGeom>
          <a:noFill/>
          <a:ln>
            <a:solidFill>
              <a:srgbClr val="002060"/>
            </a:solidFill>
          </a:ln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 12"/>
          <p:cNvSpPr/>
          <p:nvPr/>
        </p:nvSpPr>
        <p:spPr>
          <a:xfrm>
            <a:off x="5265104" y="3068119"/>
            <a:ext cx="551992" cy="311062"/>
          </a:xfrm>
          <a:prstGeom prst="roundRect">
            <a:avLst/>
          </a:prstGeom>
          <a:noFill/>
          <a:ln>
            <a:solidFill>
              <a:srgbClr val="C00000"/>
            </a:solidFill>
          </a:ln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/>
          <p:cNvSpPr/>
          <p:nvPr/>
        </p:nvSpPr>
        <p:spPr>
          <a:xfrm>
            <a:off x="4154114" y="3883768"/>
            <a:ext cx="1302941" cy="1633464"/>
          </a:xfrm>
          <a:prstGeom prst="roundRect">
            <a:avLst/>
          </a:prstGeom>
          <a:noFill/>
          <a:ln>
            <a:solidFill>
              <a:srgbClr val="C00000"/>
            </a:solidFill>
          </a:ln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Shape 75"/>
          <p:cNvSpPr txBox="1">
            <a:spLocks noGrp="1"/>
          </p:cNvSpPr>
          <p:nvPr>
            <p:ph type="title"/>
          </p:nvPr>
        </p:nvSpPr>
        <p:spPr>
          <a:xfrm>
            <a:off x="495301" y="533401"/>
            <a:ext cx="9210227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/>
            <a:r>
              <a:rPr lang="en-US" altLang="ja-JP" dirty="0" smtClean="0">
                <a:solidFill>
                  <a:srgbClr val="D2533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Appendix.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Case study of Precision Machinery Company</a:t>
            </a:r>
            <a:endParaRPr lang="en-US" altLang="ja-JP" sz="2000" dirty="0">
              <a:solidFill>
                <a:schemeClr val="dk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292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1150</Words>
  <Application>Microsoft Office PowerPoint</Application>
  <PresentationFormat>A4 210 x 297 mm</PresentationFormat>
  <Paragraphs>348</Paragraphs>
  <Slides>22</Slides>
  <Notes>22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9" baseType="lpstr">
      <vt:lpstr>ＭＳ Ｐゴシック</vt:lpstr>
      <vt:lpstr>Roboto</vt:lpstr>
      <vt:lpstr>Roboto Condensed</vt:lpstr>
      <vt:lpstr>メイリオ</vt:lpstr>
      <vt:lpstr>游ゴシック</vt:lpstr>
      <vt:lpstr>Arial</vt:lpstr>
      <vt:lpstr>Clarity</vt:lpstr>
      <vt:lpstr>Japan WG “Education for each role” SWG</vt:lpstr>
      <vt:lpstr>Agenda</vt:lpstr>
      <vt:lpstr>1.Overview</vt:lpstr>
      <vt:lpstr>2. Plan about the direction of our activity </vt:lpstr>
      <vt:lpstr>3. Case study of four companies  </vt:lpstr>
      <vt:lpstr>4. Call for Proposal(“Education for each role” SWG)</vt:lpstr>
      <vt:lpstr>5. Schedule</vt:lpstr>
      <vt:lpstr>Appendix. Case study of Precision Machinery Company</vt:lpstr>
      <vt:lpstr>Appendix. Case study of Precision Machinery Company</vt:lpstr>
      <vt:lpstr>Appendix. Case study of IT Company</vt:lpstr>
      <vt:lpstr>Appendix. Case study of IT Company</vt:lpstr>
      <vt:lpstr>Japan WG 「役割ごとの教育資料」SWG</vt:lpstr>
      <vt:lpstr>Agenda</vt:lpstr>
      <vt:lpstr>1.活動概要</vt:lpstr>
      <vt:lpstr>2. 今後の進め方の方針 </vt:lpstr>
      <vt:lpstr>4. ４社の事例 </vt:lpstr>
      <vt:lpstr>4. Call for Proposal(「役割ごとの教育資料」SWG)</vt:lpstr>
      <vt:lpstr>5. スケジュール</vt:lpstr>
      <vt:lpstr>付録.精密機械製造会社の事例</vt:lpstr>
      <vt:lpstr>付録.精密機械製造会社の事例</vt:lpstr>
      <vt:lpstr>付録.IT会社の事例</vt:lpstr>
      <vt:lpstr>付録.IT会社の事例</vt:lpstr>
    </vt:vector>
  </TitlesOfParts>
  <Company>(株)日立製作所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Japan WG “Education for each role” SWG</dc:title>
  <dc:creator>原田博昭 / HARADA，HIROAKI</dc:creator>
  <cp:lastModifiedBy>岩田吉隆 / IWATA，YOSHITAKA</cp:lastModifiedBy>
  <cp:revision>7</cp:revision>
  <cp:lastPrinted>2019-04-03T03:56:46Z</cp:lastPrinted>
  <dcterms:created xsi:type="dcterms:W3CDTF">2019-02-22T01:20:24Z</dcterms:created>
  <dcterms:modified xsi:type="dcterms:W3CDTF">2019-04-03T03:56:58Z</dcterms:modified>
</cp:coreProperties>
</file>