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2" r:id="rId9"/>
    <p:sldId id="283" r:id="rId10"/>
    <p:sldId id="284" r:id="rId11"/>
    <p:sldId id="285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5" r:id="rId21"/>
    <p:sldId id="279" r:id="rId22"/>
    <p:sldId id="280" r:id="rId23"/>
    <p:sldId id="281" r:id="rId24"/>
    <p:sldId id="276" r:id="rId25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242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E3106-D528-4E0D-8BF5-01AB3478AB52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C85FC-9DBD-46DB-8F5F-56B985BC3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65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2E367-067E-4273-B816-629FE9D36E82}" type="datetimeFigureOut">
              <a:rPr kumimoji="1" lang="ja-JP" altLang="en-US" smtClean="0"/>
              <a:t>2019/4/17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FAAF3-9CF0-45B0-9579-A6A6A36FD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2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908050"/>
            <a:ext cx="3540125" cy="24526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90380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66875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16085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14300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0417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798513"/>
            <a:ext cx="5765800" cy="39925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76619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798513"/>
            <a:ext cx="5765800" cy="39925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06845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98351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9916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9099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14651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56197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5721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45073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07002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13441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070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64878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398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84021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02561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288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14724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0971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742950" y="1371600"/>
            <a:ext cx="8502650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5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742950" y="3505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742950" y="3398520"/>
            <a:ext cx="8502650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9489504" y="6525344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7550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95301" y="1608014"/>
            <a:ext cx="8915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2" y="555077"/>
            <a:ext cx="949739" cy="527633"/>
          </a:xfrm>
          <a:prstGeom prst="rect">
            <a:avLst/>
          </a:prstGeom>
        </p:spPr>
      </p:pic>
      <p:sp>
        <p:nvSpPr>
          <p:cNvPr id="6" name="Shape 15"/>
          <p:cNvSpPr txBox="1">
            <a:spLocks noGrp="1"/>
          </p:cNvSpPr>
          <p:nvPr>
            <p:ph type="sldNum" idx="12"/>
          </p:nvPr>
        </p:nvSpPr>
        <p:spPr>
          <a:xfrm>
            <a:off x="9523160" y="6556200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5994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95301" y="1608014"/>
            <a:ext cx="8915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1"/>
            <a:ext cx="9906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0" y="18289"/>
            <a:ext cx="9012307" cy="347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425729" y="6484813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167257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1280592" y="5432425"/>
            <a:ext cx="8386514" cy="1003920"/>
          </a:xfrm>
        </p:spPr>
        <p:txBody>
          <a:bodyPr/>
          <a:lstStyle/>
          <a:p>
            <a:pPr algn="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8.Apl..2019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＠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DENSO TEN(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Kobe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0" y="874713"/>
            <a:ext cx="2628900" cy="1460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76536" y="2920206"/>
            <a:ext cx="8575104" cy="1927225"/>
          </a:xfrm>
        </p:spPr>
        <p:txBody>
          <a:bodyPr/>
          <a:lstStyle/>
          <a:p>
            <a:r>
              <a:rPr lang="en-US" sz="3600" dirty="0">
                <a:solidFill>
                  <a:srgbClr val="E56B45"/>
                </a:solidFill>
              </a:rPr>
              <a:t>Japan WG</a:t>
            </a:r>
            <a:r>
              <a:rPr lang="en-US" altLang="ja-JP" sz="3600" dirty="0">
                <a:solidFill>
                  <a:srgbClr val="E56B45"/>
                </a:solidFill>
              </a:rPr>
              <a:t/>
            </a:r>
            <a:br>
              <a:rPr lang="en-US" altLang="ja-JP" sz="3600" dirty="0">
                <a:solidFill>
                  <a:srgbClr val="E56B45"/>
                </a:solidFill>
              </a:rPr>
            </a:br>
            <a:r>
              <a:rPr lang="en-US" altLang="ja-JP" sz="3600" dirty="0" smtClean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“Education for each role” SWG</a:t>
            </a:r>
            <a:endParaRPr lang="en-US" sz="3600" dirty="0">
              <a:solidFill>
                <a:srgbClr val="E56B45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721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48997"/>
              </p:ext>
            </p:extLst>
          </p:nvPr>
        </p:nvGraphicFramePr>
        <p:xfrm>
          <a:off x="135463" y="1117592"/>
          <a:ext cx="9692007" cy="5311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1804">
                  <a:extLst>
                    <a:ext uri="{9D8B030D-6E8A-4147-A177-3AD203B41FA5}">
                      <a16:colId xmlns:a16="http://schemas.microsoft.com/office/drawing/2014/main" val="1551203516"/>
                    </a:ext>
                  </a:extLst>
                </a:gridCol>
                <a:gridCol w="1680283">
                  <a:extLst>
                    <a:ext uri="{9D8B030D-6E8A-4147-A177-3AD203B41FA5}">
                      <a16:colId xmlns:a16="http://schemas.microsoft.com/office/drawing/2014/main" val="704245247"/>
                    </a:ext>
                  </a:extLst>
                </a:gridCol>
                <a:gridCol w="837323">
                  <a:extLst>
                    <a:ext uri="{9D8B030D-6E8A-4147-A177-3AD203B41FA5}">
                      <a16:colId xmlns:a16="http://schemas.microsoft.com/office/drawing/2014/main" val="4278247125"/>
                    </a:ext>
                  </a:extLst>
                </a:gridCol>
                <a:gridCol w="979054">
                  <a:extLst>
                    <a:ext uri="{9D8B030D-6E8A-4147-A177-3AD203B41FA5}">
                      <a16:colId xmlns:a16="http://schemas.microsoft.com/office/drawing/2014/main" val="1639758765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876551834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9700372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867322205"/>
                    </a:ext>
                  </a:extLst>
                </a:gridCol>
                <a:gridCol w="1256145">
                  <a:extLst>
                    <a:ext uri="{9D8B030D-6E8A-4147-A177-3AD203B41FA5}">
                      <a16:colId xmlns:a16="http://schemas.microsoft.com/office/drawing/2014/main" val="337588193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306952301"/>
                    </a:ext>
                  </a:extLst>
                </a:gridCol>
                <a:gridCol w="1191470">
                  <a:extLst>
                    <a:ext uri="{9D8B030D-6E8A-4147-A177-3AD203B41FA5}">
                      <a16:colId xmlns:a16="http://schemas.microsoft.com/office/drawing/2014/main" val="360064429"/>
                    </a:ext>
                  </a:extLst>
                </a:gridCol>
              </a:tblGrid>
              <a:tr h="253233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Company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Consumer Electronics Company</a:t>
                      </a:r>
                      <a:r>
                        <a:rPr kumimoji="1" lang="ja-JP" altLang="en-US" b="1" dirty="0" smtClean="0">
                          <a:latin typeface="+mj-lt"/>
                        </a:rPr>
                        <a:t>１</a:t>
                      </a:r>
                      <a:endParaRPr kumimoji="1" lang="ja-JP" altLang="en-US" b="1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 smtClean="0"/>
                        <a:t>同左２</a:t>
                      </a:r>
                      <a:endParaRPr kumimoji="1" lang="en-US" altLang="ja-JP" sz="1050" b="1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IT Company</a:t>
                      </a:r>
                      <a:endParaRPr kumimoji="1" lang="ja-JP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66068"/>
                  </a:ext>
                </a:extLst>
              </a:tr>
              <a:tr h="499533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Education</a:t>
                      </a:r>
                    </a:p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Name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Open Source Software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Community - Basics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Community - Sending a Patch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Basics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Compliance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 education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compliance education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64554"/>
                  </a:ext>
                </a:extLst>
              </a:tr>
              <a:tr h="235373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Target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Software Engineer, General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Software Engineer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Software Engineer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New Employee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General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General(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*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1)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General(*2)</a:t>
                      </a:r>
                      <a:endParaRPr kumimoji="1" lang="ja-JP" altLang="en-US" sz="12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Compliance person(*3)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40488"/>
                  </a:ext>
                </a:extLst>
              </a:tr>
              <a:tr h="235373">
                <a:tc rowSpan="12">
                  <a:txBody>
                    <a:bodyPr/>
                    <a:lstStyle/>
                    <a:p>
                      <a:pPr algn="ctr"/>
                      <a:r>
                        <a:rPr lang="en-US" altLang="ja-JP" sz="1050" dirty="0" smtClean="0"/>
                        <a:t>Education summary</a:t>
                      </a:r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Introduction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7746"/>
                  </a:ext>
                </a:extLst>
              </a:tr>
              <a:tr h="27093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About OSS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33330"/>
                  </a:ext>
                </a:extLst>
              </a:tr>
              <a:tr h="26077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Intellectual property</a:t>
                      </a:r>
                      <a:endParaRPr kumimoji="1" lang="ja-JP" altLang="en-US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4532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About general</a:t>
                      </a:r>
                      <a:r>
                        <a:rPr kumimoji="1" lang="ja-JP" altLang="en-US" sz="1000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software 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497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Using OSS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9207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License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3312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contamination,</a:t>
                      </a:r>
                      <a:r>
                        <a:rPr kumimoji="1" lang="en-US" altLang="ja-JP" sz="900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detection tool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974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Compliance program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0707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Community,</a:t>
                      </a:r>
                      <a:r>
                        <a:rPr kumimoji="1" lang="en-US" altLang="ja-JP" sz="1200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Open sourcing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8568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Summary,</a:t>
                      </a:r>
                    </a:p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Call for proposal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5091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Contact window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0557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Sources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41096"/>
                  </a:ext>
                </a:extLst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2130522" y="1422401"/>
            <a:ext cx="832812" cy="4971624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79655" y="1422401"/>
            <a:ext cx="782012" cy="4971623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561667" y="1422401"/>
            <a:ext cx="1270000" cy="4971623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831667" y="1422401"/>
            <a:ext cx="782012" cy="4971623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3191214" y="5257800"/>
            <a:ext cx="1536499" cy="685801"/>
          </a:xfrm>
          <a:prstGeom prst="wedgeRoundRectCallout">
            <a:avLst>
              <a:gd name="adj1" fmla="val -93123"/>
              <a:gd name="adj2" fmla="val 23674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Basic education for the general 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of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each company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6023069" y="4368801"/>
            <a:ext cx="1536499" cy="618068"/>
          </a:xfrm>
          <a:prstGeom prst="wedgeRoundRectCallout">
            <a:avLst>
              <a:gd name="adj1" fmla="val 28105"/>
              <a:gd name="adj2" fmla="val 108374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Basic education for the general of each company</a:t>
            </a:r>
            <a:endParaRPr kumimoji="1" lang="ja-JP" altLang="en-US" sz="1200" kern="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724401" y="5571067"/>
            <a:ext cx="1193800" cy="127000"/>
          </a:xfrm>
          <a:custGeom>
            <a:avLst/>
            <a:gdLst>
              <a:gd name="connsiteX0" fmla="*/ 0 w 1193800"/>
              <a:gd name="connsiteY0" fmla="*/ 0 h 127000"/>
              <a:gd name="connsiteX1" fmla="*/ 1193800 w 1193800"/>
              <a:gd name="connsiteY1" fmla="*/ 8466 h 127000"/>
              <a:gd name="connsiteX2" fmla="*/ 0 w 1193800"/>
              <a:gd name="connsiteY2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800" h="127000">
                <a:moveTo>
                  <a:pt x="0" y="0"/>
                </a:moveTo>
                <a:lnTo>
                  <a:pt x="1193800" y="8466"/>
                </a:lnTo>
                <a:lnTo>
                  <a:pt x="0" y="127000"/>
                </a:lnTo>
              </a:path>
            </a:pathLst>
          </a:custGeom>
          <a:solidFill>
            <a:schemeClr val="l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8290970" y="5698067"/>
            <a:ext cx="1536499" cy="695957"/>
          </a:xfrm>
          <a:prstGeom prst="wedgeRoundRectCallout">
            <a:avLst>
              <a:gd name="adj1" fmla="val -65021"/>
              <a:gd name="adj2" fmla="val -54867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Basic education for the general of each company</a:t>
            </a:r>
            <a:endParaRPr kumimoji="1" lang="ja-JP" altLang="en-US" sz="1200" kern="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3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4230" y="6385802"/>
            <a:ext cx="9823239" cy="474786"/>
          </a:xfrm>
        </p:spPr>
        <p:txBody>
          <a:bodyPr/>
          <a:lstStyle/>
          <a:p>
            <a:pPr marL="129541" indent="0">
              <a:buNone/>
            </a:pPr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1:Software Engineer, General(Legal, IP, Quality Assurance, Planning, etc</a:t>
            </a:r>
            <a:r>
              <a:rPr kumimoji="1" lang="en-US" altLang="ja-JP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.)</a:t>
            </a:r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</a:t>
            </a:r>
            <a:r>
              <a:rPr kumimoji="1" lang="en-US" altLang="ja-JP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</a:t>
            </a:r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2:Marketing, System Integration, Software Development, Software Verification, and etc. using the infrastructure for </a:t>
            </a:r>
            <a:r>
              <a:rPr kumimoji="1" lang="en-US" altLang="ja-JP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 ,</a:t>
            </a:r>
            <a:r>
              <a:rPr kumimoji="1"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3:Administrator, and Member related to compliance ( license, intellectual property, etc.)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Shape 75"/>
          <p:cNvSpPr txBox="1">
            <a:spLocks noGrp="1"/>
          </p:cNvSpPr>
          <p:nvPr>
            <p:ph type="title"/>
          </p:nvPr>
        </p:nvSpPr>
        <p:spPr>
          <a:xfrm>
            <a:off x="495301" y="355594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Appendix 1.</a:t>
            </a:r>
            <a:r>
              <a:rPr lang="en-US" altLang="ja-JP" sz="2400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Analysis of four company examples</a:t>
            </a:r>
            <a:endParaRPr lang="en-US" sz="24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6124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9469"/>
              </p:ext>
            </p:extLst>
          </p:nvPr>
        </p:nvGraphicFramePr>
        <p:xfrm>
          <a:off x="135464" y="1261531"/>
          <a:ext cx="4859869" cy="5440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226">
                  <a:extLst>
                    <a:ext uri="{9D8B030D-6E8A-4147-A177-3AD203B41FA5}">
                      <a16:colId xmlns:a16="http://schemas.microsoft.com/office/drawing/2014/main" val="1551203516"/>
                    </a:ext>
                  </a:extLst>
                </a:gridCol>
                <a:gridCol w="1773443">
                  <a:extLst>
                    <a:ext uri="{9D8B030D-6E8A-4147-A177-3AD203B41FA5}">
                      <a16:colId xmlns:a16="http://schemas.microsoft.com/office/drawing/2014/main" val="704245247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4278247125"/>
                    </a:ext>
                  </a:extLst>
                </a:gridCol>
              </a:tblGrid>
              <a:tr h="253233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Company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Simple version of common</a:t>
                      </a:r>
                      <a:r>
                        <a:rPr lang="en-US" altLang="ja-JP" sz="12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education documents for suppliers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66068"/>
                  </a:ext>
                </a:extLst>
              </a:tr>
              <a:tr h="260776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Education</a:t>
                      </a:r>
                    </a:p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Name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64554"/>
                  </a:ext>
                </a:extLst>
              </a:tr>
              <a:tr h="252309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Target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General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40488"/>
                  </a:ext>
                </a:extLst>
              </a:tr>
              <a:tr h="235373">
                <a:tc rowSpan="12">
                  <a:txBody>
                    <a:bodyPr/>
                    <a:lstStyle/>
                    <a:p>
                      <a:pPr algn="ctr"/>
                      <a:r>
                        <a:rPr lang="en-US" altLang="ja-JP" sz="1050" dirty="0" smtClean="0"/>
                        <a:t>Education summary</a:t>
                      </a:r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Introduction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7746"/>
                  </a:ext>
                </a:extLst>
              </a:tr>
              <a:tr h="27093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About OSS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◎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33330"/>
                  </a:ext>
                </a:extLst>
              </a:tr>
              <a:tr h="26077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Intellectual property</a:t>
                      </a:r>
                      <a:endParaRPr kumimoji="1" lang="ja-JP" altLang="en-US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◎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4532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About general</a:t>
                      </a:r>
                      <a:r>
                        <a:rPr kumimoji="1" lang="ja-JP" altLang="en-US" sz="1000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software 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497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Using OSS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◎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9207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License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◎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3312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contamination,</a:t>
                      </a:r>
                      <a:r>
                        <a:rPr kumimoji="1" lang="en-US" altLang="ja-JP" sz="900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detection tool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974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Compliance program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0707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Community,</a:t>
                      </a:r>
                      <a:r>
                        <a:rPr kumimoji="1" lang="en-US" altLang="ja-JP" sz="1200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Open sourcing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8568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Summary,</a:t>
                      </a:r>
                    </a:p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Call for proposal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5091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Contact window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0557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Sources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41096"/>
                  </a:ext>
                </a:extLst>
              </a:tr>
            </a:tbl>
          </a:graphicData>
        </a:graphic>
      </p:graphicFrame>
      <p:sp>
        <p:nvSpPr>
          <p:cNvPr id="15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5355170" y="1261530"/>
            <a:ext cx="2959097" cy="592669"/>
          </a:xfrm>
        </p:spPr>
        <p:txBody>
          <a:bodyPr/>
          <a:lstStyle/>
          <a:p>
            <a:pPr marL="129541" indent="0">
              <a:buNone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◎：</a:t>
            </a:r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Important contents</a:t>
            </a:r>
            <a:b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○：</a:t>
            </a:r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General contents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Shape 75"/>
          <p:cNvSpPr txBox="1">
            <a:spLocks noGrp="1"/>
          </p:cNvSpPr>
          <p:nvPr>
            <p:ph type="title"/>
          </p:nvPr>
        </p:nvSpPr>
        <p:spPr>
          <a:xfrm>
            <a:off x="495301" y="355594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Appendix 1.</a:t>
            </a:r>
            <a:r>
              <a:rPr lang="en-US" altLang="ja-JP" sz="2400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Analysis of four company examples</a:t>
            </a:r>
            <a:endParaRPr lang="en-US" sz="24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629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2204864"/>
            <a:ext cx="7429489" cy="4248472"/>
          </a:xfrm>
          <a:prstGeom prst="rect">
            <a:avLst/>
          </a:prstGeom>
        </p:spPr>
      </p:pic>
      <p:sp>
        <p:nvSpPr>
          <p:cNvPr id="11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Appendix 2.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220132" y="5156200"/>
            <a:ext cx="1727201" cy="872068"/>
          </a:xfrm>
          <a:prstGeom prst="wedgeRoundRectCallout">
            <a:avLst>
              <a:gd name="adj1" fmla="val 154317"/>
              <a:gd name="adj2" fmla="val -63749"/>
              <a:gd name="adj3" fmla="val 16667"/>
            </a:avLst>
          </a:prstGeom>
          <a:solidFill>
            <a:schemeClr val="bg1">
              <a:alpha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 Source Content Review and Approval</a:t>
            </a:r>
          </a:p>
          <a:p>
            <a:pPr algn="ctr" defTabSz="914400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.-2.0 3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endParaRPr kumimoji="1" lang="ja-JP" altLang="en-US" sz="1200" kern="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5483412" y="1413934"/>
            <a:ext cx="1764055" cy="880534"/>
          </a:xfrm>
          <a:prstGeom prst="wedgeRoundRectCallout">
            <a:avLst>
              <a:gd name="adj1" fmla="val -19612"/>
              <a:gd name="adj2" fmla="val 282102"/>
              <a:gd name="adj3" fmla="val 16667"/>
            </a:avLst>
          </a:prstGeom>
          <a:solidFill>
            <a:schemeClr val="bg1">
              <a:alpha val="3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Compliance Artifact Creation and 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Delivery</a:t>
            </a:r>
          </a:p>
          <a:p>
            <a:pPr algn="ctr" defTabSz="914400"/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Spec.-2.0 4.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5865654" y="5731933"/>
            <a:ext cx="1695079" cy="939800"/>
          </a:xfrm>
          <a:prstGeom prst="wedgeRoundRectCallout">
            <a:avLst>
              <a:gd name="adj1" fmla="val -76318"/>
              <a:gd name="adj2" fmla="val -127852"/>
              <a:gd name="adj3" fmla="val 16667"/>
            </a:avLst>
          </a:prstGeom>
          <a:solidFill>
            <a:schemeClr val="bg1">
              <a:alpha val="38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Compliance Artifact Creation and Delivery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Spec.-2.0 4.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1490132" y="1684120"/>
            <a:ext cx="1964272" cy="711950"/>
          </a:xfrm>
          <a:prstGeom prst="wedgeRoundRectCallout">
            <a:avLst>
              <a:gd name="adj1" fmla="val 47279"/>
              <a:gd name="adj2" fmla="val 292173"/>
              <a:gd name="adj3" fmla="val 16667"/>
            </a:avLst>
          </a:prstGeom>
          <a:solidFill>
            <a:schemeClr val="bg1">
              <a:alpha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 Source Content Review and 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Approval</a:t>
            </a:r>
          </a:p>
          <a:p>
            <a:pPr algn="ctr" defTabSz="914400"/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Spec.-2.0 3.</a:t>
            </a:r>
            <a:endParaRPr kumimoji="1" lang="ja-JP" altLang="en-US" sz="1200" kern="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7823201" y="3403600"/>
            <a:ext cx="1965514" cy="1159187"/>
          </a:xfrm>
          <a:prstGeom prst="wedgeRoundRectCallout">
            <a:avLst>
              <a:gd name="adj1" fmla="val -137192"/>
              <a:gd name="adj2" fmla="val 56966"/>
              <a:gd name="adj3" fmla="val 16667"/>
            </a:avLst>
          </a:prstGeom>
          <a:solidFill>
            <a:schemeClr val="bg1">
              <a:alpha val="3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Maintain a process to effectively respond to external Open Source 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inquiries</a:t>
            </a:r>
          </a:p>
          <a:p>
            <a:pPr algn="ctr" defTabSz="914400"/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Spec.-2.0 2.1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7" name="Shape 75"/>
          <p:cNvSpPr txBox="1">
            <a:spLocks/>
          </p:cNvSpPr>
          <p:nvPr/>
        </p:nvSpPr>
        <p:spPr>
          <a:xfrm>
            <a:off x="3547541" y="507621"/>
            <a:ext cx="484292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defTabSz="914400">
              <a:buClr>
                <a:srgbClr val="D2533C"/>
              </a:buClr>
              <a:buSzPct val="25000"/>
            </a:pPr>
            <a:r>
              <a:rPr lang="en-US" altLang="ja-JP" sz="1600" kern="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Example of the roles and the corresponding responsibilities of those roles </a:t>
            </a:r>
            <a:endParaRPr lang="en-US" sz="2800" kern="0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58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1280592" y="5432425"/>
            <a:ext cx="8386514" cy="1003920"/>
          </a:xfrm>
        </p:spPr>
        <p:txBody>
          <a:bodyPr/>
          <a:lstStyle/>
          <a:p>
            <a:pPr algn="r"/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2019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18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r>
              <a:rPr kumimoji="1" lang="ja-JP" altLang="en-US" sz="200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＠デンソーテン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（神戸）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0" y="874713"/>
            <a:ext cx="2628900" cy="1460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76536" y="2920206"/>
            <a:ext cx="8575104" cy="1927225"/>
          </a:xfrm>
        </p:spPr>
        <p:txBody>
          <a:bodyPr/>
          <a:lstStyle/>
          <a:p>
            <a:r>
              <a:rPr lang="en-US" sz="3600" dirty="0">
                <a:solidFill>
                  <a:srgbClr val="E56B45"/>
                </a:solidFill>
              </a:rPr>
              <a:t>Japan WG</a:t>
            </a:r>
            <a:r>
              <a:rPr lang="en-US" altLang="ja-JP" sz="3600" dirty="0">
                <a:solidFill>
                  <a:srgbClr val="E56B45"/>
                </a:solidFill>
              </a:rPr>
              <a:t/>
            </a:r>
            <a:br>
              <a:rPr lang="en-US" altLang="ja-JP" sz="3600" dirty="0">
                <a:solidFill>
                  <a:srgbClr val="E56B45"/>
                </a:solidFill>
              </a:rPr>
            </a:br>
            <a:r>
              <a:rPr lang="ja-JP" altLang="en-US" sz="3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「役割ごとの教育資料」</a:t>
            </a:r>
            <a:r>
              <a:rPr lang="en-US" altLang="ja-JP" sz="3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endParaRPr lang="en-US" sz="3600" dirty="0">
              <a:solidFill>
                <a:srgbClr val="E56B45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172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Agenda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6264" y="1600200"/>
            <a:ext cx="8893471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活動概要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進め方の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方針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社の事例の分析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Call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Proposal(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「役割ごとの教育資料」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kumimoji="1" lang="ja-JP" altLang="en-US" sz="28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スケジュール</a:t>
            </a:r>
            <a:endParaRPr sz="28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335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活動概要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メンバー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小泉、福地、野村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岩田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（報告者）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F2F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会議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4/4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@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日立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ケーススタディの整理、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サプライヤー向け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共通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教育資料のシンプル・バージョン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提案の検討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会合調整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29541" indent="0">
              <a:buNone/>
            </a:pP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822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605409"/>
            <a:ext cx="8915399" cy="1887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進め方の方針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6263" y="1844824"/>
            <a:ext cx="9255803" cy="4824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各社の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に関する教育の例を収集する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下記の分析観点について、分析、報告する。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OSS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に関する教育のニーズ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の仕様を満足する。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カリキュラムの過不足を考慮</a:t>
            </a:r>
            <a:endParaRPr kumimoji="1"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役割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毎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の教育の検討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４社の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ケーススタディ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</a:t>
            </a:r>
            <a:b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　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GitHub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へアップ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サプライヤー向け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共通教育資料の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シンプル･バージョンの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例の作成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リーフレットの後続資料として追加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d.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Spec.-2.0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を満足するために必要な、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プログラムのパフォーマンスと効果に影響を及ぼす役割と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それら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の役割に対応する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責任の特定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の例示の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kumimoji="1" lang="ja-JP" altLang="en-US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への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織り込み</a:t>
            </a:r>
            <a:endParaRPr kumimoji="1"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226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605409"/>
            <a:ext cx="8915399" cy="1887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４社の事例の分析と提案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844824"/>
            <a:ext cx="8893471" cy="4824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分析結果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参照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lang="en-US" altLang="ja-JP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.-2.0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を満たすために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ｺﾝﾌﾟﾗｲｱﾝｽﾌﾟﾛｸﾞﾗﾑの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記載は必須</a:t>
            </a: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lang="en-US" altLang="ja-JP" dirty="0" smtClean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  <a:r>
              <a:rPr lang="ja-JP" altLang="en-US" dirty="0" smtClean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の過不足</a:t>
            </a:r>
            <a:r>
              <a:rPr lang="ja-JP" altLang="en-US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dirty="0" smtClean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配慮</a:t>
            </a:r>
            <a:endParaRPr lang="en-US" altLang="ja-JP" dirty="0" smtClean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242888">
              <a:spcBef>
                <a:spcPts val="0"/>
              </a:spcBef>
              <a:buFont typeface="+mj-lt"/>
              <a:buAutoNum type="romanLcPeriod"/>
            </a:pPr>
            <a:r>
              <a:rPr lang="ja-JP" altLang="en-US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シンプル･バージョンはリーフレット</a:t>
            </a:r>
            <a:r>
              <a:rPr lang="ja-JP" altLang="en-US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の後続資料の位置付け</a:t>
            </a:r>
            <a:endParaRPr kumimoji="1" lang="ja-JP" altLang="en-US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  <a:p>
            <a:pPr marL="514350" indent="-242888">
              <a:spcBef>
                <a:spcPts val="0"/>
              </a:spcBef>
              <a:buFont typeface="+mj-lt"/>
              <a:buAutoNum type="romanLcPeriod"/>
            </a:pPr>
            <a:r>
              <a:rPr lang="ja-JP" altLang="en-US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各社の</a:t>
            </a:r>
            <a:r>
              <a:rPr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一般向け基礎教育の共通内容を考慮</a:t>
            </a:r>
            <a:endParaRPr kumimoji="1" lang="ja-JP" altLang="en-US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b.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サプライヤー向け共通教育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資料のシンプル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･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バージョンの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内容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の提案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ⅲ.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は必須項目とし、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ⅳ.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の共通内容を重点的に、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ⅳ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の一部内容は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概略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的に、説明する方向で詳細化を図る。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None/>
            </a:pP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c. 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役割毎の分担と責任の明確化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』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例示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参照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Spec.-2.0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上での役割の必須要件の例示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kumimoji="1"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00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609604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en-US" altLang="ja-JP" dirty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en-US" altLang="ja-JP" sz="4000" b="0" i="0" u="none" strike="noStrike" cap="none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.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Call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Proposal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役割ごとの教育資料</a:t>
            </a:r>
            <a:r>
              <a:rPr lang="ja-JP" altLang="en-US" sz="1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sz="20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600200"/>
            <a:ext cx="8893471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既に各社実施されている教育の体系、対象者、形態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講演会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集合研修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､e-learning､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資料閲覧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)､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タイミング、英語版有無を、可能な範囲で事例として</a:t>
            </a:r>
            <a:r>
              <a:rPr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提示をお願いします。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a.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に関して、各教育がビジネスフロー上で、どの対象者をカバーしているかを</a:t>
            </a:r>
            <a:r>
              <a:rPr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明示して下さい。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各教育の目次、章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節の概要程度まで、可能な範囲で</a:t>
            </a:r>
            <a:r>
              <a:rPr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提示をお願いします。</a:t>
            </a:r>
            <a:endParaRPr lang="en-US" altLang="ja-JP" sz="28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endParaRPr sz="28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956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en-US" altLang="ja-JP" dirty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en-US" altLang="ja-JP" sz="4000" b="0" i="0" u="none" strike="noStrike" cap="none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.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スケジュール</a:t>
            </a:r>
            <a:endParaRPr lang="en-US" sz="20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6" name="フッター プレースホルダー 1">
            <a:extLst>
              <a:ext uri="{FF2B5EF4-FFF2-40B4-BE49-F238E27FC236}">
                <a16:creationId xmlns:a16="http://schemas.microsoft.com/office/drawing/2014/main" id="{BA50CC38-7271-432F-B127-A3F10336931B}"/>
              </a:ext>
            </a:extLst>
          </p:cNvPr>
          <p:cNvSpPr txBox="1">
            <a:spLocks/>
          </p:cNvSpPr>
          <p:nvPr/>
        </p:nvSpPr>
        <p:spPr>
          <a:xfrm>
            <a:off x="4185295" y="5040807"/>
            <a:ext cx="2895600" cy="3331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CC0-1.0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BCE1FBD-C8FA-45E8-9060-79BE0F085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96116"/>
              </p:ext>
            </p:extLst>
          </p:nvPr>
        </p:nvGraphicFramePr>
        <p:xfrm>
          <a:off x="1569095" y="1420112"/>
          <a:ext cx="8128000" cy="524315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003967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3390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12507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60602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03087299"/>
                    </a:ext>
                  </a:extLst>
                </a:gridCol>
              </a:tblGrid>
              <a:tr h="53719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2018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92275"/>
                  </a:ext>
                </a:extLst>
              </a:tr>
              <a:tr h="219251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72108"/>
                  </a:ext>
                </a:extLst>
              </a:tr>
              <a:tr h="251345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73720"/>
                  </a:ext>
                </a:extLst>
              </a:tr>
            </a:tbl>
          </a:graphicData>
        </a:graphic>
      </p:graphicFrame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8C9C30-D711-4610-9C65-8E477700E4D1}"/>
              </a:ext>
            </a:extLst>
          </p:cNvPr>
          <p:cNvSpPr/>
          <p:nvPr/>
        </p:nvSpPr>
        <p:spPr>
          <a:xfrm>
            <a:off x="18992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53884BE-A12F-4E8E-A918-162757DFEF41}"/>
              </a:ext>
            </a:extLst>
          </p:cNvPr>
          <p:cNvSpPr/>
          <p:nvPr/>
        </p:nvSpPr>
        <p:spPr>
          <a:xfrm>
            <a:off x="26612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8142FD77-F75C-4E9E-B487-94B081CF30E3}"/>
              </a:ext>
            </a:extLst>
          </p:cNvPr>
          <p:cNvSpPr/>
          <p:nvPr/>
        </p:nvSpPr>
        <p:spPr>
          <a:xfrm>
            <a:off x="39185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52320C5-18D3-4719-A7E9-942FC059CBD0}"/>
              </a:ext>
            </a:extLst>
          </p:cNvPr>
          <p:cNvSpPr/>
          <p:nvPr/>
        </p:nvSpPr>
        <p:spPr>
          <a:xfrm>
            <a:off x="5052070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425481-5968-41D5-98FF-59E32D3B2191}"/>
              </a:ext>
            </a:extLst>
          </p:cNvPr>
          <p:cNvSpPr txBox="1"/>
          <p:nvPr/>
        </p:nvSpPr>
        <p:spPr>
          <a:xfrm>
            <a:off x="1742132" y="2595921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東芝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42AF2E-B9A4-437A-9342-5CBACA081CB5}"/>
              </a:ext>
            </a:extLst>
          </p:cNvPr>
          <p:cNvSpPr txBox="1"/>
          <p:nvPr/>
        </p:nvSpPr>
        <p:spPr>
          <a:xfrm>
            <a:off x="2475556" y="2595921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7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TuvSud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25DE27-09DF-4516-A8C4-1CAE9DE0625B}"/>
              </a:ext>
            </a:extLst>
          </p:cNvPr>
          <p:cNvSpPr txBox="1"/>
          <p:nvPr/>
        </p:nvSpPr>
        <p:spPr>
          <a:xfrm>
            <a:off x="3663800" y="2595921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8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三菱電機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C444B6-9B8D-45A3-9CBD-64C1D7C51B55}"/>
              </a:ext>
            </a:extLst>
          </p:cNvPr>
          <p:cNvSpPr txBox="1"/>
          <p:nvPr/>
        </p:nvSpPr>
        <p:spPr>
          <a:xfrm>
            <a:off x="4894907" y="2595921"/>
            <a:ext cx="128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9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デンソーテン</a:t>
            </a:r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FD2A496D-0E0C-4D77-8A68-91FB1ABFA918}"/>
              </a:ext>
            </a:extLst>
          </p:cNvPr>
          <p:cNvSpPr/>
          <p:nvPr/>
        </p:nvSpPr>
        <p:spPr>
          <a:xfrm>
            <a:off x="6408331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746DF0DC-CEBE-44FC-840F-DA267E3B83DA}"/>
              </a:ext>
            </a:extLst>
          </p:cNvPr>
          <p:cNvSpPr/>
          <p:nvPr/>
        </p:nvSpPr>
        <p:spPr>
          <a:xfrm>
            <a:off x="1775470" y="3204991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70F50A-1C2C-43C7-BEB8-0BF64E91A7F6}"/>
              </a:ext>
            </a:extLst>
          </p:cNvPr>
          <p:cNvSpPr txBox="1"/>
          <p:nvPr/>
        </p:nvSpPr>
        <p:spPr>
          <a:xfrm>
            <a:off x="1607194" y="3590519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EU</a:t>
            </a:r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9FC4845E-9165-42BE-B969-527146DBA5C5}"/>
              </a:ext>
            </a:extLst>
          </p:cNvPr>
          <p:cNvSpPr/>
          <p:nvPr/>
        </p:nvSpPr>
        <p:spPr>
          <a:xfrm>
            <a:off x="4361507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943D3B-9B98-4B34-91EE-1FBE56329355}"/>
              </a:ext>
            </a:extLst>
          </p:cNvPr>
          <p:cNvSpPr txBox="1"/>
          <p:nvPr/>
        </p:nvSpPr>
        <p:spPr>
          <a:xfrm>
            <a:off x="4042420" y="3546628"/>
            <a:ext cx="96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Leadership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Summit</a:t>
            </a: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41F4994A-4F1E-4F62-9759-E927A6B3014C}"/>
              </a:ext>
            </a:extLst>
          </p:cNvPr>
          <p:cNvSpPr/>
          <p:nvPr/>
        </p:nvSpPr>
        <p:spPr>
          <a:xfrm>
            <a:off x="7201546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7FB882-F474-411C-84A9-EEBB63A90EFA}"/>
              </a:ext>
            </a:extLst>
          </p:cNvPr>
          <p:cNvSpPr txBox="1"/>
          <p:nvPr/>
        </p:nvSpPr>
        <p:spPr>
          <a:xfrm>
            <a:off x="7033270" y="3547891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276606BF-CA18-4AA6-9820-B76A443AEE07}"/>
              </a:ext>
            </a:extLst>
          </p:cNvPr>
          <p:cNvSpPr/>
          <p:nvPr/>
        </p:nvSpPr>
        <p:spPr>
          <a:xfrm>
            <a:off x="8255645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4DC983C-38E4-4DF2-A149-18BE28D733FD}"/>
              </a:ext>
            </a:extLst>
          </p:cNvPr>
          <p:cNvSpPr txBox="1"/>
          <p:nvPr/>
        </p:nvSpPr>
        <p:spPr>
          <a:xfrm>
            <a:off x="8087369" y="3547891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EU</a:t>
            </a:r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1BFA1FED-0A5B-41D7-9AFE-B6D420263D29}"/>
              </a:ext>
            </a:extLst>
          </p:cNvPr>
          <p:cNvSpPr/>
          <p:nvPr/>
        </p:nvSpPr>
        <p:spPr>
          <a:xfrm>
            <a:off x="5745807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98AA4B-20F2-404D-89B5-20D1A05C5857}"/>
              </a:ext>
            </a:extLst>
          </p:cNvPr>
          <p:cNvSpPr txBox="1"/>
          <p:nvPr/>
        </p:nvSpPr>
        <p:spPr>
          <a:xfrm>
            <a:off x="5577531" y="3547891"/>
            <a:ext cx="85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Japan</a:t>
            </a:r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38005700-9EE3-417A-A72B-439FE04E9BDB}"/>
              </a:ext>
            </a:extLst>
          </p:cNvPr>
          <p:cNvSpPr/>
          <p:nvPr/>
        </p:nvSpPr>
        <p:spPr>
          <a:xfrm>
            <a:off x="2651770" y="321272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9D57411-B6BD-41B7-AFF0-36063920CD1B}"/>
              </a:ext>
            </a:extLst>
          </p:cNvPr>
          <p:cNvSpPr txBox="1"/>
          <p:nvPr/>
        </p:nvSpPr>
        <p:spPr>
          <a:xfrm>
            <a:off x="2483494" y="3598251"/>
            <a:ext cx="128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Open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Compliance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Summit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8635C8-2B68-43CD-AE30-F3FE42AAE2AA}"/>
              </a:ext>
            </a:extLst>
          </p:cNvPr>
          <p:cNvSpPr txBox="1"/>
          <p:nvPr/>
        </p:nvSpPr>
        <p:spPr>
          <a:xfrm>
            <a:off x="657074" y="2272755"/>
            <a:ext cx="952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Japan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/>
            </a:r>
            <a:b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WG</a:t>
            </a:r>
            <a:b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全体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会合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804025-9258-475B-BCA8-E19E8730B35A}"/>
              </a:ext>
            </a:extLst>
          </p:cNvPr>
          <p:cNvSpPr txBox="1"/>
          <p:nvPr/>
        </p:nvSpPr>
        <p:spPr>
          <a:xfrm>
            <a:off x="673671" y="3225031"/>
            <a:ext cx="9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国際会議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BF8451F2-B676-4B46-83A7-798DCCACD8CE}"/>
              </a:ext>
            </a:extLst>
          </p:cNvPr>
          <p:cNvSpPr/>
          <p:nvPr/>
        </p:nvSpPr>
        <p:spPr>
          <a:xfrm>
            <a:off x="1775470" y="3995271"/>
            <a:ext cx="247650" cy="21726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21297A5-891A-4C08-A3C7-09F1293CE012}"/>
              </a:ext>
            </a:extLst>
          </p:cNvPr>
          <p:cNvSpPr txBox="1"/>
          <p:nvPr/>
        </p:nvSpPr>
        <p:spPr>
          <a:xfrm>
            <a:off x="457647" y="3942630"/>
            <a:ext cx="111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OpenChain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/>
            </a:r>
            <a:b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会議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FC2B0F1C-585D-4136-A319-930A8F017695}"/>
              </a:ext>
            </a:extLst>
          </p:cNvPr>
          <p:cNvSpPr/>
          <p:nvPr/>
        </p:nvSpPr>
        <p:spPr>
          <a:xfrm>
            <a:off x="4361507" y="3995271"/>
            <a:ext cx="247650" cy="21726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9C3E2B3D-F91F-44F0-80C4-E04F2BEFD628}"/>
              </a:ext>
            </a:extLst>
          </p:cNvPr>
          <p:cNvSpPr/>
          <p:nvPr/>
        </p:nvSpPr>
        <p:spPr>
          <a:xfrm>
            <a:off x="7297197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C8A8E7F5-953A-4F5A-B172-F948692FE109}"/>
              </a:ext>
            </a:extLst>
          </p:cNvPr>
          <p:cNvSpPr/>
          <p:nvPr/>
        </p:nvSpPr>
        <p:spPr>
          <a:xfrm>
            <a:off x="8256639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0EA2C0CB-6541-4FC3-88AF-744A6AFA4E3F}"/>
              </a:ext>
            </a:extLst>
          </p:cNvPr>
          <p:cNvSpPr/>
          <p:nvPr/>
        </p:nvSpPr>
        <p:spPr>
          <a:xfrm>
            <a:off x="5745807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827D1598-EDBC-4ABE-A4F4-35FC4273EEC5}"/>
              </a:ext>
            </a:extLst>
          </p:cNvPr>
          <p:cNvSpPr/>
          <p:nvPr/>
        </p:nvSpPr>
        <p:spPr>
          <a:xfrm>
            <a:off x="7234882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045713BB-5CB0-425A-92F8-3D621602A9C6}"/>
              </a:ext>
            </a:extLst>
          </p:cNvPr>
          <p:cNvSpPr/>
          <p:nvPr/>
        </p:nvSpPr>
        <p:spPr>
          <a:xfrm>
            <a:off x="8255645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53503725-C916-4B5C-8733-E372ADA60AE4}"/>
              </a:ext>
            </a:extLst>
          </p:cNvPr>
          <p:cNvSpPr/>
          <p:nvPr/>
        </p:nvSpPr>
        <p:spPr>
          <a:xfrm>
            <a:off x="9201794" y="2253019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532781" y="4633502"/>
            <a:ext cx="100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教育資料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F033CC18-ABD3-415D-BAE3-39C0492675C2}"/>
              </a:ext>
            </a:extLst>
          </p:cNvPr>
          <p:cNvCxnSpPr>
            <a:endCxn id="27" idx="3"/>
          </p:cNvCxnSpPr>
          <p:nvPr/>
        </p:nvCxnSpPr>
        <p:spPr>
          <a:xfrm flipV="1">
            <a:off x="2763687" y="3429985"/>
            <a:ext cx="11908" cy="115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2922EDE-EF9C-4B53-85A5-C7F757EF3A8F}"/>
              </a:ext>
            </a:extLst>
          </p:cNvPr>
          <p:cNvCxnSpPr>
            <a:cxnSpLocks/>
            <a:stCxn id="57" idx="3"/>
            <a:endCxn id="25" idx="3"/>
          </p:cNvCxnSpPr>
          <p:nvPr/>
        </p:nvCxnSpPr>
        <p:spPr>
          <a:xfrm flipV="1">
            <a:off x="5186510" y="3379625"/>
            <a:ext cx="683122" cy="118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76BBDD6-EF82-46F2-AAB0-0FA0A678079C}"/>
              </a:ext>
            </a:extLst>
          </p:cNvPr>
          <p:cNvCxnSpPr>
            <a:cxnSpLocks/>
            <a:stCxn id="56" idx="3"/>
            <a:endCxn id="19" idx="3"/>
          </p:cNvCxnSpPr>
          <p:nvPr/>
        </p:nvCxnSpPr>
        <p:spPr>
          <a:xfrm flipV="1">
            <a:off x="4033986" y="3379625"/>
            <a:ext cx="451346" cy="118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矢印: 五方向 54">
            <a:extLst>
              <a:ext uri="{FF2B5EF4-FFF2-40B4-BE49-F238E27FC236}">
                <a16:creationId xmlns:a16="http://schemas.microsoft.com/office/drawing/2014/main" id="{6A937CD1-6F4B-4890-965F-DCA3A4D966D8}"/>
              </a:ext>
            </a:extLst>
          </p:cNvPr>
          <p:cNvSpPr/>
          <p:nvPr/>
        </p:nvSpPr>
        <p:spPr>
          <a:xfrm>
            <a:off x="2016867" y="4822391"/>
            <a:ext cx="7688661" cy="984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55" name="二等辺三角形 54">
            <a:extLst>
              <a:ext uri="{FF2B5EF4-FFF2-40B4-BE49-F238E27FC236}">
                <a16:creationId xmlns:a16="http://schemas.microsoft.com/office/drawing/2014/main" id="{CD16D1FF-F6F2-4AA0-B4E3-550AAE075447}"/>
              </a:ext>
            </a:extLst>
          </p:cNvPr>
          <p:cNvSpPr/>
          <p:nvPr/>
        </p:nvSpPr>
        <p:spPr>
          <a:xfrm rot="10800000">
            <a:off x="2643336" y="4561494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56" name="二等辺三角形 55">
            <a:extLst>
              <a:ext uri="{FF2B5EF4-FFF2-40B4-BE49-F238E27FC236}">
                <a16:creationId xmlns:a16="http://schemas.microsoft.com/office/drawing/2014/main" id="{909CFBFF-A1ED-4EA9-A3F8-156CA41EB649}"/>
              </a:ext>
            </a:extLst>
          </p:cNvPr>
          <p:cNvSpPr/>
          <p:nvPr/>
        </p:nvSpPr>
        <p:spPr>
          <a:xfrm rot="10800000">
            <a:off x="3910161" y="4562057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57" name="二等辺三角形 56">
            <a:extLst>
              <a:ext uri="{FF2B5EF4-FFF2-40B4-BE49-F238E27FC236}">
                <a16:creationId xmlns:a16="http://schemas.microsoft.com/office/drawing/2014/main" id="{D856DAAA-0334-4DE4-8B5B-6CD9DC4D568B}"/>
              </a:ext>
            </a:extLst>
          </p:cNvPr>
          <p:cNvSpPr/>
          <p:nvPr/>
        </p:nvSpPr>
        <p:spPr>
          <a:xfrm rot="10800000">
            <a:off x="5062685" y="4568925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58" name="二等辺三角形 57">
            <a:extLst>
              <a:ext uri="{FF2B5EF4-FFF2-40B4-BE49-F238E27FC236}">
                <a16:creationId xmlns:a16="http://schemas.microsoft.com/office/drawing/2014/main" id="{9488D0BF-1CCA-4D2D-96D8-E674A042DDA2}"/>
              </a:ext>
            </a:extLst>
          </p:cNvPr>
          <p:cNvSpPr/>
          <p:nvPr/>
        </p:nvSpPr>
        <p:spPr>
          <a:xfrm rot="10800000">
            <a:off x="6047728" y="4568926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536121" y="5013176"/>
            <a:ext cx="100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事例収集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763687" y="5085184"/>
            <a:ext cx="430264" cy="216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529655" y="5301208"/>
            <a:ext cx="100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事例分析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195735" y="5445224"/>
            <a:ext cx="430264" cy="216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627783" y="5779863"/>
            <a:ext cx="430264" cy="216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5661248"/>
            <a:ext cx="161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役割毎の案検討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090688" y="6058701"/>
            <a:ext cx="1095822" cy="2167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3" y="6021288"/>
            <a:ext cx="2791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ｼﾝﾌﾟﾙ･ﾊﾞｰｼﾞｮﾝの概要検討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フリーフォーム 3"/>
          <p:cNvSpPr/>
          <p:nvPr/>
        </p:nvSpPr>
        <p:spPr>
          <a:xfrm>
            <a:off x="3854823" y="1954306"/>
            <a:ext cx="197224" cy="4731373"/>
          </a:xfrm>
          <a:custGeom>
            <a:avLst/>
            <a:gdLst>
              <a:gd name="connsiteX0" fmla="*/ 161365 w 197224"/>
              <a:gd name="connsiteY0" fmla="*/ 0 h 4545106"/>
              <a:gd name="connsiteX1" fmla="*/ 161365 w 197224"/>
              <a:gd name="connsiteY1" fmla="*/ 3702423 h 4545106"/>
              <a:gd name="connsiteX2" fmla="*/ 0 w 197224"/>
              <a:gd name="connsiteY2" fmla="*/ 3863788 h 4545106"/>
              <a:gd name="connsiteX3" fmla="*/ 0 w 197224"/>
              <a:gd name="connsiteY3" fmla="*/ 4078941 h 4545106"/>
              <a:gd name="connsiteX4" fmla="*/ 197224 w 197224"/>
              <a:gd name="connsiteY4" fmla="*/ 4222376 h 4545106"/>
              <a:gd name="connsiteX5" fmla="*/ 197224 w 197224"/>
              <a:gd name="connsiteY5" fmla="*/ 4545106 h 4545106"/>
              <a:gd name="connsiteX0" fmla="*/ 161365 w 214158"/>
              <a:gd name="connsiteY0" fmla="*/ 0 h 4731373"/>
              <a:gd name="connsiteX1" fmla="*/ 161365 w 214158"/>
              <a:gd name="connsiteY1" fmla="*/ 3702423 h 4731373"/>
              <a:gd name="connsiteX2" fmla="*/ 0 w 214158"/>
              <a:gd name="connsiteY2" fmla="*/ 3863788 h 4731373"/>
              <a:gd name="connsiteX3" fmla="*/ 0 w 214158"/>
              <a:gd name="connsiteY3" fmla="*/ 4078941 h 4731373"/>
              <a:gd name="connsiteX4" fmla="*/ 197224 w 214158"/>
              <a:gd name="connsiteY4" fmla="*/ 4222376 h 4731373"/>
              <a:gd name="connsiteX5" fmla="*/ 214158 w 214158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863788 h 4731373"/>
              <a:gd name="connsiteX3" fmla="*/ 0 w 197224"/>
              <a:gd name="connsiteY3" fmla="*/ 4078941 h 4731373"/>
              <a:gd name="connsiteX4" fmla="*/ 197224 w 197224"/>
              <a:gd name="connsiteY4" fmla="*/ 4222376 h 4731373"/>
              <a:gd name="connsiteX5" fmla="*/ 197224 w 197224"/>
              <a:gd name="connsiteY5" fmla="*/ 4731373 h 473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224" h="4731373">
                <a:moveTo>
                  <a:pt x="161365" y="0"/>
                </a:moveTo>
                <a:lnTo>
                  <a:pt x="161365" y="3702423"/>
                </a:lnTo>
                <a:lnTo>
                  <a:pt x="0" y="3863788"/>
                </a:lnTo>
                <a:lnTo>
                  <a:pt x="0" y="4078941"/>
                </a:lnTo>
                <a:lnTo>
                  <a:pt x="197224" y="4222376"/>
                </a:lnTo>
                <a:lnTo>
                  <a:pt x="197224" y="4731373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5208288" y="6371970"/>
            <a:ext cx="4418311" cy="2167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9" y="6309160"/>
            <a:ext cx="2676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ｼﾝﾌﾟﾙ･ﾊﾞｰｼﾞｮﾝの詳細検討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フリーフォーム 68"/>
          <p:cNvSpPr/>
          <p:nvPr/>
        </p:nvSpPr>
        <p:spPr>
          <a:xfrm>
            <a:off x="4946817" y="1954306"/>
            <a:ext cx="256491" cy="4722906"/>
          </a:xfrm>
          <a:custGeom>
            <a:avLst/>
            <a:gdLst>
              <a:gd name="connsiteX0" fmla="*/ 161365 w 197224"/>
              <a:gd name="connsiteY0" fmla="*/ 0 h 4545106"/>
              <a:gd name="connsiteX1" fmla="*/ 161365 w 197224"/>
              <a:gd name="connsiteY1" fmla="*/ 3702423 h 4545106"/>
              <a:gd name="connsiteX2" fmla="*/ 0 w 197224"/>
              <a:gd name="connsiteY2" fmla="*/ 3863788 h 4545106"/>
              <a:gd name="connsiteX3" fmla="*/ 0 w 197224"/>
              <a:gd name="connsiteY3" fmla="*/ 4078941 h 4545106"/>
              <a:gd name="connsiteX4" fmla="*/ 197224 w 197224"/>
              <a:gd name="connsiteY4" fmla="*/ 4222376 h 4545106"/>
              <a:gd name="connsiteX5" fmla="*/ 197224 w 197224"/>
              <a:gd name="connsiteY5" fmla="*/ 4545106 h 4545106"/>
              <a:gd name="connsiteX0" fmla="*/ 161365 w 214158"/>
              <a:gd name="connsiteY0" fmla="*/ 0 h 4731373"/>
              <a:gd name="connsiteX1" fmla="*/ 161365 w 214158"/>
              <a:gd name="connsiteY1" fmla="*/ 3702423 h 4731373"/>
              <a:gd name="connsiteX2" fmla="*/ 0 w 214158"/>
              <a:gd name="connsiteY2" fmla="*/ 3863788 h 4731373"/>
              <a:gd name="connsiteX3" fmla="*/ 0 w 214158"/>
              <a:gd name="connsiteY3" fmla="*/ 4078941 h 4731373"/>
              <a:gd name="connsiteX4" fmla="*/ 197224 w 214158"/>
              <a:gd name="connsiteY4" fmla="*/ 4222376 h 4731373"/>
              <a:gd name="connsiteX5" fmla="*/ 214158 w 214158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863788 h 4731373"/>
              <a:gd name="connsiteX3" fmla="*/ 0 w 197224"/>
              <a:gd name="connsiteY3" fmla="*/ 4078941 h 4731373"/>
              <a:gd name="connsiteX4" fmla="*/ 197224 w 197224"/>
              <a:gd name="connsiteY4" fmla="*/ 4222376 h 4731373"/>
              <a:gd name="connsiteX5" fmla="*/ 197224 w 197224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863788 h 4731373"/>
              <a:gd name="connsiteX3" fmla="*/ 0 w 197224"/>
              <a:gd name="connsiteY3" fmla="*/ 4078941 h 4731373"/>
              <a:gd name="connsiteX4" fmla="*/ 197224 w 197224"/>
              <a:gd name="connsiteY4" fmla="*/ 4484842 h 4731373"/>
              <a:gd name="connsiteX5" fmla="*/ 197224 w 197224"/>
              <a:gd name="connsiteY5" fmla="*/ 4731373 h 4731373"/>
              <a:gd name="connsiteX0" fmla="*/ 229098 w 264957"/>
              <a:gd name="connsiteY0" fmla="*/ 0 h 4731373"/>
              <a:gd name="connsiteX1" fmla="*/ 229098 w 264957"/>
              <a:gd name="connsiteY1" fmla="*/ 3702423 h 4731373"/>
              <a:gd name="connsiteX2" fmla="*/ 67733 w 264957"/>
              <a:gd name="connsiteY2" fmla="*/ 3863788 h 4731373"/>
              <a:gd name="connsiteX3" fmla="*/ 0 w 264957"/>
              <a:gd name="connsiteY3" fmla="*/ 4316008 h 4731373"/>
              <a:gd name="connsiteX4" fmla="*/ 264957 w 264957"/>
              <a:gd name="connsiteY4" fmla="*/ 4484842 h 4731373"/>
              <a:gd name="connsiteX5" fmla="*/ 264957 w 264957"/>
              <a:gd name="connsiteY5" fmla="*/ 4731373 h 4731373"/>
              <a:gd name="connsiteX0" fmla="*/ 229098 w 264957"/>
              <a:gd name="connsiteY0" fmla="*/ 0 h 4731373"/>
              <a:gd name="connsiteX1" fmla="*/ 229098 w 264957"/>
              <a:gd name="connsiteY1" fmla="*/ 3702423 h 4731373"/>
              <a:gd name="connsiteX2" fmla="*/ 8466 w 264957"/>
              <a:gd name="connsiteY2" fmla="*/ 4066988 h 4731373"/>
              <a:gd name="connsiteX3" fmla="*/ 0 w 264957"/>
              <a:gd name="connsiteY3" fmla="*/ 4316008 h 4731373"/>
              <a:gd name="connsiteX4" fmla="*/ 264957 w 264957"/>
              <a:gd name="connsiteY4" fmla="*/ 4484842 h 4731373"/>
              <a:gd name="connsiteX5" fmla="*/ 264957 w 264957"/>
              <a:gd name="connsiteY5" fmla="*/ 4731373 h 4731373"/>
              <a:gd name="connsiteX0" fmla="*/ 229099 w 264958"/>
              <a:gd name="connsiteY0" fmla="*/ 0 h 4731373"/>
              <a:gd name="connsiteX1" fmla="*/ 229099 w 264958"/>
              <a:gd name="connsiteY1" fmla="*/ 37024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64958 w 264958"/>
              <a:gd name="connsiteY4" fmla="*/ 4484842 h 4731373"/>
              <a:gd name="connsiteX5" fmla="*/ 264958 w 264958"/>
              <a:gd name="connsiteY5" fmla="*/ 4731373 h 4731373"/>
              <a:gd name="connsiteX0" fmla="*/ 229099 w 264958"/>
              <a:gd name="connsiteY0" fmla="*/ 0 h 4731373"/>
              <a:gd name="connsiteX1" fmla="*/ 212166 w 264958"/>
              <a:gd name="connsiteY1" fmla="*/ 38802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64958 w 264958"/>
              <a:gd name="connsiteY4" fmla="*/ 4484842 h 4731373"/>
              <a:gd name="connsiteX5" fmla="*/ 264958 w 264958"/>
              <a:gd name="connsiteY5" fmla="*/ 4731373 h 4731373"/>
              <a:gd name="connsiteX0" fmla="*/ 229099 w 264958"/>
              <a:gd name="connsiteY0" fmla="*/ 0 h 4731373"/>
              <a:gd name="connsiteX1" fmla="*/ 212166 w 264958"/>
              <a:gd name="connsiteY1" fmla="*/ 38802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48024 w 264958"/>
              <a:gd name="connsiteY4" fmla="*/ 4484842 h 4731373"/>
              <a:gd name="connsiteX5" fmla="*/ 264958 w 264958"/>
              <a:gd name="connsiteY5" fmla="*/ 4731373 h 4731373"/>
              <a:gd name="connsiteX0" fmla="*/ 229099 w 248024"/>
              <a:gd name="connsiteY0" fmla="*/ 0 h 4722906"/>
              <a:gd name="connsiteX1" fmla="*/ 212166 w 248024"/>
              <a:gd name="connsiteY1" fmla="*/ 3880223 h 4722906"/>
              <a:gd name="connsiteX2" fmla="*/ 0 w 248024"/>
              <a:gd name="connsiteY2" fmla="*/ 4092388 h 4722906"/>
              <a:gd name="connsiteX3" fmla="*/ 1 w 248024"/>
              <a:gd name="connsiteY3" fmla="*/ 4316008 h 4722906"/>
              <a:gd name="connsiteX4" fmla="*/ 248024 w 248024"/>
              <a:gd name="connsiteY4" fmla="*/ 4484842 h 4722906"/>
              <a:gd name="connsiteX5" fmla="*/ 231091 w 248024"/>
              <a:gd name="connsiteY5" fmla="*/ 4722906 h 4722906"/>
              <a:gd name="connsiteX0" fmla="*/ 229099 w 256491"/>
              <a:gd name="connsiteY0" fmla="*/ 0 h 4722906"/>
              <a:gd name="connsiteX1" fmla="*/ 212166 w 256491"/>
              <a:gd name="connsiteY1" fmla="*/ 3880223 h 4722906"/>
              <a:gd name="connsiteX2" fmla="*/ 0 w 256491"/>
              <a:gd name="connsiteY2" fmla="*/ 4092388 h 4722906"/>
              <a:gd name="connsiteX3" fmla="*/ 1 w 256491"/>
              <a:gd name="connsiteY3" fmla="*/ 4316008 h 4722906"/>
              <a:gd name="connsiteX4" fmla="*/ 248024 w 256491"/>
              <a:gd name="connsiteY4" fmla="*/ 4484842 h 4722906"/>
              <a:gd name="connsiteX5" fmla="*/ 256491 w 256491"/>
              <a:gd name="connsiteY5" fmla="*/ 4722906 h 472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491" h="4722906">
                <a:moveTo>
                  <a:pt x="229099" y="0"/>
                </a:moveTo>
                <a:cubicBezTo>
                  <a:pt x="223455" y="1293408"/>
                  <a:pt x="217810" y="2586815"/>
                  <a:pt x="212166" y="3880223"/>
                </a:cubicBezTo>
                <a:lnTo>
                  <a:pt x="0" y="4092388"/>
                </a:lnTo>
                <a:cubicBezTo>
                  <a:pt x="0" y="4166928"/>
                  <a:pt x="1" y="4241468"/>
                  <a:pt x="1" y="4316008"/>
                </a:cubicBezTo>
                <a:lnTo>
                  <a:pt x="248024" y="4484842"/>
                </a:lnTo>
                <a:lnTo>
                  <a:pt x="256491" y="4722906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0C444B6-9B8D-45A3-9CBD-64C1D7C51B55}"/>
              </a:ext>
            </a:extLst>
          </p:cNvPr>
          <p:cNvSpPr txBox="1"/>
          <p:nvPr/>
        </p:nvSpPr>
        <p:spPr>
          <a:xfrm>
            <a:off x="6385039" y="2595922"/>
            <a:ext cx="128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富士通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7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Agenda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6264" y="1600200"/>
            <a:ext cx="9199264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Overview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Plan about the direction of our 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activity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Case study of 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four companies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Call 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 Proposal(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“Education for each role” SWG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Schedule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546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355594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ja-JP" altLang="en-US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社の事例の分析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53454"/>
              </p:ext>
            </p:extLst>
          </p:nvPr>
        </p:nvGraphicFramePr>
        <p:xfrm>
          <a:off x="160865" y="1269997"/>
          <a:ext cx="5649010" cy="50749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51203516"/>
                    </a:ext>
                  </a:extLst>
                </a:gridCol>
                <a:gridCol w="1679785">
                  <a:extLst>
                    <a:ext uri="{9D8B030D-6E8A-4147-A177-3AD203B41FA5}">
                      <a16:colId xmlns:a16="http://schemas.microsoft.com/office/drawing/2014/main" val="70424524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4278247125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1639758765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2876551834"/>
                    </a:ext>
                  </a:extLst>
                </a:gridCol>
                <a:gridCol w="1263278">
                  <a:extLst>
                    <a:ext uri="{9D8B030D-6E8A-4147-A177-3AD203B41FA5}">
                      <a16:colId xmlns:a16="http://schemas.microsoft.com/office/drawing/2014/main" val="970037252"/>
                    </a:ext>
                  </a:extLst>
                </a:gridCol>
              </a:tblGrid>
              <a:tr h="381001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Company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OpenChain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66068"/>
                  </a:ext>
                </a:extLst>
              </a:tr>
              <a:tr h="49953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教育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Spec.</a:t>
                      </a:r>
                    </a:p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-2.0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Spec.</a:t>
                      </a:r>
                    </a:p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-1.2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Curriculum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-1.2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リーフレット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64554"/>
                  </a:ext>
                </a:extLst>
              </a:tr>
              <a:tr h="23537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対象者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－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－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－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－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40488"/>
                  </a:ext>
                </a:extLst>
              </a:tr>
              <a:tr h="235373">
                <a:tc rowSpan="12">
                  <a:txBody>
                    <a:bodyPr/>
                    <a:lstStyle/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教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育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概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要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導入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7746"/>
                  </a:ext>
                </a:extLst>
              </a:tr>
              <a:tr h="27093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概説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33330"/>
                  </a:ext>
                </a:extLst>
              </a:tr>
              <a:tr h="26077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知的財産権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4532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ｿﾌﾄｳｪｱ一般概説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497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活用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9207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ライセンス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3312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混入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検出ﾂｰﾙ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974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ｺﾝﾌﾟﾗｲｱﾝｽﾌﾟﾛｸﾞﾗﾑ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0707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ｺﾐｭﾆﾃｨ活動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化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8568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纏め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お願い事項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5091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問い合わせ先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0557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出典･参考情報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41096"/>
                  </a:ext>
                </a:extLst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4543521" y="1638684"/>
            <a:ext cx="1257887" cy="3799915"/>
          </a:xfrm>
          <a:prstGeom prst="roundRect">
            <a:avLst>
              <a:gd name="adj" fmla="val 8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2912535" y="5497869"/>
            <a:ext cx="1594426" cy="1092200"/>
          </a:xfrm>
          <a:prstGeom prst="wedgeRoundRectCallout">
            <a:avLst>
              <a:gd name="adj1" fmla="val -77196"/>
              <a:gd name="adj2" fmla="val -11734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Spec.-2.0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/>
              </a:rPr>
              <a:t>を満たすために、</a:t>
            </a:r>
            <a:endParaRPr kumimoji="1" lang="en-US" altLang="ja-JP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kern="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/>
              </a:rPr>
              <a:t>ｺﾝﾌﾟﾗｲｱﾝｽﾌﾟﾛｸﾞﾗﾑの記載は必須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77922" y="4610483"/>
            <a:ext cx="2373745" cy="3001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6007301" y="4498800"/>
            <a:ext cx="2137631" cy="939799"/>
          </a:xfrm>
          <a:prstGeom prst="wedgeRoundRectCallout">
            <a:avLst>
              <a:gd name="adj1" fmla="val -68878"/>
              <a:gd name="adj2" fmla="val -10106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シンプル・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バージョンは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リーフレットの後続資料の位置付け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519054" y="1647152"/>
            <a:ext cx="987907" cy="3799915"/>
          </a:xfrm>
          <a:prstGeom prst="roundRect">
            <a:avLst>
              <a:gd name="adj" fmla="val 859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4728835" y="5925359"/>
            <a:ext cx="1508023" cy="657400"/>
          </a:xfrm>
          <a:prstGeom prst="wedgeRoundRectCallout">
            <a:avLst>
              <a:gd name="adj1" fmla="val -89090"/>
              <a:gd name="adj2" fmla="val -15387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過不足を配慮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5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355594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ja-JP" altLang="en-US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社の事例の分析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219891"/>
              </p:ext>
            </p:extLst>
          </p:nvPr>
        </p:nvGraphicFramePr>
        <p:xfrm>
          <a:off x="135463" y="1261531"/>
          <a:ext cx="9677404" cy="53492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1804">
                  <a:extLst>
                    <a:ext uri="{9D8B030D-6E8A-4147-A177-3AD203B41FA5}">
                      <a16:colId xmlns:a16="http://schemas.microsoft.com/office/drawing/2014/main" val="1551203516"/>
                    </a:ext>
                  </a:extLst>
                </a:gridCol>
                <a:gridCol w="1680283">
                  <a:extLst>
                    <a:ext uri="{9D8B030D-6E8A-4147-A177-3AD203B41FA5}">
                      <a16:colId xmlns:a16="http://schemas.microsoft.com/office/drawing/2014/main" val="704245247"/>
                    </a:ext>
                  </a:extLst>
                </a:gridCol>
                <a:gridCol w="1290526">
                  <a:extLst>
                    <a:ext uri="{9D8B030D-6E8A-4147-A177-3AD203B41FA5}">
                      <a16:colId xmlns:a16="http://schemas.microsoft.com/office/drawing/2014/main" val="4278247125"/>
                    </a:ext>
                  </a:extLst>
                </a:gridCol>
                <a:gridCol w="692899">
                  <a:extLst>
                    <a:ext uri="{9D8B030D-6E8A-4147-A177-3AD203B41FA5}">
                      <a16:colId xmlns:a16="http://schemas.microsoft.com/office/drawing/2014/main" val="1639758765"/>
                    </a:ext>
                  </a:extLst>
                </a:gridCol>
                <a:gridCol w="713715">
                  <a:extLst>
                    <a:ext uri="{9D8B030D-6E8A-4147-A177-3AD203B41FA5}">
                      <a16:colId xmlns:a16="http://schemas.microsoft.com/office/drawing/2014/main" val="2876551834"/>
                    </a:ext>
                  </a:extLst>
                </a:gridCol>
                <a:gridCol w="983889">
                  <a:extLst>
                    <a:ext uri="{9D8B030D-6E8A-4147-A177-3AD203B41FA5}">
                      <a16:colId xmlns:a16="http://schemas.microsoft.com/office/drawing/2014/main" val="970037252"/>
                    </a:ext>
                  </a:extLst>
                </a:gridCol>
                <a:gridCol w="996044">
                  <a:extLst>
                    <a:ext uri="{9D8B030D-6E8A-4147-A177-3AD203B41FA5}">
                      <a16:colId xmlns:a16="http://schemas.microsoft.com/office/drawing/2014/main" val="3375881932"/>
                    </a:ext>
                  </a:extLst>
                </a:gridCol>
                <a:gridCol w="984710">
                  <a:extLst>
                    <a:ext uri="{9D8B030D-6E8A-4147-A177-3AD203B41FA5}">
                      <a16:colId xmlns:a16="http://schemas.microsoft.com/office/drawing/2014/main" val="1306952301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36006442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91792809"/>
                    </a:ext>
                  </a:extLst>
                </a:gridCol>
                <a:gridCol w="668867">
                  <a:extLst>
                    <a:ext uri="{9D8B030D-6E8A-4147-A177-3AD203B41FA5}">
                      <a16:colId xmlns:a16="http://schemas.microsoft.com/office/drawing/2014/main" val="1393988477"/>
                    </a:ext>
                  </a:extLst>
                </a:gridCol>
              </a:tblGrid>
              <a:tr h="381001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Company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Precision Machinery Company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66068"/>
                  </a:ext>
                </a:extLst>
              </a:tr>
              <a:tr h="49953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教育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ｿﾌﾄｳｪｱ開発者が押さえておくべき 知的財産権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開発者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向け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研修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検出ツール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研修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講演会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法務向け教育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知財向け教育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64554"/>
                  </a:ext>
                </a:extLst>
              </a:tr>
              <a:tr h="23537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対象者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全社員向け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全社員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向け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ﾊﾟｰﾄﾅｰ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向け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委託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開発者向け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委託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開発者向け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委託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開発者向け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経営層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向け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法務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向け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知財部門向け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40488"/>
                  </a:ext>
                </a:extLst>
              </a:tr>
              <a:tr h="235373">
                <a:tc rowSpan="12">
                  <a:txBody>
                    <a:bodyPr/>
                    <a:lstStyle/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教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育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概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要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導入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7746"/>
                  </a:ext>
                </a:extLst>
              </a:tr>
              <a:tr h="27093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概説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33330"/>
                  </a:ext>
                </a:extLst>
              </a:tr>
              <a:tr h="26077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知的財産権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4532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ｿﾌﾄｳｪｱ一般概説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497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活用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9207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ライセンス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3312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混入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検出ﾂｰﾙ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974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ｺﾝﾌﾟﾗｲｱﾝｽﾌﾟﾛｸﾞﾗﾑ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0707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ｺﾐｭﾆﾃｨ活動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化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8568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纏め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お願い事項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5091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問い合わせ先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0557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出典･参考情報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41096"/>
                  </a:ext>
                </a:extLst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3400522" y="1630217"/>
            <a:ext cx="697346" cy="4925983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831388" y="1630217"/>
            <a:ext cx="959811" cy="4925983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6120680" y="4953553"/>
            <a:ext cx="1536499" cy="549781"/>
          </a:xfrm>
          <a:prstGeom prst="wedgeRoundRectCallout">
            <a:avLst>
              <a:gd name="adj1" fmla="val -95327"/>
              <a:gd name="adj2" fmla="val -16366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各社の一般向け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基礎教育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3869267" y="5384800"/>
            <a:ext cx="2345266" cy="186267"/>
          </a:xfrm>
          <a:custGeom>
            <a:avLst/>
            <a:gdLst>
              <a:gd name="connsiteX0" fmla="*/ 2269066 w 2345266"/>
              <a:gd name="connsiteY0" fmla="*/ 0 h 186267"/>
              <a:gd name="connsiteX1" fmla="*/ 0 w 2345266"/>
              <a:gd name="connsiteY1" fmla="*/ 186267 h 186267"/>
              <a:gd name="connsiteX2" fmla="*/ 2345266 w 2345266"/>
              <a:gd name="connsiteY2" fmla="*/ 118533 h 1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5266" h="186267">
                <a:moveTo>
                  <a:pt x="2269066" y="0"/>
                </a:moveTo>
                <a:lnTo>
                  <a:pt x="0" y="186267"/>
                </a:lnTo>
                <a:lnTo>
                  <a:pt x="2345266" y="118533"/>
                </a:lnTo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355594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ja-JP" altLang="en-US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社の事例の分析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6410"/>
              </p:ext>
            </p:extLst>
          </p:nvPr>
        </p:nvGraphicFramePr>
        <p:xfrm>
          <a:off x="135463" y="1261531"/>
          <a:ext cx="9692007" cy="51324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1804">
                  <a:extLst>
                    <a:ext uri="{9D8B030D-6E8A-4147-A177-3AD203B41FA5}">
                      <a16:colId xmlns:a16="http://schemas.microsoft.com/office/drawing/2014/main" val="1551203516"/>
                    </a:ext>
                  </a:extLst>
                </a:gridCol>
                <a:gridCol w="1680283">
                  <a:extLst>
                    <a:ext uri="{9D8B030D-6E8A-4147-A177-3AD203B41FA5}">
                      <a16:colId xmlns:a16="http://schemas.microsoft.com/office/drawing/2014/main" val="704245247"/>
                    </a:ext>
                  </a:extLst>
                </a:gridCol>
                <a:gridCol w="837323">
                  <a:extLst>
                    <a:ext uri="{9D8B030D-6E8A-4147-A177-3AD203B41FA5}">
                      <a16:colId xmlns:a16="http://schemas.microsoft.com/office/drawing/2014/main" val="4278247125"/>
                    </a:ext>
                  </a:extLst>
                </a:gridCol>
                <a:gridCol w="979054">
                  <a:extLst>
                    <a:ext uri="{9D8B030D-6E8A-4147-A177-3AD203B41FA5}">
                      <a16:colId xmlns:a16="http://schemas.microsoft.com/office/drawing/2014/main" val="1639758765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876551834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9700372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867322205"/>
                    </a:ext>
                  </a:extLst>
                </a:gridCol>
                <a:gridCol w="1256145">
                  <a:extLst>
                    <a:ext uri="{9D8B030D-6E8A-4147-A177-3AD203B41FA5}">
                      <a16:colId xmlns:a16="http://schemas.microsoft.com/office/drawing/2014/main" val="337588193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306952301"/>
                    </a:ext>
                  </a:extLst>
                </a:gridCol>
                <a:gridCol w="1191470">
                  <a:extLst>
                    <a:ext uri="{9D8B030D-6E8A-4147-A177-3AD203B41FA5}">
                      <a16:colId xmlns:a16="http://schemas.microsoft.com/office/drawing/2014/main" val="360064429"/>
                    </a:ext>
                  </a:extLst>
                </a:gridCol>
              </a:tblGrid>
              <a:tr h="253233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Company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Consumer Electronics Company</a:t>
                      </a:r>
                      <a:r>
                        <a:rPr kumimoji="1" lang="ja-JP" altLang="en-US" b="1" dirty="0" smtClean="0">
                          <a:latin typeface="+mj-lt"/>
                        </a:rPr>
                        <a:t>１</a:t>
                      </a:r>
                      <a:endParaRPr kumimoji="1" lang="ja-JP" altLang="en-US" b="1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 smtClean="0"/>
                        <a:t>同左２</a:t>
                      </a:r>
                      <a:endParaRPr kumimoji="1" lang="en-US" altLang="ja-JP" sz="1050" b="1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IT Company</a:t>
                      </a:r>
                      <a:endParaRPr kumimoji="1" lang="ja-JP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66068"/>
                  </a:ext>
                </a:extLst>
              </a:tr>
              <a:tr h="49953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教育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研修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ｺﾐｭﾆﾃｨ研修１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ｺﾐｭﾆﾃｨ研修２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基礎研修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基礎研修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ｺﾝﾌﾟﾗｲｱﾝｽ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ｾﾐﾅｰ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の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ｺﾝﾌﾟﾗｲｱﾝｽ教育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64554"/>
                  </a:ext>
                </a:extLst>
              </a:tr>
              <a:tr h="23537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対象者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技術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者･一般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技術者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技術者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新人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一般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一般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*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1)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一般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(*2)</a:t>
                      </a:r>
                      <a:endParaRPr kumimoji="1" lang="ja-JP" altLang="en-US" sz="12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ｺﾝﾌﾟﾗｲｱﾝｽ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関係者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(*3)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40488"/>
                  </a:ext>
                </a:extLst>
              </a:tr>
              <a:tr h="235373">
                <a:tc rowSpan="12">
                  <a:txBody>
                    <a:bodyPr/>
                    <a:lstStyle/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教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育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概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要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導入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7746"/>
                  </a:ext>
                </a:extLst>
              </a:tr>
              <a:tr h="27093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概説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33330"/>
                  </a:ext>
                </a:extLst>
              </a:tr>
              <a:tr h="26077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知的財産権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4532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ｿﾌﾄｳｪｱ一般概説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497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活用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9207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ライセンス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3312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混入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検出ﾂｰﾙ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974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ｺﾝﾌﾟﾗｲｱﾝｽﾌﾟﾛｸﾞﾗﾑ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0707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ｺﾐｭﾆﾃｨ活動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化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8568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纏め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お願い事項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5091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問い合わせ先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0557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出典･参考情報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41096"/>
                  </a:ext>
                </a:extLst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2130522" y="1549129"/>
            <a:ext cx="832812" cy="4844895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79655" y="1549129"/>
            <a:ext cx="782012" cy="4844895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561667" y="1549129"/>
            <a:ext cx="1270000" cy="4844895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831667" y="1549129"/>
            <a:ext cx="782012" cy="4844895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3191214" y="5393820"/>
            <a:ext cx="1536499" cy="549781"/>
          </a:xfrm>
          <a:prstGeom prst="wedgeRoundRectCallout">
            <a:avLst>
              <a:gd name="adj1" fmla="val -93123"/>
              <a:gd name="adj2" fmla="val 23674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各社の一般向け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基礎教育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6023069" y="4437087"/>
            <a:ext cx="1536499" cy="549781"/>
          </a:xfrm>
          <a:prstGeom prst="wedgeRoundRectCallout">
            <a:avLst>
              <a:gd name="adj1" fmla="val 28105"/>
              <a:gd name="adj2" fmla="val 108374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各社の一般向け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基礎教育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724401" y="5571067"/>
            <a:ext cx="1193800" cy="127000"/>
          </a:xfrm>
          <a:custGeom>
            <a:avLst/>
            <a:gdLst>
              <a:gd name="connsiteX0" fmla="*/ 0 w 1193800"/>
              <a:gd name="connsiteY0" fmla="*/ 0 h 127000"/>
              <a:gd name="connsiteX1" fmla="*/ 1193800 w 1193800"/>
              <a:gd name="connsiteY1" fmla="*/ 8466 h 127000"/>
              <a:gd name="connsiteX2" fmla="*/ 0 w 1193800"/>
              <a:gd name="connsiteY2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800" h="127000">
                <a:moveTo>
                  <a:pt x="0" y="0"/>
                </a:moveTo>
                <a:lnTo>
                  <a:pt x="1193800" y="8466"/>
                </a:lnTo>
                <a:lnTo>
                  <a:pt x="0" y="127000"/>
                </a:lnTo>
              </a:path>
            </a:pathLst>
          </a:custGeom>
          <a:solidFill>
            <a:schemeClr val="l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8290970" y="5844243"/>
            <a:ext cx="1536499" cy="549781"/>
          </a:xfrm>
          <a:prstGeom prst="wedgeRoundRectCallout">
            <a:avLst>
              <a:gd name="adj1" fmla="val -65021"/>
              <a:gd name="adj2" fmla="val -54867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各社の一般向け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基礎教育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3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4230" y="6385802"/>
            <a:ext cx="8915399" cy="474786"/>
          </a:xfrm>
        </p:spPr>
        <p:txBody>
          <a:bodyPr/>
          <a:lstStyle/>
          <a:p>
            <a:pPr marL="129541" indent="0">
              <a:buNone/>
            </a:pPr>
            <a:r>
              <a:rPr kumimoji="1"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1: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ｿﾌﾄｳｪｱ技術者中心で企画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品質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法務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知財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</a:t>
            </a:r>
            <a:r>
              <a: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kumimoji="1" lang="ja-JP" altLang="en-US" sz="1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2:OSS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を利用するための社内インフラ利用経験のある営業、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</a:t>
            </a:r>
            <a:r>
              <a:rPr kumimoji="1" lang="ja-JP" altLang="en-US" sz="1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設計、品質保証、</a:t>
            </a:r>
            <a:r>
              <a:rPr kumimoji="1"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</a:t>
            </a:r>
            <a:endParaRPr kumimoji="1" lang="en-US" altLang="ja-JP" sz="1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29541" indent="0">
              <a:buNone/>
            </a:pP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3:OSS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のコンプライアンス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ライセンス、知財、他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kumimoji="1" lang="ja-JP" altLang="en-US" sz="1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ガイドラインに関連する管理者、担当者向け</a:t>
            </a:r>
          </a:p>
        </p:txBody>
      </p:sp>
    </p:spTree>
    <p:extLst>
      <p:ext uri="{BB962C8B-B14F-4D97-AF65-F5344CB8AC3E}">
        <p14:creationId xmlns:p14="http://schemas.microsoft.com/office/powerpoint/2010/main" val="29762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355594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ja-JP" altLang="en-US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社の事例の分析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55011"/>
              </p:ext>
            </p:extLst>
          </p:nvPr>
        </p:nvGraphicFramePr>
        <p:xfrm>
          <a:off x="135464" y="1261531"/>
          <a:ext cx="4859869" cy="499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226">
                  <a:extLst>
                    <a:ext uri="{9D8B030D-6E8A-4147-A177-3AD203B41FA5}">
                      <a16:colId xmlns:a16="http://schemas.microsoft.com/office/drawing/2014/main" val="1551203516"/>
                    </a:ext>
                  </a:extLst>
                </a:gridCol>
                <a:gridCol w="1773443">
                  <a:extLst>
                    <a:ext uri="{9D8B030D-6E8A-4147-A177-3AD203B41FA5}">
                      <a16:colId xmlns:a16="http://schemas.microsoft.com/office/drawing/2014/main" val="704245247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4278247125"/>
                    </a:ext>
                  </a:extLst>
                </a:gridCol>
              </a:tblGrid>
              <a:tr h="253233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Company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サプライヤー向け共通教育資料の</a:t>
                      </a:r>
                      <a:r>
                        <a:rPr lang="en-US" altLang="ja-JP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lang="en-US" altLang="ja-JP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シンプル・バージョン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66068"/>
                  </a:ext>
                </a:extLst>
              </a:tr>
              <a:tr h="260776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教育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の基礎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64554"/>
                  </a:ext>
                </a:extLst>
              </a:tr>
              <a:tr h="252309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対象者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一般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40488"/>
                  </a:ext>
                </a:extLst>
              </a:tr>
              <a:tr h="235373">
                <a:tc rowSpan="12">
                  <a:txBody>
                    <a:bodyPr/>
                    <a:lstStyle/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教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育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概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要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導入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7746"/>
                  </a:ext>
                </a:extLst>
              </a:tr>
              <a:tr h="27093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概説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◎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33330"/>
                  </a:ext>
                </a:extLst>
              </a:tr>
              <a:tr h="26077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知的財産権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◎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4532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ｿﾌﾄｳｪｱ一般概説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497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活用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◎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9207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ライセンス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◎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3312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混入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検出ﾂｰﾙ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974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ｺﾝﾌﾟﾗｲｱﾝｽﾌﾟﾛｸﾞﾗﾑ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0707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ｺﾐｭﾆﾃｨ活動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化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8568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纏め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お願い事項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5091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問い合わせ先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0557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出典･参考情報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41096"/>
                  </a:ext>
                </a:extLst>
              </a:tr>
            </a:tbl>
          </a:graphicData>
        </a:graphic>
      </p:graphicFrame>
      <p:sp>
        <p:nvSpPr>
          <p:cNvPr id="15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5355170" y="1261530"/>
            <a:ext cx="2205563" cy="592669"/>
          </a:xfrm>
        </p:spPr>
        <p:txBody>
          <a:bodyPr/>
          <a:lstStyle/>
          <a:p>
            <a:pPr marL="129541" indent="0">
              <a:buNone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◎：重点的事項</a:t>
            </a:r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○：概略的事項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79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61" y="2129459"/>
            <a:ext cx="8441794" cy="4464496"/>
          </a:xfrm>
          <a:prstGeom prst="rect">
            <a:avLst/>
          </a:prstGeom>
        </p:spPr>
      </p:pic>
      <p:sp>
        <p:nvSpPr>
          <p:cNvPr id="18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ja-JP" altLang="en-US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役割毎の分担と責任の明確化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』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の例示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3" name="角丸四角形吹き出し 2"/>
          <p:cNvSpPr/>
          <p:nvPr/>
        </p:nvSpPr>
        <p:spPr>
          <a:xfrm>
            <a:off x="207434" y="5190068"/>
            <a:ext cx="1739899" cy="838200"/>
          </a:xfrm>
          <a:prstGeom prst="wedgeRoundRectCallout">
            <a:avLst>
              <a:gd name="adj1" fmla="val 158729"/>
              <a:gd name="adj2" fmla="val -57924"/>
              <a:gd name="adj3" fmla="val 16667"/>
            </a:avLst>
          </a:prstGeom>
          <a:solidFill>
            <a:schemeClr val="bg1">
              <a:alpha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レビュー</a:t>
            </a:r>
            <a:r>
              <a:rPr lang="ja-JP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lang="ja-JP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承認</a:t>
            </a:r>
            <a:endParaRPr lang="en-US" altLang="ja-JP" sz="12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 defTabSz="914400"/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Spec.-2.0 3.</a:t>
            </a:r>
            <a:endParaRPr kumimoji="1" lang="ja-JP" altLang="en-US" sz="1200" kern="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5483412" y="1524000"/>
            <a:ext cx="1587501" cy="1032190"/>
          </a:xfrm>
          <a:prstGeom prst="wedgeRoundRectCallout">
            <a:avLst>
              <a:gd name="adj1" fmla="val -3294"/>
              <a:gd name="adj2" fmla="val 218366"/>
              <a:gd name="adj3" fmla="val 16667"/>
            </a:avLst>
          </a:prstGeom>
          <a:solidFill>
            <a:schemeClr val="bg1">
              <a:alpha val="3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コンプライアンスアーティファクトの作成と伝達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Spec.-2.0 4.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5865654" y="5731933"/>
            <a:ext cx="1587501" cy="1032190"/>
          </a:xfrm>
          <a:prstGeom prst="wedgeRoundRectCallout">
            <a:avLst>
              <a:gd name="adj1" fmla="val -67827"/>
              <a:gd name="adj2" fmla="val -115481"/>
              <a:gd name="adj3" fmla="val 16667"/>
            </a:avLst>
          </a:prstGeom>
          <a:solidFill>
            <a:schemeClr val="bg1">
              <a:alpha val="38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コンプライアンスアーティファクトの作成と伝達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Spec.-2.0 4.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714505" y="1709517"/>
            <a:ext cx="1739899" cy="838200"/>
          </a:xfrm>
          <a:prstGeom prst="wedgeRoundRectCallout">
            <a:avLst>
              <a:gd name="adj1" fmla="val 56540"/>
              <a:gd name="adj2" fmla="val 241066"/>
              <a:gd name="adj3" fmla="val 16667"/>
            </a:avLst>
          </a:prstGeom>
          <a:solidFill>
            <a:schemeClr val="bg1">
              <a:alpha val="42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レビュー</a:t>
            </a:r>
            <a:r>
              <a:rPr lang="ja-JP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lang="ja-JP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承認</a:t>
            </a:r>
            <a:endParaRPr lang="en-US" altLang="ja-JP" sz="12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 defTabSz="914400"/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Spec.-2.0 3.</a:t>
            </a:r>
            <a:endParaRPr kumimoji="1" lang="ja-JP" altLang="en-US" sz="1200" kern="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7967134" y="3657601"/>
            <a:ext cx="1821580" cy="905186"/>
          </a:xfrm>
          <a:prstGeom prst="wedgeRoundRectCallout">
            <a:avLst>
              <a:gd name="adj1" fmla="val -148823"/>
              <a:gd name="adj2" fmla="val 55505"/>
              <a:gd name="adj3" fmla="val 16667"/>
            </a:avLst>
          </a:prstGeom>
          <a:solidFill>
            <a:schemeClr val="bg1">
              <a:alpha val="3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外部からのオープンソースに関する問い合わせに効果的に対応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Spec.-2.0 2.1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4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1.Overview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495301" y="1608014"/>
            <a:ext cx="9354243" cy="4876799"/>
          </a:xfrm>
        </p:spPr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Member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Koizumi ,Fukuchi ,Nomura</a:t>
            </a: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Iwata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report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outcome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F2F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meeting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4.Apl..2019(@Hitachi)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Organize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case study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Design the Simple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version of common education documents for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suppliers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Planning of all member meeting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29541" indent="0">
              <a:buNone/>
            </a:pP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731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605409"/>
            <a:ext cx="8915399" cy="1887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Plan about the direction of our activity</a:t>
            </a:r>
            <a:b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6264" y="1844824"/>
            <a:ext cx="9127256" cy="50131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Collect the education samples about OSS of some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companies.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Analyze and report about the points of analysis below.</a:t>
            </a: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The needs of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education about OSS</a:t>
            </a: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To satisfy Specification of the </a:t>
            </a:r>
            <a:r>
              <a:rPr kumimoji="1"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38163" lvl="0" indent="-266700">
              <a:spcBef>
                <a:spcPts val="0"/>
              </a:spcBef>
              <a:buFont typeface="+mj-lt"/>
              <a:buAutoNum type="romanLcPeriod"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Consider Excess and 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deficiency of the </a:t>
            </a:r>
            <a:r>
              <a:rPr kumimoji="1" lang="en-US" altLang="ja-JP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Consider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educations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 each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role (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Case study of four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companies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 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　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 to GitHub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c. 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Make 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example of Simple version for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Supplier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b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(Add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as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follow-on material of the leaflet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355600" indent="-355600"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d.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Add the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example that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identify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roles and the corresponding responsibilities of those roles that affects the performance and effectiveness of the 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Program required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 satisfy Spec.-2.0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758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605409"/>
            <a:ext cx="8915399" cy="1887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Case study of four 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companies</a:t>
            </a:r>
            <a:b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Shape 61"/>
          <p:cNvSpPr txBox="1">
            <a:spLocks noGrp="1"/>
          </p:cNvSpPr>
          <p:nvPr>
            <p:ph type="body" idx="1"/>
          </p:nvPr>
        </p:nvSpPr>
        <p:spPr>
          <a:xfrm>
            <a:off x="506264" y="1844824"/>
            <a:ext cx="9332003" cy="4824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Analysis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results(Appendix1.)</a:t>
            </a: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Compliance program is </a:t>
            </a:r>
            <a:r>
              <a:rPr lang="en-US" altLang="ja-JP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mandatory 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 meet Spec.-2.0</a:t>
            </a:r>
            <a:endParaRPr lang="ja-JP" altLang="en-US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lang="en-US" altLang="ja-JP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Consider the excess and deficiency of Curriculum</a:t>
            </a:r>
            <a:endParaRPr lang="en-US" altLang="ja-JP" dirty="0" smtClean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242888">
              <a:spcBef>
                <a:spcPts val="0"/>
              </a:spcBef>
              <a:buFont typeface="+mj-lt"/>
              <a:buAutoNum type="romanLcPeriod"/>
            </a:pPr>
            <a:r>
              <a:rPr kumimoji="1" lang="en-US" altLang="ja-JP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/>
              </a:rPr>
              <a:t>The simple version is the follow-on material of the leaflet</a:t>
            </a:r>
            <a:endParaRPr kumimoji="1" lang="ja-JP" altLang="en-US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  <a:p>
            <a:pPr marL="514350" indent="-242888">
              <a:spcBef>
                <a:spcPts val="0"/>
              </a:spcBef>
              <a:buFont typeface="+mj-lt"/>
              <a:buAutoNum type="romanLcPeriod"/>
            </a:pPr>
            <a:r>
              <a:rPr lang="en-US" altLang="ja-JP" sz="2000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Consider </a:t>
            </a:r>
            <a:r>
              <a:rPr lang="en-US" altLang="ja-JP" sz="20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Basic education for the general of each company</a:t>
            </a:r>
            <a:endParaRPr kumimoji="1" lang="ja-JP" altLang="en-US" sz="2000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55600" lvl="0" indent="-355600"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b.</a:t>
            </a: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example of Simple version for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Supplier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a.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ⅲ. are mandatory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common contents of ⅳ.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are important, and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partial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contents of ⅳ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are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general.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None/>
            </a:pP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55600" indent="-355600">
              <a:spcBef>
                <a:spcPts val="0"/>
              </a:spcBef>
              <a:buNone/>
            </a:pP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c. 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xample 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of the roles and the corresponding responsibilities of those 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roles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Appendix 2.)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kumimoji="1"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32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n-US" altLang="ja-JP" dirty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en-US" altLang="ja-JP" sz="4000" b="0" i="0" u="none" strike="noStrike" cap="none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.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Call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Proposal(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“Education for each </a:t>
            </a: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role” SWG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600200"/>
            <a:ext cx="8893471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Contribute </a:t>
            </a: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education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samples used in a company about education system, target </a:t>
            </a: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of training,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education type( Seminar, Training, e-learning, Document, </a:t>
            </a: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etc.),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timing , and  English version.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Indicate the target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members for </a:t>
            </a: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education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samples on business flow.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Contribute the table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of contents and </a:t>
            </a: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summaries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of </a:t>
            </a: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education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samples</a:t>
            </a: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6215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n-US" altLang="ja-JP" dirty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en-US" altLang="ja-JP" sz="4000" b="0" i="0" u="none" strike="noStrike" cap="none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.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Schedule</a:t>
            </a:r>
            <a:endParaRPr lang="en-US" altLang="ja-JP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フッター プレースホルダー 1">
            <a:extLst>
              <a:ext uri="{FF2B5EF4-FFF2-40B4-BE49-F238E27FC236}">
                <a16:creationId xmlns:a16="http://schemas.microsoft.com/office/drawing/2014/main" id="{BA50CC38-7271-432F-B127-A3F10336931B}"/>
              </a:ext>
            </a:extLst>
          </p:cNvPr>
          <p:cNvSpPr txBox="1">
            <a:spLocks/>
          </p:cNvSpPr>
          <p:nvPr/>
        </p:nvSpPr>
        <p:spPr>
          <a:xfrm>
            <a:off x="4185295" y="5040807"/>
            <a:ext cx="2895600" cy="3331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CC0-1.0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BCE1FBD-C8FA-45E8-9060-79BE0F085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89554"/>
              </p:ext>
            </p:extLst>
          </p:nvPr>
        </p:nvGraphicFramePr>
        <p:xfrm>
          <a:off x="1569095" y="1420112"/>
          <a:ext cx="8128000" cy="52571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003967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3390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12507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60602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03087299"/>
                    </a:ext>
                  </a:extLst>
                </a:gridCol>
              </a:tblGrid>
              <a:tr h="54563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2018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smtClean="0"/>
                        <a:t>Oct.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2019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smtClean="0"/>
                        <a:t>Jan.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2019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smtClean="0"/>
                        <a:t>Apr.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2019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smtClean="0"/>
                        <a:t>Jul.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2019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smtClean="0"/>
                        <a:t>Oct.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92275"/>
                  </a:ext>
                </a:extLst>
              </a:tr>
              <a:tr h="219507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72108"/>
                  </a:ext>
                </a:extLst>
              </a:tr>
              <a:tr h="251639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73720"/>
                  </a:ext>
                </a:extLst>
              </a:tr>
            </a:tbl>
          </a:graphicData>
        </a:graphic>
      </p:graphicFrame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8C9C30-D711-4610-9C65-8E477700E4D1}"/>
              </a:ext>
            </a:extLst>
          </p:cNvPr>
          <p:cNvSpPr/>
          <p:nvPr/>
        </p:nvSpPr>
        <p:spPr>
          <a:xfrm>
            <a:off x="18992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53884BE-A12F-4E8E-A918-162757DFEF41}"/>
              </a:ext>
            </a:extLst>
          </p:cNvPr>
          <p:cNvSpPr/>
          <p:nvPr/>
        </p:nvSpPr>
        <p:spPr>
          <a:xfrm>
            <a:off x="26612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8142FD77-F75C-4E9E-B487-94B081CF30E3}"/>
              </a:ext>
            </a:extLst>
          </p:cNvPr>
          <p:cNvSpPr/>
          <p:nvPr/>
        </p:nvSpPr>
        <p:spPr>
          <a:xfrm>
            <a:off x="39185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52320C5-18D3-4719-A7E9-942FC059CBD0}"/>
              </a:ext>
            </a:extLst>
          </p:cNvPr>
          <p:cNvSpPr/>
          <p:nvPr/>
        </p:nvSpPr>
        <p:spPr>
          <a:xfrm>
            <a:off x="5052070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425481-5968-41D5-98FF-59E32D3B2191}"/>
              </a:ext>
            </a:extLst>
          </p:cNvPr>
          <p:cNvSpPr txBox="1"/>
          <p:nvPr/>
        </p:nvSpPr>
        <p:spPr>
          <a:xfrm>
            <a:off x="1742132" y="2595921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東芝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42AF2E-B9A4-437A-9342-5CBACA081CB5}"/>
              </a:ext>
            </a:extLst>
          </p:cNvPr>
          <p:cNvSpPr txBox="1"/>
          <p:nvPr/>
        </p:nvSpPr>
        <p:spPr>
          <a:xfrm>
            <a:off x="2475556" y="2595921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7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TuvSud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25DE27-09DF-4516-A8C4-1CAE9DE0625B}"/>
              </a:ext>
            </a:extLst>
          </p:cNvPr>
          <p:cNvSpPr txBox="1"/>
          <p:nvPr/>
        </p:nvSpPr>
        <p:spPr>
          <a:xfrm>
            <a:off x="3663800" y="2595921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8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三菱電機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C444B6-9B8D-45A3-9CBD-64C1D7C51B55}"/>
              </a:ext>
            </a:extLst>
          </p:cNvPr>
          <p:cNvSpPr txBox="1"/>
          <p:nvPr/>
        </p:nvSpPr>
        <p:spPr>
          <a:xfrm>
            <a:off x="4894907" y="2595921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9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デンソーテン</a:t>
            </a:r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FD2A496D-0E0C-4D77-8A68-91FB1ABFA918}"/>
              </a:ext>
            </a:extLst>
          </p:cNvPr>
          <p:cNvSpPr/>
          <p:nvPr/>
        </p:nvSpPr>
        <p:spPr>
          <a:xfrm>
            <a:off x="6459117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746DF0DC-CEBE-44FC-840F-DA267E3B83DA}"/>
              </a:ext>
            </a:extLst>
          </p:cNvPr>
          <p:cNvSpPr/>
          <p:nvPr/>
        </p:nvSpPr>
        <p:spPr>
          <a:xfrm>
            <a:off x="1775470" y="3204991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70F50A-1C2C-43C7-BEB8-0BF64E91A7F6}"/>
              </a:ext>
            </a:extLst>
          </p:cNvPr>
          <p:cNvSpPr txBox="1"/>
          <p:nvPr/>
        </p:nvSpPr>
        <p:spPr>
          <a:xfrm>
            <a:off x="1607194" y="3590519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EU</a:t>
            </a:r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9FC4845E-9165-42BE-B969-527146DBA5C5}"/>
              </a:ext>
            </a:extLst>
          </p:cNvPr>
          <p:cNvSpPr/>
          <p:nvPr/>
        </p:nvSpPr>
        <p:spPr>
          <a:xfrm>
            <a:off x="4361507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943D3B-9B98-4B34-91EE-1FBE56329355}"/>
              </a:ext>
            </a:extLst>
          </p:cNvPr>
          <p:cNvSpPr txBox="1"/>
          <p:nvPr/>
        </p:nvSpPr>
        <p:spPr>
          <a:xfrm>
            <a:off x="4042420" y="3546628"/>
            <a:ext cx="96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Leadership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Summit</a:t>
            </a: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41F4994A-4F1E-4F62-9759-E927A6B3014C}"/>
              </a:ext>
            </a:extLst>
          </p:cNvPr>
          <p:cNvSpPr/>
          <p:nvPr/>
        </p:nvSpPr>
        <p:spPr>
          <a:xfrm>
            <a:off x="7201546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7FB882-F474-411C-84A9-EEBB63A90EFA}"/>
              </a:ext>
            </a:extLst>
          </p:cNvPr>
          <p:cNvSpPr txBox="1"/>
          <p:nvPr/>
        </p:nvSpPr>
        <p:spPr>
          <a:xfrm>
            <a:off x="7033270" y="3547891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276606BF-CA18-4AA6-9820-B76A443AEE07}"/>
              </a:ext>
            </a:extLst>
          </p:cNvPr>
          <p:cNvSpPr/>
          <p:nvPr/>
        </p:nvSpPr>
        <p:spPr>
          <a:xfrm>
            <a:off x="8255645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4DC983C-38E4-4DF2-A149-18BE28D733FD}"/>
              </a:ext>
            </a:extLst>
          </p:cNvPr>
          <p:cNvSpPr txBox="1"/>
          <p:nvPr/>
        </p:nvSpPr>
        <p:spPr>
          <a:xfrm>
            <a:off x="8087369" y="3547891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EU</a:t>
            </a:r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1BFA1FED-0A5B-41D7-9AFE-B6D420263D29}"/>
              </a:ext>
            </a:extLst>
          </p:cNvPr>
          <p:cNvSpPr/>
          <p:nvPr/>
        </p:nvSpPr>
        <p:spPr>
          <a:xfrm>
            <a:off x="5745807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98AA4B-20F2-404D-89B5-20D1A05C5857}"/>
              </a:ext>
            </a:extLst>
          </p:cNvPr>
          <p:cNvSpPr txBox="1"/>
          <p:nvPr/>
        </p:nvSpPr>
        <p:spPr>
          <a:xfrm>
            <a:off x="5577531" y="3547891"/>
            <a:ext cx="85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Japan</a:t>
            </a:r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38005700-9EE3-417A-A72B-439FE04E9BDB}"/>
              </a:ext>
            </a:extLst>
          </p:cNvPr>
          <p:cNvSpPr/>
          <p:nvPr/>
        </p:nvSpPr>
        <p:spPr>
          <a:xfrm>
            <a:off x="2651770" y="321272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9D57411-B6BD-41B7-AFF0-36063920CD1B}"/>
              </a:ext>
            </a:extLst>
          </p:cNvPr>
          <p:cNvSpPr txBox="1"/>
          <p:nvPr/>
        </p:nvSpPr>
        <p:spPr>
          <a:xfrm>
            <a:off x="2483494" y="3598251"/>
            <a:ext cx="128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Open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Compliance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Summit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8635C8-2B68-43CD-AE30-F3FE42AAE2AA}"/>
              </a:ext>
            </a:extLst>
          </p:cNvPr>
          <p:cNvSpPr txBox="1"/>
          <p:nvPr/>
        </p:nvSpPr>
        <p:spPr>
          <a:xfrm>
            <a:off x="344488" y="2272755"/>
            <a:ext cx="126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Japan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WG</a:t>
            </a:r>
            <a:b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Meeting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804025-9258-475B-BCA8-E19E8730B35A}"/>
              </a:ext>
            </a:extLst>
          </p:cNvPr>
          <p:cNvSpPr txBox="1"/>
          <p:nvPr/>
        </p:nvSpPr>
        <p:spPr>
          <a:xfrm>
            <a:off x="410220" y="3225031"/>
            <a:ext cx="117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Conference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BF8451F2-B676-4B46-83A7-798DCCACD8CE}"/>
              </a:ext>
            </a:extLst>
          </p:cNvPr>
          <p:cNvSpPr/>
          <p:nvPr/>
        </p:nvSpPr>
        <p:spPr>
          <a:xfrm>
            <a:off x="1775470" y="3995271"/>
            <a:ext cx="247650" cy="21726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21297A5-891A-4C08-A3C7-09F1293CE012}"/>
              </a:ext>
            </a:extLst>
          </p:cNvPr>
          <p:cNvSpPr txBox="1"/>
          <p:nvPr/>
        </p:nvSpPr>
        <p:spPr>
          <a:xfrm>
            <a:off x="0" y="3769876"/>
            <a:ext cx="1742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OpenChain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/>
            </a:r>
            <a:b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Steering committee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FC2B0F1C-585D-4136-A319-930A8F017695}"/>
              </a:ext>
            </a:extLst>
          </p:cNvPr>
          <p:cNvSpPr/>
          <p:nvPr/>
        </p:nvSpPr>
        <p:spPr>
          <a:xfrm>
            <a:off x="4361507" y="3995271"/>
            <a:ext cx="247650" cy="21726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9C3E2B3D-F91F-44F0-80C4-E04F2BEFD628}"/>
              </a:ext>
            </a:extLst>
          </p:cNvPr>
          <p:cNvSpPr/>
          <p:nvPr/>
        </p:nvSpPr>
        <p:spPr>
          <a:xfrm>
            <a:off x="7237929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C8A8E7F5-953A-4F5A-B172-F948692FE109}"/>
              </a:ext>
            </a:extLst>
          </p:cNvPr>
          <p:cNvSpPr/>
          <p:nvPr/>
        </p:nvSpPr>
        <p:spPr>
          <a:xfrm>
            <a:off x="8256639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0EA2C0CB-6541-4FC3-88AF-744A6AFA4E3F}"/>
              </a:ext>
            </a:extLst>
          </p:cNvPr>
          <p:cNvSpPr/>
          <p:nvPr/>
        </p:nvSpPr>
        <p:spPr>
          <a:xfrm>
            <a:off x="5745807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827D1598-EDBC-4ABE-A4F4-35FC4273EEC5}"/>
              </a:ext>
            </a:extLst>
          </p:cNvPr>
          <p:cNvSpPr/>
          <p:nvPr/>
        </p:nvSpPr>
        <p:spPr>
          <a:xfrm>
            <a:off x="7234882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045713BB-5CB0-425A-92F8-3D621602A9C6}"/>
              </a:ext>
            </a:extLst>
          </p:cNvPr>
          <p:cNvSpPr/>
          <p:nvPr/>
        </p:nvSpPr>
        <p:spPr>
          <a:xfrm>
            <a:off x="8255645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53503725-C916-4B5C-8733-E372ADA60AE4}"/>
              </a:ext>
            </a:extLst>
          </p:cNvPr>
          <p:cNvSpPr/>
          <p:nvPr/>
        </p:nvSpPr>
        <p:spPr>
          <a:xfrm>
            <a:off x="9201794" y="2253019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27135" y="4293096"/>
            <a:ext cx="1510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E56B45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/>
              </a:rPr>
              <a:t>Education for each </a:t>
            </a:r>
            <a:r>
              <a:rPr kumimoji="0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E56B45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/>
              </a:rPr>
              <a:t>role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F033CC18-ABD3-415D-BAE3-39C0492675C2}"/>
              </a:ext>
            </a:extLst>
          </p:cNvPr>
          <p:cNvCxnSpPr>
            <a:stCxn id="55" idx="3"/>
            <a:endCxn id="27" idx="3"/>
          </p:cNvCxnSpPr>
          <p:nvPr/>
        </p:nvCxnSpPr>
        <p:spPr>
          <a:xfrm flipV="1">
            <a:off x="2772570" y="3429985"/>
            <a:ext cx="3025" cy="93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2922EDE-EF9C-4B53-85A5-C7F757EF3A8F}"/>
              </a:ext>
            </a:extLst>
          </p:cNvPr>
          <p:cNvCxnSpPr>
            <a:cxnSpLocks/>
            <a:stCxn id="57" idx="3"/>
            <a:endCxn id="25" idx="3"/>
          </p:cNvCxnSpPr>
          <p:nvPr/>
        </p:nvCxnSpPr>
        <p:spPr>
          <a:xfrm flipV="1">
            <a:off x="5224239" y="3379625"/>
            <a:ext cx="645393" cy="99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76BBDD6-EF82-46F2-AAB0-0FA0A678079C}"/>
              </a:ext>
            </a:extLst>
          </p:cNvPr>
          <p:cNvCxnSpPr>
            <a:cxnSpLocks/>
            <a:stCxn id="56" idx="3"/>
            <a:endCxn id="19" idx="3"/>
          </p:cNvCxnSpPr>
          <p:nvPr/>
        </p:nvCxnSpPr>
        <p:spPr>
          <a:xfrm flipV="1">
            <a:off x="4071715" y="3379625"/>
            <a:ext cx="413617" cy="98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矢印: 五方向 54">
            <a:extLst>
              <a:ext uri="{FF2B5EF4-FFF2-40B4-BE49-F238E27FC236}">
                <a16:creationId xmlns:a16="http://schemas.microsoft.com/office/drawing/2014/main" id="{6A937CD1-6F4B-4890-965F-DCA3A4D966D8}"/>
              </a:ext>
            </a:extLst>
          </p:cNvPr>
          <p:cNvSpPr/>
          <p:nvPr/>
        </p:nvSpPr>
        <p:spPr>
          <a:xfrm>
            <a:off x="2054596" y="4626001"/>
            <a:ext cx="7688661" cy="984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55" name="二等辺三角形 54">
            <a:extLst>
              <a:ext uri="{FF2B5EF4-FFF2-40B4-BE49-F238E27FC236}">
                <a16:creationId xmlns:a16="http://schemas.microsoft.com/office/drawing/2014/main" id="{CD16D1FF-F6F2-4AA0-B4E3-550AAE075447}"/>
              </a:ext>
            </a:extLst>
          </p:cNvPr>
          <p:cNvSpPr/>
          <p:nvPr/>
        </p:nvSpPr>
        <p:spPr>
          <a:xfrm rot="10800000">
            <a:off x="2648745" y="4365104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56" name="二等辺三角形 55">
            <a:extLst>
              <a:ext uri="{FF2B5EF4-FFF2-40B4-BE49-F238E27FC236}">
                <a16:creationId xmlns:a16="http://schemas.microsoft.com/office/drawing/2014/main" id="{909CFBFF-A1ED-4EA9-A3F8-156CA41EB649}"/>
              </a:ext>
            </a:extLst>
          </p:cNvPr>
          <p:cNvSpPr/>
          <p:nvPr/>
        </p:nvSpPr>
        <p:spPr>
          <a:xfrm rot="10800000">
            <a:off x="3947890" y="4365667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57" name="二等辺三角形 56">
            <a:extLst>
              <a:ext uri="{FF2B5EF4-FFF2-40B4-BE49-F238E27FC236}">
                <a16:creationId xmlns:a16="http://schemas.microsoft.com/office/drawing/2014/main" id="{D856DAAA-0334-4DE4-8B5B-6CD9DC4D568B}"/>
              </a:ext>
            </a:extLst>
          </p:cNvPr>
          <p:cNvSpPr/>
          <p:nvPr/>
        </p:nvSpPr>
        <p:spPr>
          <a:xfrm rot="10800000">
            <a:off x="5100414" y="4372535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58" name="二等辺三角形 57">
            <a:extLst>
              <a:ext uri="{FF2B5EF4-FFF2-40B4-BE49-F238E27FC236}">
                <a16:creationId xmlns:a16="http://schemas.microsoft.com/office/drawing/2014/main" id="{9488D0BF-1CCA-4D2D-96D8-E674A042DDA2}"/>
              </a:ext>
            </a:extLst>
          </p:cNvPr>
          <p:cNvSpPr/>
          <p:nvPr/>
        </p:nvSpPr>
        <p:spPr>
          <a:xfrm rot="10800000">
            <a:off x="6047728" y="4372536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4797152"/>
            <a:ext cx="194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Contribute example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763687" y="4869160"/>
            <a:ext cx="430264" cy="216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5125525"/>
            <a:ext cx="233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Consider example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195735" y="5228473"/>
            <a:ext cx="430264" cy="216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627783" y="5516505"/>
            <a:ext cx="430264" cy="216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5467345"/>
            <a:ext cx="2070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Education for each role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090688" y="5876545"/>
            <a:ext cx="1095822" cy="2167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3" y="5873000"/>
            <a:ext cx="328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Outline design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for </a:t>
            </a:r>
            <a:r>
              <a:rPr kumimoji="1" lang="en-US" altLang="ja-JP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simple version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フリーフォーム 60"/>
          <p:cNvSpPr/>
          <p:nvPr/>
        </p:nvSpPr>
        <p:spPr>
          <a:xfrm>
            <a:off x="3882716" y="1952401"/>
            <a:ext cx="214655" cy="4750795"/>
          </a:xfrm>
          <a:custGeom>
            <a:avLst/>
            <a:gdLst>
              <a:gd name="connsiteX0" fmla="*/ 161365 w 197224"/>
              <a:gd name="connsiteY0" fmla="*/ 0 h 4545106"/>
              <a:gd name="connsiteX1" fmla="*/ 161365 w 197224"/>
              <a:gd name="connsiteY1" fmla="*/ 3702423 h 4545106"/>
              <a:gd name="connsiteX2" fmla="*/ 0 w 197224"/>
              <a:gd name="connsiteY2" fmla="*/ 3863788 h 4545106"/>
              <a:gd name="connsiteX3" fmla="*/ 0 w 197224"/>
              <a:gd name="connsiteY3" fmla="*/ 4078941 h 4545106"/>
              <a:gd name="connsiteX4" fmla="*/ 197224 w 197224"/>
              <a:gd name="connsiteY4" fmla="*/ 4222376 h 4545106"/>
              <a:gd name="connsiteX5" fmla="*/ 197224 w 197224"/>
              <a:gd name="connsiteY5" fmla="*/ 4545106 h 4545106"/>
              <a:gd name="connsiteX0" fmla="*/ 161365 w 197224"/>
              <a:gd name="connsiteY0" fmla="*/ 0 h 4545106"/>
              <a:gd name="connsiteX1" fmla="*/ 161365 w 197224"/>
              <a:gd name="connsiteY1" fmla="*/ 3415552 h 4545106"/>
              <a:gd name="connsiteX2" fmla="*/ 0 w 197224"/>
              <a:gd name="connsiteY2" fmla="*/ 3863788 h 4545106"/>
              <a:gd name="connsiteX3" fmla="*/ 0 w 197224"/>
              <a:gd name="connsiteY3" fmla="*/ 4078941 h 4545106"/>
              <a:gd name="connsiteX4" fmla="*/ 197224 w 197224"/>
              <a:gd name="connsiteY4" fmla="*/ 4222376 h 4545106"/>
              <a:gd name="connsiteX5" fmla="*/ 197224 w 197224"/>
              <a:gd name="connsiteY5" fmla="*/ 4545106 h 4545106"/>
              <a:gd name="connsiteX0" fmla="*/ 161365 w 197224"/>
              <a:gd name="connsiteY0" fmla="*/ 0 h 4545106"/>
              <a:gd name="connsiteX1" fmla="*/ 161365 w 197224"/>
              <a:gd name="connsiteY1" fmla="*/ 3415552 h 4545106"/>
              <a:gd name="connsiteX2" fmla="*/ 0 w 197224"/>
              <a:gd name="connsiteY2" fmla="*/ 3657599 h 4545106"/>
              <a:gd name="connsiteX3" fmla="*/ 0 w 197224"/>
              <a:gd name="connsiteY3" fmla="*/ 4078941 h 4545106"/>
              <a:gd name="connsiteX4" fmla="*/ 197224 w 197224"/>
              <a:gd name="connsiteY4" fmla="*/ 4222376 h 4545106"/>
              <a:gd name="connsiteX5" fmla="*/ 197224 w 197224"/>
              <a:gd name="connsiteY5" fmla="*/ 4545106 h 4545106"/>
              <a:gd name="connsiteX0" fmla="*/ 170329 w 206188"/>
              <a:gd name="connsiteY0" fmla="*/ 0 h 4545106"/>
              <a:gd name="connsiteX1" fmla="*/ 170329 w 206188"/>
              <a:gd name="connsiteY1" fmla="*/ 3415552 h 4545106"/>
              <a:gd name="connsiteX2" fmla="*/ 8964 w 206188"/>
              <a:gd name="connsiteY2" fmla="*/ 3657599 h 4545106"/>
              <a:gd name="connsiteX3" fmla="*/ 0 w 206188"/>
              <a:gd name="connsiteY3" fmla="*/ 3917576 h 4545106"/>
              <a:gd name="connsiteX4" fmla="*/ 206188 w 206188"/>
              <a:gd name="connsiteY4" fmla="*/ 4222376 h 4545106"/>
              <a:gd name="connsiteX5" fmla="*/ 206188 w 206188"/>
              <a:gd name="connsiteY5" fmla="*/ 4545106 h 4545106"/>
              <a:gd name="connsiteX0" fmla="*/ 170329 w 206188"/>
              <a:gd name="connsiteY0" fmla="*/ 0 h 4545106"/>
              <a:gd name="connsiteX1" fmla="*/ 170329 w 206188"/>
              <a:gd name="connsiteY1" fmla="*/ 3415552 h 4545106"/>
              <a:gd name="connsiteX2" fmla="*/ 8964 w 206188"/>
              <a:gd name="connsiteY2" fmla="*/ 3657599 h 4545106"/>
              <a:gd name="connsiteX3" fmla="*/ 0 w 206188"/>
              <a:gd name="connsiteY3" fmla="*/ 3917576 h 4545106"/>
              <a:gd name="connsiteX4" fmla="*/ 197224 w 206188"/>
              <a:gd name="connsiteY4" fmla="*/ 4061011 h 4545106"/>
              <a:gd name="connsiteX5" fmla="*/ 206188 w 206188"/>
              <a:gd name="connsiteY5" fmla="*/ 4545106 h 4545106"/>
              <a:gd name="connsiteX0" fmla="*/ 161364 w 206188"/>
              <a:gd name="connsiteY0" fmla="*/ 0 h 4437529"/>
              <a:gd name="connsiteX1" fmla="*/ 170329 w 206188"/>
              <a:gd name="connsiteY1" fmla="*/ 3307975 h 4437529"/>
              <a:gd name="connsiteX2" fmla="*/ 8964 w 206188"/>
              <a:gd name="connsiteY2" fmla="*/ 3550022 h 4437529"/>
              <a:gd name="connsiteX3" fmla="*/ 0 w 206188"/>
              <a:gd name="connsiteY3" fmla="*/ 3809999 h 4437529"/>
              <a:gd name="connsiteX4" fmla="*/ 197224 w 206188"/>
              <a:gd name="connsiteY4" fmla="*/ 3953434 h 4437529"/>
              <a:gd name="connsiteX5" fmla="*/ 206188 w 206188"/>
              <a:gd name="connsiteY5" fmla="*/ 4437529 h 4437529"/>
              <a:gd name="connsiteX0" fmla="*/ 161364 w 206188"/>
              <a:gd name="connsiteY0" fmla="*/ 0 h 4437529"/>
              <a:gd name="connsiteX1" fmla="*/ 161364 w 206188"/>
              <a:gd name="connsiteY1" fmla="*/ 3415552 h 4437529"/>
              <a:gd name="connsiteX2" fmla="*/ 8964 w 206188"/>
              <a:gd name="connsiteY2" fmla="*/ 3550022 h 4437529"/>
              <a:gd name="connsiteX3" fmla="*/ 0 w 206188"/>
              <a:gd name="connsiteY3" fmla="*/ 3809999 h 4437529"/>
              <a:gd name="connsiteX4" fmla="*/ 197224 w 206188"/>
              <a:gd name="connsiteY4" fmla="*/ 3953434 h 4437529"/>
              <a:gd name="connsiteX5" fmla="*/ 206188 w 206188"/>
              <a:gd name="connsiteY5" fmla="*/ 4437529 h 4437529"/>
              <a:gd name="connsiteX0" fmla="*/ 161364 w 214655"/>
              <a:gd name="connsiteY0" fmla="*/ 0 h 4750795"/>
              <a:gd name="connsiteX1" fmla="*/ 161364 w 214655"/>
              <a:gd name="connsiteY1" fmla="*/ 3415552 h 4750795"/>
              <a:gd name="connsiteX2" fmla="*/ 8964 w 214655"/>
              <a:gd name="connsiteY2" fmla="*/ 3550022 h 4750795"/>
              <a:gd name="connsiteX3" fmla="*/ 0 w 214655"/>
              <a:gd name="connsiteY3" fmla="*/ 3809999 h 4750795"/>
              <a:gd name="connsiteX4" fmla="*/ 197224 w 214655"/>
              <a:gd name="connsiteY4" fmla="*/ 3953434 h 4750795"/>
              <a:gd name="connsiteX5" fmla="*/ 214655 w 214655"/>
              <a:gd name="connsiteY5" fmla="*/ 4750795 h 4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655" h="4750795">
                <a:moveTo>
                  <a:pt x="161364" y="0"/>
                </a:moveTo>
                <a:cubicBezTo>
                  <a:pt x="164352" y="1102658"/>
                  <a:pt x="158376" y="2312894"/>
                  <a:pt x="161364" y="3415552"/>
                </a:cubicBezTo>
                <a:lnTo>
                  <a:pt x="8964" y="3550022"/>
                </a:lnTo>
                <a:lnTo>
                  <a:pt x="0" y="3809999"/>
                </a:lnTo>
                <a:lnTo>
                  <a:pt x="197224" y="3953434"/>
                </a:lnTo>
                <a:cubicBezTo>
                  <a:pt x="200212" y="4114799"/>
                  <a:pt x="211667" y="4589430"/>
                  <a:pt x="214655" y="475079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208289" y="6371970"/>
            <a:ext cx="4488806" cy="2167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4" name="フリーフォーム 73"/>
          <p:cNvSpPr/>
          <p:nvPr/>
        </p:nvSpPr>
        <p:spPr>
          <a:xfrm>
            <a:off x="4946817" y="1954306"/>
            <a:ext cx="256491" cy="4722906"/>
          </a:xfrm>
          <a:custGeom>
            <a:avLst/>
            <a:gdLst>
              <a:gd name="connsiteX0" fmla="*/ 161365 w 197224"/>
              <a:gd name="connsiteY0" fmla="*/ 0 h 4545106"/>
              <a:gd name="connsiteX1" fmla="*/ 161365 w 197224"/>
              <a:gd name="connsiteY1" fmla="*/ 3702423 h 4545106"/>
              <a:gd name="connsiteX2" fmla="*/ 0 w 197224"/>
              <a:gd name="connsiteY2" fmla="*/ 3863788 h 4545106"/>
              <a:gd name="connsiteX3" fmla="*/ 0 w 197224"/>
              <a:gd name="connsiteY3" fmla="*/ 4078941 h 4545106"/>
              <a:gd name="connsiteX4" fmla="*/ 197224 w 197224"/>
              <a:gd name="connsiteY4" fmla="*/ 4222376 h 4545106"/>
              <a:gd name="connsiteX5" fmla="*/ 197224 w 197224"/>
              <a:gd name="connsiteY5" fmla="*/ 4545106 h 4545106"/>
              <a:gd name="connsiteX0" fmla="*/ 161365 w 214158"/>
              <a:gd name="connsiteY0" fmla="*/ 0 h 4731373"/>
              <a:gd name="connsiteX1" fmla="*/ 161365 w 214158"/>
              <a:gd name="connsiteY1" fmla="*/ 3702423 h 4731373"/>
              <a:gd name="connsiteX2" fmla="*/ 0 w 214158"/>
              <a:gd name="connsiteY2" fmla="*/ 3863788 h 4731373"/>
              <a:gd name="connsiteX3" fmla="*/ 0 w 214158"/>
              <a:gd name="connsiteY3" fmla="*/ 4078941 h 4731373"/>
              <a:gd name="connsiteX4" fmla="*/ 197224 w 214158"/>
              <a:gd name="connsiteY4" fmla="*/ 4222376 h 4731373"/>
              <a:gd name="connsiteX5" fmla="*/ 214158 w 214158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863788 h 4731373"/>
              <a:gd name="connsiteX3" fmla="*/ 0 w 197224"/>
              <a:gd name="connsiteY3" fmla="*/ 4078941 h 4731373"/>
              <a:gd name="connsiteX4" fmla="*/ 197224 w 197224"/>
              <a:gd name="connsiteY4" fmla="*/ 4222376 h 4731373"/>
              <a:gd name="connsiteX5" fmla="*/ 197224 w 197224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863788 h 4731373"/>
              <a:gd name="connsiteX3" fmla="*/ 0 w 197224"/>
              <a:gd name="connsiteY3" fmla="*/ 4078941 h 4731373"/>
              <a:gd name="connsiteX4" fmla="*/ 197224 w 197224"/>
              <a:gd name="connsiteY4" fmla="*/ 4484842 h 4731373"/>
              <a:gd name="connsiteX5" fmla="*/ 197224 w 197224"/>
              <a:gd name="connsiteY5" fmla="*/ 4731373 h 4731373"/>
              <a:gd name="connsiteX0" fmla="*/ 229098 w 264957"/>
              <a:gd name="connsiteY0" fmla="*/ 0 h 4731373"/>
              <a:gd name="connsiteX1" fmla="*/ 229098 w 264957"/>
              <a:gd name="connsiteY1" fmla="*/ 3702423 h 4731373"/>
              <a:gd name="connsiteX2" fmla="*/ 67733 w 264957"/>
              <a:gd name="connsiteY2" fmla="*/ 3863788 h 4731373"/>
              <a:gd name="connsiteX3" fmla="*/ 0 w 264957"/>
              <a:gd name="connsiteY3" fmla="*/ 4316008 h 4731373"/>
              <a:gd name="connsiteX4" fmla="*/ 264957 w 264957"/>
              <a:gd name="connsiteY4" fmla="*/ 4484842 h 4731373"/>
              <a:gd name="connsiteX5" fmla="*/ 264957 w 264957"/>
              <a:gd name="connsiteY5" fmla="*/ 4731373 h 4731373"/>
              <a:gd name="connsiteX0" fmla="*/ 229098 w 264957"/>
              <a:gd name="connsiteY0" fmla="*/ 0 h 4731373"/>
              <a:gd name="connsiteX1" fmla="*/ 229098 w 264957"/>
              <a:gd name="connsiteY1" fmla="*/ 3702423 h 4731373"/>
              <a:gd name="connsiteX2" fmla="*/ 8466 w 264957"/>
              <a:gd name="connsiteY2" fmla="*/ 4066988 h 4731373"/>
              <a:gd name="connsiteX3" fmla="*/ 0 w 264957"/>
              <a:gd name="connsiteY3" fmla="*/ 4316008 h 4731373"/>
              <a:gd name="connsiteX4" fmla="*/ 264957 w 264957"/>
              <a:gd name="connsiteY4" fmla="*/ 4484842 h 4731373"/>
              <a:gd name="connsiteX5" fmla="*/ 264957 w 264957"/>
              <a:gd name="connsiteY5" fmla="*/ 4731373 h 4731373"/>
              <a:gd name="connsiteX0" fmla="*/ 229099 w 264958"/>
              <a:gd name="connsiteY0" fmla="*/ 0 h 4731373"/>
              <a:gd name="connsiteX1" fmla="*/ 229099 w 264958"/>
              <a:gd name="connsiteY1" fmla="*/ 37024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64958 w 264958"/>
              <a:gd name="connsiteY4" fmla="*/ 4484842 h 4731373"/>
              <a:gd name="connsiteX5" fmla="*/ 264958 w 264958"/>
              <a:gd name="connsiteY5" fmla="*/ 4731373 h 4731373"/>
              <a:gd name="connsiteX0" fmla="*/ 229099 w 264958"/>
              <a:gd name="connsiteY0" fmla="*/ 0 h 4731373"/>
              <a:gd name="connsiteX1" fmla="*/ 212166 w 264958"/>
              <a:gd name="connsiteY1" fmla="*/ 38802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64958 w 264958"/>
              <a:gd name="connsiteY4" fmla="*/ 4484842 h 4731373"/>
              <a:gd name="connsiteX5" fmla="*/ 264958 w 264958"/>
              <a:gd name="connsiteY5" fmla="*/ 4731373 h 4731373"/>
              <a:gd name="connsiteX0" fmla="*/ 229099 w 264958"/>
              <a:gd name="connsiteY0" fmla="*/ 0 h 4731373"/>
              <a:gd name="connsiteX1" fmla="*/ 212166 w 264958"/>
              <a:gd name="connsiteY1" fmla="*/ 38802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48024 w 264958"/>
              <a:gd name="connsiteY4" fmla="*/ 4484842 h 4731373"/>
              <a:gd name="connsiteX5" fmla="*/ 264958 w 264958"/>
              <a:gd name="connsiteY5" fmla="*/ 4731373 h 4731373"/>
              <a:gd name="connsiteX0" fmla="*/ 229099 w 248024"/>
              <a:gd name="connsiteY0" fmla="*/ 0 h 4722906"/>
              <a:gd name="connsiteX1" fmla="*/ 212166 w 248024"/>
              <a:gd name="connsiteY1" fmla="*/ 3880223 h 4722906"/>
              <a:gd name="connsiteX2" fmla="*/ 0 w 248024"/>
              <a:gd name="connsiteY2" fmla="*/ 4092388 h 4722906"/>
              <a:gd name="connsiteX3" fmla="*/ 1 w 248024"/>
              <a:gd name="connsiteY3" fmla="*/ 4316008 h 4722906"/>
              <a:gd name="connsiteX4" fmla="*/ 248024 w 248024"/>
              <a:gd name="connsiteY4" fmla="*/ 4484842 h 4722906"/>
              <a:gd name="connsiteX5" fmla="*/ 231091 w 248024"/>
              <a:gd name="connsiteY5" fmla="*/ 4722906 h 4722906"/>
              <a:gd name="connsiteX0" fmla="*/ 229099 w 256491"/>
              <a:gd name="connsiteY0" fmla="*/ 0 h 4722906"/>
              <a:gd name="connsiteX1" fmla="*/ 212166 w 256491"/>
              <a:gd name="connsiteY1" fmla="*/ 3880223 h 4722906"/>
              <a:gd name="connsiteX2" fmla="*/ 0 w 256491"/>
              <a:gd name="connsiteY2" fmla="*/ 4092388 h 4722906"/>
              <a:gd name="connsiteX3" fmla="*/ 1 w 256491"/>
              <a:gd name="connsiteY3" fmla="*/ 4316008 h 4722906"/>
              <a:gd name="connsiteX4" fmla="*/ 248024 w 256491"/>
              <a:gd name="connsiteY4" fmla="*/ 4484842 h 4722906"/>
              <a:gd name="connsiteX5" fmla="*/ 256491 w 256491"/>
              <a:gd name="connsiteY5" fmla="*/ 4722906 h 4722906"/>
              <a:gd name="connsiteX0" fmla="*/ 229099 w 256491"/>
              <a:gd name="connsiteY0" fmla="*/ 0 h 4722906"/>
              <a:gd name="connsiteX1" fmla="*/ 229100 w 256491"/>
              <a:gd name="connsiteY1" fmla="*/ 3685490 h 4722906"/>
              <a:gd name="connsiteX2" fmla="*/ 0 w 256491"/>
              <a:gd name="connsiteY2" fmla="*/ 4092388 h 4722906"/>
              <a:gd name="connsiteX3" fmla="*/ 1 w 256491"/>
              <a:gd name="connsiteY3" fmla="*/ 4316008 h 4722906"/>
              <a:gd name="connsiteX4" fmla="*/ 248024 w 256491"/>
              <a:gd name="connsiteY4" fmla="*/ 4484842 h 4722906"/>
              <a:gd name="connsiteX5" fmla="*/ 256491 w 256491"/>
              <a:gd name="connsiteY5" fmla="*/ 4722906 h 4722906"/>
              <a:gd name="connsiteX0" fmla="*/ 229099 w 256491"/>
              <a:gd name="connsiteY0" fmla="*/ 0 h 4722906"/>
              <a:gd name="connsiteX1" fmla="*/ 229100 w 256491"/>
              <a:gd name="connsiteY1" fmla="*/ 3685490 h 4722906"/>
              <a:gd name="connsiteX2" fmla="*/ 0 w 256491"/>
              <a:gd name="connsiteY2" fmla="*/ 3880721 h 4722906"/>
              <a:gd name="connsiteX3" fmla="*/ 1 w 256491"/>
              <a:gd name="connsiteY3" fmla="*/ 4316008 h 4722906"/>
              <a:gd name="connsiteX4" fmla="*/ 248024 w 256491"/>
              <a:gd name="connsiteY4" fmla="*/ 4484842 h 4722906"/>
              <a:gd name="connsiteX5" fmla="*/ 256491 w 256491"/>
              <a:gd name="connsiteY5" fmla="*/ 4722906 h 4722906"/>
              <a:gd name="connsiteX0" fmla="*/ 229099 w 256491"/>
              <a:gd name="connsiteY0" fmla="*/ 0 h 4722906"/>
              <a:gd name="connsiteX1" fmla="*/ 229100 w 256491"/>
              <a:gd name="connsiteY1" fmla="*/ 3685490 h 4722906"/>
              <a:gd name="connsiteX2" fmla="*/ 0 w 256491"/>
              <a:gd name="connsiteY2" fmla="*/ 3880721 h 4722906"/>
              <a:gd name="connsiteX3" fmla="*/ 1 w 256491"/>
              <a:gd name="connsiteY3" fmla="*/ 4189008 h 4722906"/>
              <a:gd name="connsiteX4" fmla="*/ 248024 w 256491"/>
              <a:gd name="connsiteY4" fmla="*/ 4484842 h 4722906"/>
              <a:gd name="connsiteX5" fmla="*/ 256491 w 256491"/>
              <a:gd name="connsiteY5" fmla="*/ 4722906 h 4722906"/>
              <a:gd name="connsiteX0" fmla="*/ 229099 w 256491"/>
              <a:gd name="connsiteY0" fmla="*/ 0 h 4722906"/>
              <a:gd name="connsiteX1" fmla="*/ 229100 w 256491"/>
              <a:gd name="connsiteY1" fmla="*/ 3685490 h 4722906"/>
              <a:gd name="connsiteX2" fmla="*/ 0 w 256491"/>
              <a:gd name="connsiteY2" fmla="*/ 3880721 h 4722906"/>
              <a:gd name="connsiteX3" fmla="*/ 1 w 256491"/>
              <a:gd name="connsiteY3" fmla="*/ 4189008 h 4722906"/>
              <a:gd name="connsiteX4" fmla="*/ 256490 w 256491"/>
              <a:gd name="connsiteY4" fmla="*/ 4332442 h 4722906"/>
              <a:gd name="connsiteX5" fmla="*/ 256491 w 256491"/>
              <a:gd name="connsiteY5" fmla="*/ 4722906 h 472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491" h="4722906">
                <a:moveTo>
                  <a:pt x="229099" y="0"/>
                </a:moveTo>
                <a:cubicBezTo>
                  <a:pt x="223455" y="1293408"/>
                  <a:pt x="234744" y="2392082"/>
                  <a:pt x="229100" y="3685490"/>
                </a:cubicBezTo>
                <a:cubicBezTo>
                  <a:pt x="158378" y="3756212"/>
                  <a:pt x="70722" y="3809999"/>
                  <a:pt x="0" y="3880721"/>
                </a:cubicBezTo>
                <a:cubicBezTo>
                  <a:pt x="0" y="3955261"/>
                  <a:pt x="1" y="4114468"/>
                  <a:pt x="1" y="4189008"/>
                </a:cubicBezTo>
                <a:lnTo>
                  <a:pt x="256490" y="4332442"/>
                </a:lnTo>
                <a:cubicBezTo>
                  <a:pt x="256490" y="4462597"/>
                  <a:pt x="256491" y="4592751"/>
                  <a:pt x="256491" y="472290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6" y="6304803"/>
            <a:ext cx="328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Detail design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for </a:t>
            </a:r>
            <a:r>
              <a:rPr kumimoji="1" lang="en-US" altLang="ja-JP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simple version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0C444B6-9B8D-45A3-9CBD-64C1D7C51B55}"/>
              </a:ext>
            </a:extLst>
          </p:cNvPr>
          <p:cNvSpPr txBox="1"/>
          <p:nvPr/>
        </p:nvSpPr>
        <p:spPr>
          <a:xfrm>
            <a:off x="6385039" y="2595922"/>
            <a:ext cx="128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富士通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99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355594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Appendix</a:t>
            </a:r>
            <a:r>
              <a:rPr lang="ja-JP" altLang="en-US" dirty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lang="en-US" altLang="ja-JP" sz="2400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Analysis of four company examples</a:t>
            </a:r>
            <a:endParaRPr lang="en-US" sz="24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470052"/>
              </p:ext>
            </p:extLst>
          </p:nvPr>
        </p:nvGraphicFramePr>
        <p:xfrm>
          <a:off x="160865" y="1159926"/>
          <a:ext cx="5649010" cy="51816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51203516"/>
                    </a:ext>
                  </a:extLst>
                </a:gridCol>
                <a:gridCol w="1679785">
                  <a:extLst>
                    <a:ext uri="{9D8B030D-6E8A-4147-A177-3AD203B41FA5}">
                      <a16:colId xmlns:a16="http://schemas.microsoft.com/office/drawing/2014/main" val="70424524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4278247125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1639758765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2876551834"/>
                    </a:ext>
                  </a:extLst>
                </a:gridCol>
                <a:gridCol w="1263278">
                  <a:extLst>
                    <a:ext uri="{9D8B030D-6E8A-4147-A177-3AD203B41FA5}">
                      <a16:colId xmlns:a16="http://schemas.microsoft.com/office/drawing/2014/main" val="970037252"/>
                    </a:ext>
                  </a:extLst>
                </a:gridCol>
              </a:tblGrid>
              <a:tr h="381001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Company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OpenChain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66068"/>
                  </a:ext>
                </a:extLst>
              </a:tr>
              <a:tr h="499533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Education</a:t>
                      </a:r>
                    </a:p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Name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Spec.</a:t>
                      </a:r>
                    </a:p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-2.0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Spec.</a:t>
                      </a:r>
                    </a:p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-1.2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Curriculum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-1.2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Leaflet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64554"/>
                  </a:ext>
                </a:extLst>
              </a:tr>
              <a:tr h="235373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Target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－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－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－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－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40488"/>
                  </a:ext>
                </a:extLst>
              </a:tr>
              <a:tr h="235373">
                <a:tc rowSpan="12">
                  <a:txBody>
                    <a:bodyPr/>
                    <a:lstStyle/>
                    <a:p>
                      <a:pPr algn="ctr"/>
                      <a:r>
                        <a:rPr lang="en-US" altLang="ja-JP" sz="1050" dirty="0" smtClean="0"/>
                        <a:t>Education summary</a:t>
                      </a:r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Introduction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7746"/>
                  </a:ext>
                </a:extLst>
              </a:tr>
              <a:tr h="27093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About OSS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33330"/>
                  </a:ext>
                </a:extLst>
              </a:tr>
              <a:tr h="26077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Intellectual property</a:t>
                      </a:r>
                      <a:endParaRPr kumimoji="1" lang="ja-JP" altLang="en-US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4532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About general</a:t>
                      </a:r>
                      <a:r>
                        <a:rPr kumimoji="1" lang="ja-JP" altLang="en-US" sz="1000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software 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497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Using OSS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9207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License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3312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contamination,</a:t>
                      </a:r>
                      <a:r>
                        <a:rPr kumimoji="1" lang="en-US" altLang="ja-JP" sz="900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detection tool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974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Compliance program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0707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Community,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Open sourcing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8568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Summary,</a:t>
                      </a:r>
                    </a:p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Call for proposal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5091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Contact window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0557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Sources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41096"/>
                  </a:ext>
                </a:extLst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4543521" y="1537080"/>
            <a:ext cx="1257887" cy="3799915"/>
          </a:xfrm>
          <a:prstGeom prst="roundRect">
            <a:avLst>
              <a:gd name="adj" fmla="val 8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2751667" y="5497869"/>
            <a:ext cx="1755294" cy="1092200"/>
          </a:xfrm>
          <a:prstGeom prst="wedgeRoundRectCallout">
            <a:avLst>
              <a:gd name="adj1" fmla="val -77196"/>
              <a:gd name="adj2" fmla="val -11734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kumimoji="1" lang="en-US" altLang="ja-JP" sz="1400" kern="0" dirty="0" smtClean="0">
                <a:solidFill>
                  <a:schemeClr val="tx1"/>
                </a:solidFill>
                <a:sym typeface="Arial"/>
              </a:rPr>
              <a:t>Compliance </a:t>
            </a:r>
            <a:r>
              <a:rPr kumimoji="1" lang="en-US" altLang="ja-JP" sz="1400" kern="0" dirty="0">
                <a:solidFill>
                  <a:schemeClr val="tx1"/>
                </a:solidFill>
                <a:sym typeface="Arial"/>
              </a:rPr>
              <a:t>program is </a:t>
            </a:r>
            <a:r>
              <a:rPr kumimoji="1" lang="en-US" altLang="ja-JP" sz="1400" kern="0" dirty="0" smtClean="0">
                <a:solidFill>
                  <a:schemeClr val="tx1"/>
                </a:solidFill>
                <a:sym typeface="Arial"/>
              </a:rPr>
              <a:t>mandatory </a:t>
            </a:r>
            <a:r>
              <a:rPr kumimoji="1" lang="en-US" altLang="ja-JP" sz="1400" kern="0" dirty="0">
                <a:solidFill>
                  <a:schemeClr val="tx1"/>
                </a:solidFill>
                <a:sym typeface="Arial"/>
              </a:rPr>
              <a:t>to meet Spec.-2.0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77922" y="4551214"/>
            <a:ext cx="2373745" cy="3001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6007301" y="4498800"/>
            <a:ext cx="2137631" cy="939799"/>
          </a:xfrm>
          <a:prstGeom prst="wedgeRoundRectCallout">
            <a:avLst>
              <a:gd name="adj1" fmla="val -68878"/>
              <a:gd name="adj2" fmla="val -10106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simple version is the follow-on material of the leaflet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519054" y="1537081"/>
            <a:ext cx="987907" cy="3799915"/>
          </a:xfrm>
          <a:prstGeom prst="roundRect">
            <a:avLst>
              <a:gd name="adj" fmla="val 859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4728835" y="5825067"/>
            <a:ext cx="2044498" cy="757692"/>
          </a:xfrm>
          <a:prstGeom prst="wedgeRoundRectCallout">
            <a:avLst>
              <a:gd name="adj1" fmla="val -77909"/>
              <a:gd name="adj2" fmla="val -133756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Consider the excess and deficiency of Curriculum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33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08599"/>
              </p:ext>
            </p:extLst>
          </p:nvPr>
        </p:nvGraphicFramePr>
        <p:xfrm>
          <a:off x="135463" y="1126059"/>
          <a:ext cx="9677404" cy="56388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1804">
                  <a:extLst>
                    <a:ext uri="{9D8B030D-6E8A-4147-A177-3AD203B41FA5}">
                      <a16:colId xmlns:a16="http://schemas.microsoft.com/office/drawing/2014/main" val="1551203516"/>
                    </a:ext>
                  </a:extLst>
                </a:gridCol>
                <a:gridCol w="1737133">
                  <a:extLst>
                    <a:ext uri="{9D8B030D-6E8A-4147-A177-3AD203B41FA5}">
                      <a16:colId xmlns:a16="http://schemas.microsoft.com/office/drawing/2014/main" val="70424524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78247125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1639758765"/>
                    </a:ext>
                  </a:extLst>
                </a:gridCol>
                <a:gridCol w="743757">
                  <a:extLst>
                    <a:ext uri="{9D8B030D-6E8A-4147-A177-3AD203B41FA5}">
                      <a16:colId xmlns:a16="http://schemas.microsoft.com/office/drawing/2014/main" val="2876551834"/>
                    </a:ext>
                  </a:extLst>
                </a:gridCol>
                <a:gridCol w="983889">
                  <a:extLst>
                    <a:ext uri="{9D8B030D-6E8A-4147-A177-3AD203B41FA5}">
                      <a16:colId xmlns:a16="http://schemas.microsoft.com/office/drawing/2014/main" val="970037252"/>
                    </a:ext>
                  </a:extLst>
                </a:gridCol>
                <a:gridCol w="996044">
                  <a:extLst>
                    <a:ext uri="{9D8B030D-6E8A-4147-A177-3AD203B41FA5}">
                      <a16:colId xmlns:a16="http://schemas.microsoft.com/office/drawing/2014/main" val="3375881932"/>
                    </a:ext>
                  </a:extLst>
                </a:gridCol>
                <a:gridCol w="984710">
                  <a:extLst>
                    <a:ext uri="{9D8B030D-6E8A-4147-A177-3AD203B41FA5}">
                      <a16:colId xmlns:a16="http://schemas.microsoft.com/office/drawing/2014/main" val="1306952301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36006442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91792809"/>
                    </a:ext>
                  </a:extLst>
                </a:gridCol>
                <a:gridCol w="668867">
                  <a:extLst>
                    <a:ext uri="{9D8B030D-6E8A-4147-A177-3AD203B41FA5}">
                      <a16:colId xmlns:a16="http://schemas.microsoft.com/office/drawing/2014/main" val="1393988477"/>
                    </a:ext>
                  </a:extLst>
                </a:gridCol>
              </a:tblGrid>
              <a:tr h="381001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Company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Precision Machinery Company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66068"/>
                  </a:ext>
                </a:extLst>
              </a:tr>
              <a:tr h="499533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Education</a:t>
                      </a:r>
                    </a:p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Name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seminar for Software Development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 education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 education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 education for Customer Support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seminar for Software Developer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Seminar of OSS detection tools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seminar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seminar for Legal Dept.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seminar for Patent Dept.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64554"/>
                  </a:ext>
                </a:extLst>
              </a:tr>
              <a:tr h="235373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Target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All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All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Partner Company</a:t>
                      </a:r>
                    </a:p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(Supplier) 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Customer Window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 developer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 developer</a:t>
                      </a:r>
                      <a:endParaRPr kumimoji="1" lang="ja-JP" altLang="en-US" sz="9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Management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Legal Dept.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Patent Dept.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40488"/>
                  </a:ext>
                </a:extLst>
              </a:tr>
              <a:tr h="235373">
                <a:tc rowSpan="12">
                  <a:txBody>
                    <a:bodyPr/>
                    <a:lstStyle/>
                    <a:p>
                      <a:pPr algn="ctr"/>
                      <a:r>
                        <a:rPr lang="en-US" altLang="ja-JP" sz="1050" dirty="0" smtClean="0"/>
                        <a:t>Education summary</a:t>
                      </a:r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Introduction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7746"/>
                  </a:ext>
                </a:extLst>
              </a:tr>
              <a:tr h="27093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About OSS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33330"/>
                  </a:ext>
                </a:extLst>
              </a:tr>
              <a:tr h="26077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Intellectual property</a:t>
                      </a:r>
                      <a:endParaRPr kumimoji="1" lang="ja-JP" altLang="en-US" sz="11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4532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About general</a:t>
                      </a:r>
                      <a:r>
                        <a:rPr kumimoji="1" lang="ja-JP" altLang="en-US" sz="1000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software 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497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Using OSS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9207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License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3312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contamination,</a:t>
                      </a:r>
                      <a:r>
                        <a:rPr kumimoji="1" lang="en-US" altLang="ja-JP" sz="900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9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detection tool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974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Compliance program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0707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Community, 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Open sourcing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8568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Summary,</a:t>
                      </a:r>
                    </a:p>
                    <a:p>
                      <a:r>
                        <a:rPr kumimoji="1" lang="en-US" altLang="ja-JP" sz="105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Call for proposal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5091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Contact window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0557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Sources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41096"/>
                  </a:ext>
                </a:extLst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3241193" y="1494749"/>
            <a:ext cx="831273" cy="5270111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831388" y="1494749"/>
            <a:ext cx="959811" cy="5270111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6120680" y="4817533"/>
            <a:ext cx="1536499" cy="685801"/>
          </a:xfrm>
          <a:prstGeom prst="wedgeRoundRectCallout">
            <a:avLst>
              <a:gd name="adj1" fmla="val -95327"/>
              <a:gd name="adj2" fmla="val -16366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Basic education for the general of each company</a:t>
            </a:r>
            <a:endParaRPr kumimoji="1" lang="ja-JP" altLang="en-US" sz="1200" kern="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3869267" y="5384800"/>
            <a:ext cx="2345266" cy="186267"/>
          </a:xfrm>
          <a:custGeom>
            <a:avLst/>
            <a:gdLst>
              <a:gd name="connsiteX0" fmla="*/ 2269066 w 2345266"/>
              <a:gd name="connsiteY0" fmla="*/ 0 h 186267"/>
              <a:gd name="connsiteX1" fmla="*/ 0 w 2345266"/>
              <a:gd name="connsiteY1" fmla="*/ 186267 h 186267"/>
              <a:gd name="connsiteX2" fmla="*/ 2345266 w 2345266"/>
              <a:gd name="connsiteY2" fmla="*/ 118533 h 1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5266" h="186267">
                <a:moveTo>
                  <a:pt x="2269066" y="0"/>
                </a:moveTo>
                <a:lnTo>
                  <a:pt x="0" y="186267"/>
                </a:lnTo>
                <a:lnTo>
                  <a:pt x="2345266" y="118533"/>
                </a:lnTo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Shape 75"/>
          <p:cNvSpPr txBox="1">
            <a:spLocks noGrp="1"/>
          </p:cNvSpPr>
          <p:nvPr>
            <p:ph type="title"/>
          </p:nvPr>
        </p:nvSpPr>
        <p:spPr>
          <a:xfrm>
            <a:off x="495301" y="355594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Appendix 1.</a:t>
            </a:r>
            <a:r>
              <a:rPr lang="en-US" altLang="ja-JP" sz="2400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Analysis of four company examples</a:t>
            </a:r>
            <a:endParaRPr lang="en-US" sz="24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715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400" b="0" i="0" u="none" strike="noStrike" kern="0" cap="none" spc="0" normalizeH="0" baseline="0" noProof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ＭＳ Ｐゴシック" panose="020B0600070205080204" pitchFamily="50" charset="-128"/>
            <a:cs typeface="+mn-cs"/>
            <a:sym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1864</Words>
  <Application>Microsoft Office PowerPoint</Application>
  <PresentationFormat>A4 210 x 297 mm</PresentationFormat>
  <Paragraphs>744</Paragraphs>
  <Slides>24</Slides>
  <Notes>24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ＭＳ Ｐゴシック</vt:lpstr>
      <vt:lpstr>Roboto</vt:lpstr>
      <vt:lpstr>Roboto Condensed</vt:lpstr>
      <vt:lpstr>メイリオ</vt:lpstr>
      <vt:lpstr>游ゴシック</vt:lpstr>
      <vt:lpstr>Arial</vt:lpstr>
      <vt:lpstr>Clarity</vt:lpstr>
      <vt:lpstr>Japan WG “Education for each role” SWG</vt:lpstr>
      <vt:lpstr>Agenda</vt:lpstr>
      <vt:lpstr>1.Overview</vt:lpstr>
      <vt:lpstr>2. Plan about the direction of our activity </vt:lpstr>
      <vt:lpstr>3. Case study of four companies  </vt:lpstr>
      <vt:lpstr>4. Call for Proposal(“Education for each role” SWG)</vt:lpstr>
      <vt:lpstr>5. Schedule</vt:lpstr>
      <vt:lpstr>Appendix 1.Analysis of four company examples</vt:lpstr>
      <vt:lpstr>Appendix 1.Analysis of four company examples</vt:lpstr>
      <vt:lpstr>Appendix 1.Analysis of four company examples</vt:lpstr>
      <vt:lpstr>Appendix 1.Analysis of four company examples</vt:lpstr>
      <vt:lpstr>Appendix 2. </vt:lpstr>
      <vt:lpstr>Japan WG 「役割ごとの教育資料」SWG</vt:lpstr>
      <vt:lpstr>Agenda</vt:lpstr>
      <vt:lpstr>1.活動概要</vt:lpstr>
      <vt:lpstr>2. 進め方の方針 </vt:lpstr>
      <vt:lpstr>3. ４社の事例の分析と提案 </vt:lpstr>
      <vt:lpstr>4. Call for Proposal(「役割ごとの教育資料」SWG)</vt:lpstr>
      <vt:lpstr>5. スケジュール</vt:lpstr>
      <vt:lpstr>付録1.4社の事例の分析</vt:lpstr>
      <vt:lpstr>付録1.4社の事例の分析</vt:lpstr>
      <vt:lpstr>付録1.4社の事例の分析</vt:lpstr>
      <vt:lpstr>付録1.4社の事例の分析</vt:lpstr>
      <vt:lpstr>付録2. 『役割毎の分担と責任の明確化』の例示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Japan WG “Education for each role” SWG</dc:title>
  <dc:creator>原田博昭 / HARADA，HIROAKI</dc:creator>
  <cp:lastModifiedBy>岩田吉隆 / IWATA，YOSHITAKA</cp:lastModifiedBy>
  <cp:revision>68</cp:revision>
  <cp:lastPrinted>2019-04-03T03:56:46Z</cp:lastPrinted>
  <dcterms:created xsi:type="dcterms:W3CDTF">2019-02-22T01:20:24Z</dcterms:created>
  <dcterms:modified xsi:type="dcterms:W3CDTF">2019-04-17T00:57:26Z</dcterms:modified>
</cp:coreProperties>
</file>