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8" r:id="rId4"/>
    <p:sldId id="267" r:id="rId5"/>
    <p:sldId id="269" r:id="rId6"/>
    <p:sldId id="270" r:id="rId7"/>
    <p:sldId id="259" r:id="rId8"/>
    <p:sldId id="271" r:id="rId9"/>
    <p:sldId id="272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906000" cy="6858000" type="A4"/>
  <p:notesSz cx="6735763" cy="9866313"/>
  <p:embeddedFontLst>
    <p:embeddedFont>
      <p:font typeface="メイリオ" panose="020B0604030504040204" pitchFamily="50" charset="-128"/>
      <p:regular r:id="rId26"/>
      <p:bold r:id="rId27"/>
      <p:italic r:id="rId28"/>
      <p:boldItalic r:id="rId29"/>
    </p:embeddedFont>
    <p:embeddedFont>
      <p:font typeface="Roboto Medium" panose="020B0600070205080204" charset="0"/>
      <p:regular r:id="rId30"/>
      <p:bold r:id="rId31"/>
      <p:italic r:id="rId32"/>
      <p:boldItalic r:id="rId33"/>
    </p:embeddedFont>
    <p:embeddedFont>
      <p:font typeface="Roboto Condensed" panose="020B0600070205080204" charset="0"/>
      <p:regular r:id="rId34"/>
      <p:bold r:id="rId35"/>
      <p:italic r:id="rId36"/>
      <p:boldItalic r:id="rId37"/>
    </p:embeddedFont>
    <p:embeddedFont>
      <p:font typeface="Roboto" panose="020B060007020508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F82D48-C7AC-4557-B803-6118D1D7CCD9}">
  <a:tblStyle styleId="{F4F82D48-C7AC-4557-B803-6118D1D7CCD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008B7F7-1031-4B05-B229-2884EDF7C79B}" styleName="Table_1"/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04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D07BA-8003-4A07-A372-051ED438867C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7FFBA-30B7-4A2A-AD28-54238BBBA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740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830" cy="495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4" y="1"/>
            <a:ext cx="2918830" cy="495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08544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770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222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140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979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09897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6342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500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161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9551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78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8019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3929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98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42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642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2872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8472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3525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857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3578" y="4748163"/>
            <a:ext cx="5388609" cy="3884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117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82505" y="2362201"/>
            <a:ext cx="84201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Roboto"/>
              <a:buNone/>
              <a:defRPr sz="3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82505" y="4626865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chemeClr val="accent1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792479" y="4599433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2018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＠テュフズードジャパン本社（新宿）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5.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Call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役割ごとの教育資料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既に各社実施されている教育の体系、対象者、形態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タイミング、英語版有無を、可能な範囲で事例として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提示をお願いします。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a.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に関して、各教育がビジネスフロー上で、どの対象者をカバーしているかを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明示して下さい。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各教育の目次、章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節の概要程度まで、可能な範囲で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提示をお願いします。</a:t>
            </a:r>
            <a:endParaRPr lang="en-US" altLang="ja-JP"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10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6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5.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4185295" y="5040807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mtClean="0"/>
              <a:t>CC0-1.0</a:t>
            </a:r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47514"/>
              </p:ext>
            </p:extLst>
          </p:nvPr>
        </p:nvGraphicFramePr>
        <p:xfrm>
          <a:off x="1569095" y="1420112"/>
          <a:ext cx="8128000" cy="505737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49401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11482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4243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8C9C30-D711-4610-9C65-8E477700E4D1}"/>
              </a:ext>
            </a:extLst>
          </p:cNvPr>
          <p:cNvSpPr/>
          <p:nvPr/>
        </p:nvSpPr>
        <p:spPr>
          <a:xfrm>
            <a:off x="1899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3884BE-A12F-4E8E-A918-162757DFEF41}"/>
              </a:ext>
            </a:extLst>
          </p:cNvPr>
          <p:cNvSpPr/>
          <p:nvPr/>
        </p:nvSpPr>
        <p:spPr>
          <a:xfrm>
            <a:off x="2661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39185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5052070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425481-5968-41D5-98FF-59E32D3B2191}"/>
              </a:ext>
            </a:extLst>
          </p:cNvPr>
          <p:cNvSpPr txBox="1"/>
          <p:nvPr/>
        </p:nvSpPr>
        <p:spPr>
          <a:xfrm>
            <a:off x="1742132" y="259592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6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ja-JP" altLang="en-US" sz="1200" dirty="0"/>
              <a:t>東芝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2AF2E-B9A4-437A-9342-5CBACA081CB5}"/>
              </a:ext>
            </a:extLst>
          </p:cNvPr>
          <p:cNvSpPr txBox="1"/>
          <p:nvPr/>
        </p:nvSpPr>
        <p:spPr>
          <a:xfrm>
            <a:off x="2475556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7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en-US" altLang="ja-JP" sz="1200" dirty="0" err="1"/>
              <a:t>TuvSud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3663800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8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ja-JP" altLang="en-US" sz="1200" dirty="0"/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894907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9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ja-JP" altLang="en-US" sz="1200" dirty="0"/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5993457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46DF0DC-CEBE-44FC-840F-DA267E3B83DA}"/>
              </a:ext>
            </a:extLst>
          </p:cNvPr>
          <p:cNvSpPr/>
          <p:nvPr/>
        </p:nvSpPr>
        <p:spPr>
          <a:xfrm>
            <a:off x="1775470" y="3204991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0F50A-1C2C-43C7-BEB8-0BF64E91A7F6}"/>
              </a:ext>
            </a:extLst>
          </p:cNvPr>
          <p:cNvSpPr txBox="1"/>
          <p:nvPr/>
        </p:nvSpPr>
        <p:spPr>
          <a:xfrm>
            <a:off x="1607194" y="3590519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EU</a:t>
            </a: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43615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4042420" y="3546628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Leadership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7201546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7033270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8255645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8087369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57458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5577531" y="3547891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Japan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38005700-9EE3-417A-A72B-439FE04E9BDB}"/>
              </a:ext>
            </a:extLst>
          </p:cNvPr>
          <p:cNvSpPr/>
          <p:nvPr/>
        </p:nvSpPr>
        <p:spPr>
          <a:xfrm>
            <a:off x="2651770" y="321272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D57411-B6BD-41B7-AFF0-36063920CD1B}"/>
              </a:ext>
            </a:extLst>
          </p:cNvPr>
          <p:cNvSpPr txBox="1"/>
          <p:nvPr/>
        </p:nvSpPr>
        <p:spPr>
          <a:xfrm>
            <a:off x="2483494" y="3598251"/>
            <a:ext cx="12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Open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Compliance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Summit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657074" y="2272755"/>
            <a:ext cx="952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Japan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WG</a:t>
            </a:r>
            <a:br>
              <a:rPr kumimoji="1" lang="en-US" altLang="ja-JP" dirty="0" smtClean="0"/>
            </a:br>
            <a:r>
              <a:rPr kumimoji="1" lang="ja-JP" altLang="en-US" dirty="0" smtClean="0"/>
              <a:t>全体</a:t>
            </a:r>
            <a:r>
              <a:rPr kumimoji="1" lang="ja-JP" altLang="en-US" dirty="0"/>
              <a:t>会合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673671" y="3225031"/>
            <a:ext cx="9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国際会議</a:t>
            </a:r>
            <a:endParaRPr kumimoji="1" lang="en-US" altLang="ja-JP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F8451F2-B676-4B46-83A7-798DCCACD8CE}"/>
              </a:ext>
            </a:extLst>
          </p:cNvPr>
          <p:cNvSpPr/>
          <p:nvPr/>
        </p:nvSpPr>
        <p:spPr>
          <a:xfrm>
            <a:off x="1775470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457647" y="394263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OpenChain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会議</a:t>
            </a:r>
            <a:endParaRPr kumimoji="1" lang="en-US" altLang="ja-JP" dirty="0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4361507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7195594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C8A8E7F5-953A-4F5A-B172-F948692FE109}"/>
              </a:ext>
            </a:extLst>
          </p:cNvPr>
          <p:cNvSpPr/>
          <p:nvPr/>
        </p:nvSpPr>
        <p:spPr>
          <a:xfrm>
            <a:off x="825663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5745807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7234882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8255645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9201794" y="2253019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2781" y="4633502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教育資料</a:t>
            </a:r>
            <a:endParaRPr kumimoji="1" lang="en-US" altLang="ja-JP" sz="16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33CC18-ABD3-415D-BAE3-39C0492675C2}"/>
              </a:ext>
            </a:extLst>
          </p:cNvPr>
          <p:cNvCxnSpPr>
            <a:endCxn id="27" idx="3"/>
          </p:cNvCxnSpPr>
          <p:nvPr/>
        </p:nvCxnSpPr>
        <p:spPr>
          <a:xfrm flipV="1">
            <a:off x="2763687" y="3429985"/>
            <a:ext cx="11908" cy="11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2922EDE-EF9C-4B53-85A5-C7F757EF3A8F}"/>
              </a:ext>
            </a:extLst>
          </p:cNvPr>
          <p:cNvCxnSpPr>
            <a:cxnSpLocks/>
            <a:stCxn id="57" idx="3"/>
            <a:endCxn id="25" idx="3"/>
          </p:cNvCxnSpPr>
          <p:nvPr/>
        </p:nvCxnSpPr>
        <p:spPr>
          <a:xfrm flipV="1">
            <a:off x="5186510" y="3379625"/>
            <a:ext cx="683122" cy="11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76BBDD6-EF82-46F2-AAB0-0FA0A678079C}"/>
              </a:ext>
            </a:extLst>
          </p:cNvPr>
          <p:cNvCxnSpPr>
            <a:cxnSpLocks/>
            <a:stCxn id="56" idx="3"/>
            <a:endCxn id="19" idx="3"/>
          </p:cNvCxnSpPr>
          <p:nvPr/>
        </p:nvCxnSpPr>
        <p:spPr>
          <a:xfrm flipV="1">
            <a:off x="4033986" y="3379625"/>
            <a:ext cx="451346" cy="118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2016867" y="4822391"/>
            <a:ext cx="7688661" cy="984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CD16D1FF-F6F2-4AA0-B4E3-550AAE075447}"/>
              </a:ext>
            </a:extLst>
          </p:cNvPr>
          <p:cNvSpPr/>
          <p:nvPr/>
        </p:nvSpPr>
        <p:spPr>
          <a:xfrm rot="10800000">
            <a:off x="2643336" y="456149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909CFBFF-A1ED-4EA9-A3F8-156CA41EB649}"/>
              </a:ext>
            </a:extLst>
          </p:cNvPr>
          <p:cNvSpPr/>
          <p:nvPr/>
        </p:nvSpPr>
        <p:spPr>
          <a:xfrm rot="10800000">
            <a:off x="3910161" y="4562057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D856DAAA-0334-4DE4-8B5B-6CD9DC4D568B}"/>
              </a:ext>
            </a:extLst>
          </p:cNvPr>
          <p:cNvSpPr/>
          <p:nvPr/>
        </p:nvSpPr>
        <p:spPr>
          <a:xfrm rot="10800000">
            <a:off x="5062685" y="4568925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9488D0BF-1CCA-4D2D-96D8-E674A042DDA2}"/>
              </a:ext>
            </a:extLst>
          </p:cNvPr>
          <p:cNvSpPr/>
          <p:nvPr/>
        </p:nvSpPr>
        <p:spPr>
          <a:xfrm rot="10800000">
            <a:off x="6047728" y="4568926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6121" y="5013176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事例収集</a:t>
            </a:r>
            <a:endParaRPr kumimoji="1" lang="en-US" altLang="ja-JP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2763687" y="5085184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29655" y="5301208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事例分析</a:t>
            </a:r>
            <a:endParaRPr kumimoji="1" lang="en-US" altLang="ja-JP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95735" y="5445224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627783" y="5805264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661248"/>
            <a:ext cx="16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役割毎の案検討</a:t>
            </a:r>
            <a:endParaRPr kumimoji="1" lang="en-US" altLang="ja-JP" sz="1600" dirty="0"/>
          </a:p>
        </p:txBody>
      </p:sp>
      <p:sp>
        <p:nvSpPr>
          <p:cNvPr id="66" name="正方形/長方形 65"/>
          <p:cNvSpPr/>
          <p:nvPr/>
        </p:nvSpPr>
        <p:spPr>
          <a:xfrm>
            <a:off x="4090688" y="6092569"/>
            <a:ext cx="1095822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6021288"/>
            <a:ext cx="19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役割毎の内容</a:t>
            </a:r>
            <a:r>
              <a:rPr kumimoji="1" lang="ja-JP" altLang="en-US" sz="1600" dirty="0"/>
              <a:t>検討</a:t>
            </a:r>
            <a:endParaRPr kumimoji="1" lang="en-US" altLang="ja-JP" sz="16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11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47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5.Dec..2018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TÜV SÜD Japan Ltd.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Shinjuku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en-US" altLang="ja-JP" sz="3600" dirty="0" smtClean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role” 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12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8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9199264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Overview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Share the situation of our theme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 about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direction of our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activity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two companies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each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role” SWG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Schedule</a:t>
            </a: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13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46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1.Overview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608014"/>
            <a:ext cx="9354243" cy="4876799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Member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Koizumi ,Fukuchi ,Nomura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Iwata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report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outcome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meeting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14.Nov..2018(@Olympus)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22.Nov..2018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@Hitachi)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Discussion and organization about proposal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Planning of all member meeting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14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37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Share the situation of 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our theme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412776"/>
            <a:ext cx="8893471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ituation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Some companies have the education about OSS before the </a:t>
            </a:r>
            <a:r>
              <a:rPr lang="en-US" altLang="ja-JP" dirty="0">
                <a:cs typeface="メイリオ" panose="020B0604030504040204" pitchFamily="50" charset="-128"/>
              </a:rPr>
              <a:t>e</a:t>
            </a:r>
            <a:r>
              <a:rPr lang="en-US" altLang="ja-JP" dirty="0" smtClean="0"/>
              <a:t>stablishment of 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Some companies need to consider what they educate and whom they educate to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start the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essential business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flows are different for business field of each company.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minimum set of education contents are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different for roles.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 the education have all contents of guideline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the  motivation for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get low.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 is necessary for consideration of consistency with 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Framework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Spec,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Curriculum,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Conformance).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15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09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 about the direction of our 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activity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384176"/>
            <a:ext cx="9399736" cy="50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</a:pP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lphaLcPeriod"/>
            </a:pP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education samples used in a company about education system, target of training, education type( </a:t>
            </a:r>
            <a:r>
              <a:rPr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eminar, Training, e-learning, Document, etc.), timing , and  </a:t>
            </a:r>
            <a:r>
              <a:rPr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nglish version.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Indicate target members </a:t>
            </a:r>
            <a:r>
              <a:rPr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samples on business flow.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table of contents and summaries of education samples.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Organize below about 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samples using plan  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 ,b ,c.</a:t>
            </a:r>
            <a:b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kumimoji="1"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minimum 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set </a:t>
            </a:r>
            <a:r>
              <a:rPr kumimoji="1"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education 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contents for small start</a:t>
            </a:r>
            <a:r>
              <a:rPr kumimoji="1"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essential contents for roles? 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common contents?, 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special contents for roles?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essential 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contents </a:t>
            </a:r>
            <a:r>
              <a:rPr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</a:t>
            </a:r>
            <a:r>
              <a:rPr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license</a:t>
            </a:r>
            <a:r>
              <a:rPr kumimoji="1"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Usage of SPDX</a:t>
            </a: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</a:t>
            </a:r>
            <a:r>
              <a:rPr kumimoji="1" lang="en-US" altLang="ja-JP" sz="2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Make example of Standard version and Simple version.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endParaRPr kumimoji="1" lang="en-US" altLang="ja-JP" sz="2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16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422177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Case study of two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companies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(education system of company A)</a:t>
            </a:r>
            <a:endParaRPr lang="en-US" sz="24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75239"/>
              </p:ext>
            </p:extLst>
          </p:nvPr>
        </p:nvGraphicFramePr>
        <p:xfrm>
          <a:off x="200472" y="1340768"/>
          <a:ext cx="9705527" cy="5247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992559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name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of 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Style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b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/All</a:t>
                      </a:r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Timing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English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Management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Executive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Seminor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On</a:t>
                      </a: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demand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Seminar of OSS detection tools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scan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tool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Software Developer</a:t>
                      </a:r>
                      <a:endParaRPr kumimoji="1" lang="ja-JP" altLang="en-US" sz="14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developer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Legal Dept.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Legal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Patent Dept.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Intellectual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Property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1/2-3years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7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r>
                        <a:rPr kumimoji="1" lang="en-US" altLang="ja-JP" sz="14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education</a:t>
                      </a:r>
                      <a:br>
                        <a:rPr kumimoji="1" lang="en-US" altLang="ja-JP" sz="14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for Software Developer</a:t>
                      </a:r>
                      <a:endParaRPr kumimoji="1" lang="ja-JP" altLang="en-US" sz="12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procurement</a:t>
                      </a:r>
                      <a:b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1/2-3years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6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education</a:t>
                      </a:r>
                      <a:b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for 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Customer</a:t>
                      </a: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Support</a:t>
                      </a:r>
                      <a:endParaRPr kumimoji="1" lang="ja-JP" altLang="en-US" sz="14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Customer Window</a:t>
                      </a:r>
                      <a:b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Document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N/A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education</a:t>
                      </a:r>
                      <a:b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for </a:t>
                      </a:r>
                      <a:r>
                        <a:rPr kumimoji="1" lang="en-US" altLang="ja-JP" sz="1400" dirty="0" smtClean="0">
                          <a:solidFill>
                            <a:prstClr val="white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Supplier</a:t>
                      </a:r>
                      <a:endParaRPr kumimoji="1" lang="en-US" altLang="ja-JP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Partner Company(Supplier)</a:t>
                      </a:r>
                      <a:b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Document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N/A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71289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17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4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204864"/>
            <a:ext cx="7429489" cy="4248472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3440832" y="4653136"/>
            <a:ext cx="51085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088904" y="3789040"/>
            <a:ext cx="1440160" cy="18002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601072" y="4522503"/>
            <a:ext cx="648072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594274" y="5135106"/>
            <a:ext cx="582862" cy="45413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368824" y="3789040"/>
            <a:ext cx="648072" cy="792088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368824" y="4607895"/>
            <a:ext cx="648072" cy="54929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592960" y="3068960"/>
            <a:ext cx="624208" cy="288032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 flipH="1" flipV="1">
            <a:off x="990972" y="3568734"/>
            <a:ext cx="1225724" cy="2380546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265104" y="3068119"/>
            <a:ext cx="551992" cy="311062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154114" y="3883768"/>
            <a:ext cx="1302941" cy="1633464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Shape 60"/>
          <p:cNvSpPr txBox="1">
            <a:spLocks/>
          </p:cNvSpPr>
          <p:nvPr/>
        </p:nvSpPr>
        <p:spPr>
          <a:xfrm>
            <a:off x="647701" y="6858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Case study of two companies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(education target member of company A)</a:t>
            </a:r>
            <a:endParaRPr 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18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28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27783"/>
              </p:ext>
            </p:extLst>
          </p:nvPr>
        </p:nvGraphicFramePr>
        <p:xfrm>
          <a:off x="200472" y="1340768"/>
          <a:ext cx="9649071" cy="22469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536029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name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of 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Style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b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/All</a:t>
                      </a:r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Timing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English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『2018 Version』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Marketing, System Integration,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Software Development, Software Verification, and etc. using the infrastructure for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1/2years</a:t>
                      </a:r>
                      <a:endParaRPr kumimoji="1" lang="ja-JP" altLang="en-US" sz="14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OSS</a:t>
                      </a:r>
                      <a:r>
                        <a:rPr lang="ja-JP" altLang="en-US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</a:t>
                      </a:r>
                      <a:r>
                        <a:rPr lang="en-US" altLang="ja-JP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compliance education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Administrator, and Member related to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400" b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compliance ( license</a:t>
                      </a:r>
                      <a:r>
                        <a:rPr lang="en-US" altLang="ja-JP" sz="1400" b="0" baseline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, </a:t>
                      </a:r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ntellectual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property,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etc.)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4/year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</a:tbl>
          </a:graphicData>
        </a:graphic>
      </p:graphicFrame>
      <p:sp>
        <p:nvSpPr>
          <p:cNvPr id="5" name="Shape 60"/>
          <p:cNvSpPr txBox="1">
            <a:spLocks/>
          </p:cNvSpPr>
          <p:nvPr/>
        </p:nvSpPr>
        <p:spPr>
          <a:xfrm>
            <a:off x="647701" y="422177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Case study of two companies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(education system of company A)</a:t>
            </a:r>
            <a:endParaRPr 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19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66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状況の共有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の進め方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方針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二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ja-JP" altLang="en-US" sz="28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スケジュール</a:t>
            </a: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2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204864"/>
            <a:ext cx="7429489" cy="424847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 flipH="1" flipV="1">
            <a:off x="4592959" y="3068960"/>
            <a:ext cx="655661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flipH="1" flipV="1">
            <a:off x="5248621" y="3068960"/>
            <a:ext cx="560883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 flipH="1" flipV="1">
            <a:off x="4088903" y="3792252"/>
            <a:ext cx="1440160" cy="179698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 flipH="1" flipV="1">
            <a:off x="3224808" y="3400812"/>
            <a:ext cx="3024336" cy="2692483"/>
          </a:xfrm>
          <a:prstGeom prst="roundRect">
            <a:avLst>
              <a:gd name="adj" fmla="val 5482"/>
            </a:avLst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Shape 60"/>
          <p:cNvSpPr txBox="1">
            <a:spLocks/>
          </p:cNvSpPr>
          <p:nvPr/>
        </p:nvSpPr>
        <p:spPr>
          <a:xfrm>
            <a:off x="647701" y="6858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Case study of two companies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(education target member of company B)</a:t>
            </a:r>
            <a:endParaRPr 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20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46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5.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role” SWG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education samples used in a company about education system, target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training,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type( Seminar, Training, e-learning, Document,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etc.),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timing , and  English version.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Indicate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members for education samples on business flow.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table of contents and summaries of education samples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21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81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Schedule</a:t>
            </a:r>
            <a:endParaRPr lang="en-US" altLang="ja-JP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4185295" y="5040807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mtClean="0"/>
              <a:t>CC0-1.0</a:t>
            </a:r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9242"/>
              </p:ext>
            </p:extLst>
          </p:nvPr>
        </p:nvGraphicFramePr>
        <p:xfrm>
          <a:off x="1569095" y="1420112"/>
          <a:ext cx="8128000" cy="499243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48694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08456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38970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8C9C30-D711-4610-9C65-8E477700E4D1}"/>
              </a:ext>
            </a:extLst>
          </p:cNvPr>
          <p:cNvSpPr/>
          <p:nvPr/>
        </p:nvSpPr>
        <p:spPr>
          <a:xfrm>
            <a:off x="1899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3884BE-A12F-4E8E-A918-162757DFEF41}"/>
              </a:ext>
            </a:extLst>
          </p:cNvPr>
          <p:cNvSpPr/>
          <p:nvPr/>
        </p:nvSpPr>
        <p:spPr>
          <a:xfrm>
            <a:off x="2661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39185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5052070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425481-5968-41D5-98FF-59E32D3B2191}"/>
              </a:ext>
            </a:extLst>
          </p:cNvPr>
          <p:cNvSpPr txBox="1"/>
          <p:nvPr/>
        </p:nvSpPr>
        <p:spPr>
          <a:xfrm>
            <a:off x="1742132" y="259592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6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ja-JP" altLang="en-US" sz="1200" dirty="0"/>
              <a:t>東芝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2AF2E-B9A4-437A-9342-5CBACA081CB5}"/>
              </a:ext>
            </a:extLst>
          </p:cNvPr>
          <p:cNvSpPr txBox="1"/>
          <p:nvPr/>
        </p:nvSpPr>
        <p:spPr>
          <a:xfrm>
            <a:off x="2475556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7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en-US" altLang="ja-JP" sz="1200" dirty="0" err="1"/>
              <a:t>TuvSud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3663800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8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ja-JP" altLang="en-US" sz="1200" dirty="0"/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894907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第</a:t>
            </a:r>
            <a:r>
              <a:rPr kumimoji="1" lang="en-US" altLang="ja-JP" sz="1200" dirty="0"/>
              <a:t>9</a:t>
            </a:r>
            <a:r>
              <a:rPr kumimoji="1" lang="ja-JP" altLang="en-US" sz="1200" dirty="0"/>
              <a:t>回</a:t>
            </a:r>
            <a:endParaRPr kumimoji="1" lang="en-US" altLang="ja-JP" sz="1200" dirty="0"/>
          </a:p>
          <a:p>
            <a:r>
              <a:rPr kumimoji="1" lang="ja-JP" altLang="en-US" sz="1200" dirty="0"/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5993457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46DF0DC-CEBE-44FC-840F-DA267E3B83DA}"/>
              </a:ext>
            </a:extLst>
          </p:cNvPr>
          <p:cNvSpPr/>
          <p:nvPr/>
        </p:nvSpPr>
        <p:spPr>
          <a:xfrm>
            <a:off x="1775470" y="3204991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0F50A-1C2C-43C7-BEB8-0BF64E91A7F6}"/>
              </a:ext>
            </a:extLst>
          </p:cNvPr>
          <p:cNvSpPr txBox="1"/>
          <p:nvPr/>
        </p:nvSpPr>
        <p:spPr>
          <a:xfrm>
            <a:off x="1607194" y="3590519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EU</a:t>
            </a: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43615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4042420" y="3546628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Leadership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7201546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7033270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8255645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8087369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57458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5577531" y="3547891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Japan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38005700-9EE3-417A-A72B-439FE04E9BDB}"/>
              </a:ext>
            </a:extLst>
          </p:cNvPr>
          <p:cNvSpPr/>
          <p:nvPr/>
        </p:nvSpPr>
        <p:spPr>
          <a:xfrm>
            <a:off x="2651770" y="321272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D57411-B6BD-41B7-AFF0-36063920CD1B}"/>
              </a:ext>
            </a:extLst>
          </p:cNvPr>
          <p:cNvSpPr txBox="1"/>
          <p:nvPr/>
        </p:nvSpPr>
        <p:spPr>
          <a:xfrm>
            <a:off x="2483494" y="3598251"/>
            <a:ext cx="12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Open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Compliance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Summit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344488" y="2272755"/>
            <a:ext cx="126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Japan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WG</a:t>
            </a:r>
            <a:br>
              <a:rPr kumimoji="1" lang="en-US" altLang="ja-JP" dirty="0" smtClean="0"/>
            </a:br>
            <a:r>
              <a:rPr kumimoji="1" lang="en-US" altLang="ja-JP" dirty="0" smtClean="0"/>
              <a:t>Meeting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410220" y="3225031"/>
            <a:ext cx="117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Conference</a:t>
            </a:r>
            <a:endParaRPr kumimoji="1" lang="en-US" altLang="ja-JP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F8451F2-B676-4B46-83A7-798DCCACD8CE}"/>
              </a:ext>
            </a:extLst>
          </p:cNvPr>
          <p:cNvSpPr/>
          <p:nvPr/>
        </p:nvSpPr>
        <p:spPr>
          <a:xfrm>
            <a:off x="1775470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0" y="3769876"/>
            <a:ext cx="174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OpenChain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Steering committee</a:t>
            </a:r>
            <a:endParaRPr kumimoji="1" lang="en-US" altLang="ja-JP" dirty="0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4361507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7195594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C8A8E7F5-953A-4F5A-B172-F948692FE109}"/>
              </a:ext>
            </a:extLst>
          </p:cNvPr>
          <p:cNvSpPr/>
          <p:nvPr/>
        </p:nvSpPr>
        <p:spPr>
          <a:xfrm>
            <a:off x="825663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5745807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7234882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8255645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9201794" y="2253019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27135" y="4293096"/>
            <a:ext cx="151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for each </a:t>
            </a:r>
            <a:r>
              <a:rPr lang="en-US" altLang="ja-JP" sz="1600" dirty="0" smtClean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</a:t>
            </a:r>
            <a:endParaRPr kumimoji="1" lang="en-US" altLang="ja-JP" sz="16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33CC18-ABD3-415D-BAE3-39C0492675C2}"/>
              </a:ext>
            </a:extLst>
          </p:cNvPr>
          <p:cNvCxnSpPr>
            <a:stCxn id="55" idx="3"/>
            <a:endCxn id="27" idx="3"/>
          </p:cNvCxnSpPr>
          <p:nvPr/>
        </p:nvCxnSpPr>
        <p:spPr>
          <a:xfrm flipV="1">
            <a:off x="2772570" y="3429985"/>
            <a:ext cx="3025" cy="93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2922EDE-EF9C-4B53-85A5-C7F757EF3A8F}"/>
              </a:ext>
            </a:extLst>
          </p:cNvPr>
          <p:cNvCxnSpPr>
            <a:cxnSpLocks/>
            <a:stCxn id="57" idx="3"/>
            <a:endCxn id="25" idx="3"/>
          </p:cNvCxnSpPr>
          <p:nvPr/>
        </p:nvCxnSpPr>
        <p:spPr>
          <a:xfrm flipV="1">
            <a:off x="5224239" y="3379625"/>
            <a:ext cx="645393" cy="99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76BBDD6-EF82-46F2-AAB0-0FA0A678079C}"/>
              </a:ext>
            </a:extLst>
          </p:cNvPr>
          <p:cNvCxnSpPr>
            <a:cxnSpLocks/>
            <a:stCxn id="56" idx="3"/>
            <a:endCxn id="19" idx="3"/>
          </p:cNvCxnSpPr>
          <p:nvPr/>
        </p:nvCxnSpPr>
        <p:spPr>
          <a:xfrm flipV="1">
            <a:off x="4071715" y="3379625"/>
            <a:ext cx="413617" cy="98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2054596" y="4626001"/>
            <a:ext cx="7688661" cy="984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CD16D1FF-F6F2-4AA0-B4E3-550AAE075447}"/>
              </a:ext>
            </a:extLst>
          </p:cNvPr>
          <p:cNvSpPr/>
          <p:nvPr/>
        </p:nvSpPr>
        <p:spPr>
          <a:xfrm rot="10800000">
            <a:off x="2648745" y="436510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909CFBFF-A1ED-4EA9-A3F8-156CA41EB649}"/>
              </a:ext>
            </a:extLst>
          </p:cNvPr>
          <p:cNvSpPr/>
          <p:nvPr/>
        </p:nvSpPr>
        <p:spPr>
          <a:xfrm rot="10800000">
            <a:off x="3947890" y="4365667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D856DAAA-0334-4DE4-8B5B-6CD9DC4D568B}"/>
              </a:ext>
            </a:extLst>
          </p:cNvPr>
          <p:cNvSpPr/>
          <p:nvPr/>
        </p:nvSpPr>
        <p:spPr>
          <a:xfrm rot="10800000">
            <a:off x="5100414" y="4372535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9488D0BF-1CCA-4D2D-96D8-E674A042DDA2}"/>
              </a:ext>
            </a:extLst>
          </p:cNvPr>
          <p:cNvSpPr/>
          <p:nvPr/>
        </p:nvSpPr>
        <p:spPr>
          <a:xfrm rot="10800000">
            <a:off x="6047728" y="4372536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4797152"/>
            <a:ext cx="19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Contribute example</a:t>
            </a:r>
            <a:endParaRPr kumimoji="1" lang="en-US" altLang="ja-JP" dirty="0"/>
          </a:p>
        </p:txBody>
      </p:sp>
      <p:sp>
        <p:nvSpPr>
          <p:cNvPr id="59" name="正方形/長方形 58"/>
          <p:cNvSpPr/>
          <p:nvPr/>
        </p:nvSpPr>
        <p:spPr>
          <a:xfrm>
            <a:off x="2763687" y="4869160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085184"/>
            <a:ext cx="233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Consider example</a:t>
            </a:r>
            <a:endParaRPr kumimoji="1"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3195735" y="5228473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627783" y="5516505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373216"/>
            <a:ext cx="179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Education for each role</a:t>
            </a:r>
            <a:endParaRPr kumimoji="1" lang="en-US" altLang="ja-JP" dirty="0"/>
          </a:p>
        </p:txBody>
      </p:sp>
      <p:sp>
        <p:nvSpPr>
          <p:cNvPr id="66" name="正方形/長方形 65"/>
          <p:cNvSpPr/>
          <p:nvPr/>
        </p:nvSpPr>
        <p:spPr>
          <a:xfrm>
            <a:off x="4090688" y="5876545"/>
            <a:ext cx="1095822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805264"/>
            <a:ext cx="179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Education contents for each role</a:t>
            </a:r>
            <a:endParaRPr kumimoji="1"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22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35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メンバー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小泉、福地、野村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岩田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（報告者）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11/14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@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オリンパス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11/22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@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やりたいことの整理、提案の検討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会合調整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3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2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状況の共有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412776"/>
            <a:ext cx="8893471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</a:t>
            </a: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lphaLcPeriod"/>
            </a:pP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設立前から、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に関する教育を実施している会社もある。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これから、教育を実施する会社は、どういう教育内容、対象者からスタートすべきか</a:t>
            </a:r>
            <a:r>
              <a:rPr lang="ja-JP" altLang="en-US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？、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検討が必要。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会社毎のビジネス形態により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OSS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関わる必要なビジネスフローは異なる。</a:t>
            </a:r>
            <a:endParaRPr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に関わる上で、役割毎に本当に必要最小限な教育観点は異なっている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ガイドラインを全て教育内容に盛り込むと、受講意欲が無くなる。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Framework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Spec,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Curriculum,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Conformance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）との整合性も考慮が必要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4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34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の進め方の方針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384176"/>
            <a:ext cx="8893471" cy="51411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方針</a:t>
            </a: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既に各社実施されている教育の体系、対象者、形態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タイミング、英語版有無を、可能な範囲で事例として提示。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に関して、各教育がビジネスフロー上で、どの対象者をカバーしているかを明示。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各教育の目次、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章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まで、可能な範囲で提示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kumimoji="1" lang="en-US" altLang="ja-JP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,b,c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の事例を元に、下記を整理する。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①最初に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small start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するための必要最小限の項目は？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②役割ごとに、教育資料として必要な項目は？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共通項目、役割毎の独自項目は？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ライセンス関連で必要な項目は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SPDX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の活用方法は？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⑤推奨版、簡易版の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を作成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5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5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ニ社の事例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社の教育体系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66422"/>
              </p:ext>
            </p:extLst>
          </p:nvPr>
        </p:nvGraphicFramePr>
        <p:xfrm>
          <a:off x="200472" y="1340768"/>
          <a:ext cx="9505057" cy="4886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7896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572704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教育名称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形態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タイミング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英語版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経営者向け研修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戦略立案や方針策定、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利用を判断する経営者向け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講演会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必要に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応じて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検出ツール研修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検出ツールを使用する担当者向け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開発者向け研修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利用を提案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利用状況を把握する担当者向け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法務担当者向け研修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を利用する案件を担当する法務担当者向け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知財担当者向け研修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を利用する案件を担当する知財担当者向け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を利用したソフトウェアを開発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頒布する担当者向け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部署単位で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7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開発委託者向け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を利用した販促品の開発委託や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OEM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の仕入れを担当する担当者向け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6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ユーザー対応者向け</a:t>
                      </a: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製品購入したお客様と接する営業やサポート担当者向け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資料閲覧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パートナー向け</a:t>
                      </a: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を利用したソフトウェアを開発するパートナー向け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資料閲覧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71289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6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49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1" y="2132856"/>
            <a:ext cx="8441794" cy="4464496"/>
          </a:xfrm>
          <a:prstGeom prst="rect">
            <a:avLst/>
          </a:prstGeom>
        </p:spPr>
      </p:pic>
      <p:sp>
        <p:nvSpPr>
          <p:cNvPr id="6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ニ社の事例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社の対象者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2520" y="1524000"/>
            <a:ext cx="5256584" cy="1040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584848" y="4725144"/>
            <a:ext cx="51085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204946" y="3789040"/>
            <a:ext cx="1540142" cy="70856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745088" y="4539072"/>
            <a:ext cx="504056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45088" y="5259446"/>
            <a:ext cx="504056" cy="39253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553875" y="3789040"/>
            <a:ext cx="540060" cy="792088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555640" y="4679903"/>
            <a:ext cx="605272" cy="54929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796118" y="3099501"/>
            <a:ext cx="504056" cy="288032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 flipH="1" flipV="1">
            <a:off x="990972" y="3568734"/>
            <a:ext cx="1225724" cy="2380546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61184" y="3073631"/>
            <a:ext cx="527920" cy="311062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273955" y="3850254"/>
            <a:ext cx="1399125" cy="554066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7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ニ社の事例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社の教育体系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70643"/>
              </p:ext>
            </p:extLst>
          </p:nvPr>
        </p:nvGraphicFramePr>
        <p:xfrm>
          <a:off x="200472" y="1340768"/>
          <a:ext cx="9505057" cy="20996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7896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356680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教育名称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形態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タイミング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英語版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の基礎</a:t>
                      </a:r>
                      <a:endParaRPr kumimoji="1" lang="en-US" altLang="ja-JP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『2018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年度版</a:t>
                      </a: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』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を利用するための社内インフラ利用経験のある営業、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</a:t>
                      </a:r>
                      <a:r>
                        <a:rPr kumimoji="1" lang="ja-JP" altLang="en-US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設計、品質保証、他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OSS</a:t>
                      </a:r>
                      <a:r>
                        <a:rPr lang="ja-JP" altLang="en-US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コンプライアンス教育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のコンプライアンス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ライセンス、知財、他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r>
                        <a:rPr kumimoji="1" lang="ja-JP" altLang="en-US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ガイドラインに関連する管理者、担当者向け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社外講師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講演会含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8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51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1" y="2132856"/>
            <a:ext cx="8441794" cy="4464496"/>
          </a:xfrm>
          <a:prstGeom prst="rect">
            <a:avLst/>
          </a:prstGeom>
        </p:spPr>
      </p:pic>
      <p:sp>
        <p:nvSpPr>
          <p:cNvPr id="6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ニ社の事例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社の対象者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2520" y="1524000"/>
            <a:ext cx="5256584" cy="1040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 flipH="1" flipV="1">
            <a:off x="4736976" y="3068960"/>
            <a:ext cx="576064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flipH="1" flipV="1">
            <a:off x="5328221" y="3068960"/>
            <a:ext cx="560883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 flipH="1" flipV="1">
            <a:off x="4160912" y="3792252"/>
            <a:ext cx="1512168" cy="1724980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 flipH="1" flipV="1">
            <a:off x="3453784" y="3400814"/>
            <a:ext cx="2867368" cy="2692481"/>
          </a:xfrm>
          <a:prstGeom prst="roundRect">
            <a:avLst>
              <a:gd name="adj" fmla="val 5482"/>
            </a:avLst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9</a:t>
            </a:fld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91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1405</Words>
  <Application>Microsoft Office PowerPoint</Application>
  <PresentationFormat>A4 210 x 297 mm</PresentationFormat>
  <Paragraphs>350</Paragraphs>
  <Slides>22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Arial</vt:lpstr>
      <vt:lpstr>メイリオ</vt:lpstr>
      <vt:lpstr>ＭＳ Ｐゴシック</vt:lpstr>
      <vt:lpstr>Roboto Medium</vt:lpstr>
      <vt:lpstr>Roboto Condensed</vt:lpstr>
      <vt:lpstr>Roboto</vt:lpstr>
      <vt:lpstr>Clarity</vt:lpstr>
      <vt:lpstr>Japan WG 「役割ごとの教育資料」SWG</vt:lpstr>
      <vt:lpstr>Agenda</vt:lpstr>
      <vt:lpstr>1.活動概要</vt:lpstr>
      <vt:lpstr>2.状況の共有</vt:lpstr>
      <vt:lpstr>3.今後の進め方の方針</vt:lpstr>
      <vt:lpstr>4.ニ社の事例(A社の教育体系)</vt:lpstr>
      <vt:lpstr>4.ニ社の事例(A社の対象者)</vt:lpstr>
      <vt:lpstr>4.ニ社の事例(B社の教育体系)</vt:lpstr>
      <vt:lpstr>4.ニ社の事例(B社の対象者)</vt:lpstr>
      <vt:lpstr>5. Call for Proposal(「役割ごとの教育資料」SWG)</vt:lpstr>
      <vt:lpstr>5. スケジュール</vt:lpstr>
      <vt:lpstr>Japan WG “Education for each role” SWG</vt:lpstr>
      <vt:lpstr>Agenda</vt:lpstr>
      <vt:lpstr>1.Overview</vt:lpstr>
      <vt:lpstr>2. Share the situation of our theme</vt:lpstr>
      <vt:lpstr>3. Plan about the direction of our activity</vt:lpstr>
      <vt:lpstr>4. Case study of two companies (education system of company A)</vt:lpstr>
      <vt:lpstr>PowerPoint プレゼンテーション</vt:lpstr>
      <vt:lpstr>PowerPoint プレゼンテーション</vt:lpstr>
      <vt:lpstr>PowerPoint プレゼンテーション</vt:lpstr>
      <vt:lpstr>5. Call for Proposal(“Education for each role” SWG)</vt:lpstr>
      <vt:lpstr>6.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</dc:title>
  <dc:creator>今田律夫 / IMADA，NOBUO</dc:creator>
  <cp:lastModifiedBy>岩田吉隆 / IWATA，YOSHITAKA</cp:lastModifiedBy>
  <cp:revision>156</cp:revision>
  <cp:lastPrinted>2018-11-28T03:01:32Z</cp:lastPrinted>
  <dcterms:modified xsi:type="dcterms:W3CDTF">2019-02-26T00:23:41Z</dcterms:modified>
</cp:coreProperties>
</file>