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5"/>
  </p:notesMasterIdLst>
  <p:handoutMasterIdLst>
    <p:handoutMasterId r:id="rId46"/>
  </p:handoutMasterIdLst>
  <p:sldIdLst>
    <p:sldId id="694" r:id="rId2"/>
    <p:sldId id="769" r:id="rId3"/>
    <p:sldId id="780" r:id="rId4"/>
    <p:sldId id="695" r:id="rId5"/>
    <p:sldId id="807" r:id="rId6"/>
    <p:sldId id="698" r:id="rId7"/>
    <p:sldId id="699" r:id="rId8"/>
    <p:sldId id="700" r:id="rId9"/>
    <p:sldId id="808" r:id="rId10"/>
    <p:sldId id="702" r:id="rId11"/>
    <p:sldId id="705" r:id="rId12"/>
    <p:sldId id="706" r:id="rId13"/>
    <p:sldId id="707" r:id="rId14"/>
    <p:sldId id="725" r:id="rId15"/>
    <p:sldId id="815" r:id="rId16"/>
    <p:sldId id="696" r:id="rId17"/>
    <p:sldId id="818" r:id="rId18"/>
    <p:sldId id="726" r:id="rId19"/>
    <p:sldId id="794" r:id="rId20"/>
    <p:sldId id="795" r:id="rId21"/>
    <p:sldId id="796" r:id="rId22"/>
    <p:sldId id="715" r:id="rId23"/>
    <p:sldId id="802" r:id="rId24"/>
    <p:sldId id="803" r:id="rId25"/>
    <p:sldId id="816" r:id="rId26"/>
    <p:sldId id="804" r:id="rId27"/>
    <p:sldId id="814" r:id="rId28"/>
    <p:sldId id="735" r:id="rId29"/>
    <p:sldId id="737" r:id="rId30"/>
    <p:sldId id="786" r:id="rId31"/>
    <p:sldId id="704" r:id="rId32"/>
    <p:sldId id="790" r:id="rId33"/>
    <p:sldId id="806" r:id="rId34"/>
    <p:sldId id="805" r:id="rId35"/>
    <p:sldId id="809" r:id="rId36"/>
    <p:sldId id="817" r:id="rId37"/>
    <p:sldId id="810" r:id="rId38"/>
    <p:sldId id="811" r:id="rId39"/>
    <p:sldId id="819" r:id="rId40"/>
    <p:sldId id="734" r:id="rId41"/>
    <p:sldId id="791" r:id="rId42"/>
    <p:sldId id="792" r:id="rId43"/>
    <p:sldId id="793" r:id="rId44"/>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21" clrIdx="0">
    <p:extLst/>
  </p:cmAuthor>
  <p:cmAuthor id="2" name="Mieko Sato" initials="MS" lastIdx="18" clrIdx="1">
    <p:extLst/>
  </p:cmAuthor>
  <p:cmAuthor id="3" name="tani" initials="tani" lastIdx="53" clrIdx="2"/>
  <p:cmAuthor id="4" name="tani" initials="AIC" lastIdx="48"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873"/>
    <a:srgbClr val="BF0714"/>
    <a:srgbClr val="BF0733"/>
    <a:srgbClr val="BE089B"/>
    <a:srgbClr val="BF077D"/>
    <a:srgbClr val="BD095A"/>
    <a:srgbClr val="BDBABD"/>
    <a:srgbClr val="00CC99"/>
    <a:srgbClr val="E78F19"/>
    <a:srgbClr val="E56B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7486" autoAdjust="0"/>
  </p:normalViewPr>
  <p:slideViewPr>
    <p:cSldViewPr snapToGrid="0">
      <p:cViewPr varScale="1">
        <p:scale>
          <a:sx n="62" d="100"/>
          <a:sy n="62" d="100"/>
        </p:scale>
        <p:origin x="972" y="42"/>
      </p:cViewPr>
      <p:guideLst>
        <p:guide orient="horz" pos="2160"/>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9T09:33:39.847" idx="13">
    <p:pos x="299" y="69"/>
    <p:text>少し過剰に訳しましたが</p:text>
    <p:extLst mod="1">
      <p:ext uri="{C676402C-5697-4E1C-873F-D02D1690AC5C}">
        <p15:threadingInfo xmlns:p15="http://schemas.microsoft.com/office/powerpoint/2012/main" timeZoneBias="-540"/>
      </p:ext>
    </p:extLst>
  </p:cm>
  <p:cm authorId="4" dt="2017-11-09T13:05:11.660" idx="17">
    <p:pos x="299" y="165"/>
    <p:text>Freelyを「無償で自由に」とした点ですね。いいのではないでしょうか。Free for beerとFree for Speech両方の意味で解釈してよさそうですし、日本人向けには無償は大事なキーワードだと思います。</p:text>
    <p:extLst>
      <p:ext uri="{C676402C-5697-4E1C-873F-D02D1690AC5C}">
        <p15:threadingInfo xmlns:p15="http://schemas.microsoft.com/office/powerpoint/2012/main" timeZoneBias="-540">
          <p15:parentCm authorId="1" idx="13"/>
        </p15:threadingInfo>
      </p:ext>
    </p:extLst>
  </p:cm>
  <p:cm authorId="4" dt="2017-11-09T13:06:40.742" idx="18">
    <p:pos x="10" y="10"/>
    <p:text>・中黒2つ目最初を少しだけ変更
・中黒3つめは語順を変えました。</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7/12/2019</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7/12/2019</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a:t>
            </a:r>
            <a:r>
              <a:rPr lang="en-US" altLang="ja-JP" baseline="0" dirty="0">
                <a:latin typeface="+mn-lt"/>
                <a:ea typeface="ＭＳ ゴシック" panose="020B0609070205080204" pitchFamily="49" charset="-128"/>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692">
              <a:defRPr/>
            </a:pPr>
            <a:r>
              <a:rPr lang="en-US" dirty="0" err="1">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dirty="0" err="1">
                <a:latin typeface="ＭＳ ゴシック" panose="020B0609070205080204" pitchFamily="49" charset="-128"/>
                <a:ea typeface="ＭＳ ゴシック" panose="020B0609070205080204" pitchFamily="49" charset="-128"/>
              </a:rPr>
              <a:t>についても説明しています</a:t>
            </a:r>
            <a:r>
              <a:rPr lang="en-US" baseline="0" dirty="0">
                <a:latin typeface="Calibri"/>
                <a:ea typeface="MS PGothic" charset="0"/>
              </a:rPr>
              <a:t>。</a:t>
            </a:r>
          </a:p>
          <a:p>
            <a:pPr defTabSz="1314692">
              <a:defRPr/>
            </a:pPr>
            <a:endParaRPr lang="en-US" baseline="0" dirty="0">
              <a:latin typeface="+mn-lt"/>
              <a:ea typeface="MS PGothic" charset="0"/>
            </a:endParaRPr>
          </a:p>
          <a:p>
            <a:pPr defTabSz="1314692">
              <a:defRPr/>
            </a:pPr>
            <a:r>
              <a:rPr lang="en-US" dirty="0">
                <a:latin typeface="+mn-lt"/>
                <a:ea typeface="MS PGothic" charset="0"/>
              </a:rPr>
              <a:t>---</a:t>
            </a:r>
          </a:p>
          <a:p>
            <a:pPr defTabSz="1314692">
              <a:defRPr/>
            </a:pPr>
            <a:r>
              <a:rPr lang="en-US" dirty="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パーミッシブ」FOSSライセンスについて説明しています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dirty="0" err="1">
                <a:latin typeface="ＭＳ ゴシック" panose="020B0609070205080204" pitchFamily="49" charset="-128"/>
                <a:ea typeface="ＭＳ ゴシック" panose="020B0609070205080204" pitchFamily="49" charset="-128"/>
              </a:rPr>
              <a:t>表示を含めることです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ライセンスの下で提供</a:t>
            </a:r>
            <a:r>
              <a:rPr lang="ja-JP" altLang="en-US" u="none" baseline="0" dirty="0">
                <a:latin typeface="ＭＳ ゴシック" panose="020B0609070205080204" pitchFamily="49" charset="-128"/>
                <a:ea typeface="ＭＳ ゴシック" panose="020B0609070205080204" pitchFamily="49" charset="-128"/>
              </a:rPr>
              <a:t>しますが、あなたがそのソースコードを他者に提供することは要求しません。</a:t>
            </a:r>
            <a:endParaRPr lang="en-US" u="none" baseline="0" dirty="0">
              <a:latin typeface="ＭＳ ゴシック" panose="020B0609070205080204" pitchFamily="49" charset="-128"/>
              <a:ea typeface="ＭＳ ゴシック" panose="020B0609070205080204" pitchFamily="49" charset="-128"/>
            </a:endParaRPr>
          </a:p>
          <a:p>
            <a:endParaRPr lang="en-US" baseline="0" dirty="0"/>
          </a:p>
          <a:p>
            <a:r>
              <a:rPr lang="en-US" baseline="0" dirty="0"/>
              <a:t>---</a:t>
            </a:r>
          </a:p>
          <a:p>
            <a:pPr defTabSz="1314692">
              <a:defRPr/>
            </a:pPr>
            <a:r>
              <a:rPr lang="en-US" altLang="ja-JP" dirty="0">
                <a:ea typeface="ＭＳ ゴシック" panose="020B0609070205080204" pitchFamily="49" charset="-128"/>
              </a:rPr>
              <a:t>This slide explains ”permissive” FOSS licenses, the most basic type of FOSS license, which usually have minimal requirements. The most basic requirement is to include</a:t>
            </a:r>
            <a:r>
              <a:rPr lang="en-US" altLang="ja-JP" baseline="0" dirty="0">
                <a:ea typeface="ＭＳ ゴシック" panose="020B0609070205080204" pitchFamily="49" charset="-128"/>
              </a:rPr>
              <a:t> a copyright notice.</a:t>
            </a:r>
            <a:r>
              <a:rPr lang="ja-JP" altLang="en-US" baseline="0" dirty="0">
                <a:ea typeface="ＭＳ ゴシック" panose="020B0609070205080204" pitchFamily="49" charset="-128"/>
              </a:rPr>
              <a:t> </a:t>
            </a:r>
            <a:r>
              <a:rPr lang="en-US" altLang="ja-JP" dirty="0">
                <a:ea typeface="ＭＳ ゴシック" panose="020B0609070205080204" pitchFamily="49" charset="-128"/>
              </a:rPr>
              <a:t>Permissive licenses do not require source code to be made available to downstream recipients. The code owner is providing the source code under the FOSS license, but is not requiring that you provide the source code to others.  </a:t>
            </a:r>
          </a:p>
        </p:txBody>
      </p:sp>
      <p:sp>
        <p:nvSpPr>
          <p:cNvPr id="4" name="Slide Number Placeholder 3"/>
          <p:cNvSpPr>
            <a:spLocks noGrp="1"/>
          </p:cNvSpPr>
          <p:nvPr>
            <p:ph type="sldNum" sz="quarter" idx="10"/>
          </p:nvPr>
        </p:nvSpPr>
        <p:spPr/>
        <p:txBody>
          <a:bodyPr/>
          <a:lstStyle/>
          <a:p>
            <a:fld id="{6B482BE6-6443-43D0-B2C4-9E7E7E3CDEDD}" type="slidenum">
              <a:rPr lang="en-US" smtClean="0"/>
              <a:t>12</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原</a:t>
            </a:r>
            <a:r>
              <a:rPr lang="ja-JP" altLang="en-US" u="none" baseline="0" dirty="0">
                <a:latin typeface="ＭＳ ゴシック" panose="020B0609070205080204" pitchFamily="49" charset="-128"/>
                <a:ea typeface="ＭＳ ゴシック" panose="020B0609070205080204" pitchFamily="49" charset="-128"/>
              </a:rPr>
              <a:t>著作物</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「派生的著作物</a:t>
            </a:r>
            <a:r>
              <a:rPr lang="ja-JP" altLang="en-US" u="sng" baseline="0" dirty="0">
                <a:latin typeface="ＭＳ ゴシック" panose="020B0609070205080204" pitchFamily="49" charset="-128"/>
                <a:ea typeface="ＭＳ ゴシック" panose="020B0609070205080204" pitchFamily="49" charset="-128"/>
              </a:rPr>
              <a:t>」</a:t>
            </a:r>
            <a:r>
              <a:rPr lang="en-US" u="none" baseline="0" dirty="0" err="1">
                <a:latin typeface="ＭＳ ゴシック" panose="020B0609070205080204" pitchFamily="49" charset="-128"/>
                <a:ea typeface="ＭＳ ゴシック" panose="020B0609070205080204" pitchFamily="49" charset="-128"/>
              </a:rPr>
              <a:t>を原</a:t>
            </a:r>
            <a:r>
              <a:rPr lang="ja-JP" altLang="en-US" u="none" baseline="0" dirty="0">
                <a:latin typeface="ＭＳ ゴシック" panose="020B0609070205080204" pitchFamily="49" charset="-128"/>
                <a:ea typeface="ＭＳ ゴシック" panose="020B0609070205080204" pitchFamily="49" charset="-128"/>
              </a:rPr>
              <a:t>著作物</a:t>
            </a:r>
            <a:r>
              <a:rPr lang="en-US" baseline="0" dirty="0" err="1">
                <a:latin typeface="ＭＳ ゴシック" panose="020B0609070205080204" pitchFamily="49" charset="-128"/>
                <a:ea typeface="ＭＳ ゴシック" panose="020B0609070205080204" pitchFamily="49" charset="-128"/>
              </a:rPr>
              <a:t>と同じ条件の下で頒布することを要求します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mn-lt"/>
            </a:endParaRPr>
          </a:p>
          <a:p>
            <a:r>
              <a:rPr lang="en-US" baseline="0" dirty="0">
                <a:latin typeface="+mn-lt"/>
              </a:rPr>
              <a:t>---</a:t>
            </a:r>
          </a:p>
          <a:p>
            <a:pPr defTabSz="1314692">
              <a:defRPr/>
            </a:pPr>
            <a:r>
              <a:rPr lang="en-US" altLang="ja-JP" dirty="0">
                <a:latin typeface="+mn-lt"/>
                <a:ea typeface="ＭＳ ゴシック" panose="020B0609070205080204" pitchFamily="49" charset="-128"/>
              </a:rPr>
              <a:t>This slide explains reciprocity and </a:t>
            </a:r>
            <a:r>
              <a:rPr lang="en-US" altLang="ja-JP" dirty="0" err="1">
                <a:latin typeface="+mn-lt"/>
                <a:ea typeface="ＭＳ ゴシック" panose="020B0609070205080204" pitchFamily="49" charset="-128"/>
              </a:rPr>
              <a:t>Copyleft</a:t>
            </a:r>
            <a:r>
              <a:rPr lang="en-US" altLang="ja-JP" dirty="0">
                <a:latin typeface="+mn-lt"/>
                <a:ea typeface="ＭＳ ゴシック" panose="020B0609070205080204" pitchFamily="49" charset="-128"/>
              </a:rPr>
              <a:t>,</a:t>
            </a:r>
            <a:r>
              <a:rPr lang="en-US" altLang="ja-JP" baseline="0" dirty="0">
                <a:latin typeface="+mn-lt"/>
                <a:ea typeface="ＭＳ ゴシック" panose="020B0609070205080204" pitchFamily="49" charset="-128"/>
              </a:rPr>
              <a:t> a more complex type of FOSS license that have additional requirements above permissive licenses. They require distribution of the original work and derivative works under the same terms as the original work.</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13</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14</a:t>
            </a:fld>
            <a:endParaRPr lang="en-US"/>
          </a:p>
        </p:txBody>
      </p:sp>
    </p:spTree>
    <p:extLst>
      <p:ext uri="{BB962C8B-B14F-4D97-AF65-F5344CB8AC3E}">
        <p14:creationId xmlns:p14="http://schemas.microsoft.com/office/powerpoint/2010/main" val="3079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667148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327343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725757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118845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20</a:t>
            </a:fld>
            <a:endParaRPr lang="en-US"/>
          </a:p>
        </p:txBody>
      </p:sp>
    </p:spTree>
    <p:extLst>
      <p:ext uri="{BB962C8B-B14F-4D97-AF65-F5344CB8AC3E}">
        <p14:creationId xmlns:p14="http://schemas.microsoft.com/office/powerpoint/2010/main" val="4243936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3111156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1214129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88562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4220378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1832141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2309358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27</a:t>
            </a:fld>
            <a:endParaRPr lang="ko-KR" altLang="en-US"/>
          </a:p>
        </p:txBody>
      </p:sp>
    </p:spTree>
    <p:extLst>
      <p:ext uri="{BB962C8B-B14F-4D97-AF65-F5344CB8AC3E}">
        <p14:creationId xmlns:p14="http://schemas.microsoft.com/office/powerpoint/2010/main" val="1031824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および法務チームが集まる場となり</a:t>
            </a:r>
            <a:r>
              <a:rPr lang="ja-JP" altLang="en-US" dirty="0">
                <a:latin typeface="ＭＳ ゴシック" panose="020B0609070205080204" pitchFamily="49" charset="-128"/>
                <a:ea typeface="ＭＳ ゴシック" panose="020B0609070205080204" pitchFamily="49" charset="-128"/>
              </a:rPr>
              <a:t>え</a:t>
            </a:r>
            <a:r>
              <a:rPr lang="x-none" dirty="0">
                <a:latin typeface="ＭＳ ゴシック" panose="020B0609070205080204" pitchFamily="49" charset="-128"/>
                <a:ea typeface="ＭＳ ゴシック" panose="020B0609070205080204" pitchFamily="49" charset="-128"/>
              </a:rPr>
              <a:t>ます。</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05" indent="-246505">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endParaRPr lang="en-US" dirty="0">
              <a:latin typeface="ＭＳ ゴシック" panose="020B0609070205080204" pitchFamily="49" charset="-128"/>
              <a:ea typeface="ＭＳ ゴシック" panose="020B0609070205080204" pitchFamily="49" charset="-128"/>
            </a:endParaRPr>
          </a:p>
          <a:p>
            <a:endParaRPr lang="en-US" dirty="0"/>
          </a:p>
          <a:p>
            <a:r>
              <a:rPr lang="en-US" dirty="0"/>
              <a:t>---</a:t>
            </a:r>
          </a:p>
          <a:p>
            <a:r>
              <a:rPr lang="x-none" altLang="ja-JP" dirty="0">
                <a:ea typeface="ＭＳ ゴシック" panose="020B0609070205080204" pitchFamily="49" charset="-128"/>
              </a:rPr>
              <a:t>The FOSS Review is a basic building block of a FOSS Compliance Program. </a:t>
            </a:r>
          </a:p>
          <a:p>
            <a:endParaRPr lang="x-none" altLang="ja-JP" dirty="0">
              <a:ea typeface="ＭＳ ゴシック" panose="020B0609070205080204" pitchFamily="49" charset="-128"/>
            </a:endParaRPr>
          </a:p>
          <a:p>
            <a:r>
              <a:rPr lang="x-none" altLang="ja-JP" dirty="0">
                <a:ea typeface="ＭＳ ゴシック" panose="020B0609070205080204" pitchFamily="49" charset="-128"/>
              </a:rPr>
              <a:t>A FOSS Review can be the meeting point for engineering, business and legal teams, and can require planning and organization to successfully conduct on a large scale.</a:t>
            </a:r>
          </a:p>
          <a:p>
            <a:pPr marL="246505" indent="-246505">
              <a:buFont typeface="Arial" charset="0"/>
              <a:buChar char="•"/>
            </a:pPr>
            <a:r>
              <a:rPr lang="x-none" altLang="ja-JP" dirty="0">
                <a:ea typeface="ＭＳ ゴシック" panose="020B0609070205080204" pitchFamily="49" charset="-128"/>
              </a:rPr>
              <a:t>Engineering or developer teams may participate in gathering relevant information</a:t>
            </a:r>
          </a:p>
          <a:p>
            <a:pPr marL="246505" indent="-246505">
              <a:buFont typeface="Arial" charset="0"/>
              <a:buChar char="•"/>
            </a:pPr>
            <a:r>
              <a:rPr lang="x-none" altLang="ja-JP" dirty="0">
                <a:ea typeface="ＭＳ ゴシック" panose="020B0609070205080204" pitchFamily="49" charset="-128"/>
              </a:rPr>
              <a:t>Legal teams analyze and determine license obligations and provide guidance</a:t>
            </a:r>
          </a:p>
          <a:p>
            <a:pPr marL="246505" indent="-246505">
              <a:buFont typeface="Arial" charset="0"/>
              <a:buChar char="•"/>
            </a:pPr>
            <a:r>
              <a:rPr lang="x-none" altLang="ja-JP" dirty="0">
                <a:ea typeface="ＭＳ ゴシック" panose="020B0609070205080204" pitchFamily="49" charset="-128"/>
              </a:rPr>
              <a:t>Business and engineering teams may receive and implement guidance</a:t>
            </a:r>
          </a:p>
        </p:txBody>
      </p:sp>
      <p:sp>
        <p:nvSpPr>
          <p:cNvPr id="4" name="Slide Number Placeholder 3"/>
          <p:cNvSpPr>
            <a:spLocks noGrp="1"/>
          </p:cNvSpPr>
          <p:nvPr>
            <p:ph type="sldNum" sz="quarter" idx="10"/>
          </p:nvPr>
        </p:nvSpPr>
        <p:spPr/>
        <p:txBody>
          <a:bodyPr/>
          <a:lstStyle/>
          <a:p>
            <a:fld id="{6B482BE6-6443-43D0-B2C4-9E7E7E3CDEDD}" type="slidenum">
              <a:rPr lang="en-US" smtClean="0"/>
              <a:t>28</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692">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endParaRPr lang="en-US" dirty="0">
              <a:latin typeface="ＭＳ ゴシック" panose="020B0609070205080204" pitchFamily="49" charset="-128"/>
              <a:ea typeface="ＭＳ ゴシック" panose="020B0609070205080204" pitchFamily="49" charset="-128"/>
            </a:endParaRPr>
          </a:p>
          <a:p>
            <a:pPr defTabSz="1314692">
              <a:defRPr/>
            </a:pPr>
            <a:endParaRPr lang="en-US" dirty="0"/>
          </a:p>
          <a:p>
            <a:pPr defTabSz="1314692">
              <a:defRPr/>
            </a:pPr>
            <a:r>
              <a:rPr lang="en-US" dirty="0"/>
              <a:t>---</a:t>
            </a:r>
          </a:p>
          <a:p>
            <a:r>
              <a:rPr lang="en-US" altLang="ja-JP" dirty="0">
                <a:ea typeface="ＭＳ ゴシック" panose="020B0609070205080204" pitchFamily="49" charset="-128"/>
              </a:rPr>
              <a:t>It should be noted that this list of information looks</a:t>
            </a:r>
            <a:r>
              <a:rPr lang="en-US" altLang="ja-JP" baseline="0" dirty="0">
                <a:ea typeface="ＭＳ ゴシック" panose="020B0609070205080204" pitchFamily="49" charset="-128"/>
              </a:rPr>
              <a:t> quite large. However, the amount of information required depends on the size of your company and what you intend to do with the FOSS code. Large entities tend to require more information than small entities.</a:t>
            </a:r>
          </a:p>
          <a:p>
            <a:endParaRPr lang="en-US" altLang="ja-JP" baseline="0" dirty="0">
              <a:ea typeface="ＭＳ ゴシック" panose="020B0609070205080204" pitchFamily="49" charset="-128"/>
            </a:endParaRPr>
          </a:p>
          <a:p>
            <a:pPr defTabSz="1314692">
              <a:defRPr/>
            </a:pPr>
            <a:r>
              <a:rPr lang="x-none" altLang="ja-JP" dirty="0">
                <a:ea typeface="ＭＳ ゴシック" panose="020B0609070205080204" pitchFamily="49" charset="-128"/>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endParaRPr lang="en-US" sz="1200" dirty="0">
              <a:solidFill>
                <a:srgbClr val="000000"/>
              </a:solidFill>
              <a:latin typeface="+mn-lt"/>
              <a:ea typeface="Roboto"/>
              <a:cs typeface="Roboto"/>
              <a:sym typeface="Roboto"/>
            </a:endParaRP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2450" y="987425"/>
            <a:ext cx="8761413" cy="4929188"/>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5" y="6325132"/>
            <a:ext cx="7893048" cy="5175108"/>
          </a:xfrm>
          <a:prstGeom prst="rect">
            <a:avLst/>
          </a:prstGeom>
          <a:noFill/>
          <a:ln>
            <a:noFill/>
          </a:ln>
        </p:spPr>
        <p:txBody>
          <a:bodyPr lIns="131447" tIns="65705" rIns="131447" bIns="65705"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a:t>
            </a:r>
            <a:r>
              <a:rPr lang="ja-JP" altLang="en-US" sz="1200" dirty="0">
                <a:latin typeface="ＭＳ ゴシック" panose="020B0609070205080204" pitchFamily="49" charset="-128"/>
                <a:ea typeface="ＭＳ ゴシック" panose="020B0609070205080204" pitchFamily="49" charset="-128"/>
                <a:cs typeface="Roboto"/>
                <a:sym typeface="Roboto"/>
              </a:rPr>
              <a:t>オープンソースコードスキャン</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ツールがどんなもので、それがどういった働きをし、経験の浅いユーザ</a:t>
            </a:r>
            <a:r>
              <a:rPr lang="ja-JP" altLang="en-US" sz="1200" u="sng" dirty="0">
                <a:solidFill>
                  <a:schemeClr val="dk1"/>
                </a:solidFill>
                <a:latin typeface="ＭＳ ゴシック" panose="020B0609070205080204" pitchFamily="49" charset="-128"/>
                <a:ea typeface="ＭＳ ゴシック" panose="020B0609070205080204" pitchFamily="49" charset="-128"/>
                <a:cs typeface="Roboto"/>
                <a:sym typeface="Roboto"/>
              </a:rPr>
              <a:t>が</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このトピックについてどのように知識を</a:t>
            </a:r>
            <a:r>
              <a:rPr lang="ja-JP" altLang="en-US" sz="1200" u="none" dirty="0">
                <a:solidFill>
                  <a:schemeClr val="dk1"/>
                </a:solidFill>
                <a:latin typeface="ＭＳ ゴシック" panose="020B0609070205080204" pitchFamily="49" charset="-128"/>
                <a:ea typeface="ＭＳ ゴシック" panose="020B0609070205080204" pitchFamily="49" charset="-128"/>
                <a:cs typeface="Roboto"/>
                <a:sym typeface="Roboto"/>
              </a:rPr>
              <a:t>集める</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endParaRPr lang="en-US" sz="1300" dirty="0">
              <a:solidFill>
                <a:schemeClr val="dk1"/>
              </a:solidFill>
              <a:ea typeface="Roboto"/>
              <a:cs typeface="Roboto"/>
              <a:sym typeface="Roboto"/>
            </a:endParaRPr>
          </a:p>
        </p:txBody>
      </p:sp>
      <p:sp>
        <p:nvSpPr>
          <p:cNvPr id="421" name="Shape 421"/>
          <p:cNvSpPr txBox="1">
            <a:spLocks noGrp="1"/>
          </p:cNvSpPr>
          <p:nvPr>
            <p:ph type="sldNum" idx="12"/>
          </p:nvPr>
        </p:nvSpPr>
        <p:spPr>
          <a:xfrm>
            <a:off x="5588628" y="12483694"/>
            <a:ext cx="4275400" cy="659436"/>
          </a:xfrm>
          <a:prstGeom prst="rect">
            <a:avLst/>
          </a:prstGeom>
          <a:noFill/>
          <a:ln>
            <a:noFill/>
          </a:ln>
        </p:spPr>
        <p:txBody>
          <a:bodyPr lIns="131447" tIns="65705" rIns="131447" bIns="65705" anchor="b" anchorCtr="0">
            <a:noAutofit/>
          </a:bodyPr>
          <a:lstStyle/>
          <a:p>
            <a:pPr algn="r">
              <a:buSzPct val="25000"/>
            </a:pPr>
            <a:fld id="{00000000-1234-1234-1234-123412341234}" type="slidenum">
              <a:rPr lang="en-US">
                <a:latin typeface="Calibri" panose="020F0502020204030204" pitchFamily="34" charset="0"/>
                <a:ea typeface="Roboto"/>
                <a:cs typeface="Roboto"/>
                <a:sym typeface="Roboto"/>
              </a:rPr>
              <a:pPr algn="r">
                <a:buSzPct val="25000"/>
              </a:pPr>
              <a:t>30</a:t>
            </a:fld>
            <a:endParaRPr lang="en-US" dirty="0">
              <a:latin typeface="Calibri" panose="020F0502020204030204" pitchFamily="34" charset="0"/>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31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2223301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2305960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altLang="ja-JP"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790567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3285161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a:latin typeface="ＭＳ ゴシック" panose="020B0609070205080204" pitchFamily="49" charset="-128"/>
                <a:ea typeface="ＭＳ ゴシック" panose="020B0609070205080204" pitchFamily="49" charset="-128"/>
              </a:rPr>
              <a:t>。</a:t>
            </a:r>
          </a:p>
          <a:p>
            <a:endParaRPr lang="en-US" dirty="0"/>
          </a:p>
          <a:p>
            <a:r>
              <a:rPr lang="en-US" dirty="0"/>
              <a:t>---</a:t>
            </a:r>
          </a:p>
          <a:p>
            <a:pPr defTabSz="1314724">
              <a:defRPr/>
            </a:pPr>
            <a:r>
              <a:rPr lang="en-US" altLang="ja-JP" dirty="0"/>
              <a:t>This slide is intended to help a company identify where their internal FOSS policy is located in the company documentation.</a:t>
            </a:r>
          </a:p>
        </p:txBody>
      </p:sp>
      <p:sp>
        <p:nvSpPr>
          <p:cNvPr id="4" name="Slide Number Placeholder 3"/>
          <p:cNvSpPr>
            <a:spLocks noGrp="1"/>
          </p:cNvSpPr>
          <p:nvPr>
            <p:ph type="sldNum" sz="quarter" idx="10"/>
          </p:nvPr>
        </p:nvSpPr>
        <p:spPr/>
        <p:txBody>
          <a:bodyPr/>
          <a:lstStyle/>
          <a:p>
            <a:fld id="{6B482BE6-6443-43D0-B2C4-9E7E7E3CDEDD}" type="slidenum">
              <a:rPr lang="en-US"/>
              <a:t>36</a:t>
            </a:fld>
            <a:endParaRPr lang="en-US"/>
          </a:p>
        </p:txBody>
      </p:sp>
    </p:spTree>
    <p:extLst>
      <p:ext uri="{BB962C8B-B14F-4D97-AF65-F5344CB8AC3E}">
        <p14:creationId xmlns:p14="http://schemas.microsoft.com/office/powerpoint/2010/main" val="4252460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2848804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179749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314886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26297711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4212493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p>
          <a:p>
            <a:endParaRPr lang="en-US" b="0" baseline="0" dirty="0">
              <a:latin typeface="+mn-lt"/>
            </a:endParaRPr>
          </a:p>
          <a:p>
            <a:r>
              <a:rPr lang="en-US" b="0" baseline="0" dirty="0">
                <a:latin typeface="+mn-lt"/>
              </a:rPr>
              <a:t>---</a:t>
            </a:r>
          </a:p>
          <a:p>
            <a:pPr defTabSz="1314724">
              <a:defRPr/>
            </a:pPr>
            <a:r>
              <a:rPr lang="en-US" altLang="ja-JP" b="0" dirty="0">
                <a:latin typeface="+mn-lt"/>
              </a:rPr>
              <a:t>This slide</a:t>
            </a:r>
            <a:r>
              <a:rPr lang="en-US" altLang="ja-JP" b="0" baseline="0" dirty="0">
                <a:latin typeface="+mn-lt"/>
              </a:rPr>
              <a:t> is about how the use of FOSS components is a consideration for your compliance. Different use cases will have different legal effects. The next few slides explain these concepts in more detail.</a:t>
            </a:r>
            <a:endParaRPr lang="en-US" altLang="ja-JP" b="0" dirty="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98677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5</a:t>
            </a:fld>
            <a:endParaRPr lang="en-US"/>
          </a:p>
        </p:txBody>
      </p:sp>
    </p:spTree>
    <p:extLst>
      <p:ext uri="{BB962C8B-B14F-4D97-AF65-F5344CB8AC3E}">
        <p14:creationId xmlns:p14="http://schemas.microsoft.com/office/powerpoint/2010/main" val="255442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a:latin typeface="ＭＳ ゴシック" panose="020B0609070205080204" pitchFamily="49" charset="-128"/>
                <a:ea typeface="ＭＳ ゴシック" panose="020B0609070205080204" pitchFamily="49" charset="-128"/>
              </a:rPr>
              <a:t>。</a:t>
            </a:r>
          </a:p>
          <a:p>
            <a:endParaRPr lang="en-GB" baseline="0" dirty="0"/>
          </a:p>
          <a:p>
            <a:r>
              <a:rPr lang="en-GB" baseline="0" dirty="0"/>
              <a:t>---</a:t>
            </a:r>
          </a:p>
          <a:p>
            <a:pPr defTabSz="1314692">
              <a:defRPr/>
            </a:pPr>
            <a:r>
              <a:rPr lang="en-GB" altLang="ja-JP" dirty="0">
                <a:ea typeface="ＭＳ ゴシック" panose="020B0609070205080204" pitchFamily="49" charset="-128"/>
              </a:rPr>
              <a:t>This overview is not intended to cover all aspects of Intellectual Property.</a:t>
            </a:r>
            <a:r>
              <a:rPr lang="en-GB" altLang="ja-JP" baseline="0" dirty="0">
                <a:ea typeface="ＭＳ ゴシック" panose="020B0609070205080204" pitchFamily="49" charset="-128"/>
              </a:rPr>
              <a:t> It is intended to provide context for the “big picture” and to establish that today we are only discussing copyright and patents, the areas most relevant to FOSS compliance.</a:t>
            </a:r>
            <a:endParaRPr lang="en-GB" altLang="ja-JP" dirty="0">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6</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explains the</a:t>
            </a:r>
            <a:r>
              <a:rPr lang="en-US" altLang="ja-JP" i="0" baseline="0" dirty="0">
                <a:latin typeface="+mn-lt"/>
                <a:ea typeface="ＭＳ ゴシック" panose="020B0609070205080204" pitchFamily="49" charset="-128"/>
              </a:rPr>
              <a:t> “big picture” of copyright in software.</a:t>
            </a:r>
            <a:endParaRPr lang="en-US" altLang="ja-JP" i="0" dirty="0">
              <a:latin typeface="+mn-lt"/>
              <a:ea typeface="ＭＳ ゴシック" panose="020B0609070205080204" pitchFamily="49" charset="-128"/>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a:latin typeface="ＭＳ ゴシック" panose="020B0609070205080204" pitchFamily="49" charset="-128"/>
                <a:ea typeface="ＭＳ ゴシック" panose="020B0609070205080204" pitchFamily="49" charset="-128"/>
              </a:rPr>
              <a:t>。</a:t>
            </a:r>
          </a:p>
          <a:p>
            <a:endParaRPr lang="en-US" i="0" baseline="0" dirty="0">
              <a:latin typeface="+mn-lt"/>
            </a:endParaRPr>
          </a:p>
          <a:p>
            <a:r>
              <a:rPr lang="en-US" i="0" baseline="0" dirty="0">
                <a:latin typeface="+mn-lt"/>
              </a:rPr>
              <a:t>---</a:t>
            </a:r>
          </a:p>
          <a:p>
            <a:pPr defTabSz="1314692">
              <a:defRPr/>
            </a:pPr>
            <a:r>
              <a:rPr lang="en-US" altLang="ja-JP" i="0" dirty="0">
                <a:latin typeface="+mn-lt"/>
                <a:ea typeface="ＭＳ ゴシック" panose="020B0609070205080204" pitchFamily="49" charset="-128"/>
              </a:rPr>
              <a:t>This slide clarifies the most important part</a:t>
            </a:r>
            <a:r>
              <a:rPr lang="en-US" altLang="ja-JP" i="0" baseline="0" dirty="0">
                <a:latin typeface="+mn-lt"/>
                <a:ea typeface="ＭＳ ゴシック" panose="020B0609070205080204" pitchFamily="49" charset="-128"/>
              </a:rPr>
              <a:t>s of copyright law to software.</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9</a:t>
            </a:fld>
            <a:endParaRPr lang="ko-KR" altLang="en-US"/>
          </a:p>
        </p:txBody>
      </p:sp>
    </p:spTree>
    <p:extLst>
      <p:ext uri="{BB962C8B-B14F-4D97-AF65-F5344CB8AC3E}">
        <p14:creationId xmlns:p14="http://schemas.microsoft.com/office/powerpoint/2010/main" val="120387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7/12/2019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7/12/2019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7/12/2019</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7/12/2019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7/12/2019</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7/12/2019</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7/12/2019</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7/12/2019</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7/12/2019</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73" r:id="rId12"/>
    <p:sldLayoutId id="2147483674"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教育資料</a:t>
            </a:r>
            <a:r>
              <a:rPr lang="en-US" altLang="ja-JP"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シンプル･バージョン</a:t>
            </a:r>
            <a:r>
              <a:rPr lang="en-US" altLang="ja-JP"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FOSSトレーニング</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リファレンス スライド </a:t>
            </a:r>
            <a:r>
              <a:rPr lang="en-US" altLang="ja-JP"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2.0</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r>
              <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米国外で</a:t>
            </a:r>
            <a:r>
              <a:rPr lang="en-US" sz="14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a:t>
            </a:r>
            <a:r>
              <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その定義として</a:t>
            </a:r>
            <a:r>
              <a:rPr lang="x-none" dirty="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を入手可能にするものをいう</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の入手を</a:t>
            </a:r>
            <a:r>
              <a:rPr lang="x-none" dirty="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a:latin typeface="ＭＳ ゴシック" panose="020B0609070205080204" pitchFamily="49" charset="-128"/>
                <a:ea typeface="ＭＳ ゴシック" panose="020B0609070205080204" pitchFamily="49" charset="-128"/>
              </a:rPr>
              <a:t>※</a:t>
            </a:r>
            <a:r>
              <a:rPr kumimoji="1" lang="ja-JP" altLang="en-US" sz="1600" dirty="0">
                <a:latin typeface="ＭＳ ゴシック" panose="020B0609070205080204" pitchFamily="49" charset="-128"/>
                <a:ea typeface="ＭＳ ゴシック" panose="020B0609070205080204" pitchFamily="49" charset="-128"/>
              </a:rPr>
              <a:t>「書面による申し出</a:t>
            </a:r>
            <a:r>
              <a:rPr kumimoji="1" lang="en-US" altLang="ja-JP" sz="1600" dirty="0">
                <a:latin typeface="ＭＳ ゴシック" panose="020B0609070205080204" pitchFamily="49" charset="-128"/>
                <a:ea typeface="ＭＳ ゴシック" panose="020B0609070205080204" pitchFamily="49" charset="-128"/>
              </a:rPr>
              <a:t>(Written offer)</a:t>
            </a:r>
            <a:r>
              <a:rPr kumimoji="1" lang="ja-JP" altLang="en-US" sz="1600" dirty="0">
                <a:latin typeface="ＭＳ ゴシック" panose="020B0609070205080204" pitchFamily="49" charset="-128"/>
                <a:ea typeface="ＭＳ ゴシック" panose="020B0609070205080204" pitchFamily="49" charset="-128"/>
              </a:rPr>
              <a:t>」といわれる</a:t>
            </a: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a:latin typeface="メイリオ" panose="020B0604030504040204" pitchFamily="50" charset="-128"/>
                <a:ea typeface="メイリオ" panose="020B0604030504040204" pitchFamily="50" charset="-128"/>
                <a:cs typeface="メイリオ" panose="020B0604030504040204" pitchFamily="50" charset="-128"/>
              </a:rPr>
              <a:t>BSDライセンス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ソースコードもしくはオブジェクト コードの形態で</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を頒布する場合、その頒布が原著作物と同一の条件であること</a:t>
            </a:r>
            <a:r>
              <a:rPr lang="x-none"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全体をこの契約書の条件に従って第三者へ無償で利用許諾しなければならない。 」</a:t>
            </a:r>
            <a:endParaRPr lang="x-none" altLang="ja-JP" sz="1800" u="sng" dirty="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3</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vert="horz" lIns="91440" tIns="45720" rIns="91440" bIns="45720" rtlCol="0" anchor="t">
            <a:no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3890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400"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【§1.0】</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Content Placeholder 2"/>
          <p:cNvSpPr>
            <a:spLocks noGrp="1"/>
          </p:cNvSpPr>
          <p:nvPr>
            <p:ph idx="1"/>
          </p:nvPr>
        </p:nvSpPr>
        <p:spPr>
          <a:xfrm>
            <a:off x="609600" y="1600200"/>
            <a:ext cx="10972800" cy="4876800"/>
          </a:xfrm>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製品におけるFOSSの効果的使用を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FOSSコミュニティに参加し、コントリビュートする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02540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【§1.1】</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337544"/>
            <a:ext cx="10972800" cy="4876800"/>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ポリシーが企業内のどこに置かれているかを周知するためにご使用ください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（OpenChain仕様書</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2.0</a:t>
            </a:r>
            <a:r>
              <a:rPr lang="en-US" dirty="0">
                <a:latin typeface="メイリオ" panose="020B0604030504040204" pitchFamily="50" charset="-128"/>
                <a:ea typeface="メイリオ" panose="020B0604030504040204" pitchFamily="50" charset="-128"/>
                <a:cs typeface="メイリオ" panose="020B0604030504040204" pitchFamily="50" charset="-128"/>
              </a:rPr>
              <a:t>の1.1.1項）&gt;&gt;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のサイトより入手可能：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先ず、これから</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を利用しようとしている組織では、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への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コントリビューション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は、将来の課題となる場合が多い。その場合、先ず</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ポリシーで</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FOSSコミュニティ</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へ</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不参加を明示する必要がある。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Open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Compliance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Program</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のポリシー例</a:t>
            </a:r>
            <a:r>
              <a:rPr lang="en-US" altLang="ja-JP" sz="16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a:xfrm>
            <a:off x="609600" y="1451844"/>
            <a:ext cx="10753725" cy="4815606"/>
          </a:xfrm>
        </p:spPr>
        <p:txBody>
          <a:bodyPr vert="horz" lIns="91440" tIns="45720" rIns="91440" bIns="45720" rtlCol="0" anchor="t">
            <a:normAutofit fontScale="47500" lnSpcReduction="20000"/>
          </a:bodyPr>
          <a:lstStyle/>
          <a:p>
            <a:pPr marL="0" indent="0">
              <a:buNone/>
            </a:pPr>
            <a:r>
              <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400" b="1" dirty="0" smtClean="0">
                <a:latin typeface="メイリオ" panose="020B0604030504040204" pitchFamily="50" charset="-128"/>
                <a:ea typeface="メイリオ" panose="020B0604030504040204" pitchFamily="50" charset="-128"/>
                <a:cs typeface="メイリオ" panose="020B0604030504040204" pitchFamily="50" charset="-128"/>
              </a:rPr>
              <a:t>ポリシー</a:t>
            </a:r>
            <a:endParaRPr lang="en-US" altLang="ja-JP" sz="3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コンプライアンスプロセス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実施するための手順、作業指示、トレーニング、およびツールサポートを、以下のユースケース（および自社によってソフトウェアが外部に伝達されるその他すべてのユースケース）について、確立する必要があ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ユースケース１：自社の成果物に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を含める場合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コンプライアンスプロセスには以下が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含まる（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必ずしもこれだけに限定されない）。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自社の成果物に含まれるすべての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別</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パッケージを使用するよう</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OSRB</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に要求を提出する。</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レビュー（アーキテクチャの依存関係分析、特定された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の起源分析、ライセンスの識別と分析、知的財産権への潜在的影響の分析などを含む）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承認決定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満たすべき義務の特定</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義務の充足</a:t>
            </a: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ユースケース２：自社による頒布目的で入手したサードパーティの市販ソフトウェア</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この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文書のポリシーは、ベンダーがライセンスを取得したパッケージソフトウェアとカスタムソフトウェアの契約開発に適用されます。自社にソフトウェアを提供する開発者は、その成果物中に含まれる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を、以下を含んで開示する必要が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バージョン番号を含む、すべての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コンポーネントのリスト</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該当するすべてのライセンス（メインライセンスだけでなく、該当する全てのライセンス）</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製品マニュアルの資料（ライセンステキスト、著作権表示、謝辞と帰属を含む。</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これらに限定されない））</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（該当する場合）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のソースコード（開発者による変更を含む）</a:t>
            </a:r>
          </a:p>
          <a:p>
            <a:pPr marL="0"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コンポーネントおよびその他の製品コンポーネント間の依存関係、インターフェイス、および相互作用を示す依存関係チャート</a:t>
            </a: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自社に配布されたソフトウェアでの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の使用は、すべて自社によって確認および承認される必要が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ユースケース３：サーバーソフトウェアの特定の規則</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サーバーソフトウェア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Affero</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General Public License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AGPL</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）または類似のライセンスに基づいて使用許諾された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が含まれる場合、そのような使用は、自社の成果物に含まれる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用に定義されたプロセスに従ってレビューおよび承認されなければ</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ならない。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サーバーソフトウェアがホスティングの目的で第三者に配布される場合、またはその他の目的で外部のパーティーに配布される場合は、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の使用を確認し、承認する必要が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それ以外の場合は、サーバーソフトウェアでの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の使用する場合、自社によってホストされているレビューや承認を受ける必要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サブタイトル 2"/>
          <p:cNvSpPr txBox="1">
            <a:spLocks/>
          </p:cNvSpPr>
          <p:nvPr/>
        </p:nvSpPr>
        <p:spPr>
          <a:xfrm>
            <a:off x="8267857" y="1280576"/>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本ポリシーの詳細を記載した文書を参照する場合は、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92797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直線コネクタ 39"/>
          <p:cNvCxnSpPr/>
          <p:nvPr/>
        </p:nvCxnSpPr>
        <p:spPr>
          <a:xfrm>
            <a:off x="9354784" y="106932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 name="直線コネクタ 3"/>
          <p:cNvCxnSpPr/>
          <p:nvPr/>
        </p:nvCxnSpPr>
        <p:spPr>
          <a:xfrm>
            <a:off x="3346317" y="1062845"/>
            <a:ext cx="0" cy="5747467"/>
          </a:xfrm>
          <a:prstGeom prst="line">
            <a:avLst/>
          </a:prstGeom>
          <a:ln w="3810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23906" name="Rectangle 2"/>
          <p:cNvSpPr>
            <a:spLocks noGrp="1" noChangeArrowheads="1"/>
          </p:cNvSpPr>
          <p:nvPr>
            <p:ph type="title"/>
          </p:nvPr>
        </p:nvSpPr>
        <p:spPr>
          <a:xfrm>
            <a:off x="609600" y="270754"/>
            <a:ext cx="10972800" cy="990600"/>
          </a:xfrm>
        </p:spPr>
        <p:txBody>
          <a:bodyPr>
            <a:norm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体制</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【§1.2,1.3,2.2】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6775475" y="4015607"/>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営業</a:t>
            </a:r>
          </a:p>
        </p:txBody>
      </p:sp>
      <p:sp>
        <p:nvSpPr>
          <p:cNvPr id="8" name="正方形/長方形 7"/>
          <p:cNvSpPr/>
          <p:nvPr/>
        </p:nvSpPr>
        <p:spPr>
          <a:xfrm>
            <a:off x="4597408" y="4019057"/>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sz="1600" b="1" dirty="0" smtClean="0">
                <a:latin typeface="メイリオ" panose="020B0604030504040204" pitchFamily="50" charset="-128"/>
                <a:ea typeface="メイリオ" panose="020B0604030504040204" pitchFamily="50" charset="-128"/>
                <a:cs typeface="メイリオ" panose="020B0604030504040204" pitchFamily="50" charset="-128"/>
              </a:rPr>
              <a:t>開発者</a:t>
            </a:r>
            <a:endPar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0380162" y="4019053"/>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雲形吹き出し 9"/>
          <p:cNvSpPr/>
          <p:nvPr/>
        </p:nvSpPr>
        <p:spPr>
          <a:xfrm>
            <a:off x="1229799" y="4003719"/>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下矢印 10"/>
          <p:cNvSpPr/>
          <p:nvPr/>
        </p:nvSpPr>
        <p:spPr>
          <a:xfrm rot="16200000">
            <a:off x="3436304" y="3375213"/>
            <a:ext cx="262466" cy="1847564"/>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p:cNvSpPr txBox="1"/>
          <p:nvPr/>
        </p:nvSpPr>
        <p:spPr>
          <a:xfrm>
            <a:off x="2899608" y="3991217"/>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3" name="楕円 12"/>
          <p:cNvSpPr/>
          <p:nvPr/>
        </p:nvSpPr>
        <p:spPr>
          <a:xfrm>
            <a:off x="10003373" y="3861905"/>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8475152" y="4176228"/>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b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9878484" y="3573867"/>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16" name="角丸四角形吹き出し 15"/>
          <p:cNvSpPr/>
          <p:nvPr/>
        </p:nvSpPr>
        <p:spPr>
          <a:xfrm>
            <a:off x="13490" y="2691639"/>
            <a:ext cx="4444750" cy="1168343"/>
          </a:xfrm>
          <a:prstGeom prst="wedgeRoundRectCallout">
            <a:avLst>
              <a:gd name="adj1" fmla="val 59923"/>
              <a:gd name="adj2" fmla="val 7612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、レビュー、配布物確認</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を実施</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責任</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開発責任者：</a:t>
            </a:r>
            <a:endPar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、レビュー、配布物</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確認の承認</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下矢印 16"/>
          <p:cNvSpPr/>
          <p:nvPr/>
        </p:nvSpPr>
        <p:spPr>
          <a:xfrm rot="16200000">
            <a:off x="6351993" y="4038765"/>
            <a:ext cx="262466" cy="503521"/>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テキスト ボックス 17"/>
          <p:cNvSpPr txBox="1"/>
          <p:nvPr/>
        </p:nvSpPr>
        <p:spPr>
          <a:xfrm>
            <a:off x="6142342" y="3965814"/>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出荷</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吹き出し 18"/>
          <p:cNvSpPr/>
          <p:nvPr/>
        </p:nvSpPr>
        <p:spPr>
          <a:xfrm>
            <a:off x="8301842" y="4823847"/>
            <a:ext cx="3784088" cy="1879752"/>
          </a:xfrm>
          <a:prstGeom prst="wedgeRoundRectCallout">
            <a:avLst>
              <a:gd name="adj1" fmla="val -62790"/>
              <a:gd name="adj2" fmla="val -5977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営業</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を利用した製品の販売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状況の確認</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利用状況を開発者と共有</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開発者から入手した利用条件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リスト、ライセンス表示、著作権表示、ソース開示、他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を契約に織り込み、お客様と契約</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契約に関する責任</a:t>
            </a:r>
          </a:p>
        </p:txBody>
      </p:sp>
      <p:sp>
        <p:nvSpPr>
          <p:cNvPr id="20" name="正方形/長方形 19"/>
          <p:cNvSpPr/>
          <p:nvPr/>
        </p:nvSpPr>
        <p:spPr>
          <a:xfrm>
            <a:off x="5768450" y="2186544"/>
            <a:ext cx="1507066" cy="67490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経営者</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角丸四角形吹き出し 20"/>
          <p:cNvSpPr/>
          <p:nvPr/>
        </p:nvSpPr>
        <p:spPr>
          <a:xfrm>
            <a:off x="5759082" y="1043389"/>
            <a:ext cx="2256190" cy="746307"/>
          </a:xfrm>
          <a:prstGeom prst="wedgeRoundRectCallout">
            <a:avLst>
              <a:gd name="adj1" fmla="val -6657"/>
              <a:gd name="adj2" fmla="val 101359"/>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経営者</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の最終判断</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利用の最終責任</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339112" y="5334648"/>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知財</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3514480" y="5321721"/>
            <a:ext cx="1507066" cy="59743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法務</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角丸四角形吹き出し 23"/>
          <p:cNvSpPr/>
          <p:nvPr/>
        </p:nvSpPr>
        <p:spPr>
          <a:xfrm>
            <a:off x="100001" y="5407611"/>
            <a:ext cx="3066501" cy="962248"/>
          </a:xfrm>
          <a:prstGeom prst="wedgeRoundRectCallout">
            <a:avLst>
              <a:gd name="adj1" fmla="val 59979"/>
              <a:gd name="adj2" fmla="val -5733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【§2.2.3】</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のライセンスの解釈、判断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ライセンス解釈、判断に</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関する責任</a:t>
            </a:r>
          </a:p>
        </p:txBody>
      </p:sp>
      <p:sp>
        <p:nvSpPr>
          <p:cNvPr id="25" name="左右矢印 24"/>
          <p:cNvSpPr/>
          <p:nvPr/>
        </p:nvSpPr>
        <p:spPr>
          <a:xfrm rot="5400000">
            <a:off x="4427273" y="4833348"/>
            <a:ext cx="647450"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左右矢印 25"/>
          <p:cNvSpPr/>
          <p:nvPr/>
        </p:nvSpPr>
        <p:spPr>
          <a:xfrm rot="3716090">
            <a:off x="5306578" y="4820926"/>
            <a:ext cx="775067"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4112673" y="4980161"/>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テキスト ボックス 27"/>
          <p:cNvSpPr txBox="1"/>
          <p:nvPr/>
        </p:nvSpPr>
        <p:spPr>
          <a:xfrm>
            <a:off x="6025221" y="4917597"/>
            <a:ext cx="584178" cy="307777"/>
          </a:xfrm>
          <a:prstGeom prst="rect">
            <a:avLst/>
          </a:prstGeom>
          <a:noFill/>
        </p:spPr>
        <p:txBody>
          <a:bodyPr wrap="squar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連携</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角丸四角形吹き出し 28"/>
          <p:cNvSpPr/>
          <p:nvPr/>
        </p:nvSpPr>
        <p:spPr>
          <a:xfrm>
            <a:off x="496466" y="1096837"/>
            <a:ext cx="4389995" cy="692859"/>
          </a:xfrm>
          <a:prstGeom prst="wedgeRoundRectCallout">
            <a:avLst>
              <a:gd name="adj1" fmla="val 41577"/>
              <a:gd name="adj2" fmla="val 1022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利用推進：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ポリシー</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ガイドライン</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規則の作成、教育</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上記の</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徹底、啓発する責任</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4611589" y="2999679"/>
            <a:ext cx="1507066" cy="59743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問い合わせ</a:t>
            </a:r>
            <a: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対応</a:t>
            </a:r>
          </a:p>
        </p:txBody>
      </p:sp>
      <p:sp>
        <p:nvSpPr>
          <p:cNvPr id="31" name="左右矢印 30"/>
          <p:cNvSpPr/>
          <p:nvPr/>
        </p:nvSpPr>
        <p:spPr>
          <a:xfrm rot="1319748">
            <a:off x="6157426" y="4711906"/>
            <a:ext cx="1077316" cy="270928"/>
          </a:xfrm>
          <a:prstGeom prst="lef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吹き出し 33"/>
          <p:cNvSpPr/>
          <p:nvPr/>
        </p:nvSpPr>
        <p:spPr>
          <a:xfrm>
            <a:off x="3690201" y="6076666"/>
            <a:ext cx="4276551" cy="714190"/>
          </a:xfrm>
          <a:prstGeom prst="wedgeRoundRectCallout">
            <a:avLst>
              <a:gd name="adj1" fmla="val -8314"/>
              <a:gd name="adj2" fmla="val -7146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の知的財産権の扱いについて解釈、判断</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知的財産権の扱いの解釈、判断に</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関する責任</a:t>
            </a:r>
          </a:p>
        </p:txBody>
      </p:sp>
      <p:sp>
        <p:nvSpPr>
          <p:cNvPr id="35" name="角丸四角形吹き出し 34"/>
          <p:cNvSpPr/>
          <p:nvPr/>
        </p:nvSpPr>
        <p:spPr>
          <a:xfrm>
            <a:off x="7966752" y="2283907"/>
            <a:ext cx="4119178" cy="974273"/>
          </a:xfrm>
          <a:prstGeom prst="wedgeRoundRectCallout">
            <a:avLst>
              <a:gd name="adj1" fmla="val -95082"/>
              <a:gd name="adj2" fmla="val 4522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問い合わせ対応</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 </a:t>
            </a:r>
            <a:r>
              <a:rPr lang="en-US" altLang="ja-JP" sz="14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【§2.1】</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お客様からの</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に関する問い合わせ</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の対応</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・法務・知財への速やかな連絡</a:t>
            </a:r>
            <a:endPar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下矢印 35"/>
          <p:cNvSpPr/>
          <p:nvPr/>
        </p:nvSpPr>
        <p:spPr>
          <a:xfrm rot="15242307">
            <a:off x="3457278" y="3889578"/>
            <a:ext cx="262466" cy="1868538"/>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テキスト ボックス 36"/>
          <p:cNvSpPr txBox="1"/>
          <p:nvPr/>
        </p:nvSpPr>
        <p:spPr>
          <a:xfrm>
            <a:off x="3073944" y="455313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38" name="フローチャート: 磁気ディスク 37"/>
          <p:cNvSpPr/>
          <p:nvPr/>
        </p:nvSpPr>
        <p:spPr>
          <a:xfrm>
            <a:off x="1256552" y="4854534"/>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サブタイトル 2"/>
          <p:cNvSpPr txBox="1">
            <a:spLocks/>
          </p:cNvSpPr>
          <p:nvPr/>
        </p:nvSpPr>
        <p:spPr>
          <a:xfrm>
            <a:off x="13489" y="6413068"/>
            <a:ext cx="3131340" cy="4449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は外注の開発したソフトウェア</a:t>
            </a:r>
          </a:p>
        </p:txBody>
      </p:sp>
      <p:sp>
        <p:nvSpPr>
          <p:cNvPr id="33" name="正方形/長方形 32"/>
          <p:cNvSpPr/>
          <p:nvPr/>
        </p:nvSpPr>
        <p:spPr>
          <a:xfrm>
            <a:off x="3972737" y="2167697"/>
            <a:ext cx="1507066" cy="67867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b="1"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推進</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サブタイトル 2"/>
          <p:cNvSpPr txBox="1">
            <a:spLocks/>
          </p:cNvSpPr>
          <p:nvPr/>
        </p:nvSpPr>
        <p:spPr>
          <a:xfrm>
            <a:off x="8469335" y="1173118"/>
            <a:ext cx="3660673" cy="486847"/>
          </a:xfrm>
          <a:prstGeom prst="rect">
            <a:avLst/>
          </a:prstGeom>
          <a:solidFill>
            <a:schemeClr val="bg1"/>
          </a:solidFill>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本体制の詳細を記載した文書を参照する場合は、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366929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作成プロセス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【§3.1</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257357" y="1773479"/>
            <a:ext cx="9858847"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 name="Text Box 31"/>
          <p:cNvSpPr txBox="1">
            <a:spLocks noChangeArrowheads="1"/>
          </p:cNvSpPr>
          <p:nvPr/>
        </p:nvSpPr>
        <p:spPr bwMode="gray">
          <a:xfrm>
            <a:off x="1426443" y="2202352"/>
            <a:ext cx="9566071"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製品等へ利用する</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を取得する場合は、開発プロセスの「検討」工程で、下表の確認を行う「</a:t>
            </a: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リスト作成</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r>
              <a:rPr lang="ja-JP" altLang="en-US" sz="1400" b="1" spc="100" dirty="0" smtClean="0">
                <a:solidFill>
                  <a:schemeClr val="tx1">
                    <a:lumMod val="75000"/>
                    <a:lumOff val="25000"/>
                  </a:schemeClr>
                </a:solidFill>
                <a:latin typeface="Arial" pitchFamily="34" charset="0"/>
                <a:ea typeface="メイリオ" pitchFamily="50" charset="-128"/>
              </a:rPr>
              <a:t>。</a:t>
            </a: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8" name="テキスト ボックス 7"/>
          <p:cNvSpPr txBox="1"/>
          <p:nvPr/>
        </p:nvSpPr>
        <p:spPr>
          <a:xfrm>
            <a:off x="1400233" y="1895295"/>
            <a:ext cx="4076439"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（１</a:t>
            </a:r>
            <a:r>
              <a:rPr lang="ja-JP" altLang="en-US" sz="1600" b="1" spc="-100" dirty="0" smtClean="0">
                <a:solidFill>
                  <a:schemeClr val="bg1"/>
                </a:solidFill>
                <a:latin typeface="Arial" pitchFamily="34" charset="0"/>
                <a:ea typeface="メイリオ" pitchFamily="50" charset="-128"/>
              </a:rPr>
              <a:t>）「</a:t>
            </a:r>
            <a:r>
              <a:rPr lang="en-US" altLang="ja-JP" sz="1600" b="1" spc="100" dirty="0">
                <a:solidFill>
                  <a:schemeClr val="bg1"/>
                </a:solidFill>
                <a:latin typeface="Arial" pitchFamily="34" charset="0"/>
                <a:ea typeface="メイリオ" pitchFamily="50" charset="-128"/>
              </a:rPr>
              <a:t> FOSS</a:t>
            </a:r>
            <a:r>
              <a:rPr lang="ja-JP" altLang="en-US" sz="1600" b="1" spc="100" dirty="0">
                <a:solidFill>
                  <a:schemeClr val="bg1"/>
                </a:solidFill>
                <a:latin typeface="Arial" pitchFamily="34" charset="0"/>
                <a:ea typeface="メイリオ" pitchFamily="50" charset="-128"/>
              </a:rPr>
              <a:t>リスト作成</a:t>
            </a:r>
            <a:r>
              <a:rPr lang="ja-JP"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graphicFrame>
        <p:nvGraphicFramePr>
          <p:cNvPr id="9" name="表 8"/>
          <p:cNvGraphicFramePr>
            <a:graphicFrameLocks noGrp="1"/>
          </p:cNvGraphicFramePr>
          <p:nvPr>
            <p:extLst>
              <p:ext uri="{D42A27DB-BD31-4B8C-83A1-F6EECF244321}">
                <p14:modId xmlns:p14="http://schemas.microsoft.com/office/powerpoint/2010/main" val="3915342316"/>
              </p:ext>
            </p:extLst>
          </p:nvPr>
        </p:nvGraphicFramePr>
        <p:xfrm>
          <a:off x="1180222" y="4823270"/>
          <a:ext cx="10007156" cy="1691014"/>
        </p:xfrm>
        <a:graphic>
          <a:graphicData uri="http://schemas.openxmlformats.org/drawingml/2006/table">
            <a:tbl>
              <a:tblPr firstRow="1" bandRow="1">
                <a:tableStyleId>{5940675A-B579-460E-94D1-54222C63F5DA}</a:tableStyleId>
              </a:tblPr>
              <a:tblGrid>
                <a:gridCol w="5618552">
                  <a:extLst>
                    <a:ext uri="{9D8B030D-6E8A-4147-A177-3AD203B41FA5}">
                      <a16:colId xmlns:a16="http://schemas.microsoft.com/office/drawing/2014/main" val="2329334101"/>
                    </a:ext>
                  </a:extLst>
                </a:gridCol>
                <a:gridCol w="4388604">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の名称（バージョン含む）、原権利者、ライセンス　⇒</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の利用用途（複製・改変・再配布の有無、社内利用／社外提供）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・利用用途に基づくライセンス条件の把握及び遵守可否</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・ライセンス伝播の有無（自社のソースコードの開示有無など）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及び</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取得記録の管理・保管　など</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リスト作成の承認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推進他で</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10" name="ホームベース 9"/>
          <p:cNvSpPr/>
          <p:nvPr/>
        </p:nvSpPr>
        <p:spPr bwMode="auto">
          <a:xfrm>
            <a:off x="1224613" y="3167557"/>
            <a:ext cx="9930926"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262362" y="2799817"/>
            <a:ext cx="9930926"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262362" y="2786648"/>
            <a:ext cx="4342578"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380917" y="3127547"/>
            <a:ext cx="961097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34778" y="4171167"/>
              <a:ext cx="1144248" cy="827090"/>
              <a:chOff x="1315615" y="4468969"/>
              <a:chExt cx="114424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15615" y="4468969"/>
                <a:ext cx="963943"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493520" y="3636850"/>
            <a:ext cx="6705055"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588954" y="3704849"/>
            <a:ext cx="1727858"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bg1"/>
                </a:solidFill>
                <a:latin typeface="Arial" panose="020B0604020202020204" pitchFamily="34" charset="0"/>
                <a:ea typeface="メイリオ" panose="020B0604030504040204" pitchFamily="50" charset="-128"/>
              </a:rPr>
              <a:t>FOSS</a:t>
            </a:r>
            <a:r>
              <a:rPr lang="ja-JP" altLang="en-US" sz="1400" b="1" dirty="0" smtClean="0">
                <a:solidFill>
                  <a:schemeClr val="bg1"/>
                </a:solidFill>
                <a:latin typeface="Arial" panose="020B0604020202020204" pitchFamily="34" charset="0"/>
                <a:ea typeface="メイリオ" panose="020B0604030504040204" pitchFamily="50" charset="-128"/>
              </a:rPr>
              <a:t>リスト作成</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70559"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55397" y="3704849"/>
            <a:ext cx="1727858"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34448" y="4517796"/>
            <a:ext cx="4390214"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2905833" y="338399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サブタイトル 2"/>
          <p:cNvSpPr txBox="1">
            <a:spLocks/>
          </p:cNvSpPr>
          <p:nvPr/>
        </p:nvSpPr>
        <p:spPr>
          <a:xfrm>
            <a:off x="1222359" y="6552550"/>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0225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は世界のメンバー企業が参加しているプロジェクトですが、資料の細部について必ずしも各国の法令に対応していない可能性があります。本翻訳版を日本</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で利用する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際には、各企業の法務部門を加えた検討が不可欠です。 </a:t>
            </a: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0283760" y="859462"/>
            <a:ext cx="1439693" cy="990600"/>
          </a:xfrm>
        </p:spPr>
        <p:txBody>
          <a:bodyPr>
            <a:normAutofit/>
          </a:bodyPr>
          <a:lstStyle/>
          <a:p>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ext uri="{D42A27DB-BD31-4B8C-83A1-F6EECF244321}">
                <p14:modId xmlns:p14="http://schemas.microsoft.com/office/powerpoint/2010/main" val="2801767983"/>
              </p:ext>
            </p:extLst>
          </p:nvPr>
        </p:nvGraphicFramePr>
        <p:xfrm>
          <a:off x="1233280" y="4821849"/>
          <a:ext cx="10605282" cy="1691014"/>
        </p:xfrm>
        <a:graphic>
          <a:graphicData uri="http://schemas.openxmlformats.org/drawingml/2006/table">
            <a:tbl>
              <a:tblPr firstRow="1" bandRow="1">
                <a:tableStyleId>{5940675A-B579-460E-94D1-54222C63F5DA}</a:tableStyleId>
              </a:tblPr>
              <a:tblGrid>
                <a:gridCol w="6033282">
                  <a:extLst>
                    <a:ext uri="{9D8B030D-6E8A-4147-A177-3AD203B41FA5}">
                      <a16:colId xmlns:a16="http://schemas.microsoft.com/office/drawing/2014/main" val="2329334101"/>
                    </a:ext>
                  </a:extLst>
                </a:gridCol>
                <a:gridCol w="4572000">
                  <a:extLst>
                    <a:ext uri="{9D8B030D-6E8A-4147-A177-3AD203B41FA5}">
                      <a16:colId xmlns:a16="http://schemas.microsoft.com/office/drawing/2014/main" val="966656168"/>
                    </a:ext>
                  </a:extLst>
                </a:gridCol>
              </a:tblGrid>
              <a:tr h="2912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レビューの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1399735">
                <a:tc>
                  <a:txBody>
                    <a:bodyPr/>
                    <a:lstStyle/>
                    <a:p>
                      <a:pPr>
                        <a:lnSpc>
                          <a:spcPts val="1100"/>
                        </a:lnSpc>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利用の通知、表示（</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1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（バイナリ、又はソースコード）の提供方法</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100" b="1" baseline="0" dirty="0">
                          <a:solidFill>
                            <a:schemeClr val="tx1"/>
                          </a:solidFill>
                          <a:latin typeface="Arial" panose="020B0604020202020204" pitchFamily="34" charset="0"/>
                          <a:ea typeface="メイリオ" panose="020B0604030504040204" pitchFamily="50" charset="-128"/>
                        </a:rPr>
                        <a:t>・適用ライセンス（流用した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の有無、流用した</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baseline="0" dirty="0">
                          <a:solidFill>
                            <a:schemeClr val="tx1"/>
                          </a:solidFill>
                          <a:latin typeface="Arial" panose="020B0604020202020204" pitchFamily="34" charset="0"/>
                          <a:ea typeface="メイリオ" panose="020B0604030504040204" pitchFamily="50" charset="-128"/>
                        </a:rPr>
                        <a:t>ライセンス確認含む）</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・意図しない</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混入（他者著作権侵害確認）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・自社・他者特許侵害確認</a:t>
                      </a: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・改変部分の開示、ライセンス伝播の有無（自社ソースコードの開示有無など）</a:t>
                      </a:r>
                      <a:endPar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・使用したソフトウェア内でのライセンスの競合の確認</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100" b="1" baseline="0" dirty="0">
                          <a:solidFill>
                            <a:schemeClr val="tx1"/>
                          </a:solidFill>
                          <a:latin typeface="Arial" panose="020B0604020202020204" pitchFamily="34" charset="0"/>
                          <a:ea typeface="メイリオ" panose="020B0604030504040204" pitchFamily="50" charset="-128"/>
                        </a:rPr>
                        <a:t>FOSS</a:t>
                      </a:r>
                      <a:r>
                        <a:rPr kumimoji="1" lang="ja-JP" altLang="en-US" sz="1100" b="1" strike="noStrike" baseline="0" dirty="0">
                          <a:solidFill>
                            <a:schemeClr val="tx1"/>
                          </a:solidFill>
                          <a:latin typeface="Arial" panose="020B0604020202020204" pitchFamily="34" charset="0"/>
                          <a:ea typeface="メイリオ" panose="020B0604030504040204" pitchFamily="50" charset="-128"/>
                        </a:rPr>
                        <a:t>開発</a:t>
                      </a:r>
                      <a:r>
                        <a:rPr kumimoji="1" lang="ja-JP" altLang="en-US" sz="1100" b="1" baseline="0" dirty="0">
                          <a:solidFill>
                            <a:schemeClr val="tx1"/>
                          </a:solidFill>
                          <a:latin typeface="Arial" panose="020B0604020202020204" pitchFamily="34" charset="0"/>
                          <a:ea typeface="メイリオ" panose="020B0604030504040204" pitchFamily="50" charset="-128"/>
                        </a:rPr>
                        <a:t>記録の管理・保管</a:t>
                      </a:r>
                      <a:endPar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部品表添付、著作権表示、ライセンス添付他</a:t>
                      </a:r>
                      <a:r>
                        <a:rPr kumimoji="1" lang="en-US" altLang="ja-JP"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1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・開発者：レビューの実施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・開発責任者：レビューの承認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・法務部門、知財、</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推進他で</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レビューを実施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・レビュー結果を記録し、保存</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sp>
        <p:nvSpPr>
          <p:cNvPr id="5" name="正方形/長方形 4"/>
          <p:cNvSpPr/>
          <p:nvPr/>
        </p:nvSpPr>
        <p:spPr bwMode="auto">
          <a:xfrm>
            <a:off x="1310416" y="1772058"/>
            <a:ext cx="9693191" cy="976782"/>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8" name="Text Box 31"/>
          <p:cNvSpPr txBox="1">
            <a:spLocks noChangeArrowheads="1"/>
          </p:cNvSpPr>
          <p:nvPr/>
        </p:nvSpPr>
        <p:spPr bwMode="gray">
          <a:xfrm>
            <a:off x="1479503" y="2200931"/>
            <a:ext cx="9405334"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ja-JP" altLang="en-US" sz="1400" b="1" spc="100" dirty="0">
                <a:solidFill>
                  <a:schemeClr val="tx1">
                    <a:lumMod val="75000"/>
                    <a:lumOff val="25000"/>
                  </a:schemeClr>
                </a:solidFill>
                <a:latin typeface="Arial" pitchFamily="34" charset="0"/>
                <a:ea typeface="メイリオ" pitchFamily="50" charset="-128"/>
              </a:rPr>
              <a:t>取得した</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を製品等へ導入（</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の改変如何に関わらず）する場合は、開発プロセスの「開発」工程で、下表の確認を</a:t>
            </a:r>
            <a:r>
              <a:rPr lang="ja-JP" altLang="en-US" sz="1400" b="1" spc="100" dirty="0" smtClean="0">
                <a:solidFill>
                  <a:schemeClr val="tx1">
                    <a:lumMod val="75000"/>
                    <a:lumOff val="25000"/>
                  </a:schemeClr>
                </a:solidFill>
                <a:latin typeface="Arial" pitchFamily="34" charset="0"/>
                <a:ea typeface="メイリオ" pitchFamily="50" charset="-128"/>
              </a:rPr>
              <a:t>行う</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レビュー</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smtClean="0">
                <a:solidFill>
                  <a:schemeClr val="tx1">
                    <a:lumMod val="75000"/>
                    <a:lumOff val="25000"/>
                  </a:schemeClr>
                </a:solidFill>
                <a:latin typeface="Arial" pitchFamily="34" charset="0"/>
                <a:ea typeface="メイリオ" pitchFamily="50" charset="-128"/>
              </a:rPr>
              <a:t>ライセンス条件確認</a:t>
            </a:r>
            <a:r>
              <a:rPr lang="en-US" altLang="ja-JP" sz="1400" b="1" spc="100" dirty="0" smtClean="0">
                <a:solidFill>
                  <a:schemeClr val="tx1">
                    <a:lumMod val="75000"/>
                    <a:lumOff val="25000"/>
                  </a:schemeClr>
                </a:solidFill>
                <a:latin typeface="Arial" pitchFamily="34" charset="0"/>
                <a:ea typeface="メイリオ" pitchFamily="50" charset="-128"/>
              </a:rPr>
              <a:t>)｣</a:t>
            </a:r>
            <a:r>
              <a:rPr lang="ja-JP" altLang="en-US" sz="1400" b="1" spc="100" dirty="0">
                <a:solidFill>
                  <a:schemeClr val="tx1">
                    <a:lumMod val="75000"/>
                    <a:lumOff val="25000"/>
                  </a:schemeClr>
                </a:solidFill>
                <a:latin typeface="Arial" pitchFamily="34" charset="0"/>
                <a:ea typeface="メイリオ" pitchFamily="50" charset="-128"/>
              </a:rPr>
              <a:t>プロセスを実施します。</a:t>
            </a:r>
          </a:p>
        </p:txBody>
      </p:sp>
      <p:sp>
        <p:nvSpPr>
          <p:cNvPr id="9" name="テキスト ボックス 8"/>
          <p:cNvSpPr txBox="1"/>
          <p:nvPr/>
        </p:nvSpPr>
        <p:spPr>
          <a:xfrm>
            <a:off x="1453292" y="1893874"/>
            <a:ext cx="5142061" cy="282573"/>
          </a:xfrm>
          <a:prstGeom prst="rect">
            <a:avLst/>
          </a:prstGeom>
          <a:noFill/>
          <a:ln>
            <a:noFill/>
          </a:ln>
        </p:spPr>
        <p:txBody>
          <a:bodyPr wrap="square" lIns="0" tIns="36000" rIns="72000" bIns="0" rtlCol="0">
            <a:spAutoFit/>
          </a:bodyPr>
          <a:lstStyle/>
          <a:p>
            <a:r>
              <a:rPr lang="ja-JP" altLang="en-US" sz="1600" b="1" spc="100" dirty="0">
                <a:solidFill>
                  <a:schemeClr val="bg1"/>
                </a:solidFill>
                <a:latin typeface="Arial" pitchFamily="34" charset="0"/>
                <a:ea typeface="メイリオ" pitchFamily="50" charset="-128"/>
              </a:rPr>
              <a:t>（２</a:t>
            </a:r>
            <a:r>
              <a:rPr lang="ja-JP" altLang="en-US"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レビュー</a:t>
            </a:r>
            <a:r>
              <a:rPr lang="en-US" altLang="ja-JP"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ライセンス</a:t>
            </a:r>
            <a:r>
              <a:rPr lang="ja-JP" altLang="en-US" sz="1600" b="1" spc="-100" dirty="0">
                <a:solidFill>
                  <a:schemeClr val="bg1"/>
                </a:solidFill>
                <a:latin typeface="Arial" pitchFamily="34" charset="0"/>
                <a:ea typeface="メイリオ" pitchFamily="50" charset="-128"/>
              </a:rPr>
              <a:t>条件</a:t>
            </a:r>
            <a:r>
              <a:rPr lang="ja-JP" altLang="en-US" sz="1600" b="1" spc="-100" dirty="0" smtClean="0">
                <a:solidFill>
                  <a:schemeClr val="bg1"/>
                </a:solidFill>
                <a:latin typeface="Arial" pitchFamily="34" charset="0"/>
                <a:ea typeface="メイリオ" pitchFamily="50" charset="-128"/>
              </a:rPr>
              <a:t>確認</a:t>
            </a:r>
            <a:r>
              <a:rPr lang="en-US" altLang="ja-JP" sz="1600" b="1" spc="-100" dirty="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ja-JP"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77672" y="3166136"/>
            <a:ext cx="9764059"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5421" y="2798396"/>
            <a:ext cx="9764059"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5420" y="2785227"/>
            <a:ext cx="4269611"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3976" y="3126126"/>
            <a:ext cx="9449489"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9218" y="4171167"/>
              <a:ext cx="1129808" cy="827090"/>
              <a:chOff x="1330055" y="4468969"/>
              <a:chExt cx="1129808"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30055" y="4468969"/>
                <a:ext cx="94950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1136" y="3635429"/>
            <a:ext cx="6388737"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19309"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ja-JP" sz="1400" b="1" dirty="0" smtClean="0">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835738" y="3703428"/>
            <a:ext cx="1698825"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solidFill>
                  <a:schemeClr val="bg1"/>
                </a:solidFill>
                <a:latin typeface="Arial" panose="020B0604020202020204" pitchFamily="34" charset="0"/>
                <a:ea typeface="メイリオ" panose="020B0604030504040204" pitchFamily="50" charset="-128"/>
              </a:rPr>
              <a:t>レビュ</a:t>
            </a:r>
            <a:r>
              <a:rPr lang="ja-JP" altLang="en-US" sz="1400" b="1" dirty="0" smtClean="0">
                <a:solidFill>
                  <a:schemeClr val="bg1"/>
                </a:solidFill>
                <a:latin typeface="Arial" panose="020B0604020202020204" pitchFamily="34" charset="0"/>
                <a:ea typeface="メイリオ" panose="020B0604030504040204" pitchFamily="50" charset="-128"/>
              </a:rPr>
              <a:t>ー</a:t>
            </a:r>
            <a:endParaRPr lang="ja-JP" altLang="en-US" sz="1400" b="1" dirty="0">
              <a:solidFill>
                <a:schemeClr val="bg1"/>
              </a:solidFill>
              <a:latin typeface="Arial" panose="020B0604020202020204" pitchFamily="34" charset="0"/>
              <a:ea typeface="メイリオ" panose="020B0604030504040204" pitchFamily="50" charset="-128"/>
            </a:endParaRPr>
          </a:p>
          <a:p>
            <a:pPr algn="ctr"/>
            <a:r>
              <a:rPr lang="ja-JP" altLang="en-US" sz="1200" b="1" dirty="0">
                <a:solidFill>
                  <a:schemeClr val="bg1"/>
                </a:solidFill>
                <a:latin typeface="Arial" panose="020B0604020202020204" pitchFamily="34" charset="0"/>
                <a:ea typeface="メイリオ" panose="020B0604030504040204" pitchFamily="50" charset="-128"/>
              </a:rPr>
              <a:t>（ライセンス</a:t>
            </a:r>
            <a:r>
              <a:rPr lang="ja-JP" altLang="en-US" sz="1200" b="1" dirty="0" smtClean="0">
                <a:solidFill>
                  <a:schemeClr val="bg1"/>
                </a:solidFill>
                <a:latin typeface="Arial" panose="020B0604020202020204" pitchFamily="34" charset="0"/>
                <a:ea typeface="メイリオ" panose="020B0604030504040204" pitchFamily="50" charset="-128"/>
              </a:rPr>
              <a:t>条件確認</a:t>
            </a:r>
            <a:r>
              <a:rPr lang="ja-JP" altLang="en-US" sz="1200" b="1" dirty="0">
                <a:solidFill>
                  <a:schemeClr val="bg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5926515" y="3703428"/>
            <a:ext cx="1698825"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200" b="1" dirty="0" smtClean="0">
                <a:latin typeface="Arial" panose="020B0604020202020204" pitchFamily="34" charset="0"/>
                <a:ea typeface="メイリオ" panose="020B0604030504040204" pitchFamily="50" charset="-128"/>
              </a:rPr>
              <a:t>物確認</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2487507" y="4516375"/>
            <a:ext cx="431644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5025263" y="3379958"/>
            <a:ext cx="528625"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5" name="Rectangle 2"/>
          <p:cNvSpPr txBox="1">
            <a:spLocks noChangeArrowheads="1"/>
          </p:cNvSpPr>
          <p:nvPr/>
        </p:nvSpPr>
        <p:spPr>
          <a:xfrm>
            <a:off x="762000" y="577314"/>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ライセンス条件確認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サブタイトル 2"/>
          <p:cNvSpPr txBox="1">
            <a:spLocks/>
          </p:cNvSpPr>
          <p:nvPr/>
        </p:nvSpPr>
        <p:spPr>
          <a:xfrm>
            <a:off x="1222359" y="6568048"/>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96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1870028958"/>
              </p:ext>
            </p:extLst>
          </p:nvPr>
        </p:nvGraphicFramePr>
        <p:xfrm>
          <a:off x="1237579" y="4833196"/>
          <a:ext cx="9957532" cy="1790784"/>
        </p:xfrm>
        <a:graphic>
          <a:graphicData uri="http://schemas.openxmlformats.org/drawingml/2006/table">
            <a:tbl>
              <a:tblPr firstRow="1" bandRow="1">
                <a:tableStyleId>{5940675A-B579-460E-94D1-54222C63F5DA}</a:tableStyleId>
              </a:tblPr>
              <a:tblGrid>
                <a:gridCol w="5590691">
                  <a:extLst>
                    <a:ext uri="{9D8B030D-6E8A-4147-A177-3AD203B41FA5}">
                      <a16:colId xmlns:a16="http://schemas.microsoft.com/office/drawing/2014/main" val="2329334101"/>
                    </a:ext>
                  </a:extLst>
                </a:gridCol>
                <a:gridCol w="4366841">
                  <a:extLst>
                    <a:ext uri="{9D8B030D-6E8A-4147-A177-3AD203B41FA5}">
                      <a16:colId xmlns:a16="http://schemas.microsoft.com/office/drawing/2014/main" val="966656168"/>
                    </a:ext>
                  </a:extLst>
                </a:gridCol>
              </a:tblGrid>
              <a:tr h="25072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主な確認事項</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ja-JP" sz="1400" b="1" spc="100" dirty="0" smtClean="0">
                          <a:solidFill>
                            <a:schemeClr val="bg1"/>
                          </a:solidFill>
                          <a:latin typeface="Arial" pitchFamily="34" charset="0"/>
                          <a:ea typeface="メイリオ" pitchFamily="50" charset="-128"/>
                        </a:rPr>
                        <a:t>FOSS</a:t>
                      </a:r>
                      <a:r>
                        <a:rPr lang="ja-JP" altLang="en-US" sz="1400" b="1" spc="100" dirty="0" smtClean="0">
                          <a:solidFill>
                            <a:schemeClr val="bg1"/>
                          </a:solidFill>
                          <a:latin typeface="Arial" pitchFamily="34" charset="0"/>
                          <a:ea typeface="メイリオ" pitchFamily="50" charset="-128"/>
                        </a:rPr>
                        <a:t>配布物確認</a:t>
                      </a:r>
                      <a:r>
                        <a:rPr kumimoji="1" lang="ja-JP" altLang="en-US" sz="1400" b="1" kern="1200" baseline="0" dirty="0" smtClean="0">
                          <a:solidFill>
                            <a:schemeClr val="bg1"/>
                          </a:solidFill>
                          <a:latin typeface="Arial" panose="020B0604020202020204" pitchFamily="34" charset="0"/>
                          <a:ea typeface="メイリオ" panose="020B0604030504040204" pitchFamily="50" charset="-128"/>
                          <a:cs typeface="メイリオ" panose="020B0604030504040204" pitchFamily="50" charset="-128"/>
                        </a:rPr>
                        <a:t>の</a:t>
                      </a:r>
                      <a:r>
                        <a:rPr kumimoji="1" lang="ja-JP" altLang="en-US"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rPr>
                        <a:t>関連体制等</a:t>
                      </a:r>
                      <a:endParaRPr kumimoji="1" lang="en-US" altLang="ja-JP" sz="1400" b="1" kern="1200" baseline="0" dirty="0">
                        <a:solidFill>
                          <a:schemeClr val="bg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C40046"/>
                    </a:solidFill>
                  </a:tcPr>
                </a:tc>
                <a:extLst>
                  <a:ext uri="{0D108BD9-81ED-4DB2-BD59-A6C34878D82A}">
                    <a16:rowId xmlns:a16="http://schemas.microsoft.com/office/drawing/2014/main" val="1544420771"/>
                  </a:ext>
                </a:extLst>
              </a:tr>
              <a:tr h="679196">
                <a:tc>
                  <a:txBody>
                    <a:bodyPr/>
                    <a:lstStyle/>
                    <a:p>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リスト作成の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実施確認</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・レビューの実施確認</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
                      </a:r>
                      <a:b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b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特に、</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利用の</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通知、表示（</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リスト、</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ライセンス一覧含む）</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（バイナリ、又はソースコード）の提供</a:t>
                      </a:r>
                      <a:endPar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ts val="1100"/>
                        </a:lnSpc>
                        <a:spcBef>
                          <a:spcPts val="0"/>
                        </a:spcBef>
                        <a:spcAft>
                          <a:spcPts val="0"/>
                        </a:spcAft>
                        <a:buClrTx/>
                        <a:buSzTx/>
                        <a:buFontTx/>
                        <a:buNone/>
                        <a:tabLst/>
                        <a:defRPr/>
                      </a:pPr>
                      <a:r>
                        <a:rPr kumimoji="1" lang="ja-JP" altLang="en-US" sz="1200" b="1" baseline="0" dirty="0">
                          <a:solidFill>
                            <a:schemeClr val="tx1"/>
                          </a:solidFill>
                          <a:latin typeface="Arial" panose="020B0604020202020204" pitchFamily="34" charset="0"/>
                          <a:ea typeface="メイリオ" panose="020B0604030504040204" pitchFamily="50" charset="-128"/>
                        </a:rPr>
                        <a:t>・ライセンス文の提供</a:t>
                      </a:r>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の改変ソースコード、自社開発ソースコードの提供</a:t>
                      </a:r>
                    </a:p>
                    <a:p>
                      <a:pPr>
                        <a:lnSpc>
                          <a:spcPts val="1100"/>
                        </a:lnSpc>
                      </a:pP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・その他の</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ライセンス義務</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著作権表示、謝辞他</a:t>
                      </a:r>
                      <a:r>
                        <a:rPr kumimoji="1" lang="en-US" altLang="ja-JP"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rPr>
                        <a:t>の履行など</a:t>
                      </a:r>
                    </a:p>
                    <a:p>
                      <a:endParaRPr kumimoji="1" lang="ja-JP" altLang="en-US" sz="1200" b="1"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tc>
                  <a:txBody>
                    <a:bodyPr/>
                    <a:lstStyle/>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配布物確認の実施</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・開発責任者：</a:t>
                      </a:r>
                      <a:r>
                        <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FOSS</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配布物確認の承認</a:t>
                      </a:r>
                      <a:endParaRPr kumimoji="1" lang="en-US" altLang="ja-JP"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a:t>
                      </a:r>
                      <a:r>
                        <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rPr>
                        <a:t>配布物を記録し、保存</a:t>
                      </a:r>
                    </a:p>
                    <a:p>
                      <a:endParaRPr kumimoji="1" lang="ja-JP" altLang="en-US" sz="1200" b="1" kern="1200" baseline="0" dirty="0" smtClean="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p>
                      <a:endParaRPr kumimoji="1" lang="ja-JP" altLang="en-US" sz="1200" b="1" strike="dblStrike" kern="1200" baseline="0" dirty="0">
                        <a:solidFill>
                          <a:schemeClr val="tx1"/>
                        </a:solidFill>
                        <a:latin typeface="Arial" panose="020B0604020202020204" pitchFamily="34" charset="0"/>
                        <a:ea typeface="メイリオ" panose="020B0604030504040204" pitchFamily="50" charset="-128"/>
                        <a:cs typeface="メイリオ" panose="020B0604030504040204" pitchFamily="50" charset="-128"/>
                      </a:endParaRPr>
                    </a:p>
                  </a:txBody>
                  <a:tcPr marL="73702" marR="73702" marT="36851" marB="3685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EE5E6"/>
                    </a:solidFill>
                  </a:tcPr>
                </a:tc>
                <a:extLst>
                  <a:ext uri="{0D108BD9-81ED-4DB2-BD59-A6C34878D82A}">
                    <a16:rowId xmlns:a16="http://schemas.microsoft.com/office/drawing/2014/main" val="859723764"/>
                  </a:ext>
                </a:extLst>
              </a:tr>
            </a:tbl>
          </a:graphicData>
        </a:graphic>
      </p:graphicFrame>
      <p:grpSp>
        <p:nvGrpSpPr>
          <p:cNvPr id="4" name="グループ化 3"/>
          <p:cNvGrpSpPr/>
          <p:nvPr/>
        </p:nvGrpSpPr>
        <p:grpSpPr>
          <a:xfrm>
            <a:off x="1314714" y="1783405"/>
            <a:ext cx="9809959" cy="976782"/>
            <a:chOff x="257440" y="186986"/>
            <a:chExt cx="8957732" cy="964928"/>
          </a:xfrm>
        </p:grpSpPr>
        <p:sp>
          <p:nvSpPr>
            <p:cNvPr id="5" name="正方形/長方形 4"/>
            <p:cNvSpPr/>
            <p:nvPr/>
          </p:nvSpPr>
          <p:spPr bwMode="auto">
            <a:xfrm>
              <a:off x="257440" y="186986"/>
              <a:ext cx="8957732" cy="964928"/>
            </a:xfrm>
            <a:prstGeom prst="rect">
              <a:avLst/>
            </a:prstGeom>
            <a:solidFill>
              <a:srgbClr val="71C9E5"/>
            </a:solidFill>
            <a:ln w="9525">
              <a:noFill/>
              <a:miter lim="800000"/>
              <a:headEnd/>
              <a:tailEnd/>
            </a:ln>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350573" y="244113"/>
              <a:ext cx="8771467" cy="0"/>
            </a:xfrm>
            <a:prstGeom prst="line">
              <a:avLst/>
            </a:prstGeom>
            <a:noFill/>
            <a:ln w="19050" cap="flat" cmpd="sng" algn="ctr">
              <a:solidFill>
                <a:schemeClr val="bg1"/>
              </a:solidFill>
              <a:prstDash val="dash"/>
              <a:round/>
              <a:headEnd type="none" w="med" len="med"/>
              <a:tailEnd type="none" w="med" len="med"/>
            </a:ln>
            <a:effectLst/>
          </p:spPr>
        </p:cxnSp>
        <p:cxnSp>
          <p:nvCxnSpPr>
            <p:cNvPr id="7" name="直線コネクタ 6"/>
            <p:cNvCxnSpPr/>
            <p:nvPr/>
          </p:nvCxnSpPr>
          <p:spPr bwMode="auto">
            <a:xfrm>
              <a:off x="350573" y="1103931"/>
              <a:ext cx="8771467" cy="0"/>
            </a:xfrm>
            <a:prstGeom prst="line">
              <a:avLst/>
            </a:prstGeom>
            <a:noFill/>
            <a:ln w="19050" cap="flat" cmpd="sng" algn="ctr">
              <a:solidFill>
                <a:schemeClr val="bg1"/>
              </a:solidFill>
              <a:prstDash val="dash"/>
              <a:round/>
              <a:headEnd type="none" w="med" len="med"/>
              <a:tailEnd type="none" w="med" len="med"/>
            </a:ln>
            <a:effectLst/>
          </p:spPr>
        </p:cxnSp>
      </p:grpSp>
      <p:sp>
        <p:nvSpPr>
          <p:cNvPr id="8" name="Text Box 31"/>
          <p:cNvSpPr txBox="1">
            <a:spLocks noChangeArrowheads="1"/>
          </p:cNvSpPr>
          <p:nvPr/>
        </p:nvSpPr>
        <p:spPr bwMode="gray">
          <a:xfrm>
            <a:off x="1483801" y="2212278"/>
            <a:ext cx="9704366" cy="425513"/>
          </a:xfrm>
          <a:prstGeom prst="rect">
            <a:avLst/>
          </a:prstGeom>
          <a:noFill/>
          <a:ln w="3175" cap="rnd">
            <a:noFill/>
            <a:miter lim="800000"/>
            <a:headEnd/>
            <a:tailEnd/>
          </a:ln>
          <a:effectLst/>
        </p:spPr>
        <p:txBody>
          <a:bodyPr wrap="square" lIns="72000" tIns="0" rIns="144000" bIns="0" anchor="t">
            <a:noAutofit/>
          </a:bodyPr>
          <a:lstStyle/>
          <a:p>
            <a:pPr>
              <a:lnSpc>
                <a:spcPct val="100000"/>
              </a:lnSpc>
              <a:buClr>
                <a:srgbClr val="C00000"/>
              </a:buClr>
              <a:defRPr/>
            </a:pP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a:solidFill>
                  <a:schemeClr val="tx1">
                    <a:lumMod val="75000"/>
                    <a:lumOff val="25000"/>
                  </a:schemeClr>
                </a:solidFill>
                <a:latin typeface="Arial" pitchFamily="34" charset="0"/>
                <a:ea typeface="メイリオ" pitchFamily="50" charset="-128"/>
              </a:rPr>
              <a:t>を導入した製品を出荷（配布）する前に、開発プロセスの「検査」工程で、下表の確認を行う「</a:t>
            </a:r>
            <a:r>
              <a:rPr lang="en-US" altLang="ja-JP" sz="1400" b="1" spc="100" dirty="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配布物確認」プロセスを</a:t>
            </a:r>
            <a:r>
              <a:rPr lang="ja-JP" altLang="en-US" sz="1400" b="1" spc="100" dirty="0">
                <a:solidFill>
                  <a:schemeClr val="tx1">
                    <a:lumMod val="75000"/>
                    <a:lumOff val="25000"/>
                  </a:schemeClr>
                </a:solidFill>
                <a:latin typeface="Arial" pitchFamily="34" charset="0"/>
                <a:ea typeface="メイリオ" pitchFamily="50" charset="-128"/>
              </a:rPr>
              <a:t>実施します。</a:t>
            </a:r>
          </a:p>
        </p:txBody>
      </p:sp>
      <p:sp>
        <p:nvSpPr>
          <p:cNvPr id="9" name="テキスト ボックス 8"/>
          <p:cNvSpPr txBox="1"/>
          <p:nvPr/>
        </p:nvSpPr>
        <p:spPr>
          <a:xfrm>
            <a:off x="1457590" y="1905221"/>
            <a:ext cx="4427644" cy="282573"/>
          </a:xfrm>
          <a:prstGeom prst="rect">
            <a:avLst/>
          </a:prstGeom>
          <a:noFill/>
          <a:ln>
            <a:noFill/>
          </a:ln>
        </p:spPr>
        <p:txBody>
          <a:bodyPr wrap="square" lIns="0" tIns="36000" rIns="72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（３</a:t>
            </a:r>
            <a:r>
              <a:rPr lang="ja-JP" altLang="en-US" sz="1600" b="1" spc="-100" dirty="0">
                <a:solidFill>
                  <a:schemeClr val="bg1"/>
                </a:solidFill>
                <a:latin typeface="Arial" pitchFamily="34" charset="0"/>
                <a:ea typeface="メイリオ" pitchFamily="50" charset="-128"/>
              </a:rPr>
              <a:t>）「</a:t>
            </a:r>
            <a:r>
              <a:rPr lang="en-US" altLang="ja-JP" sz="1600" b="1" spc="100" dirty="0" smtClean="0">
                <a:solidFill>
                  <a:schemeClr val="bg1"/>
                </a:solidFill>
                <a:latin typeface="Arial" pitchFamily="34" charset="0"/>
                <a:ea typeface="メイリオ" pitchFamily="50" charset="-128"/>
              </a:rPr>
              <a:t>FOSS</a:t>
            </a:r>
            <a:r>
              <a:rPr lang="ja-JP" altLang="en-US" sz="1600" b="1" spc="100" dirty="0" smtClean="0">
                <a:solidFill>
                  <a:schemeClr val="bg1"/>
                </a:solidFill>
                <a:latin typeface="Arial" pitchFamily="34" charset="0"/>
                <a:ea typeface="メイリオ" pitchFamily="50" charset="-128"/>
              </a:rPr>
              <a:t>配布物確認</a:t>
            </a:r>
            <a:r>
              <a:rPr lang="zh-TW" altLang="en-US" sz="1600" b="1" spc="100" dirty="0" smtClean="0">
                <a:solidFill>
                  <a:schemeClr val="bg1"/>
                </a:solidFill>
                <a:latin typeface="Arial" pitchFamily="34" charset="0"/>
                <a:ea typeface="メイリオ" pitchFamily="50" charset="-128"/>
              </a:rPr>
              <a:t>」</a:t>
            </a:r>
            <a:r>
              <a:rPr lang="ja-JP" altLang="en-US" sz="1600" b="1" spc="100" dirty="0" smtClean="0">
                <a:solidFill>
                  <a:schemeClr val="bg1"/>
                </a:solidFill>
                <a:latin typeface="Arial" pitchFamily="34" charset="0"/>
                <a:ea typeface="メイリオ" pitchFamily="50" charset="-128"/>
              </a:rPr>
              <a:t>プロセス</a:t>
            </a:r>
            <a:endParaRPr lang="zh-TW" altLang="en-US" sz="1600" b="1" spc="100" dirty="0">
              <a:solidFill>
                <a:schemeClr val="bg1"/>
              </a:solidFill>
              <a:latin typeface="Arial" pitchFamily="34" charset="0"/>
              <a:ea typeface="メイリオ" pitchFamily="50" charset="-128"/>
            </a:endParaRPr>
          </a:p>
        </p:txBody>
      </p:sp>
      <p:sp>
        <p:nvSpPr>
          <p:cNvPr id="10" name="ホームベース 9"/>
          <p:cNvSpPr/>
          <p:nvPr/>
        </p:nvSpPr>
        <p:spPr bwMode="auto">
          <a:xfrm>
            <a:off x="1281970" y="3177483"/>
            <a:ext cx="9881681" cy="1628618"/>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1" name="ホームベース 10"/>
          <p:cNvSpPr/>
          <p:nvPr/>
        </p:nvSpPr>
        <p:spPr bwMode="auto">
          <a:xfrm>
            <a:off x="1319719" y="2809743"/>
            <a:ext cx="9881681" cy="1962510"/>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12" name="テキスト ボックス 11"/>
          <p:cNvSpPr txBox="1"/>
          <p:nvPr/>
        </p:nvSpPr>
        <p:spPr>
          <a:xfrm>
            <a:off x="1319719" y="2796574"/>
            <a:ext cx="4321044"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3" name="グループ化 12"/>
          <p:cNvGrpSpPr/>
          <p:nvPr/>
        </p:nvGrpSpPr>
        <p:grpSpPr>
          <a:xfrm>
            <a:off x="1438274" y="3137473"/>
            <a:ext cx="9563321" cy="1486500"/>
            <a:chOff x="695462" y="4171167"/>
            <a:chExt cx="8156617" cy="827090"/>
          </a:xfrm>
        </p:grpSpPr>
        <p:grpSp>
          <p:nvGrpSpPr>
            <p:cNvPr id="14" name="グループ化 13"/>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7" name="正方形/長方形 26"/>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8" name="二等辺三角形 2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5" name="正方形/長方形 2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6" name="二等辺三角形 2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6" name="グループ化 15"/>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3" name="正方形/長方形 22"/>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4" name="二等辺三角形 23"/>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7" name="グループ化 16"/>
            <p:cNvGrpSpPr/>
            <p:nvPr/>
          </p:nvGrpSpPr>
          <p:grpSpPr>
            <a:xfrm>
              <a:off x="6545183" y="4171167"/>
              <a:ext cx="1133843" cy="827090"/>
              <a:chOff x="1326020" y="4468969"/>
              <a:chExt cx="1133843" cy="658800"/>
            </a:xfrm>
            <a:solidFill>
              <a:srgbClr val="24A9D2"/>
            </a:solidFill>
            <a:effectLst>
              <a:outerShdw blurRad="50800" dist="38100" dir="2700000" algn="tl" rotWithShape="0">
                <a:prstClr val="black">
                  <a:alpha val="40000"/>
                </a:prstClr>
              </a:outerShdw>
            </a:effectLst>
          </p:grpSpPr>
          <p:sp>
            <p:nvSpPr>
              <p:cNvPr id="21" name="正方形/長方形 20"/>
              <p:cNvSpPr/>
              <p:nvPr/>
            </p:nvSpPr>
            <p:spPr bwMode="auto">
              <a:xfrm>
                <a:off x="1326020" y="4468969"/>
                <a:ext cx="953539"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22" name="二等辺三角形 2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8" name="グループ化 17"/>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9" name="正方形/長方形 18"/>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20" name="二等辺三角形 19"/>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9" name="ホームベース 28"/>
          <p:cNvSpPr/>
          <p:nvPr/>
        </p:nvSpPr>
        <p:spPr bwMode="auto">
          <a:xfrm>
            <a:off x="1575434" y="3646776"/>
            <a:ext cx="6465699" cy="1012745"/>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0" name="ホームベース 29"/>
          <p:cNvSpPr/>
          <p:nvPr/>
        </p:nvSpPr>
        <p:spPr bwMode="auto">
          <a:xfrm>
            <a:off x="1643063"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31" name="ホームベース 30"/>
          <p:cNvSpPr/>
          <p:nvPr/>
        </p:nvSpPr>
        <p:spPr bwMode="auto">
          <a:xfrm>
            <a:off x="3918181" y="3714775"/>
            <a:ext cx="1719290" cy="73694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32" name="ホームベース 31"/>
          <p:cNvSpPr/>
          <p:nvPr/>
        </p:nvSpPr>
        <p:spPr bwMode="auto">
          <a:xfrm>
            <a:off x="6164114" y="3714775"/>
            <a:ext cx="1719290" cy="736948"/>
          </a:xfrm>
          <a:prstGeom prst="homePlate">
            <a:avLst>
              <a:gd name="adj" fmla="val 13152"/>
            </a:avLst>
          </a:prstGeom>
          <a:solidFill>
            <a:srgbClr val="FF2975"/>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bg1"/>
                </a:solidFill>
                <a:latin typeface="Arial" panose="020B0604020202020204" pitchFamily="34" charset="0"/>
                <a:ea typeface="メイリオ" panose="020B0604030504040204" pitchFamily="50" charset="-128"/>
              </a:rPr>
              <a:t>FOSS</a:t>
            </a:r>
            <a:r>
              <a:rPr lang="zh-CN" altLang="en-US" sz="1400" b="1" dirty="0" smtClean="0">
                <a:solidFill>
                  <a:schemeClr val="bg1"/>
                </a:solidFill>
                <a:latin typeface="Arial" panose="020B0604020202020204" pitchFamily="34" charset="0"/>
                <a:ea typeface="メイリオ" panose="020B0604030504040204" pitchFamily="50" charset="-128"/>
              </a:rPr>
              <a:t>配布</a:t>
            </a:r>
            <a:r>
              <a:rPr lang="ja-JP" altLang="en-US" sz="1400" b="1" dirty="0" smtClean="0">
                <a:solidFill>
                  <a:schemeClr val="bg1"/>
                </a:solidFill>
                <a:latin typeface="Arial" panose="020B0604020202020204" pitchFamily="34" charset="0"/>
                <a:ea typeface="メイリオ" panose="020B0604030504040204" pitchFamily="50" charset="-128"/>
              </a:rPr>
              <a:t>物確認</a:t>
            </a:r>
            <a:endParaRPr lang="zh-CN" altLang="en-US" sz="1400" b="1" dirty="0">
              <a:solidFill>
                <a:schemeClr val="bg1"/>
              </a:solidFill>
              <a:latin typeface="Arial" panose="020B0604020202020204" pitchFamily="34" charset="0"/>
              <a:ea typeface="メイリオ" panose="020B0604030504040204" pitchFamily="50" charset="-128"/>
            </a:endParaRPr>
          </a:p>
        </p:txBody>
      </p:sp>
      <p:sp>
        <p:nvSpPr>
          <p:cNvPr id="33" name="テキスト ボックス 32"/>
          <p:cNvSpPr txBox="1"/>
          <p:nvPr/>
        </p:nvSpPr>
        <p:spPr>
          <a:xfrm>
            <a:off x="3201924" y="4527722"/>
            <a:ext cx="306246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34" name="下矢印 33"/>
          <p:cNvSpPr/>
          <p:nvPr/>
        </p:nvSpPr>
        <p:spPr bwMode="auto">
          <a:xfrm rot="2123965">
            <a:off x="7579684" y="3393149"/>
            <a:ext cx="534993"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6" name="Rectangle 2"/>
          <p:cNvSpPr>
            <a:spLocks noGrp="1" noChangeArrowheads="1"/>
          </p:cNvSpPr>
          <p:nvPr>
            <p:ph type="title"/>
          </p:nvPr>
        </p:nvSpPr>
        <p:spPr>
          <a:xfrm>
            <a:off x="609600" y="595392"/>
            <a:ext cx="10972800" cy="990600"/>
          </a:xfrm>
        </p:spPr>
        <p:txBody>
          <a:bodyPr>
            <a:normAutofit fontScale="90000"/>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配布物確認プロセス</a:t>
            </a:r>
            <a:r>
              <a:rPr lang="ja-JP" alt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【§4.1</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サブタイトル 2"/>
          <p:cNvSpPr txBox="1">
            <a:spLocks/>
          </p:cNvSpPr>
          <p:nvPr/>
        </p:nvSpPr>
        <p:spPr>
          <a:xfrm>
            <a:off x="1222359" y="6599044"/>
            <a:ext cx="7869766" cy="282200"/>
          </a:xfrm>
          <a:prstGeom prst="rect">
            <a:avLst/>
          </a:prstGeom>
          <a:ln>
            <a:solidFill>
              <a:srgbClr val="00B0F0"/>
            </a:solidFill>
          </a:ln>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上記プロセスの詳細を記載した文書を参照する場合は、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利用推進に問合せること。</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871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4</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7643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3" name="表 2"/>
          <p:cNvGraphicFramePr>
            <a:graphicFrameLocks noGrp="1"/>
          </p:cNvGraphicFramePr>
          <p:nvPr>
            <p:extLst/>
          </p:nvPr>
        </p:nvGraphicFramePr>
        <p:xfrm>
          <a:off x="1941747" y="2979026"/>
          <a:ext cx="9056218" cy="3367509"/>
        </p:xfrm>
        <a:graphic>
          <a:graphicData uri="http://schemas.openxmlformats.org/drawingml/2006/table">
            <a:tbl>
              <a:tblPr firstRow="1" bandRow="1">
                <a:tableStyleId>{5C22544A-7EE6-4342-B048-85BDC9FD1C3A}</a:tableStyleId>
              </a:tblPr>
              <a:tblGrid>
                <a:gridCol w="1032410">
                  <a:extLst>
                    <a:ext uri="{9D8B030D-6E8A-4147-A177-3AD203B41FA5}">
                      <a16:colId xmlns:a16="http://schemas.microsoft.com/office/drawing/2014/main" val="20000"/>
                    </a:ext>
                  </a:extLst>
                </a:gridCol>
                <a:gridCol w="3565479">
                  <a:extLst>
                    <a:ext uri="{9D8B030D-6E8A-4147-A177-3AD203B41FA5}">
                      <a16:colId xmlns:a16="http://schemas.microsoft.com/office/drawing/2014/main" val="20001"/>
                    </a:ext>
                  </a:extLst>
                </a:gridCol>
                <a:gridCol w="2647085">
                  <a:extLst>
                    <a:ext uri="{9D8B030D-6E8A-4147-A177-3AD203B41FA5}">
                      <a16:colId xmlns:a16="http://schemas.microsoft.com/office/drawing/2014/main" val="20002"/>
                    </a:ext>
                  </a:extLst>
                </a:gridCol>
                <a:gridCol w="1811244">
                  <a:extLst>
                    <a:ext uri="{9D8B030D-6E8A-4147-A177-3AD203B41FA5}">
                      <a16:colId xmlns:a16="http://schemas.microsoft.com/office/drawing/2014/main" val="20003"/>
                    </a:ext>
                  </a:extLst>
                </a:gridCol>
              </a:tblGrid>
              <a:tr h="274639">
                <a:tc gridSpan="2">
                  <a:txBody>
                    <a:bodyPr/>
                    <a:lstStyle/>
                    <a:p>
                      <a:pPr algn="ctr">
                        <a:lnSpc>
                          <a:spcPct val="100000"/>
                        </a:lnSpc>
                      </a:pPr>
                      <a:r>
                        <a:rPr kumimoji="1" lang="ja-JP" altLang="en-US" sz="1400" b="1" kern="1200" baseline="0" dirty="0" smtClean="0">
                          <a:solidFill>
                            <a:schemeClr val="bg1"/>
                          </a:solidFill>
                          <a:latin typeface="Arial" pitchFamily="34" charset="0"/>
                          <a:ea typeface="メイリオ" pitchFamily="50" charset="-128"/>
                          <a:cs typeface="+mn-cs"/>
                        </a:rPr>
                        <a:t>利用</a:t>
                      </a:r>
                      <a:r>
                        <a:rPr kumimoji="1" lang="ja-JP" altLang="ja-JP" sz="1400" b="1" kern="1200" baseline="0" dirty="0" smtClean="0">
                          <a:solidFill>
                            <a:schemeClr val="bg1"/>
                          </a:solidFill>
                          <a:latin typeface="Arial" pitchFamily="34" charset="0"/>
                          <a:ea typeface="メイリオ" pitchFamily="50" charset="-128"/>
                          <a:cs typeface="+mn-cs"/>
                        </a:rPr>
                        <a:t>形態</a:t>
                      </a:r>
                      <a:endParaRPr kumimoji="1" lang="ja-JP" altLang="en-US" sz="14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hMerge="1">
                  <a:txBody>
                    <a:bodyPr/>
                    <a:lstStyle/>
                    <a:p>
                      <a:endParaRPr kumimoji="1" lang="ja-JP" altLang="en-US"/>
                    </a:p>
                  </a:txBody>
                  <a:tcPr/>
                </a:tc>
                <a:tc>
                  <a:txBody>
                    <a:bodyPr/>
                    <a:lstStyle/>
                    <a:p>
                      <a:pPr algn="ctr">
                        <a:lnSpc>
                          <a:spcPct val="100000"/>
                        </a:lnSpc>
                      </a:pPr>
                      <a:r>
                        <a:rPr kumimoji="1" lang="ja-JP" altLang="en-US" sz="1200" b="1" kern="1200" baseline="0" dirty="0">
                          <a:solidFill>
                            <a:schemeClr val="bg1"/>
                          </a:solidFill>
                          <a:latin typeface="Arial" pitchFamily="34" charset="0"/>
                          <a:ea typeface="メイリオ" pitchFamily="50" charset="-128"/>
                          <a:cs typeface="+mn-cs"/>
                        </a:rPr>
                        <a:t>課せられる</a:t>
                      </a:r>
                      <a:r>
                        <a:rPr kumimoji="1" lang="ja-JP" altLang="ja-JP" sz="1200" b="1" kern="1200" baseline="0" dirty="0">
                          <a:solidFill>
                            <a:schemeClr val="bg1"/>
                          </a:solidFill>
                          <a:latin typeface="Arial" pitchFamily="34" charset="0"/>
                          <a:ea typeface="メイリオ" pitchFamily="50" charset="-128"/>
                          <a:cs typeface="+mn-cs"/>
                        </a:rPr>
                        <a:t>ライセンス条件</a:t>
                      </a:r>
                      <a:endParaRPr kumimoji="1" lang="ja-JP" altLang="en-US" sz="1200"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pPr algn="ctr">
                        <a:lnSpc>
                          <a:spcPct val="100000"/>
                        </a:lnSpc>
                      </a:pPr>
                      <a:r>
                        <a:rPr kumimoji="1" lang="ja-JP" altLang="ja-JP" sz="1200" b="1" kern="1200" baseline="0" dirty="0">
                          <a:solidFill>
                            <a:schemeClr val="bg1"/>
                          </a:solidFill>
                          <a:latin typeface="Arial" pitchFamily="34" charset="0"/>
                          <a:ea typeface="メイリオ" pitchFamily="50" charset="-128"/>
                          <a:cs typeface="+mn-cs"/>
                        </a:rPr>
                        <a:t>知財上のリスク</a:t>
                      </a:r>
                      <a:endParaRPr kumimoji="1" lang="ja-JP" altLang="en-US" sz="1200" b="1" baseline="0" dirty="0">
                        <a:solidFill>
                          <a:schemeClr val="bg1"/>
                        </a:solidFill>
                        <a:latin typeface="Arial" pitchFamily="34" charset="0"/>
                        <a:ea typeface="メイリオ" pitchFamily="50" charset="-128"/>
                      </a:endParaRPr>
                    </a:p>
                  </a:txBody>
                  <a:tcPr marL="94726" marR="94726"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6167B"/>
                    </a:solidFill>
                  </a:tcPr>
                </a:tc>
                <a:extLst>
                  <a:ext uri="{0D108BD9-81ED-4DB2-BD59-A6C34878D82A}">
                    <a16:rowId xmlns:a16="http://schemas.microsoft.com/office/drawing/2014/main" val="10000"/>
                  </a:ext>
                </a:extLst>
              </a:tr>
              <a:tr h="85910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改変して</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p>
                      <a:pPr algn="l">
                        <a:lnSpc>
                          <a:spcPct val="150000"/>
                        </a:lnSpc>
                      </a:pP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en-US" altLang="ja-JP" sz="1200" b="1" kern="1200" baseline="0" dirty="0">
                        <a:solidFill>
                          <a:srgbClr val="1E8CAA"/>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改変部分のソースコードの開示</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要　</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準コピーレフト型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marL="108000" indent="-108000">
                        <a:lnSpc>
                          <a:spcPct val="150000"/>
                        </a:lnSpc>
                        <a:buSzPct val="83000"/>
                        <a:buFont typeface="Wingdings" pitchFamily="2" charset="2"/>
                        <a:buChar char="l"/>
                      </a:pPr>
                      <a:r>
                        <a:rPr kumimoji="1" lang="ja-JP" altLang="ja-JP" sz="1200" b="1" kern="1200" baseline="0" dirty="0">
                          <a:solidFill>
                            <a:srgbClr val="F6167B"/>
                          </a:solidFill>
                          <a:latin typeface="Arial" pitchFamily="34" charset="0"/>
                          <a:ea typeface="メイリオ" pitchFamily="50" charset="-128"/>
                          <a:cs typeface="+mn-cs"/>
                        </a:rPr>
                        <a:t>改変部分に関する</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技術情報の流出</a:t>
                      </a:r>
                      <a:endParaRPr kumimoji="1" lang="ja-JP" altLang="en-US" sz="1200" b="1" baseline="0" dirty="0">
                        <a:solidFill>
                          <a:srgbClr val="F6167B"/>
                        </a:solidFill>
                        <a:latin typeface="Arial" pitchFamily="34" charset="0"/>
                        <a:ea typeface="メイリオ" pitchFamily="50" charset="-128"/>
                      </a:endParaRPr>
                    </a:p>
                  </a:txBody>
                  <a:tcPr marL="94726" marR="72000"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60711">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ソースコード</a:t>
                      </a:r>
                      <a:r>
                        <a:rPr kumimoji="1" lang="ja-JP" altLang="en-US" sz="1200" b="1" kern="1200" baseline="0" dirty="0">
                          <a:solidFill>
                            <a:schemeClr val="tx1">
                              <a:lumMod val="75000"/>
                              <a:lumOff val="25000"/>
                            </a:schemeClr>
                          </a:solidFill>
                          <a:latin typeface="Arial" pitchFamily="34" charset="0"/>
                          <a:ea typeface="メイリオ" pitchFamily="50" charset="-128"/>
                          <a:cs typeface="+mn-cs"/>
                        </a:rPr>
                        <a:t>を</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組み込んで利用</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のライセンス条件が当社独自開発部分に伝播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rowSpan="2">
                  <a:txBody>
                    <a:bodyPr/>
                    <a:lstStyle/>
                    <a:p>
                      <a:pPr marL="108000" indent="-108000">
                        <a:lnSpc>
                          <a:spcPct val="150000"/>
                        </a:lnSpc>
                        <a:buSzPct val="83000"/>
                        <a:buFont typeface="Wingdings" pitchFamily="2" charset="2"/>
                        <a:buChar char="l"/>
                      </a:pPr>
                      <a:r>
                        <a:rPr kumimoji="1" lang="ja-JP" altLang="en-US" sz="1200" b="1" kern="1200" baseline="0" dirty="0">
                          <a:solidFill>
                            <a:srgbClr val="F6167B"/>
                          </a:solidFill>
                          <a:latin typeface="Arial" pitchFamily="34" charset="0"/>
                          <a:ea typeface="メイリオ" pitchFamily="50" charset="-128"/>
                          <a:cs typeface="+mn-cs"/>
                        </a:rPr>
                        <a:t>自社</a:t>
                      </a:r>
                      <a:r>
                        <a:rPr kumimoji="1" lang="ja-JP" altLang="ja-JP" sz="1200" b="1" kern="1200" baseline="0" dirty="0">
                          <a:solidFill>
                            <a:srgbClr val="F6167B"/>
                          </a:solidFill>
                          <a:latin typeface="Arial" pitchFamily="34" charset="0"/>
                          <a:ea typeface="メイリオ" pitchFamily="50" charset="-128"/>
                          <a:cs typeface="+mn-cs"/>
                        </a:rPr>
                        <a:t>技術情報</a:t>
                      </a:r>
                      <a:r>
                        <a:rPr kumimoji="1" lang="ja-JP" altLang="en-US" sz="1200" b="1" kern="1200" baseline="0" dirty="0">
                          <a:solidFill>
                            <a:srgbClr val="F6167B"/>
                          </a:solidFill>
                          <a:latin typeface="Arial" pitchFamily="34" charset="0"/>
                          <a:ea typeface="メイリオ" pitchFamily="50" charset="-128"/>
                          <a:cs typeface="+mn-cs"/>
                        </a:rPr>
                        <a:t>の流出</a:t>
                      </a:r>
                      <a:r>
                        <a:rPr kumimoji="1" lang="en-US" altLang="ja-JP" sz="1200" b="1" kern="1200" baseline="0" dirty="0">
                          <a:solidFill>
                            <a:srgbClr val="F6167B"/>
                          </a:solidFill>
                          <a:latin typeface="Arial" pitchFamily="34" charset="0"/>
                          <a:ea typeface="メイリオ" pitchFamily="50" charset="-128"/>
                          <a:cs typeface="+mn-cs"/>
                        </a:rPr>
                        <a:t>(</a:t>
                      </a:r>
                      <a:r>
                        <a:rPr kumimoji="1" lang="ja-JP" altLang="ja-JP" sz="1200" b="1" kern="1200" baseline="0" dirty="0">
                          <a:solidFill>
                            <a:srgbClr val="F6167B"/>
                          </a:solidFill>
                          <a:latin typeface="Arial" pitchFamily="34" charset="0"/>
                          <a:ea typeface="メイリオ" pitchFamily="50" charset="-128"/>
                          <a:cs typeface="+mn-cs"/>
                        </a:rPr>
                        <a:t>最悪はその製品等</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ja-JP" altLang="en-US" sz="1200" b="1" kern="1200" baseline="0" dirty="0">
                          <a:solidFill>
                            <a:srgbClr val="F6167B"/>
                          </a:solidFill>
                          <a:latin typeface="Arial" pitchFamily="34" charset="0"/>
                          <a:ea typeface="メイリオ" pitchFamily="50" charset="-128"/>
                          <a:cs typeface="+mn-cs"/>
                        </a:rPr>
                        <a:t>全体の</a:t>
                      </a:r>
                      <a:r>
                        <a:rPr kumimoji="1" lang="ja-JP" altLang="ja-JP" sz="1200" b="1" kern="1200" baseline="0" dirty="0">
                          <a:solidFill>
                            <a:srgbClr val="F6167B"/>
                          </a:solidFill>
                          <a:latin typeface="Arial" pitchFamily="34" charset="0"/>
                          <a:ea typeface="メイリオ" pitchFamily="50" charset="-128"/>
                          <a:cs typeface="+mn-cs"/>
                        </a:rPr>
                        <a:t>ソースコード</a:t>
                      </a:r>
                      <a:r>
                        <a:rPr kumimoji="1" lang="ja-JP" altLang="en-US" sz="1200" b="1" kern="1200" baseline="0" dirty="0">
                          <a:solidFill>
                            <a:srgbClr val="F6167B"/>
                          </a:solidFill>
                          <a:latin typeface="Arial" pitchFamily="34" charset="0"/>
                          <a:ea typeface="メイリオ" pitchFamily="50" charset="-128"/>
                          <a:cs typeface="+mn-cs"/>
                        </a:rPr>
                        <a:t>）</a:t>
                      </a: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r>
                        <a:rPr kumimoji="1" lang="en-US" altLang="ja-JP" sz="1200" b="1" kern="1200" baseline="0" dirty="0">
                          <a:solidFill>
                            <a:srgbClr val="F6167B"/>
                          </a:solidFill>
                          <a:latin typeface="Arial" pitchFamily="34" charset="0"/>
                          <a:ea typeface="メイリオ" pitchFamily="50" charset="-128"/>
                          <a:cs typeface="+mn-cs"/>
                        </a:rPr>
                        <a:t/>
                      </a:r>
                      <a:br>
                        <a:rPr kumimoji="1" lang="en-US" altLang="ja-JP" sz="1200" b="1" kern="1200" baseline="0" dirty="0">
                          <a:solidFill>
                            <a:srgbClr val="F6167B"/>
                          </a:solidFill>
                          <a:latin typeface="Arial" pitchFamily="34" charset="0"/>
                          <a:ea typeface="メイリオ" pitchFamily="50" charset="-128"/>
                          <a:cs typeface="+mn-cs"/>
                        </a:rPr>
                      </a:br>
                      <a:endParaRPr kumimoji="1" lang="en-US" altLang="ja-JP" sz="1200" b="1" kern="1200" baseline="0" dirty="0">
                        <a:solidFill>
                          <a:srgbClr val="F6167B"/>
                        </a:solidFill>
                        <a:latin typeface="Arial" pitchFamily="34" charset="0"/>
                        <a:ea typeface="メイリオ" pitchFamily="50" charset="-128"/>
                        <a:cs typeface="+mn-cs"/>
                      </a:endParaRPr>
                    </a:p>
                  </a:txBody>
                  <a:tcPr marL="94726" marR="72000" marT="36851" marB="36851" anchor="ct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087925">
                <a:tc>
                  <a:txBody>
                    <a:bodyPr/>
                    <a:lstStyle/>
                    <a:p>
                      <a:pPr algn="l">
                        <a:lnSpc>
                          <a:spcPct val="150000"/>
                        </a:lnSpc>
                      </a:pP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バイナリコードの</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a:t>
                      </a:r>
                      <a:endParaRPr kumimoji="1" lang="en-US" altLang="ja-JP" sz="1200" b="1" kern="1200" baseline="0" dirty="0">
                        <a:solidFill>
                          <a:schemeClr val="tx1">
                            <a:lumMod val="75000"/>
                            <a:lumOff val="25000"/>
                          </a:schemeClr>
                        </a:solidFill>
                        <a:latin typeface="Arial" pitchFamily="34" charset="0"/>
                        <a:ea typeface="メイリオ" pitchFamily="50" charset="-128"/>
                        <a:cs typeface="+mn-cs"/>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a:txBody>
                    <a:bodyPr/>
                    <a:lstStyle/>
                    <a:p>
                      <a:pPr algn="ctr">
                        <a:lnSpc>
                          <a:spcPct val="150000"/>
                        </a:lnSpc>
                      </a:pPr>
                      <a:endParaRPr kumimoji="1" lang="ja-JP" altLang="en-US" sz="1200" b="1" baseline="0" dirty="0">
                        <a:solidFill>
                          <a:srgbClr val="1E8CAA"/>
                        </a:solidFill>
                        <a:latin typeface="Arial" pitchFamily="34" charset="0"/>
                        <a:ea typeface="メイリオ" pitchFamily="50" charset="-128"/>
                      </a:endParaRPr>
                    </a:p>
                  </a:txBody>
                  <a:tcPr marL="94726" marR="94726" marT="72000"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50000"/>
                        </a:lnSpc>
                      </a:pP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FOSS</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のライセンス条件が製品等</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リンク部分</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200" b="1" kern="1200" baseline="0" dirty="0">
                          <a:solidFill>
                            <a:schemeClr val="tx1">
                              <a:lumMod val="75000"/>
                              <a:lumOff val="25000"/>
                            </a:schemeClr>
                          </a:solidFill>
                          <a:latin typeface="Arial" pitchFamily="34" charset="0"/>
                          <a:ea typeface="メイリオ" pitchFamily="50" charset="-128"/>
                          <a:cs typeface="+mn-cs"/>
                        </a:rPr>
                        <a:t>に伝播</a:t>
                      </a:r>
                      <a:r>
                        <a:rPr kumimoji="1" lang="en-US" altLang="ja-JP" sz="1200" b="1" kern="1200" baseline="0" dirty="0">
                          <a:solidFill>
                            <a:schemeClr val="tx1">
                              <a:lumMod val="75000"/>
                              <a:lumOff val="25000"/>
                            </a:schemeClr>
                          </a:solidFill>
                          <a:latin typeface="Arial" pitchFamily="34" charset="0"/>
                          <a:ea typeface="メイリオ" pitchFamily="50" charset="-128"/>
                          <a:cs typeface="+mn-cs"/>
                        </a:rPr>
                        <a:t/>
                      </a:r>
                      <a:br>
                        <a:rPr kumimoji="1" lang="en-US" altLang="ja-JP" sz="1200" b="1" kern="1200" baseline="0" dirty="0">
                          <a:solidFill>
                            <a:schemeClr val="tx1">
                              <a:lumMod val="75000"/>
                              <a:lumOff val="25000"/>
                            </a:schemeClr>
                          </a:solidFill>
                          <a:latin typeface="Arial" pitchFamily="34" charset="0"/>
                          <a:ea typeface="メイリオ" pitchFamily="50" charset="-128"/>
                          <a:cs typeface="+mn-cs"/>
                        </a:rPr>
                      </a:b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ja-JP" sz="1100" b="1" kern="1200" baseline="0" dirty="0">
                          <a:solidFill>
                            <a:schemeClr val="tx1">
                              <a:lumMod val="75000"/>
                              <a:lumOff val="25000"/>
                            </a:schemeClr>
                          </a:solidFill>
                          <a:latin typeface="Arial" pitchFamily="34" charset="0"/>
                          <a:ea typeface="メイリオ" pitchFamily="50" charset="-128"/>
                          <a:cs typeface="+mn-cs"/>
                        </a:rPr>
                        <a:t>コピーレフト型</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LGPL(</a:t>
                      </a:r>
                      <a:r>
                        <a:rPr kumimoji="0" lang="en-US" altLang="ja-JP" sz="110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r>
                        <a:rPr kumimoji="1" lang="ja-JP" altLang="en-US" sz="1100" b="1" kern="1200" baseline="0" dirty="0">
                          <a:solidFill>
                            <a:schemeClr val="tx1">
                              <a:lumMod val="75000"/>
                              <a:lumOff val="25000"/>
                            </a:schemeClr>
                          </a:solidFill>
                          <a:latin typeface="Arial" pitchFamily="34" charset="0"/>
                          <a:ea typeface="メイリオ" pitchFamily="50" charset="-128"/>
                          <a:cs typeface="+mn-cs"/>
                        </a:rPr>
                        <a:t>の場合</a:t>
                      </a:r>
                      <a:r>
                        <a:rPr kumimoji="1" lang="en-US" altLang="ja-JP" sz="1100" b="1" kern="1200" baseline="0" dirty="0">
                          <a:solidFill>
                            <a:schemeClr val="tx1">
                              <a:lumMod val="75000"/>
                              <a:lumOff val="25000"/>
                            </a:schemeClr>
                          </a:solidFill>
                          <a:latin typeface="Arial" pitchFamily="34" charset="0"/>
                          <a:ea typeface="メイリオ" pitchFamily="50" charset="-128"/>
                          <a:cs typeface="+mn-cs"/>
                        </a:rPr>
                        <a:t>]</a:t>
                      </a:r>
                      <a:endParaRPr kumimoji="1" lang="ja-JP" altLang="en-US" sz="1100" b="1" baseline="0" dirty="0">
                        <a:solidFill>
                          <a:schemeClr val="tx1">
                            <a:lumMod val="75000"/>
                            <a:lumOff val="25000"/>
                          </a:schemeClr>
                        </a:solidFill>
                        <a:latin typeface="Arial" pitchFamily="34" charset="0"/>
                        <a:ea typeface="メイリオ" pitchFamily="50" charset="-128"/>
                      </a:endParaRPr>
                    </a:p>
                  </a:txBody>
                  <a:tcPr marL="94726" marR="94726" marT="36851" marB="36851">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EAEAEA"/>
                    </a:solidFill>
                  </a:tcPr>
                </a:tc>
                <a:tc vMerge="1">
                  <a:txBody>
                    <a:bodyPr/>
                    <a:lstStyle/>
                    <a:p>
                      <a:pPr marL="108000" indent="-108000">
                        <a:lnSpc>
                          <a:spcPct val="150000"/>
                        </a:lnSpc>
                        <a:buSzPct val="83000"/>
                        <a:buFont typeface="Wingdings" pitchFamily="2" charset="2"/>
                        <a:buChar char="l"/>
                      </a:pPr>
                      <a:endParaRPr kumimoji="1" lang="ja-JP" altLang="en-US" sz="1200" b="1" baseline="0" dirty="0">
                        <a:solidFill>
                          <a:srgbClr val="F6167B"/>
                        </a:solidFill>
                        <a:latin typeface="Arial" pitchFamily="34" charset="0"/>
                        <a:ea typeface="メイリオ" pitchFamily="50" charset="-128"/>
                      </a:endParaRPr>
                    </a:p>
                  </a:txBody>
                  <a:tcPr marL="94726" marR="94726" marT="36851" marB="36851">
                    <a:lnL w="9525"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lumMod val="65000"/>
                          <a:lumOff val="3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pSp>
        <p:nvGrpSpPr>
          <p:cNvPr id="4" name="グループ化 3"/>
          <p:cNvGrpSpPr/>
          <p:nvPr/>
        </p:nvGrpSpPr>
        <p:grpSpPr>
          <a:xfrm>
            <a:off x="2926392" y="4308491"/>
            <a:ext cx="3488259" cy="915986"/>
            <a:chOff x="1336000" y="2684224"/>
            <a:chExt cx="3488259" cy="915986"/>
          </a:xfrm>
        </p:grpSpPr>
        <p:sp>
          <p:nvSpPr>
            <p:cNvPr id="5" name="テキスト ボックス 4"/>
            <p:cNvSpPr txBox="1"/>
            <p:nvPr/>
          </p:nvSpPr>
          <p:spPr>
            <a:xfrm>
              <a:off x="1336000" y="2924072"/>
              <a:ext cx="1168400" cy="263149"/>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cxnSp>
          <p:nvCxnSpPr>
            <p:cNvPr id="6" name="直線矢印コネクタ 198"/>
            <p:cNvCxnSpPr>
              <a:stCxn id="9" idx="3"/>
              <a:endCxn id="7" idx="1"/>
            </p:cNvCxnSpPr>
            <p:nvPr/>
          </p:nvCxnSpPr>
          <p:spPr bwMode="auto">
            <a:xfrm>
              <a:off x="2334200" y="2828224"/>
              <a:ext cx="1109403" cy="243456"/>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7" name="正方形/長方形 6"/>
            <p:cNvSpPr/>
            <p:nvPr/>
          </p:nvSpPr>
          <p:spPr bwMode="auto">
            <a:xfrm>
              <a:off x="3443603" y="2684224"/>
              <a:ext cx="1380656" cy="774911"/>
            </a:xfrm>
            <a:prstGeom prst="rect">
              <a:avLst/>
            </a:prstGeom>
            <a:solidFill>
              <a:srgbClr val="FBB54F"/>
            </a:solidFill>
            <a:ln w="9525">
              <a:noFill/>
              <a:miter lim="800000"/>
              <a:headEnd/>
              <a:tailEnd/>
            </a:ln>
            <a:effectLst/>
          </p:spPr>
          <p:txBody>
            <a:bodyPr wrap="square" lIns="0" tIns="72000" rIns="0" bIns="0" rtlCol="0" anchor="ctr" anchorCtr="0">
              <a:noAutofit/>
            </a:bodyPr>
            <a:lstStyle/>
            <a:p>
              <a:pPr algn="ctr">
                <a:lnSpc>
                  <a:spcPct val="100000"/>
                </a:lnSpc>
              </a:pPr>
              <a:r>
                <a:rPr kumimoji="1" lang="ja-JP" altLang="en-US" sz="1200" b="1" spc="100" dirty="0">
                  <a:solidFill>
                    <a:schemeClr val="tx1">
                      <a:lumMod val="75000"/>
                      <a:lumOff val="25000"/>
                    </a:schemeClr>
                  </a:solidFill>
                  <a:latin typeface="Arial" pitchFamily="34" charset="0"/>
                  <a:ea typeface="メイリオ" pitchFamily="50" charset="-128"/>
                </a:rPr>
                <a:t>当社ソース</a:t>
              </a:r>
              <a:r>
                <a:rPr kumimoji="1" lang="en-US" altLang="ja-JP" sz="1200" b="1" spc="100" dirty="0">
                  <a:solidFill>
                    <a:schemeClr val="tx1">
                      <a:lumMod val="75000"/>
                      <a:lumOff val="25000"/>
                    </a:schemeClr>
                  </a:solidFill>
                  <a:latin typeface="Arial" pitchFamily="34" charset="0"/>
                  <a:ea typeface="メイリオ" pitchFamily="50" charset="-128"/>
                </a:rPr>
                <a:t/>
              </a:r>
              <a:br>
                <a:rPr kumimoji="1" lang="en-US" altLang="ja-JP" sz="1200" b="1" spc="100" dirty="0">
                  <a:solidFill>
                    <a:schemeClr val="tx1">
                      <a:lumMod val="75000"/>
                      <a:lumOff val="25000"/>
                    </a:schemeClr>
                  </a:solidFill>
                  <a:latin typeface="Arial" pitchFamily="34" charset="0"/>
                  <a:ea typeface="メイリオ" pitchFamily="50" charset="-128"/>
                </a:rPr>
              </a:br>
              <a:r>
                <a:rPr kumimoji="1" lang="ja-JP" altLang="en-US" sz="1200" b="1" spc="100" dirty="0">
                  <a:solidFill>
                    <a:schemeClr val="tx1">
                      <a:lumMod val="75000"/>
                      <a:lumOff val="25000"/>
                    </a:schemeClr>
                  </a:solidFill>
                  <a:latin typeface="Arial" pitchFamily="34" charset="0"/>
                  <a:ea typeface="メイリオ" pitchFamily="50" charset="-128"/>
                </a:rPr>
                <a:t>コード</a:t>
              </a:r>
              <a:r>
                <a:rPr kumimoji="1" lang="en-US" altLang="ja-JP" sz="1200" b="1" spc="100" dirty="0">
                  <a:solidFill>
                    <a:schemeClr val="tx1">
                      <a:lumMod val="75000"/>
                      <a:lumOff val="25000"/>
                    </a:schemeClr>
                  </a:solidFill>
                  <a:latin typeface="Arial" pitchFamily="34" charset="0"/>
                  <a:ea typeface="メイリオ" pitchFamily="50" charset="-128"/>
                </a:rPr>
                <a:t>B</a:t>
              </a:r>
            </a:p>
            <a:p>
              <a:pPr algn="ctr">
                <a:lnSpc>
                  <a:spcPct val="100000"/>
                </a:lnSpc>
              </a:pPr>
              <a:endParaRPr lang="en-US" altLang="ja-JP" sz="1200" b="1" spc="100" dirty="0">
                <a:solidFill>
                  <a:schemeClr val="bg1"/>
                </a:solidFill>
                <a:latin typeface="Arial" pitchFamily="34" charset="0"/>
                <a:ea typeface="メイリオ" pitchFamily="50" charset="-128"/>
              </a:endParaRPr>
            </a:p>
            <a:p>
              <a:pPr algn="ctr">
                <a:lnSpc>
                  <a:spcPct val="100000"/>
                </a:lnSpc>
              </a:pPr>
              <a:endParaRPr kumimoji="1" lang="en-US" altLang="ja-JP" sz="1200" b="1" spc="100" dirty="0">
                <a:solidFill>
                  <a:schemeClr val="bg1"/>
                </a:solidFill>
                <a:latin typeface="Arial" pitchFamily="34" charset="0"/>
                <a:ea typeface="メイリオ" pitchFamily="50" charset="-128"/>
              </a:endParaRPr>
            </a:p>
          </p:txBody>
        </p:sp>
        <p:sp>
          <p:nvSpPr>
            <p:cNvPr id="8" name="正方形/長方形 7"/>
            <p:cNvSpPr/>
            <p:nvPr/>
          </p:nvSpPr>
          <p:spPr bwMode="auto">
            <a:xfrm>
              <a:off x="3509742" y="3118178"/>
              <a:ext cx="1248379" cy="262800"/>
            </a:xfrm>
            <a:prstGeom prst="rect">
              <a:avLst/>
            </a:prstGeom>
            <a:solidFill>
              <a:srgbClr val="F46F3A"/>
            </a:solidFill>
            <a:ln w="9525">
              <a:noFill/>
              <a:miter lim="800000"/>
              <a:headEnd/>
              <a:tailEnd/>
            </a:ln>
            <a:effectLst/>
          </p:spPr>
          <p:txBody>
            <a:bodyPr wrap="non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 or A´)</a:t>
              </a:r>
            </a:p>
          </p:txBody>
        </p:sp>
        <p:sp>
          <p:nvSpPr>
            <p:cNvPr id="9" name="正方形/長方形 8"/>
            <p:cNvSpPr/>
            <p:nvPr/>
          </p:nvSpPr>
          <p:spPr bwMode="auto">
            <a:xfrm>
              <a:off x="1506200" y="268422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0" name="正方形/長方形 9"/>
            <p:cNvSpPr/>
            <p:nvPr/>
          </p:nvSpPr>
          <p:spPr bwMode="auto">
            <a:xfrm>
              <a:off x="1506200" y="3161744"/>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1" name="直線矢印コネクタ 198"/>
            <p:cNvCxnSpPr>
              <a:stCxn id="10" idx="3"/>
              <a:endCxn id="7" idx="1"/>
            </p:cNvCxnSpPr>
            <p:nvPr/>
          </p:nvCxnSpPr>
          <p:spPr bwMode="auto">
            <a:xfrm flipV="1">
              <a:off x="2334200" y="3071680"/>
              <a:ext cx="1109403" cy="234064"/>
            </a:xfrm>
            <a:prstGeom prst="bentConnector3">
              <a:avLst>
                <a:gd name="adj1" fmla="val 50000"/>
              </a:avLst>
            </a:prstGeom>
            <a:noFill/>
            <a:ln w="57150" cap="flat" cmpd="sng" algn="ctr">
              <a:solidFill>
                <a:schemeClr val="bg1">
                  <a:lumMod val="75000"/>
                </a:schemeClr>
              </a:solidFill>
              <a:prstDash val="solid"/>
              <a:round/>
              <a:headEnd type="none" w="med" len="med"/>
              <a:tailEnd type="triangle" w="med" len="med"/>
            </a:ln>
            <a:effectLst/>
          </p:spPr>
        </p:cxnSp>
        <p:sp>
          <p:nvSpPr>
            <p:cNvPr id="12" name="テキスト ボックス 11"/>
            <p:cNvSpPr txBox="1"/>
            <p:nvPr/>
          </p:nvSpPr>
          <p:spPr>
            <a:xfrm>
              <a:off x="2560669" y="3337061"/>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組み込み</a:t>
              </a:r>
            </a:p>
          </p:txBody>
        </p:sp>
      </p:grpSp>
      <p:grpSp>
        <p:nvGrpSpPr>
          <p:cNvPr id="13" name="グループ化 12"/>
          <p:cNvGrpSpPr/>
          <p:nvPr/>
        </p:nvGrpSpPr>
        <p:grpSpPr>
          <a:xfrm>
            <a:off x="3106531" y="3495906"/>
            <a:ext cx="3290441" cy="489870"/>
            <a:chOff x="1506200" y="1856075"/>
            <a:chExt cx="3290441" cy="489870"/>
          </a:xfrm>
        </p:grpSpPr>
        <p:sp>
          <p:nvSpPr>
            <p:cNvPr id="14" name="正方形/長方形 13"/>
            <p:cNvSpPr/>
            <p:nvPr/>
          </p:nvSpPr>
          <p:spPr bwMode="auto">
            <a:xfrm>
              <a:off x="1506200"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15" name="正方形/長方形 14"/>
            <p:cNvSpPr/>
            <p:nvPr/>
          </p:nvSpPr>
          <p:spPr bwMode="auto">
            <a:xfrm>
              <a:off x="3968641" y="1856075"/>
              <a:ext cx="828000" cy="288000"/>
            </a:xfrm>
            <a:prstGeom prst="rect">
              <a:avLst/>
            </a:prstGeom>
            <a:solidFill>
              <a:srgbClr val="F46F3A"/>
            </a:solidFill>
            <a:ln w="9525">
              <a:no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cxnSp>
          <p:nvCxnSpPr>
            <p:cNvPr id="16" name="直線矢印コネクタ 15"/>
            <p:cNvCxnSpPr>
              <a:stCxn id="14" idx="3"/>
              <a:endCxn id="15" idx="1"/>
            </p:cNvCxnSpPr>
            <p:nvPr/>
          </p:nvCxnSpPr>
          <p:spPr bwMode="auto">
            <a:xfrm>
              <a:off x="2334200" y="2000075"/>
              <a:ext cx="1634441" cy="1588"/>
            </a:xfrm>
            <a:prstGeom prst="straightConnector1">
              <a:avLst/>
            </a:prstGeom>
            <a:noFill/>
            <a:ln w="57150" cap="flat" cmpd="sng" algn="ctr">
              <a:solidFill>
                <a:schemeClr val="bg1">
                  <a:lumMod val="75000"/>
                </a:schemeClr>
              </a:solidFill>
              <a:prstDash val="solid"/>
              <a:round/>
              <a:headEnd type="none" w="med" len="med"/>
              <a:tailEnd type="triangle" w="med" len="med"/>
            </a:ln>
            <a:effectLst/>
          </p:spPr>
        </p:cxnSp>
        <p:sp>
          <p:nvSpPr>
            <p:cNvPr id="17" name="テキスト ボックス 16"/>
            <p:cNvSpPr txBox="1"/>
            <p:nvPr/>
          </p:nvSpPr>
          <p:spPr>
            <a:xfrm>
              <a:off x="2528698" y="2082796"/>
              <a:ext cx="1030354" cy="263149"/>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改変</a:t>
              </a:r>
            </a:p>
          </p:txBody>
        </p:sp>
      </p:grpSp>
      <p:grpSp>
        <p:nvGrpSpPr>
          <p:cNvPr id="18" name="グループ化 17"/>
          <p:cNvGrpSpPr/>
          <p:nvPr/>
        </p:nvGrpSpPr>
        <p:grpSpPr>
          <a:xfrm>
            <a:off x="2926705" y="5412523"/>
            <a:ext cx="3489131" cy="976039"/>
            <a:chOff x="1336000" y="3910049"/>
            <a:chExt cx="3489131" cy="976039"/>
          </a:xfrm>
        </p:grpSpPr>
        <p:sp>
          <p:nvSpPr>
            <p:cNvPr id="19" name="正方形/長方形 18"/>
            <p:cNvSpPr/>
            <p:nvPr/>
          </p:nvSpPr>
          <p:spPr bwMode="auto">
            <a:xfrm>
              <a:off x="1506200" y="391004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0" name="正方形/長方形 19"/>
            <p:cNvSpPr/>
            <p:nvPr/>
          </p:nvSpPr>
          <p:spPr bwMode="auto">
            <a:xfrm>
              <a:off x="1506200" y="4387569"/>
              <a:ext cx="828000" cy="28800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en-US" altLang="ja-JP" sz="1200" b="1" spc="100" dirty="0">
                  <a:solidFill>
                    <a:schemeClr val="bg1"/>
                  </a:solidFill>
                  <a:latin typeface="Arial" pitchFamily="34" charset="0"/>
                  <a:ea typeface="メイリオ" pitchFamily="50" charset="-128"/>
                </a:rPr>
                <a:t>FOSS A´</a:t>
              </a:r>
            </a:p>
          </p:txBody>
        </p:sp>
        <p:sp>
          <p:nvSpPr>
            <p:cNvPr id="21" name="テキスト ボックス 20"/>
            <p:cNvSpPr txBox="1"/>
            <p:nvPr/>
          </p:nvSpPr>
          <p:spPr>
            <a:xfrm>
              <a:off x="1336000" y="4149897"/>
              <a:ext cx="1168400" cy="288000"/>
            </a:xfrm>
            <a:prstGeom prst="rect">
              <a:avLst/>
            </a:prstGeom>
            <a:noFill/>
          </p:spPr>
          <p:txBody>
            <a:bodyPr wrap="square" rtlCol="0">
              <a:spAutoFit/>
            </a:bodyPr>
            <a:lstStyle/>
            <a:p>
              <a:pPr algn="ctr"/>
              <a:r>
                <a:rPr kumimoji="1" lang="en-US" altLang="ja-JP" sz="1200" spc="100" dirty="0">
                  <a:solidFill>
                    <a:schemeClr val="tx1"/>
                  </a:solidFill>
                  <a:latin typeface="Arial" pitchFamily="34" charset="0"/>
                  <a:ea typeface="メイリオ" pitchFamily="50" charset="-128"/>
                </a:rPr>
                <a:t>or</a:t>
              </a:r>
              <a:endParaRPr kumimoji="1" lang="ja-JP" altLang="en-US" sz="1200" spc="100" dirty="0">
                <a:solidFill>
                  <a:schemeClr val="tx1"/>
                </a:solidFill>
                <a:latin typeface="Arial" pitchFamily="34" charset="0"/>
                <a:ea typeface="メイリオ" pitchFamily="50" charset="-128"/>
              </a:endParaRPr>
            </a:p>
          </p:txBody>
        </p:sp>
        <p:sp>
          <p:nvSpPr>
            <p:cNvPr id="22" name="正方形/長方形 21"/>
            <p:cNvSpPr/>
            <p:nvPr/>
          </p:nvSpPr>
          <p:spPr bwMode="auto">
            <a:xfrm>
              <a:off x="3442731" y="4022692"/>
              <a:ext cx="1382400" cy="536050"/>
            </a:xfrm>
            <a:prstGeom prst="rect">
              <a:avLst/>
            </a:prstGeom>
            <a:solidFill>
              <a:srgbClr val="F46F3A"/>
            </a:solidFill>
            <a:ln w="57150">
              <a:solidFill>
                <a:srgbClr val="EFA143"/>
              </a:solidFill>
              <a:miter lim="800000"/>
              <a:headEnd/>
              <a:tailEnd/>
            </a:ln>
            <a:effectLst/>
          </p:spPr>
          <p:txBody>
            <a:bodyPr wrap="square" lIns="0" tIns="0" rIns="0" bIns="0" rtlCol="0" anchor="ctr" anchorCtr="0">
              <a:noAutofit/>
            </a:bodyPr>
            <a:lstStyle/>
            <a:p>
              <a:pPr algn="ctr">
                <a:lnSpc>
                  <a:spcPct val="100000"/>
                </a:lnSpc>
              </a:pPr>
              <a:r>
                <a:rPr kumimoji="1" lang="ja-JP" altLang="en-US" sz="1200" b="1" spc="100" dirty="0">
                  <a:solidFill>
                    <a:schemeClr val="bg1"/>
                  </a:solidFill>
                  <a:latin typeface="Arial" pitchFamily="34" charset="0"/>
                  <a:ea typeface="メイリオ" pitchFamily="50" charset="-128"/>
                </a:rPr>
                <a:t>当社バイナリ</a:t>
              </a:r>
              <a:endParaRPr kumimoji="1" lang="en-US" altLang="ja-JP" sz="1200" b="1" spc="100" dirty="0">
                <a:solidFill>
                  <a:schemeClr val="bg1"/>
                </a:solidFill>
                <a:latin typeface="Arial" pitchFamily="34" charset="0"/>
                <a:ea typeface="メイリオ" pitchFamily="50" charset="-128"/>
              </a:endParaRPr>
            </a:p>
            <a:p>
              <a:pPr algn="ctr">
                <a:lnSpc>
                  <a:spcPct val="100000"/>
                </a:lnSpc>
              </a:pPr>
              <a:r>
                <a:rPr lang="ja-JP" altLang="en-US" sz="1200" b="1" spc="100" dirty="0">
                  <a:solidFill>
                    <a:schemeClr val="bg1"/>
                  </a:solidFill>
                  <a:latin typeface="Arial" pitchFamily="34" charset="0"/>
                  <a:ea typeface="メイリオ" pitchFamily="50" charset="-128"/>
                </a:rPr>
                <a:t>コード</a:t>
              </a:r>
              <a:r>
                <a:rPr lang="en-US" altLang="ja-JP" sz="1200" b="1" spc="100" dirty="0">
                  <a:solidFill>
                    <a:schemeClr val="bg1"/>
                  </a:solidFill>
                  <a:latin typeface="Arial" pitchFamily="34" charset="0"/>
                  <a:ea typeface="メイリオ" pitchFamily="50" charset="-128"/>
                </a:rPr>
                <a:t>B</a:t>
              </a:r>
              <a:endParaRPr kumimoji="1" lang="en-US" altLang="ja-JP" sz="1200" b="1" spc="100" dirty="0">
                <a:solidFill>
                  <a:schemeClr val="bg1"/>
                </a:solidFill>
                <a:latin typeface="Arial" pitchFamily="34" charset="0"/>
                <a:ea typeface="メイリオ" pitchFamily="50" charset="-128"/>
              </a:endParaRPr>
            </a:p>
          </p:txBody>
        </p:sp>
        <p:cxnSp>
          <p:nvCxnSpPr>
            <p:cNvPr id="23" name="直線矢印コネクタ 198"/>
            <p:cNvCxnSpPr>
              <a:stCxn id="19" idx="3"/>
              <a:endCxn id="22" idx="1"/>
            </p:cNvCxnSpPr>
            <p:nvPr/>
          </p:nvCxnSpPr>
          <p:spPr bwMode="auto">
            <a:xfrm>
              <a:off x="2334200" y="4054049"/>
              <a:ext cx="1108531" cy="236668"/>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cxnSp>
          <p:nvCxnSpPr>
            <p:cNvPr id="24" name="直線矢印コネクタ 198"/>
            <p:cNvCxnSpPr>
              <a:stCxn id="20" idx="3"/>
              <a:endCxn id="22" idx="1"/>
            </p:cNvCxnSpPr>
            <p:nvPr/>
          </p:nvCxnSpPr>
          <p:spPr bwMode="auto">
            <a:xfrm flipV="1">
              <a:off x="2334200" y="4290717"/>
              <a:ext cx="1108531" cy="240852"/>
            </a:xfrm>
            <a:prstGeom prst="bentConnector3">
              <a:avLst>
                <a:gd name="adj1" fmla="val 50000"/>
              </a:avLst>
            </a:prstGeom>
            <a:noFill/>
            <a:ln w="57150" cap="flat" cmpd="sng" algn="ctr">
              <a:solidFill>
                <a:schemeClr val="bg1">
                  <a:lumMod val="75000"/>
                </a:schemeClr>
              </a:solidFill>
              <a:prstDash val="solid"/>
              <a:round/>
              <a:headEnd type="triangle" w="med" len="med"/>
              <a:tailEnd type="triangle" w="med" len="med"/>
            </a:ln>
            <a:effectLst/>
          </p:spPr>
        </p:cxnSp>
        <p:sp>
          <p:nvSpPr>
            <p:cNvPr id="25" name="テキスト ボックス 24"/>
            <p:cNvSpPr txBox="1"/>
            <p:nvPr/>
          </p:nvSpPr>
          <p:spPr>
            <a:xfrm>
              <a:off x="2231872" y="4627556"/>
              <a:ext cx="1816910" cy="258532"/>
            </a:xfrm>
            <a:prstGeom prst="rect">
              <a:avLst/>
            </a:prstGeom>
            <a:noFill/>
          </p:spPr>
          <p:txBody>
            <a:bodyPr wrap="square" rtlCol="0">
              <a:spAutoFit/>
            </a:bodyPr>
            <a:lstStyle/>
            <a:p>
              <a:pPr algn="ctr"/>
              <a:r>
                <a:rPr kumimoji="1" lang="ja-JP" altLang="en-US" sz="1200" spc="100" dirty="0">
                  <a:solidFill>
                    <a:schemeClr val="tx1"/>
                  </a:solidFill>
                  <a:latin typeface="Arial" pitchFamily="34" charset="0"/>
                  <a:ea typeface="メイリオ" pitchFamily="50" charset="-128"/>
                </a:rPr>
                <a:t>動的／</a:t>
              </a:r>
              <a:r>
                <a:rPr lang="ja-JP" altLang="en-US" sz="1200" spc="100" dirty="0">
                  <a:solidFill>
                    <a:schemeClr val="tx1"/>
                  </a:solidFill>
                  <a:latin typeface="Arial" pitchFamily="34" charset="0"/>
                  <a:ea typeface="メイリオ" pitchFamily="50" charset="-128"/>
                </a:rPr>
                <a:t>静的</a:t>
              </a:r>
              <a:r>
                <a:rPr kumimoji="1" lang="ja-JP" altLang="en-US" sz="1200" spc="100" dirty="0">
                  <a:solidFill>
                    <a:schemeClr val="tx1"/>
                  </a:solidFill>
                  <a:latin typeface="Arial" pitchFamily="34" charset="0"/>
                  <a:ea typeface="メイリオ" pitchFamily="50" charset="-128"/>
                </a:rPr>
                <a:t>リンク</a:t>
              </a:r>
            </a:p>
          </p:txBody>
        </p:sp>
      </p:grpSp>
      <p:sp>
        <p:nvSpPr>
          <p:cNvPr id="30" name="正方形/長方形 29"/>
          <p:cNvSpPr/>
          <p:nvPr/>
        </p:nvSpPr>
        <p:spPr bwMode="auto">
          <a:xfrm>
            <a:off x="1952979" y="1862936"/>
            <a:ext cx="9379743" cy="722965"/>
          </a:xfrm>
          <a:prstGeom prst="rect">
            <a:avLst/>
          </a:prstGeom>
          <a:noFill/>
          <a:ln w="9525">
            <a:noFill/>
            <a:miter lim="800000"/>
            <a:headEnd/>
            <a:tailEnd/>
          </a:ln>
          <a:effectLst/>
        </p:spPr>
        <p:txBody>
          <a:bodyPr wrap="square" lIns="0" tIns="36000" rIns="0" bIns="36000" rtlCol="0" anchor="t" anchorCtr="0">
            <a:noAutofit/>
          </a:bodyPr>
          <a:lstStyle/>
          <a:p>
            <a:pPr>
              <a:lnSpc>
                <a:spcPts val="1800"/>
              </a:lnSpc>
            </a:pP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利用形態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により課せられるライセンス条件、リスクを確認することで</a:t>
            </a:r>
            <a:r>
              <a:rPr lang="en-US" altLang="ja-JP"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ソースコードの開示の必要十分性の審議</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開示範囲を不必要に広げない実装上の工夫</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非コピーレフト型の</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の利用や独自開発の検討</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などの検討事項を明確化する。</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1850799" y="1450084"/>
            <a:ext cx="5493812" cy="369332"/>
          </a:xfrm>
          <a:prstGeom prst="rect">
            <a:avLst/>
          </a:prstGeom>
          <a:noFill/>
        </p:spPr>
        <p:txBody>
          <a:bodyPr wrap="none" rtlCol="0">
            <a:spAutoFit/>
          </a:bodyPr>
          <a:lstStyle/>
          <a:p>
            <a:pPr>
              <a:buSzPct val="89000"/>
            </a:pPr>
            <a:r>
              <a:rPr lang="en-US" altLang="ja-JP" sz="1800" b="1" spc="100" dirty="0" smtClean="0">
                <a:solidFill>
                  <a:srgbClr val="F6167B"/>
                </a:solidFill>
                <a:latin typeface="Arial" pitchFamily="34" charset="0"/>
                <a:ea typeface="メイリオ" pitchFamily="50" charset="-128"/>
                <a:cs typeface="Times New Roman" pitchFamily="18" charset="0"/>
              </a:rPr>
              <a:t>FOSS</a:t>
            </a:r>
            <a:r>
              <a:rPr lang="ja-JP" altLang="en-US" sz="1800" b="1" spc="100" dirty="0" smtClean="0">
                <a:solidFill>
                  <a:srgbClr val="F6167B"/>
                </a:solidFill>
                <a:latin typeface="Arial" pitchFamily="34" charset="0"/>
                <a:ea typeface="メイリオ" pitchFamily="50" charset="-128"/>
                <a:cs typeface="Times New Roman" pitchFamily="18" charset="0"/>
              </a:rPr>
              <a:t>利用形態</a:t>
            </a:r>
            <a:r>
              <a:rPr lang="ja-JP" altLang="en-US" sz="1800" b="1" spc="100" dirty="0">
                <a:solidFill>
                  <a:srgbClr val="F6167B"/>
                </a:solidFill>
                <a:latin typeface="Arial" pitchFamily="34" charset="0"/>
                <a:ea typeface="メイリオ" pitchFamily="50" charset="-128"/>
                <a:cs typeface="Times New Roman" pitchFamily="18" charset="0"/>
              </a:rPr>
              <a:t>、ライセンス条件、リスクの確認</a:t>
            </a:r>
            <a:endParaRPr lang="ja-JP" altLang="en-US" sz="1800" b="1" spc="100" dirty="0">
              <a:solidFill>
                <a:srgbClr val="F6167B"/>
              </a:solidFill>
              <a:latin typeface="Arial" pitchFamily="34" charset="0"/>
              <a:ea typeface="メイリオ" pitchFamily="50" charset="-128"/>
            </a:endParaRPr>
          </a:p>
        </p:txBody>
      </p:sp>
      <p:sp>
        <p:nvSpPr>
          <p:cNvPr id="33" name="正方形/長方形 32"/>
          <p:cNvSpPr/>
          <p:nvPr/>
        </p:nvSpPr>
        <p:spPr>
          <a:xfrm>
            <a:off x="9193303" y="5860288"/>
            <a:ext cx="2017536" cy="521681"/>
          </a:xfrm>
          <a:prstGeom prst="rect">
            <a:avLst/>
          </a:prstGeom>
        </p:spPr>
        <p:txBody>
          <a:bodyPr wrap="square">
            <a:spAutoFit/>
          </a:bodyPr>
          <a:lstStyle/>
          <a:p>
            <a:r>
              <a:rPr kumimoji="0" lang="en-US" altLang="ja-JP"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※1</a:t>
            </a:r>
            <a:r>
              <a:rPr kumimoji="0" lang="ja-JP" altLang="en-US" sz="1050" b="1" kern="0" spc="100" dirty="0">
                <a:solidFill>
                  <a:srgbClr val="FF699F"/>
                </a:solidFill>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オブジェクトコード</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またはソースコードの提供</a:t>
            </a:r>
            <a:endPar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が必要</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ただし選択制</a:t>
            </a:r>
            <a:r>
              <a:rPr kumimoji="0" lang="en-US" altLang="ja-JP" sz="100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050" b="1" kern="0"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34" name="1 つの角を切り取った四角形 33"/>
          <p:cNvSpPr/>
          <p:nvPr/>
        </p:nvSpPr>
        <p:spPr bwMode="auto">
          <a:xfrm>
            <a:off x="9206964" y="5831728"/>
            <a:ext cx="1795277" cy="510746"/>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5" name="1 つの角を切り取った四角形 34"/>
          <p:cNvSpPr/>
          <p:nvPr/>
        </p:nvSpPr>
        <p:spPr bwMode="auto">
          <a:xfrm>
            <a:off x="8169731" y="4804533"/>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6" name="テキスト ボックス 35"/>
          <p:cNvSpPr txBox="1"/>
          <p:nvPr/>
        </p:nvSpPr>
        <p:spPr>
          <a:xfrm>
            <a:off x="8006273" y="5005245"/>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
        <p:nvSpPr>
          <p:cNvPr id="37" name="1 つの角を切り取った四角形 36"/>
          <p:cNvSpPr/>
          <p:nvPr/>
        </p:nvSpPr>
        <p:spPr bwMode="auto">
          <a:xfrm>
            <a:off x="8169731" y="5857402"/>
            <a:ext cx="384006" cy="269478"/>
          </a:xfrm>
          <a:prstGeom prst="snip1Rect">
            <a:avLst/>
          </a:prstGeom>
          <a:noFill/>
          <a:ln w="25400">
            <a:solidFill>
              <a:srgbClr val="FF0000"/>
            </a:solidFill>
            <a:prstDash val="dash"/>
            <a:miter lim="800000"/>
            <a:headEnd/>
            <a:tailEnd/>
          </a:ln>
          <a:effectLst/>
        </p:spPr>
        <p:txBody>
          <a:bodyPr wrap="square" lIns="0" tIns="0" rIns="0" bIns="0" rtlCol="0" anchor="t" anchorCtr="0">
            <a:noAutofit/>
          </a:bodyPr>
          <a:lstStyle/>
          <a:p>
            <a:pPr>
              <a:lnSpc>
                <a:spcPct val="150000"/>
              </a:lnSpc>
            </a:pPr>
            <a:endParaRPr kumimoji="1" lang="ja-JP" altLang="en-US" sz="1050" b="1" spc="100" dirty="0">
              <a:solidFill>
                <a:srgbClr val="FF0000"/>
              </a:solidFill>
              <a:latin typeface="Arial" pitchFamily="34" charset="0"/>
              <a:ea typeface="メイリオ" pitchFamily="50" charset="-128"/>
            </a:endParaRPr>
          </a:p>
        </p:txBody>
      </p:sp>
      <p:sp>
        <p:nvSpPr>
          <p:cNvPr id="38" name="テキスト ボックス 37"/>
          <p:cNvSpPr txBox="1"/>
          <p:nvPr/>
        </p:nvSpPr>
        <p:spPr>
          <a:xfrm>
            <a:off x="8006273" y="6058114"/>
            <a:ext cx="984928" cy="241797"/>
          </a:xfrm>
          <a:prstGeom prst="rect">
            <a:avLst/>
          </a:prstGeom>
          <a:noFill/>
        </p:spPr>
        <p:txBody>
          <a:bodyPr wrap="square" rtlCol="0">
            <a:spAutoFit/>
          </a:bodyPr>
          <a:lstStyle/>
          <a:p>
            <a:pPr algn="r"/>
            <a:r>
              <a:rPr lang="ja-JP" altLang="en-US" sz="1050" b="1" spc="100" dirty="0">
                <a:solidFill>
                  <a:srgbClr val="FF0000"/>
                </a:solidFill>
                <a:latin typeface="Arial" pitchFamily="34" charset="0"/>
                <a:ea typeface="メイリオ" pitchFamily="50" charset="-128"/>
              </a:rPr>
              <a:t>追加</a:t>
            </a:r>
            <a:endParaRPr kumimoji="1" lang="ja-JP" altLang="en-US" sz="1050" b="1" spc="100" dirty="0">
              <a:solidFill>
                <a:srgbClr val="FF0000"/>
              </a:solidFill>
              <a:latin typeface="Arial" pitchFamily="34" charset="0"/>
              <a:ea typeface="メイリオ" pitchFamily="50" charset="-128"/>
            </a:endParaRPr>
          </a:p>
        </p:txBody>
      </p:sp>
    </p:spTree>
    <p:extLst>
      <p:ext uri="{BB962C8B-B14F-4D97-AF65-F5344CB8AC3E}">
        <p14:creationId xmlns:p14="http://schemas.microsoft.com/office/powerpoint/2010/main" val="3216084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テキスト ボックス 55"/>
          <p:cNvSpPr txBox="1"/>
          <p:nvPr/>
        </p:nvSpPr>
        <p:spPr>
          <a:xfrm>
            <a:off x="1582754" y="1867612"/>
            <a:ext cx="9113821" cy="4955203"/>
          </a:xfrm>
          <a:prstGeom prst="rect">
            <a:avLst/>
          </a:prstGeom>
          <a:noFill/>
        </p:spPr>
        <p:txBody>
          <a:bodyPr wrap="square" rtlCol="0">
            <a:spAutoFit/>
          </a:bodyPr>
          <a:lstStyle/>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を使用する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のライセンスが、矛盾しない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ライセンス同士が矛盾しないこと：「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互換性がある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確認すること。</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の他に、活用</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するソフトウェア、ライブラリに適用される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ライセンスとの間も同様。</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矛盾するライセンスを同時に使用すると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、少なくとも一方</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ライセンス違反</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となり、その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が使えなく</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なる。</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矛盾するライセンスを同時に</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使用している製品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アプリケーションは、</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頒布できなくなる</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互換性のある例：</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 LGPLv3 –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b)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AGPLv1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c)</a:t>
            </a:r>
            <a:r>
              <a:rPr lang="ja-JP" altLang="en-US"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License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v2.0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d) MIT License – GPLv3,v2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互換性のな</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e)</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4-Clause BSD License </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GPLv3</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 Apache </a:t>
            </a:r>
            <a:r>
              <a:rPr lang="en-US" altLang="ja-JP" sz="1400"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 </a:t>
            </a:r>
            <a:r>
              <a:rPr lang="ja-JP" altLang="en-US" sz="1400" b="1" dirty="0" err="1"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p>
          <a:p>
            <a:pPr marL="252000" indent="-252000">
              <a:lnSpc>
                <a:spcPct val="150000"/>
              </a:lnSpc>
              <a:spcBef>
                <a:spcPts val="600"/>
              </a:spcBef>
              <a:buClr>
                <a:srgbClr val="229EC0"/>
              </a:buClr>
              <a:buSzPct val="88000"/>
              <a:buFont typeface="Wingdings" pitchFamily="2" charset="2"/>
              <a:buChar char="l"/>
            </a:pP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ライセンスの互換性は、難しい問題。</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専門家に相談</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するようにしましょう</a:t>
            </a:r>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50000"/>
              </a:lnSpc>
              <a:spcBef>
                <a:spcPts val="600"/>
              </a:spcBef>
              <a:buClr>
                <a:srgbClr val="229EC0"/>
              </a:buClr>
              <a:buSzPct val="88000"/>
              <a:buFont typeface="Wingdings" pitchFamily="2" charset="2"/>
              <a:buChar char="l"/>
            </a:pPr>
            <a:endParaRPr lang="en-US" altLang="ja-JP"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テキスト ボックス 56"/>
          <p:cNvSpPr txBox="1"/>
          <p:nvPr/>
        </p:nvSpPr>
        <p:spPr>
          <a:xfrm>
            <a:off x="1588145" y="1362532"/>
            <a:ext cx="184731" cy="473206"/>
          </a:xfrm>
          <a:prstGeom prst="rect">
            <a:avLst/>
          </a:prstGeom>
          <a:noFill/>
        </p:spPr>
        <p:txBody>
          <a:bodyPr wrap="none" rtlCol="0">
            <a:spAutoFit/>
          </a:bodyPr>
          <a:lstStyle/>
          <a:p>
            <a:pPr>
              <a:lnSpc>
                <a:spcPct val="150000"/>
              </a:lnSpc>
              <a:buClr>
                <a:srgbClr val="C00000"/>
              </a:buClr>
              <a:defRPr/>
            </a:pPr>
            <a:endParaRPr lang="ja-JP" altLang="en-US"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テキスト ボックス 57"/>
          <p:cNvSpPr txBox="1"/>
          <p:nvPr/>
        </p:nvSpPr>
        <p:spPr>
          <a:xfrm>
            <a:off x="526215" y="1268094"/>
            <a:ext cx="10817833" cy="646331"/>
          </a:xfrm>
          <a:prstGeom prst="rect">
            <a:avLst/>
          </a:prstGeom>
          <a:solidFill>
            <a:schemeClr val="bg1"/>
          </a:solidFill>
        </p:spPr>
        <p:txBody>
          <a:bodyPr wrap="none" rtlCol="0">
            <a:spAutoFit/>
          </a:bodyPr>
          <a:lstStyle/>
          <a:p>
            <a:pPr>
              <a:lnSpc>
                <a:spcPct val="150000"/>
              </a:lnSpc>
              <a:buClr>
                <a:srgbClr val="C00000"/>
              </a:buClr>
              <a:defRPr/>
            </a:pP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複数の</a:t>
            </a:r>
            <a:r>
              <a:rPr lang="en-US" altLang="ja-JP"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sz="2400" b="1" spc="100" dirty="0">
                <a:solidFill>
                  <a:srgbClr val="FF2873"/>
                </a:solidFill>
                <a:latin typeface="メイリオ" panose="020B0604030504040204" pitchFamily="50" charset="-128"/>
                <a:ea typeface="メイリオ" panose="020B0604030504040204" pitchFamily="50" charset="-128"/>
                <a:cs typeface="メイリオ" panose="020B0604030504040204" pitchFamily="50" charset="-128"/>
              </a:rPr>
              <a:t>を使用する場合、ライセンスの互換性があることの確認が必要</a:t>
            </a:r>
          </a:p>
        </p:txBody>
      </p:sp>
    </p:spTree>
    <p:extLst>
      <p:ext uri="{BB962C8B-B14F-4D97-AF65-F5344CB8AC3E}">
        <p14:creationId xmlns:p14="http://schemas.microsoft.com/office/powerpoint/2010/main" val="66581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テキスト ボックス 2"/>
          <p:cNvSpPr txBox="1"/>
          <p:nvPr/>
        </p:nvSpPr>
        <p:spPr>
          <a:xfrm>
            <a:off x="373815" y="1249044"/>
            <a:ext cx="11684835" cy="646331"/>
          </a:xfrm>
          <a:prstGeom prst="rect">
            <a:avLst/>
          </a:prstGeom>
          <a:noFill/>
        </p:spPr>
        <p:txBody>
          <a:bodyPr wrap="square" rtlCol="0">
            <a:spAutoFit/>
          </a:bodyPr>
          <a:lstStyle/>
          <a:p>
            <a:pPr>
              <a:lnSpc>
                <a:spcPct val="150000"/>
              </a:lnSpc>
              <a:buClr>
                <a:srgbClr val="C00000"/>
              </a:buClr>
              <a:defRPr/>
            </a:pPr>
            <a:r>
              <a:rPr lang="en-US" altLang="ja-JP" sz="2400" b="1" spc="100" dirty="0">
                <a:solidFill>
                  <a:srgbClr val="FF2873"/>
                </a:solidFill>
                <a:latin typeface="Arial" pitchFamily="34" charset="0"/>
                <a:ea typeface="メイリオ" pitchFamily="50" charset="-128"/>
              </a:rPr>
              <a:t>OSS</a:t>
            </a:r>
            <a:r>
              <a:rPr lang="ja-JP" altLang="en-US" sz="2400" b="1" spc="100" dirty="0">
                <a:solidFill>
                  <a:srgbClr val="FF2873"/>
                </a:solidFill>
                <a:latin typeface="Arial" pitchFamily="34" charset="0"/>
                <a:ea typeface="メイリオ" pitchFamily="50" charset="-128"/>
              </a:rPr>
              <a:t>によっては、複数のライセンスを有するものが</a:t>
            </a:r>
            <a:r>
              <a:rPr lang="ja-JP" altLang="en-US" sz="2400" b="1" spc="100" dirty="0" smtClean="0">
                <a:solidFill>
                  <a:srgbClr val="FF2873"/>
                </a:solidFill>
                <a:latin typeface="Arial" pitchFamily="34" charset="0"/>
                <a:ea typeface="メイリオ" pitchFamily="50" charset="-128"/>
              </a:rPr>
              <a:t>ある。</a:t>
            </a:r>
            <a:r>
              <a:rPr lang="ja-JP" altLang="en-US" sz="2400" b="1" spc="100" dirty="0">
                <a:solidFill>
                  <a:srgbClr val="FF2873"/>
                </a:solidFill>
                <a:latin typeface="Arial" pitchFamily="34" charset="0"/>
                <a:ea typeface="メイリオ" pitchFamily="50" charset="-128"/>
              </a:rPr>
              <a:t>下記に</a:t>
            </a:r>
            <a:r>
              <a:rPr lang="ja-JP" altLang="en-US" sz="2400" b="1" spc="100" dirty="0" smtClean="0">
                <a:solidFill>
                  <a:srgbClr val="FF2873"/>
                </a:solidFill>
                <a:latin typeface="Arial" pitchFamily="34" charset="0"/>
                <a:ea typeface="メイリオ" pitchFamily="50" charset="-128"/>
              </a:rPr>
              <a:t>より選択する。</a:t>
            </a:r>
            <a:endParaRPr lang="ja-JP" altLang="en-US" sz="2400" b="1" spc="100" dirty="0">
              <a:solidFill>
                <a:srgbClr val="FF2873"/>
              </a:solidFill>
              <a:latin typeface="Arial" pitchFamily="34" charset="0"/>
              <a:ea typeface="メイリオ" pitchFamily="50" charset="-128"/>
            </a:endParaRPr>
          </a:p>
        </p:txBody>
      </p:sp>
      <p:sp>
        <p:nvSpPr>
          <p:cNvPr id="4" name="テキスト ボックス 3"/>
          <p:cNvSpPr txBox="1"/>
          <p:nvPr/>
        </p:nvSpPr>
        <p:spPr>
          <a:xfrm>
            <a:off x="1095375" y="1909275"/>
            <a:ext cx="9906000" cy="4601260"/>
          </a:xfrm>
          <a:prstGeom prst="rect">
            <a:avLst/>
          </a:prstGeom>
          <a:noFill/>
        </p:spPr>
        <p:txBody>
          <a:bodyPr wrap="square" rtlCol="0">
            <a:spAutoFit/>
          </a:bodyPr>
          <a:lstStyle/>
          <a:p>
            <a:pPr marL="252000" indent="-252000">
              <a:lnSpc>
                <a:spcPct val="100000"/>
              </a:lnSpc>
              <a:spcBef>
                <a:spcPts val="600"/>
              </a:spcBef>
              <a:buClr>
                <a:srgbClr val="229EC0"/>
              </a:buClr>
              <a:buSzPct val="88000"/>
              <a:buFont typeface="Wingdings" pitchFamily="2" charset="2"/>
              <a:buChar char="l"/>
            </a:pP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著作権者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の意思に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よってライセンス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割り当てら</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れる。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の中に</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互換</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がない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もの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。例えば</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、ある</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は、皆が改善してより良い</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となるよう「コピーレフト」の</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を割り当てた</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。しかし</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GPLv2</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Apache </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License v2.0</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いため</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、同時に使用できない状況</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発生する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。その</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際、</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著作</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権</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者</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は、広く利用してもらう目的</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他</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のライセンスでも使えるよう</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に別</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なライセンスも割り当て、</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の利用者がライセンスを選択可能となる</a:t>
            </a:r>
            <a:r>
              <a:rPr lang="ja-JP"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公開</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29EC0"/>
              </a:buClr>
              <a:buSzPct val="88000"/>
            </a:pPr>
            <a:endParaRPr lang="en-US" altLang="ja-JP" sz="105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ja-JP"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は、先ず</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は全てのライセンスの内容を確認した上で</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配布時</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には、希望のライセンスを選択</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して配布可能</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です。</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１つを選択しても良いし、複数を選択しても良い。選択したライセンスの義務を履行して配布を行うことは必要。</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p>
          <a:p>
            <a:pPr>
              <a:lnSpc>
                <a:spcPct val="100000"/>
              </a:lnSpc>
              <a:spcBef>
                <a:spcPts val="600"/>
              </a:spcBef>
              <a:buClr>
                <a:srgbClr val="229EC0"/>
              </a:buClr>
              <a:buSzPct val="88000"/>
            </a:pPr>
            <a:endParaRPr lang="en-US" altLang="ja-JP" sz="105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252000" indent="-252000">
              <a:lnSpc>
                <a:spcPct val="100000"/>
              </a:lnSpc>
              <a:spcBef>
                <a:spcPts val="600"/>
              </a:spcBef>
              <a:buClr>
                <a:srgbClr val="229EC0"/>
              </a:buClr>
              <a:buSzPct val="88000"/>
              <a:buFont typeface="Wingdings" pitchFamily="2" charset="2"/>
              <a:buChar char="l"/>
            </a:pP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供しているベンダーは、製品版</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の元の</a:t>
            </a:r>
            <a:r>
              <a:rPr lang="en-US" altLang="ja-JP"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のライセンスと、</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ベンダーの定義したライセンス</a:t>
            </a:r>
            <a:r>
              <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デュアルライセンス</a:t>
            </a:r>
            <a:r>
              <a:rPr lang="ja-JP" altLang="en-US"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で製品版</a:t>
            </a:r>
            <a:r>
              <a:rPr lang="en-US" altLang="ja-JP" b="1"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OSS</a:t>
            </a:r>
            <a:r>
              <a:rPr lang="ja-JP" altLang="en-US" b="1" dirty="0" err="1"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b="1"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供</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いる場合</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が多くあります。</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この場合も、希望するライセンスを選択して利用</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すれば良い事になります。（ベンダー</a:t>
            </a:r>
            <a:r>
              <a:rPr lang="ja-JP" altLang="en-US" b="1"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の定義したライセンスは、通常非コピーレフト型となっている場合が多い</a:t>
            </a:r>
            <a:r>
              <a:rPr lang="ja-JP" altLang="en-US"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38250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237"/>
          <p:cNvGrpSpPr/>
          <p:nvPr/>
        </p:nvGrpSpPr>
        <p:grpSpPr>
          <a:xfrm>
            <a:off x="5401444" y="3868902"/>
            <a:ext cx="133037" cy="106084"/>
            <a:chOff x="-1548441" y="2603764"/>
            <a:chExt cx="141257" cy="112638"/>
          </a:xfrm>
        </p:grpSpPr>
        <p:sp>
          <p:nvSpPr>
            <p:cNvPr id="15" name="台形 14"/>
            <p:cNvSpPr/>
            <p:nvPr/>
          </p:nvSpPr>
          <p:spPr bwMode="auto">
            <a:xfrm rot="16200000">
              <a:off x="-1548458" y="2613244"/>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6" name="台形 15"/>
            <p:cNvSpPr/>
            <p:nvPr/>
          </p:nvSpPr>
          <p:spPr bwMode="auto">
            <a:xfrm rot="16200000">
              <a:off x="-1502983" y="2610352"/>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7" name="台形 16"/>
            <p:cNvSpPr/>
            <p:nvPr/>
          </p:nvSpPr>
          <p:spPr bwMode="auto">
            <a:xfrm rot="16200000">
              <a:off x="-1451725" y="2606410"/>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8" name="台形 17"/>
            <p:cNvSpPr/>
            <p:nvPr/>
          </p:nvSpPr>
          <p:spPr bwMode="auto">
            <a:xfrm rot="16200000">
              <a:off x="-1548458" y="2670809"/>
              <a:ext cx="37987" cy="37953"/>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9" name="台形 18"/>
            <p:cNvSpPr/>
            <p:nvPr/>
          </p:nvSpPr>
          <p:spPr bwMode="auto">
            <a:xfrm rot="16200000">
              <a:off x="-1500616" y="2675015"/>
              <a:ext cx="43244" cy="39530"/>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20" name="台形 19"/>
            <p:cNvSpPr/>
            <p:nvPr/>
          </p:nvSpPr>
          <p:spPr bwMode="auto">
            <a:xfrm rot="16200000">
              <a:off x="-1451725" y="2670285"/>
              <a:ext cx="47187" cy="41895"/>
            </a:xfrm>
            <a:prstGeom prst="trapezoid">
              <a:avLst>
                <a:gd name="adj" fmla="val 1725"/>
              </a:avLst>
            </a:prstGeom>
            <a:solidFill>
              <a:srgbClr val="C2E2EC"/>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5" name="角丸四角形 4"/>
          <p:cNvSpPr/>
          <p:nvPr/>
        </p:nvSpPr>
        <p:spPr bwMode="auto">
          <a:xfrm>
            <a:off x="5144793"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取引先</a:t>
            </a:r>
          </a:p>
        </p:txBody>
      </p:sp>
      <p:grpSp>
        <p:nvGrpSpPr>
          <p:cNvPr id="27" name="グループ化 26"/>
          <p:cNvGrpSpPr/>
          <p:nvPr/>
        </p:nvGrpSpPr>
        <p:grpSpPr>
          <a:xfrm>
            <a:off x="3473112" y="3869803"/>
            <a:ext cx="1219200" cy="635682"/>
            <a:chOff x="9721516" y="4369456"/>
            <a:chExt cx="1219200" cy="635682"/>
          </a:xfrm>
        </p:grpSpPr>
        <p:grpSp>
          <p:nvGrpSpPr>
            <p:cNvPr id="28" name="グループ化 94"/>
            <p:cNvGrpSpPr/>
            <p:nvPr/>
          </p:nvGrpSpPr>
          <p:grpSpPr>
            <a:xfrm>
              <a:off x="9721516" y="4369456"/>
              <a:ext cx="1173566" cy="635682"/>
              <a:chOff x="-2600960" y="2824480"/>
              <a:chExt cx="1463040" cy="894080"/>
            </a:xfrm>
          </p:grpSpPr>
          <p:sp>
            <p:nvSpPr>
              <p:cNvPr id="30" name="円/楕円 221"/>
              <p:cNvSpPr/>
              <p:nvPr/>
            </p:nvSpPr>
            <p:spPr bwMode="auto">
              <a:xfrm>
                <a:off x="-2194560" y="2824480"/>
                <a:ext cx="54864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1" name="円/楕円 222"/>
              <p:cNvSpPr/>
              <p:nvPr/>
            </p:nvSpPr>
            <p:spPr bwMode="auto">
              <a:xfrm>
                <a:off x="-2600960" y="294640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2" name="円/楕円 223"/>
              <p:cNvSpPr/>
              <p:nvPr/>
            </p:nvSpPr>
            <p:spPr bwMode="auto">
              <a:xfrm rot="20505470">
                <a:off x="-1950720" y="29362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3" name="円/楕円 224"/>
              <p:cNvSpPr/>
              <p:nvPr/>
            </p:nvSpPr>
            <p:spPr bwMode="auto">
              <a:xfrm rot="1219292">
                <a:off x="-2032000" y="30886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34" name="円/楕円 225"/>
              <p:cNvSpPr/>
              <p:nvPr/>
            </p:nvSpPr>
            <p:spPr bwMode="auto">
              <a:xfrm rot="19172392">
                <a:off x="-2418080" y="3139440"/>
                <a:ext cx="812800" cy="579120"/>
              </a:xfrm>
              <a:prstGeom prst="ellips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29" name="テキスト ボックス 28"/>
            <p:cNvSpPr txBox="1"/>
            <p:nvPr/>
          </p:nvSpPr>
          <p:spPr>
            <a:xfrm>
              <a:off x="9743610" y="4456883"/>
              <a:ext cx="1197106" cy="461665"/>
            </a:xfrm>
            <a:prstGeom prst="rect">
              <a:avLst/>
            </a:prstGeom>
            <a:noFill/>
          </p:spPr>
          <p:txBody>
            <a:bodyPr wrap="square" rtlCol="0">
              <a:spAutoFit/>
            </a:bodyPr>
            <a:lstStyle/>
            <a:p>
              <a:pPr algn="ctr"/>
              <a:r>
                <a:rPr kumimoji="1" lang="en-US" altLang="ja-JP" sz="1200" b="1" spc="100" dirty="0">
                  <a:solidFill>
                    <a:schemeClr val="bg1"/>
                  </a:solidFill>
                  <a:latin typeface="Arial" pitchFamily="34" charset="0"/>
                  <a:ea typeface="メイリオ" pitchFamily="50" charset="-128"/>
                </a:rPr>
                <a:t>FOSS</a:t>
              </a:r>
            </a:p>
            <a:p>
              <a:pPr algn="ctr"/>
              <a:r>
                <a:rPr lang="ja-JP" altLang="en-US" sz="1200" b="1" dirty="0">
                  <a:solidFill>
                    <a:schemeClr val="bg1"/>
                  </a:solidFill>
                  <a:latin typeface="Arial" pitchFamily="34" charset="0"/>
                  <a:ea typeface="メイリオ" pitchFamily="50" charset="-128"/>
                </a:rPr>
                <a:t>コミュニティ</a:t>
              </a:r>
              <a:endParaRPr kumimoji="1" lang="ja-JP" altLang="en-US" sz="1200" b="1" dirty="0">
                <a:solidFill>
                  <a:schemeClr val="bg1"/>
                </a:solidFill>
                <a:latin typeface="Arial" pitchFamily="34" charset="0"/>
                <a:ea typeface="メイリオ" pitchFamily="50" charset="-128"/>
              </a:endParaRPr>
            </a:p>
          </p:txBody>
        </p:sp>
      </p:grpSp>
      <p:sp>
        <p:nvSpPr>
          <p:cNvPr id="37" name="角丸四角形 36"/>
          <p:cNvSpPr/>
          <p:nvPr/>
        </p:nvSpPr>
        <p:spPr bwMode="auto">
          <a:xfrm>
            <a:off x="6415718" y="4049196"/>
            <a:ext cx="501692" cy="248928"/>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none" t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自社</a:t>
            </a:r>
          </a:p>
        </p:txBody>
      </p:sp>
      <p:sp>
        <p:nvSpPr>
          <p:cNvPr id="61" name="角丸四角形 60"/>
          <p:cNvSpPr/>
          <p:nvPr/>
        </p:nvSpPr>
        <p:spPr bwMode="auto">
          <a:xfrm>
            <a:off x="7622468" y="4066363"/>
            <a:ext cx="575046" cy="216000"/>
          </a:xfrm>
          <a:prstGeom prst="roundRect">
            <a:avLst/>
          </a:prstGeom>
          <a:solidFill>
            <a:srgbClr val="FFFFFF">
              <a:alpha val="89020"/>
            </a:srgbClr>
          </a:solidFill>
          <a:ln w="38100" cap="flat" cmpd="sng" algn="ctr">
            <a:noFill/>
            <a:prstDash val="solid"/>
            <a:round/>
            <a:headEnd type="none" w="med" len="med"/>
            <a:tailEnd type="none" w="med" len="med"/>
          </a:ln>
          <a:effectLst/>
        </p:spPr>
        <p:txBody>
          <a:bodyPr wrap="square" lIns="0" tIns="0" rIns="0" bIns="0" rtlCol="0" anchor="ctr">
            <a:noAutofit/>
          </a:bodyPr>
          <a:lstStyle/>
          <a:p>
            <a:pPr algn="ctr">
              <a:lnSpc>
                <a:spcPct val="100000"/>
              </a:lnSpc>
            </a:pPr>
            <a:r>
              <a:rPr lang="ja-JP" altLang="en-US" sz="1200" b="1" dirty="0">
                <a:solidFill>
                  <a:schemeClr val="tx1">
                    <a:lumMod val="75000"/>
                    <a:lumOff val="25000"/>
                  </a:schemeClr>
                </a:solidFill>
                <a:latin typeface="メイリオ" pitchFamily="50" charset="-128"/>
                <a:ea typeface="メイリオ" pitchFamily="50" charset="-128"/>
                <a:cs typeface="メイリオ" pitchFamily="50" charset="-128"/>
              </a:rPr>
              <a:t>お客様</a:t>
            </a:r>
          </a:p>
        </p:txBody>
      </p:sp>
      <p:cxnSp>
        <p:nvCxnSpPr>
          <p:cNvPr id="83" name="直線矢印コネクタ 82"/>
          <p:cNvCxnSpPr/>
          <p:nvPr/>
        </p:nvCxnSpPr>
        <p:spPr bwMode="auto">
          <a:xfrm>
            <a:off x="8224841" y="4165639"/>
            <a:ext cx="705058" cy="703"/>
          </a:xfrm>
          <a:prstGeom prst="straightConnector1">
            <a:avLst/>
          </a:prstGeom>
          <a:noFill/>
          <a:ln w="28575" cap="flat" cmpd="sng" algn="ctr">
            <a:solidFill>
              <a:schemeClr val="bg1">
                <a:lumMod val="50000"/>
              </a:schemeClr>
            </a:solidFill>
            <a:prstDash val="sysDash"/>
            <a:round/>
            <a:headEnd type="none" w="med" len="med"/>
            <a:tailEnd type="arrow"/>
          </a:ln>
          <a:effectLst/>
        </p:spPr>
      </p:cxnSp>
      <p:sp>
        <p:nvSpPr>
          <p:cNvPr id="87" name="メモ 86"/>
          <p:cNvSpPr/>
          <p:nvPr/>
        </p:nvSpPr>
        <p:spPr bwMode="auto">
          <a:xfrm>
            <a:off x="42444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86" name="テキスト ボックス 85"/>
          <p:cNvSpPr txBox="1"/>
          <p:nvPr/>
        </p:nvSpPr>
        <p:spPr>
          <a:xfrm>
            <a:off x="4696737" y="4588724"/>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97" name="メモ 96"/>
          <p:cNvSpPr/>
          <p:nvPr/>
        </p:nvSpPr>
        <p:spPr bwMode="auto">
          <a:xfrm>
            <a:off x="5539871" y="4470121"/>
            <a:ext cx="468000" cy="504000"/>
          </a:xfrm>
          <a:prstGeom prst="foldedCorner">
            <a:avLst/>
          </a:prstGeom>
          <a:solidFill>
            <a:schemeClr val="bg1">
              <a:lumMod val="95000"/>
            </a:schemeClr>
          </a:solidFill>
          <a:ln w="9525">
            <a:solidFill>
              <a:schemeClr val="bg1">
                <a:lumMod val="75000"/>
              </a:schemeClr>
            </a:solidFill>
            <a:miter lim="800000"/>
            <a:headEnd/>
            <a:tailEnd/>
          </a:ln>
          <a:effectLst/>
        </p:spPr>
        <p:txBody>
          <a:bodyPr wrap="square" lIns="0" tIns="0" rIns="0" bIns="0" rtlCol="0" anchor="ctr" anchorCtr="0">
            <a:noAutofit/>
          </a:bodyPr>
          <a:lstStyle/>
          <a:p>
            <a:pPr algn="ctr">
              <a:lnSpc>
                <a:spcPct val="100000"/>
              </a:lnSpc>
            </a:pPr>
            <a:r>
              <a:rPr kumimoji="1" lang="ja-JP" altLang="en-US" sz="900" dirty="0">
                <a:solidFill>
                  <a:schemeClr val="tx1">
                    <a:lumMod val="75000"/>
                    <a:lumOff val="25000"/>
                  </a:schemeClr>
                </a:solidFill>
                <a:latin typeface="Arial" pitchFamily="34" charset="0"/>
                <a:ea typeface="メイリオ" pitchFamily="50" charset="-128"/>
              </a:rPr>
              <a:t>契約書</a:t>
            </a:r>
          </a:p>
        </p:txBody>
      </p:sp>
      <p:sp>
        <p:nvSpPr>
          <p:cNvPr id="96" name="テキスト ボックス 95"/>
          <p:cNvSpPr txBox="1"/>
          <p:nvPr/>
        </p:nvSpPr>
        <p:spPr>
          <a:xfrm>
            <a:off x="5962047" y="4535807"/>
            <a:ext cx="619190" cy="351828"/>
          </a:xfrm>
          <a:prstGeom prst="rect">
            <a:avLst/>
          </a:prstGeom>
          <a:noFill/>
        </p:spPr>
        <p:txBody>
          <a:bodyPr wrap="square" rtlCol="0">
            <a:spAutoFit/>
          </a:bodyPr>
          <a:lstStyle/>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sp>
        <p:nvSpPr>
          <p:cNvPr id="108" name="テキスト ボックス 107"/>
          <p:cNvSpPr txBox="1"/>
          <p:nvPr/>
        </p:nvSpPr>
        <p:spPr>
          <a:xfrm>
            <a:off x="1223223" y="1389745"/>
            <a:ext cx="3070071" cy="461665"/>
          </a:xfrm>
          <a:prstGeom prst="rect">
            <a:avLst/>
          </a:prstGeom>
          <a:noFill/>
        </p:spPr>
        <p:txBody>
          <a:bodyPr wrap="none" rtlCol="0">
            <a:spAutoFit/>
          </a:bodyPr>
          <a:lstStyle/>
          <a:p>
            <a:pPr>
              <a:buSzPct val="89000"/>
            </a:pPr>
            <a:r>
              <a:rPr lang="ja-JP" altLang="en-US" sz="2400" b="1" spc="100" dirty="0">
                <a:solidFill>
                  <a:srgbClr val="F6167B"/>
                </a:solidFill>
                <a:latin typeface="Arial" pitchFamily="34" charset="0"/>
                <a:ea typeface="メイリオ" pitchFamily="50" charset="-128"/>
                <a:cs typeface="Times New Roman" pitchFamily="18" charset="0"/>
              </a:rPr>
              <a:t>特許リスクへの対応</a:t>
            </a:r>
          </a:p>
        </p:txBody>
      </p:sp>
      <p:sp>
        <p:nvSpPr>
          <p:cNvPr id="112" name="正方形/長方形 111"/>
          <p:cNvSpPr/>
          <p:nvPr/>
        </p:nvSpPr>
        <p:spPr bwMode="auto">
          <a:xfrm>
            <a:off x="1462108" y="5325340"/>
            <a:ext cx="8986797" cy="1120278"/>
          </a:xfrm>
          <a:prstGeom prst="rect">
            <a:avLst/>
          </a:prstGeom>
          <a:solidFill>
            <a:srgbClr val="DEE4E6"/>
          </a:solidFill>
          <a:ln w="9525">
            <a:noFill/>
            <a:miter lim="800000"/>
            <a:headEnd/>
            <a:tailEnd/>
          </a:ln>
          <a:effectLst>
            <a:outerShdw blurRad="50800" dist="38100" dir="2700000" algn="tl" rotWithShape="0">
              <a:prstClr val="black">
                <a:alpha val="40000"/>
              </a:prstClr>
            </a:outerShdw>
          </a:effectLst>
        </p:spPr>
        <p:txBody>
          <a:bodyPr wrap="square" lIns="432000" tIns="144000" rIns="396000" bIns="144000" rtlCol="0" anchor="ctr" anchorCtr="0">
            <a:noAutofit/>
          </a:bodyPr>
          <a:lstStyle/>
          <a:p>
            <a:pPr>
              <a:lnSpc>
                <a:spcPct val="150000"/>
              </a:lnSpc>
              <a:spcBef>
                <a:spcPts val="400"/>
              </a:spcBef>
            </a:pPr>
            <a:endParaRPr lang="ja-JP" altLang="en-US" sz="1400" b="1" spc="100" dirty="0">
              <a:solidFill>
                <a:schemeClr val="tx1">
                  <a:lumMod val="75000"/>
                  <a:lumOff val="25000"/>
                </a:schemeClr>
              </a:solidFill>
              <a:latin typeface="Arial" pitchFamily="34" charset="0"/>
              <a:ea typeface="メイリオ" pitchFamily="50" charset="-128"/>
            </a:endParaRPr>
          </a:p>
        </p:txBody>
      </p:sp>
      <p:sp>
        <p:nvSpPr>
          <p:cNvPr id="113" name="角丸四角形 112"/>
          <p:cNvSpPr/>
          <p:nvPr/>
        </p:nvSpPr>
        <p:spPr>
          <a:xfrm>
            <a:off x="1588400" y="5469242"/>
            <a:ext cx="1199718" cy="832474"/>
          </a:xfrm>
          <a:prstGeom prst="roundRect">
            <a:avLst/>
          </a:prstGeom>
          <a:solidFill>
            <a:srgbClr val="33B1D9"/>
          </a:solidFill>
        </p:spPr>
        <p:txBody>
          <a:bodyPr wrap="square" lIns="108000" tIns="0" rIns="108000" bIns="0" anchor="ctr">
            <a:noAutofit/>
          </a:bodyPr>
          <a:lstStyle/>
          <a:p>
            <a:pPr marL="144000" indent="-144000" algn="ctr" defTabSz="914331">
              <a:lnSpc>
                <a:spcPct val="100000"/>
              </a:lnSpc>
              <a:buClr>
                <a:srgbClr val="4DBDDB"/>
              </a:buClr>
              <a:buSzPct val="93000"/>
              <a:defRPr/>
            </a:pPr>
            <a:r>
              <a:rPr lang="ja-JP" altLang="en-US" sz="1800" b="1" dirty="0">
                <a:solidFill>
                  <a:schemeClr val="bg1"/>
                </a:solidFill>
                <a:latin typeface="Arial" pitchFamily="34" charset="0"/>
                <a:ea typeface="メイリオ" pitchFamily="50" charset="-128"/>
              </a:rPr>
              <a:t>対応</a:t>
            </a:r>
            <a:endParaRPr lang="ja-JP" altLang="ja-JP" sz="1800" b="1" dirty="0">
              <a:solidFill>
                <a:schemeClr val="bg1"/>
              </a:solidFill>
              <a:latin typeface="Arial" pitchFamily="34" charset="0"/>
              <a:ea typeface="メイリオ" pitchFamily="50" charset="-128"/>
            </a:endParaRPr>
          </a:p>
        </p:txBody>
      </p:sp>
      <p:sp>
        <p:nvSpPr>
          <p:cNvPr id="114" name="正方形/長方形 113"/>
          <p:cNvSpPr/>
          <p:nvPr/>
        </p:nvSpPr>
        <p:spPr>
          <a:xfrm>
            <a:off x="2941164" y="5412570"/>
            <a:ext cx="6767512" cy="1023429"/>
          </a:xfrm>
          <a:prstGeom prst="rect">
            <a:avLst/>
          </a:prstGeom>
          <a:noFill/>
        </p:spPr>
        <p:txBody>
          <a:bodyPr wrap="square" lIns="0" tIns="0" rIns="0" bIns="0">
            <a:noAutofit/>
          </a:bodyPr>
          <a:lstStyle/>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開発時は自らの特許出願（の検討）と第三者の特許調査を実施</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en-US" altLang="ja-JP" sz="1400" b="1" spc="100" dirty="0" smtClean="0">
                <a:solidFill>
                  <a:schemeClr val="tx1">
                    <a:lumMod val="75000"/>
                    <a:lumOff val="25000"/>
                  </a:schemeClr>
                </a:solidFill>
                <a:latin typeface="Arial" pitchFamily="34" charset="0"/>
                <a:ea typeface="メイリオ" pitchFamily="50" charset="-128"/>
              </a:rPr>
              <a:t>FOSS</a:t>
            </a:r>
            <a:r>
              <a:rPr lang="ja-JP" altLang="en-US" sz="1400" b="1" spc="100" dirty="0" smtClean="0">
                <a:solidFill>
                  <a:schemeClr val="tx1">
                    <a:lumMod val="75000"/>
                    <a:lumOff val="25000"/>
                  </a:schemeClr>
                </a:solidFill>
                <a:latin typeface="Arial" pitchFamily="34" charset="0"/>
                <a:ea typeface="メイリオ" pitchFamily="50" charset="-128"/>
              </a:rPr>
              <a:t>利用に</a:t>
            </a:r>
            <a:r>
              <a:rPr lang="ja-JP" altLang="en-US" sz="1400" b="1" spc="100" dirty="0">
                <a:solidFill>
                  <a:schemeClr val="tx1">
                    <a:lumMod val="75000"/>
                    <a:lumOff val="25000"/>
                  </a:schemeClr>
                </a:solidFill>
                <a:latin typeface="Arial" pitchFamily="34" charset="0"/>
                <a:ea typeface="メイリオ" pitchFamily="50" charset="-128"/>
              </a:rPr>
              <a:t>よるメリットとリスクを総合的に判断</a:t>
            </a:r>
            <a:r>
              <a:rPr lang="ja-JP" altLang="en-US" sz="1400" b="1" spc="100" dirty="0" smtClean="0">
                <a:solidFill>
                  <a:schemeClr val="tx1">
                    <a:lumMod val="75000"/>
                    <a:lumOff val="25000"/>
                  </a:schemeClr>
                </a:solidFill>
                <a:latin typeface="Arial" pitchFamily="34" charset="0"/>
                <a:ea typeface="メイリオ" pitchFamily="50" charset="-128"/>
              </a:rPr>
              <a:t>する。</a:t>
            </a:r>
            <a:endParaRPr lang="ja-JP" altLang="en-US" sz="1400" b="1" spc="100" dirty="0">
              <a:solidFill>
                <a:schemeClr val="tx1">
                  <a:lumMod val="75000"/>
                  <a:lumOff val="25000"/>
                </a:schemeClr>
              </a:solidFill>
              <a:latin typeface="Arial" pitchFamily="34" charset="0"/>
              <a:ea typeface="メイリオ" pitchFamily="50" charset="-128"/>
            </a:endParaRPr>
          </a:p>
          <a:p>
            <a:pPr marL="180000" indent="-180000" defTabSz="914331">
              <a:lnSpc>
                <a:spcPct val="150000"/>
              </a:lnSpc>
              <a:buClr>
                <a:srgbClr val="4DBDDB"/>
              </a:buClr>
              <a:buSzPct val="93000"/>
              <a:buFont typeface="Wingdings" pitchFamily="2" charset="2"/>
              <a:buChar char="l"/>
              <a:defRPr/>
            </a:pPr>
            <a:r>
              <a:rPr lang="ja-JP" altLang="en-US" sz="1400" b="1" spc="100" dirty="0">
                <a:solidFill>
                  <a:schemeClr val="tx1">
                    <a:lumMod val="75000"/>
                    <a:lumOff val="25000"/>
                  </a:schemeClr>
                </a:solidFill>
                <a:latin typeface="Arial" pitchFamily="34" charset="0"/>
                <a:ea typeface="メイリオ" pitchFamily="50" charset="-128"/>
              </a:rPr>
              <a:t>具体的な事案が生じた場合は、知財部門に相談のこと。</a:t>
            </a:r>
          </a:p>
        </p:txBody>
      </p:sp>
      <p:sp>
        <p:nvSpPr>
          <p:cNvPr id="115" name="正方形/長方形 114"/>
          <p:cNvSpPr/>
          <p:nvPr/>
        </p:nvSpPr>
        <p:spPr bwMode="auto">
          <a:xfrm>
            <a:off x="1351081" y="1928194"/>
            <a:ext cx="10390203" cy="692648"/>
          </a:xfrm>
          <a:prstGeom prst="rect">
            <a:avLst/>
          </a:prstGeom>
          <a:noFill/>
          <a:ln w="9525">
            <a:noFill/>
            <a:miter lim="800000"/>
            <a:headEnd/>
            <a:tailEnd/>
          </a:ln>
          <a:effectLst/>
        </p:spPr>
        <p:txBody>
          <a:bodyPr wrap="square" lIns="0" tIns="36000" rIns="0" bIns="36000" rtlCol="0" anchor="t" anchorCtr="0">
            <a:noAutofit/>
          </a:bodyPr>
          <a:lstStyle/>
          <a:p>
            <a:pPr>
              <a:lnSpc>
                <a:spcPct val="150000"/>
              </a:lnSpc>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ライセンスは第三者の知財権を侵害していないことを保証していないため</a:t>
            </a:r>
            <a:r>
              <a:rPr lang="ja-JP" altLang="en-US" sz="1600" b="1" spc="100" dirty="0">
                <a:solidFill>
                  <a:srgbClr val="4C99C0"/>
                </a:solidFill>
                <a:latin typeface="メイリオ" panose="020B0604030504040204" pitchFamily="50" charset="-128"/>
                <a:ea typeface="メイリオ" panose="020B0604030504040204" pitchFamily="50" charset="-128"/>
                <a:cs typeface="メイリオ" panose="020B0604030504040204" pitchFamily="50" charset="-128"/>
              </a:rPr>
              <a:t>（図①）</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、第三者からの訴訟に巻き込まれるリスクがある</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（図②）</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、利用する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と関連する特許を当社が保有している場合に、その権利不行使（無償での実施許諾しなければならない）の義務を課す</a:t>
            </a:r>
            <a:r>
              <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rPr>
              <a:t>（図③）</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ライセンスもある。</a:t>
            </a:r>
          </a:p>
        </p:txBody>
      </p:sp>
      <p:grpSp>
        <p:nvGrpSpPr>
          <p:cNvPr id="117" name="グループ化 116"/>
          <p:cNvGrpSpPr/>
          <p:nvPr/>
        </p:nvGrpSpPr>
        <p:grpSpPr>
          <a:xfrm>
            <a:off x="1436177" y="3251255"/>
            <a:ext cx="3024000" cy="793832"/>
            <a:chOff x="-767166" y="2262754"/>
            <a:chExt cx="3024000" cy="793832"/>
          </a:xfrm>
          <a:solidFill>
            <a:srgbClr val="976E9E"/>
          </a:solidFill>
        </p:grpSpPr>
        <p:sp>
          <p:nvSpPr>
            <p:cNvPr id="118" name="角丸四角形 117"/>
            <p:cNvSpPr/>
            <p:nvPr/>
          </p:nvSpPr>
          <p:spPr bwMode="auto">
            <a:xfrm>
              <a:off x="-767166" y="2262754"/>
              <a:ext cx="3024000" cy="550190"/>
            </a:xfrm>
            <a:prstGeom prst="roundRect">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19" name="二等辺三角形 118"/>
            <p:cNvSpPr/>
            <p:nvPr/>
          </p:nvSpPr>
          <p:spPr bwMode="auto">
            <a:xfrm rot="8857597">
              <a:off x="-173152" y="2413407"/>
              <a:ext cx="376440" cy="643179"/>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20" name="テキスト ボックス 119"/>
          <p:cNvSpPr txBox="1"/>
          <p:nvPr/>
        </p:nvSpPr>
        <p:spPr>
          <a:xfrm>
            <a:off x="1445144" y="3307540"/>
            <a:ext cx="3030604" cy="480131"/>
          </a:xfrm>
          <a:prstGeom prst="rect">
            <a:avLst/>
          </a:prstGeom>
          <a:noFill/>
        </p:spPr>
        <p:txBody>
          <a:bodyPr wrap="square" rtlCol="0">
            <a:spAutoFit/>
          </a:bodyPr>
          <a:lstStyle/>
          <a:p>
            <a:r>
              <a:rPr kumimoji="1" lang="ja-JP" altLang="en-US" sz="1400" b="1" spc="100" dirty="0">
                <a:solidFill>
                  <a:schemeClr val="bg1"/>
                </a:solidFill>
                <a:latin typeface="Arial" pitchFamily="34" charset="0"/>
                <a:ea typeface="メイリオ" pitchFamily="50" charset="-128"/>
              </a:rPr>
              <a:t>特許リスクは大きく</a:t>
            </a:r>
            <a:r>
              <a:rPr kumimoji="1" lang="en-US" altLang="ja-JP" sz="1400" b="1" spc="100" dirty="0">
                <a:solidFill>
                  <a:schemeClr val="bg1"/>
                </a:solidFill>
                <a:latin typeface="Arial" pitchFamily="34" charset="0"/>
                <a:ea typeface="メイリオ" pitchFamily="50" charset="-128"/>
              </a:rPr>
              <a:t>2</a:t>
            </a:r>
            <a:r>
              <a:rPr kumimoji="1" lang="ja-JP" altLang="en-US" sz="1400" b="1" spc="100" dirty="0">
                <a:solidFill>
                  <a:schemeClr val="bg1"/>
                </a:solidFill>
                <a:latin typeface="Arial" pitchFamily="34" charset="0"/>
                <a:ea typeface="メイリオ" pitchFamily="50" charset="-128"/>
              </a:rPr>
              <a:t>種類。</a:t>
            </a:r>
            <a:endParaRPr kumimoji="1" lang="en-US" altLang="ja-JP" sz="1400" b="1" spc="100" dirty="0">
              <a:solidFill>
                <a:schemeClr val="bg1"/>
              </a:solidFill>
              <a:latin typeface="Arial" pitchFamily="34" charset="0"/>
              <a:ea typeface="メイリオ" pitchFamily="50" charset="-128"/>
            </a:endParaRPr>
          </a:p>
          <a:p>
            <a:r>
              <a:rPr lang="ja-JP" altLang="en-US" sz="1400" b="1" spc="100" dirty="0">
                <a:solidFill>
                  <a:schemeClr val="bg1"/>
                </a:solidFill>
                <a:latin typeface="Arial" pitchFamily="34" charset="0"/>
                <a:ea typeface="メイリオ" pitchFamily="50" charset="-128"/>
              </a:rPr>
              <a:t>影響は商流全体に及ぶことも･･･</a:t>
            </a:r>
            <a:endParaRPr kumimoji="1" lang="ja-JP" altLang="en-US" sz="1400" b="1" spc="100" dirty="0">
              <a:solidFill>
                <a:schemeClr val="bg1"/>
              </a:solidFill>
              <a:latin typeface="Arial" pitchFamily="34" charset="0"/>
              <a:ea typeface="メイリオ" pitchFamily="50" charset="-128"/>
            </a:endParaRPr>
          </a:p>
        </p:txBody>
      </p:sp>
      <p:cxnSp>
        <p:nvCxnSpPr>
          <p:cNvPr id="121" name="直線矢印コネクタ 120"/>
          <p:cNvCxnSpPr/>
          <p:nvPr/>
        </p:nvCxnSpPr>
        <p:spPr bwMode="auto">
          <a:xfrm>
            <a:off x="4692312" y="4165639"/>
            <a:ext cx="452481" cy="4767"/>
          </a:xfrm>
          <a:prstGeom prst="straightConnector1">
            <a:avLst/>
          </a:prstGeom>
          <a:noFill/>
          <a:ln w="28575" cap="flat" cmpd="sng" algn="ctr">
            <a:solidFill>
              <a:schemeClr val="bg1">
                <a:lumMod val="50000"/>
              </a:schemeClr>
            </a:solidFill>
            <a:prstDash val="sysDash"/>
            <a:round/>
            <a:headEnd type="none" w="med" len="med"/>
            <a:tailEnd type="arrow"/>
          </a:ln>
          <a:effectLst/>
        </p:spPr>
      </p:cxnSp>
      <p:cxnSp>
        <p:nvCxnSpPr>
          <p:cNvPr id="122" name="直線矢印コネクタ 121"/>
          <p:cNvCxnSpPr/>
          <p:nvPr/>
        </p:nvCxnSpPr>
        <p:spPr bwMode="auto">
          <a:xfrm flipV="1">
            <a:off x="5719839" y="4165639"/>
            <a:ext cx="695879" cy="703"/>
          </a:xfrm>
          <a:prstGeom prst="straightConnector1">
            <a:avLst/>
          </a:prstGeom>
          <a:noFill/>
          <a:ln w="28575" cap="flat" cmpd="sng" algn="ctr">
            <a:solidFill>
              <a:schemeClr val="bg1">
                <a:lumMod val="50000"/>
              </a:schemeClr>
            </a:solidFill>
            <a:prstDash val="solid"/>
            <a:round/>
            <a:headEnd type="none" w="med" len="med"/>
            <a:tailEnd type="arrow"/>
          </a:ln>
          <a:effectLst/>
        </p:spPr>
      </p:cxnSp>
      <p:cxnSp>
        <p:nvCxnSpPr>
          <p:cNvPr id="123" name="直線矢印コネクタ 122"/>
          <p:cNvCxnSpPr/>
          <p:nvPr/>
        </p:nvCxnSpPr>
        <p:spPr bwMode="auto">
          <a:xfrm>
            <a:off x="6917410" y="4165639"/>
            <a:ext cx="705058" cy="703"/>
          </a:xfrm>
          <a:prstGeom prst="straightConnector1">
            <a:avLst/>
          </a:prstGeom>
          <a:noFill/>
          <a:ln w="28575" cap="flat" cmpd="sng" algn="ctr">
            <a:solidFill>
              <a:schemeClr val="bg1">
                <a:lumMod val="50000"/>
              </a:schemeClr>
            </a:solidFill>
            <a:prstDash val="solid"/>
            <a:round/>
            <a:headEnd type="none" w="med" len="med"/>
            <a:tailEnd type="arrow"/>
          </a:ln>
          <a:effectLst/>
        </p:spPr>
      </p:cxnSp>
      <p:grpSp>
        <p:nvGrpSpPr>
          <p:cNvPr id="124" name="グループ化 123"/>
          <p:cNvGrpSpPr/>
          <p:nvPr/>
        </p:nvGrpSpPr>
        <p:grpSpPr>
          <a:xfrm>
            <a:off x="6760179" y="4446501"/>
            <a:ext cx="1124511" cy="477054"/>
            <a:chOff x="5932394" y="4030169"/>
            <a:chExt cx="1579880" cy="670236"/>
          </a:xfrm>
        </p:grpSpPr>
        <p:sp>
          <p:nvSpPr>
            <p:cNvPr id="125" name="円柱 124"/>
            <p:cNvSpPr/>
            <p:nvPr/>
          </p:nvSpPr>
          <p:spPr bwMode="auto">
            <a:xfrm>
              <a:off x="6201626" y="4077162"/>
              <a:ext cx="996019" cy="585382"/>
            </a:xfrm>
            <a:prstGeom prst="can">
              <a:avLst/>
            </a:prstGeom>
            <a:solidFill>
              <a:srgbClr val="F3919D"/>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26" name="テキスト ボックス 125"/>
            <p:cNvSpPr txBox="1"/>
            <p:nvPr/>
          </p:nvSpPr>
          <p:spPr>
            <a:xfrm>
              <a:off x="5932394" y="4030169"/>
              <a:ext cx="1579880" cy="670236"/>
            </a:xfrm>
            <a:prstGeom prst="rect">
              <a:avLst/>
            </a:prstGeom>
            <a:noFill/>
          </p:spPr>
          <p:txBody>
            <a:bodyPr wrap="square" rtlCol="0">
              <a:spAutoFit/>
            </a:bodyPr>
            <a:lstStyle/>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自社製品</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ja-JP" altLang="en-US" sz="1200" b="1" spc="100" dirty="0">
                  <a:solidFill>
                    <a:schemeClr val="tx1">
                      <a:lumMod val="75000"/>
                      <a:lumOff val="25000"/>
                    </a:schemeClr>
                  </a:solidFill>
                  <a:latin typeface="Arial" pitchFamily="34" charset="0"/>
                  <a:ea typeface="メイリオ" pitchFamily="50" charset="-128"/>
                </a:rPr>
                <a:t>＋</a:t>
              </a:r>
              <a:endParaRPr lang="en-US" altLang="ja-JP" sz="1200" b="1" spc="100" dirty="0">
                <a:solidFill>
                  <a:schemeClr val="tx1">
                    <a:lumMod val="75000"/>
                    <a:lumOff val="25000"/>
                  </a:schemeClr>
                </a:solidFill>
                <a:latin typeface="Arial" pitchFamily="34" charset="0"/>
                <a:ea typeface="メイリオ" pitchFamily="50" charset="-128"/>
              </a:endParaRPr>
            </a:p>
            <a:p>
              <a:pPr algn="ctr">
                <a:lnSpc>
                  <a:spcPts val="1000"/>
                </a:lnSpc>
              </a:pPr>
              <a:r>
                <a:rPr lang="en-US" altLang="ja-JP" sz="1200" b="1" spc="100" dirty="0">
                  <a:solidFill>
                    <a:schemeClr val="tx1">
                      <a:lumMod val="75000"/>
                      <a:lumOff val="25000"/>
                    </a:schemeClr>
                  </a:solidFill>
                  <a:latin typeface="Arial" pitchFamily="34" charset="0"/>
                  <a:ea typeface="メイリオ" pitchFamily="50" charset="-128"/>
                </a:rPr>
                <a:t>FOSS</a:t>
              </a:r>
              <a:endParaRPr kumimoji="1" lang="ja-JP" altLang="en-US" sz="1200" b="1" spc="100" dirty="0">
                <a:solidFill>
                  <a:schemeClr val="tx1">
                    <a:lumMod val="75000"/>
                    <a:lumOff val="25000"/>
                  </a:schemeClr>
                </a:solidFill>
                <a:latin typeface="Arial" pitchFamily="34" charset="0"/>
                <a:ea typeface="メイリオ" pitchFamily="50" charset="-128"/>
              </a:endParaRPr>
            </a:p>
          </p:txBody>
        </p:sp>
      </p:grpSp>
      <p:sp>
        <p:nvSpPr>
          <p:cNvPr id="127" name="フリーフォーム 126"/>
          <p:cNvSpPr/>
          <p:nvPr/>
        </p:nvSpPr>
        <p:spPr bwMode="auto">
          <a:xfrm>
            <a:off x="5350042" y="3709904"/>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8" name="フリーフォーム 127"/>
          <p:cNvSpPr/>
          <p:nvPr/>
        </p:nvSpPr>
        <p:spPr bwMode="auto">
          <a:xfrm>
            <a:off x="4090738"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29" name="フリーフォーム 128"/>
          <p:cNvSpPr/>
          <p:nvPr/>
        </p:nvSpPr>
        <p:spPr bwMode="auto">
          <a:xfrm flipH="1">
            <a:off x="6641430" y="3693862"/>
            <a:ext cx="1243263" cy="2860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Lst>
            <a:ahLst/>
            <a:cxnLst>
              <a:cxn ang="0">
                <a:pos x="connsiteX0" y="connsiteY0"/>
              </a:cxn>
              <a:cxn ang="0">
                <a:pos x="connsiteX1" y="connsiteY1"/>
              </a:cxn>
            </a:cxnLst>
            <a:rect l="l" t="t" r="r" b="b"/>
            <a:pathLst>
              <a:path w="1243263" h="286084">
                <a:moveTo>
                  <a:pt x="1243263" y="173790"/>
                </a:moveTo>
                <a:cubicBezTo>
                  <a:pt x="909053" y="66842"/>
                  <a:pt x="414421" y="0"/>
                  <a:pt x="0" y="286084"/>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sp>
        <p:nvSpPr>
          <p:cNvPr id="130" name="フリーフォーム 129"/>
          <p:cNvSpPr/>
          <p:nvPr/>
        </p:nvSpPr>
        <p:spPr bwMode="auto">
          <a:xfrm flipH="1">
            <a:off x="6641432" y="3565524"/>
            <a:ext cx="2486526" cy="438484"/>
          </a:xfrm>
          <a:custGeom>
            <a:avLst/>
            <a:gdLst>
              <a:gd name="connsiteX0" fmla="*/ 770021 w 770021"/>
              <a:gd name="connsiteY0" fmla="*/ 0 h 8021"/>
              <a:gd name="connsiteX1" fmla="*/ 0 w 770021"/>
              <a:gd name="connsiteY1" fmla="*/ 8021 h 8021"/>
              <a:gd name="connsiteX0" fmla="*/ 1243263 w 1243263"/>
              <a:gd name="connsiteY0" fmla="*/ 0 h 112294"/>
              <a:gd name="connsiteX1" fmla="*/ 0 w 1243263"/>
              <a:gd name="connsiteY1" fmla="*/ 112294 h 112294"/>
              <a:gd name="connsiteX0" fmla="*/ 1243263 w 1243263"/>
              <a:gd name="connsiteY0" fmla="*/ 173790 h 286084"/>
              <a:gd name="connsiteX1" fmla="*/ 0 w 1243263"/>
              <a:gd name="connsiteY1" fmla="*/ 286084 h 286084"/>
              <a:gd name="connsiteX0" fmla="*/ 1243263 w 1243263"/>
              <a:gd name="connsiteY0" fmla="*/ 173790 h 286084"/>
              <a:gd name="connsiteX1" fmla="*/ 0 w 1243263"/>
              <a:gd name="connsiteY1" fmla="*/ 286084 h 286084"/>
              <a:gd name="connsiteX0" fmla="*/ 1243263 w 1243263"/>
              <a:gd name="connsiteY0" fmla="*/ 272278 h 384572"/>
              <a:gd name="connsiteX1" fmla="*/ 0 w 1243263"/>
              <a:gd name="connsiteY1" fmla="*/ 384572 h 384572"/>
              <a:gd name="connsiteX0" fmla="*/ 1243263 w 1243263"/>
              <a:gd name="connsiteY0" fmla="*/ 272278 h 384572"/>
              <a:gd name="connsiteX1" fmla="*/ 0 w 1243263"/>
              <a:gd name="connsiteY1" fmla="*/ 384572 h 384572"/>
            </a:gdLst>
            <a:ahLst/>
            <a:cxnLst>
              <a:cxn ang="0">
                <a:pos x="connsiteX0" y="connsiteY0"/>
              </a:cxn>
              <a:cxn ang="0">
                <a:pos x="connsiteX1" y="connsiteY1"/>
              </a:cxn>
            </a:cxnLst>
            <a:rect l="l" t="t" r="r" b="b"/>
            <a:pathLst>
              <a:path w="1243263" h="384572">
                <a:moveTo>
                  <a:pt x="1243263" y="272278"/>
                </a:moveTo>
                <a:cubicBezTo>
                  <a:pt x="989264" y="109051"/>
                  <a:pt x="382337" y="0"/>
                  <a:pt x="0" y="384572"/>
                </a:cubicBezTo>
              </a:path>
            </a:pathLst>
          </a:custGeom>
          <a:noFill/>
          <a:ln w="57150" cap="flat" cmpd="sng" algn="ctr">
            <a:solidFill>
              <a:srgbClr val="F6167B"/>
            </a:solidFill>
            <a:prstDash val="solid"/>
            <a:round/>
            <a:headEnd type="none" w="med" len="med"/>
            <a:tailEnd type="triangle" w="med" len="med"/>
          </a:ln>
          <a:effectLst/>
        </p:spPr>
        <p:txBody>
          <a:bodyPr rtlCol="0" anchor="ctr"/>
          <a:lstStyle/>
          <a:p>
            <a:pPr algn="ctr"/>
            <a:endParaRPr kumimoji="1" lang="ja-JP" altLang="en-US"/>
          </a:p>
        </p:txBody>
      </p:sp>
      <p:grpSp>
        <p:nvGrpSpPr>
          <p:cNvPr id="131" name="グループ化 130"/>
          <p:cNvGrpSpPr/>
          <p:nvPr/>
        </p:nvGrpSpPr>
        <p:grpSpPr>
          <a:xfrm>
            <a:off x="6300991" y="4746187"/>
            <a:ext cx="696539" cy="541191"/>
            <a:chOff x="-1579249" y="3803488"/>
            <a:chExt cx="937804" cy="728646"/>
          </a:xfrm>
        </p:grpSpPr>
        <p:grpSp>
          <p:nvGrpSpPr>
            <p:cNvPr id="132" name="グループ化 174"/>
            <p:cNvGrpSpPr/>
            <p:nvPr/>
          </p:nvGrpSpPr>
          <p:grpSpPr>
            <a:xfrm>
              <a:off x="-1239935" y="3803483"/>
              <a:ext cx="291973" cy="532265"/>
              <a:chOff x="-1172318" y="3777483"/>
              <a:chExt cx="434566" cy="792214"/>
            </a:xfrm>
            <a:gradFill flip="none" rotWithShape="1">
              <a:gsLst>
                <a:gs pos="0">
                  <a:schemeClr val="tx1"/>
                </a:gs>
                <a:gs pos="50000">
                  <a:schemeClr val="tx1">
                    <a:lumMod val="50000"/>
                    <a:lumOff val="50000"/>
                  </a:schemeClr>
                </a:gs>
                <a:gs pos="100000">
                  <a:schemeClr val="bg1">
                    <a:lumMod val="50000"/>
                  </a:schemeClr>
                </a:gs>
              </a:gsLst>
              <a:lin ang="5400000" scaled="1"/>
              <a:tileRect/>
            </a:gradFill>
          </p:grpSpPr>
          <p:sp>
            <p:nvSpPr>
              <p:cNvPr id="134" name="円/楕円 293"/>
              <p:cNvSpPr/>
              <p:nvPr/>
            </p:nvSpPr>
            <p:spPr bwMode="auto">
              <a:xfrm>
                <a:off x="-1127052" y="3777483"/>
                <a:ext cx="344033" cy="344032"/>
              </a:xfrm>
              <a:prstGeom prst="ellips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5" name="フローチャート : 論理積ゲート 294"/>
              <p:cNvSpPr/>
              <p:nvPr/>
            </p:nvSpPr>
            <p:spPr bwMode="auto">
              <a:xfrm rot="16200000">
                <a:off x="-1213059" y="4094391"/>
                <a:ext cx="516047" cy="434566"/>
              </a:xfrm>
              <a:prstGeom prst="flowChartDelay">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133" name="テキスト ボックス 132"/>
            <p:cNvSpPr txBox="1"/>
            <p:nvPr/>
          </p:nvSpPr>
          <p:spPr bwMode="gray">
            <a:xfrm>
              <a:off x="-1579249" y="4195648"/>
              <a:ext cx="937804" cy="336486"/>
            </a:xfrm>
            <a:prstGeom prst="roundRect">
              <a:avLst/>
            </a:prstGeom>
            <a:solidFill>
              <a:srgbClr val="000000">
                <a:alpha val="69804"/>
              </a:srgbClr>
            </a:solidFill>
            <a:ln w="3175" cap="rnd">
              <a:noFill/>
              <a:miter lim="800000"/>
              <a:headEnd/>
              <a:tailEnd/>
            </a:ln>
            <a:effectLst/>
          </p:spPr>
          <p:txBody>
            <a:bodyPr wrap="square" rtlCol="0" anchor="ctr">
              <a:spAutoFit/>
            </a:bodyPr>
            <a:lstStyle/>
            <a:p>
              <a:pPr algn="ctr" fontAlgn="auto">
                <a:spcBef>
                  <a:spcPts val="0"/>
                </a:spcBef>
                <a:spcAft>
                  <a:spcPts val="300"/>
                </a:spcAft>
                <a:buClr>
                  <a:srgbClr val="C00000"/>
                </a:buClr>
              </a:pPr>
              <a:r>
                <a:rPr kumimoji="0" lang="ja-JP" altLang="en-US" sz="1200" b="1" kern="0" dirty="0">
                  <a:solidFill>
                    <a:schemeClr val="bg1"/>
                  </a:solidFill>
                  <a:latin typeface="Arial" pitchFamily="34" charset="0"/>
                  <a:ea typeface="メイリオ" pitchFamily="50" charset="-128"/>
                </a:rPr>
                <a:t>第三者</a:t>
              </a:r>
            </a:p>
          </p:txBody>
        </p:sp>
      </p:grpSp>
      <p:sp>
        <p:nvSpPr>
          <p:cNvPr id="136" name="上矢印 135"/>
          <p:cNvSpPr/>
          <p:nvPr/>
        </p:nvSpPr>
        <p:spPr bwMode="auto">
          <a:xfrm flipH="1">
            <a:off x="6536949" y="4330271"/>
            <a:ext cx="230435" cy="530043"/>
          </a:xfrm>
          <a:prstGeom prst="upArrow">
            <a:avLst>
              <a:gd name="adj1" fmla="val 50000"/>
              <a:gd name="adj2" fmla="val 72080"/>
            </a:avLst>
          </a:prstGeom>
          <a:gradFill flip="none" rotWithShape="1">
            <a:gsLst>
              <a:gs pos="0">
                <a:srgbClr val="F6167B"/>
              </a:gs>
              <a:gs pos="50000">
                <a:srgbClr val="F6167B">
                  <a:alpha val="31000"/>
                </a:srgbClr>
              </a:gs>
              <a:gs pos="100000">
                <a:srgbClr val="F6167B">
                  <a:alpha val="0"/>
                </a:srgbClr>
              </a:gs>
            </a:gsLst>
            <a:lin ang="5400000" scaled="0"/>
            <a:tileRect/>
          </a:gradFill>
          <a:ln w="9525">
            <a:noFill/>
            <a:miter lim="800000"/>
            <a:headEnd/>
            <a:tailEnd/>
          </a:ln>
          <a:effectLst/>
        </p:spPr>
        <p:txBody>
          <a:bodyPr wrap="square" lIns="144000" tIns="144000" rIns="144000" bIns="14400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
        <p:nvSpPr>
          <p:cNvPr id="137" name="テキスト ボックス 79"/>
          <p:cNvSpPr txBox="1"/>
          <p:nvPr/>
        </p:nvSpPr>
        <p:spPr>
          <a:xfrm>
            <a:off x="4728694" y="3374661"/>
            <a:ext cx="4146275"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③自社保有特許の権利不行使、無償実施許諾</a:t>
            </a:r>
            <a:endParaRPr kumimoji="1" lang="en-US" altLang="ja-JP" sz="1400" b="1" spc="100" dirty="0">
              <a:solidFill>
                <a:schemeClr val="bg1"/>
              </a:solidFill>
              <a:latin typeface="Arial" pitchFamily="34" charset="0"/>
              <a:ea typeface="メイリオ" pitchFamily="50" charset="-128"/>
            </a:endParaRPr>
          </a:p>
        </p:txBody>
      </p:sp>
      <p:cxnSp>
        <p:nvCxnSpPr>
          <p:cNvPr id="138" name="直線矢印コネクタ 137"/>
          <p:cNvCxnSpPr/>
          <p:nvPr/>
        </p:nvCxnSpPr>
        <p:spPr bwMode="auto">
          <a:xfrm flipV="1">
            <a:off x="4235117" y="4410591"/>
            <a:ext cx="2108694" cy="599551"/>
          </a:xfrm>
          <a:prstGeom prst="straightConnector1">
            <a:avLst/>
          </a:prstGeom>
          <a:noFill/>
          <a:ln w="28575" cap="flat" cmpd="sng" algn="ctr">
            <a:solidFill>
              <a:srgbClr val="4BA2C1"/>
            </a:solidFill>
            <a:prstDash val="solid"/>
            <a:round/>
            <a:headEnd type="none" w="med" len="med"/>
            <a:tailEnd type="arrow"/>
          </a:ln>
          <a:effectLst/>
        </p:spPr>
      </p:cxnSp>
      <p:cxnSp>
        <p:nvCxnSpPr>
          <p:cNvPr id="139" name="直線矢印コネクタ 138"/>
          <p:cNvCxnSpPr/>
          <p:nvPr/>
        </p:nvCxnSpPr>
        <p:spPr bwMode="auto">
          <a:xfrm flipV="1">
            <a:off x="4235115" y="4453736"/>
            <a:ext cx="796646" cy="556406"/>
          </a:xfrm>
          <a:prstGeom prst="straightConnector1">
            <a:avLst/>
          </a:prstGeom>
          <a:noFill/>
          <a:ln w="28575" cap="flat" cmpd="sng" algn="ctr">
            <a:solidFill>
              <a:srgbClr val="4D94BF"/>
            </a:solidFill>
            <a:prstDash val="solid"/>
            <a:round/>
            <a:headEnd type="none" w="med" len="med"/>
            <a:tailEnd type="arrow"/>
          </a:ln>
          <a:effectLst/>
        </p:spPr>
      </p:cxnSp>
      <p:cxnSp>
        <p:nvCxnSpPr>
          <p:cNvPr id="140" name="直線矢印コネクタ 139"/>
          <p:cNvCxnSpPr/>
          <p:nvPr/>
        </p:nvCxnSpPr>
        <p:spPr bwMode="auto">
          <a:xfrm rot="5400000" flipH="1" flipV="1">
            <a:off x="5448557" y="3456320"/>
            <a:ext cx="340381" cy="2767263"/>
          </a:xfrm>
          <a:prstGeom prst="straightConnector1">
            <a:avLst/>
          </a:prstGeom>
          <a:noFill/>
          <a:ln w="28575" cap="flat" cmpd="sng" algn="ctr">
            <a:solidFill>
              <a:srgbClr val="4A89C2"/>
            </a:solidFill>
            <a:prstDash val="solid"/>
            <a:round/>
            <a:headEnd type="none" w="med" len="med"/>
            <a:tailEnd type="arrow"/>
          </a:ln>
          <a:effectLst/>
        </p:spPr>
      </p:cxnSp>
      <p:sp>
        <p:nvSpPr>
          <p:cNvPr id="141" name="テキスト ボックス 79"/>
          <p:cNvSpPr txBox="1"/>
          <p:nvPr/>
        </p:nvSpPr>
        <p:spPr>
          <a:xfrm rot="5400000">
            <a:off x="6124965"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2" name="テキスト ボックス 79"/>
          <p:cNvSpPr txBox="1"/>
          <p:nvPr/>
        </p:nvSpPr>
        <p:spPr>
          <a:xfrm rot="16200000" flipH="1">
            <a:off x="6963166" y="5010141"/>
            <a:ext cx="208101" cy="252000"/>
          </a:xfrm>
          <a:prstGeom prst="triangle">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400" b="1" spc="100" dirty="0">
              <a:solidFill>
                <a:schemeClr val="bg1"/>
              </a:solidFill>
              <a:latin typeface="Arial" pitchFamily="34" charset="0"/>
              <a:ea typeface="メイリオ" pitchFamily="50" charset="-128"/>
            </a:endParaRPr>
          </a:p>
        </p:txBody>
      </p:sp>
      <p:sp>
        <p:nvSpPr>
          <p:cNvPr id="143" name="テキスト ボックス 79"/>
          <p:cNvSpPr txBox="1"/>
          <p:nvPr/>
        </p:nvSpPr>
        <p:spPr>
          <a:xfrm>
            <a:off x="7098632" y="5010141"/>
            <a:ext cx="3128210" cy="252000"/>
          </a:xfrm>
          <a:prstGeom prst="roundRect">
            <a:avLst/>
          </a:prstGeom>
          <a:solidFill>
            <a:srgbClr val="F6167B"/>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②第三者の特許侵害、訴訟提起</a:t>
            </a:r>
          </a:p>
        </p:txBody>
      </p:sp>
      <p:sp>
        <p:nvSpPr>
          <p:cNvPr id="144" name="テキスト ボックス 79"/>
          <p:cNvSpPr txBox="1"/>
          <p:nvPr/>
        </p:nvSpPr>
        <p:spPr>
          <a:xfrm>
            <a:off x="2221832" y="5010141"/>
            <a:ext cx="4026568" cy="252000"/>
          </a:xfrm>
          <a:prstGeom prst="roundRect">
            <a:avLst/>
          </a:prstGeom>
          <a:solidFill>
            <a:srgbClr val="4C89C0"/>
          </a:solidFill>
        </p:spPr>
        <p:txBody>
          <a:bodyPr wrap="square" rtlCol="0">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b="1" spc="100" dirty="0">
                <a:solidFill>
                  <a:schemeClr val="bg1"/>
                </a:solidFill>
                <a:latin typeface="Arial" pitchFamily="34" charset="0"/>
                <a:ea typeface="メイリオ" pitchFamily="50" charset="-128"/>
              </a:rPr>
              <a:t>①第三者</a:t>
            </a:r>
            <a:r>
              <a:rPr lang="en-US" altLang="ja-JP" sz="1400" b="1" spc="100" dirty="0">
                <a:solidFill>
                  <a:schemeClr val="bg1"/>
                </a:solidFill>
                <a:latin typeface="Arial" pitchFamily="34" charset="0"/>
                <a:ea typeface="メイリオ" pitchFamily="50" charset="-128"/>
              </a:rPr>
              <a:t>X</a:t>
            </a:r>
            <a:r>
              <a:rPr lang="ja-JP" altLang="en-US" sz="1400" b="1" spc="100" dirty="0">
                <a:solidFill>
                  <a:schemeClr val="bg1"/>
                </a:solidFill>
                <a:latin typeface="Arial" pitchFamily="34" charset="0"/>
                <a:ea typeface="メイリオ" pitchFamily="50" charset="-128"/>
              </a:rPr>
              <a:t>の知財権の不侵害について無保証</a:t>
            </a:r>
          </a:p>
        </p:txBody>
      </p:sp>
      <p:cxnSp>
        <p:nvCxnSpPr>
          <p:cNvPr id="145" name="直線矢印コネクタ 144"/>
          <p:cNvCxnSpPr>
            <a:stCxn id="143" idx="0"/>
            <a:endCxn id="136" idx="1"/>
          </p:cNvCxnSpPr>
          <p:nvPr/>
        </p:nvCxnSpPr>
        <p:spPr bwMode="auto">
          <a:xfrm rot="16200000" flipV="1">
            <a:off x="7458175" y="3805578"/>
            <a:ext cx="513772" cy="1895353"/>
          </a:xfrm>
          <a:prstGeom prst="straightConnector1">
            <a:avLst/>
          </a:prstGeom>
          <a:noFill/>
          <a:ln w="28575" cap="flat" cmpd="sng" algn="ctr">
            <a:solidFill>
              <a:srgbClr val="F6167B"/>
            </a:solidFill>
            <a:prstDash val="solid"/>
            <a:round/>
            <a:headEnd type="none" w="med" len="med"/>
            <a:tailEnd type="arrow"/>
          </a:ln>
          <a:effectLst/>
        </p:spPr>
      </p:cxnSp>
      <p:sp>
        <p:nvSpPr>
          <p:cNvPr id="62" name="Rectangle 2"/>
          <p:cNvSpPr>
            <a:spLocks noGrp="1" noChangeArrowheads="1"/>
          </p:cNvSpPr>
          <p:nvPr>
            <p:ph type="title"/>
          </p:nvPr>
        </p:nvSpPr>
        <p:spPr>
          <a:xfrm>
            <a:off x="609600" y="533400"/>
            <a:ext cx="10972800" cy="990600"/>
          </a:xfrm>
        </p:spPr>
        <p:txBody>
          <a:bodyPr>
            <a:normAutofit/>
          </a:bodyPr>
          <a:lstStyle/>
          <a:p>
            <a:r>
              <a:rPr lang="en-US" altLang="ja-JP" dirty="0"/>
              <a:t>FOSS</a:t>
            </a:r>
            <a:r>
              <a:rPr lang="ja-JP" altLang="en-US" dirty="0"/>
              <a:t>導入時の検討・実施事項</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906069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レビュー</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61885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【§1.5】</a:t>
            </a:r>
            <a:endParaRPr 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プログラムマネージャー、プロダクトマネージャーおよびエンジニアに提案された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コンポーネントの有益性や品質面のレビューを実施しその後、選択されたコンポーネントの使用に付随する権利や義務についてのレビューが開始される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あり、これにより企業は使用する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パッケージを取り巻くコミュニティの状況（活動状況、メンバーの多様性、反応の早さ）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版名（</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URL</a:t>
            </a: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意図して行われた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ているロケーション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に対して下された</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シンプル･ﾊﾞｰｼﾞｮﾝ</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とは？</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347272"/>
            <a:ext cx="10945811" cy="533563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a:t>
            </a:r>
            <a:r>
              <a:rPr lang="ja-JP" altLang="en-US" sz="2400" b="0" i="0" u="none" strike="noStrike" cap="none" dirty="0">
                <a:latin typeface="メイリオ" panose="020B0604030504040204" pitchFamily="50" charset="-128"/>
                <a:ea typeface="メイリオ" panose="020B0604030504040204" pitchFamily="50" charset="-128"/>
                <a:cs typeface="メイリオ" panose="020B0604030504040204" pitchFamily="50" charset="-128"/>
                <a:sym typeface="Roboto"/>
              </a:rPr>
              <a:t>中核</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が</a:t>
            </a:r>
            <a:r>
              <a:rPr lang="ja-JP" alt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）となる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パンフレットは、</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の利用を啓発するための資料である。</a:t>
            </a:r>
            <a:endPar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en-US" altLang="ja-JP" dirty="0" err="1">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教育資料</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シンプル･ﾊﾞｰｼﾞｮﾝ</a:t>
            </a:r>
            <a:r>
              <a:rPr lang="en-US" altLang="ja-JP"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は、パンフレットの後続資料として、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最初に</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Roboto"/>
              </a:rPr>
              <a:t>の利用を手掛ける会社向けに、単純な役割想定のもと、準備した教育資料である。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Roboto"/>
            </a:endParaRPr>
          </a:p>
          <a:p>
            <a:pPr lvl="0">
              <a:spcBef>
                <a:spcPts val="0"/>
              </a:spcBef>
              <a:buFont typeface="Arial"/>
              <a:buChar char="•"/>
            </a:pP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記載の全要件</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を満たすことを</a:t>
            </a:r>
            <a:r>
              <a:rPr lang="ja-JP" altLang="en-US" sz="2400" b="0" i="0" u="none" strike="noStrike" cap="none"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sym typeface="Roboto"/>
              </a:rPr>
              <a:t>促進す</a:t>
            </a:r>
            <a:r>
              <a:rPr lang="ja-JP" alt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る。また、一般的なコンプライアンス教育でも利用できる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a:t>
            </a:r>
            <a:r>
              <a:rPr lang="ja-JP" altLang="en-US"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左記</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www.openchainproject.org</a:t>
            </a:r>
            <a:b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b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本教育資料中、</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で関連する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2.0</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の章を記載している。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ソースコードスキャン</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を自動化するツールは数多く、さまざまなものが存在</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それらのすべては特定のニーズに向けたソリューションであるため、あらゆる課題を解決するもの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ではない</a:t>
            </a:r>
            <a:endPar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多くの企業は自動化ツールと人手によるレビューを併用している</a:t>
            </a:r>
            <a:endParaRPr lang="en-US" altLang="ja-JP" sz="2400" b="0" i="0" u="none" strike="noStrike" cap="none"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無償で、自由に利用できるソースコード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スキャン ツールの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よい例として</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でホストしたプロジェクトである、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182880" marR="0" lvl="0" indent="-182880" algn="l" rtl="0">
              <a:spcBef>
                <a:spcPts val="480"/>
              </a:spcBef>
              <a:spcAft>
                <a:spcPts val="0"/>
              </a:spcAft>
              <a:buClr>
                <a:schemeClr val="accent1"/>
              </a:buClr>
              <a:buSzPct val="85000"/>
              <a:buFont typeface="Arial"/>
              <a:buChar char="•"/>
            </a:pP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4060677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fontScale="92500" lnSpcReduction="10000"/>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465319"/>
            <a:ext cx="10972800" cy="990600"/>
          </a:xfrm>
        </p:spPr>
        <p:txBody>
          <a:bodyPr>
            <a:normAutofit/>
          </a:bodyPr>
          <a:lstStyle/>
          <a:p>
            <a:r>
              <a:rPr kumimoji="1"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配布</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ビジネス形態毎の配布の事例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サブタイトル 2"/>
          <p:cNvSpPr txBox="1">
            <a:spLocks/>
          </p:cNvSpPr>
          <p:nvPr/>
        </p:nvSpPr>
        <p:spPr>
          <a:xfrm>
            <a:off x="846666" y="4547965"/>
            <a:ext cx="11345333" cy="318029"/>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③</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ベンダー：お客様に準委任で役務提供し、</a:t>
            </a:r>
            <a:r>
              <a:rPr kumimoji="1"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を含む環境構築、アプリケーション開発を行うパターン</a:t>
            </a:r>
          </a:p>
        </p:txBody>
      </p:sp>
      <p:sp>
        <p:nvSpPr>
          <p:cNvPr id="7" name="サブタイトル 2"/>
          <p:cNvSpPr txBox="1">
            <a:spLocks/>
          </p:cNvSpPr>
          <p:nvPr/>
        </p:nvSpPr>
        <p:spPr>
          <a:xfrm>
            <a:off x="846665" y="2863104"/>
            <a:ext cx="9144000"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②</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ベンダー：お客様のユーザプログラムを開発し</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と共に提供するパターン</a:t>
            </a:r>
          </a:p>
        </p:txBody>
      </p:sp>
      <p:sp>
        <p:nvSpPr>
          <p:cNvPr id="8" name="サブタイトル 2"/>
          <p:cNvSpPr txBox="1">
            <a:spLocks/>
          </p:cNvSpPr>
          <p:nvPr/>
        </p:nvSpPr>
        <p:spPr>
          <a:xfrm>
            <a:off x="846667" y="1365573"/>
            <a:ext cx="11345332"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①製品ベンダー：お客様に</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を組み込んだアプリケーション、サービス、組込型製品を提供するパターン</a:t>
            </a:r>
          </a:p>
        </p:txBody>
      </p:sp>
      <p:sp>
        <p:nvSpPr>
          <p:cNvPr id="9" name="正方形/長方形 8"/>
          <p:cNvSpPr/>
          <p:nvPr/>
        </p:nvSpPr>
        <p:spPr>
          <a:xfrm>
            <a:off x="2819046" y="5803923"/>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0" name="正方形/長方形 9"/>
          <p:cNvSpPr/>
          <p:nvPr/>
        </p:nvSpPr>
        <p:spPr>
          <a:xfrm>
            <a:off x="6425855" y="5812388"/>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10024200" y="5812384"/>
            <a:ext cx="1507066" cy="59743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ｴﾝﾄﾞﾕｰｻﾞ</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右矢印 11"/>
          <p:cNvSpPr/>
          <p:nvPr/>
        </p:nvSpPr>
        <p:spPr>
          <a:xfrm>
            <a:off x="4495444" y="5969556"/>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コンサル</a:t>
            </a:r>
          </a:p>
        </p:txBody>
      </p:sp>
      <p:sp>
        <p:nvSpPr>
          <p:cNvPr id="13" name="雲形吹き出し 12"/>
          <p:cNvSpPr/>
          <p:nvPr/>
        </p:nvSpPr>
        <p:spPr>
          <a:xfrm>
            <a:off x="6552844" y="4953550"/>
            <a:ext cx="1303867" cy="592671"/>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下矢印 13"/>
          <p:cNvSpPr/>
          <p:nvPr/>
        </p:nvSpPr>
        <p:spPr>
          <a:xfrm>
            <a:off x="7128578" y="5402287"/>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テキスト ボックス 14"/>
          <p:cNvSpPr txBox="1"/>
          <p:nvPr/>
        </p:nvSpPr>
        <p:spPr>
          <a:xfrm>
            <a:off x="7331772" y="5453086"/>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16" name="正方形/長方形 15"/>
          <p:cNvSpPr/>
          <p:nvPr/>
        </p:nvSpPr>
        <p:spPr>
          <a:xfrm>
            <a:off x="2798329" y="3718939"/>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メイリオ" panose="020B0604030504040204" pitchFamily="50" charset="-128"/>
                <a:ea typeface="メイリオ" panose="020B0604030504040204" pitchFamily="50" charset="-128"/>
                <a:cs typeface="メイリオ" panose="020B0604030504040204" pitchFamily="50" charset="-128"/>
              </a:rPr>
              <a:t>IT</a:t>
            </a:r>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ベンダー</a:t>
            </a:r>
          </a:p>
        </p:txBody>
      </p:sp>
      <p:sp>
        <p:nvSpPr>
          <p:cNvPr id="17" name="正方形/長方形 16"/>
          <p:cNvSpPr/>
          <p:nvPr/>
        </p:nvSpPr>
        <p:spPr>
          <a:xfrm>
            <a:off x="6405138" y="3727404"/>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下矢印 18"/>
          <p:cNvSpPr/>
          <p:nvPr/>
        </p:nvSpPr>
        <p:spPr>
          <a:xfrm rot="17387092">
            <a:off x="2323804" y="3486005"/>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テキスト ボックス 19"/>
          <p:cNvSpPr txBox="1"/>
          <p:nvPr/>
        </p:nvSpPr>
        <p:spPr>
          <a:xfrm>
            <a:off x="2574047" y="3357855"/>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21" name="正方形/長方形 20"/>
          <p:cNvSpPr/>
          <p:nvPr/>
        </p:nvSpPr>
        <p:spPr>
          <a:xfrm>
            <a:off x="2798326" y="2095864"/>
            <a:ext cx="1507066" cy="597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latin typeface="メイリオ" panose="020B0604030504040204" pitchFamily="50" charset="-128"/>
                <a:ea typeface="メイリオ" panose="020B0604030504040204" pitchFamily="50" charset="-128"/>
                <a:cs typeface="メイリオ" panose="020B0604030504040204" pitchFamily="50" charset="-128"/>
              </a:rPr>
              <a:t>製品ベンダー</a:t>
            </a:r>
          </a:p>
        </p:txBody>
      </p:sp>
      <p:sp>
        <p:nvSpPr>
          <p:cNvPr id="22" name="正方形/長方形 21"/>
          <p:cNvSpPr/>
          <p:nvPr/>
        </p:nvSpPr>
        <p:spPr>
          <a:xfrm>
            <a:off x="6405135" y="2104329"/>
            <a:ext cx="1507066" cy="59743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お客様</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楕円 23"/>
          <p:cNvSpPr/>
          <p:nvPr/>
        </p:nvSpPr>
        <p:spPr>
          <a:xfrm>
            <a:off x="9647411" y="565523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右矢印 27"/>
          <p:cNvSpPr/>
          <p:nvPr/>
        </p:nvSpPr>
        <p:spPr>
          <a:xfrm>
            <a:off x="8119190" y="5969559"/>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9522522" y="5367198"/>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0" name="楕円 29"/>
          <p:cNvSpPr/>
          <p:nvPr/>
        </p:nvSpPr>
        <p:spPr>
          <a:xfrm>
            <a:off x="5988161" y="3570252"/>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5863272" y="3330854"/>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2" name="右矢印 31"/>
          <p:cNvSpPr/>
          <p:nvPr/>
        </p:nvSpPr>
        <p:spPr>
          <a:xfrm>
            <a:off x="4474727" y="3884572"/>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ユーザ</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ﾌﾟﾛｸﾞﾗﾑ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楕円 32"/>
          <p:cNvSpPr/>
          <p:nvPr/>
        </p:nvSpPr>
        <p:spPr>
          <a:xfrm>
            <a:off x="5978631" y="1951406"/>
            <a:ext cx="266700" cy="8763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5853742" y="1721736"/>
            <a:ext cx="1701800" cy="307777"/>
          </a:xfrm>
          <a:prstGeom prst="rect">
            <a:avLst/>
          </a:prstGeom>
          <a:noFill/>
        </p:spPr>
        <p:txBody>
          <a:bodyPr wrap="square" rtlCol="0">
            <a:spAutoFit/>
          </a:bodyPr>
          <a:lstStyle/>
          <a:p>
            <a:r>
              <a:rPr kumimoji="1" lang="en-US" altLang="ja-JP"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a:t>
            </a:r>
          </a:p>
        </p:txBody>
      </p:sp>
      <p:sp>
        <p:nvSpPr>
          <p:cNvPr id="35" name="右矢印 34"/>
          <p:cNvSpPr/>
          <p:nvPr/>
        </p:nvSpPr>
        <p:spPr>
          <a:xfrm>
            <a:off x="4474724" y="2261497"/>
            <a:ext cx="1718734" cy="254000"/>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ｱﾌﾟﾘｹｰｼｮﾝ</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サービス </a:t>
            </a:r>
            <a:r>
              <a:rPr lang="en-US" altLang="ja-JP" sz="12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or</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組込型製品</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角丸四角形吹き出し 35"/>
          <p:cNvSpPr/>
          <p:nvPr/>
        </p:nvSpPr>
        <p:spPr>
          <a:xfrm>
            <a:off x="649622" y="5039309"/>
            <a:ext cx="3739092" cy="701686"/>
          </a:xfrm>
          <a:prstGeom prst="wedgeRoundRectCallout">
            <a:avLst>
              <a:gd name="adj1" fmla="val 74452"/>
              <a:gd name="adj2" fmla="val 6955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お客様に</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配布が発生する場合、</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ベンダーはお客様の</a:t>
            </a:r>
            <a:r>
              <a:rPr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利用リスク</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について、情報共有する必要がある</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重過失の観点</a:t>
            </a:r>
            <a:r>
              <a:rPr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雲形吹き出し 37"/>
          <p:cNvSpPr/>
          <p:nvPr/>
        </p:nvSpPr>
        <p:spPr>
          <a:xfrm>
            <a:off x="691365" y="3927076"/>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下矢印 38"/>
          <p:cNvSpPr/>
          <p:nvPr/>
        </p:nvSpPr>
        <p:spPr>
          <a:xfrm rot="16200000">
            <a:off x="2313158" y="3887246"/>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1627566" y="4271464"/>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2" name="フローチャート: 磁気ディスク 1"/>
          <p:cNvSpPr/>
          <p:nvPr/>
        </p:nvSpPr>
        <p:spPr>
          <a:xfrm>
            <a:off x="691365" y="3349503"/>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下矢印 40"/>
          <p:cNvSpPr/>
          <p:nvPr/>
        </p:nvSpPr>
        <p:spPr>
          <a:xfrm rot="17387092">
            <a:off x="2320563" y="1848521"/>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テキスト ボックス 41"/>
          <p:cNvSpPr txBox="1"/>
          <p:nvPr/>
        </p:nvSpPr>
        <p:spPr>
          <a:xfrm>
            <a:off x="2570806" y="1720371"/>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43" name="雲形吹き出し 42"/>
          <p:cNvSpPr/>
          <p:nvPr/>
        </p:nvSpPr>
        <p:spPr>
          <a:xfrm>
            <a:off x="688124" y="2289592"/>
            <a:ext cx="1303867" cy="437002"/>
          </a:xfrm>
          <a:prstGeom prst="cloudCallou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endParaRPr kumimoji="1"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下矢印 43"/>
          <p:cNvSpPr/>
          <p:nvPr/>
        </p:nvSpPr>
        <p:spPr>
          <a:xfrm rot="16200000">
            <a:off x="2309917" y="224976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テキスト ボックス 44"/>
          <p:cNvSpPr txBox="1"/>
          <p:nvPr/>
        </p:nvSpPr>
        <p:spPr>
          <a:xfrm>
            <a:off x="1624325" y="263398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ダウンロード</a:t>
            </a:r>
          </a:p>
        </p:txBody>
      </p:sp>
      <p:sp>
        <p:nvSpPr>
          <p:cNvPr id="46" name="フローチャート: 磁気ディスク 45"/>
          <p:cNvSpPr/>
          <p:nvPr/>
        </p:nvSpPr>
        <p:spPr>
          <a:xfrm>
            <a:off x="688124" y="1712019"/>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7" name="下矢印 46"/>
          <p:cNvSpPr/>
          <p:nvPr/>
        </p:nvSpPr>
        <p:spPr>
          <a:xfrm rot="17387092">
            <a:off x="6270006" y="5369932"/>
            <a:ext cx="262466" cy="401636"/>
          </a:xfrm>
          <a:prstGeom prst="down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フローチャート: 磁気ディスク 47"/>
          <p:cNvSpPr/>
          <p:nvPr/>
        </p:nvSpPr>
        <p:spPr>
          <a:xfrm>
            <a:off x="4871031" y="4931870"/>
            <a:ext cx="1287652" cy="491233"/>
          </a:xfrm>
          <a:prstGeom prst="flowChartMagneticDisk">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ｿﾌﾄｳｪｱ</a:t>
            </a:r>
            <a:endParaRPr kumimoji="1" lang="en-US" altLang="ja-JP"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kumimoji="1"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製品 </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テキスト ボックス 48"/>
          <p:cNvSpPr txBox="1"/>
          <p:nvPr/>
        </p:nvSpPr>
        <p:spPr>
          <a:xfrm>
            <a:off x="5716762" y="5472290"/>
            <a:ext cx="1701800"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入手</a:t>
            </a:r>
          </a:p>
        </p:txBody>
      </p:sp>
      <p:sp>
        <p:nvSpPr>
          <p:cNvPr id="50" name="サブタイトル 2"/>
          <p:cNvSpPr txBox="1">
            <a:spLocks/>
          </p:cNvSpPr>
          <p:nvPr/>
        </p:nvSpPr>
        <p:spPr>
          <a:xfrm>
            <a:off x="383140" y="6607628"/>
            <a:ext cx="6169704" cy="3180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を含む</a:t>
            </a:r>
            <a:r>
              <a:rPr lang="ja-JP" altLang="en-US" sz="14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4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又は外注の開発したソフトウェア</a:t>
            </a:r>
          </a:p>
        </p:txBody>
      </p:sp>
      <p:sp>
        <p:nvSpPr>
          <p:cNvPr id="3" name="角丸四角形吹き出し 2"/>
          <p:cNvSpPr/>
          <p:nvPr/>
        </p:nvSpPr>
        <p:spPr>
          <a:xfrm>
            <a:off x="9323106" y="1662004"/>
            <a:ext cx="2829981" cy="2065400"/>
          </a:xfrm>
          <a:prstGeom prst="wedgeRoundRectCallout">
            <a:avLst>
              <a:gd name="adj1" fmla="val -136075"/>
              <a:gd name="adj2" fmla="val -404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利用の</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通知、表示</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リスト、</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ンス一覧含む）</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（バイナリ、又は</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ソースコード）の提供</a:t>
            </a:r>
            <a:endPar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lvl="0">
              <a:lnSpc>
                <a:spcPts val="1300"/>
              </a:lnSpc>
              <a:defRPr/>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・ライセンス文の提供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の改変ソースコード、</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自社開発ソースコードの提供</a:t>
            </a:r>
          </a:p>
          <a:p>
            <a:pPr>
              <a:lnSpc>
                <a:spcPts val="1300"/>
              </a:lnSpc>
            </a:pP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・その他の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ライセンス</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条件</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著作権表示、謝辞他</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履行など</a:t>
            </a:r>
          </a:p>
        </p:txBody>
      </p:sp>
      <p:sp>
        <p:nvSpPr>
          <p:cNvPr id="4" name="フリーフォーム 3"/>
          <p:cNvSpPr/>
          <p:nvPr/>
        </p:nvSpPr>
        <p:spPr>
          <a:xfrm>
            <a:off x="6955277" y="3258766"/>
            <a:ext cx="2490280" cy="359923"/>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p:cNvSpPr/>
          <p:nvPr/>
        </p:nvSpPr>
        <p:spPr>
          <a:xfrm rot="16777109">
            <a:off x="9524220" y="4246889"/>
            <a:ext cx="1723096" cy="531235"/>
          </a:xfrm>
          <a:custGeom>
            <a:avLst/>
            <a:gdLst>
              <a:gd name="connsiteX0" fmla="*/ 2383276 w 2490280"/>
              <a:gd name="connsiteY0" fmla="*/ 0 h 359923"/>
              <a:gd name="connsiteX1" fmla="*/ 0 w 2490280"/>
              <a:gd name="connsiteY1" fmla="*/ 204281 h 359923"/>
              <a:gd name="connsiteX2" fmla="*/ 2490280 w 2490280"/>
              <a:gd name="connsiteY2" fmla="*/ 359923 h 359923"/>
            </a:gdLst>
            <a:ahLst/>
            <a:cxnLst>
              <a:cxn ang="0">
                <a:pos x="connsiteX0" y="connsiteY0"/>
              </a:cxn>
              <a:cxn ang="0">
                <a:pos x="connsiteX1" y="connsiteY1"/>
              </a:cxn>
              <a:cxn ang="0">
                <a:pos x="connsiteX2" y="connsiteY2"/>
              </a:cxn>
            </a:cxnLst>
            <a:rect l="l" t="t" r="r" b="b"/>
            <a:pathLst>
              <a:path w="2490280" h="359923">
                <a:moveTo>
                  <a:pt x="2383276" y="0"/>
                </a:moveTo>
                <a:lnTo>
                  <a:pt x="0" y="204281"/>
                </a:lnTo>
                <a:lnTo>
                  <a:pt x="2490280" y="359923"/>
                </a:ln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64110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t>FOSS</a:t>
            </a:r>
            <a:r>
              <a:rPr lang="ja-JP" altLang="en-US" dirty="0"/>
              <a:t>配布の</a:t>
            </a:r>
            <a:r>
              <a:rPr lang="ja-JP" altLang="en-US" dirty="0" smtClean="0"/>
              <a:t>例                                               </a:t>
            </a:r>
            <a:r>
              <a:rPr lang="en-US" altLang="ja-JP" sz="18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18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2154776"/>
            <a:ext cx="11354809" cy="4275217"/>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半導体企業から提供されたソフトウェア開発</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キット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が含まれ、製品の中に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組み込まれる例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配布</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を開発し、発売する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提供者から</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SDK</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２．製品開発を他社</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他社製品を自社ブランドで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製品化</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(OEM</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際に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委託先が製品の中に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含める例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開発を委託したり、自社ブランド製品を発売する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ODM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OEM</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製品提供者から製品に含まれる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についての適切な情報が必要</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を含む製品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の出荷、モバイルアプリケーションソフトウェアのリリース、ソフトウェアアップデータの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リリース</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を行う例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配布：製品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を出荷する人、ソフトウェアをリリースする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人が対象</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ライセンスを的確に理解し、条項に従って配布に伴い、求められた事柄を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9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ページなどで使われる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スクリプトの例</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ページからユーザーのマシンにプログラムが渡されること</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があれ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企業が対象</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で書かれたプログラム（スクリプト）が</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とし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作られて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ページの閲覧時</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の頒布が行われているということに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ライセンスの遵守が必要</a:t>
            </a:r>
            <a:endParaRPr lang="ja-JP" altLang="en-US" sz="1600"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459805"/>
            <a:ext cx="11466369" cy="646331"/>
          </a:xfrm>
          <a:prstGeom prst="rect">
            <a:avLst/>
          </a:prstGeom>
          <a:noFill/>
        </p:spPr>
        <p:txBody>
          <a:bodyPr wrap="square" rtlCol="0">
            <a:spAutoFit/>
          </a:bodyPr>
          <a:lstStyle/>
          <a:p>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の配布につながる例をいくつか挙げておく。いずれの場合も</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を配布する人や企業などはライセンスで定められた事柄をきちんと実施しなくてはならない。</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49989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smtClean="0"/>
              <a:t>ソフトウェアサプライチェーン     </a:t>
            </a:r>
            <a:r>
              <a:rPr lang="en-US" altLang="ja-JP" sz="20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r>
              <a:rPr lang="en-US" altLang="ja-JP" sz="20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3.2】</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250635" y="1458234"/>
            <a:ext cx="5749716" cy="3503101"/>
          </a:xfrm>
          <a:prstGeom prst="rect">
            <a:avLst/>
          </a:prstGeom>
          <a:noFill/>
          <a:ln w="9525">
            <a:noFill/>
            <a:miter lim="800000"/>
            <a:headEnd/>
            <a:tailEnd/>
          </a:ln>
          <a:effectLst/>
        </p:spPr>
        <p:txBody>
          <a:bodyPr wrap="square" lIns="0" tIns="36000" rIns="0" bIns="36000" rtlCol="0" anchor="t" anchorCtr="0">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ソフトウェアサプライチェーンの中において、</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の不適切な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ライセンス情報の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不足があると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製品を作り上げる段階で大きな問題になる（図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⇒最終製品が出荷できなくなる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事態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第三者や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の著作権者からの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指摘の可能性あり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サプライチェーンの</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上流段階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で問題を把握して対策を講じることが重要</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サプライチェーンを構成する企業・団体それぞれが</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すべきことを的確に実施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し、相互に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信頼関係を構築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し、互いに</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適切な情報や必要な素材</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（たとえばソースコードなど）</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の受け渡し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をしっかりと行う事が重要</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角丸四角形 1"/>
          <p:cNvSpPr/>
          <p:nvPr/>
        </p:nvSpPr>
        <p:spPr>
          <a:xfrm>
            <a:off x="6209493" y="220817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8" name="角丸四角形 7"/>
          <p:cNvSpPr/>
          <p:nvPr/>
        </p:nvSpPr>
        <p:spPr>
          <a:xfrm>
            <a:off x="9345040" y="401753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9" name="角丸四角形 8"/>
          <p:cNvSpPr/>
          <p:nvPr/>
        </p:nvSpPr>
        <p:spPr>
          <a:xfrm>
            <a:off x="6524022" y="3356041"/>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1" name="角丸四角形 10"/>
          <p:cNvSpPr/>
          <p:nvPr/>
        </p:nvSpPr>
        <p:spPr>
          <a:xfrm>
            <a:off x="6754238" y="4581727"/>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3" name="角丸四角形 12"/>
          <p:cNvSpPr/>
          <p:nvPr/>
        </p:nvSpPr>
        <p:spPr>
          <a:xfrm>
            <a:off x="8180965" y="12978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4" name="角丸四角形 13"/>
          <p:cNvSpPr/>
          <p:nvPr/>
        </p:nvSpPr>
        <p:spPr>
          <a:xfrm>
            <a:off x="7535700" y="2118196"/>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6" name="角丸四角形 15"/>
          <p:cNvSpPr/>
          <p:nvPr/>
        </p:nvSpPr>
        <p:spPr>
          <a:xfrm>
            <a:off x="7957230" y="4032086"/>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19" name="角丸四角形 18"/>
          <p:cNvSpPr/>
          <p:nvPr/>
        </p:nvSpPr>
        <p:spPr>
          <a:xfrm>
            <a:off x="8861907" y="2463517"/>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1" name="角丸四角形 20"/>
          <p:cNvSpPr/>
          <p:nvPr/>
        </p:nvSpPr>
        <p:spPr>
          <a:xfrm>
            <a:off x="10875524" y="402296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2" name="角丸四角形 21"/>
          <p:cNvSpPr/>
          <p:nvPr/>
        </p:nvSpPr>
        <p:spPr>
          <a:xfrm>
            <a:off x="10522089" y="3008256"/>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3" name="角丸四角形 22"/>
          <p:cNvSpPr/>
          <p:nvPr/>
        </p:nvSpPr>
        <p:spPr>
          <a:xfrm>
            <a:off x="9854118" y="1486247"/>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5" name="角丸四角形 24"/>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26" name="角丸四角形 25"/>
          <p:cNvSpPr/>
          <p:nvPr/>
        </p:nvSpPr>
        <p:spPr>
          <a:xfrm>
            <a:off x="9367733" y="491247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cxnSp>
        <p:nvCxnSpPr>
          <p:cNvPr id="6" name="直線矢印コネクタ 5"/>
          <p:cNvCxnSpPr>
            <a:stCxn id="2" idx="2"/>
            <a:endCxn id="9" idx="0"/>
          </p:cNvCxnSpPr>
          <p:nvPr/>
        </p:nvCxnSpPr>
        <p:spPr>
          <a:xfrm>
            <a:off x="6637510" y="2597285"/>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2"/>
          </p:cNvCxnSpPr>
          <p:nvPr/>
        </p:nvCxnSpPr>
        <p:spPr>
          <a:xfrm flipH="1">
            <a:off x="7177400" y="2507303"/>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9" idx="2"/>
            <a:endCxn id="11" idx="0"/>
          </p:cNvCxnSpPr>
          <p:nvPr/>
        </p:nvCxnSpPr>
        <p:spPr>
          <a:xfrm>
            <a:off x="6952039" y="3745148"/>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1" idx="2"/>
          </p:cNvCxnSpPr>
          <p:nvPr/>
        </p:nvCxnSpPr>
        <p:spPr>
          <a:xfrm>
            <a:off x="7182255" y="4970834"/>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endCxn id="14" idx="0"/>
          </p:cNvCxnSpPr>
          <p:nvPr/>
        </p:nvCxnSpPr>
        <p:spPr>
          <a:xfrm flipH="1">
            <a:off x="7963717" y="1670724"/>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16" idx="0"/>
          </p:cNvCxnSpPr>
          <p:nvPr/>
        </p:nvCxnSpPr>
        <p:spPr>
          <a:xfrm flipH="1">
            <a:off x="8385247" y="1686935"/>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19" idx="0"/>
          </p:cNvCxnSpPr>
          <p:nvPr/>
        </p:nvCxnSpPr>
        <p:spPr>
          <a:xfrm>
            <a:off x="8803538" y="1693826"/>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16" idx="2"/>
            <a:endCxn id="57" idx="0"/>
          </p:cNvCxnSpPr>
          <p:nvPr/>
        </p:nvCxnSpPr>
        <p:spPr>
          <a:xfrm>
            <a:off x="8385247" y="4421193"/>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H="1">
            <a:off x="8493879" y="2852624"/>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19" idx="2"/>
            <a:endCxn id="8" idx="0"/>
          </p:cNvCxnSpPr>
          <p:nvPr/>
        </p:nvCxnSpPr>
        <p:spPr>
          <a:xfrm>
            <a:off x="9289924" y="2852624"/>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a:off x="9481237" y="1885082"/>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2"/>
            <a:endCxn id="22" idx="0"/>
          </p:cNvCxnSpPr>
          <p:nvPr/>
        </p:nvCxnSpPr>
        <p:spPr>
          <a:xfrm>
            <a:off x="10282135" y="1875354"/>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22" idx="2"/>
            <a:endCxn id="21" idx="0"/>
          </p:cNvCxnSpPr>
          <p:nvPr/>
        </p:nvCxnSpPr>
        <p:spPr>
          <a:xfrm>
            <a:off x="10950106" y="3397363"/>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21" idx="1"/>
            <a:endCxn id="8" idx="3"/>
          </p:cNvCxnSpPr>
          <p:nvPr/>
        </p:nvCxnSpPr>
        <p:spPr>
          <a:xfrm flipH="1" flipV="1">
            <a:off x="10201074" y="4212084"/>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8" idx="2"/>
            <a:endCxn id="26" idx="0"/>
          </p:cNvCxnSpPr>
          <p:nvPr/>
        </p:nvCxnSpPr>
        <p:spPr>
          <a:xfrm>
            <a:off x="9773057" y="4406637"/>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stCxn id="26" idx="2"/>
          </p:cNvCxnSpPr>
          <p:nvPr/>
        </p:nvCxnSpPr>
        <p:spPr>
          <a:xfrm flipH="1">
            <a:off x="9773057" y="5301586"/>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stCxn id="25" idx="2"/>
          </p:cNvCxnSpPr>
          <p:nvPr/>
        </p:nvCxnSpPr>
        <p:spPr>
          <a:xfrm flipH="1">
            <a:off x="10823647" y="1605467"/>
            <a:ext cx="817117" cy="84584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6000351" y="2852625"/>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5" name="正方形/長方形 14"/>
          <p:cNvSpPr/>
          <p:nvPr/>
        </p:nvSpPr>
        <p:spPr>
          <a:xfrm>
            <a:off x="7256837" y="2852624"/>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8" name="正方形/長方形 17"/>
          <p:cNvSpPr/>
          <p:nvPr/>
        </p:nvSpPr>
        <p:spPr>
          <a:xfrm>
            <a:off x="8612223" y="1958511"/>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4" name="正方形/長方形 23"/>
          <p:cNvSpPr/>
          <p:nvPr/>
        </p:nvSpPr>
        <p:spPr>
          <a:xfrm>
            <a:off x="10011386" y="245131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20" name="正方形/長方形 19"/>
          <p:cNvSpPr/>
          <p:nvPr/>
        </p:nvSpPr>
        <p:spPr>
          <a:xfrm>
            <a:off x="9043485" y="3107960"/>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 name="正方形/長方形 3"/>
          <p:cNvSpPr/>
          <p:nvPr/>
        </p:nvSpPr>
        <p:spPr>
          <a:xfrm>
            <a:off x="7524347" y="3260585"/>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を利用して</a:t>
            </a:r>
            <a: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いないとする情報</a:t>
            </a:r>
            <a:endPar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6647236" y="4061297"/>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7" name="正方形/長方形 16"/>
          <p:cNvSpPr/>
          <p:nvPr/>
        </p:nvSpPr>
        <p:spPr>
          <a:xfrm>
            <a:off x="7957229" y="4766553"/>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12" name="正方形/長方形 11"/>
          <p:cNvSpPr/>
          <p:nvPr/>
        </p:nvSpPr>
        <p:spPr>
          <a:xfrm>
            <a:off x="6867731" y="5372908"/>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48" name="四角形吹き出し 47"/>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利用に関する</a:t>
            </a:r>
            <a: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不適切な情報</a:t>
            </a:r>
          </a:p>
        </p:txBody>
      </p:sp>
      <p:sp>
        <p:nvSpPr>
          <p:cNvPr id="50" name="爆発 1 49"/>
          <p:cNvSpPr/>
          <p:nvPr/>
        </p:nvSpPr>
        <p:spPr>
          <a:xfrm>
            <a:off x="11136540" y="1871255"/>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1"/>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爆発 1 96"/>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爆発 1 97"/>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爆発 1 98"/>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6447828" y="5864154"/>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最終製品ベンダー</a:t>
            </a:r>
          </a:p>
        </p:txBody>
      </p:sp>
      <p:cxnSp>
        <p:nvCxnSpPr>
          <p:cNvPr id="104" name="直線矢印コネクタ 103"/>
          <p:cNvCxnSpPr>
            <a:stCxn id="57" idx="2"/>
          </p:cNvCxnSpPr>
          <p:nvPr/>
        </p:nvCxnSpPr>
        <p:spPr>
          <a:xfrm>
            <a:off x="9152117" y="6194894"/>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5" name="爆発 1 104"/>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四角形吹き出し 107"/>
          <p:cNvSpPr/>
          <p:nvPr/>
        </p:nvSpPr>
        <p:spPr>
          <a:xfrm>
            <a:off x="9742253" y="6308591"/>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53" name="下矢印 52"/>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481941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7</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まとめ</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1200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ja-JP" altLang="en-US" sz="4400"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まとめ</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Text Box 56"/>
          <p:cNvSpPr txBox="1">
            <a:spLocks noChangeArrowheads="1"/>
          </p:cNvSpPr>
          <p:nvPr/>
        </p:nvSpPr>
        <p:spPr bwMode="auto">
          <a:xfrm>
            <a:off x="622631" y="1373240"/>
            <a:ext cx="8084612" cy="400110"/>
          </a:xfrm>
          <a:prstGeom prst="rect">
            <a:avLst/>
          </a:prstGeom>
          <a:noFill/>
          <a:ln w="9525">
            <a:noFill/>
            <a:miter lim="800000"/>
            <a:headEnd/>
            <a:tailEnd/>
          </a:ln>
        </p:spPr>
        <p:txBody>
          <a:bodyPr lIns="0" rIns="0">
            <a:spAutoFit/>
          </a:bodyPr>
          <a:lstStyle/>
          <a:p>
            <a:pPr marL="190500" indent="-190500"/>
            <a:r>
              <a:rPr lang="en-US" altLang="ja-JP" sz="2000" b="1" spc="100" dirty="0" smtClean="0">
                <a:solidFill>
                  <a:schemeClr val="tx1"/>
                </a:solidFill>
                <a:latin typeface="Arial" pitchFamily="34" charset="0"/>
                <a:ea typeface="メイリオ" pitchFamily="50" charset="-128"/>
              </a:rPr>
              <a:t>OSS</a:t>
            </a:r>
            <a:r>
              <a:rPr lang="ja-JP" altLang="en-US" sz="2000" b="1" spc="100" dirty="0" smtClean="0">
                <a:latin typeface="Arial" pitchFamily="34" charset="0"/>
                <a:ea typeface="メイリオ" pitchFamily="50" charset="-128"/>
              </a:rPr>
              <a:t>を利用する</a:t>
            </a:r>
            <a:r>
              <a:rPr lang="ja-JP" altLang="en-US" sz="2000" b="1" spc="100" dirty="0" smtClean="0">
                <a:solidFill>
                  <a:schemeClr val="tx1"/>
                </a:solidFill>
                <a:latin typeface="Arial" pitchFamily="34" charset="0"/>
                <a:ea typeface="メイリオ" pitchFamily="50" charset="-128"/>
              </a:rPr>
              <a:t>ためには･･･</a:t>
            </a:r>
            <a:endParaRPr lang="ja-JP" altLang="en-US" sz="2000" b="1" spc="100" dirty="0">
              <a:solidFill>
                <a:schemeClr val="tx1"/>
              </a:solidFill>
              <a:latin typeface="Arial" pitchFamily="34" charset="0"/>
              <a:ea typeface="メイリオ" pitchFamily="50" charset="-128"/>
            </a:endParaRPr>
          </a:p>
        </p:txBody>
      </p:sp>
      <p:sp>
        <p:nvSpPr>
          <p:cNvPr id="7" name="Text Box 30"/>
          <p:cNvSpPr txBox="1">
            <a:spLocks noChangeArrowheads="1"/>
          </p:cNvSpPr>
          <p:nvPr/>
        </p:nvSpPr>
        <p:spPr bwMode="auto">
          <a:xfrm>
            <a:off x="944217" y="1701766"/>
            <a:ext cx="8257534" cy="3323987"/>
          </a:xfrm>
          <a:prstGeom prst="rect">
            <a:avLst/>
          </a:prstGeom>
          <a:noFill/>
          <a:ln w="9525">
            <a:noFill/>
            <a:miter lim="800000"/>
            <a:headEnd/>
            <a:tailEnd/>
          </a:ln>
        </p:spPr>
        <p:txBody>
          <a:bodyPr wrap="square" lIns="0" rIns="0">
            <a:spAutoFit/>
          </a:bodyPr>
          <a:lstStyle/>
          <a:p>
            <a:pPr marL="742950" indent="-742950">
              <a:lnSpc>
                <a:spcPct val="150000"/>
              </a:lnSpc>
              <a:buClr>
                <a:srgbClr val="1892B8"/>
              </a:buClr>
              <a:buFont typeface="+mj-lt"/>
              <a:buAutoNum type="arabicPeriod"/>
            </a:pPr>
            <a:r>
              <a:rPr lang="ja-JP" altLang="en-US" sz="2800" b="1" spc="100" dirty="0" smtClean="0">
                <a:solidFill>
                  <a:srgbClr val="F6167B"/>
                </a:solidFill>
                <a:latin typeface="Arial" pitchFamily="34" charset="0"/>
                <a:ea typeface="メイリオ" pitchFamily="50" charset="-128"/>
              </a:rPr>
              <a:t>知的財産権を理解する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ライセンスを理解し遵守する</a:t>
            </a:r>
            <a:endParaRPr lang="en-US" altLang="ja-JP" sz="2800" b="1" spc="100" dirty="0" smtClean="0">
              <a:solidFill>
                <a:srgbClr val="F6167B"/>
              </a:solidFill>
              <a:latin typeface="Arial" pitchFamily="34" charset="0"/>
              <a:ea typeface="メイリオ" pitchFamily="50" charset="-128"/>
            </a:endParaRPr>
          </a:p>
          <a:p>
            <a:pPr marL="742950" indent="-742950">
              <a:lnSpc>
                <a:spcPct val="150000"/>
              </a:lnSpc>
              <a:buClr>
                <a:srgbClr val="1892B8"/>
              </a:buClr>
              <a:buFont typeface="+mj-lt"/>
              <a:buAutoNum type="arabicPeriod"/>
            </a:pP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コンプライアンス･プログラムを</a:t>
            </a:r>
            <a:r>
              <a:rPr lang="en-US" altLang="ja-JP" sz="2800" b="1" spc="100" dirty="0" smtClean="0">
                <a:solidFill>
                  <a:srgbClr val="F6167B"/>
                </a:solidFill>
                <a:latin typeface="Arial" pitchFamily="34" charset="0"/>
                <a:ea typeface="メイリオ" pitchFamily="50" charset="-128"/>
              </a:rPr>
              <a:t/>
            </a:r>
            <a:br>
              <a:rPr lang="en-US" altLang="ja-JP" sz="2800" b="1" spc="100" dirty="0" smtClean="0">
                <a:solidFill>
                  <a:srgbClr val="F6167B"/>
                </a:solidFill>
                <a:latin typeface="Arial" pitchFamily="34" charset="0"/>
                <a:ea typeface="メイリオ" pitchFamily="50" charset="-128"/>
              </a:rPr>
            </a:br>
            <a:r>
              <a:rPr lang="ja-JP" altLang="en-US" sz="2800" b="1" spc="100" dirty="0" smtClean="0">
                <a:solidFill>
                  <a:srgbClr val="F6167B"/>
                </a:solidFill>
                <a:latin typeface="Arial" pitchFamily="34" charset="0"/>
                <a:ea typeface="メイリオ" pitchFamily="50" charset="-128"/>
              </a:rPr>
              <a:t>理解し実行する</a:t>
            </a:r>
            <a:r>
              <a:rPr lang="en-US" altLang="ja-JP" sz="2800" b="1" spc="100" dirty="0">
                <a:solidFill>
                  <a:srgbClr val="F6167B"/>
                </a:solidFill>
                <a:latin typeface="Arial" pitchFamily="34" charset="0"/>
                <a:ea typeface="メイリオ" pitchFamily="50" charset="-128"/>
              </a:rPr>
              <a:t/>
            </a:r>
            <a:br>
              <a:rPr lang="en-US" altLang="ja-JP" sz="2800" b="1" spc="100" dirty="0">
                <a:solidFill>
                  <a:srgbClr val="F6167B"/>
                </a:solidFill>
                <a:latin typeface="Arial" pitchFamily="34" charset="0"/>
                <a:ea typeface="メイリオ" pitchFamily="50" charset="-128"/>
              </a:rPr>
            </a:b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導入時の検討、レビュー、</a:t>
            </a:r>
            <a:r>
              <a:rPr lang="en-US" altLang="ja-JP" sz="2800" b="1" spc="100" dirty="0" smtClean="0">
                <a:solidFill>
                  <a:srgbClr val="F6167B"/>
                </a:solidFill>
                <a:latin typeface="Arial" pitchFamily="34" charset="0"/>
                <a:ea typeface="メイリオ" pitchFamily="50" charset="-128"/>
              </a:rPr>
              <a:t>FOSS</a:t>
            </a:r>
            <a:r>
              <a:rPr lang="ja-JP" altLang="en-US" sz="2800" b="1" spc="100" dirty="0" smtClean="0">
                <a:solidFill>
                  <a:srgbClr val="F6167B"/>
                </a:solidFill>
                <a:latin typeface="Arial" pitchFamily="34" charset="0"/>
                <a:ea typeface="メイリオ" pitchFamily="50" charset="-128"/>
              </a:rPr>
              <a:t>配布</a:t>
            </a:r>
            <a:r>
              <a:rPr lang="en-US" altLang="ja-JP" sz="2800" b="1" spc="100" dirty="0" smtClean="0">
                <a:solidFill>
                  <a:srgbClr val="F6167B"/>
                </a:solidFill>
                <a:latin typeface="Arial" pitchFamily="34" charset="0"/>
                <a:ea typeface="メイリオ" pitchFamily="50" charset="-128"/>
              </a:rPr>
              <a:t>)</a:t>
            </a:r>
          </a:p>
        </p:txBody>
      </p:sp>
    </p:spTree>
    <p:extLst>
      <p:ext uri="{BB962C8B-B14F-4D97-AF65-F5344CB8AC3E}">
        <p14:creationId xmlns:p14="http://schemas.microsoft.com/office/powerpoint/2010/main" val="134422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8</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問い合わせ先</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81439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9</a:t>
            </a:r>
            <a:r>
              <a:rPr lang="en-US" sz="2400" dirty="0">
                <a:latin typeface="メイリオ" panose="020B0604030504040204" pitchFamily="50" charset="-128"/>
                <a:ea typeface="メイリオ" panose="020B0604030504040204" pitchFamily="50" charset="-128"/>
                <a:cs typeface="メイリオ" panose="020B0604030504040204" pitchFamily="50" charset="-128"/>
              </a:rPr>
              <a:t>章</a:t>
            </a:r>
          </a:p>
        </p:txBody>
      </p:sp>
      <p:sp>
        <p:nvSpPr>
          <p:cNvPr id="2" name="Text Placeholder 1"/>
          <p:cNvSpPr>
            <a:spLocks noGrp="1"/>
          </p:cNvSpPr>
          <p:nvPr>
            <p:ph type="body" idx="1"/>
          </p:nvPr>
        </p:nvSpPr>
        <p:spPr/>
        <p:txBody>
          <a:bodyPr>
            <a:norm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114601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9600" y="223440"/>
            <a:ext cx="10972800" cy="990600"/>
          </a:xfrm>
        </p:spPr>
        <p:txBody>
          <a:bodyPr>
            <a:normAutofit/>
          </a:bodyPr>
          <a:lstStyle/>
          <a:p>
            <a:r>
              <a:rPr lang="ja-JP" altLang="en-US" dirty="0" smtClean="0"/>
              <a:t>事後課題</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【§1.2</a:t>
            </a:r>
            <a:r>
              <a:rPr lang="en-US" altLang="ja-JP" sz="160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bwMode="auto">
          <a:xfrm>
            <a:off x="474375" y="1973801"/>
            <a:ext cx="11354809" cy="4617499"/>
          </a:xfrm>
          <a:prstGeom prst="rect">
            <a:avLst/>
          </a:prstGeom>
          <a:noFill/>
          <a:ln w="9525">
            <a:noFill/>
            <a:miter lim="800000"/>
            <a:headEnd/>
            <a:tailEnd/>
          </a:ln>
          <a:effectLst/>
        </p:spPr>
        <p:txBody>
          <a:bodyPr wrap="square" lIns="0" tIns="36000" rIns="0" bIns="36000" rtlCol="0" anchor="t" anchorCtr="0">
            <a:noAutofit/>
          </a:bodyPr>
          <a:lstStyle/>
          <a:p>
            <a:pPr marL="342900" indent="-342900">
              <a:buFont typeface="+mj-lt"/>
              <a:buAutoNum type="arabicPeriod"/>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コンプライアンス･プログラムに含まれるものを、全て選択せよ。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ツール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ライセンス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(6)</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法律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コンプライアンス･プロセスに含まれるプロセスを、全て選択せよ。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配布物確認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取得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リスト作成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(5)FOSS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作成</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３</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プロセスで確認すべき事項で、必要でないものを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全て選択せよ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の名称（バージョン含む）、</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原権利者</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rPr>
              <a:t>改変部分の開示、ライセンス伝播の</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有無</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のソースコードの内容</a:t>
            </a:r>
            <a: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(4)FOSS</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のライセンス</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ja-JP" altLang="en-US" sz="8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４</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．以下の</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の利用事例で、</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が配布されるタイミングで、正しいものを選択せよ。</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JavaScript </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書かれた</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ページからユーザーのマシン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にダウンロードされる場合</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サイトの運営者　</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ページの作成者</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　</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Web</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ページ</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の広告宣伝の提供者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企業</a:t>
            </a:r>
            <a:endParaRPr lang="en-US" altLang="ja-JP" sz="1600" b="1" spc="100" dirty="0" smtClean="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５．以下のそれぞれのビジネスパターンで、</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が配布される</a:t>
            </a:r>
            <a:r>
              <a:rPr lang="ja-JP" altLang="en-US" sz="1600" spc="100" smtClean="0">
                <a:latin typeface="メイリオ" panose="020B0604030504040204" pitchFamily="50" charset="-128"/>
                <a:ea typeface="メイリオ" panose="020B0604030504040204" pitchFamily="50" charset="-128"/>
                <a:cs typeface="メイリオ" panose="020B0604030504040204" pitchFamily="50" charset="-128"/>
              </a:rPr>
              <a:t>タイミングを全て選択</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せよ。</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様に</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組み込んだ組</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込型製品を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提供し、お客様は</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組込型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製品をエンドユーザに販売する</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 IT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ベンダーがお客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様のユーザプログラムを開発し</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と共に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提供し、お客様内部で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プログラムを使用する</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r>
              <a:rPr lang="ja-JP" altLang="en-US" sz="1600" spc="1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rPr>
              <a:t>　選択肢</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ベンダー⇒お客様のタイミング　</a:t>
            </a:r>
            <a:r>
              <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(b)</a:t>
            </a:r>
            <a:r>
              <a:rPr lang="ja-JP" altLang="en-US" sz="1600" spc="1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お客様⇒エンドユーザのタイミング</a:t>
            </a:r>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spc="1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60363" indent="-360363"/>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362815" y="1256069"/>
            <a:ext cx="11466369" cy="646331"/>
          </a:xfrm>
          <a:prstGeom prst="rect">
            <a:avLst/>
          </a:prstGeom>
          <a:noFill/>
        </p:spPr>
        <p:txBody>
          <a:bodyPr wrap="square" rtlCol="0">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下記の事後課題の回答を</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利用推進に提出し、チェックを受けて下さい。全問正解の場合、本教育は終了となります。</a:t>
            </a:r>
            <a:endParaRPr lang="ja-JP" altLang="en-US" b="1" spc="100" dirty="0">
              <a:solidFill>
                <a:srgbClr val="F6167B"/>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620923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知的財産権</a:t>
            </a:r>
            <a:endParaRPr lang="x-none"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･プログラム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導入時の検討</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企業における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レビュ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ー</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利用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問い合わせ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先</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参考文献・団体</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付録</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ja-JP" altLang="en-US" dirty="0"/>
              <a:t>一般的な製品及びシステム等の開発プロセス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ホームベース 29"/>
          <p:cNvSpPr/>
          <p:nvPr/>
        </p:nvSpPr>
        <p:spPr bwMode="auto">
          <a:xfrm>
            <a:off x="1394435" y="4460534"/>
            <a:ext cx="9932675" cy="2141871"/>
          </a:xfrm>
          <a:prstGeom prst="homePlate">
            <a:avLst>
              <a:gd name="adj" fmla="val 9726"/>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32" name="正方形/長方形 31"/>
          <p:cNvSpPr/>
          <p:nvPr/>
        </p:nvSpPr>
        <p:spPr bwMode="auto">
          <a:xfrm>
            <a:off x="1438539" y="1313235"/>
            <a:ext cx="9835817" cy="2930842"/>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35" name="Text Box 31"/>
          <p:cNvSpPr txBox="1">
            <a:spLocks noChangeArrowheads="1"/>
          </p:cNvSpPr>
          <p:nvPr/>
        </p:nvSpPr>
        <p:spPr bwMode="gray">
          <a:xfrm>
            <a:off x="1495403" y="1437515"/>
            <a:ext cx="9823962" cy="592239"/>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昨今、</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を製品やシステムの部品として利用することが増えてきている。</a:t>
            </a:r>
          </a:p>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を製品等に利用する場合においても、基本的なプロセスは、過去より実施されている</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開発プロセス等となんら変わることはない。</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但し、</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を利用した開発では、開発期間の短縮や開発コストの低減が見込めるが、その反面、</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の特徴である「無償」、「無保証／無補償」であることに留意した取扱が必要になってくる</a:t>
            </a:r>
            <a:r>
              <a:rPr lang="ja-JP" altLang="en-US" sz="1600" b="1" spc="1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まず、各社毎に多少運用が異なると想定されるが、一般的に行われている製品やシステムの開発プロセス（以下、開発プロセス）を下記と想定し説明する。</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各工程の詳細な説明は割愛するが、開発プロセスは以下５つの工程により構成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（１）検討　（２）開発　（３）検査　（４）出荷　（５）保守</a:t>
            </a:r>
          </a:p>
        </p:txBody>
      </p:sp>
      <p:sp>
        <p:nvSpPr>
          <p:cNvPr id="36" name="テキスト ボックス 35"/>
          <p:cNvSpPr txBox="1"/>
          <p:nvPr/>
        </p:nvSpPr>
        <p:spPr>
          <a:xfrm>
            <a:off x="1463015" y="4607949"/>
            <a:ext cx="4867516" cy="312634"/>
          </a:xfrm>
          <a:prstGeom prst="roundRect">
            <a:avLst/>
          </a:prstGeom>
          <a:solidFill>
            <a:srgbClr val="4DC531"/>
          </a:solidFill>
        </p:spPr>
        <p:txBody>
          <a:bodyPr wrap="square" lIns="144000" tIns="36000" rIns="144000" bIns="0" rtlCol="0">
            <a:spAutoFit/>
          </a:bodyPr>
          <a:lstStyle/>
          <a:p>
            <a:pPr>
              <a:lnSpc>
                <a:spcPct val="100000"/>
              </a:lnSpc>
            </a:pPr>
            <a:r>
              <a:rPr lang="ja-JP" altLang="en-US" sz="1600" b="1" spc="100">
                <a:solidFill>
                  <a:schemeClr val="bg1"/>
                </a:solidFill>
                <a:latin typeface="Arial" pitchFamily="34" charset="0"/>
                <a:ea typeface="メイリオ" pitchFamily="50" charset="-128"/>
              </a:rPr>
              <a:t>一般的な製品・システム等の開発プロセス</a:t>
            </a:r>
            <a:endParaRPr lang="ja-JP" altLang="en-US" sz="1600" b="1" spc="100" dirty="0">
              <a:solidFill>
                <a:schemeClr val="bg1"/>
              </a:solidFill>
              <a:latin typeface="Arial" pitchFamily="34" charset="0"/>
              <a:ea typeface="メイリオ" pitchFamily="50" charset="-128"/>
            </a:endParaRPr>
          </a:p>
        </p:txBody>
      </p:sp>
      <p:grpSp>
        <p:nvGrpSpPr>
          <p:cNvPr id="37" name="グループ化 36"/>
          <p:cNvGrpSpPr/>
          <p:nvPr/>
        </p:nvGrpSpPr>
        <p:grpSpPr>
          <a:xfrm>
            <a:off x="1551145" y="5174439"/>
            <a:ext cx="9588529" cy="1215155"/>
            <a:chOff x="695462" y="4171167"/>
            <a:chExt cx="8156617" cy="827090"/>
          </a:xfrm>
        </p:grpSpPr>
        <p:grpSp>
          <p:nvGrpSpPr>
            <p:cNvPr id="38" name="グループ化 37"/>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51" name="正方形/長方形 50"/>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2" name="二等辺三角形 51"/>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39" name="グループ化 38"/>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49" name="正方形/長方形 48"/>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0" name="二等辺三角形 49"/>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0" name="グループ化 39"/>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47" name="正方形/長方形 46"/>
              <p:cNvSpPr/>
              <p:nvPr/>
            </p:nvSpPr>
            <p:spPr bwMode="auto">
              <a:xfrm>
                <a:off x="515156" y="4468969"/>
                <a:ext cx="175152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48" name="二等辺三角形 47"/>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1" name="グループ化 40"/>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45" name="正方形/長方形 44"/>
              <p:cNvSpPr/>
              <p:nvPr/>
            </p:nvSpPr>
            <p:spPr bwMode="auto">
              <a:xfrm>
                <a:off x="1294325" y="4468969"/>
                <a:ext cx="985234" cy="656823"/>
              </a:xfrm>
              <a:prstGeom prst="rect">
                <a:avLst/>
              </a:prstGeom>
              <a:grpFill/>
              <a:ln w="9525">
                <a:noFill/>
                <a:miter lim="800000"/>
                <a:headEnd/>
                <a:tailEnd/>
              </a:ln>
              <a:effectLst/>
            </p:spPr>
            <p:txBody>
              <a:bodyPr wrap="square" lIns="0" tIns="0" rIns="0" bIns="0" rtlCol="0" anchor="ctr"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46" name="二等辺三角形 45"/>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42" name="グループ化 41"/>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43" name="正方形/長方形 42"/>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0" rIns="0" bIns="0" rtlCol="0" anchor="ctr"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44" name="二等辺三角形 43"/>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ctr"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Tree>
    <p:extLst>
      <p:ext uri="{BB962C8B-B14F-4D97-AF65-F5344CB8AC3E}">
        <p14:creationId xmlns:p14="http://schemas.microsoft.com/office/powerpoint/2010/main" val="852568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Autofit/>
          </a:bodyPr>
          <a:lstStyle/>
          <a:p>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開発プロセスと</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コンプライアンスプロセス</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との関係</a:t>
            </a:r>
            <a:endParaRPr 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ホームベース 26"/>
          <p:cNvSpPr/>
          <p:nvPr/>
        </p:nvSpPr>
        <p:spPr bwMode="auto">
          <a:xfrm>
            <a:off x="1518730" y="4163438"/>
            <a:ext cx="9463798" cy="2630301"/>
          </a:xfrm>
          <a:prstGeom prst="homePlate">
            <a:avLst>
              <a:gd name="adj" fmla="val 10944"/>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grpSp>
        <p:nvGrpSpPr>
          <p:cNvPr id="28" name="グループ化 27"/>
          <p:cNvGrpSpPr/>
          <p:nvPr/>
        </p:nvGrpSpPr>
        <p:grpSpPr>
          <a:xfrm>
            <a:off x="1744289" y="4631083"/>
            <a:ext cx="2237883" cy="1811388"/>
            <a:chOff x="515156" y="4468969"/>
            <a:chExt cx="1931828" cy="658800"/>
          </a:xfrm>
          <a:solidFill>
            <a:srgbClr val="0B3441"/>
          </a:solidFill>
          <a:effectLst>
            <a:outerShdw blurRad="50800" dist="38100" dir="2700000" algn="tl" rotWithShape="0">
              <a:prstClr val="black">
                <a:alpha val="40000"/>
              </a:prstClr>
            </a:outerShdw>
          </a:effectLst>
        </p:grpSpPr>
        <p:sp>
          <p:nvSpPr>
            <p:cNvPr id="29" name="正方形/長方形 28"/>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53" name="二等辺三角形 5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4" name="グループ化 53"/>
          <p:cNvGrpSpPr/>
          <p:nvPr/>
        </p:nvGrpSpPr>
        <p:grpSpPr>
          <a:xfrm>
            <a:off x="3982172" y="4631083"/>
            <a:ext cx="2076270" cy="1811388"/>
            <a:chOff x="515156" y="4468969"/>
            <a:chExt cx="1931828" cy="658800"/>
          </a:xfrm>
          <a:solidFill>
            <a:srgbClr val="145C72"/>
          </a:solidFill>
          <a:effectLst>
            <a:outerShdw blurRad="50800" dist="38100" dir="2700000" algn="tl" rotWithShape="0">
              <a:prstClr val="black">
                <a:alpha val="40000"/>
              </a:prstClr>
            </a:outerShdw>
          </a:effectLst>
        </p:grpSpPr>
        <p:sp>
          <p:nvSpPr>
            <p:cNvPr id="55" name="正方形/長方形 54"/>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56" name="二等辺三角形 55"/>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57" name="グループ化 56"/>
          <p:cNvGrpSpPr/>
          <p:nvPr/>
        </p:nvGrpSpPr>
        <p:grpSpPr>
          <a:xfrm>
            <a:off x="6027875" y="4631083"/>
            <a:ext cx="2106838" cy="1811388"/>
            <a:chOff x="515156" y="4468969"/>
            <a:chExt cx="1931828" cy="658800"/>
          </a:xfrm>
          <a:solidFill>
            <a:srgbClr val="1E8CAE"/>
          </a:solidFill>
          <a:effectLst>
            <a:outerShdw blurRad="50800" dist="38100" dir="2700000" algn="tl" rotWithShape="0">
              <a:prstClr val="black">
                <a:alpha val="40000"/>
              </a:prstClr>
            </a:outerShdw>
          </a:effectLst>
        </p:grpSpPr>
        <p:sp>
          <p:nvSpPr>
            <p:cNvPr id="58" name="正方形/長方形 57"/>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59" name="二等辺三角形 58"/>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0" name="グループ化 59"/>
          <p:cNvGrpSpPr/>
          <p:nvPr/>
        </p:nvGrpSpPr>
        <p:grpSpPr>
          <a:xfrm>
            <a:off x="8146943" y="4631083"/>
            <a:ext cx="1176349" cy="1811388"/>
            <a:chOff x="1294325" y="4468969"/>
            <a:chExt cx="1165538" cy="658800"/>
          </a:xfrm>
          <a:solidFill>
            <a:srgbClr val="24A9D2"/>
          </a:solidFill>
          <a:effectLst>
            <a:outerShdw blurRad="50800" dist="38100" dir="2700000" algn="tl" rotWithShape="0">
              <a:prstClr val="black">
                <a:alpha val="40000"/>
              </a:prstClr>
            </a:outerShdw>
          </a:effectLst>
        </p:grpSpPr>
        <p:sp>
          <p:nvSpPr>
            <p:cNvPr id="61" name="正方形/長方形 60"/>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62" name="二等辺三角形 61"/>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63" name="グループ化 62"/>
          <p:cNvGrpSpPr/>
          <p:nvPr/>
        </p:nvGrpSpPr>
        <p:grpSpPr>
          <a:xfrm>
            <a:off x="9323292" y="4631083"/>
            <a:ext cx="1255877" cy="1811388"/>
            <a:chOff x="1294325" y="4468969"/>
            <a:chExt cx="1165538" cy="658800"/>
          </a:xfrm>
          <a:effectLst>
            <a:outerShdw blurRad="50800" dist="38100" dir="2700000" algn="tl" rotWithShape="0">
              <a:prstClr val="black">
                <a:alpha val="40000"/>
              </a:prstClr>
            </a:outerShdw>
          </a:effectLst>
        </p:grpSpPr>
        <p:sp>
          <p:nvSpPr>
            <p:cNvPr id="64" name="正方形/長方形 63"/>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65" name="二等辺三角形 64"/>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sp>
        <p:nvSpPr>
          <p:cNvPr id="66" name="テキスト ボックス 65"/>
          <p:cNvSpPr txBox="1"/>
          <p:nvPr/>
        </p:nvSpPr>
        <p:spPr>
          <a:xfrm>
            <a:off x="1625734" y="4247360"/>
            <a:ext cx="4796610" cy="312634"/>
          </a:xfrm>
          <a:prstGeom prst="roundRect">
            <a:avLst/>
          </a:prstGeom>
          <a:solidFill>
            <a:srgbClr val="51C531"/>
          </a:solidFill>
        </p:spPr>
        <p:txBody>
          <a:bodyPr wrap="square" lIns="144000" tIns="36000" rIns="144000" bIns="0" rtlCol="0">
            <a:spAutoFit/>
          </a:bodyPr>
          <a:lstStyle/>
          <a:p>
            <a:pPr>
              <a:lnSpc>
                <a:spcPct val="100000"/>
              </a:lnSpc>
            </a:pPr>
            <a:r>
              <a:rPr lang="ja-JP" altLang="en-US" sz="1600" b="1" spc="100" dirty="0">
                <a:solidFill>
                  <a:schemeClr val="bg1"/>
                </a:solidFill>
                <a:latin typeface="Arial" pitchFamily="34" charset="0"/>
                <a:ea typeface="メイリオ" pitchFamily="50" charset="-128"/>
              </a:rPr>
              <a:t>一般的な製品・システム等の開発プロセス</a:t>
            </a:r>
          </a:p>
        </p:txBody>
      </p:sp>
      <p:sp>
        <p:nvSpPr>
          <p:cNvPr id="67" name="ホームベース 66"/>
          <p:cNvSpPr/>
          <p:nvPr/>
        </p:nvSpPr>
        <p:spPr bwMode="auto">
          <a:xfrm>
            <a:off x="1805941" y="5225496"/>
            <a:ext cx="6463816" cy="138469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68" name="ホームベース 67"/>
          <p:cNvSpPr/>
          <p:nvPr/>
        </p:nvSpPr>
        <p:spPr bwMode="auto">
          <a:xfrm>
            <a:off x="194470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69" name="ホームベース 68"/>
          <p:cNvSpPr/>
          <p:nvPr/>
        </p:nvSpPr>
        <p:spPr bwMode="auto">
          <a:xfrm>
            <a:off x="4100331"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70" name="ホームベース 69"/>
          <p:cNvSpPr/>
          <p:nvPr/>
        </p:nvSpPr>
        <p:spPr bwMode="auto">
          <a:xfrm>
            <a:off x="6156896" y="5434470"/>
            <a:ext cx="1698711" cy="878699"/>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71" name="テキスト ボックス 70"/>
          <p:cNvSpPr txBox="1"/>
          <p:nvPr/>
        </p:nvSpPr>
        <p:spPr>
          <a:xfrm>
            <a:off x="3342577" y="6461900"/>
            <a:ext cx="3066836"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
        <p:nvSpPr>
          <p:cNvPr id="73" name="正方形/長方形 72"/>
          <p:cNvSpPr/>
          <p:nvPr/>
        </p:nvSpPr>
        <p:spPr bwMode="auto">
          <a:xfrm>
            <a:off x="1533177" y="1605064"/>
            <a:ext cx="9692537" cy="236943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sp>
        <p:nvSpPr>
          <p:cNvPr id="76" name="Text Box 31"/>
          <p:cNvSpPr txBox="1">
            <a:spLocks noChangeArrowheads="1"/>
          </p:cNvSpPr>
          <p:nvPr/>
        </p:nvSpPr>
        <p:spPr bwMode="gray">
          <a:xfrm>
            <a:off x="1648408" y="1780707"/>
            <a:ext cx="9680854" cy="583030"/>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の特徴に留意した取扱いを行う上で必要な各工程と、開発プロセスの工程との対応関係を</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下図に示す。</a:t>
            </a:r>
            <a:b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下図の開発プロセスの各工程内で、</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利用に係る妥当性などの判断を行う。</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なお、上記</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の特徴に留意した取扱いを行う上で必要な工程群を、便宜上</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と称す。</a:t>
            </a:r>
          </a:p>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は以下３つの工程により構成</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（１）</a:t>
            </a:r>
            <a:r>
              <a:rPr lang="en-US" altLang="ja-JP"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リスト作成</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（２</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（３）</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配布物確認</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4009685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とは</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bwMode="auto">
          <a:xfrm>
            <a:off x="1378754" y="1361870"/>
            <a:ext cx="10077185" cy="2328925"/>
          </a:xfrm>
          <a:prstGeom prst="rect">
            <a:avLst/>
          </a:prstGeom>
          <a:solidFill>
            <a:srgbClr val="F7F3F7"/>
          </a:solidFill>
          <a:ln w="9525">
            <a:noFill/>
            <a:miter lim="800000"/>
            <a:headEnd/>
            <a:tailEnd/>
          </a:ln>
          <a:effectLst>
            <a:outerShdw blurRad="50800" dist="38100" dir="2700000" algn="tl" rotWithShape="0">
              <a:prstClr val="black">
                <a:alpha val="40000"/>
              </a:prstClr>
            </a:outerShdw>
          </a:effectLst>
        </p:spPr>
        <p:txBody>
          <a:bodyPr wrap="none" lIns="144000" tIns="144000" rIns="144000" bIns="144000" rtlCol="0" anchor="ctr" anchorCtr="0">
            <a:noAutofit/>
          </a:bodyPr>
          <a:lstStyle/>
          <a:p>
            <a:pPr algn="ctr"/>
            <a:endParaRPr kumimoji="1" lang="ja-JP" altLang="en-US" sz="1800" b="1" spc="100" dirty="0">
              <a:solidFill>
                <a:schemeClr val="bg1"/>
              </a:solidFill>
              <a:latin typeface="Arial" pitchFamily="34" charset="0"/>
              <a:ea typeface="メイリオ" pitchFamily="50" charset="-128"/>
            </a:endParaRPr>
          </a:p>
        </p:txBody>
      </p:sp>
      <p:cxnSp>
        <p:nvCxnSpPr>
          <p:cNvPr id="6" name="直線コネクタ 5"/>
          <p:cNvCxnSpPr/>
          <p:nvPr/>
        </p:nvCxnSpPr>
        <p:spPr bwMode="auto">
          <a:xfrm>
            <a:off x="1609986" y="4157961"/>
            <a:ext cx="9867642" cy="0"/>
          </a:xfrm>
          <a:prstGeom prst="line">
            <a:avLst/>
          </a:prstGeom>
          <a:noFill/>
          <a:ln w="28575" cap="flat" cmpd="sng" algn="ctr">
            <a:solidFill>
              <a:schemeClr val="bg1">
                <a:lumMod val="85000"/>
              </a:schemeClr>
            </a:solidFill>
            <a:prstDash val="sysDash"/>
            <a:round/>
            <a:headEnd type="none" w="med" len="med"/>
            <a:tailEnd type="none" w="med" len="med"/>
          </a:ln>
          <a:effectLst/>
        </p:spPr>
      </p:cxnSp>
      <p:sp>
        <p:nvSpPr>
          <p:cNvPr id="7" name="Text Box 31"/>
          <p:cNvSpPr txBox="1">
            <a:spLocks noChangeArrowheads="1"/>
          </p:cNvSpPr>
          <p:nvPr/>
        </p:nvSpPr>
        <p:spPr bwMode="gray">
          <a:xfrm>
            <a:off x="1435618" y="1501026"/>
            <a:ext cx="10065039" cy="617287"/>
          </a:xfrm>
          <a:prstGeom prst="rect">
            <a:avLst/>
          </a:prstGeom>
          <a:noFill/>
          <a:ln w="3175" cap="rnd">
            <a:noFill/>
            <a:miter lim="800000"/>
            <a:headEnd/>
            <a:tailEnd/>
          </a:ln>
          <a:effectLst/>
        </p:spPr>
        <p:txBody>
          <a:bodyPr wrap="square" lIns="72000" tIns="0" rIns="144000" bIns="0" anchor="t">
            <a:noAutofit/>
          </a:bodyPr>
          <a:lstStyle/>
          <a:p>
            <a:pPr marL="216000" indent="-216000">
              <a:lnSpc>
                <a:spcPct val="100000"/>
              </a:lnSpc>
              <a:spcBef>
                <a:spcPts val="6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 は、開発プロセス内で実施される以下３つの工程より構成される。</a:t>
            </a:r>
          </a:p>
          <a:p>
            <a:pPr>
              <a:lnSpc>
                <a:spcPct val="100000"/>
              </a:lnSpc>
              <a:spcBef>
                <a:spcPts val="12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（１）「検討」工程内での、「</a:t>
            </a:r>
            <a:r>
              <a:rPr lang="en-US" altLang="ja-JP"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リスト作成」</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（２）「開発」工程内での、</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「レビュー（ライセンス条件確認）」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buClr>
                <a:srgbClr val="29A2B5"/>
              </a:buClr>
              <a:defRPr/>
            </a:pPr>
            <a:r>
              <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　　（３）「検査」工程内での、「</a:t>
            </a:r>
            <a:r>
              <a:rPr lang="en-US" altLang="ja-JP"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smtClean="0">
                <a:solidFill>
                  <a:srgbClr val="FF2975"/>
                </a:solidFill>
                <a:latin typeface="メイリオ" panose="020B0604030504040204" pitchFamily="50" charset="-128"/>
                <a:ea typeface="メイリオ" panose="020B0604030504040204" pitchFamily="50" charset="-128"/>
                <a:cs typeface="メイリオ" panose="020B0604030504040204" pitchFamily="50" charset="-128"/>
              </a:rPr>
              <a:t>配布物確認」</a:t>
            </a:r>
            <a:endParaRPr lang="ja-JP" altLang="en-US" sz="1600" b="1" spc="100" dirty="0">
              <a:solidFill>
                <a:srgbClr val="FF2975"/>
              </a:solidFill>
              <a:latin typeface="メイリオ" panose="020B0604030504040204" pitchFamily="50" charset="-128"/>
              <a:ea typeface="メイリオ" panose="020B0604030504040204" pitchFamily="50" charset="-128"/>
              <a:cs typeface="メイリオ" panose="020B0604030504040204" pitchFamily="50" charset="-128"/>
            </a:endParaRPr>
          </a:p>
          <a:p>
            <a:pPr marL="216000" indent="-216000">
              <a:lnSpc>
                <a:spcPct val="100000"/>
              </a:lnSpc>
              <a:spcBef>
                <a:spcPts val="1400"/>
              </a:spcBef>
              <a:buClr>
                <a:srgbClr val="29A2B5"/>
              </a:buClr>
              <a:buFont typeface="Wingdings" panose="05000000000000000000" pitchFamily="2" charset="2"/>
              <a:buChar char="l"/>
              <a:defRPr/>
            </a:pP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1600" b="1" spc="100" dirty="0" smtClean="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sz="1600" b="1" spc="1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」のそれぞれの工程での確認事項や関連部門などについては、次ページから説明する。</a:t>
            </a:r>
          </a:p>
        </p:txBody>
      </p:sp>
      <p:sp>
        <p:nvSpPr>
          <p:cNvPr id="8" name="ホームベース 7"/>
          <p:cNvSpPr/>
          <p:nvPr/>
        </p:nvSpPr>
        <p:spPr bwMode="auto">
          <a:xfrm>
            <a:off x="1400783" y="3861880"/>
            <a:ext cx="10260296" cy="2760609"/>
          </a:xfrm>
          <a:prstGeom prst="homePlate">
            <a:avLst>
              <a:gd name="adj" fmla="val 8232"/>
            </a:avLst>
          </a:prstGeom>
          <a:solidFill>
            <a:schemeClr val="bg1">
              <a:lumMod val="85000"/>
            </a:schemeClr>
          </a:solidFill>
          <a:ln w="25400">
            <a:noFill/>
            <a:miter lim="800000"/>
            <a:headEnd/>
            <a:tailEnd/>
          </a:ln>
          <a:effectLst/>
        </p:spPr>
        <p:txBody>
          <a:bodyPr wrap="none" rtlCol="0" anchor="t" anchorCtr="0">
            <a:noAutofit/>
          </a:bodyPr>
          <a:lstStyle/>
          <a:p>
            <a:pPr algn="ctr"/>
            <a:endParaRPr lang="ja-JP" altLang="en-US" sz="806" dirty="0">
              <a:solidFill>
                <a:schemeClr val="tx1"/>
              </a:solidFill>
              <a:latin typeface="Arial" panose="020B0604020202020204" pitchFamily="34" charset="0"/>
              <a:ea typeface="メイリオ" panose="020B0604030504040204" pitchFamily="50" charset="-128"/>
            </a:endParaRPr>
          </a:p>
        </p:txBody>
      </p:sp>
      <p:sp>
        <p:nvSpPr>
          <p:cNvPr id="9" name="テキスト ボックス 8"/>
          <p:cNvSpPr txBox="1"/>
          <p:nvPr/>
        </p:nvSpPr>
        <p:spPr>
          <a:xfrm>
            <a:off x="1510219" y="3985466"/>
            <a:ext cx="4438750" cy="298691"/>
          </a:xfrm>
          <a:prstGeom prst="roundRect">
            <a:avLst/>
          </a:prstGeom>
          <a:solidFill>
            <a:srgbClr val="51C531"/>
          </a:solidFill>
        </p:spPr>
        <p:txBody>
          <a:bodyPr wrap="square" lIns="144000" tIns="36000" rIns="144000" bIns="18000" rtlCol="0" anchor="ctr">
            <a:spAutoFit/>
          </a:bodyPr>
          <a:lstStyle/>
          <a:p>
            <a:pPr>
              <a:lnSpc>
                <a:spcPct val="100000"/>
              </a:lnSpc>
            </a:pPr>
            <a:r>
              <a:rPr lang="ja-JP" altLang="en-US" sz="1400" b="1" spc="100" dirty="0">
                <a:solidFill>
                  <a:schemeClr val="bg1"/>
                </a:solidFill>
                <a:latin typeface="Arial" pitchFamily="34" charset="0"/>
                <a:ea typeface="メイリオ" pitchFamily="50" charset="-128"/>
              </a:rPr>
              <a:t>一般的な製品・システム等の開発プロセス</a:t>
            </a:r>
          </a:p>
        </p:txBody>
      </p:sp>
      <p:grpSp>
        <p:nvGrpSpPr>
          <p:cNvPr id="10" name="グループ化 9"/>
          <p:cNvGrpSpPr/>
          <p:nvPr/>
        </p:nvGrpSpPr>
        <p:grpSpPr>
          <a:xfrm>
            <a:off x="1628775" y="4376132"/>
            <a:ext cx="9823828" cy="1917819"/>
            <a:chOff x="695462" y="4171167"/>
            <a:chExt cx="8156617" cy="827090"/>
          </a:xfrm>
        </p:grpSpPr>
        <p:grpSp>
          <p:nvGrpSpPr>
            <p:cNvPr id="11" name="グループ化 10"/>
            <p:cNvGrpSpPr/>
            <p:nvPr/>
          </p:nvGrpSpPr>
          <p:grpSpPr>
            <a:xfrm>
              <a:off x="695462" y="4171167"/>
              <a:ext cx="1931828" cy="827090"/>
              <a:chOff x="515156" y="4468969"/>
              <a:chExt cx="1931828" cy="658800"/>
            </a:xfrm>
            <a:solidFill>
              <a:srgbClr val="0B3441"/>
            </a:solidFill>
            <a:effectLst>
              <a:outerShdw blurRad="50800" dist="38100" dir="2700000" algn="tl" rotWithShape="0">
                <a:prstClr val="black">
                  <a:alpha val="40000"/>
                </a:prstClr>
              </a:outerShdw>
            </a:effectLst>
          </p:grpSpPr>
          <p:sp>
            <p:nvSpPr>
              <p:cNvPr id="24" name="正方形/長方形 23"/>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検討</a:t>
                </a:r>
                <a:endParaRPr kumimoji="1" lang="ja-JP" altLang="en-US" sz="1800" b="1" spc="100" dirty="0">
                  <a:solidFill>
                    <a:schemeClr val="bg1"/>
                  </a:solidFill>
                  <a:latin typeface="Arial" pitchFamily="34" charset="0"/>
                  <a:ea typeface="メイリオ" pitchFamily="50" charset="-128"/>
                </a:endParaRPr>
              </a:p>
            </p:txBody>
          </p:sp>
          <p:sp>
            <p:nvSpPr>
              <p:cNvPr id="25" name="二等辺三角形 24"/>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2" name="グループ化 11"/>
            <p:cNvGrpSpPr/>
            <p:nvPr/>
          </p:nvGrpSpPr>
          <p:grpSpPr>
            <a:xfrm>
              <a:off x="2634804" y="4171167"/>
              <a:ext cx="1931828" cy="827090"/>
              <a:chOff x="515156" y="4468969"/>
              <a:chExt cx="1931828" cy="658800"/>
            </a:xfrm>
            <a:solidFill>
              <a:srgbClr val="145C72"/>
            </a:solidFill>
            <a:effectLst>
              <a:outerShdw blurRad="50800" dist="38100" dir="2700000" algn="tl" rotWithShape="0">
                <a:prstClr val="black">
                  <a:alpha val="40000"/>
                </a:prstClr>
              </a:outerShdw>
            </a:effectLst>
          </p:grpSpPr>
          <p:sp>
            <p:nvSpPr>
              <p:cNvPr id="22" name="正方形/長方形 21"/>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開発</a:t>
                </a:r>
                <a:endParaRPr kumimoji="1" lang="ja-JP" altLang="en-US" sz="1800" b="1" spc="100" dirty="0">
                  <a:solidFill>
                    <a:schemeClr val="bg1"/>
                  </a:solidFill>
                  <a:latin typeface="Arial" pitchFamily="34" charset="0"/>
                  <a:ea typeface="メイリオ" pitchFamily="50" charset="-128"/>
                </a:endParaRPr>
              </a:p>
            </p:txBody>
          </p:sp>
          <p:sp>
            <p:nvSpPr>
              <p:cNvPr id="23" name="二等辺三角形 22"/>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3" name="グループ化 12"/>
            <p:cNvGrpSpPr/>
            <p:nvPr/>
          </p:nvGrpSpPr>
          <p:grpSpPr>
            <a:xfrm>
              <a:off x="4574146" y="4171167"/>
              <a:ext cx="1931828" cy="827090"/>
              <a:chOff x="515156" y="4468969"/>
              <a:chExt cx="1931828" cy="658800"/>
            </a:xfrm>
            <a:solidFill>
              <a:srgbClr val="1E8CAE"/>
            </a:solidFill>
            <a:effectLst>
              <a:outerShdw blurRad="50800" dist="38100" dir="2700000" algn="tl" rotWithShape="0">
                <a:prstClr val="black">
                  <a:alpha val="40000"/>
                </a:prstClr>
              </a:outerShdw>
            </a:effectLst>
          </p:grpSpPr>
          <p:sp>
            <p:nvSpPr>
              <p:cNvPr id="20" name="正方形/長方形 19"/>
              <p:cNvSpPr/>
              <p:nvPr/>
            </p:nvSpPr>
            <p:spPr bwMode="auto">
              <a:xfrm>
                <a:off x="515156" y="4468969"/>
                <a:ext cx="175152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検査</a:t>
                </a:r>
                <a:endParaRPr kumimoji="1" lang="ja-JP" altLang="en-US" sz="1800" b="1" spc="100" dirty="0">
                  <a:solidFill>
                    <a:schemeClr val="bg1"/>
                  </a:solidFill>
                  <a:latin typeface="Arial" pitchFamily="34" charset="0"/>
                  <a:ea typeface="メイリオ" pitchFamily="50" charset="-128"/>
                </a:endParaRPr>
              </a:p>
            </p:txBody>
          </p:sp>
          <p:sp>
            <p:nvSpPr>
              <p:cNvPr id="21" name="二等辺三角形 20"/>
              <p:cNvSpPr/>
              <p:nvPr/>
            </p:nvSpPr>
            <p:spPr bwMode="auto">
              <a:xfrm rot="5400000">
                <a:off x="2027432"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4" name="グループ化 13"/>
            <p:cNvGrpSpPr/>
            <p:nvPr/>
          </p:nvGrpSpPr>
          <p:grpSpPr>
            <a:xfrm>
              <a:off x="6513488" y="4171167"/>
              <a:ext cx="1165538" cy="827090"/>
              <a:chOff x="1294325" y="4468969"/>
              <a:chExt cx="1165538" cy="658800"/>
            </a:xfrm>
            <a:solidFill>
              <a:srgbClr val="24A9D2"/>
            </a:solidFill>
            <a:effectLst>
              <a:outerShdw blurRad="50800" dist="38100" dir="2700000" algn="tl" rotWithShape="0">
                <a:prstClr val="black">
                  <a:alpha val="40000"/>
                </a:prstClr>
              </a:outerShdw>
            </a:effectLst>
          </p:grpSpPr>
          <p:sp>
            <p:nvSpPr>
              <p:cNvPr id="18" name="正方形/長方形 17"/>
              <p:cNvSpPr/>
              <p:nvPr/>
            </p:nvSpPr>
            <p:spPr bwMode="auto">
              <a:xfrm>
                <a:off x="1294325" y="4468969"/>
                <a:ext cx="985234" cy="656823"/>
              </a:xfrm>
              <a:prstGeom prst="rect">
                <a:avLst/>
              </a:prstGeom>
              <a:grpFill/>
              <a:ln w="9525">
                <a:noFill/>
                <a:miter lim="800000"/>
                <a:headEnd/>
                <a:tailEnd/>
              </a:ln>
              <a:effectLst/>
            </p:spPr>
            <p:txBody>
              <a:bodyPr wrap="square" lIns="0" tIns="180000" rIns="0" bIns="0" rtlCol="0" anchor="t" anchorCtr="0">
                <a:noAutofit/>
              </a:bodyPr>
              <a:lstStyle/>
              <a:p>
                <a:pPr algn="ctr">
                  <a:lnSpc>
                    <a:spcPct val="100000"/>
                  </a:lnSpc>
                </a:pPr>
                <a:r>
                  <a:rPr lang="ja-JP" altLang="en-US" sz="1800" b="1" spc="100">
                    <a:solidFill>
                      <a:schemeClr val="bg1"/>
                    </a:solidFill>
                    <a:latin typeface="Arial" pitchFamily="34" charset="0"/>
                    <a:ea typeface="メイリオ" pitchFamily="50" charset="-128"/>
                  </a:rPr>
                  <a:t>出荷</a:t>
                </a:r>
                <a:endParaRPr kumimoji="1" lang="ja-JP" altLang="en-US" sz="1800" b="1" spc="100" dirty="0">
                  <a:solidFill>
                    <a:schemeClr val="bg1"/>
                  </a:solidFill>
                  <a:latin typeface="Arial" pitchFamily="34" charset="0"/>
                  <a:ea typeface="メイリオ" pitchFamily="50" charset="-128"/>
                </a:endParaRPr>
              </a:p>
            </p:txBody>
          </p:sp>
          <p:sp>
            <p:nvSpPr>
              <p:cNvPr id="19" name="二等辺三角形 18"/>
              <p:cNvSpPr/>
              <p:nvPr/>
            </p:nvSpPr>
            <p:spPr bwMode="auto">
              <a:xfrm rot="5400000">
                <a:off x="2040311" y="4708216"/>
                <a:ext cx="658800" cy="180305"/>
              </a:xfrm>
              <a:prstGeom prst="triangle">
                <a:avLst/>
              </a:prstGeom>
              <a:grp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nvGrpSpPr>
            <p:cNvPr id="15" name="グループ化 14"/>
            <p:cNvGrpSpPr/>
            <p:nvPr/>
          </p:nvGrpSpPr>
          <p:grpSpPr>
            <a:xfrm>
              <a:off x="7686541" y="4171167"/>
              <a:ext cx="1165538" cy="827090"/>
              <a:chOff x="1294325" y="4468969"/>
              <a:chExt cx="1165538" cy="658800"/>
            </a:xfrm>
            <a:effectLst>
              <a:outerShdw blurRad="50800" dist="38100" dir="2700000" algn="tl" rotWithShape="0">
                <a:prstClr val="black">
                  <a:alpha val="40000"/>
                </a:prstClr>
              </a:outerShdw>
            </a:effectLst>
          </p:grpSpPr>
          <p:sp>
            <p:nvSpPr>
              <p:cNvPr id="16" name="正方形/長方形 15"/>
              <p:cNvSpPr/>
              <p:nvPr/>
            </p:nvSpPr>
            <p:spPr bwMode="auto">
              <a:xfrm>
                <a:off x="1294325" y="4468969"/>
                <a:ext cx="985234" cy="656823"/>
              </a:xfrm>
              <a:prstGeom prst="rect">
                <a:avLst/>
              </a:prstGeom>
              <a:solidFill>
                <a:srgbClr val="72C3D0"/>
              </a:solidFill>
              <a:ln w="9525">
                <a:noFill/>
                <a:miter lim="800000"/>
                <a:headEnd/>
                <a:tailEnd/>
              </a:ln>
              <a:effectLst/>
            </p:spPr>
            <p:txBody>
              <a:bodyPr wrap="square" lIns="0" tIns="180000" rIns="0" bIns="0" rtlCol="0" anchor="t" anchorCtr="0">
                <a:noAutofit/>
              </a:bodyPr>
              <a:lstStyle/>
              <a:p>
                <a:pPr algn="ctr">
                  <a:lnSpc>
                    <a:spcPct val="100000"/>
                  </a:lnSpc>
                </a:pPr>
                <a:r>
                  <a:rPr kumimoji="1" lang="ja-JP" altLang="en-US" sz="1800" b="1" spc="100">
                    <a:solidFill>
                      <a:schemeClr val="bg1"/>
                    </a:solidFill>
                    <a:latin typeface="Arial" pitchFamily="34" charset="0"/>
                    <a:ea typeface="メイリオ" pitchFamily="50" charset="-128"/>
                  </a:rPr>
                  <a:t>保守</a:t>
                </a:r>
                <a:endParaRPr kumimoji="1" lang="ja-JP" altLang="en-US" sz="1800" b="1" spc="100" dirty="0">
                  <a:solidFill>
                    <a:schemeClr val="bg1"/>
                  </a:solidFill>
                  <a:latin typeface="Arial" pitchFamily="34" charset="0"/>
                  <a:ea typeface="メイリオ" pitchFamily="50" charset="-128"/>
                </a:endParaRPr>
              </a:p>
            </p:txBody>
          </p:sp>
          <p:sp>
            <p:nvSpPr>
              <p:cNvPr id="17" name="二等辺三角形 16"/>
              <p:cNvSpPr/>
              <p:nvPr/>
            </p:nvSpPr>
            <p:spPr bwMode="auto">
              <a:xfrm rot="5400000">
                <a:off x="2040311" y="4708216"/>
                <a:ext cx="658800" cy="180305"/>
              </a:xfrm>
              <a:prstGeom prst="triangle">
                <a:avLst/>
              </a:prstGeom>
              <a:solidFill>
                <a:srgbClr val="72C3D0"/>
              </a:solidFill>
              <a:ln w="9525">
                <a:noFill/>
                <a:miter lim="800000"/>
                <a:headEnd/>
                <a:tailEnd/>
              </a:ln>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grpSp>
      <p:sp>
        <p:nvSpPr>
          <p:cNvPr id="26" name="ホームベース 25"/>
          <p:cNvSpPr/>
          <p:nvPr/>
        </p:nvSpPr>
        <p:spPr bwMode="auto">
          <a:xfrm>
            <a:off x="1765935" y="4995617"/>
            <a:ext cx="6641826" cy="1466051"/>
          </a:xfrm>
          <a:prstGeom prst="homePlate">
            <a:avLst>
              <a:gd name="adj" fmla="val 13222"/>
            </a:avLst>
          </a:prstGeom>
          <a:solidFill>
            <a:schemeClr val="bg1">
              <a:alpha val="34902"/>
            </a:schemeClr>
          </a:solidFill>
          <a:ln w="38100">
            <a:solidFill>
              <a:srgbClr val="FF2975"/>
            </a:solidFill>
            <a:miter lim="800000"/>
            <a:headEnd/>
            <a:tailEnd/>
          </a:ln>
          <a:effectLst/>
        </p:spPr>
        <p:txBody>
          <a:bodyPr wrap="none" rtlCol="0" anchor="t" anchorCtr="0">
            <a:noAutofit/>
          </a:bodyPr>
          <a:lstStyle/>
          <a:p>
            <a:pPr algn="ctr"/>
            <a:endParaRPr lang="ja-JP" altLang="en-US" sz="806" dirty="0">
              <a:solidFill>
                <a:schemeClr val="tx1"/>
              </a:solidFill>
              <a:latin typeface="+mn-ea"/>
            </a:endParaRPr>
          </a:p>
        </p:txBody>
      </p:sp>
      <p:sp>
        <p:nvSpPr>
          <p:cNvPr id="27" name="ホームベース 26"/>
          <p:cNvSpPr/>
          <p:nvPr/>
        </p:nvSpPr>
        <p:spPr bwMode="auto">
          <a:xfrm>
            <a:off x="198921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smtClean="0">
                <a:solidFill>
                  <a:schemeClr val="tx1"/>
                </a:solidFill>
                <a:latin typeface="Arial" panose="020B0604020202020204" pitchFamily="34" charset="0"/>
                <a:ea typeface="メイリオ" panose="020B0604030504040204" pitchFamily="50" charset="-128"/>
              </a:rPr>
              <a:t>FOSS</a:t>
            </a:r>
            <a:r>
              <a:rPr lang="ja-JP" altLang="en-US" sz="1400" b="1" dirty="0" smtClean="0">
                <a:latin typeface="Arial" panose="020B0604020202020204" pitchFamily="34" charset="0"/>
                <a:ea typeface="メイリオ" panose="020B0604030504040204" pitchFamily="50" charset="-128"/>
              </a:rPr>
              <a:t>リスト作成</a:t>
            </a:r>
            <a:endParaRPr lang="zh-CN" altLang="en-US" sz="1400" b="1" dirty="0">
              <a:solidFill>
                <a:schemeClr val="tx1"/>
              </a:solidFill>
              <a:latin typeface="Arial" panose="020B0604020202020204" pitchFamily="34" charset="0"/>
              <a:ea typeface="メイリオ" panose="020B0604030504040204" pitchFamily="50" charset="-128"/>
            </a:endParaRPr>
          </a:p>
        </p:txBody>
      </p:sp>
      <p:sp>
        <p:nvSpPr>
          <p:cNvPr id="28" name="ホームベース 27"/>
          <p:cNvSpPr/>
          <p:nvPr/>
        </p:nvSpPr>
        <p:spPr bwMode="auto">
          <a:xfrm>
            <a:off x="3923856"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ja-JP" altLang="en-US" sz="1400" b="1" dirty="0">
                <a:latin typeface="Arial" panose="020B0604020202020204" pitchFamily="34" charset="0"/>
                <a:ea typeface="メイリオ" panose="020B0604030504040204" pitchFamily="50" charset="-128"/>
              </a:rPr>
              <a:t>レビュ</a:t>
            </a:r>
            <a:r>
              <a:rPr lang="ja-JP" altLang="en-US" sz="1400" b="1" dirty="0" smtClean="0">
                <a:latin typeface="Arial" panose="020B0604020202020204" pitchFamily="34" charset="0"/>
                <a:ea typeface="メイリオ" panose="020B0604030504040204" pitchFamily="50" charset="-128"/>
              </a:rPr>
              <a:t>ー</a:t>
            </a:r>
            <a:endParaRPr lang="ja-JP" altLang="en-US" sz="1400" b="1" dirty="0">
              <a:solidFill>
                <a:schemeClr val="tx1"/>
              </a:solidFill>
              <a:latin typeface="Arial" panose="020B0604020202020204" pitchFamily="34" charset="0"/>
              <a:ea typeface="メイリオ" panose="020B0604030504040204" pitchFamily="50" charset="-128"/>
            </a:endParaRPr>
          </a:p>
          <a:p>
            <a:pPr algn="ctr"/>
            <a:r>
              <a:rPr lang="ja-JP" altLang="en-US" sz="1200" b="1" dirty="0">
                <a:solidFill>
                  <a:schemeClr val="tx1"/>
                </a:solidFill>
                <a:latin typeface="Arial" panose="020B0604020202020204" pitchFamily="34" charset="0"/>
                <a:ea typeface="メイリオ" panose="020B0604030504040204" pitchFamily="50" charset="-128"/>
              </a:rPr>
              <a:t>（ライセンス</a:t>
            </a:r>
            <a:r>
              <a:rPr lang="ja-JP" altLang="en-US" sz="1200" b="1" dirty="0" smtClean="0">
                <a:solidFill>
                  <a:schemeClr val="tx1"/>
                </a:solidFill>
                <a:latin typeface="Arial" panose="020B0604020202020204" pitchFamily="34" charset="0"/>
                <a:ea typeface="メイリオ" panose="020B0604030504040204" pitchFamily="50" charset="-128"/>
              </a:rPr>
              <a:t>条件確認</a:t>
            </a:r>
            <a:r>
              <a:rPr lang="ja-JP" altLang="en-US" sz="1200" b="1" dirty="0">
                <a:solidFill>
                  <a:schemeClr val="tx1"/>
                </a:solidFill>
                <a:latin typeface="Arial" panose="020B0604020202020204" pitchFamily="34" charset="0"/>
                <a:ea typeface="メイリオ" panose="020B0604030504040204" pitchFamily="50" charset="-128"/>
              </a:rPr>
              <a:t>）</a:t>
            </a:r>
          </a:p>
        </p:txBody>
      </p:sp>
      <p:sp>
        <p:nvSpPr>
          <p:cNvPr id="29" name="ホームベース 28"/>
          <p:cNvSpPr/>
          <p:nvPr/>
        </p:nvSpPr>
        <p:spPr bwMode="auto">
          <a:xfrm>
            <a:off x="5858501" y="5234322"/>
            <a:ext cx="1766124" cy="930328"/>
          </a:xfrm>
          <a:prstGeom prst="homePlate">
            <a:avLst>
              <a:gd name="adj" fmla="val 13152"/>
            </a:avLst>
          </a:prstGeom>
          <a:solidFill>
            <a:srgbClr val="BDCBCE"/>
          </a:solidFill>
          <a:ln w="25400">
            <a:solidFill>
              <a:schemeClr val="bg1"/>
            </a:solidFill>
            <a:miter lim="800000"/>
            <a:headEnd/>
            <a:tailEnd/>
          </a:ln>
          <a:effectLst>
            <a:outerShdw blurRad="50800" dist="38100" dir="2700000" algn="tl" rotWithShape="0">
              <a:prstClr val="black">
                <a:alpha val="40000"/>
              </a:prstClr>
            </a:outerShdw>
          </a:effectLst>
        </p:spPr>
        <p:txBody>
          <a:bodyPr wrap="none" rtlCol="0" anchor="ctr" anchorCtr="0">
            <a:noAutofit/>
          </a:bodyPr>
          <a:lstStyle/>
          <a:p>
            <a:pPr algn="ctr"/>
            <a:r>
              <a:rPr lang="en-US" altLang="zh-CN" sz="1400" b="1" dirty="0">
                <a:solidFill>
                  <a:schemeClr val="tx1"/>
                </a:solidFill>
                <a:latin typeface="Arial" panose="020B0604020202020204" pitchFamily="34" charset="0"/>
                <a:ea typeface="メイリオ" panose="020B0604030504040204" pitchFamily="50" charset="-128"/>
              </a:rPr>
              <a:t>FOSS</a:t>
            </a:r>
            <a:r>
              <a:rPr lang="zh-CN" altLang="en-US" sz="1400" b="1" dirty="0" smtClean="0">
                <a:solidFill>
                  <a:schemeClr val="tx1"/>
                </a:solidFill>
                <a:latin typeface="Arial" panose="020B0604020202020204" pitchFamily="34" charset="0"/>
                <a:ea typeface="メイリオ" panose="020B0604030504040204" pitchFamily="50" charset="-128"/>
              </a:rPr>
              <a:t>配布</a:t>
            </a:r>
            <a:r>
              <a:rPr lang="ja-JP" altLang="en-US" sz="1400" b="1" dirty="0" smtClean="0">
                <a:solidFill>
                  <a:schemeClr val="tx1"/>
                </a:solidFill>
                <a:latin typeface="Arial" panose="020B0604020202020204" pitchFamily="34" charset="0"/>
                <a:ea typeface="メイリオ" panose="020B0604030504040204" pitchFamily="50" charset="-128"/>
              </a:rPr>
              <a:t>物確認</a:t>
            </a:r>
            <a:endParaRPr lang="zh-CN" altLang="en-US" sz="1200" b="1" dirty="0">
              <a:solidFill>
                <a:schemeClr val="tx1"/>
              </a:solidFill>
              <a:latin typeface="Arial" panose="020B0604020202020204" pitchFamily="34" charset="0"/>
              <a:ea typeface="メイリオ" panose="020B0604030504040204" pitchFamily="50" charset="-128"/>
            </a:endParaRPr>
          </a:p>
        </p:txBody>
      </p:sp>
      <p:sp>
        <p:nvSpPr>
          <p:cNvPr id="30" name="テキスト ボックス 29"/>
          <p:cNvSpPr txBox="1"/>
          <p:nvPr/>
        </p:nvSpPr>
        <p:spPr>
          <a:xfrm>
            <a:off x="3353508" y="6304816"/>
            <a:ext cx="3007675" cy="244530"/>
          </a:xfrm>
          <a:prstGeom prst="roundRect">
            <a:avLst/>
          </a:prstGeom>
          <a:solidFill>
            <a:srgbClr val="FF2975"/>
          </a:solidFill>
        </p:spPr>
        <p:txBody>
          <a:bodyPr wrap="square" lIns="144000" tIns="36000" rIns="144000" bIns="0" rtlCol="0" anchor="ctr">
            <a:spAutoFit/>
          </a:bodyPr>
          <a:lstStyle/>
          <a:p>
            <a:pPr>
              <a:lnSpc>
                <a:spcPct val="100000"/>
              </a:lnSpc>
            </a:pPr>
            <a:r>
              <a:rPr lang="en-US" altLang="ja-JP" sz="1200" b="1" spc="100" dirty="0">
                <a:solidFill>
                  <a:schemeClr val="bg1"/>
                </a:solidFill>
                <a:latin typeface="Arial" pitchFamily="34" charset="0"/>
                <a:ea typeface="メイリオ" pitchFamily="50" charset="-128"/>
              </a:rPr>
              <a:t>FOSS</a:t>
            </a:r>
            <a:r>
              <a:rPr lang="ja-JP" altLang="en-US" sz="1200" b="1" spc="100" dirty="0">
                <a:solidFill>
                  <a:schemeClr val="bg1"/>
                </a:solidFill>
                <a:latin typeface="Arial" pitchFamily="34" charset="0"/>
                <a:ea typeface="メイリオ" pitchFamily="50" charset="-128"/>
              </a:rPr>
              <a:t>コンプライアンス</a:t>
            </a:r>
            <a:r>
              <a:rPr lang="ja-JP" altLang="en-US" sz="1200" b="1" spc="100" dirty="0" smtClean="0">
                <a:solidFill>
                  <a:schemeClr val="bg1"/>
                </a:solidFill>
                <a:latin typeface="Arial" pitchFamily="34" charset="0"/>
                <a:ea typeface="メイリオ" pitchFamily="50" charset="-128"/>
              </a:rPr>
              <a:t>・プロセス</a:t>
            </a:r>
            <a:endParaRPr lang="ja-JP" altLang="en-US" sz="1200" b="1" spc="100" dirty="0">
              <a:solidFill>
                <a:schemeClr val="bg1"/>
              </a:solidFill>
              <a:latin typeface="Arial" pitchFamily="34" charset="0"/>
              <a:ea typeface="メイリオ" pitchFamily="50" charset="-128"/>
            </a:endParaRPr>
          </a:p>
        </p:txBody>
      </p:sp>
    </p:spTree>
    <p:extLst>
      <p:ext uri="{BB962C8B-B14F-4D97-AF65-F5344CB8AC3E}">
        <p14:creationId xmlns:p14="http://schemas.microsoft.com/office/powerpoint/2010/main" val="22490962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Text Placeholder 2"/>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権</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82093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新規性、非自明性を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のある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a:latin typeface="メイリオ" panose="020B0604030504040204" pitchFamily="50" charset="-128"/>
                <a:ea typeface="メイリオ" panose="020B0604030504040204" pitchFamily="50" charset="-128"/>
                <a:cs typeface="メイリオ" panose="020B0604030504040204" pitchFamily="50" charset="-128"/>
              </a:rPr>
              <a:t>、</a:t>
            </a:r>
            <a:br>
              <a:rPr lang="en-US" u="sng" dirty="0">
                <a:latin typeface="メイリオ" panose="020B0604030504040204" pitchFamily="50" charset="-128"/>
                <a:ea typeface="メイリオ" panose="020B0604030504040204" pitchFamily="50" charset="-128"/>
                <a:cs typeface="メイリオ" panose="020B0604030504040204" pitchFamily="50" charset="-128"/>
              </a:rPr>
            </a:br>
            <a:r>
              <a:rPr lang="en-US" u="sng" dirty="0" err="1">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ソフトウェアは、著作権によって保護さ</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れる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が保護される</a:t>
            </a:r>
            <a:endParaRPr lang="en-US" altLang="ja-JP"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他の誰かの独立した創作物はコントロールできない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ソフトウェアに最も関係する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著作権における「権利」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26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辞書の定義ではなく、法に基づき特定の意味を成す専門的用語（</a:t>
            </a:r>
            <a:r>
              <a:rPr lang="en-US" altLang="ja-JP" sz="1900" dirty="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一般的には、原著作物に対し、独自に創造的な作業が十分加えられ、コピー（複製）ではなく独創的な作品であることを示す新たな著作物のことをいう</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他のエンティティ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においても、関連する法務関係者の間においても</a:t>
            </a:r>
            <a:r>
              <a:rPr lang="en-US" dirty="0" err="1">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rPr>
              <a:t>日本の著作権法の「二次的著作物」に該当</a:t>
            </a: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en-US" sz="2400" dirty="0" smtClean="0">
                <a:latin typeface="メイリオ" panose="020B0604030504040204" pitchFamily="50" charset="-128"/>
                <a:ea typeface="メイリオ" panose="020B0604030504040204" pitchFamily="50" charset="-128"/>
                <a:cs typeface="メイリオ" panose="020B0604030504040204" pitchFamily="50" charset="-128"/>
              </a:rPr>
              <a:t>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Text Placeholder 1"/>
          <p:cNvSpPr>
            <a:spLocks noGrp="1"/>
          </p:cNvSpPr>
          <p:nvPr>
            <p:ph type="body" idx="1"/>
          </p:nvPr>
        </p:nvSpPr>
        <p:spPr/>
        <p:txBody>
          <a:bodyPr>
            <a:normAutofit/>
          </a:bodyPr>
          <a:lstStyle/>
          <a:p>
            <a:r>
              <a:rPr lang="en-US" altLang="ja-JP" sz="4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645769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20613</TotalTime>
  <Words>4490</Words>
  <Application>Microsoft Office PowerPoint</Application>
  <PresentationFormat>ワイド画面</PresentationFormat>
  <Paragraphs>650</Paragraphs>
  <Slides>43</Slides>
  <Notes>43</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43</vt:i4>
      </vt:variant>
    </vt:vector>
  </HeadingPairs>
  <TitlesOfParts>
    <vt:vector size="57" baseType="lpstr">
      <vt:lpstr>맑은 고딕</vt:lpstr>
      <vt:lpstr>ＭＳ Ｐゴシック</vt:lpstr>
      <vt:lpstr>ＭＳ Ｐゴシック</vt:lpstr>
      <vt:lpstr>ＭＳ ゴシック</vt:lpstr>
      <vt:lpstr>Roboto</vt:lpstr>
      <vt:lpstr>Roboto Mono</vt:lpstr>
      <vt:lpstr>メイリオ</vt:lpstr>
      <vt:lpstr>游ゴシック</vt:lpstr>
      <vt:lpstr>Arial</vt:lpstr>
      <vt:lpstr>Calibri</vt:lpstr>
      <vt:lpstr>Times</vt:lpstr>
      <vt:lpstr>Times New Roman</vt:lpstr>
      <vt:lpstr>Wingdings</vt:lpstr>
      <vt:lpstr>Clarity</vt:lpstr>
      <vt:lpstr>教育資料(シンプル･バージョン)</vt:lpstr>
      <vt:lpstr>Disclaimer（免責事項）</vt:lpstr>
      <vt:lpstr>OpenChain 教育資料(シンプル･ﾊﾞｰｼﾞｮﾝ)とは？</vt:lpstr>
      <vt:lpstr>コンテンツ</vt:lpstr>
      <vt:lpstr>第1章</vt:lpstr>
      <vt:lpstr>"知的財産”とは何か？</vt:lpstr>
      <vt:lpstr>ソフトウェアにおける著作権の概念</vt:lpstr>
      <vt:lpstr>ソフトウェアに最も関係する 著作権における「権利」</vt:lpstr>
      <vt:lpstr>第2章</vt:lpstr>
      <vt:lpstr>ライセンス</vt:lpstr>
      <vt:lpstr>FOSSライセンス </vt:lpstr>
      <vt:lpstr>パーミッシブ（寛容）なFOSSライセンス</vt:lpstr>
      <vt:lpstr>ライセンスの互恵性とコピーレフトライセンス</vt:lpstr>
      <vt:lpstr>第3章</vt:lpstr>
      <vt:lpstr>FOSS コンプライアンス･プログラム　　  【§1.0】</vt:lpstr>
      <vt:lpstr>FOSS ポリシー　　　　　　　　　　  　【§1.1】</vt:lpstr>
      <vt:lpstr>FOSS ポリシー(The Liunux FoundationのOpen Compliance Programのポリシー例)</vt:lpstr>
      <vt:lpstr>FOSSコンプライアンス体制　　　　　　　　　【§1.2,1.3,2.2】</vt:lpstr>
      <vt:lpstr>FOSSリスト作成プロセス　　　　　　　【§3.1】</vt:lpstr>
      <vt:lpstr>【§1.5】</vt:lpstr>
      <vt:lpstr>FOSS配布物確認プロセス　　　　　　　　　【§4.1】</vt:lpstr>
      <vt:lpstr>第4章</vt:lpstr>
      <vt:lpstr>FOSS導入時の検討・実施事項</vt:lpstr>
      <vt:lpstr>FOSS導入時の検討・実施事項</vt:lpstr>
      <vt:lpstr>FOSS導入時の検討・実施事項</vt:lpstr>
      <vt:lpstr>FOSS導入時の検討・実施事項</vt:lpstr>
      <vt:lpstr>第5章</vt:lpstr>
      <vt:lpstr>FOSSレビュー                                    【§1.5】</vt:lpstr>
      <vt:lpstr>どのような情報を集める必要があるか？</vt:lpstr>
      <vt:lpstr>ソースコード スキャン ツール</vt:lpstr>
      <vt:lpstr>第6章</vt:lpstr>
      <vt:lpstr>FOSS配布:ビジネス形態毎の配布の事例            【§3.2】</vt:lpstr>
      <vt:lpstr>FOSS配布の例                                               【§3.2】</vt:lpstr>
      <vt:lpstr>ソフトウェアサプライチェーン     【§3.2】</vt:lpstr>
      <vt:lpstr>第7章</vt:lpstr>
      <vt:lpstr>まとめ</vt:lpstr>
      <vt:lpstr>第8章</vt:lpstr>
      <vt:lpstr>第9章</vt:lpstr>
      <vt:lpstr>事後課題           　　　　　　　　　　　　　　　　　　　　　　　　　　　　　　　【§1.2】</vt:lpstr>
      <vt:lpstr>付録</vt:lpstr>
      <vt:lpstr>一般的な製品及びシステム等の開発プロセス</vt:lpstr>
      <vt:lpstr>開発プロセスと｢FOSSコンプライアンスプロセス｣との関係</vt:lpstr>
      <vt:lpstr>FOSSコンプライアンス・プロセスとは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岩田吉隆 / IWATA，YOSHITAKA</cp:lastModifiedBy>
  <cp:revision>1025</cp:revision>
  <cp:lastPrinted>2017-10-26T22:18:50Z</cp:lastPrinted>
  <dcterms:created xsi:type="dcterms:W3CDTF">2013-07-15T20:26:40Z</dcterms:created>
  <dcterms:modified xsi:type="dcterms:W3CDTF">2019-07-12T04:19:52Z</dcterms:modified>
</cp:coreProperties>
</file>