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5"/>
  </p:notesMasterIdLst>
  <p:handoutMasterIdLst>
    <p:handoutMasterId r:id="rId46"/>
  </p:handoutMasterIdLst>
  <p:sldIdLst>
    <p:sldId id="694" r:id="rId2"/>
    <p:sldId id="769" r:id="rId3"/>
    <p:sldId id="780" r:id="rId4"/>
    <p:sldId id="695" r:id="rId5"/>
    <p:sldId id="807" r:id="rId6"/>
    <p:sldId id="698" r:id="rId7"/>
    <p:sldId id="699" r:id="rId8"/>
    <p:sldId id="700" r:id="rId9"/>
    <p:sldId id="808" r:id="rId10"/>
    <p:sldId id="702" r:id="rId11"/>
    <p:sldId id="705" r:id="rId12"/>
    <p:sldId id="706" r:id="rId13"/>
    <p:sldId id="707" r:id="rId14"/>
    <p:sldId id="725" r:id="rId15"/>
    <p:sldId id="815" r:id="rId16"/>
    <p:sldId id="696" r:id="rId17"/>
    <p:sldId id="818" r:id="rId18"/>
    <p:sldId id="726" r:id="rId19"/>
    <p:sldId id="794" r:id="rId20"/>
    <p:sldId id="795" r:id="rId21"/>
    <p:sldId id="796" r:id="rId22"/>
    <p:sldId id="715" r:id="rId23"/>
    <p:sldId id="802" r:id="rId24"/>
    <p:sldId id="803" r:id="rId25"/>
    <p:sldId id="816" r:id="rId26"/>
    <p:sldId id="804" r:id="rId27"/>
    <p:sldId id="814" r:id="rId28"/>
    <p:sldId id="735" r:id="rId29"/>
    <p:sldId id="737" r:id="rId30"/>
    <p:sldId id="786" r:id="rId31"/>
    <p:sldId id="704" r:id="rId32"/>
    <p:sldId id="790" r:id="rId33"/>
    <p:sldId id="806" r:id="rId34"/>
    <p:sldId id="805" r:id="rId35"/>
    <p:sldId id="809" r:id="rId36"/>
    <p:sldId id="817" r:id="rId37"/>
    <p:sldId id="810" r:id="rId38"/>
    <p:sldId id="811" r:id="rId39"/>
    <p:sldId id="819" r:id="rId40"/>
    <p:sldId id="734" r:id="rId41"/>
    <p:sldId id="791" r:id="rId42"/>
    <p:sldId id="792" r:id="rId43"/>
    <p:sldId id="793" r:id="rId44"/>
  </p:sldIdLst>
  <p:sldSz cx="12192000" cy="6858000"/>
  <p:notesSz cx="9866313" cy="142954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21" clrIdx="0">
    <p:extLst/>
  </p:cmAuthor>
  <p:cmAuthor id="2" name="Mieko Sato" initials="MS" lastIdx="18" clrIdx="1">
    <p:extLst/>
  </p:cmAuthor>
  <p:cmAuthor id="3" name="tani" initials="tani" lastIdx="53" clrIdx="2"/>
  <p:cmAuthor id="4" name="tani" initials="AIC" lastIdx="48"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873"/>
    <a:srgbClr val="BF0714"/>
    <a:srgbClr val="BF0733"/>
    <a:srgbClr val="BE089B"/>
    <a:srgbClr val="BF077D"/>
    <a:srgbClr val="BD095A"/>
    <a:srgbClr val="BDBABD"/>
    <a:srgbClr val="00CC99"/>
    <a:srgbClr val="E78F19"/>
    <a:srgbClr val="E56B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87486" autoAdjust="0"/>
  </p:normalViewPr>
  <p:slideViewPr>
    <p:cSldViewPr snapToGrid="0">
      <p:cViewPr varScale="1">
        <p:scale>
          <a:sx n="98" d="100"/>
          <a:sy n="98" d="100"/>
        </p:scale>
        <p:origin x="294" y="90"/>
      </p:cViewPr>
      <p:guideLst>
        <p:guide orient="horz" pos="2160"/>
        <p:guide pos="3840"/>
      </p:guideLst>
    </p:cSldViewPr>
  </p:slideViewPr>
  <p:outlineViewPr>
    <p:cViewPr>
      <p:scale>
        <a:sx n="33" d="100"/>
        <a:sy n="33" d="100"/>
      </p:scale>
      <p:origin x="0" y="-2220"/>
    </p:cViewPr>
  </p:outlineViewPr>
  <p:notesTextViewPr>
    <p:cViewPr>
      <p:scale>
        <a:sx n="125" d="100"/>
        <a:sy n="125" d="100"/>
      </p:scale>
      <p:origin x="0" y="0"/>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0-29T09:33:39.847" idx="13">
    <p:pos x="299" y="69"/>
    <p:text>少し過剰に訳しましたが</p:text>
    <p:extLst mod="1">
      <p:ext uri="{C676402C-5697-4E1C-873F-D02D1690AC5C}">
        <p15:threadingInfo xmlns:p15="http://schemas.microsoft.com/office/powerpoint/2012/main" timeZoneBias="-540"/>
      </p:ext>
    </p:extLst>
  </p:cm>
  <p:cm authorId="4" dt="2017-11-09T13:05:11.660" idx="17">
    <p:pos x="299" y="165"/>
    <p:text>Freelyを「無償で自由に」とした点ですね。いいのではないでしょうか。Free for beerとFree for Speech両方の意味で解釈してよさそうですし、日本人向けには無償は大事なキーワードだと思います。</p:text>
    <p:extLst>
      <p:ext uri="{C676402C-5697-4E1C-873F-D02D1690AC5C}">
        <p15:threadingInfo xmlns:p15="http://schemas.microsoft.com/office/powerpoint/2012/main" timeZoneBias="-540">
          <p15:parentCm authorId="1" idx="13"/>
        </p15:threadingInfo>
      </p:ext>
    </p:extLst>
  </p:cm>
  <p:cm authorId="4" dt="2017-11-09T13:06:40.742" idx="18">
    <p:pos x="10" y="10"/>
    <p:text>・中黒2つ目最初を少しだけ変更
・中黒3つめは語順を変えました。</p:text>
    <p:extLst>
      <p:ext uri="{C676402C-5697-4E1C-873F-D02D1690AC5C}">
        <p15:threadingInfo xmlns:p15="http://schemas.microsoft.com/office/powerpoint/2012/main" timeZoneBias="-5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717255"/>
          </a:xfrm>
          <a:prstGeom prst="rect">
            <a:avLst/>
          </a:prstGeom>
        </p:spPr>
        <p:txBody>
          <a:bodyPr vert="horz" lIns="131472" tIns="65736" rIns="131472" bIns="65736" rtlCol="0"/>
          <a:lstStyle>
            <a:lvl1pPr algn="l">
              <a:defRPr sz="1700"/>
            </a:lvl1pPr>
          </a:lstStyle>
          <a:p>
            <a:endParaRPr lang="en-US"/>
          </a:p>
        </p:txBody>
      </p:sp>
      <p:sp>
        <p:nvSpPr>
          <p:cNvPr id="3" name="Date Placeholder 2"/>
          <p:cNvSpPr>
            <a:spLocks noGrp="1"/>
          </p:cNvSpPr>
          <p:nvPr>
            <p:ph type="dt" sz="quarter" idx="1"/>
          </p:nvPr>
        </p:nvSpPr>
        <p:spPr>
          <a:xfrm>
            <a:off x="5588628" y="0"/>
            <a:ext cx="4275402" cy="717255"/>
          </a:xfrm>
          <a:prstGeom prst="rect">
            <a:avLst/>
          </a:prstGeom>
        </p:spPr>
        <p:txBody>
          <a:bodyPr vert="horz" lIns="131472" tIns="65736" rIns="131472" bIns="65736" rtlCol="0"/>
          <a:lstStyle>
            <a:lvl1pPr algn="r">
              <a:defRPr sz="1700"/>
            </a:lvl1pPr>
          </a:lstStyle>
          <a:p>
            <a:fld id="{DC43A975-C83B-F446-B163-5306E95FC19C}" type="datetimeFigureOut">
              <a:rPr lang="en-US" smtClean="0"/>
              <a:t>7/29/2019</a:t>
            </a:fld>
            <a:endParaRPr lang="en-US"/>
          </a:p>
        </p:txBody>
      </p:sp>
      <p:sp>
        <p:nvSpPr>
          <p:cNvPr id="4" name="Footer Placeholder 3"/>
          <p:cNvSpPr>
            <a:spLocks noGrp="1"/>
          </p:cNvSpPr>
          <p:nvPr>
            <p:ph type="ftr" sz="quarter" idx="2"/>
          </p:nvPr>
        </p:nvSpPr>
        <p:spPr>
          <a:xfrm>
            <a:off x="0" y="13578186"/>
            <a:ext cx="4275402" cy="717254"/>
          </a:xfrm>
          <a:prstGeom prst="rect">
            <a:avLst/>
          </a:prstGeom>
        </p:spPr>
        <p:txBody>
          <a:bodyPr vert="horz" lIns="131472" tIns="65736" rIns="131472" bIns="65736" rtlCol="0" anchor="b"/>
          <a:lstStyle>
            <a:lvl1pPr algn="l">
              <a:defRPr sz="1700"/>
            </a:lvl1pPr>
          </a:lstStyle>
          <a:p>
            <a:endParaRPr lang="en-US"/>
          </a:p>
        </p:txBody>
      </p:sp>
      <p:sp>
        <p:nvSpPr>
          <p:cNvPr id="5" name="Slide Number Placeholder 4"/>
          <p:cNvSpPr>
            <a:spLocks noGrp="1"/>
          </p:cNvSpPr>
          <p:nvPr>
            <p:ph type="sldNum" sz="quarter" idx="3"/>
          </p:nvPr>
        </p:nvSpPr>
        <p:spPr>
          <a:xfrm>
            <a:off x="5588628" y="13578186"/>
            <a:ext cx="4275402" cy="717254"/>
          </a:xfrm>
          <a:prstGeom prst="rect">
            <a:avLst/>
          </a:prstGeom>
        </p:spPr>
        <p:txBody>
          <a:bodyPr vert="horz" lIns="131472" tIns="65736" rIns="131472" bIns="65736" rtlCol="0" anchor="b"/>
          <a:lstStyle>
            <a:lvl1pPr algn="r">
              <a:defRPr sz="17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717255"/>
          </a:xfrm>
          <a:prstGeom prst="rect">
            <a:avLst/>
          </a:prstGeom>
        </p:spPr>
        <p:txBody>
          <a:bodyPr vert="horz" lIns="131472" tIns="65736" rIns="131472" bIns="65736" rtlCol="0"/>
          <a:lstStyle>
            <a:lvl1pPr algn="l">
              <a:defRPr sz="1700"/>
            </a:lvl1pPr>
          </a:lstStyle>
          <a:p>
            <a:endParaRPr lang="en-US"/>
          </a:p>
        </p:txBody>
      </p:sp>
      <p:sp>
        <p:nvSpPr>
          <p:cNvPr id="3" name="Date Placeholder 2"/>
          <p:cNvSpPr>
            <a:spLocks noGrp="1"/>
          </p:cNvSpPr>
          <p:nvPr>
            <p:ph type="dt" idx="1"/>
          </p:nvPr>
        </p:nvSpPr>
        <p:spPr>
          <a:xfrm>
            <a:off x="5588628" y="0"/>
            <a:ext cx="4275402" cy="717255"/>
          </a:xfrm>
          <a:prstGeom prst="rect">
            <a:avLst/>
          </a:prstGeom>
        </p:spPr>
        <p:txBody>
          <a:bodyPr vert="horz" lIns="131472" tIns="65736" rIns="131472" bIns="65736" rtlCol="0"/>
          <a:lstStyle>
            <a:lvl1pPr algn="r">
              <a:defRPr sz="1700"/>
            </a:lvl1pPr>
          </a:lstStyle>
          <a:p>
            <a:fld id="{6115C3A1-2123-46DB-B930-A516853D6C25}" type="datetimeFigureOut">
              <a:rPr lang="en-US"/>
              <a:t>7/29/2019</a:t>
            </a:fld>
            <a:endParaRPr lang="en-US"/>
          </a:p>
        </p:txBody>
      </p:sp>
      <p:sp>
        <p:nvSpPr>
          <p:cNvPr id="4" name="Slide Image Placeholder 3"/>
          <p:cNvSpPr>
            <a:spLocks noGrp="1" noRot="1" noChangeAspect="1"/>
          </p:cNvSpPr>
          <p:nvPr>
            <p:ph type="sldImg" idx="2"/>
          </p:nvPr>
        </p:nvSpPr>
        <p:spPr>
          <a:xfrm>
            <a:off x="642938" y="1785938"/>
            <a:ext cx="8580437" cy="4826000"/>
          </a:xfrm>
          <a:prstGeom prst="rect">
            <a:avLst/>
          </a:prstGeom>
          <a:noFill/>
          <a:ln w="12700">
            <a:solidFill>
              <a:prstClr val="black"/>
            </a:solidFill>
          </a:ln>
        </p:spPr>
        <p:txBody>
          <a:bodyPr vert="horz" lIns="131472" tIns="65736" rIns="131472" bIns="65736" rtlCol="0" anchor="ctr"/>
          <a:lstStyle/>
          <a:p>
            <a:endParaRPr lang="en-US"/>
          </a:p>
        </p:txBody>
      </p:sp>
      <p:sp>
        <p:nvSpPr>
          <p:cNvPr id="5" name="Notes Placeholder 4"/>
          <p:cNvSpPr>
            <a:spLocks noGrp="1"/>
          </p:cNvSpPr>
          <p:nvPr>
            <p:ph type="body" sz="quarter" idx="3"/>
          </p:nvPr>
        </p:nvSpPr>
        <p:spPr>
          <a:xfrm>
            <a:off x="986632" y="6879680"/>
            <a:ext cx="7893050" cy="5628829"/>
          </a:xfrm>
          <a:prstGeom prst="rect">
            <a:avLst/>
          </a:prstGeom>
        </p:spPr>
        <p:txBody>
          <a:bodyPr vert="horz" lIns="131472" tIns="65736" rIns="131472" bIns="6573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578186"/>
            <a:ext cx="4275402" cy="717254"/>
          </a:xfrm>
          <a:prstGeom prst="rect">
            <a:avLst/>
          </a:prstGeom>
        </p:spPr>
        <p:txBody>
          <a:bodyPr vert="horz" lIns="131472" tIns="65736" rIns="131472" bIns="65736" rtlCol="0" anchor="b"/>
          <a:lstStyle>
            <a:lvl1pPr algn="l">
              <a:defRPr sz="1700"/>
            </a:lvl1pPr>
          </a:lstStyle>
          <a:p>
            <a:endParaRPr lang="en-US"/>
          </a:p>
        </p:txBody>
      </p:sp>
      <p:sp>
        <p:nvSpPr>
          <p:cNvPr id="7" name="Slide Number Placeholder 6"/>
          <p:cNvSpPr>
            <a:spLocks noGrp="1"/>
          </p:cNvSpPr>
          <p:nvPr>
            <p:ph type="sldNum" sz="quarter" idx="5"/>
          </p:nvPr>
        </p:nvSpPr>
        <p:spPr>
          <a:xfrm>
            <a:off x="5588628" y="13578186"/>
            <a:ext cx="4275402" cy="717254"/>
          </a:xfrm>
          <a:prstGeom prst="rect">
            <a:avLst/>
          </a:prstGeom>
        </p:spPr>
        <p:txBody>
          <a:bodyPr vert="horz" lIns="131472" tIns="65736" rIns="131472" bIns="65736" rtlCol="0" anchor="b"/>
          <a:lstStyle>
            <a:lvl1pPr algn="r">
              <a:defRPr sz="17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a:t>
            </a:r>
            <a:r>
              <a:rPr lang="en-US" baseline="0" dirty="0">
                <a:latin typeface="ＭＳ ゴシック" panose="020B0609070205080204" pitchFamily="49" charset="-128"/>
                <a:ea typeface="ＭＳ ゴシック" panose="020B0609070205080204" pitchFamily="49" charset="-128"/>
              </a:rPr>
              <a:t> スライドは、「</a:t>
            </a:r>
            <a:r>
              <a:rPr lang="en-US" baseline="0" dirty="0" err="1">
                <a:latin typeface="ＭＳ ゴシック" panose="020B0609070205080204" pitchFamily="49" charset="-128"/>
                <a:ea typeface="ＭＳ ゴシック" panose="020B0609070205080204" pitchFamily="49" charset="-128"/>
              </a:rPr>
              <a:t>ライセンス」とは何かを説明しています</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それ</a:t>
            </a:r>
            <a:r>
              <a:rPr lang="en-US" baseline="0" dirty="0" err="1">
                <a:latin typeface="ＭＳ ゴシック" panose="020B0609070205080204" pitchFamily="49" charset="-128"/>
                <a:ea typeface="ＭＳ ゴシック" panose="020B0609070205080204" pitchFamily="49" charset="-128"/>
              </a:rPr>
              <a:t>は米国法令下の</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err="1">
                <a:solidFill>
                  <a:schemeClr val="tx1"/>
                </a:solidFill>
                <a:latin typeface="ＭＳ ゴシック" panose="020B0609070205080204" pitchFamily="49" charset="-128"/>
                <a:ea typeface="ＭＳ ゴシック" panose="020B0609070205080204" pitchFamily="49" charset="-128"/>
              </a:rPr>
              <a:t>契約</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は</a:t>
            </a:r>
            <a:r>
              <a:rPr lang="en-US" baseline="0" dirty="0" err="1">
                <a:latin typeface="ＭＳ ゴシック" panose="020B0609070205080204" pitchFamily="49" charset="-128"/>
                <a:ea typeface="ＭＳ ゴシック" panose="020B0609070205080204" pitchFamily="49" charset="-128"/>
              </a:rPr>
              <a:t>異なっています。ここではライセンスの中にどういったものがあるか、その境界を説明しています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mn-lt"/>
            </a:endParaRPr>
          </a:p>
          <a:p>
            <a:r>
              <a:rPr lang="en-US" baseline="0" dirty="0">
                <a:latin typeface="+mn-lt"/>
              </a:rPr>
              <a:t>---</a:t>
            </a:r>
          </a:p>
          <a:p>
            <a:pPr defTabSz="1314692">
              <a:defRPr/>
            </a:pPr>
            <a:r>
              <a:rPr lang="en-US" altLang="ja-JP" dirty="0">
                <a:latin typeface="+mn-lt"/>
                <a:ea typeface="ＭＳ ゴシック" panose="020B0609070205080204" pitchFamily="49" charset="-128"/>
              </a:rPr>
              <a:t>This</a:t>
            </a:r>
            <a:r>
              <a:rPr lang="en-US" altLang="ja-JP" baseline="0" dirty="0">
                <a:latin typeface="+mn-lt"/>
                <a:ea typeface="ＭＳ ゴシック" panose="020B0609070205080204" pitchFamily="49" charset="-128"/>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38327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692">
              <a:defRPr/>
            </a:pPr>
            <a:r>
              <a:rPr lang="en-US" dirty="0" err="1">
                <a:latin typeface="ＭＳ ゴシック" panose="020B0609070205080204" pitchFamily="49" charset="-128"/>
                <a:ea typeface="ＭＳ ゴシック" panose="020B0609070205080204" pitchFamily="49" charset="-128"/>
              </a:rPr>
              <a:t>このスライドでは、FOSSライセンスがどういったことをするかの</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全体像」を提供します。またここでは、FOSSライセンスについて</a:t>
            </a:r>
            <a:r>
              <a:rPr lang="ja-JP" altLang="en-US" baseline="0" dirty="0">
                <a:latin typeface="ＭＳ ゴシック" panose="020B0609070205080204" pitchFamily="49" charset="-128"/>
                <a:ea typeface="ＭＳ ゴシック" panose="020B0609070205080204" pitchFamily="49" charset="-128"/>
              </a:rPr>
              <a:t>さらに</a:t>
            </a:r>
            <a:r>
              <a:rPr lang="en-US" baseline="0" dirty="0" err="1">
                <a:latin typeface="ＭＳ ゴシック" panose="020B0609070205080204" pitchFamily="49" charset="-128"/>
                <a:ea typeface="ＭＳ ゴシック" panose="020B0609070205080204" pitchFamily="49" charset="-128"/>
              </a:rPr>
              <a:t>多くを調べる</a:t>
            </a:r>
            <a:r>
              <a:rPr lang="ja-JP" altLang="en-US" baseline="0" dirty="0">
                <a:latin typeface="ＭＳ ゴシック" panose="020B0609070205080204" pitchFamily="49" charset="-128"/>
                <a:ea typeface="ＭＳ ゴシック" panose="020B0609070205080204" pitchFamily="49" charset="-128"/>
              </a:rPr>
              <a:t>ための情報源</a:t>
            </a:r>
            <a:r>
              <a:rPr lang="en-US" baseline="0" dirty="0" err="1">
                <a:latin typeface="ＭＳ ゴシック" panose="020B0609070205080204" pitchFamily="49" charset="-128"/>
                <a:ea typeface="ＭＳ ゴシック" panose="020B0609070205080204" pitchFamily="49" charset="-128"/>
              </a:rPr>
              <a:t>についても説明しています</a:t>
            </a:r>
            <a:r>
              <a:rPr lang="en-US" baseline="0" dirty="0">
                <a:latin typeface="Calibri"/>
                <a:ea typeface="MS PGothic" charset="0"/>
              </a:rPr>
              <a:t>。</a:t>
            </a:r>
          </a:p>
          <a:p>
            <a:pPr defTabSz="1314692">
              <a:defRPr/>
            </a:pPr>
            <a:endParaRPr lang="en-US" baseline="0" dirty="0">
              <a:latin typeface="+mn-lt"/>
              <a:ea typeface="MS PGothic" charset="0"/>
            </a:endParaRPr>
          </a:p>
          <a:p>
            <a:pPr defTabSz="1314692">
              <a:defRPr/>
            </a:pPr>
            <a:r>
              <a:rPr lang="en-US" dirty="0">
                <a:latin typeface="+mn-lt"/>
                <a:ea typeface="MS PGothic" charset="0"/>
              </a:rPr>
              <a:t>---</a:t>
            </a:r>
          </a:p>
          <a:p>
            <a:pPr defTabSz="1314692">
              <a:defRPr/>
            </a:pPr>
            <a:r>
              <a:rPr lang="en-US" dirty="0">
                <a:latin typeface="+mn-lt"/>
                <a:ea typeface="MS PGothic" charset="0"/>
              </a:rPr>
              <a:t>This slide provides the “big picture” about what FOSS licenses do. It also explains a resource where you can find out more about some FOSS licenses</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11</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本スライドでは、</a:t>
            </a:r>
            <a:r>
              <a:rPr lang="en-US" altLang="ja-JP" dirty="0" err="1">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ライセンスの最も基本的なタイプであり、ライセンス上の要求が最も少ない</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パーミッシブ」FOSSライセンスについて説明しています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最も</a:t>
            </a:r>
            <a:r>
              <a:rPr lang="en-US" dirty="0" err="1">
                <a:latin typeface="ＭＳ ゴシック" panose="020B0609070205080204" pitchFamily="49" charset="-128"/>
                <a:ea typeface="ＭＳ ゴシック" panose="020B0609070205080204" pitchFamily="49" charset="-128"/>
              </a:rPr>
              <a:t>基本的な要求は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著作</a:t>
            </a:r>
            <a:r>
              <a:rPr lang="ja-JP" altLang="en-US" baseline="0" dirty="0">
                <a:latin typeface="ＭＳ ゴシック" panose="020B0609070205080204" pitchFamily="49" charset="-128"/>
                <a:ea typeface="ＭＳ ゴシック" panose="020B0609070205080204" pitchFamily="49" charset="-128"/>
              </a:rPr>
              <a:t>権</a:t>
            </a:r>
            <a:r>
              <a:rPr lang="en-US" baseline="0" dirty="0" err="1">
                <a:latin typeface="ＭＳ ゴシック" panose="020B0609070205080204" pitchFamily="49" charset="-128"/>
                <a:ea typeface="ＭＳ ゴシック" panose="020B0609070205080204" pitchFamily="49" charset="-128"/>
              </a:rPr>
              <a:t>表示を含めることです</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パーミッシブ ライセンスは下流の受領者に対しソースコードを入手可能にすることを要求しません。コードの保有者はそのソースコードを</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ライセンスの下で提供</a:t>
            </a:r>
            <a:r>
              <a:rPr lang="ja-JP" altLang="en-US" u="none" baseline="0" dirty="0">
                <a:latin typeface="ＭＳ ゴシック" panose="020B0609070205080204" pitchFamily="49" charset="-128"/>
                <a:ea typeface="ＭＳ ゴシック" panose="020B0609070205080204" pitchFamily="49" charset="-128"/>
              </a:rPr>
              <a:t>しますが、あなたがそのソースコードを他者に提供することは要求しません。</a:t>
            </a:r>
            <a:endParaRPr lang="en-US" u="none" baseline="0" dirty="0">
              <a:latin typeface="ＭＳ ゴシック" panose="020B0609070205080204" pitchFamily="49" charset="-128"/>
              <a:ea typeface="ＭＳ ゴシック" panose="020B0609070205080204" pitchFamily="49" charset="-128"/>
            </a:endParaRPr>
          </a:p>
          <a:p>
            <a:endParaRPr lang="en-US" baseline="0" dirty="0"/>
          </a:p>
          <a:p>
            <a:r>
              <a:rPr lang="en-US" baseline="0" dirty="0"/>
              <a:t>---</a:t>
            </a:r>
          </a:p>
          <a:p>
            <a:pPr defTabSz="1314692">
              <a:defRPr/>
            </a:pPr>
            <a:r>
              <a:rPr lang="en-US" altLang="ja-JP" dirty="0">
                <a:ea typeface="ＭＳ ゴシック" panose="020B0609070205080204" pitchFamily="49" charset="-128"/>
              </a:rPr>
              <a:t>This slide explains ”permissive” FOSS licenses, the most basic type of FOSS license, which usually have minimal requirements. The most basic requirement is to include</a:t>
            </a:r>
            <a:r>
              <a:rPr lang="en-US" altLang="ja-JP" baseline="0" dirty="0">
                <a:ea typeface="ＭＳ ゴシック" panose="020B0609070205080204" pitchFamily="49" charset="-128"/>
              </a:rPr>
              <a:t> a copyright notice.</a:t>
            </a:r>
            <a:r>
              <a:rPr lang="ja-JP" altLang="en-US" baseline="0" dirty="0">
                <a:ea typeface="ＭＳ ゴシック" panose="020B0609070205080204" pitchFamily="49" charset="-128"/>
              </a:rPr>
              <a:t> </a:t>
            </a:r>
            <a:r>
              <a:rPr lang="en-US" altLang="ja-JP" dirty="0">
                <a:ea typeface="ＭＳ ゴシック" panose="020B0609070205080204" pitchFamily="49" charset="-128"/>
              </a:rPr>
              <a:t>Permissive licenses do not require source code to be made available to downstream recipients. The code owner is providing the source code under the FOSS license, but is not requiring that you provide the source code to others.  </a:t>
            </a:r>
          </a:p>
        </p:txBody>
      </p:sp>
      <p:sp>
        <p:nvSpPr>
          <p:cNvPr id="4" name="Slide Number Placeholder 3"/>
          <p:cNvSpPr>
            <a:spLocks noGrp="1"/>
          </p:cNvSpPr>
          <p:nvPr>
            <p:ph type="sldNum" sz="quarter" idx="10"/>
          </p:nvPr>
        </p:nvSpPr>
        <p:spPr/>
        <p:txBody>
          <a:bodyPr/>
          <a:lstStyle/>
          <a:p>
            <a:fld id="{6B482BE6-6443-43D0-B2C4-9E7E7E3CDEDD}" type="slidenum">
              <a:rPr lang="en-US" smtClean="0"/>
              <a:t>12</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このスライドでは、パーミッシブ</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a:t>
            </a:r>
            <a:r>
              <a:rPr lang="ja-JP" altLang="en-US" dirty="0">
                <a:latin typeface="ＭＳ ゴシック" panose="020B0609070205080204" pitchFamily="49" charset="-128"/>
                <a:ea typeface="ＭＳ ゴシック" panose="020B0609070205080204" pitchFamily="49" charset="-128"/>
              </a:rPr>
              <a:t>よりも強い</a:t>
            </a:r>
            <a:r>
              <a:rPr lang="en-US" dirty="0" err="1">
                <a:latin typeface="ＭＳ ゴシック" panose="020B0609070205080204" pitchFamily="49" charset="-128"/>
                <a:ea typeface="ＭＳ ゴシック" panose="020B0609070205080204" pitchFamily="49" charset="-128"/>
              </a:rPr>
              <a:t>要求事項を</a:t>
            </a:r>
            <a:r>
              <a:rPr lang="ja-JP" altLang="en-US" dirty="0">
                <a:latin typeface="ＭＳ ゴシック" panose="020B0609070205080204" pitchFamily="49" charset="-128"/>
                <a:ea typeface="ＭＳ ゴシック" panose="020B0609070205080204" pitchFamily="49" charset="-128"/>
              </a:rPr>
              <a:t>持つ</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より複雑なタイプのFOSSライセンスとして</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互恵性と「コピーレフト</a:t>
            </a:r>
            <a:r>
              <a:rPr lang="en-US"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 </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ついて説明しています。これらは</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原</a:t>
            </a:r>
            <a:r>
              <a:rPr lang="ja-JP" altLang="en-US" u="none" baseline="0" dirty="0">
                <a:latin typeface="ＭＳ ゴシック" panose="020B0609070205080204" pitchFamily="49" charset="-128"/>
                <a:ea typeface="ＭＳ ゴシック" panose="020B0609070205080204" pitchFamily="49" charset="-128"/>
              </a:rPr>
              <a:t>著作物</a:t>
            </a:r>
            <a:r>
              <a:rPr lang="ja-JP" altLang="en-US" baseline="0"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「派生的著作物</a:t>
            </a:r>
            <a:r>
              <a:rPr lang="ja-JP" altLang="en-US" u="sng" baseline="0" dirty="0">
                <a:latin typeface="ＭＳ ゴシック" panose="020B0609070205080204" pitchFamily="49" charset="-128"/>
                <a:ea typeface="ＭＳ ゴシック" panose="020B0609070205080204" pitchFamily="49" charset="-128"/>
              </a:rPr>
              <a:t>」</a:t>
            </a:r>
            <a:r>
              <a:rPr lang="en-US" u="none" baseline="0" dirty="0" err="1">
                <a:latin typeface="ＭＳ ゴシック" panose="020B0609070205080204" pitchFamily="49" charset="-128"/>
                <a:ea typeface="ＭＳ ゴシック" panose="020B0609070205080204" pitchFamily="49" charset="-128"/>
              </a:rPr>
              <a:t>を原</a:t>
            </a:r>
            <a:r>
              <a:rPr lang="ja-JP" altLang="en-US" u="none" baseline="0" dirty="0">
                <a:latin typeface="ＭＳ ゴシック" panose="020B0609070205080204" pitchFamily="49" charset="-128"/>
                <a:ea typeface="ＭＳ ゴシック" panose="020B0609070205080204" pitchFamily="49" charset="-128"/>
              </a:rPr>
              <a:t>著作物</a:t>
            </a:r>
            <a:r>
              <a:rPr lang="en-US" baseline="0" dirty="0" err="1">
                <a:latin typeface="ＭＳ ゴシック" panose="020B0609070205080204" pitchFamily="49" charset="-128"/>
                <a:ea typeface="ＭＳ ゴシック" panose="020B0609070205080204" pitchFamily="49" charset="-128"/>
              </a:rPr>
              <a:t>と同じ条件の下で頒布することを要求します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mn-lt"/>
            </a:endParaRPr>
          </a:p>
          <a:p>
            <a:r>
              <a:rPr lang="en-US" baseline="0" dirty="0">
                <a:latin typeface="+mn-lt"/>
              </a:rPr>
              <a:t>---</a:t>
            </a:r>
          </a:p>
          <a:p>
            <a:pPr defTabSz="1314692">
              <a:defRPr/>
            </a:pPr>
            <a:r>
              <a:rPr lang="en-US" altLang="ja-JP" dirty="0">
                <a:latin typeface="+mn-lt"/>
                <a:ea typeface="ＭＳ ゴシック" panose="020B0609070205080204" pitchFamily="49" charset="-128"/>
              </a:rPr>
              <a:t>This slide explains reciprocity and </a:t>
            </a:r>
            <a:r>
              <a:rPr lang="en-US" altLang="ja-JP" dirty="0" err="1">
                <a:latin typeface="+mn-lt"/>
                <a:ea typeface="ＭＳ ゴシック" panose="020B0609070205080204" pitchFamily="49" charset="-128"/>
              </a:rPr>
              <a:t>Copyleft</a:t>
            </a:r>
            <a:r>
              <a:rPr lang="en-US" altLang="ja-JP" dirty="0">
                <a:latin typeface="+mn-lt"/>
                <a:ea typeface="ＭＳ ゴシック" panose="020B0609070205080204" pitchFamily="49" charset="-128"/>
              </a:rPr>
              <a:t>,</a:t>
            </a:r>
            <a:r>
              <a:rPr lang="en-US" altLang="ja-JP" baseline="0" dirty="0">
                <a:latin typeface="+mn-lt"/>
                <a:ea typeface="ＭＳ ゴシック" panose="020B0609070205080204" pitchFamily="49" charset="-128"/>
              </a:rPr>
              <a:t> a more complex type of FOSS license that have additional requirements above permissive licenses. They require distribution of the original work and derivative works under the same terms as the original work.</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13</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14</a:t>
            </a:fld>
            <a:endParaRPr lang="en-US"/>
          </a:p>
        </p:txBody>
      </p:sp>
    </p:spTree>
    <p:extLst>
      <p:ext uri="{BB962C8B-B14F-4D97-AF65-F5344CB8AC3E}">
        <p14:creationId xmlns:p14="http://schemas.microsoft.com/office/powerpoint/2010/main" val="307975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このスライドで、企業が、社内文書として内部FOSSポリシーがどこにあるか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a:latin typeface="ＭＳ ゴシック" panose="020B0609070205080204" pitchFamily="49" charset="-128"/>
                <a:ea typeface="ＭＳ ゴシック" panose="020B0609070205080204" pitchFamily="49" charset="-128"/>
              </a:rPr>
              <a:t>。</a:t>
            </a:r>
          </a:p>
          <a:p>
            <a:endParaRPr lang="en-US" dirty="0"/>
          </a:p>
          <a:p>
            <a:r>
              <a:rPr lang="en-US" dirty="0"/>
              <a:t>---</a:t>
            </a:r>
          </a:p>
          <a:p>
            <a:pPr defTabSz="1314724">
              <a:defRPr/>
            </a:pPr>
            <a:r>
              <a:rPr lang="en-US" altLang="ja-JP" dirty="0"/>
              <a:t>This slide is intended to help a company identify where their internal FOSS policy is located in the company documentation.</a:t>
            </a: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667148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このスライドで、企業が、社内文書として内部FOSSポリシーがどこにあるか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a:latin typeface="ＭＳ ゴシック" panose="020B0609070205080204" pitchFamily="49" charset="-128"/>
                <a:ea typeface="ＭＳ ゴシック" panose="020B0609070205080204" pitchFamily="49" charset="-128"/>
              </a:rPr>
              <a:t>。</a:t>
            </a:r>
          </a:p>
          <a:p>
            <a:endParaRPr lang="en-US" dirty="0"/>
          </a:p>
          <a:p>
            <a:r>
              <a:rPr lang="en-US" dirty="0"/>
              <a:t>---</a:t>
            </a:r>
          </a:p>
          <a:p>
            <a:pPr defTabSz="1314724">
              <a:defRPr/>
            </a:pPr>
            <a:r>
              <a:rPr lang="en-US" altLang="ja-JP" dirty="0"/>
              <a:t>This slide is intended to help a company identify where their internal FOSS policy is located in the company documentation.</a:t>
            </a: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このスライドで、企業が、社内文書として内部FOSSポリシーがどこにあるか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a:latin typeface="ＭＳ ゴシック" panose="020B0609070205080204" pitchFamily="49" charset="-128"/>
                <a:ea typeface="ＭＳ ゴシック" panose="020B0609070205080204" pitchFamily="49" charset="-128"/>
              </a:rPr>
              <a:t>。</a:t>
            </a:r>
          </a:p>
          <a:p>
            <a:endParaRPr lang="en-US" dirty="0"/>
          </a:p>
          <a:p>
            <a:r>
              <a:rPr lang="en-US" dirty="0"/>
              <a:t>---</a:t>
            </a:r>
          </a:p>
          <a:p>
            <a:pPr defTabSz="1314724">
              <a:defRPr/>
            </a:pPr>
            <a:r>
              <a:rPr lang="en-US" altLang="ja-JP" dirty="0"/>
              <a:t>This slide is intended to help a company identify where their internal FOSS policy is located in the company documentation.</a:t>
            </a: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327343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725757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118845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482BE6-6443-43D0-B2C4-9E7E7E3CDEDD}" type="slidenum">
              <a:rPr lang="en-US" smtClean="0"/>
              <a:t>2</a:t>
            </a:fld>
            <a:endParaRPr lang="en-US"/>
          </a:p>
        </p:txBody>
      </p:sp>
    </p:spTree>
    <p:extLst>
      <p:ext uri="{BB962C8B-B14F-4D97-AF65-F5344CB8AC3E}">
        <p14:creationId xmlns:p14="http://schemas.microsoft.com/office/powerpoint/2010/main" val="59049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altLang="ja-JP"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20</a:t>
            </a:fld>
            <a:endParaRPr lang="en-US"/>
          </a:p>
        </p:txBody>
      </p:sp>
    </p:spTree>
    <p:extLst>
      <p:ext uri="{BB962C8B-B14F-4D97-AF65-F5344CB8AC3E}">
        <p14:creationId xmlns:p14="http://schemas.microsoft.com/office/powerpoint/2010/main" val="4243936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altLang="ja-JP"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21</a:t>
            </a:fld>
            <a:endParaRPr lang="en-US"/>
          </a:p>
        </p:txBody>
      </p:sp>
    </p:spTree>
    <p:extLst>
      <p:ext uri="{BB962C8B-B14F-4D97-AF65-F5344CB8AC3E}">
        <p14:creationId xmlns:p14="http://schemas.microsoft.com/office/powerpoint/2010/main" val="31111567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12141298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885623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42203780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1832141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26</a:t>
            </a:fld>
            <a:endParaRPr lang="en-US"/>
          </a:p>
        </p:txBody>
      </p:sp>
    </p:spTree>
    <p:extLst>
      <p:ext uri="{BB962C8B-B14F-4D97-AF65-F5344CB8AC3E}">
        <p14:creationId xmlns:p14="http://schemas.microsoft.com/office/powerpoint/2010/main" val="23093589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27</a:t>
            </a:fld>
            <a:endParaRPr lang="ko-KR" altLang="en-US"/>
          </a:p>
        </p:txBody>
      </p:sp>
    </p:spTree>
    <p:extLst>
      <p:ext uri="{BB962C8B-B14F-4D97-AF65-F5344CB8AC3E}">
        <p14:creationId xmlns:p14="http://schemas.microsoft.com/office/powerpoint/2010/main" val="10318247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レビューはFOSSコンプライアンス プログラムの基本的構成要素です。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FOSSレビューはエンジニアリング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、ビジネス</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および法務チームが集まる場となり</a:t>
            </a:r>
            <a:r>
              <a:rPr lang="ja-JP" altLang="en-US" dirty="0">
                <a:latin typeface="ＭＳ ゴシック" panose="020B0609070205080204" pitchFamily="49" charset="-128"/>
                <a:ea typeface="ＭＳ ゴシック" panose="020B0609070205080204" pitchFamily="49" charset="-128"/>
              </a:rPr>
              <a:t>え</a:t>
            </a:r>
            <a:r>
              <a:rPr lang="x-none" dirty="0">
                <a:latin typeface="ＭＳ ゴシック" panose="020B0609070205080204" pitchFamily="49" charset="-128"/>
                <a:ea typeface="ＭＳ ゴシック" panose="020B0609070205080204" pitchFamily="49" charset="-128"/>
              </a:rPr>
              <a:t>ます。</a:t>
            </a:r>
            <a:r>
              <a:rPr lang="ja-JP" altLang="en-US" dirty="0">
                <a:latin typeface="ＭＳ ゴシック" panose="020B0609070205080204" pitchFamily="49" charset="-128"/>
                <a:ea typeface="ＭＳ ゴシック" panose="020B0609070205080204" pitchFamily="49" charset="-128"/>
              </a:rPr>
              <a:t>より</a:t>
            </a:r>
            <a:r>
              <a:rPr lang="x-none" dirty="0">
                <a:latin typeface="ＭＳ ゴシック" panose="020B0609070205080204" pitchFamily="49" charset="-128"/>
                <a:ea typeface="ＭＳ ゴシック" panose="020B0609070205080204" pitchFamily="49" charset="-128"/>
              </a:rPr>
              <a:t>大規模に首尾よく行うために、計画や組織</a:t>
            </a:r>
            <a:r>
              <a:rPr lang="ja-JP" altLang="en-US" dirty="0">
                <a:latin typeface="ＭＳ ゴシック" panose="020B0609070205080204" pitchFamily="49" charset="-128"/>
                <a:ea typeface="ＭＳ ゴシック" panose="020B0609070205080204" pitchFamily="49" charset="-128"/>
              </a:rPr>
              <a:t>化</a:t>
            </a:r>
            <a:r>
              <a:rPr lang="x-none" dirty="0">
                <a:latin typeface="ＭＳ ゴシック" panose="020B0609070205080204" pitchFamily="49" charset="-128"/>
                <a:ea typeface="ＭＳ ゴシック" panose="020B0609070205080204" pitchFamily="49" charset="-128"/>
              </a:rPr>
              <a:t>を必要とする場合があります。</a:t>
            </a:r>
          </a:p>
          <a:p>
            <a:pPr marL="246505" indent="-246505">
              <a:buFont typeface="Arial" charset="0"/>
              <a:buChar char="•"/>
            </a:pPr>
            <a:r>
              <a:rPr lang="x-none" dirty="0">
                <a:latin typeface="ＭＳ ゴシック" panose="020B0609070205080204" pitchFamily="49" charset="-128"/>
                <a:ea typeface="ＭＳ ゴシック" panose="020B0609070205080204" pitchFamily="49" charset="-128"/>
              </a:rPr>
              <a:t>関連情報収集においてエンジニアリング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もしくは開発チームが参加することもあります。</a:t>
            </a:r>
          </a:p>
          <a:p>
            <a:pPr marL="246505" indent="-246505">
              <a:buFont typeface="Arial" charset="0"/>
              <a:buChar char="•"/>
            </a:pPr>
            <a:r>
              <a:rPr lang="x-none" dirty="0">
                <a:latin typeface="ＭＳ ゴシック" panose="020B0609070205080204" pitchFamily="49" charset="-128"/>
                <a:ea typeface="ＭＳ ゴシック" panose="020B0609070205080204" pitchFamily="49" charset="-128"/>
              </a:rPr>
              <a:t>法務チームはライセンスの義務について分析、決定を下し、</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行い</a:t>
            </a:r>
            <a:r>
              <a:rPr lang="x-none" dirty="0">
                <a:latin typeface="ＭＳ ゴシック" panose="020B0609070205080204" pitchFamily="49" charset="-128"/>
                <a:ea typeface="ＭＳ ゴシック" panose="020B0609070205080204" pitchFamily="49" charset="-128"/>
              </a:rPr>
              <a:t>ます。</a:t>
            </a:r>
          </a:p>
          <a:p>
            <a:pPr marL="246505" indent="-246505">
              <a:buFont typeface="Arial" charset="0"/>
              <a:buChar char="•"/>
            </a:pPr>
            <a:r>
              <a:rPr lang="x-none" dirty="0">
                <a:latin typeface="ＭＳ ゴシック" panose="020B0609070205080204" pitchFamily="49" charset="-128"/>
                <a:ea typeface="ＭＳ ゴシック" panose="020B0609070205080204" pitchFamily="49" charset="-128"/>
              </a:rPr>
              <a:t>ビジネスおよびエンジニアリング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を受け</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実装し</a:t>
            </a:r>
            <a:r>
              <a:rPr lang="x-none" dirty="0">
                <a:latin typeface="ＭＳ ゴシック" panose="020B0609070205080204" pitchFamily="49" charset="-128"/>
                <a:ea typeface="ＭＳ ゴシック" panose="020B0609070205080204" pitchFamily="49" charset="-128"/>
              </a:rPr>
              <a:t>ます。</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r>
              <a:rPr lang="x-none" altLang="ja-JP" dirty="0">
                <a:ea typeface="ＭＳ ゴシック" panose="020B0609070205080204" pitchFamily="49" charset="-128"/>
              </a:rPr>
              <a:t>The FOSS Review is a basic building block of a FOSS Compliance Program. </a:t>
            </a:r>
          </a:p>
          <a:p>
            <a:endParaRPr lang="x-none" altLang="ja-JP" dirty="0">
              <a:ea typeface="ＭＳ ゴシック" panose="020B0609070205080204" pitchFamily="49" charset="-128"/>
            </a:endParaRPr>
          </a:p>
          <a:p>
            <a:r>
              <a:rPr lang="x-none" altLang="ja-JP" dirty="0">
                <a:ea typeface="ＭＳ ゴシック" panose="020B0609070205080204" pitchFamily="49" charset="-128"/>
              </a:rPr>
              <a:t>A FOSS Review can be the meeting point for engineering, business and legal teams, and can require planning and organization to successfully conduct on a large scale.</a:t>
            </a:r>
          </a:p>
          <a:p>
            <a:pPr marL="246505" indent="-246505">
              <a:buFont typeface="Arial" charset="0"/>
              <a:buChar char="•"/>
            </a:pPr>
            <a:r>
              <a:rPr lang="x-none" altLang="ja-JP" dirty="0">
                <a:ea typeface="ＭＳ ゴシック" panose="020B0609070205080204" pitchFamily="49" charset="-128"/>
              </a:rPr>
              <a:t>Engineering or developer teams may participate in gathering relevant information</a:t>
            </a:r>
          </a:p>
          <a:p>
            <a:pPr marL="246505" indent="-246505">
              <a:buFont typeface="Arial" charset="0"/>
              <a:buChar char="•"/>
            </a:pPr>
            <a:r>
              <a:rPr lang="x-none" altLang="ja-JP" dirty="0">
                <a:ea typeface="ＭＳ ゴシック" panose="020B0609070205080204" pitchFamily="49" charset="-128"/>
              </a:rPr>
              <a:t>Legal teams analyze and determine license obligations and provide guidance</a:t>
            </a:r>
          </a:p>
          <a:p>
            <a:pPr marL="246505" indent="-246505">
              <a:buFont typeface="Arial" charset="0"/>
              <a:buChar char="•"/>
            </a:pPr>
            <a:r>
              <a:rPr lang="x-none" altLang="ja-JP" dirty="0">
                <a:ea typeface="ＭＳ ゴシック" panose="020B0609070205080204" pitchFamily="49" charset="-128"/>
              </a:rPr>
              <a:t>Business and engineering teams may receive and implement guidance</a:t>
            </a:r>
          </a:p>
        </p:txBody>
      </p:sp>
      <p:sp>
        <p:nvSpPr>
          <p:cNvPr id="4" name="Slide Number Placeholder 3"/>
          <p:cNvSpPr>
            <a:spLocks noGrp="1"/>
          </p:cNvSpPr>
          <p:nvPr>
            <p:ph type="sldNum" sz="quarter" idx="10"/>
          </p:nvPr>
        </p:nvSpPr>
        <p:spPr/>
        <p:txBody>
          <a:bodyPr/>
          <a:lstStyle/>
          <a:p>
            <a:fld id="{6B482BE6-6443-43D0-B2C4-9E7E7E3CDEDD}" type="slidenum">
              <a:rPr lang="en-US" smtClean="0"/>
              <a:t>28</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注目すべきは、この情報のリストが</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非常に多く見えることです。しかし、必要とされる情報量はFOSSコードを取り扱おうとする企業の規模</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および、</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をどのように取り扱うか</a:t>
            </a:r>
            <a:r>
              <a:rPr lang="en-US" baseline="0" dirty="0" err="1">
                <a:latin typeface="ＭＳ ゴシック" panose="020B0609070205080204" pitchFamily="49" charset="-128"/>
                <a:ea typeface="ＭＳ ゴシック" panose="020B0609070205080204" pitchFamily="49" charset="-128"/>
              </a:rPr>
              <a:t>に依存します。大規模な組織体は小規模なものよりも多くの情報を必要とする傾向があります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defTabSz="1314692">
              <a:defRPr/>
            </a:pPr>
            <a:r>
              <a:rPr lang="x-none" dirty="0">
                <a:latin typeface="ＭＳ ゴシック" panose="020B0609070205080204" pitchFamily="49" charset="-128"/>
                <a:ea typeface="ＭＳ ゴシック" panose="020B0609070205080204" pitchFamily="49" charset="-128"/>
              </a:rPr>
              <a:t>外部ベンダー</a:t>
            </a:r>
            <a:r>
              <a:rPr lang="ja-JP" altLang="en-US" dirty="0">
                <a:latin typeface="ＭＳ ゴシック" panose="020B0609070205080204" pitchFamily="49" charset="-128"/>
                <a:ea typeface="ＭＳ ゴシック" panose="020B0609070205080204" pitchFamily="49" charset="-128"/>
              </a:rPr>
              <a:t>を利用した</a:t>
            </a:r>
            <a:r>
              <a:rPr lang="x-none" dirty="0">
                <a:latin typeface="ＭＳ ゴシック" panose="020B0609070205080204" pitchFamily="49" charset="-128"/>
                <a:ea typeface="ＭＳ ゴシック" panose="020B0609070205080204" pitchFamily="49" charset="-128"/>
              </a:rPr>
              <a:t>場合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Sに対しライセンスの義務を果たす必要があるかもしれません。そういった義務を果たすべく必要性に応じて告知／表示やソースコードがあることを確かめましょう。</a:t>
            </a:r>
            <a:endParaRPr lang="en-US" dirty="0">
              <a:latin typeface="ＭＳ ゴシック" panose="020B0609070205080204" pitchFamily="49" charset="-128"/>
              <a:ea typeface="ＭＳ ゴシック" panose="020B0609070205080204" pitchFamily="49" charset="-128"/>
            </a:endParaRPr>
          </a:p>
          <a:p>
            <a:pPr defTabSz="1314692">
              <a:defRPr/>
            </a:pPr>
            <a:endParaRPr lang="en-US" dirty="0"/>
          </a:p>
          <a:p>
            <a:pPr defTabSz="1314692">
              <a:defRPr/>
            </a:pPr>
            <a:r>
              <a:rPr lang="en-US" dirty="0"/>
              <a:t>---</a:t>
            </a:r>
          </a:p>
          <a:p>
            <a:r>
              <a:rPr lang="en-US" altLang="ja-JP" dirty="0">
                <a:ea typeface="ＭＳ ゴシック" panose="020B0609070205080204" pitchFamily="49" charset="-128"/>
              </a:rPr>
              <a:t>It should be noted that this list of information looks</a:t>
            </a:r>
            <a:r>
              <a:rPr lang="en-US" altLang="ja-JP" baseline="0" dirty="0">
                <a:ea typeface="ＭＳ ゴシック" panose="020B0609070205080204" pitchFamily="49" charset="-128"/>
              </a:rPr>
              <a:t> quite large. However, the amount of information required depends on the size of your company and what you intend to do with the FOSS code. Large entities tend to require more information than small entities.</a:t>
            </a:r>
          </a:p>
          <a:p>
            <a:endParaRPr lang="en-US" altLang="ja-JP" baseline="0" dirty="0">
              <a:ea typeface="ＭＳ ゴシック" panose="020B0609070205080204" pitchFamily="49" charset="-128"/>
            </a:endParaRPr>
          </a:p>
          <a:p>
            <a:pPr defTabSz="1314692">
              <a:defRPr/>
            </a:pPr>
            <a:r>
              <a:rPr lang="x-none" altLang="ja-JP" dirty="0">
                <a:ea typeface="ＭＳ ゴシック" panose="020B0609070205080204" pitchFamily="49" charset="-128"/>
              </a:rPr>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endParaRPr lang="en-US" sz="1200" dirty="0">
              <a:solidFill>
                <a:srgbClr val="000000"/>
              </a:solidFill>
              <a:latin typeface="+mn-lt"/>
              <a:ea typeface="Roboto"/>
              <a:cs typeface="Roboto"/>
              <a:sym typeface="Roboto"/>
            </a:endParaRPr>
          </a:p>
        </p:txBody>
      </p:sp>
      <p:sp>
        <p:nvSpPr>
          <p:cNvPr id="58" name="Shape 58"/>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buSzPct val="25000"/>
            </a:pPr>
            <a:fld id="{00000000-1234-1234-1234-123412341234}" type="slidenum">
              <a:rPr lang="en-US">
                <a:solidFill>
                  <a:schemeClr val="dk1"/>
                </a:solidFill>
                <a:latin typeface="Roboto"/>
                <a:ea typeface="Roboto"/>
                <a:cs typeface="Roboto"/>
                <a:sym typeface="Roboto"/>
              </a:rPr>
              <a:pPr>
                <a:buSzPct val="25000"/>
              </a:pPr>
              <a:t>3</a:t>
            </a:fld>
            <a:endParaRPr lang="en-US">
              <a:solidFill>
                <a:schemeClr val="dk1"/>
              </a:solidFill>
              <a:latin typeface="Roboto"/>
              <a:ea typeface="Roboto"/>
              <a:cs typeface="Roboto"/>
              <a:sym typeface="Roboto"/>
            </a:endParaRPr>
          </a:p>
        </p:txBody>
      </p:sp>
    </p:spTree>
    <p:extLst>
      <p:ext uri="{BB962C8B-B14F-4D97-AF65-F5344CB8AC3E}">
        <p14:creationId xmlns:p14="http://schemas.microsoft.com/office/powerpoint/2010/main" val="12215157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552450" y="987425"/>
            <a:ext cx="8761413" cy="4929188"/>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986635" y="6325132"/>
            <a:ext cx="7893048" cy="5175108"/>
          </a:xfrm>
          <a:prstGeom prst="rect">
            <a:avLst/>
          </a:prstGeom>
          <a:noFill/>
          <a:ln>
            <a:noFill/>
          </a:ln>
        </p:spPr>
        <p:txBody>
          <a:bodyPr lIns="131447" tIns="65705" rIns="131447" bIns="65705"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本スライドでは</a:t>
            </a:r>
            <a:r>
              <a:rPr lang="ja-JP" altLang="en-US" sz="1200" dirty="0">
                <a:latin typeface="ＭＳ ゴシック" panose="020B0609070205080204" pitchFamily="49" charset="-128"/>
                <a:ea typeface="ＭＳ ゴシック" panose="020B0609070205080204" pitchFamily="49" charset="-128"/>
                <a:cs typeface="Roboto"/>
                <a:sym typeface="Roboto"/>
              </a:rPr>
              <a:t>オープンソースコードスキャン</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ツールがどんなもので、それがどういった働きをし、経験の浅いユーザ</a:t>
            </a:r>
            <a:r>
              <a:rPr lang="ja-JP" altLang="en-US" sz="1200" u="sng" dirty="0">
                <a:solidFill>
                  <a:schemeClr val="dk1"/>
                </a:solidFill>
                <a:latin typeface="ＭＳ ゴシック" panose="020B0609070205080204" pitchFamily="49" charset="-128"/>
                <a:ea typeface="ＭＳ ゴシック" panose="020B0609070205080204" pitchFamily="49" charset="-128"/>
                <a:cs typeface="Roboto"/>
                <a:sym typeface="Roboto"/>
              </a:rPr>
              <a:t>が</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このトピックについてどのように知識を</a:t>
            </a:r>
            <a:r>
              <a:rPr lang="ja-JP" altLang="en-US" sz="1200" u="none" dirty="0">
                <a:solidFill>
                  <a:schemeClr val="dk1"/>
                </a:solidFill>
                <a:latin typeface="ＭＳ ゴシック" panose="020B0609070205080204" pitchFamily="49" charset="-128"/>
                <a:ea typeface="ＭＳ ゴシック" panose="020B0609070205080204" pitchFamily="49" charset="-128"/>
                <a:cs typeface="Roboto"/>
                <a:sym typeface="Roboto"/>
              </a:rPr>
              <a:t>集める</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ことができるのか、といった点について全体像で説明しています。</a:t>
            </a:r>
            <a:endParaRPr lang="en-US" sz="1200" dirty="0">
              <a:solidFill>
                <a:schemeClr val="dk1"/>
              </a:solidFill>
              <a:latin typeface="ＭＳ ゴシック" panose="020B0609070205080204" pitchFamily="49" charset="-128"/>
              <a:ea typeface="ＭＳ ゴシック" panose="020B0609070205080204" pitchFamily="49" charset="-128"/>
              <a:cs typeface="Roboto"/>
              <a:sym typeface="Roboto"/>
            </a:endParaRPr>
          </a:p>
          <a:p>
            <a:pPr>
              <a:buSzPct val="25000"/>
            </a:pPr>
            <a:endParaRPr lang="en-US" sz="1200" dirty="0">
              <a:solidFill>
                <a:schemeClr val="dk1"/>
              </a:solidFill>
              <a:ea typeface="Roboto"/>
              <a:cs typeface="Roboto"/>
              <a:sym typeface="Roboto"/>
            </a:endParaRPr>
          </a:p>
          <a:p>
            <a:pPr>
              <a:buSzPct val="25000"/>
            </a:pPr>
            <a:r>
              <a:rPr lang="en-US" sz="1200" dirty="0">
                <a:solidFill>
                  <a:schemeClr val="dk1"/>
                </a:solidFill>
                <a:ea typeface="Roboto"/>
                <a:cs typeface="Roboto"/>
                <a:sym typeface="Roboto"/>
              </a:rPr>
              <a:t>---</a:t>
            </a:r>
          </a:p>
          <a:p>
            <a:pPr>
              <a:buSzPct val="25000"/>
            </a:pPr>
            <a:r>
              <a:rPr lang="en-US" sz="1200" dirty="0">
                <a:solidFill>
                  <a:schemeClr val="dk1"/>
                </a:solidFill>
                <a:ea typeface="Roboto"/>
                <a:cs typeface="Roboto"/>
                <a:sym typeface="Roboto"/>
              </a:rPr>
              <a:t>This slide explains the big picture of what Open Source code scanning tools are, how they work, and where a new user can start to gather knowledge about the subject.</a:t>
            </a:r>
            <a:endParaRPr lang="en-US" sz="1300" dirty="0">
              <a:solidFill>
                <a:schemeClr val="dk1"/>
              </a:solidFill>
              <a:ea typeface="Roboto"/>
              <a:cs typeface="Roboto"/>
              <a:sym typeface="Roboto"/>
            </a:endParaRPr>
          </a:p>
        </p:txBody>
      </p:sp>
      <p:sp>
        <p:nvSpPr>
          <p:cNvPr id="421" name="Shape 421"/>
          <p:cNvSpPr txBox="1">
            <a:spLocks noGrp="1"/>
          </p:cNvSpPr>
          <p:nvPr>
            <p:ph type="sldNum" idx="12"/>
          </p:nvPr>
        </p:nvSpPr>
        <p:spPr>
          <a:xfrm>
            <a:off x="5588628" y="12483694"/>
            <a:ext cx="4275400" cy="659436"/>
          </a:xfrm>
          <a:prstGeom prst="rect">
            <a:avLst/>
          </a:prstGeom>
          <a:noFill/>
          <a:ln>
            <a:noFill/>
          </a:ln>
        </p:spPr>
        <p:txBody>
          <a:bodyPr lIns="131447" tIns="65705" rIns="131447" bIns="65705" anchor="b" anchorCtr="0">
            <a:noAutofit/>
          </a:bodyPr>
          <a:lstStyle/>
          <a:p>
            <a:pPr algn="r">
              <a:buSzPct val="25000"/>
            </a:pPr>
            <a:fld id="{00000000-1234-1234-1234-123412341234}" type="slidenum">
              <a:rPr lang="en-US">
                <a:latin typeface="Calibri" panose="020F0502020204030204" pitchFamily="34" charset="0"/>
                <a:ea typeface="Roboto"/>
                <a:cs typeface="Roboto"/>
                <a:sym typeface="Roboto"/>
              </a:rPr>
              <a:pPr algn="r">
                <a:buSzPct val="25000"/>
              </a:pPr>
              <a:t>30</a:t>
            </a:fld>
            <a:endParaRPr lang="en-US" dirty="0">
              <a:latin typeface="Calibri" panose="020F0502020204030204" pitchFamily="34" charset="0"/>
              <a:ea typeface="Roboto"/>
              <a:cs typeface="Roboto"/>
              <a:sym typeface="Roboto"/>
            </a:endParaRPr>
          </a:p>
        </p:txBody>
      </p:sp>
    </p:spTree>
    <p:extLst>
      <p:ext uri="{BB962C8B-B14F-4D97-AF65-F5344CB8AC3E}">
        <p14:creationId xmlns:p14="http://schemas.microsoft.com/office/powerpoint/2010/main" val="38175655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31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22233017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23059606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altLang="ja-JP"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17905676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32851615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このスライドで、企業が、社内文書として内部FOSSポリシーがどこにあるか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a:latin typeface="ＭＳ ゴシック" panose="020B0609070205080204" pitchFamily="49" charset="-128"/>
                <a:ea typeface="ＭＳ ゴシック" panose="020B0609070205080204" pitchFamily="49" charset="-128"/>
              </a:rPr>
              <a:t>。</a:t>
            </a:r>
          </a:p>
          <a:p>
            <a:endParaRPr lang="en-US" dirty="0"/>
          </a:p>
          <a:p>
            <a:r>
              <a:rPr lang="en-US" dirty="0"/>
              <a:t>---</a:t>
            </a:r>
          </a:p>
          <a:p>
            <a:pPr defTabSz="1314724">
              <a:defRPr/>
            </a:pPr>
            <a:r>
              <a:rPr lang="en-US" altLang="ja-JP" dirty="0"/>
              <a:t>This slide is intended to help a company identify where their internal FOSS policy is located in the company documentation.</a:t>
            </a:r>
          </a:p>
        </p:txBody>
      </p:sp>
      <p:sp>
        <p:nvSpPr>
          <p:cNvPr id="4" name="Slide Number Placeholder 3"/>
          <p:cNvSpPr>
            <a:spLocks noGrp="1"/>
          </p:cNvSpPr>
          <p:nvPr>
            <p:ph type="sldNum" sz="quarter" idx="10"/>
          </p:nvPr>
        </p:nvSpPr>
        <p:spPr/>
        <p:txBody>
          <a:bodyPr/>
          <a:lstStyle/>
          <a:p>
            <a:fld id="{6B482BE6-6443-43D0-B2C4-9E7E7E3CDEDD}" type="slidenum">
              <a:rPr lang="en-US"/>
              <a:t>36</a:t>
            </a:fld>
            <a:endParaRPr lang="en-US"/>
          </a:p>
        </p:txBody>
      </p:sp>
    </p:spTree>
    <p:extLst>
      <p:ext uri="{BB962C8B-B14F-4D97-AF65-F5344CB8AC3E}">
        <p14:creationId xmlns:p14="http://schemas.microsoft.com/office/powerpoint/2010/main" val="42524605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28488040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1797490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3148868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4</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err="1">
                <a:latin typeface="ＭＳ ゴシック" panose="020B0609070205080204" pitchFamily="49" charset="-128"/>
                <a:ea typeface="ＭＳ ゴシック" panose="020B0609070205080204" pitchFamily="49" charset="-128"/>
              </a:rPr>
              <a:t>このスライドは</a:t>
            </a:r>
            <a:r>
              <a:rPr lang="en-US" b="0" baseline="0" dirty="0">
                <a:latin typeface="ＭＳ ゴシック" panose="020B0609070205080204" pitchFamily="49" charset="-128"/>
                <a:ea typeface="ＭＳ ゴシック" panose="020B0609070205080204" pitchFamily="49" charset="-128"/>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p>
          <a:p>
            <a:endParaRPr lang="en-US" b="0" baseline="0" dirty="0">
              <a:latin typeface="+mn-lt"/>
            </a:endParaRPr>
          </a:p>
          <a:p>
            <a:r>
              <a:rPr lang="en-US" b="0" baseline="0" dirty="0">
                <a:latin typeface="+mn-lt"/>
              </a:rPr>
              <a:t>---</a:t>
            </a:r>
          </a:p>
          <a:p>
            <a:pPr defTabSz="1314724">
              <a:defRPr/>
            </a:pPr>
            <a:r>
              <a:rPr lang="en-US" altLang="ja-JP" b="0" dirty="0">
                <a:latin typeface="+mn-lt"/>
              </a:rPr>
              <a:t>This slide</a:t>
            </a:r>
            <a:r>
              <a:rPr lang="en-US" altLang="ja-JP" b="0" baseline="0" dirty="0">
                <a:latin typeface="+mn-lt"/>
              </a:rPr>
              <a:t> is about how the use of FOSS components is a consideration for your compliance. Different use cases will have different legal effects. The next few slides explain these concepts in more detail.</a:t>
            </a:r>
            <a:endParaRPr lang="en-US" altLang="ja-JP" b="0" dirty="0">
              <a:latin typeface="+mn-lt"/>
            </a:endParaRPr>
          </a:p>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26297711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err="1">
                <a:latin typeface="ＭＳ ゴシック" panose="020B0609070205080204" pitchFamily="49" charset="-128"/>
                <a:ea typeface="ＭＳ ゴシック" panose="020B0609070205080204" pitchFamily="49" charset="-128"/>
              </a:rPr>
              <a:t>このスライドは</a:t>
            </a:r>
            <a:r>
              <a:rPr lang="en-US" b="0" baseline="0" dirty="0">
                <a:latin typeface="ＭＳ ゴシック" panose="020B0609070205080204" pitchFamily="49" charset="-128"/>
                <a:ea typeface="ＭＳ ゴシック" panose="020B0609070205080204" pitchFamily="49" charset="-128"/>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p>
          <a:p>
            <a:endParaRPr lang="en-US" b="0" baseline="0" dirty="0">
              <a:latin typeface="+mn-lt"/>
            </a:endParaRPr>
          </a:p>
          <a:p>
            <a:r>
              <a:rPr lang="en-US" b="0" baseline="0" dirty="0">
                <a:latin typeface="+mn-lt"/>
              </a:rPr>
              <a:t>---</a:t>
            </a:r>
          </a:p>
          <a:p>
            <a:pPr defTabSz="1314724">
              <a:defRPr/>
            </a:pPr>
            <a:r>
              <a:rPr lang="en-US" altLang="ja-JP" b="0" dirty="0">
                <a:latin typeface="+mn-lt"/>
              </a:rPr>
              <a:t>This slide</a:t>
            </a:r>
            <a:r>
              <a:rPr lang="en-US" altLang="ja-JP" b="0" baseline="0" dirty="0">
                <a:latin typeface="+mn-lt"/>
              </a:rPr>
              <a:t> is about how the use of FOSS components is a consideration for your compliance. Different use cases will have different legal effects. The next few slides explain these concepts in more detail.</a:t>
            </a:r>
            <a:endParaRPr lang="en-US" altLang="ja-JP" b="0" dirty="0">
              <a:latin typeface="+mn-lt"/>
            </a:endParaRPr>
          </a:p>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42124935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err="1">
                <a:latin typeface="ＭＳ ゴシック" panose="020B0609070205080204" pitchFamily="49" charset="-128"/>
                <a:ea typeface="ＭＳ ゴシック" panose="020B0609070205080204" pitchFamily="49" charset="-128"/>
              </a:rPr>
              <a:t>このスライドは</a:t>
            </a:r>
            <a:r>
              <a:rPr lang="en-US" b="0" baseline="0" dirty="0">
                <a:latin typeface="ＭＳ ゴシック" panose="020B0609070205080204" pitchFamily="49" charset="-128"/>
                <a:ea typeface="ＭＳ ゴシック" panose="020B0609070205080204" pitchFamily="49" charset="-128"/>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p>
          <a:p>
            <a:endParaRPr lang="en-US" b="0" baseline="0" dirty="0">
              <a:latin typeface="+mn-lt"/>
            </a:endParaRPr>
          </a:p>
          <a:p>
            <a:r>
              <a:rPr lang="en-US" b="0" baseline="0" dirty="0">
                <a:latin typeface="+mn-lt"/>
              </a:rPr>
              <a:t>---</a:t>
            </a:r>
          </a:p>
          <a:p>
            <a:pPr defTabSz="1314724">
              <a:defRPr/>
            </a:pPr>
            <a:r>
              <a:rPr lang="en-US" altLang="ja-JP" b="0" dirty="0">
                <a:latin typeface="+mn-lt"/>
              </a:rPr>
              <a:t>This slide</a:t>
            </a:r>
            <a:r>
              <a:rPr lang="en-US" altLang="ja-JP" b="0" baseline="0" dirty="0">
                <a:latin typeface="+mn-lt"/>
              </a:rPr>
              <a:t> is about how the use of FOSS components is a consideration for your compliance. Different use cases will have different legal effects. The next few slides explain these concepts in more detail.</a:t>
            </a:r>
            <a:endParaRPr lang="en-US" altLang="ja-JP" b="0" dirty="0">
              <a:latin typeface="+mn-lt"/>
            </a:endParaRPr>
          </a:p>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986778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pPr defTabSz="1314724">
              <a:defRPr/>
            </a:pPr>
            <a:endParaRPr lang="en-US" altLang="ja-JP"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5</a:t>
            </a:fld>
            <a:endParaRPr lang="en-US"/>
          </a:p>
        </p:txBody>
      </p:sp>
    </p:spTree>
    <p:extLst>
      <p:ext uri="{BB962C8B-B14F-4D97-AF65-F5344CB8AC3E}">
        <p14:creationId xmlns:p14="http://schemas.microsoft.com/office/powerpoint/2010/main" val="2554426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GB" dirty="0">
                <a:latin typeface="ＭＳ ゴシック" panose="020B0609070205080204" pitchFamily="49" charset="-128"/>
                <a:ea typeface="ＭＳ ゴシック" panose="020B0609070205080204" pitchFamily="49" charset="-128"/>
              </a:rPr>
              <a:t>ここにある概説で知的財産のすべての側面を網羅することは意図していません。</a:t>
            </a:r>
            <a:r>
              <a:rPr lang="en-GB" baseline="0" dirty="0">
                <a:latin typeface="ＭＳ ゴシック" panose="020B0609070205080204" pitchFamily="49" charset="-128"/>
                <a:ea typeface="ＭＳ ゴシック" panose="020B0609070205080204" pitchFamily="49" charset="-128"/>
              </a:rPr>
              <a:t> ここで意図しているのは、「</a:t>
            </a:r>
            <a:r>
              <a:rPr lang="en-GB" baseline="0" dirty="0" err="1">
                <a:latin typeface="ＭＳ ゴシック" panose="020B0609070205080204" pitchFamily="49" charset="-128"/>
                <a:ea typeface="ＭＳ ゴシック" panose="020B0609070205080204" pitchFamily="49" charset="-128"/>
              </a:rPr>
              <a:t>全体像</a:t>
            </a:r>
            <a:r>
              <a:rPr lang="en-GB"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の観点から</a:t>
            </a:r>
            <a:r>
              <a:rPr lang="en-GB" baseline="0" dirty="0">
                <a:latin typeface="ＭＳ ゴシック" panose="020B0609070205080204" pitchFamily="49" charset="-128"/>
                <a:ea typeface="ＭＳ ゴシック" panose="020B0609070205080204" pitchFamily="49" charset="-128"/>
              </a:rPr>
              <a:t>、当</a:t>
            </a:r>
            <a:r>
              <a:rPr lang="ja-JP" altLang="en-US" baseline="0" dirty="0">
                <a:latin typeface="ＭＳ ゴシック" panose="020B0609070205080204" pitchFamily="49" charset="-128"/>
                <a:ea typeface="ＭＳ ゴシック" panose="020B0609070205080204" pitchFamily="49" charset="-128"/>
              </a:rPr>
              <a:t>カリキュラムで</a:t>
            </a:r>
            <a:r>
              <a:rPr lang="en-GB" baseline="0" dirty="0" err="1">
                <a:latin typeface="ＭＳ ゴシック" panose="020B0609070205080204" pitchFamily="49" charset="-128"/>
                <a:ea typeface="ＭＳ ゴシック" panose="020B0609070205080204" pitchFamily="49" charset="-128"/>
              </a:rPr>
              <a:t>議論するのがFOSSコンプライアンスに</a:t>
            </a:r>
            <a:r>
              <a:rPr lang="ja-JP" altLang="en-US" baseline="0" dirty="0">
                <a:latin typeface="ＭＳ ゴシック" panose="020B0609070205080204" pitchFamily="49" charset="-128"/>
                <a:ea typeface="ＭＳ ゴシック" panose="020B0609070205080204" pitchFamily="49" charset="-128"/>
              </a:rPr>
              <a:t>最も</a:t>
            </a:r>
            <a:r>
              <a:rPr lang="en-GB" baseline="0" dirty="0" err="1">
                <a:latin typeface="ＭＳ ゴシック" panose="020B0609070205080204" pitchFamily="49" charset="-128"/>
                <a:ea typeface="ＭＳ ゴシック" panose="020B0609070205080204" pitchFamily="49" charset="-128"/>
              </a:rPr>
              <a:t>関係する著作権と特許権だということを確認してもらうことです</a:t>
            </a:r>
            <a:r>
              <a:rPr lang="en-GB" baseline="0" dirty="0">
                <a:latin typeface="ＭＳ ゴシック" panose="020B0609070205080204" pitchFamily="49" charset="-128"/>
                <a:ea typeface="ＭＳ ゴシック" panose="020B0609070205080204" pitchFamily="49" charset="-128"/>
              </a:rPr>
              <a:t>。</a:t>
            </a:r>
          </a:p>
          <a:p>
            <a:endParaRPr lang="en-GB" baseline="0" dirty="0"/>
          </a:p>
          <a:p>
            <a:r>
              <a:rPr lang="en-GB" baseline="0" dirty="0"/>
              <a:t>---</a:t>
            </a:r>
          </a:p>
          <a:p>
            <a:pPr defTabSz="1314692">
              <a:defRPr/>
            </a:pPr>
            <a:r>
              <a:rPr lang="en-GB" altLang="ja-JP" dirty="0">
                <a:ea typeface="ＭＳ ゴシック" panose="020B0609070205080204" pitchFamily="49" charset="-128"/>
              </a:rPr>
              <a:t>This overview is not intended to cover all aspects of Intellectual Property.</a:t>
            </a:r>
            <a:r>
              <a:rPr lang="en-GB" altLang="ja-JP" baseline="0" dirty="0">
                <a:ea typeface="ＭＳ ゴシック" panose="020B0609070205080204" pitchFamily="49" charset="-128"/>
              </a:rPr>
              <a:t> It is intended to provide context for the “big picture” and to establish that today we are only discussing copyright and patents, the areas most relevant to FOSS compliance.</a:t>
            </a:r>
            <a:endParaRPr lang="en-GB" altLang="ja-JP" dirty="0">
              <a:ea typeface="ＭＳ ゴシック" panose="020B0609070205080204" pitchFamily="49" charset="-128"/>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6</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a:latin typeface="ＭＳ ゴシック" panose="020B0609070205080204" pitchFamily="49" charset="-128"/>
                <a:ea typeface="ＭＳ ゴシック" panose="020B0609070205080204" pitchFamily="49" charset="-128"/>
              </a:rPr>
              <a:t>このスライドでは、ソフトウェアの著作権についての</a:t>
            </a:r>
            <a:r>
              <a:rPr lang="en-US" i="0" baseline="0" dirty="0">
                <a:latin typeface="ＭＳ ゴシック" panose="020B0609070205080204" pitchFamily="49" charset="-128"/>
                <a:ea typeface="ＭＳ ゴシック" panose="020B0609070205080204" pitchFamily="49" charset="-128"/>
              </a:rPr>
              <a:t> "</a:t>
            </a:r>
            <a:r>
              <a:rPr lang="en-US" i="0" baseline="0" dirty="0" err="1">
                <a:latin typeface="ＭＳ ゴシック" panose="020B0609070205080204" pitchFamily="49" charset="-128"/>
                <a:ea typeface="ＭＳ ゴシック" panose="020B0609070205080204" pitchFamily="49" charset="-128"/>
              </a:rPr>
              <a:t>全体像"を説明しています</a:t>
            </a:r>
            <a:r>
              <a:rPr lang="en-US" i="0" baseline="0" dirty="0">
                <a:latin typeface="ＭＳ ゴシック" panose="020B0609070205080204" pitchFamily="49" charset="-128"/>
                <a:ea typeface="ＭＳ ゴシック" panose="020B0609070205080204" pitchFamily="49" charset="-128"/>
              </a:rPr>
              <a:t>。</a:t>
            </a:r>
          </a:p>
          <a:p>
            <a:endParaRPr lang="en-US" i="0" baseline="0" dirty="0">
              <a:latin typeface="+mn-lt"/>
            </a:endParaRPr>
          </a:p>
          <a:p>
            <a:r>
              <a:rPr lang="en-US" i="0" baseline="0" dirty="0">
                <a:latin typeface="+mn-lt"/>
              </a:rPr>
              <a:t>---</a:t>
            </a:r>
          </a:p>
          <a:p>
            <a:pPr defTabSz="1314692">
              <a:defRPr/>
            </a:pPr>
            <a:r>
              <a:rPr lang="en-US" altLang="ja-JP" i="0" dirty="0">
                <a:latin typeface="+mn-lt"/>
                <a:ea typeface="ＭＳ ゴシック" panose="020B0609070205080204" pitchFamily="49" charset="-128"/>
              </a:rPr>
              <a:t>This slide explains the</a:t>
            </a:r>
            <a:r>
              <a:rPr lang="en-US" altLang="ja-JP" i="0" baseline="0" dirty="0">
                <a:latin typeface="+mn-lt"/>
                <a:ea typeface="ＭＳ ゴシック" panose="020B0609070205080204" pitchFamily="49" charset="-128"/>
              </a:rPr>
              <a:t> “big picture” of copyright in software.</a:t>
            </a:r>
            <a:endParaRPr lang="en-US" altLang="ja-JP" i="0" dirty="0">
              <a:latin typeface="+mn-lt"/>
              <a:ea typeface="ＭＳ ゴシック" panose="020B0609070205080204" pitchFamily="49" charset="-128"/>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このスライドでは、ソフトウェアに対する著作権法の</a:t>
            </a:r>
            <a:r>
              <a:rPr lang="en-US" i="0" baseline="0" dirty="0" err="1">
                <a:latin typeface="ＭＳ ゴシック" panose="020B0609070205080204" pitchFamily="49" charset="-128"/>
                <a:ea typeface="ＭＳ ゴシック" panose="020B0609070205080204" pitchFamily="49" charset="-128"/>
              </a:rPr>
              <a:t>最重要部分を明確にしています</a:t>
            </a:r>
            <a:r>
              <a:rPr lang="en-US" i="0" baseline="0" dirty="0">
                <a:latin typeface="ＭＳ ゴシック" panose="020B0609070205080204" pitchFamily="49" charset="-128"/>
                <a:ea typeface="ＭＳ ゴシック" panose="020B0609070205080204" pitchFamily="49" charset="-128"/>
              </a:rPr>
              <a:t>。</a:t>
            </a:r>
          </a:p>
          <a:p>
            <a:endParaRPr lang="en-US" i="0" baseline="0" dirty="0">
              <a:latin typeface="+mn-lt"/>
            </a:endParaRPr>
          </a:p>
          <a:p>
            <a:r>
              <a:rPr lang="en-US" i="0" baseline="0" dirty="0">
                <a:latin typeface="+mn-lt"/>
              </a:rPr>
              <a:t>---</a:t>
            </a:r>
          </a:p>
          <a:p>
            <a:pPr defTabSz="1314692">
              <a:defRPr/>
            </a:pPr>
            <a:r>
              <a:rPr lang="en-US" altLang="ja-JP" i="0" dirty="0">
                <a:latin typeface="+mn-lt"/>
                <a:ea typeface="ＭＳ ゴシック" panose="020B0609070205080204" pitchFamily="49" charset="-128"/>
              </a:rPr>
              <a:t>This slide clarifies the most important part</a:t>
            </a:r>
            <a:r>
              <a:rPr lang="en-US" altLang="ja-JP" i="0" baseline="0" dirty="0">
                <a:latin typeface="+mn-lt"/>
                <a:ea typeface="ＭＳ ゴシック" panose="020B0609070205080204" pitchFamily="49" charset="-128"/>
              </a:rPr>
              <a:t>s of copyright law to software.</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9</a:t>
            </a:fld>
            <a:endParaRPr lang="ko-KR" altLang="en-US"/>
          </a:p>
        </p:txBody>
      </p:sp>
    </p:spTree>
    <p:extLst>
      <p:ext uri="{BB962C8B-B14F-4D97-AF65-F5344CB8AC3E}">
        <p14:creationId xmlns:p14="http://schemas.microsoft.com/office/powerpoint/2010/main" val="1203873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7/29/2019</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595827" y="6488668"/>
            <a:ext cx="11000346" cy="369332"/>
          </a:xfrm>
          <a:prstGeom prst="rect">
            <a:avLst/>
          </a:prstGeom>
        </p:spPr>
        <p:txBody>
          <a:bodyPr wrap="square" rtlCol="0">
            <a:spAutoFit/>
          </a:bodyPr>
          <a:lstStyle/>
          <a:p>
            <a:pPr algn="ctr"/>
            <a:r>
              <a:rPr lang="en-US"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These</a:t>
            </a:r>
            <a:r>
              <a:rPr lang="en-US" baseline="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 </a:t>
            </a:r>
            <a:r>
              <a:rPr lang="en-US" baseline="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slides do not contain </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legal advice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7/29/2019</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7/29/2019</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7/29/2019</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7/29/2019</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7/29/2019</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7/29/2019</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7/29/2019</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7/29/2019</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7/29/2019</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7/29/2019</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7/29/2019</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73" r:id="rId12"/>
    <p:sldLayoutId id="2147483674" r:id="rId13"/>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
        <p:nvSpPr>
          <p:cNvPr id="7" name="TextShape 1"/>
          <p:cNvSpPr txBox="1"/>
          <p:nvPr/>
        </p:nvSpPr>
        <p:spPr>
          <a:xfrm>
            <a:off x="914400" y="1371600"/>
            <a:ext cx="10464480" cy="1926720"/>
          </a:xfrm>
          <a:prstGeom prst="rect">
            <a:avLst/>
          </a:prstGeom>
          <a:noFill/>
          <a:ln>
            <a:noFill/>
          </a:ln>
        </p:spPr>
        <p:txBody>
          <a:bodyPr anchor="b"/>
          <a:lstStyle/>
          <a:p>
            <a:pPr>
              <a:lnSpc>
                <a:spcPct val="100000"/>
              </a:lnSpc>
            </a:pPr>
            <a:r>
              <a:rPr lang="en-US" altLang="ja-JP" sz="5400" spc="-1" dirty="0" smtClean="0">
                <a:solidFill>
                  <a:srgbClr val="E56B45"/>
                </a:solidFill>
                <a:latin typeface="Roboto"/>
                <a:ea typeface="Roboto"/>
              </a:rPr>
              <a:t>Training</a:t>
            </a:r>
            <a:r>
              <a:rPr lang="en-US" altLang="ja-JP" sz="3600" spc="-1" dirty="0" smtClean="0">
                <a:solidFill>
                  <a:srgbClr val="E56B45"/>
                </a:solidFill>
                <a:latin typeface="Roboto"/>
                <a:ea typeface="Roboto"/>
              </a:rPr>
              <a:t>(Compliance</a:t>
            </a:r>
            <a:r>
              <a:rPr lang="ja-JP" altLang="en-US" sz="3600" spc="-1" dirty="0" smtClean="0">
                <a:solidFill>
                  <a:srgbClr val="E56B45"/>
                </a:solidFill>
                <a:latin typeface="Roboto"/>
                <a:ea typeface="Roboto"/>
              </a:rPr>
              <a:t> </a:t>
            </a:r>
            <a:r>
              <a:rPr lang="en-US" altLang="ja-JP" sz="3600" spc="-1" dirty="0" smtClean="0">
                <a:solidFill>
                  <a:srgbClr val="E56B45"/>
                </a:solidFill>
                <a:latin typeface="Roboto"/>
                <a:ea typeface="Roboto"/>
              </a:rPr>
              <a:t>Program</a:t>
            </a:r>
            <a:r>
              <a:rPr lang="en-US" altLang="ja-JP" sz="3600" spc="-1" dirty="0" smtClean="0">
                <a:solidFill>
                  <a:srgbClr val="E56B45"/>
                </a:solidFill>
                <a:latin typeface="Roboto"/>
                <a:ea typeface="Roboto"/>
              </a:rPr>
              <a:t> </a:t>
            </a:r>
            <a:r>
              <a:rPr lang="en-US" altLang="ja-JP" sz="3600" spc="-1" dirty="0" smtClean="0">
                <a:solidFill>
                  <a:srgbClr val="E56B45"/>
                </a:solidFill>
                <a:latin typeface="Roboto"/>
                <a:ea typeface="Roboto"/>
              </a:rPr>
              <a:t>Version)</a:t>
            </a:r>
            <a:endParaRPr lang="en-US" sz="3600" b="0" strike="noStrike" spc="-1" dirty="0">
              <a:solidFill>
                <a:srgbClr val="000000"/>
              </a:solidFill>
              <a:latin typeface="Arial"/>
            </a:endParaRPr>
          </a:p>
        </p:txBody>
      </p:sp>
      <p:sp>
        <p:nvSpPr>
          <p:cNvPr id="9" name="TextShape 2"/>
          <p:cNvSpPr txBox="1"/>
          <p:nvPr/>
        </p:nvSpPr>
        <p:spPr>
          <a:xfrm>
            <a:off x="914400" y="3505320"/>
            <a:ext cx="10459440" cy="2779200"/>
          </a:xfrm>
          <a:prstGeom prst="rect">
            <a:avLst/>
          </a:prstGeom>
          <a:noFill/>
          <a:ln>
            <a:noFill/>
          </a:ln>
        </p:spPr>
        <p:txBody>
          <a:bodyPr/>
          <a:lstStyle/>
          <a:p>
            <a:pPr>
              <a:lnSpc>
                <a:spcPct val="90000"/>
              </a:lnSpc>
            </a:pPr>
            <a:r>
              <a:rPr lang="en-US" sz="2590" b="0" strike="noStrike" spc="-1" dirty="0">
                <a:solidFill>
                  <a:srgbClr val="292934"/>
                </a:solidFill>
                <a:latin typeface="Roboto"/>
                <a:ea typeface="Roboto"/>
              </a:rPr>
              <a:t>FOSS </a:t>
            </a:r>
            <a:r>
              <a:rPr lang="en-US" sz="2800" b="0" strike="noStrike" spc="-1" dirty="0" smtClean="0">
                <a:latin typeface="Roboto"/>
                <a:ea typeface="Roboto"/>
              </a:rPr>
              <a:t>Training(</a:t>
            </a:r>
            <a:r>
              <a:rPr lang="en-US" altLang="ja-JP" sz="2800" spc="-1" dirty="0">
                <a:latin typeface="Roboto"/>
                <a:ea typeface="Roboto"/>
              </a:rPr>
              <a:t>Compliance</a:t>
            </a:r>
            <a:r>
              <a:rPr lang="ja-JP" altLang="en-US" sz="2800" spc="-1" dirty="0">
                <a:latin typeface="Roboto"/>
                <a:ea typeface="Roboto"/>
              </a:rPr>
              <a:t> </a:t>
            </a:r>
            <a:r>
              <a:rPr lang="en-US" altLang="ja-JP" sz="2800" spc="-1" dirty="0">
                <a:latin typeface="Roboto"/>
                <a:ea typeface="Roboto"/>
              </a:rPr>
              <a:t>Program Version</a:t>
            </a:r>
            <a:r>
              <a:rPr lang="en-US" sz="2590" b="0" strike="noStrike" spc="-1" dirty="0" smtClean="0">
                <a:solidFill>
                  <a:srgbClr val="292934"/>
                </a:solidFill>
                <a:latin typeface="Roboto"/>
                <a:ea typeface="Roboto"/>
              </a:rPr>
              <a:t>) </a:t>
            </a:r>
            <a:r>
              <a:rPr lang="en-US" sz="2590" b="0" strike="noStrike" spc="-1" dirty="0" smtClean="0">
                <a:solidFill>
                  <a:srgbClr val="292934"/>
                </a:solidFill>
                <a:latin typeface="Roboto"/>
                <a:ea typeface="Roboto"/>
              </a:rPr>
              <a:t>for </a:t>
            </a:r>
            <a:r>
              <a:rPr lang="en-US" sz="2590" b="0" strike="noStrike" spc="-1" dirty="0">
                <a:solidFill>
                  <a:srgbClr val="292934"/>
                </a:solidFill>
                <a:latin typeface="Roboto"/>
                <a:ea typeface="Roboto"/>
              </a:rPr>
              <a:t>the </a:t>
            </a:r>
            <a:r>
              <a:rPr lang="en-US" sz="2590" b="0" strike="noStrike" spc="-1" dirty="0" err="1">
                <a:solidFill>
                  <a:srgbClr val="292934"/>
                </a:solidFill>
                <a:latin typeface="Roboto"/>
                <a:ea typeface="Roboto"/>
              </a:rPr>
              <a:t>OpenChain</a:t>
            </a:r>
            <a:r>
              <a:rPr lang="en-US" sz="2590" b="0" strike="noStrike" spc="-1" dirty="0">
                <a:solidFill>
                  <a:srgbClr val="292934"/>
                </a:solidFill>
                <a:latin typeface="Roboto"/>
                <a:ea typeface="Roboto"/>
              </a:rPr>
              <a:t> Specification </a:t>
            </a:r>
            <a:r>
              <a:rPr lang="en-US" sz="2590" spc="-1" dirty="0" smtClean="0">
                <a:solidFill>
                  <a:srgbClr val="292934"/>
                </a:solidFill>
                <a:latin typeface="Roboto"/>
                <a:ea typeface="Roboto"/>
              </a:rPr>
              <a:t>2.0</a:t>
            </a:r>
            <a:endParaRPr lang="en-US" sz="2590" b="0" strike="noStrike" spc="-1" dirty="0">
              <a:latin typeface="Cambria"/>
            </a:endParaRPr>
          </a:p>
          <a:p>
            <a:pPr>
              <a:lnSpc>
                <a:spcPct val="90000"/>
              </a:lnSpc>
              <a:spcBef>
                <a:spcPts val="445"/>
              </a:spcBef>
            </a:pPr>
            <a:endParaRPr lang="en-US" sz="1050" b="0" strike="noStrike" spc="-1" dirty="0">
              <a:latin typeface="Cambria"/>
            </a:endParaRPr>
          </a:p>
          <a:p>
            <a:pPr>
              <a:lnSpc>
                <a:spcPct val="90000"/>
              </a:lnSpc>
              <a:spcBef>
                <a:spcPts val="445"/>
              </a:spcBef>
            </a:pPr>
            <a:r>
              <a:rPr lang="en-US" sz="2220" b="0" strike="noStrike" spc="-1" dirty="0">
                <a:solidFill>
                  <a:srgbClr val="292934"/>
                </a:solidFill>
                <a:latin typeface="Roboto"/>
                <a:ea typeface="Roboto"/>
              </a:rPr>
              <a:t>Released under CC0-1.0.</a:t>
            </a:r>
            <a:r>
              <a:rPr dirty="0"/>
              <a:t/>
            </a:r>
            <a:br>
              <a:rPr dirty="0"/>
            </a:br>
            <a:r>
              <a:rPr lang="en-US" sz="2220" b="0" strike="noStrike" spc="-1" dirty="0">
                <a:solidFill>
                  <a:srgbClr val="292934"/>
                </a:solidFill>
                <a:latin typeface="Roboto"/>
                <a:ea typeface="Roboto"/>
              </a:rPr>
              <a:t>You may use, modify, and share these slides without restriction.</a:t>
            </a:r>
            <a:r>
              <a:rPr dirty="0"/>
              <a:t/>
            </a:r>
            <a:br>
              <a:rPr dirty="0"/>
            </a:br>
            <a:r>
              <a:rPr lang="en-US" sz="2220" b="0" strike="noStrike" spc="-1" dirty="0">
                <a:solidFill>
                  <a:srgbClr val="292934"/>
                </a:solidFill>
                <a:latin typeface="Roboto"/>
                <a:ea typeface="Roboto"/>
              </a:rPr>
              <a:t>They also come with no warranty.</a:t>
            </a:r>
            <a:endParaRPr lang="en-US" sz="2220" b="0" strike="noStrike" spc="-1" dirty="0">
              <a:latin typeface="Cambria"/>
            </a:endParaRPr>
          </a:p>
          <a:p>
            <a:pPr>
              <a:lnSpc>
                <a:spcPct val="90000"/>
              </a:lnSpc>
              <a:spcBef>
                <a:spcPts val="445"/>
              </a:spcBef>
            </a:pPr>
            <a:endParaRPr lang="en-US" sz="2000" b="0" strike="noStrike" spc="-1" dirty="0">
              <a:latin typeface="Cambria"/>
            </a:endParaRPr>
          </a:p>
          <a:p>
            <a:pPr>
              <a:lnSpc>
                <a:spcPct val="90000"/>
              </a:lnSpc>
              <a:spcBef>
                <a:spcPts val="408"/>
              </a:spcBef>
            </a:pPr>
            <a:r>
              <a:rPr lang="en-US" sz="2040" b="0" strike="noStrike" spc="-1" dirty="0">
                <a:solidFill>
                  <a:srgbClr val="292934"/>
                </a:solidFill>
                <a:latin typeface="Roboto Condensed"/>
                <a:ea typeface="Roboto Condensed"/>
              </a:rPr>
              <a:t>These slides follow US law. Different legal jurisdictions may have different legal requirements.</a:t>
            </a:r>
            <a:r>
              <a:rPr dirty="0"/>
              <a:t/>
            </a:r>
            <a:br>
              <a:rPr dirty="0"/>
            </a:br>
            <a:r>
              <a:rPr lang="en-US" sz="2040" b="0" strike="noStrike" spc="-1" dirty="0">
                <a:solidFill>
                  <a:srgbClr val="292934"/>
                </a:solidFill>
                <a:latin typeface="Roboto Condensed"/>
                <a:ea typeface="Roboto Condensed"/>
              </a:rPr>
              <a:t>This should be taken into account when using these slides as part of a compliance training program.</a:t>
            </a:r>
            <a:endParaRPr lang="en-US" sz="2040" b="0" strike="noStrike" spc="-1" dirty="0">
              <a:latin typeface="Cambria"/>
            </a:endParaRPr>
          </a:p>
        </p:txBody>
      </p:sp>
    </p:spTree>
    <p:extLst>
      <p:ext uri="{BB962C8B-B14F-4D97-AF65-F5344CB8AC3E}">
        <p14:creationId xmlns:p14="http://schemas.microsoft.com/office/powerpoint/2010/main" val="78993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dirty="0">
                <a:solidFill>
                  <a:srgbClr val="D2533C"/>
                </a:solidFill>
                <a:latin typeface="Roboto"/>
                <a:ea typeface="Roboto"/>
              </a:rPr>
              <a:t>Licenses</a:t>
            </a:r>
            <a:endParaRPr lang="en-US" sz="4000" b="0" strike="noStrike" spc="-1" dirty="0">
              <a:solidFill>
                <a:srgbClr val="000000"/>
              </a:solidFill>
              <a:latin typeface="Arial"/>
            </a:endParaRPr>
          </a:p>
        </p:txBody>
      </p:sp>
      <p:sp>
        <p:nvSpPr>
          <p:cNvPr id="7" name="TextShape 2"/>
          <p:cNvSpPr txBox="1"/>
          <p:nvPr/>
        </p:nvSpPr>
        <p:spPr>
          <a:xfrm>
            <a:off x="838080" y="1481760"/>
            <a:ext cx="10515240" cy="517608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a:solidFill>
                  <a:srgbClr val="292934"/>
                </a:solidFill>
                <a:latin typeface="Roboto"/>
                <a:ea typeface="Roboto"/>
              </a:rPr>
              <a:t>A “license” is the way a copyright or patent holder gives permission or rights to someone else</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000000"/>
                </a:solidFill>
                <a:latin typeface="Roboto"/>
                <a:ea typeface="Roboto"/>
              </a:rPr>
              <a:t>The license can be limited to:</a:t>
            </a:r>
            <a:endParaRPr lang="en-US" sz="24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Types of use allowed (commercial / non-commercial, distribution, derivative works / to make, have made, manufacture)</a:t>
            </a:r>
            <a:endParaRPr lang="en-US" sz="20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Exclusive or non-exclusive terms</a:t>
            </a:r>
            <a:endParaRPr lang="en-US" sz="20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Geographical scope</a:t>
            </a:r>
            <a:endParaRPr lang="en-US" sz="20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Perpetual or time limited duration</a:t>
            </a:r>
            <a:endParaRPr lang="en-US" sz="20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license can have conditions on the grants, meaning you only get</a:t>
            </a:r>
            <a:r>
              <a:t/>
            </a:r>
            <a:br/>
            <a:r>
              <a:rPr lang="en-US" sz="2400" b="0" strike="noStrike" spc="-1">
                <a:solidFill>
                  <a:srgbClr val="292934"/>
                </a:solidFill>
                <a:latin typeface="Roboto"/>
                <a:ea typeface="Roboto"/>
              </a:rPr>
              <a:t>the license if you comply with certain obligations</a:t>
            </a:r>
            <a:endParaRPr lang="en-US" sz="24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E.g, provide attribution, or give a reciprocal license</a:t>
            </a:r>
            <a:endParaRPr lang="en-US" sz="20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000000"/>
                </a:solidFill>
                <a:latin typeface="Roboto"/>
                <a:ea typeface="Roboto"/>
              </a:rPr>
              <a:t>May also include contractual terms regarding warranties, indemnification, support, upgrade, maintenance</a:t>
            </a:r>
            <a:endParaRPr lang="en-US" sz="2400" b="0" strike="noStrike" spc="-1">
              <a:solidFill>
                <a:srgbClr val="000000"/>
              </a:solidFill>
              <a:latin typeface="Arial"/>
            </a:endParaRPr>
          </a:p>
        </p:txBody>
      </p:sp>
    </p:spTree>
    <p:extLst>
      <p:ext uri="{BB962C8B-B14F-4D97-AF65-F5344CB8AC3E}">
        <p14:creationId xmlns:p14="http://schemas.microsoft.com/office/powerpoint/2010/main" val="1977547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dirty="0">
                <a:solidFill>
                  <a:srgbClr val="D2533C"/>
                </a:solidFill>
                <a:latin typeface="Roboto"/>
                <a:ea typeface="Roboto"/>
              </a:rPr>
              <a:t>FOSS Licenses </a:t>
            </a:r>
            <a:endParaRPr lang="en-US" sz="4000" b="0" strike="noStrike" spc="-1" dirty="0">
              <a:solidFill>
                <a:srgbClr val="000000"/>
              </a:solidFill>
              <a:latin typeface="Arial"/>
            </a:endParaRPr>
          </a:p>
        </p:txBody>
      </p:sp>
      <p:sp>
        <p:nvSpPr>
          <p:cNvPr id="8" name="TextShape 2"/>
          <p:cNvSpPr txBox="1"/>
          <p:nvPr/>
        </p:nvSpPr>
        <p:spPr>
          <a:xfrm>
            <a:off x="556920" y="1481760"/>
            <a:ext cx="10796400" cy="517608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a:solidFill>
                  <a:srgbClr val="292934"/>
                </a:solidFill>
                <a:latin typeface="Roboto"/>
                <a:ea typeface="Roboto"/>
              </a:rPr>
              <a:t>FOSS licenses by definition make source code available under terms that allow for modification and redistribution</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FOSS licenses may have conditions related to providing attributions, copyright statement preservation, or a written offer to make the source code available</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One popular set of licenses are those approved by the Open Source Initiative (OSI) based on their Open Source Definition (OSD). A complete list of OSI-approved licenses is available at </a:t>
            </a:r>
            <a:r>
              <a:rPr lang="en-US" sz="2000" b="0" u="sng" strike="noStrike" spc="-1">
                <a:solidFill>
                  <a:srgbClr val="0000FF"/>
                </a:solidFill>
                <a:uFillTx/>
                <a:latin typeface="Roboto Mono"/>
                <a:ea typeface="Roboto Mono"/>
                <a:hlinkClick r:id="rId3"/>
              </a:rPr>
              <a:t>http://www.opensource.org/licenses/</a:t>
            </a:r>
            <a:endParaRPr lang="en-US" sz="2000" b="0" strike="noStrike" spc="-1">
              <a:solidFill>
                <a:srgbClr val="000000"/>
              </a:solidFill>
              <a:latin typeface="Arial"/>
            </a:endParaRPr>
          </a:p>
          <a:p>
            <a:pPr marL="182880" indent="-182520">
              <a:lnSpc>
                <a:spcPct val="100000"/>
              </a:lnSpc>
              <a:spcBef>
                <a:spcPts val="479"/>
              </a:spcBef>
            </a:pPr>
            <a:endParaRPr lang="en-US" sz="2000" b="0" strike="noStrike" spc="-1">
              <a:solidFill>
                <a:srgbClr val="000000"/>
              </a:solidFill>
              <a:latin typeface="Arial"/>
            </a:endParaRPr>
          </a:p>
        </p:txBody>
      </p:sp>
    </p:spTree>
    <p:extLst>
      <p:ext uri="{BB962C8B-B14F-4D97-AF65-F5344CB8AC3E}">
        <p14:creationId xmlns:p14="http://schemas.microsoft.com/office/powerpoint/2010/main" val="5745319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dirty="0">
                <a:solidFill>
                  <a:srgbClr val="D2533C"/>
                </a:solidFill>
                <a:latin typeface="Roboto"/>
                <a:ea typeface="Roboto"/>
              </a:rPr>
              <a:t>Permissive FOSS Licenses</a:t>
            </a:r>
            <a:endParaRPr lang="en-US" sz="4000" b="0" strike="noStrike" spc="-1" dirty="0">
              <a:solidFill>
                <a:srgbClr val="000000"/>
              </a:solidFill>
              <a:latin typeface="Arial"/>
            </a:endParaRPr>
          </a:p>
        </p:txBody>
      </p:sp>
      <p:sp>
        <p:nvSpPr>
          <p:cNvPr id="7" name="TextShape 2"/>
          <p:cNvSpPr txBox="1"/>
          <p:nvPr/>
        </p:nvSpPr>
        <p:spPr>
          <a:xfrm>
            <a:off x="556920" y="1481760"/>
            <a:ext cx="10796400" cy="517608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a:solidFill>
                  <a:srgbClr val="292934"/>
                </a:solidFill>
                <a:latin typeface="Roboto"/>
                <a:ea typeface="Roboto"/>
              </a:rPr>
              <a:t>Permissive FOSS license: a term used often to describe minimally restrictive FOSS licenses</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Example: BSD-3-Clause</a:t>
            </a:r>
            <a:endParaRPr lang="en-US" sz="2400" b="0" strike="noStrike" spc="-1">
              <a:solidFill>
                <a:srgbClr val="000000"/>
              </a:solidFill>
              <a:latin typeface="Arial"/>
            </a:endParaRPr>
          </a:p>
          <a:p>
            <a:pPr marL="457200" lvl="1" indent="-190080">
              <a:lnSpc>
                <a:spcPct val="100000"/>
              </a:lnSpc>
              <a:spcBef>
                <a:spcPts val="420"/>
              </a:spcBef>
              <a:buClr>
                <a:srgbClr val="93A299"/>
              </a:buClr>
              <a:buSzPct val="85000"/>
              <a:buFont typeface="Arial"/>
              <a:buChar char="•"/>
            </a:pPr>
            <a:r>
              <a:rPr lang="en-US" sz="2100" b="0" strike="noStrike" spc="-1">
                <a:solidFill>
                  <a:srgbClr val="292934"/>
                </a:solidFill>
                <a:latin typeface="Roboto"/>
                <a:ea typeface="Roboto"/>
              </a:rPr>
              <a:t>The BSD license is an example of a permissive license that allows unlimited redistribution for any purpose in source or object code form as long as its copyright notices and the license's disclaimers of warranty are maintained</a:t>
            </a:r>
            <a:endParaRPr lang="en-US" sz="2100" b="0" strike="noStrike" spc="-1">
              <a:solidFill>
                <a:srgbClr val="000000"/>
              </a:solidFill>
              <a:latin typeface="Arial"/>
            </a:endParaRPr>
          </a:p>
          <a:p>
            <a:pPr marL="457200" lvl="1" indent="-190080">
              <a:lnSpc>
                <a:spcPct val="100000"/>
              </a:lnSpc>
              <a:spcBef>
                <a:spcPts val="420"/>
              </a:spcBef>
              <a:buClr>
                <a:srgbClr val="93A299"/>
              </a:buClr>
              <a:buSzPct val="85000"/>
              <a:buFont typeface="Arial"/>
              <a:buChar char="•"/>
            </a:pPr>
            <a:r>
              <a:rPr lang="en-US" sz="2100" b="0" strike="noStrike" spc="-1">
                <a:solidFill>
                  <a:srgbClr val="292934"/>
                </a:solidFill>
                <a:latin typeface="Roboto"/>
                <a:ea typeface="Roboto"/>
              </a:rPr>
              <a:t>The license contains a clause restricting use of the names of contributors for endorsement of a derived work without specific permission</a:t>
            </a:r>
            <a:endParaRPr lang="en-US" sz="2100" b="0" strike="noStrike" spc="-1">
              <a:solidFill>
                <a:srgbClr val="000000"/>
              </a:solidFill>
              <a:latin typeface="Arial"/>
            </a:endParaRPr>
          </a:p>
          <a:p>
            <a:pPr marL="182880" indent="-182520">
              <a:lnSpc>
                <a:spcPct val="100000"/>
              </a:lnSpc>
              <a:spcBef>
                <a:spcPts val="499"/>
              </a:spcBef>
              <a:buClr>
                <a:srgbClr val="93A299"/>
              </a:buClr>
              <a:buSzPct val="85000"/>
              <a:buFont typeface="Arial"/>
              <a:buChar char="•"/>
            </a:pPr>
            <a:r>
              <a:rPr lang="en-US" sz="2500" b="0" strike="noStrike" spc="-1">
                <a:solidFill>
                  <a:srgbClr val="292934"/>
                </a:solidFill>
                <a:latin typeface="Roboto"/>
                <a:ea typeface="Roboto"/>
              </a:rPr>
              <a:t>Other examples: MIT, Apache-2.0</a:t>
            </a:r>
            <a:endParaRPr lang="en-US" sz="2500" b="0" strike="noStrike" spc="-1">
              <a:solidFill>
                <a:srgbClr val="000000"/>
              </a:solidFill>
              <a:latin typeface="Arial"/>
            </a:endParaRPr>
          </a:p>
        </p:txBody>
      </p:sp>
    </p:spTree>
    <p:extLst>
      <p:ext uri="{BB962C8B-B14F-4D97-AF65-F5344CB8AC3E}">
        <p14:creationId xmlns:p14="http://schemas.microsoft.com/office/powerpoint/2010/main" val="843671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dirty="0">
                <a:solidFill>
                  <a:srgbClr val="D2533C"/>
                </a:solidFill>
                <a:latin typeface="Roboto"/>
                <a:ea typeface="Roboto"/>
              </a:rPr>
              <a:t>License Reciprocity &amp; </a:t>
            </a:r>
            <a:r>
              <a:rPr lang="en-US" sz="4000" b="0" strike="noStrike" spc="-1" dirty="0" err="1">
                <a:solidFill>
                  <a:srgbClr val="D2533C"/>
                </a:solidFill>
                <a:latin typeface="Roboto"/>
                <a:ea typeface="Roboto"/>
              </a:rPr>
              <a:t>Copyleft</a:t>
            </a:r>
            <a:r>
              <a:rPr lang="en-US" sz="4000" b="0" strike="noStrike" spc="-1" dirty="0">
                <a:solidFill>
                  <a:srgbClr val="D2533C"/>
                </a:solidFill>
                <a:latin typeface="Roboto"/>
                <a:ea typeface="Roboto"/>
              </a:rPr>
              <a:t> Licenses</a:t>
            </a:r>
            <a:endParaRPr lang="en-US" sz="4000" b="0" strike="noStrike" spc="-1" dirty="0">
              <a:solidFill>
                <a:srgbClr val="000000"/>
              </a:solidFill>
              <a:latin typeface="Arial"/>
            </a:endParaRPr>
          </a:p>
        </p:txBody>
      </p:sp>
      <p:sp>
        <p:nvSpPr>
          <p:cNvPr id="7" name="TextShape 2"/>
          <p:cNvSpPr txBox="1"/>
          <p:nvPr/>
        </p:nvSpPr>
        <p:spPr>
          <a:xfrm>
            <a:off x="556920" y="1481760"/>
            <a:ext cx="10796400" cy="517608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a:solidFill>
                  <a:srgbClr val="292934"/>
                </a:solidFill>
                <a:latin typeface="Roboto"/>
                <a:ea typeface="Roboto"/>
              </a:rPr>
              <a:t>Some licenses require that if derivative works (or software in the same file, same program or other boundary) are distributed, the distribution is under the same terms as the original work</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This is referred to as a “copyleft” or “reciprocal” effect</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Example of license reciprocity from the GPL version 2.0:</a:t>
            </a:r>
            <a:endParaRPr lang="en-US" sz="2400" b="0" strike="noStrike" spc="-1">
              <a:solidFill>
                <a:srgbClr val="000000"/>
              </a:solidFill>
              <a:latin typeface="Arial"/>
            </a:endParaRPr>
          </a:p>
          <a:p>
            <a:r>
              <a:rPr lang="en-US" sz="2000" b="0" i="1" strike="noStrike" spc="-1">
                <a:solidFill>
                  <a:srgbClr val="292934"/>
                </a:solidFill>
                <a:latin typeface="Roboto"/>
                <a:ea typeface="Roboto"/>
              </a:rPr>
              <a:t>You must cause any work that you distribute or publish, that in whole or in part contains</a:t>
            </a:r>
            <a:r>
              <a:t/>
            </a:r>
            <a:br/>
            <a:r>
              <a:rPr lang="en-US" sz="2000" b="0" i="1" strike="noStrike" spc="-1">
                <a:solidFill>
                  <a:srgbClr val="292934"/>
                </a:solidFill>
                <a:latin typeface="Roboto"/>
                <a:ea typeface="Roboto"/>
              </a:rPr>
              <a:t>or is derived from the Program or any part thereof, to be licensed […] under the terms</a:t>
            </a:r>
            <a:r>
              <a:t/>
            </a:r>
            <a:br/>
            <a:r>
              <a:rPr lang="en-US" sz="2000" b="0" i="1" strike="noStrike" spc="-1">
                <a:solidFill>
                  <a:srgbClr val="292934"/>
                </a:solidFill>
                <a:latin typeface="Roboto"/>
                <a:ea typeface="Roboto"/>
              </a:rPr>
              <a:t>of this License.</a:t>
            </a:r>
            <a:endParaRPr lang="en-US" sz="20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Licenses that include reciprocity or Copyleft clauses include all versions of the GPL, LGPL, AGPL, MPL and CDDL </a:t>
            </a:r>
            <a:endParaRPr lang="en-US" sz="2400" b="0" strike="noStrike" spc="-1">
              <a:solidFill>
                <a:srgbClr val="000000"/>
              </a:solidFill>
              <a:latin typeface="Arial"/>
            </a:endParaRPr>
          </a:p>
          <a:p>
            <a:pPr>
              <a:lnSpc>
                <a:spcPct val="100000"/>
              </a:lnSpc>
              <a:spcBef>
                <a:spcPts val="479"/>
              </a:spcBef>
            </a:pPr>
            <a:endParaRPr lang="en-US" sz="2400" b="0" strike="noStrike" spc="-1">
              <a:solidFill>
                <a:srgbClr val="000000"/>
              </a:solidFill>
              <a:latin typeface="Arial"/>
            </a:endParaRPr>
          </a:p>
          <a:p>
            <a:pPr>
              <a:lnSpc>
                <a:spcPct val="100000"/>
              </a:lnSpc>
              <a:spcBef>
                <a:spcPts val="479"/>
              </a:spcBef>
            </a:pPr>
            <a:endParaRPr lang="en-US" sz="2400" b="0" strike="noStrike" spc="-1">
              <a:solidFill>
                <a:srgbClr val="000000"/>
              </a:solidFill>
              <a:latin typeface="Arial"/>
            </a:endParaRPr>
          </a:p>
        </p:txBody>
      </p:sp>
    </p:spTree>
    <p:extLst>
      <p:ext uri="{BB962C8B-B14F-4D97-AF65-F5344CB8AC3E}">
        <p14:creationId xmlns:p14="http://schemas.microsoft.com/office/powerpoint/2010/main" val="5494144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Chapter 3</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Text Placeholder 4"/>
          <p:cNvSpPr>
            <a:spLocks noGrp="1"/>
          </p:cNvSpPr>
          <p:nvPr>
            <p:ph type="body" idx="1"/>
          </p:nvPr>
        </p:nvSpPr>
        <p:spPr/>
        <p:txBody>
          <a:bodyPr vert="horz" lIns="91440" tIns="45720" rIns="91440" bIns="45720" rtlCol="0" anchor="t">
            <a:noAutofit/>
          </a:bodyPr>
          <a:lstStyle/>
          <a:p>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Compliance Program</a:t>
            </a:r>
            <a:endParaRPr 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363890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dirty="0">
                <a:solidFill>
                  <a:srgbClr val="D2533C"/>
                </a:solidFill>
                <a:latin typeface="Roboto"/>
                <a:ea typeface="Roboto"/>
              </a:rPr>
              <a:t>FOSS Compliance Program</a:t>
            </a:r>
            <a:endParaRPr lang="en-US" sz="4000" b="0" strike="noStrike" spc="-1" dirty="0">
              <a:solidFill>
                <a:srgbClr val="000000"/>
              </a:solidFill>
              <a:latin typeface="Arial"/>
            </a:endParaRPr>
          </a:p>
        </p:txBody>
      </p:sp>
      <p:sp>
        <p:nvSpPr>
          <p:cNvPr id="7" name="TextShape 2"/>
          <p:cNvSpPr txBox="1"/>
          <p:nvPr/>
        </p:nvSpPr>
        <p:spPr>
          <a:xfrm>
            <a:off x="609480" y="1608120"/>
            <a:ext cx="10972440" cy="4876560"/>
          </a:xfrm>
          <a:prstGeom prst="rect">
            <a:avLst/>
          </a:prstGeom>
          <a:noFill/>
          <a:ln>
            <a:noFill/>
          </a:ln>
        </p:spPr>
        <p:txBody>
          <a:bodyPr/>
          <a:lstStyle/>
          <a:p>
            <a:pPr>
              <a:lnSpc>
                <a:spcPct val="100000"/>
              </a:lnSpc>
            </a:pPr>
            <a:r>
              <a:rPr lang="en-US" sz="2400" b="0" strike="noStrike" spc="-1">
                <a:solidFill>
                  <a:srgbClr val="292934"/>
                </a:solidFill>
                <a:latin typeface="Roboto"/>
                <a:ea typeface="Roboto"/>
              </a:rPr>
              <a:t>Organizations that have been successful at FOSS compliance have created their own</a:t>
            </a:r>
            <a:r>
              <a:rPr lang="en-US" sz="2400" b="0" i="1" strike="noStrike" spc="-1">
                <a:solidFill>
                  <a:srgbClr val="292934"/>
                </a:solidFill>
                <a:latin typeface="Roboto"/>
                <a:ea typeface="Roboto"/>
              </a:rPr>
              <a:t> FOSS Compliance Programs</a:t>
            </a:r>
            <a:r>
              <a:rPr lang="en-US" sz="2400" b="0" strike="noStrike" spc="-1">
                <a:solidFill>
                  <a:srgbClr val="292934"/>
                </a:solidFill>
                <a:latin typeface="Roboto"/>
                <a:ea typeface="Roboto"/>
              </a:rPr>
              <a:t> (consisting of policies, processes, training and tools) to:</a:t>
            </a:r>
            <a:endParaRPr lang="en-US" sz="2400" b="0" strike="noStrike" spc="-1">
              <a:solidFill>
                <a:srgbClr val="000000"/>
              </a:solidFill>
              <a:latin typeface="Arial"/>
            </a:endParaRPr>
          </a:p>
          <a:p>
            <a:pPr marL="457200" indent="-45684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Facilitate effective usage of FOSS in their products (commercial or otherwise)</a:t>
            </a:r>
            <a:endParaRPr lang="en-US" sz="2400" b="0" strike="noStrike" spc="-1">
              <a:solidFill>
                <a:srgbClr val="000000"/>
              </a:solidFill>
              <a:latin typeface="Arial"/>
            </a:endParaRPr>
          </a:p>
          <a:p>
            <a:pPr marL="457200" indent="-45684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Respect FOSS developer/owner rights and comply with license obligations</a:t>
            </a:r>
            <a:endParaRPr lang="en-US" sz="2400" b="0" strike="noStrike" spc="-1">
              <a:solidFill>
                <a:srgbClr val="000000"/>
              </a:solidFill>
              <a:latin typeface="Arial"/>
            </a:endParaRPr>
          </a:p>
          <a:p>
            <a:pPr marL="457200" indent="-45684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Contribute to and participate in FOSS communities</a:t>
            </a:r>
            <a:endParaRPr lang="en-US" sz="2400" b="0" strike="noStrike" spc="-1">
              <a:solidFill>
                <a:srgbClr val="000000"/>
              </a:solidFill>
              <a:latin typeface="Arial"/>
            </a:endParaRPr>
          </a:p>
        </p:txBody>
      </p:sp>
    </p:spTree>
    <p:extLst>
      <p:ext uri="{BB962C8B-B14F-4D97-AF65-F5344CB8AC3E}">
        <p14:creationId xmlns:p14="http://schemas.microsoft.com/office/powerpoint/2010/main" val="13025407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09600" y="1337544"/>
            <a:ext cx="10972800" cy="4876800"/>
          </a:xfrm>
        </p:spPr>
        <p:txBody>
          <a:bodyPr vert="horz" lIns="91440" tIns="45720" rIns="91440" bIns="45720" rtlCol="0" anchor="t">
            <a:normAutofit/>
          </a:bodyPr>
          <a:lstStyle/>
          <a:p>
            <a:pPr indent="-182520">
              <a:buClr>
                <a:srgbClr val="93A299"/>
              </a:buClr>
              <a:buFont typeface="Arial"/>
              <a:buChar char="•"/>
            </a:pPr>
            <a:r>
              <a:rPr lang="en-US" altLang="ja-JP" spc="-1" dirty="0">
                <a:solidFill>
                  <a:srgbClr val="292934"/>
                </a:solidFill>
                <a:latin typeface="Roboto"/>
                <a:ea typeface="Roboto"/>
              </a:rPr>
              <a:t>&lt;&lt;</a:t>
            </a:r>
            <a:r>
              <a:rPr lang="en-US" altLang="ja-JP" spc="-1" dirty="0">
                <a:solidFill>
                  <a:srgbClr val="292934"/>
                </a:solidFill>
                <a:latin typeface="Roboto Condensed"/>
                <a:ea typeface="Roboto Condensed"/>
              </a:rPr>
              <a:t>This is a placeholder slide to identify where your FOSS policy can be found (</a:t>
            </a:r>
            <a:r>
              <a:rPr lang="en-US" altLang="ja-JP" spc="-1" dirty="0" err="1">
                <a:solidFill>
                  <a:srgbClr val="292934"/>
                </a:solidFill>
                <a:latin typeface="Roboto Condensed"/>
                <a:ea typeface="Roboto Condensed"/>
              </a:rPr>
              <a:t>OpenChain</a:t>
            </a:r>
            <a:r>
              <a:rPr lang="en-US" altLang="ja-JP" spc="-1" dirty="0">
                <a:solidFill>
                  <a:srgbClr val="292934"/>
                </a:solidFill>
                <a:latin typeface="Roboto Condensed"/>
                <a:ea typeface="Roboto Condensed"/>
              </a:rPr>
              <a:t> Specification 1.1, section 1.1.1)</a:t>
            </a:r>
            <a:r>
              <a:rPr lang="en-US" altLang="ja-JP" spc="-1" dirty="0">
                <a:solidFill>
                  <a:srgbClr val="292934"/>
                </a:solidFill>
                <a:latin typeface="Roboto"/>
                <a:ea typeface="Roboto"/>
              </a:rPr>
              <a:t>&gt;&gt;</a:t>
            </a:r>
            <a:endParaRPr lang="en-US" altLang="ja-JP" spc="-1" dirty="0">
              <a:solidFill>
                <a:srgbClr val="000000"/>
              </a:solidFill>
            </a:endParaRPr>
          </a:p>
          <a:p>
            <a:pPr>
              <a:lnSpc>
                <a:spcPct val="100000"/>
              </a:lnSpc>
              <a:spcBef>
                <a:spcPts val="479"/>
              </a:spcBef>
            </a:pPr>
            <a:endParaRPr lang="en-US" altLang="ja-JP" spc="-1" dirty="0">
              <a:solidFill>
                <a:srgbClr val="000000"/>
              </a:solidFill>
            </a:endParaRPr>
          </a:p>
          <a:p>
            <a:pPr indent="-182520">
              <a:spcBef>
                <a:spcPts val="479"/>
              </a:spcBef>
              <a:buClr>
                <a:srgbClr val="93A299"/>
              </a:buClr>
              <a:buFont typeface="Arial"/>
              <a:buChar char="•"/>
            </a:pPr>
            <a:r>
              <a:rPr lang="en-US" altLang="ja-JP" spc="-1" dirty="0">
                <a:solidFill>
                  <a:srgbClr val="292934"/>
                </a:solidFill>
                <a:latin typeface="Roboto"/>
                <a:ea typeface="Roboto"/>
              </a:rPr>
              <a:t>You can get an example FOSS policy via the Linux Foundation</a:t>
            </a:r>
            <a:r>
              <a:rPr lang="en-US" altLang="ja-JP" dirty="0"/>
              <a:t/>
            </a:r>
            <a:br>
              <a:rPr lang="en-US" altLang="ja-JP" dirty="0"/>
            </a:br>
            <a:r>
              <a:rPr lang="en-US" altLang="ja-JP" spc="-1" dirty="0">
                <a:solidFill>
                  <a:srgbClr val="292934"/>
                </a:solidFill>
                <a:latin typeface="Roboto"/>
                <a:ea typeface="Roboto"/>
              </a:rPr>
              <a:t>Open Compliance Program at:</a:t>
            </a:r>
            <a:r>
              <a:rPr lang="en-US" altLang="ja-JP" dirty="0"/>
              <a:t/>
            </a:r>
            <a:br>
              <a:rPr lang="en-US" altLang="ja-JP" dirty="0"/>
            </a:br>
            <a:r>
              <a:rPr lang="en-US" altLang="ja-JP" sz="2000" u="sng" spc="-1" dirty="0">
                <a:solidFill>
                  <a:srgbClr val="0000FF"/>
                </a:solidFill>
                <a:latin typeface="Roboto Mono"/>
                <a:ea typeface="Roboto Mono"/>
                <a:hlinkClick r:id="rId3"/>
              </a:rPr>
              <a:t>https://www.linux.com/publications/generic-foss-policy</a:t>
            </a:r>
            <a:endParaRPr lang="en-US" altLang="ja-JP" sz="2000" spc="-1" dirty="0">
              <a:solidFill>
                <a:srgbClr val="000000"/>
              </a:solidFill>
            </a:endParaRPr>
          </a:p>
          <a:p>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先ず、これから</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を利用しようとしている組織では、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コミュニティ</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への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参加</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コントリビューション</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は、将来の課題となる場合が多い。その場合、先ず</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ポリシーで</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FOSSコミュニティ</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へ</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不参加を明示する必要がある。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dirty="0">
                <a:solidFill>
                  <a:srgbClr val="D2533C"/>
                </a:solidFill>
                <a:latin typeface="Roboto"/>
                <a:ea typeface="Roboto"/>
              </a:rPr>
              <a:t>FOSS Policy</a:t>
            </a:r>
            <a:endParaRPr lang="en-US" sz="4000" b="0" strike="noStrike" spc="-1" dirty="0">
              <a:solidFill>
                <a:srgbClr val="000000"/>
              </a:solidFill>
              <a:latin typeface="Arial"/>
            </a:endParaRPr>
          </a:p>
        </p:txBody>
      </p:sp>
    </p:spTree>
    <p:extLst>
      <p:ext uri="{BB962C8B-B14F-4D97-AF65-F5344CB8AC3E}">
        <p14:creationId xmlns:p14="http://schemas.microsoft.com/office/powerpoint/2010/main" val="19973094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ポリシ</a:t>
            </a:r>
            <a:r>
              <a:rPr 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ー</a:t>
            </a:r>
            <a:r>
              <a:rPr lang="en-US" altLang="ja-JP" sz="16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The </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Liunux</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Foundation</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Open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Compliance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Program</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のポリシー例</a:t>
            </a:r>
            <a:r>
              <a:rPr lang="en-US" altLang="ja-JP" sz="16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Content Placeholder 5"/>
          <p:cNvSpPr>
            <a:spLocks noGrp="1"/>
          </p:cNvSpPr>
          <p:nvPr>
            <p:ph idx="1"/>
          </p:nvPr>
        </p:nvSpPr>
        <p:spPr>
          <a:xfrm>
            <a:off x="609600" y="1451844"/>
            <a:ext cx="10753725" cy="4815606"/>
          </a:xfrm>
        </p:spPr>
        <p:txBody>
          <a:bodyPr vert="horz" lIns="91440" tIns="45720" rIns="91440" bIns="45720" rtlCol="0" anchor="t">
            <a:normAutofit fontScale="47500" lnSpcReduction="20000"/>
          </a:bodyPr>
          <a:lstStyle/>
          <a:p>
            <a:pPr marL="0" indent="0">
              <a:buNone/>
            </a:pPr>
            <a:r>
              <a:rPr lang="en-US" altLang="ja-JP" sz="3400" b="1"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3400" b="1" dirty="0" smtClean="0">
                <a:latin typeface="メイリオ" panose="020B0604030504040204" pitchFamily="50" charset="-128"/>
                <a:ea typeface="メイリオ" panose="020B0604030504040204" pitchFamily="50" charset="-128"/>
                <a:cs typeface="メイリオ" panose="020B0604030504040204" pitchFamily="50" charset="-128"/>
              </a:rPr>
              <a:t>ポリシー</a:t>
            </a:r>
            <a:endParaRPr lang="en-US" altLang="ja-JP" sz="3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コンプライアンスプロセス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実施するための手順、作業指示、トレーニング、およびツールサポートを、以下のユースケース（および自社によってソフトウェアが外部に伝達されるその他すべてのユースケース）について、確立する必要があ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ユースケース１：自社の成果物に</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を含める場合</a:t>
            </a:r>
          </a:p>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コンプライアンスプロセスには以下が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含まる（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必ずしもこれだけに限定されない）。</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自社の成果物に含まれるすべての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の識</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別</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識別された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パッケージを使用するよう</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OSRB</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に要求を提出する。</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レビュー（アーキテクチャの依存関係分析、特定された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の起源分析、ライセンスの識別と分析、知的財産権への潜在的影響の分析などを含む）</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承認決定</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満たすべき義務の特定</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義務の充足</a:t>
            </a:r>
          </a:p>
          <a:p>
            <a:pPr marL="0" indent="0">
              <a:buNone/>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ユースケース２：自社による頒布目的で入手したサードパーティの市販ソフトウェア</a:t>
            </a: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この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文書のポリシーは、ベンダーがライセンスを取得したパッケージソフトウェアとカスタムソフトウェアの契約開発に適用されます。自社にソフトウェアを提供する開発者は、その成果物中に含まれる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を、以下を含んで開示する必要が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ある。</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バージョン番号を含む、すべての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コンポーネントのリスト</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該当するすべてのライセンス（メインライセンスだけでなく、該当する全てのライセンス）</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製品マニュアルの資料（ライセンステキスト、著作権表示、謝辞と帰属を含む。</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これらに限定されない））</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（該当する場合）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のソースコード（開発者による変更を含む）</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コンポーネントおよびその他の製品コンポーネント間の依存関係、インターフェイス、および相互作用を示す依存関係チャート</a:t>
            </a:r>
          </a:p>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自社に配布されたソフトウェアでの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の使用は、すべて自社によって確認および承認される必要が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ある。</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ユースケース３：サーバーソフトウェアの特定の規則</a:t>
            </a: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サーバーソフトウェア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Affero</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General Public License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AGPL</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）または類似のライセンスに基づいて使用許諾された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が含まれる場合、そのような使用は、自社の成果物に含まれる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用に定義されたプロセスに従ってレビューおよび承認されなければ</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ならない。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サーバーソフトウェアがホスティングの目的で第三者に配布される場合、またはその他の目的で外部のパーティーに配布される場合は、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の使用を確認し、承認する必要が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それ以外の場合は、サーバーソフトウェアでの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の使用する場合、自社によってホストされているレビューや承認を受ける必要</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サブタイトル 2"/>
          <p:cNvSpPr txBox="1">
            <a:spLocks/>
          </p:cNvSpPr>
          <p:nvPr/>
        </p:nvSpPr>
        <p:spPr>
          <a:xfrm>
            <a:off x="8267857" y="1280576"/>
            <a:ext cx="3660673" cy="486847"/>
          </a:xfrm>
          <a:prstGeom prst="rect">
            <a:avLst/>
          </a:prstGeom>
          <a:solidFill>
            <a:schemeClr val="bg1"/>
          </a:solidFill>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本ポリシーの詳細を記載した文書を参照する場合は、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7927977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線コネクタ 39"/>
          <p:cNvCxnSpPr/>
          <p:nvPr/>
        </p:nvCxnSpPr>
        <p:spPr>
          <a:xfrm>
            <a:off x="9354784" y="1069325"/>
            <a:ext cx="0" cy="5747467"/>
          </a:xfrm>
          <a:prstGeom prst="line">
            <a:avLst/>
          </a:prstGeom>
          <a:ln w="381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 name="直線コネクタ 3"/>
          <p:cNvCxnSpPr/>
          <p:nvPr/>
        </p:nvCxnSpPr>
        <p:spPr>
          <a:xfrm>
            <a:off x="3346317" y="1062845"/>
            <a:ext cx="0" cy="5747467"/>
          </a:xfrm>
          <a:prstGeom prst="line">
            <a:avLst/>
          </a:prstGeom>
          <a:ln w="3810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123906" name="Rectangle 2"/>
          <p:cNvSpPr>
            <a:spLocks noGrp="1" noChangeArrowheads="1"/>
          </p:cNvSpPr>
          <p:nvPr>
            <p:ph type="title"/>
          </p:nvPr>
        </p:nvSpPr>
        <p:spPr>
          <a:xfrm>
            <a:off x="609600" y="270754"/>
            <a:ext cx="10972800" cy="990600"/>
          </a:xfrm>
        </p:spPr>
        <p:txBody>
          <a:bodyPr>
            <a:normAutofit/>
          </a:bodyPr>
          <a:lstStyle/>
          <a:p>
            <a:r>
              <a:rPr lang="en-US" altLang="ja-JP" sz="32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体制</a:t>
            </a:r>
            <a:r>
              <a:rPr kumimoji="1"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【§1.2,1.3,2.2】</a:t>
            </a:r>
            <a:endPar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正方形/長方形 6"/>
          <p:cNvSpPr/>
          <p:nvPr/>
        </p:nvSpPr>
        <p:spPr>
          <a:xfrm>
            <a:off x="6775475" y="4015607"/>
            <a:ext cx="1507066" cy="597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rPr>
              <a:t>営業</a:t>
            </a:r>
          </a:p>
        </p:txBody>
      </p:sp>
      <p:sp>
        <p:nvSpPr>
          <p:cNvPr id="8" name="正方形/長方形 7"/>
          <p:cNvSpPr/>
          <p:nvPr/>
        </p:nvSpPr>
        <p:spPr>
          <a:xfrm>
            <a:off x="4597408" y="4019057"/>
            <a:ext cx="1507066" cy="5974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開発責任者</a:t>
            </a:r>
            <a:endParaRPr kumimoji="1" lang="en-US" altLang="ja-JP" sz="1600"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600" b="1" dirty="0" smtClean="0">
                <a:latin typeface="メイリオ" panose="020B0604030504040204" pitchFamily="50" charset="-128"/>
                <a:ea typeface="メイリオ" panose="020B0604030504040204" pitchFamily="50" charset="-128"/>
                <a:cs typeface="メイリオ" panose="020B0604030504040204" pitchFamily="50" charset="-128"/>
              </a:rPr>
              <a:t>開発者</a:t>
            </a:r>
            <a:endPar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10380162" y="4019053"/>
            <a:ext cx="1507066" cy="59743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お客様</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雲形吹き出し 9"/>
          <p:cNvSpPr/>
          <p:nvPr/>
        </p:nvSpPr>
        <p:spPr>
          <a:xfrm>
            <a:off x="1229799" y="4003719"/>
            <a:ext cx="1303867" cy="592671"/>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下矢印 10"/>
          <p:cNvSpPr/>
          <p:nvPr/>
        </p:nvSpPr>
        <p:spPr>
          <a:xfrm rot="16200000">
            <a:off x="3436304" y="3375213"/>
            <a:ext cx="262466" cy="1847564"/>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p:cNvSpPr txBox="1"/>
          <p:nvPr/>
        </p:nvSpPr>
        <p:spPr>
          <a:xfrm>
            <a:off x="2899608" y="3991217"/>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ダウンロード</a:t>
            </a:r>
          </a:p>
        </p:txBody>
      </p:sp>
      <p:sp>
        <p:nvSpPr>
          <p:cNvPr id="13" name="楕円 12"/>
          <p:cNvSpPr/>
          <p:nvPr/>
        </p:nvSpPr>
        <p:spPr>
          <a:xfrm>
            <a:off x="10003373" y="3861905"/>
            <a:ext cx="266700" cy="8763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8475152" y="4176228"/>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ｱﾌﾟﾘｹｰｼｮﾝ</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サービス </a:t>
            </a:r>
            <a:r>
              <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or</a:t>
            </a:r>
            <a:br>
              <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組込型製品</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9878484" y="3573867"/>
            <a:ext cx="1701800" cy="307777"/>
          </a:xfrm>
          <a:prstGeom prst="rect">
            <a:avLst/>
          </a:prstGeom>
          <a:noFill/>
        </p:spPr>
        <p:txBody>
          <a:bodyPr wrap="square" rtlCol="0">
            <a:spAutoFit/>
          </a:bodyPr>
          <a:lstStyle/>
          <a:p>
            <a:r>
              <a:rPr kumimoji="1" lang="en-US" altLang="ja-JP"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a:t>
            </a:r>
          </a:p>
        </p:txBody>
      </p:sp>
      <p:sp>
        <p:nvSpPr>
          <p:cNvPr id="16" name="角丸四角形吹き出し 15"/>
          <p:cNvSpPr/>
          <p:nvPr/>
        </p:nvSpPr>
        <p:spPr>
          <a:xfrm>
            <a:off x="13490" y="2691639"/>
            <a:ext cx="4444750" cy="1168343"/>
          </a:xfrm>
          <a:prstGeom prst="wedgeRoundRectCallout">
            <a:avLst>
              <a:gd name="adj1" fmla="val 59923"/>
              <a:gd name="adj2" fmla="val 76128"/>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開発者</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リスト作成</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、レビュー、配布物確認を実施</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リスト作成</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、レビュー、配布物</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確認の</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責任</a:t>
            </a:r>
            <a:endPar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開発責任者：</a:t>
            </a:r>
            <a:endPar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リスト作成</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、レビュー、配布物</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確認の承認</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下矢印 16"/>
          <p:cNvSpPr/>
          <p:nvPr/>
        </p:nvSpPr>
        <p:spPr>
          <a:xfrm rot="16200000">
            <a:off x="6351993" y="4038765"/>
            <a:ext cx="262466" cy="503521"/>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テキスト ボックス 17"/>
          <p:cNvSpPr txBox="1"/>
          <p:nvPr/>
        </p:nvSpPr>
        <p:spPr>
          <a:xfrm>
            <a:off x="6142342" y="3965814"/>
            <a:ext cx="584178" cy="307777"/>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出荷</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角丸四角形吹き出し 18"/>
          <p:cNvSpPr/>
          <p:nvPr/>
        </p:nvSpPr>
        <p:spPr>
          <a:xfrm>
            <a:off x="8301842" y="4823847"/>
            <a:ext cx="3784088" cy="1879752"/>
          </a:xfrm>
          <a:prstGeom prst="wedgeRoundRectCallout">
            <a:avLst>
              <a:gd name="adj1" fmla="val -62790"/>
              <a:gd name="adj2" fmla="val -59770"/>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営業</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を利用した製品の販売</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お客様の</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状況の確認</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お客様の</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利用状況を開発者と共有</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開発者から入手した利用条件</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リスト、ライセンス表示、著作権表示、ソース開示、他</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を契約に織り込み、お客様と契約</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契約に関する責任</a:t>
            </a:r>
          </a:p>
        </p:txBody>
      </p:sp>
      <p:sp>
        <p:nvSpPr>
          <p:cNvPr id="20" name="正方形/長方形 19"/>
          <p:cNvSpPr/>
          <p:nvPr/>
        </p:nvSpPr>
        <p:spPr>
          <a:xfrm>
            <a:off x="5768450" y="2186544"/>
            <a:ext cx="1507066" cy="67490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経営者</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角丸四角形吹き出し 20"/>
          <p:cNvSpPr/>
          <p:nvPr/>
        </p:nvSpPr>
        <p:spPr>
          <a:xfrm>
            <a:off x="5759082" y="1043389"/>
            <a:ext cx="2256190" cy="746307"/>
          </a:xfrm>
          <a:prstGeom prst="wedgeRoundRectCallout">
            <a:avLst>
              <a:gd name="adj1" fmla="val -6657"/>
              <a:gd name="adj2" fmla="val 101359"/>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経営者</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の最終判断</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利用の最終責任</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正方形/長方形 21"/>
          <p:cNvSpPr/>
          <p:nvPr/>
        </p:nvSpPr>
        <p:spPr>
          <a:xfrm>
            <a:off x="5339112" y="5334648"/>
            <a:ext cx="1507066" cy="59743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知財</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正方形/長方形 22"/>
          <p:cNvSpPr/>
          <p:nvPr/>
        </p:nvSpPr>
        <p:spPr>
          <a:xfrm>
            <a:off x="3514480" y="5321721"/>
            <a:ext cx="1507066" cy="59743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法務</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角丸四角形吹き出し 23"/>
          <p:cNvSpPr/>
          <p:nvPr/>
        </p:nvSpPr>
        <p:spPr>
          <a:xfrm>
            <a:off x="100001" y="5407611"/>
            <a:ext cx="3066501" cy="962248"/>
          </a:xfrm>
          <a:prstGeom prst="wedgeRoundRectCallout">
            <a:avLst>
              <a:gd name="adj1" fmla="val 59979"/>
              <a:gd name="adj2" fmla="val -57330"/>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法務</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【§2.2.3】</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のライセンスの解釈、判断</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ライセンス解釈、判断に</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関する責任</a:t>
            </a:r>
          </a:p>
        </p:txBody>
      </p:sp>
      <p:sp>
        <p:nvSpPr>
          <p:cNvPr id="25" name="左右矢印 24"/>
          <p:cNvSpPr/>
          <p:nvPr/>
        </p:nvSpPr>
        <p:spPr>
          <a:xfrm rot="5400000">
            <a:off x="4427273" y="4833348"/>
            <a:ext cx="647450" cy="270928"/>
          </a:xfrm>
          <a:prstGeom prst="leftRight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左右矢印 25"/>
          <p:cNvSpPr/>
          <p:nvPr/>
        </p:nvSpPr>
        <p:spPr>
          <a:xfrm rot="3716090">
            <a:off x="5306578" y="4820926"/>
            <a:ext cx="775067" cy="270928"/>
          </a:xfrm>
          <a:prstGeom prst="leftRight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4112673" y="4980161"/>
            <a:ext cx="584178" cy="307777"/>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連携</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テキスト ボックス 27"/>
          <p:cNvSpPr txBox="1"/>
          <p:nvPr/>
        </p:nvSpPr>
        <p:spPr>
          <a:xfrm>
            <a:off x="6025221" y="4917597"/>
            <a:ext cx="584178" cy="307777"/>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連携</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角丸四角形吹き出し 28"/>
          <p:cNvSpPr/>
          <p:nvPr/>
        </p:nvSpPr>
        <p:spPr>
          <a:xfrm>
            <a:off x="496466" y="1096837"/>
            <a:ext cx="4389995" cy="692859"/>
          </a:xfrm>
          <a:prstGeom prst="wedgeRoundRectCallout">
            <a:avLst>
              <a:gd name="adj1" fmla="val 41577"/>
              <a:gd name="adj2" fmla="val 102296"/>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利用推進：</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ポリシー</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ガイドライン</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規則の作成、教育</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上記の</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徹底、啓発する責任</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a:xfrm>
            <a:off x="4611589" y="2999679"/>
            <a:ext cx="1507066" cy="59743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問い合わせ</a:t>
            </a:r>
            <a:r>
              <a:rPr kumimoji="1" lang="en-US" altLang="ja-JP" sz="16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対応</a:t>
            </a:r>
          </a:p>
        </p:txBody>
      </p:sp>
      <p:sp>
        <p:nvSpPr>
          <p:cNvPr id="31" name="左右矢印 30"/>
          <p:cNvSpPr/>
          <p:nvPr/>
        </p:nvSpPr>
        <p:spPr>
          <a:xfrm rot="1319748">
            <a:off x="6157426" y="4711906"/>
            <a:ext cx="1077316" cy="270928"/>
          </a:xfrm>
          <a:prstGeom prst="leftRight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角丸四角形吹き出し 33"/>
          <p:cNvSpPr/>
          <p:nvPr/>
        </p:nvSpPr>
        <p:spPr>
          <a:xfrm>
            <a:off x="3690201" y="6076666"/>
            <a:ext cx="4276551" cy="714190"/>
          </a:xfrm>
          <a:prstGeom prst="wedgeRoundRectCallout">
            <a:avLst>
              <a:gd name="adj1" fmla="val -8314"/>
              <a:gd name="adj2" fmla="val -71464"/>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知財：</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の知的財産権の扱いについて解釈、判断</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知的財産権の扱いの解釈、判断に</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関する責任</a:t>
            </a:r>
          </a:p>
        </p:txBody>
      </p:sp>
      <p:sp>
        <p:nvSpPr>
          <p:cNvPr id="35" name="角丸四角形吹き出し 34"/>
          <p:cNvSpPr/>
          <p:nvPr/>
        </p:nvSpPr>
        <p:spPr>
          <a:xfrm>
            <a:off x="7966752" y="2283907"/>
            <a:ext cx="4119178" cy="974273"/>
          </a:xfrm>
          <a:prstGeom prst="wedgeRoundRectCallout">
            <a:avLst>
              <a:gd name="adj1" fmla="val -95082"/>
              <a:gd name="adj2" fmla="val 45220"/>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問い合わせ対応</a:t>
            </a:r>
            <a:r>
              <a:rPr lang="en-US" altLang="ja-JP" sz="14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 </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 </a:t>
            </a:r>
            <a:r>
              <a:rPr lang="en-US" altLang="ja-JP" sz="14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【§2.1】</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お客様からの</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に関する問い合わせ</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の対応</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・法務・知財への速やかな連絡</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下矢印 35"/>
          <p:cNvSpPr/>
          <p:nvPr/>
        </p:nvSpPr>
        <p:spPr>
          <a:xfrm rot="15242307">
            <a:off x="3457278" y="3889578"/>
            <a:ext cx="262466" cy="1868538"/>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テキスト ボックス 36"/>
          <p:cNvSpPr txBox="1"/>
          <p:nvPr/>
        </p:nvSpPr>
        <p:spPr>
          <a:xfrm>
            <a:off x="3073944" y="4553131"/>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入手</a:t>
            </a:r>
          </a:p>
        </p:txBody>
      </p:sp>
      <p:sp>
        <p:nvSpPr>
          <p:cNvPr id="38" name="フローチャート: 磁気ディスク 37"/>
          <p:cNvSpPr/>
          <p:nvPr/>
        </p:nvSpPr>
        <p:spPr>
          <a:xfrm>
            <a:off x="1256552" y="4854534"/>
            <a:ext cx="1287652" cy="491233"/>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ｿﾌﾄｳｪｱ </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サブタイトル 2"/>
          <p:cNvSpPr txBox="1">
            <a:spLocks/>
          </p:cNvSpPr>
          <p:nvPr/>
        </p:nvSpPr>
        <p:spPr>
          <a:xfrm>
            <a:off x="13489" y="6413068"/>
            <a:ext cx="3131340" cy="4449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を含む</a:t>
            </a: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r>
              <a:rPr lang="en-US" altLang="ja-JP"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又</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は外注の開発したソフトウェア</a:t>
            </a:r>
          </a:p>
        </p:txBody>
      </p:sp>
      <p:sp>
        <p:nvSpPr>
          <p:cNvPr id="33" name="正方形/長方形 32"/>
          <p:cNvSpPr/>
          <p:nvPr/>
        </p:nvSpPr>
        <p:spPr>
          <a:xfrm>
            <a:off x="3972737" y="2167697"/>
            <a:ext cx="1507066" cy="67867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b="1"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推進</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サブタイトル 2"/>
          <p:cNvSpPr txBox="1">
            <a:spLocks/>
          </p:cNvSpPr>
          <p:nvPr/>
        </p:nvSpPr>
        <p:spPr>
          <a:xfrm>
            <a:off x="8469335" y="1173118"/>
            <a:ext cx="3660673" cy="486847"/>
          </a:xfrm>
          <a:prstGeom prst="rect">
            <a:avLst/>
          </a:prstGeom>
          <a:solidFill>
            <a:schemeClr val="bg1"/>
          </a:solidFill>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本体制の詳細を記載した文書を参照する場合は、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4366929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リスト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作成プロセス</a:t>
            </a:r>
            <a:r>
              <a:rPr lang="ja-JP" alt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【§3.1</a:t>
            </a:r>
            <a:r>
              <a:rPr lang="en-US" altLang="ja-JP" sz="18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bwMode="auto">
          <a:xfrm>
            <a:off x="1257357" y="1773479"/>
            <a:ext cx="9858847" cy="976782"/>
          </a:xfrm>
          <a:prstGeom prst="rect">
            <a:avLst/>
          </a:prstGeom>
          <a:solidFill>
            <a:srgbClr val="71C9E5"/>
          </a:solidFill>
          <a:ln w="9525">
            <a:noFill/>
            <a:miter lim="800000"/>
            <a:headEnd/>
            <a:tailEnd/>
          </a:ln>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sp>
        <p:nvSpPr>
          <p:cNvPr id="7" name="Text Box 31"/>
          <p:cNvSpPr txBox="1">
            <a:spLocks noChangeArrowheads="1"/>
          </p:cNvSpPr>
          <p:nvPr/>
        </p:nvSpPr>
        <p:spPr bwMode="gray">
          <a:xfrm>
            <a:off x="1426443" y="2202352"/>
            <a:ext cx="9566071" cy="425513"/>
          </a:xfrm>
          <a:prstGeom prst="rect">
            <a:avLst/>
          </a:prstGeom>
          <a:noFill/>
          <a:ln w="3175" cap="rnd">
            <a:noFill/>
            <a:miter lim="800000"/>
            <a:headEnd/>
            <a:tailEnd/>
          </a:ln>
          <a:effectLst/>
        </p:spPr>
        <p:txBody>
          <a:bodyPr wrap="square" lIns="72000" tIns="0" rIns="144000" bIns="0" anchor="t">
            <a:noAutofit/>
          </a:bodyPr>
          <a:lstStyle/>
          <a:p>
            <a:pPr>
              <a:lnSpc>
                <a:spcPct val="100000"/>
              </a:lnSpc>
              <a:buClr>
                <a:srgbClr val="C00000"/>
              </a:buClr>
              <a:defRPr/>
            </a:pPr>
            <a:r>
              <a:rPr lang="ja-JP" altLang="en-US" sz="1400" b="1" spc="100" dirty="0">
                <a:solidFill>
                  <a:schemeClr val="tx1">
                    <a:lumMod val="75000"/>
                    <a:lumOff val="25000"/>
                  </a:schemeClr>
                </a:solidFill>
                <a:latin typeface="Arial" pitchFamily="34" charset="0"/>
                <a:ea typeface="メイリオ" pitchFamily="50" charset="-128"/>
              </a:rPr>
              <a:t>製品等へ利用する</a:t>
            </a:r>
            <a:r>
              <a:rPr lang="en-US" altLang="ja-JP" sz="1400" b="1" spc="100" dirty="0">
                <a:solidFill>
                  <a:schemeClr val="tx1">
                    <a:lumMod val="75000"/>
                    <a:lumOff val="25000"/>
                  </a:schemeClr>
                </a:solidFill>
                <a:latin typeface="Arial" pitchFamily="34" charset="0"/>
                <a:ea typeface="メイリオ" pitchFamily="50" charset="-128"/>
              </a:rPr>
              <a:t>FOSS</a:t>
            </a:r>
            <a:r>
              <a:rPr lang="ja-JP" altLang="en-US" sz="1400" b="1" spc="100" dirty="0">
                <a:solidFill>
                  <a:schemeClr val="tx1">
                    <a:lumMod val="75000"/>
                    <a:lumOff val="25000"/>
                  </a:schemeClr>
                </a:solidFill>
                <a:latin typeface="Arial" pitchFamily="34" charset="0"/>
                <a:ea typeface="メイリオ" pitchFamily="50" charset="-128"/>
              </a:rPr>
              <a:t>を取得する場合は、開発プロセスの「検討」工程で、下表の確認を行う「</a:t>
            </a:r>
            <a:r>
              <a:rPr lang="en-US" altLang="ja-JP" sz="1400" b="1" spc="100" dirty="0" smtClean="0">
                <a:solidFill>
                  <a:schemeClr val="tx1">
                    <a:lumMod val="75000"/>
                    <a:lumOff val="25000"/>
                  </a:schemeClr>
                </a:solidFill>
                <a:latin typeface="Arial" pitchFamily="34" charset="0"/>
                <a:ea typeface="メイリオ" pitchFamily="50" charset="-128"/>
              </a:rPr>
              <a:t>FOSS</a:t>
            </a:r>
            <a:r>
              <a:rPr lang="ja-JP" altLang="en-US" sz="1400" b="1" spc="100" dirty="0" smtClean="0">
                <a:solidFill>
                  <a:schemeClr val="tx1">
                    <a:lumMod val="75000"/>
                    <a:lumOff val="25000"/>
                  </a:schemeClr>
                </a:solidFill>
                <a:latin typeface="Arial" pitchFamily="34" charset="0"/>
                <a:ea typeface="メイリオ" pitchFamily="50" charset="-128"/>
              </a:rPr>
              <a:t>リスト作成</a:t>
            </a:r>
            <a:r>
              <a:rPr lang="ja-JP" altLang="en-US" sz="1400" b="1" spc="100" dirty="0">
                <a:solidFill>
                  <a:schemeClr val="tx1">
                    <a:lumMod val="75000"/>
                    <a:lumOff val="25000"/>
                  </a:schemeClr>
                </a:solidFill>
                <a:latin typeface="Arial" pitchFamily="34" charset="0"/>
                <a:ea typeface="メイリオ" pitchFamily="50" charset="-128"/>
              </a:rPr>
              <a:t>」プロセスを実施します</a:t>
            </a:r>
            <a:r>
              <a:rPr lang="ja-JP" altLang="en-US" sz="1400" b="1" spc="100" dirty="0" smtClean="0">
                <a:solidFill>
                  <a:schemeClr val="tx1">
                    <a:lumMod val="75000"/>
                    <a:lumOff val="25000"/>
                  </a:schemeClr>
                </a:solidFill>
                <a:latin typeface="Arial" pitchFamily="34" charset="0"/>
                <a:ea typeface="メイリオ" pitchFamily="50" charset="-128"/>
              </a:rPr>
              <a:t>。</a:t>
            </a:r>
            <a:endParaRPr lang="ja-JP" altLang="en-US" sz="1400" b="1" spc="100" dirty="0">
              <a:solidFill>
                <a:schemeClr val="tx1">
                  <a:lumMod val="75000"/>
                  <a:lumOff val="25000"/>
                </a:schemeClr>
              </a:solidFill>
              <a:latin typeface="Arial" pitchFamily="34" charset="0"/>
              <a:ea typeface="メイリオ" pitchFamily="50" charset="-128"/>
            </a:endParaRPr>
          </a:p>
        </p:txBody>
      </p:sp>
      <p:sp>
        <p:nvSpPr>
          <p:cNvPr id="8" name="テキスト ボックス 7"/>
          <p:cNvSpPr txBox="1"/>
          <p:nvPr/>
        </p:nvSpPr>
        <p:spPr>
          <a:xfrm>
            <a:off x="1400233" y="1895295"/>
            <a:ext cx="4076439" cy="282573"/>
          </a:xfrm>
          <a:prstGeom prst="rect">
            <a:avLst/>
          </a:prstGeom>
          <a:noFill/>
          <a:ln>
            <a:noFill/>
          </a:ln>
        </p:spPr>
        <p:txBody>
          <a:bodyPr wrap="square" lIns="0" tIns="36000" rIns="72000" bIns="0" rtlCol="0">
            <a:spAutoFit/>
          </a:bodyPr>
          <a:lstStyle/>
          <a:p>
            <a:pPr>
              <a:lnSpc>
                <a:spcPct val="100000"/>
              </a:lnSpc>
            </a:pPr>
            <a:r>
              <a:rPr lang="ja-JP" altLang="en-US" sz="1600" b="1" spc="100" dirty="0">
                <a:solidFill>
                  <a:schemeClr val="bg1"/>
                </a:solidFill>
                <a:latin typeface="Arial" pitchFamily="34" charset="0"/>
                <a:ea typeface="メイリオ" pitchFamily="50" charset="-128"/>
              </a:rPr>
              <a:t>（１</a:t>
            </a:r>
            <a:r>
              <a:rPr lang="ja-JP" altLang="en-US" sz="1600" b="1" spc="-100" dirty="0" smtClean="0">
                <a:solidFill>
                  <a:schemeClr val="bg1"/>
                </a:solidFill>
                <a:latin typeface="Arial" pitchFamily="34" charset="0"/>
                <a:ea typeface="メイリオ" pitchFamily="50" charset="-128"/>
              </a:rPr>
              <a:t>）「</a:t>
            </a:r>
            <a:r>
              <a:rPr lang="en-US" altLang="ja-JP" sz="1600" b="1" spc="100" dirty="0">
                <a:solidFill>
                  <a:schemeClr val="bg1"/>
                </a:solidFill>
                <a:latin typeface="Arial" pitchFamily="34" charset="0"/>
                <a:ea typeface="メイリオ" pitchFamily="50" charset="-128"/>
              </a:rPr>
              <a:t> FOSS</a:t>
            </a:r>
            <a:r>
              <a:rPr lang="ja-JP" altLang="en-US" sz="1600" b="1" spc="100" dirty="0">
                <a:solidFill>
                  <a:schemeClr val="bg1"/>
                </a:solidFill>
                <a:latin typeface="Arial" pitchFamily="34" charset="0"/>
                <a:ea typeface="メイリオ" pitchFamily="50" charset="-128"/>
              </a:rPr>
              <a:t>リスト作成</a:t>
            </a:r>
            <a:r>
              <a:rPr lang="ja-JP" altLang="en-US" sz="1600" b="1" spc="-100" dirty="0" smtClean="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プロセス</a:t>
            </a:r>
            <a:endParaRPr lang="ja-JP" altLang="en-US" sz="1600" b="1" spc="100" dirty="0">
              <a:solidFill>
                <a:schemeClr val="bg1"/>
              </a:solidFill>
              <a:latin typeface="Arial" pitchFamily="34" charset="0"/>
              <a:ea typeface="メイリオ" pitchFamily="50" charset="-128"/>
            </a:endParaRPr>
          </a:p>
        </p:txBody>
      </p:sp>
      <p:graphicFrame>
        <p:nvGraphicFramePr>
          <p:cNvPr id="9" name="表 8"/>
          <p:cNvGraphicFramePr>
            <a:graphicFrameLocks noGrp="1"/>
          </p:cNvGraphicFramePr>
          <p:nvPr>
            <p:extLst>
              <p:ext uri="{D42A27DB-BD31-4B8C-83A1-F6EECF244321}">
                <p14:modId xmlns:p14="http://schemas.microsoft.com/office/powerpoint/2010/main" val="3915342316"/>
              </p:ext>
            </p:extLst>
          </p:nvPr>
        </p:nvGraphicFramePr>
        <p:xfrm>
          <a:off x="1180222" y="4823270"/>
          <a:ext cx="10007156" cy="1691014"/>
        </p:xfrm>
        <a:graphic>
          <a:graphicData uri="http://schemas.openxmlformats.org/drawingml/2006/table">
            <a:tbl>
              <a:tblPr firstRow="1" bandRow="1">
                <a:tableStyleId>{5940675A-B579-460E-94D1-54222C63F5DA}</a:tableStyleId>
              </a:tblPr>
              <a:tblGrid>
                <a:gridCol w="5618552">
                  <a:extLst>
                    <a:ext uri="{9D8B030D-6E8A-4147-A177-3AD203B41FA5}">
                      <a16:colId xmlns:a16="http://schemas.microsoft.com/office/drawing/2014/main" val="2329334101"/>
                    </a:ext>
                  </a:extLst>
                </a:gridCol>
                <a:gridCol w="4388604">
                  <a:extLst>
                    <a:ext uri="{9D8B030D-6E8A-4147-A177-3AD203B41FA5}">
                      <a16:colId xmlns:a16="http://schemas.microsoft.com/office/drawing/2014/main" val="966656168"/>
                    </a:ext>
                  </a:extLst>
                </a:gridCol>
              </a:tblGrid>
              <a:tr h="2912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リスト作成の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主な確認事項</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リスト作成の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関連体制等</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extLst>
                  <a:ext uri="{0D108BD9-81ED-4DB2-BD59-A6C34878D82A}">
                    <a16:rowId xmlns:a16="http://schemas.microsoft.com/office/drawing/2014/main" val="1544420771"/>
                  </a:ext>
                </a:extLst>
              </a:tr>
              <a:tr h="1399735">
                <a:tc>
                  <a:txBody>
                    <a:bodyPr/>
                    <a:lstStyle/>
                    <a:p>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の名称（バージョン含む）、原権利者、ライセンス　⇒</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の利用用途（複製・改変・再配布の有無、社内利用／社外提供）</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・利用用途に基づくライセンス条件の把握及び遵守可否</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・ライセンス伝播の有無（自社のソースコードの開示有無など）</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ts val="1100"/>
                        </a:lnSpc>
                        <a:spcBef>
                          <a:spcPts val="0"/>
                        </a:spcBef>
                        <a:spcAft>
                          <a:spcPts val="0"/>
                        </a:spcAft>
                        <a:buClrTx/>
                        <a:buSzTx/>
                        <a:buFontTx/>
                        <a:buNone/>
                        <a:tabLst/>
                        <a:defRPr/>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・使用したソフトウェア内でのライセンスの競合の確認</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及び</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取得記録の管理・保管　など</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tc>
                  <a:txBody>
                    <a:bodyPr/>
                    <a:lstStyle/>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・開発者：</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リスト作成の実施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・開発責任者：</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リスト作成の承認</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法務部門、知財、</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推進他で</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レビューを</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・レビュー結果を記録し、保存</a:t>
                      </a:r>
                      <a:endPar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extLst>
                  <a:ext uri="{0D108BD9-81ED-4DB2-BD59-A6C34878D82A}">
                    <a16:rowId xmlns:a16="http://schemas.microsoft.com/office/drawing/2014/main" val="859723764"/>
                  </a:ext>
                </a:extLst>
              </a:tr>
            </a:tbl>
          </a:graphicData>
        </a:graphic>
      </p:graphicFrame>
      <p:sp>
        <p:nvSpPr>
          <p:cNvPr id="10" name="ホームベース 9"/>
          <p:cNvSpPr/>
          <p:nvPr/>
        </p:nvSpPr>
        <p:spPr bwMode="auto">
          <a:xfrm>
            <a:off x="1224613" y="3167557"/>
            <a:ext cx="9930926" cy="1628618"/>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1" name="ホームベース 10"/>
          <p:cNvSpPr/>
          <p:nvPr/>
        </p:nvSpPr>
        <p:spPr bwMode="auto">
          <a:xfrm>
            <a:off x="1262362" y="2799817"/>
            <a:ext cx="9930926" cy="1962510"/>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2" name="テキスト ボックス 11"/>
          <p:cNvSpPr txBox="1"/>
          <p:nvPr/>
        </p:nvSpPr>
        <p:spPr>
          <a:xfrm>
            <a:off x="1262362" y="2786648"/>
            <a:ext cx="4342578" cy="298691"/>
          </a:xfrm>
          <a:prstGeom prst="roundRect">
            <a:avLst/>
          </a:prstGeom>
          <a:solidFill>
            <a:srgbClr val="51C531"/>
          </a:solidFill>
        </p:spPr>
        <p:txBody>
          <a:bodyPr wrap="square" lIns="144000" tIns="36000" rIns="144000" bIns="18000" rtlCol="0" anchor="ctr">
            <a:spAutoFit/>
          </a:bodyPr>
          <a:lstStyle/>
          <a:p>
            <a:pPr>
              <a:lnSpc>
                <a:spcPct val="100000"/>
              </a:lnSpc>
            </a:pPr>
            <a:r>
              <a:rPr lang="ja-JP" altLang="en-US" sz="1400" b="1" spc="100" dirty="0">
                <a:solidFill>
                  <a:schemeClr val="bg1"/>
                </a:solidFill>
                <a:latin typeface="Arial" pitchFamily="34" charset="0"/>
                <a:ea typeface="メイリオ" pitchFamily="50" charset="-128"/>
              </a:rPr>
              <a:t>一般的な製品・システム等の開発プロセス</a:t>
            </a:r>
          </a:p>
        </p:txBody>
      </p:sp>
      <p:grpSp>
        <p:nvGrpSpPr>
          <p:cNvPr id="13" name="グループ化 12"/>
          <p:cNvGrpSpPr/>
          <p:nvPr/>
        </p:nvGrpSpPr>
        <p:grpSpPr>
          <a:xfrm>
            <a:off x="1380917" y="3127547"/>
            <a:ext cx="9610979" cy="1486500"/>
            <a:chOff x="695462" y="4171167"/>
            <a:chExt cx="8156617" cy="827090"/>
          </a:xfrm>
        </p:grpSpPr>
        <p:grpSp>
          <p:nvGrpSpPr>
            <p:cNvPr id="14" name="グループ化 13"/>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27" name="正方形/長方形 26"/>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28" name="二等辺三角形 27"/>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5" name="グループ化 14"/>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25" name="正方形/長方形 24"/>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26" name="二等辺三角形 25"/>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6" name="グループ化 15"/>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23" name="正方形/長方形 22"/>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24" name="二等辺三角形 23"/>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7" name="グループ化 16"/>
            <p:cNvGrpSpPr/>
            <p:nvPr/>
          </p:nvGrpSpPr>
          <p:grpSpPr>
            <a:xfrm>
              <a:off x="6534778" y="4171167"/>
              <a:ext cx="1144248" cy="827090"/>
              <a:chOff x="1315615" y="4468969"/>
              <a:chExt cx="1144248" cy="658800"/>
            </a:xfrm>
            <a:solidFill>
              <a:srgbClr val="24A9D2"/>
            </a:solidFill>
            <a:effectLst>
              <a:outerShdw blurRad="50800" dist="38100" dir="2700000" algn="tl" rotWithShape="0">
                <a:prstClr val="black">
                  <a:alpha val="40000"/>
                </a:prstClr>
              </a:outerShdw>
            </a:effectLst>
          </p:grpSpPr>
          <p:sp>
            <p:nvSpPr>
              <p:cNvPr id="21" name="正方形/長方形 20"/>
              <p:cNvSpPr/>
              <p:nvPr/>
            </p:nvSpPr>
            <p:spPr bwMode="auto">
              <a:xfrm>
                <a:off x="1315615" y="4468969"/>
                <a:ext cx="963943"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22" name="二等辺三角形 21"/>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8" name="グループ化 17"/>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19" name="正方形/長方形 18"/>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20" name="二等辺三角形 19"/>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
        <p:nvSpPr>
          <p:cNvPr id="29" name="ホームベース 28"/>
          <p:cNvSpPr/>
          <p:nvPr/>
        </p:nvSpPr>
        <p:spPr bwMode="auto">
          <a:xfrm>
            <a:off x="1493520" y="3636850"/>
            <a:ext cx="6705055" cy="1012745"/>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30" name="ホームベース 29"/>
          <p:cNvSpPr/>
          <p:nvPr/>
        </p:nvSpPr>
        <p:spPr bwMode="auto">
          <a:xfrm>
            <a:off x="1588954" y="3704849"/>
            <a:ext cx="1727858" cy="736948"/>
          </a:xfrm>
          <a:prstGeom prst="homePlate">
            <a:avLst>
              <a:gd name="adj" fmla="val 13152"/>
            </a:avLst>
          </a:prstGeom>
          <a:solidFill>
            <a:srgbClr val="FF2975"/>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bg1"/>
                </a:solidFill>
                <a:latin typeface="Arial" panose="020B0604020202020204" pitchFamily="34" charset="0"/>
                <a:ea typeface="メイリオ" panose="020B0604030504040204" pitchFamily="50" charset="-128"/>
              </a:rPr>
              <a:t>FOSS</a:t>
            </a:r>
            <a:r>
              <a:rPr lang="ja-JP" altLang="en-US" sz="1400" b="1" dirty="0" smtClean="0">
                <a:solidFill>
                  <a:schemeClr val="bg1"/>
                </a:solidFill>
                <a:latin typeface="Arial" panose="020B0604020202020204" pitchFamily="34" charset="0"/>
                <a:ea typeface="メイリオ" panose="020B0604030504040204" pitchFamily="50" charset="-128"/>
              </a:rPr>
              <a:t>リスト作成</a:t>
            </a:r>
            <a:endParaRPr lang="zh-CN" altLang="en-US" sz="1400" b="1" dirty="0">
              <a:solidFill>
                <a:schemeClr val="bg1"/>
              </a:solidFill>
              <a:latin typeface="Arial" panose="020B0604020202020204" pitchFamily="34" charset="0"/>
              <a:ea typeface="メイリオ" panose="020B0604030504040204" pitchFamily="50" charset="-128"/>
            </a:endParaRPr>
          </a:p>
        </p:txBody>
      </p:sp>
      <p:sp>
        <p:nvSpPr>
          <p:cNvPr id="31" name="ホームベース 30"/>
          <p:cNvSpPr/>
          <p:nvPr/>
        </p:nvSpPr>
        <p:spPr bwMode="auto">
          <a:xfrm>
            <a:off x="3870559" y="3704849"/>
            <a:ext cx="1727858"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ja-JP" altLang="en-US" sz="1400" b="1" dirty="0">
                <a:latin typeface="Arial" panose="020B0604020202020204" pitchFamily="34" charset="0"/>
                <a:ea typeface="メイリオ" panose="020B0604030504040204" pitchFamily="50" charset="-128"/>
              </a:rPr>
              <a:t>レビュ</a:t>
            </a:r>
            <a:r>
              <a:rPr lang="ja-JP" altLang="en-US" sz="1400" b="1" dirty="0" smtClean="0">
                <a:latin typeface="Arial" panose="020B0604020202020204" pitchFamily="34" charset="0"/>
                <a:ea typeface="メイリオ" panose="020B0604030504040204" pitchFamily="50" charset="-128"/>
              </a:rPr>
              <a:t>ー</a:t>
            </a:r>
            <a:endParaRPr lang="ja-JP" altLang="en-US" sz="1400" b="1" dirty="0">
              <a:solidFill>
                <a:schemeClr val="tx1"/>
              </a:solidFill>
              <a:latin typeface="Arial" panose="020B0604020202020204" pitchFamily="34" charset="0"/>
              <a:ea typeface="メイリオ" panose="020B0604030504040204" pitchFamily="50" charset="-128"/>
            </a:endParaRPr>
          </a:p>
          <a:p>
            <a:pPr algn="ctr"/>
            <a:r>
              <a:rPr lang="ja-JP" altLang="en-US" sz="1200" b="1" dirty="0">
                <a:solidFill>
                  <a:schemeClr val="tx1"/>
                </a:solidFill>
                <a:latin typeface="Arial" panose="020B0604020202020204" pitchFamily="34" charset="0"/>
                <a:ea typeface="メイリオ" panose="020B0604030504040204" pitchFamily="50" charset="-128"/>
              </a:rPr>
              <a:t>（ライセンス</a:t>
            </a:r>
            <a:r>
              <a:rPr lang="ja-JP" altLang="en-US" sz="1200" b="1" dirty="0" smtClean="0">
                <a:solidFill>
                  <a:schemeClr val="tx1"/>
                </a:solidFill>
                <a:latin typeface="Arial" panose="020B0604020202020204" pitchFamily="34" charset="0"/>
                <a:ea typeface="メイリオ" panose="020B0604030504040204" pitchFamily="50" charset="-128"/>
              </a:rPr>
              <a:t>条件確認</a:t>
            </a:r>
            <a:r>
              <a:rPr lang="ja-JP" altLang="en-US" sz="1200" b="1" dirty="0">
                <a:solidFill>
                  <a:schemeClr val="tx1"/>
                </a:solidFill>
                <a:latin typeface="Arial" panose="020B0604020202020204" pitchFamily="34" charset="0"/>
                <a:ea typeface="メイリオ" panose="020B0604030504040204" pitchFamily="50" charset="-128"/>
              </a:rPr>
              <a:t>）</a:t>
            </a:r>
          </a:p>
        </p:txBody>
      </p:sp>
      <p:sp>
        <p:nvSpPr>
          <p:cNvPr id="32" name="ホームベース 31"/>
          <p:cNvSpPr/>
          <p:nvPr/>
        </p:nvSpPr>
        <p:spPr bwMode="auto">
          <a:xfrm>
            <a:off x="6155397" y="3704849"/>
            <a:ext cx="1727858"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a:solidFill>
                  <a:schemeClr val="tx1"/>
                </a:solidFill>
                <a:latin typeface="Arial" panose="020B0604020202020204" pitchFamily="34" charset="0"/>
                <a:ea typeface="メイリオ" panose="020B0604030504040204" pitchFamily="50" charset="-128"/>
              </a:rPr>
              <a:t>FOSS</a:t>
            </a:r>
            <a:r>
              <a:rPr lang="zh-CN" altLang="en-US" sz="1400" b="1" dirty="0" smtClean="0">
                <a:solidFill>
                  <a:schemeClr val="tx1"/>
                </a:solidFill>
                <a:latin typeface="Arial" panose="020B0604020202020204" pitchFamily="34" charset="0"/>
                <a:ea typeface="メイリオ" panose="020B0604030504040204" pitchFamily="50" charset="-128"/>
              </a:rPr>
              <a:t>配布</a:t>
            </a:r>
            <a:r>
              <a:rPr lang="ja-JP" altLang="en-US" sz="1200" b="1" dirty="0" smtClean="0">
                <a:latin typeface="Arial" panose="020B0604020202020204" pitchFamily="34" charset="0"/>
                <a:ea typeface="メイリオ" panose="020B0604030504040204" pitchFamily="50" charset="-128"/>
              </a:rPr>
              <a:t>物確認</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33" name="テキスト ボックス 32"/>
          <p:cNvSpPr txBox="1"/>
          <p:nvPr/>
        </p:nvSpPr>
        <p:spPr>
          <a:xfrm>
            <a:off x="2434448" y="4517796"/>
            <a:ext cx="4390214"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a:solidFill>
                  <a:schemeClr val="bg1"/>
                </a:solidFill>
                <a:latin typeface="Arial" pitchFamily="34" charset="0"/>
                <a:ea typeface="メイリオ" pitchFamily="50" charset="-128"/>
              </a:rPr>
              <a:t>FOSS</a:t>
            </a:r>
            <a:r>
              <a:rPr lang="ja-JP" altLang="en-US" sz="1200" b="1" spc="100" dirty="0">
                <a:solidFill>
                  <a:schemeClr val="bg1"/>
                </a:solidFill>
                <a:latin typeface="Arial" pitchFamily="34" charset="0"/>
                <a:ea typeface="メイリオ" pitchFamily="50" charset="-128"/>
              </a:rPr>
              <a:t>コンプライアンス</a:t>
            </a:r>
            <a:r>
              <a:rPr lang="ja-JP" altLang="en-US" sz="1200" b="1" spc="100" dirty="0" smtClean="0">
                <a:solidFill>
                  <a:schemeClr val="bg1"/>
                </a:solidFill>
                <a:latin typeface="Arial" pitchFamily="34" charset="0"/>
                <a:ea typeface="メイリオ" pitchFamily="50" charset="-128"/>
              </a:rPr>
              <a:t>・プロセス</a:t>
            </a:r>
            <a:endParaRPr lang="ja-JP" altLang="en-US" sz="1200" b="1" spc="100" dirty="0">
              <a:solidFill>
                <a:schemeClr val="bg1"/>
              </a:solidFill>
              <a:latin typeface="Arial" pitchFamily="34" charset="0"/>
              <a:ea typeface="メイリオ" pitchFamily="50" charset="-128"/>
            </a:endParaRPr>
          </a:p>
        </p:txBody>
      </p:sp>
      <p:sp>
        <p:nvSpPr>
          <p:cNvPr id="34" name="下矢印 33"/>
          <p:cNvSpPr/>
          <p:nvPr/>
        </p:nvSpPr>
        <p:spPr bwMode="auto">
          <a:xfrm rot="2123965">
            <a:off x="2905833" y="3383995"/>
            <a:ext cx="537659"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5" name="サブタイトル 2"/>
          <p:cNvSpPr txBox="1">
            <a:spLocks/>
          </p:cNvSpPr>
          <p:nvPr/>
        </p:nvSpPr>
        <p:spPr>
          <a:xfrm>
            <a:off x="1222359" y="6552550"/>
            <a:ext cx="7869766" cy="282200"/>
          </a:xfrm>
          <a:prstGeom prst="rect">
            <a:avLst/>
          </a:prstGeom>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上記プロセスの詳細を記載した文書を参照する場合は、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102257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Disclaimer</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a:spcBef>
                <a:spcPts val="1200"/>
              </a:spcBef>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This </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is an official translation from the OpenChain Project. It has been translated from the original English text. In the event there is confusion between a translation and the English version, The English text shall take precedence.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764850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0283760" y="859462"/>
            <a:ext cx="1439693" cy="990600"/>
          </a:xfrm>
        </p:spPr>
        <p:txBody>
          <a:bodyPr>
            <a:normAutofit/>
          </a:bodyPr>
          <a:lstStyle/>
          <a:p>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【§1.5】</a:t>
            </a:r>
            <a:endParaRPr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2801767983"/>
              </p:ext>
            </p:extLst>
          </p:nvPr>
        </p:nvGraphicFramePr>
        <p:xfrm>
          <a:off x="1233280" y="4821849"/>
          <a:ext cx="10605282" cy="1691014"/>
        </p:xfrm>
        <a:graphic>
          <a:graphicData uri="http://schemas.openxmlformats.org/drawingml/2006/table">
            <a:tbl>
              <a:tblPr firstRow="1" bandRow="1">
                <a:tableStyleId>{5940675A-B579-460E-94D1-54222C63F5DA}</a:tableStyleId>
              </a:tblPr>
              <a:tblGrid>
                <a:gridCol w="6033282">
                  <a:extLst>
                    <a:ext uri="{9D8B030D-6E8A-4147-A177-3AD203B41FA5}">
                      <a16:colId xmlns:a16="http://schemas.microsoft.com/office/drawing/2014/main" val="2329334101"/>
                    </a:ext>
                  </a:extLst>
                </a:gridCol>
                <a:gridCol w="4572000">
                  <a:extLst>
                    <a:ext uri="{9D8B030D-6E8A-4147-A177-3AD203B41FA5}">
                      <a16:colId xmlns:a16="http://schemas.microsoft.com/office/drawing/2014/main" val="966656168"/>
                    </a:ext>
                  </a:extLst>
                </a:gridCol>
              </a:tblGrid>
              <a:tr h="2912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レビューの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主な確認事項</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レビューの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関連体制等</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extLst>
                  <a:ext uri="{0D108BD9-81ED-4DB2-BD59-A6C34878D82A}">
                    <a16:rowId xmlns:a16="http://schemas.microsoft.com/office/drawing/2014/main" val="1544420771"/>
                  </a:ext>
                </a:extLst>
              </a:tr>
              <a:tr h="1399735">
                <a:tc>
                  <a:txBody>
                    <a:bodyPr/>
                    <a:lstStyle/>
                    <a:p>
                      <a:pPr>
                        <a:lnSpc>
                          <a:spcPts val="1100"/>
                        </a:lnSpc>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利用の通知、表示（</a:t>
                      </a:r>
                      <a:r>
                        <a:rPr kumimoji="1" lang="en-US" altLang="ja-JP"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a:t>
                      </a:r>
                      <a:r>
                        <a:rPr kumimoji="1" lang="en-US" altLang="ja-JP"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ライセンス一覧含む）</a:t>
                      </a:r>
                    </a:p>
                    <a:p>
                      <a:pPr>
                        <a:lnSpc>
                          <a:spcPts val="1100"/>
                        </a:lnSpc>
                      </a:pP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（バイナリ、又はソースコード）の提供方法</a:t>
                      </a:r>
                      <a:endPar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ts val="1100"/>
                        </a:lnSpc>
                        <a:spcBef>
                          <a:spcPts val="0"/>
                        </a:spcBef>
                        <a:spcAft>
                          <a:spcPts val="0"/>
                        </a:spcAft>
                        <a:buClrTx/>
                        <a:buSzTx/>
                        <a:buFontTx/>
                        <a:buNone/>
                        <a:tabLst/>
                        <a:defRPr/>
                      </a:pPr>
                      <a:r>
                        <a:rPr kumimoji="1" lang="ja-JP" altLang="en-US" sz="1100" b="1" baseline="0" dirty="0">
                          <a:solidFill>
                            <a:schemeClr val="tx1"/>
                          </a:solidFill>
                          <a:latin typeface="Arial" panose="020B0604020202020204" pitchFamily="34" charset="0"/>
                          <a:ea typeface="メイリオ" panose="020B0604030504040204" pitchFamily="50" charset="-128"/>
                        </a:rPr>
                        <a:t>・適用ライセンス（流用した</a:t>
                      </a:r>
                      <a:r>
                        <a:rPr kumimoji="1" lang="en-US" altLang="ja-JP" sz="1100" b="1" baseline="0" dirty="0">
                          <a:solidFill>
                            <a:schemeClr val="tx1"/>
                          </a:solidFill>
                          <a:latin typeface="Arial" panose="020B0604020202020204" pitchFamily="34" charset="0"/>
                          <a:ea typeface="メイリオ" panose="020B0604030504040204" pitchFamily="50" charset="-128"/>
                        </a:rPr>
                        <a:t>FOSS</a:t>
                      </a:r>
                      <a:r>
                        <a:rPr kumimoji="1" lang="ja-JP" altLang="en-US" sz="1100" b="1" baseline="0" dirty="0">
                          <a:solidFill>
                            <a:schemeClr val="tx1"/>
                          </a:solidFill>
                          <a:latin typeface="Arial" panose="020B0604020202020204" pitchFamily="34" charset="0"/>
                          <a:ea typeface="メイリオ" panose="020B0604030504040204" pitchFamily="50" charset="-128"/>
                        </a:rPr>
                        <a:t>の有無、流用した</a:t>
                      </a:r>
                      <a:r>
                        <a:rPr kumimoji="1" lang="en-US" altLang="ja-JP" sz="1100" b="1" baseline="0" dirty="0">
                          <a:solidFill>
                            <a:schemeClr val="tx1"/>
                          </a:solidFill>
                          <a:latin typeface="Arial" panose="020B0604020202020204" pitchFamily="34" charset="0"/>
                          <a:ea typeface="メイリオ" panose="020B0604030504040204" pitchFamily="50" charset="-128"/>
                        </a:rPr>
                        <a:t>FOSS</a:t>
                      </a:r>
                      <a:r>
                        <a:rPr kumimoji="1" lang="ja-JP" altLang="en-US" sz="1100" b="1" baseline="0" dirty="0">
                          <a:solidFill>
                            <a:schemeClr val="tx1"/>
                          </a:solidFill>
                          <a:latin typeface="Arial" panose="020B0604020202020204" pitchFamily="34" charset="0"/>
                          <a:ea typeface="メイリオ" panose="020B0604030504040204" pitchFamily="50" charset="-128"/>
                        </a:rPr>
                        <a:t>ライセンス確認含む）</a:t>
                      </a:r>
                      <a:endPar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・意図しない</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混入（他者著作権侵害確認）</a:t>
                      </a: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・自社・他者特許侵害確認</a:t>
                      </a: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・改変部分の開示、ライセンス伝播の有無（自社ソースコードの開示有無など）</a:t>
                      </a:r>
                      <a:endPar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・使用したソフトウェア内でのライセンスの競合の確認</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
                      </a:r>
                      <a:b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b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100" b="1" baseline="0" dirty="0">
                          <a:solidFill>
                            <a:schemeClr val="tx1"/>
                          </a:solidFill>
                          <a:latin typeface="Arial" panose="020B0604020202020204" pitchFamily="34" charset="0"/>
                          <a:ea typeface="メイリオ" panose="020B0604030504040204" pitchFamily="50" charset="-128"/>
                        </a:rPr>
                        <a:t>FOSS</a:t>
                      </a:r>
                      <a:r>
                        <a:rPr kumimoji="1" lang="ja-JP" altLang="en-US" sz="1100" b="1" strike="noStrike" baseline="0" dirty="0">
                          <a:solidFill>
                            <a:schemeClr val="tx1"/>
                          </a:solidFill>
                          <a:latin typeface="Arial" panose="020B0604020202020204" pitchFamily="34" charset="0"/>
                          <a:ea typeface="メイリオ" panose="020B0604030504040204" pitchFamily="50" charset="-128"/>
                        </a:rPr>
                        <a:t>開発</a:t>
                      </a:r>
                      <a:r>
                        <a:rPr kumimoji="1" lang="ja-JP" altLang="en-US" sz="1100" b="1" baseline="0" dirty="0">
                          <a:solidFill>
                            <a:schemeClr val="tx1"/>
                          </a:solidFill>
                          <a:latin typeface="Arial" panose="020B0604020202020204" pitchFamily="34" charset="0"/>
                          <a:ea typeface="メイリオ" panose="020B0604030504040204" pitchFamily="50" charset="-128"/>
                        </a:rPr>
                        <a:t>記録の管理・保管</a:t>
                      </a:r>
                      <a:endPar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・その他の</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ライセンス義務</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部品表添付、著作権表示、ライセンス添付他</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の履行など</a:t>
                      </a: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tc>
                  <a:txBody>
                    <a:bodyPr/>
                    <a:lstStyle/>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・開発者：レビューの実施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・開発責任者：レビューの承認</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・法務部門、知財、</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開発推進他でレビューを実施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・レビュー結果を記録し、保存</a:t>
                      </a:r>
                    </a:p>
                    <a:p>
                      <a:endPar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extLst>
                  <a:ext uri="{0D108BD9-81ED-4DB2-BD59-A6C34878D82A}">
                    <a16:rowId xmlns:a16="http://schemas.microsoft.com/office/drawing/2014/main" val="859723764"/>
                  </a:ext>
                </a:extLst>
              </a:tr>
            </a:tbl>
          </a:graphicData>
        </a:graphic>
      </p:graphicFrame>
      <p:sp>
        <p:nvSpPr>
          <p:cNvPr id="5" name="正方形/長方形 4"/>
          <p:cNvSpPr/>
          <p:nvPr/>
        </p:nvSpPr>
        <p:spPr bwMode="auto">
          <a:xfrm>
            <a:off x="1310416" y="1772058"/>
            <a:ext cx="9693191" cy="976782"/>
          </a:xfrm>
          <a:prstGeom prst="rect">
            <a:avLst/>
          </a:prstGeom>
          <a:solidFill>
            <a:srgbClr val="71C9E5"/>
          </a:solidFill>
          <a:ln w="9525">
            <a:noFill/>
            <a:miter lim="800000"/>
            <a:headEnd/>
            <a:tailEnd/>
          </a:ln>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sp>
        <p:nvSpPr>
          <p:cNvPr id="8" name="Text Box 31"/>
          <p:cNvSpPr txBox="1">
            <a:spLocks noChangeArrowheads="1"/>
          </p:cNvSpPr>
          <p:nvPr/>
        </p:nvSpPr>
        <p:spPr bwMode="gray">
          <a:xfrm>
            <a:off x="1479503" y="2200931"/>
            <a:ext cx="9405334" cy="425513"/>
          </a:xfrm>
          <a:prstGeom prst="rect">
            <a:avLst/>
          </a:prstGeom>
          <a:noFill/>
          <a:ln w="3175" cap="rnd">
            <a:noFill/>
            <a:miter lim="800000"/>
            <a:headEnd/>
            <a:tailEnd/>
          </a:ln>
          <a:effectLst/>
        </p:spPr>
        <p:txBody>
          <a:bodyPr wrap="square" lIns="72000" tIns="0" rIns="144000" bIns="0" anchor="t">
            <a:noAutofit/>
          </a:bodyPr>
          <a:lstStyle/>
          <a:p>
            <a:pPr>
              <a:lnSpc>
                <a:spcPct val="100000"/>
              </a:lnSpc>
              <a:buClr>
                <a:srgbClr val="C00000"/>
              </a:buClr>
              <a:defRPr/>
            </a:pPr>
            <a:r>
              <a:rPr lang="ja-JP" altLang="en-US" sz="1400" b="1" spc="100" dirty="0">
                <a:solidFill>
                  <a:schemeClr val="tx1">
                    <a:lumMod val="75000"/>
                    <a:lumOff val="25000"/>
                  </a:schemeClr>
                </a:solidFill>
                <a:latin typeface="Arial" pitchFamily="34" charset="0"/>
                <a:ea typeface="メイリオ" pitchFamily="50" charset="-128"/>
              </a:rPr>
              <a:t>取得した</a:t>
            </a:r>
            <a:r>
              <a:rPr lang="en-US" altLang="ja-JP" sz="1400" b="1" spc="100" dirty="0">
                <a:solidFill>
                  <a:schemeClr val="tx1">
                    <a:lumMod val="75000"/>
                    <a:lumOff val="25000"/>
                  </a:schemeClr>
                </a:solidFill>
                <a:latin typeface="Arial" pitchFamily="34" charset="0"/>
                <a:ea typeface="メイリオ" pitchFamily="50" charset="-128"/>
              </a:rPr>
              <a:t>FOSS</a:t>
            </a:r>
            <a:r>
              <a:rPr lang="ja-JP" altLang="en-US" sz="1400" b="1" spc="100" dirty="0">
                <a:solidFill>
                  <a:schemeClr val="tx1">
                    <a:lumMod val="75000"/>
                    <a:lumOff val="25000"/>
                  </a:schemeClr>
                </a:solidFill>
                <a:latin typeface="Arial" pitchFamily="34" charset="0"/>
                <a:ea typeface="メイリオ" pitchFamily="50" charset="-128"/>
              </a:rPr>
              <a:t>を製品等へ導入（</a:t>
            </a:r>
            <a:r>
              <a:rPr lang="en-US" altLang="ja-JP" sz="1400" b="1" spc="100" dirty="0">
                <a:solidFill>
                  <a:schemeClr val="tx1">
                    <a:lumMod val="75000"/>
                    <a:lumOff val="25000"/>
                  </a:schemeClr>
                </a:solidFill>
                <a:latin typeface="Arial" pitchFamily="34" charset="0"/>
                <a:ea typeface="メイリオ" pitchFamily="50" charset="-128"/>
              </a:rPr>
              <a:t>FOSS</a:t>
            </a:r>
            <a:r>
              <a:rPr lang="ja-JP" altLang="en-US" sz="1400" b="1" spc="100" dirty="0">
                <a:solidFill>
                  <a:schemeClr val="tx1">
                    <a:lumMod val="75000"/>
                    <a:lumOff val="25000"/>
                  </a:schemeClr>
                </a:solidFill>
                <a:latin typeface="Arial" pitchFamily="34" charset="0"/>
                <a:ea typeface="メイリオ" pitchFamily="50" charset="-128"/>
              </a:rPr>
              <a:t>の改変如何に関わらず）する場合は、開発プロセスの「開発」工程で、下表の確認を</a:t>
            </a:r>
            <a:r>
              <a:rPr lang="ja-JP" altLang="en-US" sz="1400" b="1" spc="100" dirty="0" smtClean="0">
                <a:solidFill>
                  <a:schemeClr val="tx1">
                    <a:lumMod val="75000"/>
                    <a:lumOff val="25000"/>
                  </a:schemeClr>
                </a:solidFill>
                <a:latin typeface="Arial" pitchFamily="34" charset="0"/>
                <a:ea typeface="メイリオ" pitchFamily="50" charset="-128"/>
              </a:rPr>
              <a:t>行う</a:t>
            </a:r>
            <a:r>
              <a:rPr lang="en-US" altLang="ja-JP" sz="1400" b="1" spc="100" dirty="0" smtClean="0">
                <a:solidFill>
                  <a:schemeClr val="tx1">
                    <a:lumMod val="75000"/>
                    <a:lumOff val="25000"/>
                  </a:schemeClr>
                </a:solidFill>
                <a:latin typeface="Arial" pitchFamily="34" charset="0"/>
                <a:ea typeface="メイリオ" pitchFamily="50" charset="-128"/>
              </a:rPr>
              <a:t>｢</a:t>
            </a:r>
            <a:r>
              <a:rPr lang="ja-JP" altLang="en-US" sz="1400" b="1" spc="100" dirty="0" smtClean="0">
                <a:solidFill>
                  <a:schemeClr val="tx1">
                    <a:lumMod val="75000"/>
                    <a:lumOff val="25000"/>
                  </a:schemeClr>
                </a:solidFill>
                <a:latin typeface="Arial" pitchFamily="34" charset="0"/>
                <a:ea typeface="メイリオ" pitchFamily="50" charset="-128"/>
              </a:rPr>
              <a:t>レビュー</a:t>
            </a:r>
            <a:r>
              <a:rPr lang="en-US" altLang="ja-JP" sz="1400" b="1" spc="100" dirty="0" smtClean="0">
                <a:solidFill>
                  <a:schemeClr val="tx1">
                    <a:lumMod val="75000"/>
                    <a:lumOff val="25000"/>
                  </a:schemeClr>
                </a:solidFill>
                <a:latin typeface="Arial" pitchFamily="34" charset="0"/>
                <a:ea typeface="メイリオ" pitchFamily="50" charset="-128"/>
              </a:rPr>
              <a:t>(</a:t>
            </a:r>
            <a:r>
              <a:rPr lang="ja-JP" altLang="en-US" sz="1400" b="1" spc="100" dirty="0" smtClean="0">
                <a:solidFill>
                  <a:schemeClr val="tx1">
                    <a:lumMod val="75000"/>
                    <a:lumOff val="25000"/>
                  </a:schemeClr>
                </a:solidFill>
                <a:latin typeface="Arial" pitchFamily="34" charset="0"/>
                <a:ea typeface="メイリオ" pitchFamily="50" charset="-128"/>
              </a:rPr>
              <a:t>ライセンス条件確認</a:t>
            </a:r>
            <a:r>
              <a:rPr lang="en-US" altLang="ja-JP" sz="1400" b="1" spc="100" dirty="0" smtClean="0">
                <a:solidFill>
                  <a:schemeClr val="tx1">
                    <a:lumMod val="75000"/>
                    <a:lumOff val="25000"/>
                  </a:schemeClr>
                </a:solidFill>
                <a:latin typeface="Arial" pitchFamily="34" charset="0"/>
                <a:ea typeface="メイリオ" pitchFamily="50" charset="-128"/>
              </a:rPr>
              <a:t>)｣</a:t>
            </a:r>
            <a:r>
              <a:rPr lang="ja-JP" altLang="en-US" sz="1400" b="1" spc="100" dirty="0">
                <a:solidFill>
                  <a:schemeClr val="tx1">
                    <a:lumMod val="75000"/>
                    <a:lumOff val="25000"/>
                  </a:schemeClr>
                </a:solidFill>
                <a:latin typeface="Arial" pitchFamily="34" charset="0"/>
                <a:ea typeface="メイリオ" pitchFamily="50" charset="-128"/>
              </a:rPr>
              <a:t>プロセスを実施します。</a:t>
            </a:r>
          </a:p>
        </p:txBody>
      </p:sp>
      <p:sp>
        <p:nvSpPr>
          <p:cNvPr id="9" name="テキスト ボックス 8"/>
          <p:cNvSpPr txBox="1"/>
          <p:nvPr/>
        </p:nvSpPr>
        <p:spPr>
          <a:xfrm>
            <a:off x="1453292" y="1893874"/>
            <a:ext cx="5142061" cy="282573"/>
          </a:xfrm>
          <a:prstGeom prst="rect">
            <a:avLst/>
          </a:prstGeom>
          <a:noFill/>
          <a:ln>
            <a:noFill/>
          </a:ln>
        </p:spPr>
        <p:txBody>
          <a:bodyPr wrap="square" lIns="0" tIns="36000" rIns="72000" bIns="0" rtlCol="0">
            <a:spAutoFit/>
          </a:bodyPr>
          <a:lstStyle/>
          <a:p>
            <a:r>
              <a:rPr lang="ja-JP" altLang="en-US" sz="1600" b="1" spc="100" dirty="0">
                <a:solidFill>
                  <a:schemeClr val="bg1"/>
                </a:solidFill>
                <a:latin typeface="Arial" pitchFamily="34" charset="0"/>
                <a:ea typeface="メイリオ" pitchFamily="50" charset="-128"/>
              </a:rPr>
              <a:t>（２</a:t>
            </a:r>
            <a:r>
              <a:rPr lang="ja-JP" altLang="en-US" sz="1600" b="1" spc="-100" dirty="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レビュー</a:t>
            </a:r>
            <a:r>
              <a:rPr lang="en-US" altLang="ja-JP" sz="1600" b="1" spc="-100" dirty="0" smtClean="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ライセンス</a:t>
            </a:r>
            <a:r>
              <a:rPr lang="ja-JP" altLang="en-US" sz="1600" b="1" spc="-100" dirty="0">
                <a:solidFill>
                  <a:schemeClr val="bg1"/>
                </a:solidFill>
                <a:latin typeface="Arial" pitchFamily="34" charset="0"/>
                <a:ea typeface="メイリオ" pitchFamily="50" charset="-128"/>
              </a:rPr>
              <a:t>条件</a:t>
            </a:r>
            <a:r>
              <a:rPr lang="ja-JP" altLang="en-US" sz="1600" b="1" spc="-100" dirty="0" smtClean="0">
                <a:solidFill>
                  <a:schemeClr val="bg1"/>
                </a:solidFill>
                <a:latin typeface="Arial" pitchFamily="34" charset="0"/>
                <a:ea typeface="メイリオ" pitchFamily="50" charset="-128"/>
              </a:rPr>
              <a:t>確認</a:t>
            </a:r>
            <a:r>
              <a:rPr lang="en-US" altLang="ja-JP" sz="1600" b="1" spc="-100" dirty="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」プロセス</a:t>
            </a:r>
            <a:endParaRPr lang="ja-JP" altLang="en-US" sz="1600" b="1" spc="100" dirty="0">
              <a:solidFill>
                <a:schemeClr val="bg1"/>
              </a:solidFill>
              <a:latin typeface="Arial" pitchFamily="34" charset="0"/>
              <a:ea typeface="メイリオ" pitchFamily="50" charset="-128"/>
            </a:endParaRPr>
          </a:p>
        </p:txBody>
      </p:sp>
      <p:sp>
        <p:nvSpPr>
          <p:cNvPr id="10" name="ホームベース 9"/>
          <p:cNvSpPr/>
          <p:nvPr/>
        </p:nvSpPr>
        <p:spPr bwMode="auto">
          <a:xfrm>
            <a:off x="1277672" y="3166136"/>
            <a:ext cx="9764059" cy="1628618"/>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1" name="ホームベース 10"/>
          <p:cNvSpPr/>
          <p:nvPr/>
        </p:nvSpPr>
        <p:spPr bwMode="auto">
          <a:xfrm>
            <a:off x="1315421" y="2798396"/>
            <a:ext cx="9764059" cy="1962510"/>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2" name="テキスト ボックス 11"/>
          <p:cNvSpPr txBox="1"/>
          <p:nvPr/>
        </p:nvSpPr>
        <p:spPr>
          <a:xfrm>
            <a:off x="1315420" y="2785227"/>
            <a:ext cx="4269611" cy="298691"/>
          </a:xfrm>
          <a:prstGeom prst="roundRect">
            <a:avLst/>
          </a:prstGeom>
          <a:solidFill>
            <a:srgbClr val="51C531"/>
          </a:solidFill>
        </p:spPr>
        <p:txBody>
          <a:bodyPr wrap="square" lIns="144000" tIns="36000" rIns="144000" bIns="18000" rtlCol="0" anchor="ctr">
            <a:spAutoFit/>
          </a:bodyPr>
          <a:lstStyle/>
          <a:p>
            <a:pPr>
              <a:lnSpc>
                <a:spcPct val="100000"/>
              </a:lnSpc>
            </a:pPr>
            <a:r>
              <a:rPr lang="ja-JP" altLang="en-US" sz="1400" b="1" spc="100" dirty="0">
                <a:solidFill>
                  <a:schemeClr val="bg1"/>
                </a:solidFill>
                <a:latin typeface="Arial" pitchFamily="34" charset="0"/>
                <a:ea typeface="メイリオ" pitchFamily="50" charset="-128"/>
              </a:rPr>
              <a:t>一般的な製品・システム等の開発プロセス</a:t>
            </a:r>
          </a:p>
        </p:txBody>
      </p:sp>
      <p:grpSp>
        <p:nvGrpSpPr>
          <p:cNvPr id="13" name="グループ化 12"/>
          <p:cNvGrpSpPr/>
          <p:nvPr/>
        </p:nvGrpSpPr>
        <p:grpSpPr>
          <a:xfrm>
            <a:off x="1433976" y="3126126"/>
            <a:ext cx="9449489" cy="1486500"/>
            <a:chOff x="695462" y="4171167"/>
            <a:chExt cx="8156617" cy="827090"/>
          </a:xfrm>
        </p:grpSpPr>
        <p:grpSp>
          <p:nvGrpSpPr>
            <p:cNvPr id="14" name="グループ化 13"/>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27" name="正方形/長方形 26"/>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28" name="二等辺三角形 27"/>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5" name="グループ化 14"/>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25" name="正方形/長方形 24"/>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26" name="二等辺三角形 25"/>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6" name="グループ化 15"/>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23" name="正方形/長方形 22"/>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24" name="二等辺三角形 23"/>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7" name="グループ化 16"/>
            <p:cNvGrpSpPr/>
            <p:nvPr/>
          </p:nvGrpSpPr>
          <p:grpSpPr>
            <a:xfrm>
              <a:off x="6549218" y="4171167"/>
              <a:ext cx="1129808" cy="827090"/>
              <a:chOff x="1330055" y="4468969"/>
              <a:chExt cx="1129808" cy="658800"/>
            </a:xfrm>
            <a:solidFill>
              <a:srgbClr val="24A9D2"/>
            </a:solidFill>
            <a:effectLst>
              <a:outerShdw blurRad="50800" dist="38100" dir="2700000" algn="tl" rotWithShape="0">
                <a:prstClr val="black">
                  <a:alpha val="40000"/>
                </a:prstClr>
              </a:outerShdw>
            </a:effectLst>
          </p:grpSpPr>
          <p:sp>
            <p:nvSpPr>
              <p:cNvPr id="21" name="正方形/長方形 20"/>
              <p:cNvSpPr/>
              <p:nvPr/>
            </p:nvSpPr>
            <p:spPr bwMode="auto">
              <a:xfrm>
                <a:off x="1330055" y="4468969"/>
                <a:ext cx="94950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22" name="二等辺三角形 21"/>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8" name="グループ化 17"/>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19" name="正方形/長方形 18"/>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20" name="二等辺三角形 19"/>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
        <p:nvSpPr>
          <p:cNvPr id="29" name="ホームベース 28"/>
          <p:cNvSpPr/>
          <p:nvPr/>
        </p:nvSpPr>
        <p:spPr bwMode="auto">
          <a:xfrm>
            <a:off x="1571136" y="3635429"/>
            <a:ext cx="6388737" cy="1012745"/>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30" name="ホームベース 29"/>
          <p:cNvSpPr/>
          <p:nvPr/>
        </p:nvSpPr>
        <p:spPr bwMode="auto">
          <a:xfrm>
            <a:off x="1619309" y="3703428"/>
            <a:ext cx="1698825"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ja-JP" sz="1400" b="1" dirty="0" smtClean="0">
                <a:latin typeface="Arial" panose="020B0604020202020204" pitchFamily="34" charset="0"/>
                <a:ea typeface="メイリオ" panose="020B0604030504040204" pitchFamily="50" charset="-128"/>
              </a:rPr>
              <a:t>FOSS</a:t>
            </a:r>
            <a:r>
              <a:rPr lang="ja-JP" altLang="en-US" sz="1400" b="1" dirty="0" smtClean="0">
                <a:latin typeface="Arial" panose="020B0604020202020204" pitchFamily="34" charset="0"/>
                <a:ea typeface="メイリオ" panose="020B0604030504040204" pitchFamily="50" charset="-128"/>
              </a:rPr>
              <a:t>リスト作成</a:t>
            </a:r>
            <a:endParaRPr lang="zh-CN" altLang="en-US" sz="1200" b="1" dirty="0">
              <a:solidFill>
                <a:schemeClr val="tx1"/>
              </a:solidFill>
              <a:latin typeface="Arial" panose="020B0604020202020204" pitchFamily="34" charset="0"/>
              <a:ea typeface="メイリオ" panose="020B0604030504040204" pitchFamily="50" charset="-128"/>
            </a:endParaRPr>
          </a:p>
        </p:txBody>
      </p:sp>
      <p:sp>
        <p:nvSpPr>
          <p:cNvPr id="31" name="ホームベース 30"/>
          <p:cNvSpPr/>
          <p:nvPr/>
        </p:nvSpPr>
        <p:spPr bwMode="auto">
          <a:xfrm>
            <a:off x="3835738" y="3703428"/>
            <a:ext cx="1698825" cy="736948"/>
          </a:xfrm>
          <a:prstGeom prst="homePlate">
            <a:avLst>
              <a:gd name="adj" fmla="val 13152"/>
            </a:avLst>
          </a:prstGeom>
          <a:solidFill>
            <a:srgbClr val="FF2975"/>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ja-JP" altLang="en-US" sz="1400" b="1" dirty="0">
                <a:solidFill>
                  <a:schemeClr val="bg1"/>
                </a:solidFill>
                <a:latin typeface="Arial" panose="020B0604020202020204" pitchFamily="34" charset="0"/>
                <a:ea typeface="メイリオ" panose="020B0604030504040204" pitchFamily="50" charset="-128"/>
              </a:rPr>
              <a:t>レビュ</a:t>
            </a:r>
            <a:r>
              <a:rPr lang="ja-JP" altLang="en-US" sz="1400" b="1" dirty="0" smtClean="0">
                <a:solidFill>
                  <a:schemeClr val="bg1"/>
                </a:solidFill>
                <a:latin typeface="Arial" panose="020B0604020202020204" pitchFamily="34" charset="0"/>
                <a:ea typeface="メイリオ" panose="020B0604030504040204" pitchFamily="50" charset="-128"/>
              </a:rPr>
              <a:t>ー</a:t>
            </a:r>
            <a:endParaRPr lang="ja-JP" altLang="en-US" sz="1400" b="1" dirty="0">
              <a:solidFill>
                <a:schemeClr val="bg1"/>
              </a:solidFill>
              <a:latin typeface="Arial" panose="020B0604020202020204" pitchFamily="34" charset="0"/>
              <a:ea typeface="メイリオ" panose="020B0604030504040204" pitchFamily="50" charset="-128"/>
            </a:endParaRPr>
          </a:p>
          <a:p>
            <a:pPr algn="ctr"/>
            <a:r>
              <a:rPr lang="ja-JP" altLang="en-US" sz="1200" b="1" dirty="0">
                <a:solidFill>
                  <a:schemeClr val="bg1"/>
                </a:solidFill>
                <a:latin typeface="Arial" panose="020B0604020202020204" pitchFamily="34" charset="0"/>
                <a:ea typeface="メイリオ" panose="020B0604030504040204" pitchFamily="50" charset="-128"/>
              </a:rPr>
              <a:t>（ライセンス</a:t>
            </a:r>
            <a:r>
              <a:rPr lang="ja-JP" altLang="en-US" sz="1200" b="1" dirty="0" smtClean="0">
                <a:solidFill>
                  <a:schemeClr val="bg1"/>
                </a:solidFill>
                <a:latin typeface="Arial" panose="020B0604020202020204" pitchFamily="34" charset="0"/>
                <a:ea typeface="メイリオ" panose="020B0604030504040204" pitchFamily="50" charset="-128"/>
              </a:rPr>
              <a:t>条件確認</a:t>
            </a:r>
            <a:r>
              <a:rPr lang="ja-JP" altLang="en-US" sz="1200" b="1" dirty="0">
                <a:solidFill>
                  <a:schemeClr val="bg1"/>
                </a:solidFill>
                <a:latin typeface="Arial" panose="020B0604020202020204" pitchFamily="34" charset="0"/>
                <a:ea typeface="メイリオ" panose="020B0604030504040204" pitchFamily="50" charset="-128"/>
              </a:rPr>
              <a:t>）</a:t>
            </a:r>
          </a:p>
        </p:txBody>
      </p:sp>
      <p:sp>
        <p:nvSpPr>
          <p:cNvPr id="32" name="ホームベース 31"/>
          <p:cNvSpPr/>
          <p:nvPr/>
        </p:nvSpPr>
        <p:spPr bwMode="auto">
          <a:xfrm>
            <a:off x="5926515" y="3703428"/>
            <a:ext cx="1698825"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a:solidFill>
                  <a:schemeClr val="tx1"/>
                </a:solidFill>
                <a:latin typeface="Arial" panose="020B0604020202020204" pitchFamily="34" charset="0"/>
                <a:ea typeface="メイリオ" panose="020B0604030504040204" pitchFamily="50" charset="-128"/>
              </a:rPr>
              <a:t>FOSS</a:t>
            </a:r>
            <a:r>
              <a:rPr lang="zh-CN" altLang="en-US" sz="1400" b="1" dirty="0" smtClean="0">
                <a:solidFill>
                  <a:schemeClr val="tx1"/>
                </a:solidFill>
                <a:latin typeface="Arial" panose="020B0604020202020204" pitchFamily="34" charset="0"/>
                <a:ea typeface="メイリオ" panose="020B0604030504040204" pitchFamily="50" charset="-128"/>
              </a:rPr>
              <a:t>配布</a:t>
            </a:r>
            <a:r>
              <a:rPr lang="ja-JP" altLang="en-US" sz="1200" b="1" dirty="0" smtClean="0">
                <a:latin typeface="Arial" panose="020B0604020202020204" pitchFamily="34" charset="0"/>
                <a:ea typeface="メイリオ" panose="020B0604030504040204" pitchFamily="50" charset="-128"/>
              </a:rPr>
              <a:t>物確認</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33" name="テキスト ボックス 32"/>
          <p:cNvSpPr txBox="1"/>
          <p:nvPr/>
        </p:nvSpPr>
        <p:spPr>
          <a:xfrm>
            <a:off x="2487507" y="4516375"/>
            <a:ext cx="4316446"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a:solidFill>
                  <a:schemeClr val="bg1"/>
                </a:solidFill>
                <a:latin typeface="Arial" pitchFamily="34" charset="0"/>
                <a:ea typeface="メイリオ" pitchFamily="50" charset="-128"/>
              </a:rPr>
              <a:t>FOSS</a:t>
            </a:r>
            <a:r>
              <a:rPr lang="ja-JP" altLang="en-US" sz="1200" b="1" spc="100" dirty="0">
                <a:solidFill>
                  <a:schemeClr val="bg1"/>
                </a:solidFill>
                <a:latin typeface="Arial" pitchFamily="34" charset="0"/>
                <a:ea typeface="メイリオ" pitchFamily="50" charset="-128"/>
              </a:rPr>
              <a:t>コンプライアンス</a:t>
            </a:r>
            <a:r>
              <a:rPr lang="ja-JP" altLang="en-US" sz="1200" b="1" spc="100" dirty="0" smtClean="0">
                <a:solidFill>
                  <a:schemeClr val="bg1"/>
                </a:solidFill>
                <a:latin typeface="Arial" pitchFamily="34" charset="0"/>
                <a:ea typeface="メイリオ" pitchFamily="50" charset="-128"/>
              </a:rPr>
              <a:t>・プロセス</a:t>
            </a:r>
            <a:endParaRPr lang="ja-JP" altLang="en-US" sz="1200" b="1" spc="100" dirty="0">
              <a:solidFill>
                <a:schemeClr val="bg1"/>
              </a:solidFill>
              <a:latin typeface="Arial" pitchFamily="34" charset="0"/>
              <a:ea typeface="メイリオ" pitchFamily="50" charset="-128"/>
            </a:endParaRPr>
          </a:p>
        </p:txBody>
      </p:sp>
      <p:sp>
        <p:nvSpPr>
          <p:cNvPr id="34" name="下矢印 33"/>
          <p:cNvSpPr/>
          <p:nvPr/>
        </p:nvSpPr>
        <p:spPr bwMode="auto">
          <a:xfrm rot="2123965">
            <a:off x="5025263" y="3379958"/>
            <a:ext cx="528625"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5" name="Rectangle 2"/>
          <p:cNvSpPr txBox="1">
            <a:spLocks noChangeArrowheads="1"/>
          </p:cNvSpPr>
          <p:nvPr/>
        </p:nvSpPr>
        <p:spPr>
          <a:xfrm>
            <a:off x="762000" y="577314"/>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レビュー</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ライセンス条件確認</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プロセス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サブタイトル 2"/>
          <p:cNvSpPr txBox="1">
            <a:spLocks/>
          </p:cNvSpPr>
          <p:nvPr/>
        </p:nvSpPr>
        <p:spPr>
          <a:xfrm>
            <a:off x="1222359" y="6568048"/>
            <a:ext cx="7869766" cy="282200"/>
          </a:xfrm>
          <a:prstGeom prst="rect">
            <a:avLst/>
          </a:prstGeom>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上記プロセスの詳細を記載した文書を参照する場合は、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364964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1870028958"/>
              </p:ext>
            </p:extLst>
          </p:nvPr>
        </p:nvGraphicFramePr>
        <p:xfrm>
          <a:off x="1237579" y="4833196"/>
          <a:ext cx="9957532" cy="1790784"/>
        </p:xfrm>
        <a:graphic>
          <a:graphicData uri="http://schemas.openxmlformats.org/drawingml/2006/table">
            <a:tbl>
              <a:tblPr firstRow="1" bandRow="1">
                <a:tableStyleId>{5940675A-B579-460E-94D1-54222C63F5DA}</a:tableStyleId>
              </a:tblPr>
              <a:tblGrid>
                <a:gridCol w="5590691">
                  <a:extLst>
                    <a:ext uri="{9D8B030D-6E8A-4147-A177-3AD203B41FA5}">
                      <a16:colId xmlns:a16="http://schemas.microsoft.com/office/drawing/2014/main" val="2329334101"/>
                    </a:ext>
                  </a:extLst>
                </a:gridCol>
                <a:gridCol w="4366841">
                  <a:extLst>
                    <a:ext uri="{9D8B030D-6E8A-4147-A177-3AD203B41FA5}">
                      <a16:colId xmlns:a16="http://schemas.microsoft.com/office/drawing/2014/main" val="966656168"/>
                    </a:ext>
                  </a:extLst>
                </a:gridCol>
              </a:tblGrid>
              <a:tr h="25072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ja-JP" sz="1400" b="1" spc="100" dirty="0" smtClean="0">
                          <a:solidFill>
                            <a:schemeClr val="bg1"/>
                          </a:solidFill>
                          <a:latin typeface="Arial" pitchFamily="34" charset="0"/>
                          <a:ea typeface="メイリオ" pitchFamily="50" charset="-128"/>
                        </a:rPr>
                        <a:t>FOSS</a:t>
                      </a:r>
                      <a:r>
                        <a:rPr lang="ja-JP" altLang="en-US" sz="1400" b="1" spc="100" dirty="0" smtClean="0">
                          <a:solidFill>
                            <a:schemeClr val="bg1"/>
                          </a:solidFill>
                          <a:latin typeface="Arial" pitchFamily="34" charset="0"/>
                          <a:ea typeface="メイリオ" pitchFamily="50" charset="-128"/>
                        </a:rPr>
                        <a:t>配布物確認</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主な確認事項</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ja-JP" sz="1400" b="1" spc="100" dirty="0" smtClean="0">
                          <a:solidFill>
                            <a:schemeClr val="bg1"/>
                          </a:solidFill>
                          <a:latin typeface="Arial" pitchFamily="34" charset="0"/>
                          <a:ea typeface="メイリオ" pitchFamily="50" charset="-128"/>
                        </a:rPr>
                        <a:t>FOSS</a:t>
                      </a:r>
                      <a:r>
                        <a:rPr lang="ja-JP" altLang="en-US" sz="1400" b="1" spc="100" dirty="0" smtClean="0">
                          <a:solidFill>
                            <a:schemeClr val="bg1"/>
                          </a:solidFill>
                          <a:latin typeface="Arial" pitchFamily="34" charset="0"/>
                          <a:ea typeface="メイリオ" pitchFamily="50" charset="-128"/>
                        </a:rPr>
                        <a:t>配布物確認</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関連体制等</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extLst>
                  <a:ext uri="{0D108BD9-81ED-4DB2-BD59-A6C34878D82A}">
                    <a16:rowId xmlns:a16="http://schemas.microsoft.com/office/drawing/2014/main" val="1544420771"/>
                  </a:ext>
                </a:extLst>
              </a:tr>
              <a:tr h="679196">
                <a:tc>
                  <a:txBody>
                    <a:bodyPr/>
                    <a:lstStyle/>
                    <a:p>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リスト作成の</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実施確認</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・レビューの実施確認</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
                      </a:r>
                      <a:b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b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特に、</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利用の</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通知、表示（</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ライセンス一覧含む）</a:t>
                      </a:r>
                    </a:p>
                    <a:p>
                      <a:pPr>
                        <a:lnSpc>
                          <a:spcPts val="1100"/>
                        </a:lnSpc>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（バイナリ、又はソースコード）の提供</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ts val="1100"/>
                        </a:lnSpc>
                        <a:spcBef>
                          <a:spcPts val="0"/>
                        </a:spcBef>
                        <a:spcAft>
                          <a:spcPts val="0"/>
                        </a:spcAft>
                        <a:buClrTx/>
                        <a:buSzTx/>
                        <a:buFontTx/>
                        <a:buNone/>
                        <a:tabLst/>
                        <a:defRPr/>
                      </a:pPr>
                      <a:r>
                        <a:rPr kumimoji="1" lang="ja-JP" altLang="en-US" sz="1200" b="1" baseline="0" dirty="0">
                          <a:solidFill>
                            <a:schemeClr val="tx1"/>
                          </a:solidFill>
                          <a:latin typeface="Arial" panose="020B0604020202020204" pitchFamily="34" charset="0"/>
                          <a:ea typeface="メイリオ" panose="020B0604030504040204" pitchFamily="50" charset="-128"/>
                        </a:rPr>
                        <a:t>・ライセンス文の提供</a:t>
                      </a:r>
                      <a:endPar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の改変ソースコード、自社開発ソースコードの提供</a:t>
                      </a:r>
                    </a:p>
                    <a:p>
                      <a:pPr>
                        <a:lnSpc>
                          <a:spcPts val="1100"/>
                        </a:lnSpc>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・その他の</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ライセンス義務</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著作権表示、謝辞他</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の履行など</a:t>
                      </a:r>
                    </a:p>
                    <a:p>
                      <a:endPar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tc>
                  <a:txBody>
                    <a:bodyPr/>
                    <a:lstStyle/>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・開発者：</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配布物確認の実施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・開発責任者：</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配布物確認の承認</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・配布物を記録し、保存</a:t>
                      </a:r>
                    </a:p>
                    <a:p>
                      <a:endPar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endParaRPr kumimoji="1" lang="ja-JP" altLang="en-US" sz="1200" b="1" strike="dblStrike"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extLst>
                  <a:ext uri="{0D108BD9-81ED-4DB2-BD59-A6C34878D82A}">
                    <a16:rowId xmlns:a16="http://schemas.microsoft.com/office/drawing/2014/main" val="859723764"/>
                  </a:ext>
                </a:extLst>
              </a:tr>
            </a:tbl>
          </a:graphicData>
        </a:graphic>
      </p:graphicFrame>
      <p:grpSp>
        <p:nvGrpSpPr>
          <p:cNvPr id="4" name="グループ化 3"/>
          <p:cNvGrpSpPr/>
          <p:nvPr/>
        </p:nvGrpSpPr>
        <p:grpSpPr>
          <a:xfrm>
            <a:off x="1314714" y="1783405"/>
            <a:ext cx="9809959" cy="976782"/>
            <a:chOff x="257440" y="186986"/>
            <a:chExt cx="8957732" cy="964928"/>
          </a:xfrm>
        </p:grpSpPr>
        <p:sp>
          <p:nvSpPr>
            <p:cNvPr id="5" name="正方形/長方形 4"/>
            <p:cNvSpPr/>
            <p:nvPr/>
          </p:nvSpPr>
          <p:spPr bwMode="auto">
            <a:xfrm>
              <a:off x="257440" y="186986"/>
              <a:ext cx="8957732" cy="964928"/>
            </a:xfrm>
            <a:prstGeom prst="rect">
              <a:avLst/>
            </a:prstGeom>
            <a:solidFill>
              <a:srgbClr val="71C9E5"/>
            </a:solidFill>
            <a:ln w="9525">
              <a:noFill/>
              <a:miter lim="800000"/>
              <a:headEnd/>
              <a:tailEnd/>
            </a:ln>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cxnSp>
          <p:nvCxnSpPr>
            <p:cNvPr id="6" name="直線コネクタ 5"/>
            <p:cNvCxnSpPr/>
            <p:nvPr/>
          </p:nvCxnSpPr>
          <p:spPr bwMode="auto">
            <a:xfrm>
              <a:off x="350573" y="244113"/>
              <a:ext cx="8771467" cy="0"/>
            </a:xfrm>
            <a:prstGeom prst="line">
              <a:avLst/>
            </a:prstGeom>
            <a:noFill/>
            <a:ln w="19050" cap="flat" cmpd="sng" algn="ctr">
              <a:solidFill>
                <a:schemeClr val="bg1"/>
              </a:solidFill>
              <a:prstDash val="dash"/>
              <a:round/>
              <a:headEnd type="none" w="med" len="med"/>
              <a:tailEnd type="none" w="med" len="med"/>
            </a:ln>
            <a:effectLst/>
          </p:spPr>
        </p:cxnSp>
        <p:cxnSp>
          <p:nvCxnSpPr>
            <p:cNvPr id="7" name="直線コネクタ 6"/>
            <p:cNvCxnSpPr/>
            <p:nvPr/>
          </p:nvCxnSpPr>
          <p:spPr bwMode="auto">
            <a:xfrm>
              <a:off x="350573" y="1103931"/>
              <a:ext cx="8771467" cy="0"/>
            </a:xfrm>
            <a:prstGeom prst="line">
              <a:avLst/>
            </a:prstGeom>
            <a:noFill/>
            <a:ln w="19050" cap="flat" cmpd="sng" algn="ctr">
              <a:solidFill>
                <a:schemeClr val="bg1"/>
              </a:solidFill>
              <a:prstDash val="dash"/>
              <a:round/>
              <a:headEnd type="none" w="med" len="med"/>
              <a:tailEnd type="none" w="med" len="med"/>
            </a:ln>
            <a:effectLst/>
          </p:spPr>
        </p:cxnSp>
      </p:grpSp>
      <p:sp>
        <p:nvSpPr>
          <p:cNvPr id="8" name="Text Box 31"/>
          <p:cNvSpPr txBox="1">
            <a:spLocks noChangeArrowheads="1"/>
          </p:cNvSpPr>
          <p:nvPr/>
        </p:nvSpPr>
        <p:spPr bwMode="gray">
          <a:xfrm>
            <a:off x="1483801" y="2212278"/>
            <a:ext cx="9704366" cy="425513"/>
          </a:xfrm>
          <a:prstGeom prst="rect">
            <a:avLst/>
          </a:prstGeom>
          <a:noFill/>
          <a:ln w="3175" cap="rnd">
            <a:noFill/>
            <a:miter lim="800000"/>
            <a:headEnd/>
            <a:tailEnd/>
          </a:ln>
          <a:effectLst/>
        </p:spPr>
        <p:txBody>
          <a:bodyPr wrap="square" lIns="72000" tIns="0" rIns="144000" bIns="0" anchor="t">
            <a:noAutofit/>
          </a:bodyPr>
          <a:lstStyle/>
          <a:p>
            <a:pPr>
              <a:lnSpc>
                <a:spcPct val="100000"/>
              </a:lnSpc>
              <a:buClr>
                <a:srgbClr val="C00000"/>
              </a:buClr>
              <a:defRPr/>
            </a:pPr>
            <a:r>
              <a:rPr lang="en-US" altLang="ja-JP" sz="1400" b="1" spc="100" dirty="0">
                <a:solidFill>
                  <a:schemeClr val="tx1">
                    <a:lumMod val="75000"/>
                    <a:lumOff val="25000"/>
                  </a:schemeClr>
                </a:solidFill>
                <a:latin typeface="Arial" pitchFamily="34" charset="0"/>
                <a:ea typeface="メイリオ" pitchFamily="50" charset="-128"/>
              </a:rPr>
              <a:t>FOSS</a:t>
            </a:r>
            <a:r>
              <a:rPr lang="ja-JP" altLang="en-US" sz="1400" b="1" spc="100" dirty="0">
                <a:solidFill>
                  <a:schemeClr val="tx1">
                    <a:lumMod val="75000"/>
                    <a:lumOff val="25000"/>
                  </a:schemeClr>
                </a:solidFill>
                <a:latin typeface="Arial" pitchFamily="34" charset="0"/>
                <a:ea typeface="メイリオ" pitchFamily="50" charset="-128"/>
              </a:rPr>
              <a:t>を導入した製品を出荷（配布）する前に、開発プロセスの「検査」工程で、下表の確認を行う「</a:t>
            </a:r>
            <a:r>
              <a:rPr lang="en-US" altLang="ja-JP" sz="1400" b="1" spc="100" dirty="0">
                <a:solidFill>
                  <a:schemeClr val="tx1">
                    <a:lumMod val="75000"/>
                    <a:lumOff val="25000"/>
                  </a:schemeClr>
                </a:solidFill>
                <a:latin typeface="Arial" pitchFamily="34" charset="0"/>
                <a:ea typeface="メイリオ" pitchFamily="50" charset="-128"/>
              </a:rPr>
              <a:t>FOSS</a:t>
            </a:r>
            <a:r>
              <a:rPr lang="ja-JP" altLang="en-US" sz="1400" b="1" spc="100" dirty="0" smtClean="0">
                <a:solidFill>
                  <a:schemeClr val="tx1">
                    <a:lumMod val="75000"/>
                    <a:lumOff val="25000"/>
                  </a:schemeClr>
                </a:solidFill>
                <a:latin typeface="Arial" pitchFamily="34" charset="0"/>
                <a:ea typeface="メイリオ" pitchFamily="50" charset="-128"/>
              </a:rPr>
              <a:t>配布物確認」プロセスを</a:t>
            </a:r>
            <a:r>
              <a:rPr lang="ja-JP" altLang="en-US" sz="1400" b="1" spc="100" dirty="0">
                <a:solidFill>
                  <a:schemeClr val="tx1">
                    <a:lumMod val="75000"/>
                    <a:lumOff val="25000"/>
                  </a:schemeClr>
                </a:solidFill>
                <a:latin typeface="Arial" pitchFamily="34" charset="0"/>
                <a:ea typeface="メイリオ" pitchFamily="50" charset="-128"/>
              </a:rPr>
              <a:t>実施します。</a:t>
            </a:r>
          </a:p>
        </p:txBody>
      </p:sp>
      <p:sp>
        <p:nvSpPr>
          <p:cNvPr id="9" name="テキスト ボックス 8"/>
          <p:cNvSpPr txBox="1"/>
          <p:nvPr/>
        </p:nvSpPr>
        <p:spPr>
          <a:xfrm>
            <a:off x="1457590" y="1905221"/>
            <a:ext cx="4427644" cy="282573"/>
          </a:xfrm>
          <a:prstGeom prst="rect">
            <a:avLst/>
          </a:prstGeom>
          <a:noFill/>
          <a:ln>
            <a:noFill/>
          </a:ln>
        </p:spPr>
        <p:txBody>
          <a:bodyPr wrap="square" lIns="0" tIns="36000" rIns="72000" bIns="0" rtlCol="0">
            <a:spAutoFit/>
          </a:bodyPr>
          <a:lstStyle/>
          <a:p>
            <a:pPr>
              <a:lnSpc>
                <a:spcPct val="100000"/>
              </a:lnSpc>
            </a:pPr>
            <a:r>
              <a:rPr lang="ja-JP" altLang="en-US" sz="1600" b="1" spc="100" dirty="0">
                <a:solidFill>
                  <a:schemeClr val="bg1"/>
                </a:solidFill>
                <a:latin typeface="Arial" pitchFamily="34" charset="0"/>
                <a:ea typeface="メイリオ" pitchFamily="50" charset="-128"/>
              </a:rPr>
              <a:t>（３</a:t>
            </a:r>
            <a:r>
              <a:rPr lang="ja-JP" altLang="en-US" sz="1600" b="1" spc="-100" dirty="0">
                <a:solidFill>
                  <a:schemeClr val="bg1"/>
                </a:solidFill>
                <a:latin typeface="Arial" pitchFamily="34" charset="0"/>
                <a:ea typeface="メイリオ" pitchFamily="50" charset="-128"/>
              </a:rPr>
              <a:t>）「</a:t>
            </a:r>
            <a:r>
              <a:rPr lang="en-US" altLang="ja-JP" sz="1600" b="1" spc="100" dirty="0" smtClean="0">
                <a:solidFill>
                  <a:schemeClr val="bg1"/>
                </a:solidFill>
                <a:latin typeface="Arial" pitchFamily="34" charset="0"/>
                <a:ea typeface="メイリオ" pitchFamily="50" charset="-128"/>
              </a:rPr>
              <a:t>FOSS</a:t>
            </a:r>
            <a:r>
              <a:rPr lang="ja-JP" altLang="en-US" sz="1600" b="1" spc="100" dirty="0" smtClean="0">
                <a:solidFill>
                  <a:schemeClr val="bg1"/>
                </a:solidFill>
                <a:latin typeface="Arial" pitchFamily="34" charset="0"/>
                <a:ea typeface="メイリオ" pitchFamily="50" charset="-128"/>
              </a:rPr>
              <a:t>配布物確認</a:t>
            </a:r>
            <a:r>
              <a:rPr lang="zh-TW" altLang="en-US" sz="1600" b="1" spc="100" dirty="0" smtClean="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プロセス</a:t>
            </a:r>
            <a:endParaRPr lang="zh-TW" altLang="en-US" sz="1600" b="1" spc="100" dirty="0">
              <a:solidFill>
                <a:schemeClr val="bg1"/>
              </a:solidFill>
              <a:latin typeface="Arial" pitchFamily="34" charset="0"/>
              <a:ea typeface="メイリオ" pitchFamily="50" charset="-128"/>
            </a:endParaRPr>
          </a:p>
        </p:txBody>
      </p:sp>
      <p:sp>
        <p:nvSpPr>
          <p:cNvPr id="10" name="ホームベース 9"/>
          <p:cNvSpPr/>
          <p:nvPr/>
        </p:nvSpPr>
        <p:spPr bwMode="auto">
          <a:xfrm>
            <a:off x="1281970" y="3177483"/>
            <a:ext cx="9881681" cy="1628618"/>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1" name="ホームベース 10"/>
          <p:cNvSpPr/>
          <p:nvPr/>
        </p:nvSpPr>
        <p:spPr bwMode="auto">
          <a:xfrm>
            <a:off x="1319719" y="2809743"/>
            <a:ext cx="9881681" cy="1962510"/>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2" name="テキスト ボックス 11"/>
          <p:cNvSpPr txBox="1"/>
          <p:nvPr/>
        </p:nvSpPr>
        <p:spPr>
          <a:xfrm>
            <a:off x="1319719" y="2796574"/>
            <a:ext cx="4321044" cy="298691"/>
          </a:xfrm>
          <a:prstGeom prst="roundRect">
            <a:avLst/>
          </a:prstGeom>
          <a:solidFill>
            <a:srgbClr val="51C531"/>
          </a:solidFill>
        </p:spPr>
        <p:txBody>
          <a:bodyPr wrap="square" lIns="144000" tIns="36000" rIns="144000" bIns="18000" rtlCol="0" anchor="ctr">
            <a:spAutoFit/>
          </a:bodyPr>
          <a:lstStyle/>
          <a:p>
            <a:pPr>
              <a:lnSpc>
                <a:spcPct val="100000"/>
              </a:lnSpc>
            </a:pPr>
            <a:r>
              <a:rPr lang="ja-JP" altLang="en-US" sz="1400" b="1" spc="100" dirty="0">
                <a:solidFill>
                  <a:schemeClr val="bg1"/>
                </a:solidFill>
                <a:latin typeface="Arial" pitchFamily="34" charset="0"/>
                <a:ea typeface="メイリオ" pitchFamily="50" charset="-128"/>
              </a:rPr>
              <a:t>一般的な製品・システム等の開発プロセス</a:t>
            </a:r>
          </a:p>
        </p:txBody>
      </p:sp>
      <p:grpSp>
        <p:nvGrpSpPr>
          <p:cNvPr id="13" name="グループ化 12"/>
          <p:cNvGrpSpPr/>
          <p:nvPr/>
        </p:nvGrpSpPr>
        <p:grpSpPr>
          <a:xfrm>
            <a:off x="1438274" y="3137473"/>
            <a:ext cx="9563321" cy="1486500"/>
            <a:chOff x="695462" y="4171167"/>
            <a:chExt cx="8156617" cy="827090"/>
          </a:xfrm>
        </p:grpSpPr>
        <p:grpSp>
          <p:nvGrpSpPr>
            <p:cNvPr id="14" name="グループ化 13"/>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27" name="正方形/長方形 26"/>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28" name="二等辺三角形 27"/>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5" name="グループ化 14"/>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25" name="正方形/長方形 24"/>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26" name="二等辺三角形 25"/>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6" name="グループ化 15"/>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23" name="正方形/長方形 22"/>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24" name="二等辺三角形 23"/>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7" name="グループ化 16"/>
            <p:cNvGrpSpPr/>
            <p:nvPr/>
          </p:nvGrpSpPr>
          <p:grpSpPr>
            <a:xfrm>
              <a:off x="6545183" y="4171167"/>
              <a:ext cx="1133843" cy="827090"/>
              <a:chOff x="1326020" y="4468969"/>
              <a:chExt cx="1133843" cy="658800"/>
            </a:xfrm>
            <a:solidFill>
              <a:srgbClr val="24A9D2"/>
            </a:solidFill>
            <a:effectLst>
              <a:outerShdw blurRad="50800" dist="38100" dir="2700000" algn="tl" rotWithShape="0">
                <a:prstClr val="black">
                  <a:alpha val="40000"/>
                </a:prstClr>
              </a:outerShdw>
            </a:effectLst>
          </p:grpSpPr>
          <p:sp>
            <p:nvSpPr>
              <p:cNvPr id="21" name="正方形/長方形 20"/>
              <p:cNvSpPr/>
              <p:nvPr/>
            </p:nvSpPr>
            <p:spPr bwMode="auto">
              <a:xfrm>
                <a:off x="1326020" y="4468969"/>
                <a:ext cx="953539"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22" name="二等辺三角形 21"/>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8" name="グループ化 17"/>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19" name="正方形/長方形 18"/>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20" name="二等辺三角形 19"/>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
        <p:nvSpPr>
          <p:cNvPr id="29" name="ホームベース 28"/>
          <p:cNvSpPr/>
          <p:nvPr/>
        </p:nvSpPr>
        <p:spPr bwMode="auto">
          <a:xfrm>
            <a:off x="1575434" y="3646776"/>
            <a:ext cx="6465699" cy="1012745"/>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30" name="ホームベース 29"/>
          <p:cNvSpPr/>
          <p:nvPr/>
        </p:nvSpPr>
        <p:spPr bwMode="auto">
          <a:xfrm>
            <a:off x="1643063" y="3714775"/>
            <a:ext cx="1719290"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FOSS</a:t>
            </a:r>
            <a:r>
              <a:rPr lang="ja-JP" altLang="en-US" sz="1400" b="1" dirty="0" smtClean="0">
                <a:latin typeface="Arial" panose="020B0604020202020204" pitchFamily="34" charset="0"/>
                <a:ea typeface="メイリオ" panose="020B0604030504040204" pitchFamily="50" charset="-128"/>
              </a:rPr>
              <a:t>リスト作成</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31" name="ホームベース 30"/>
          <p:cNvSpPr/>
          <p:nvPr/>
        </p:nvSpPr>
        <p:spPr bwMode="auto">
          <a:xfrm>
            <a:off x="3918181" y="3714775"/>
            <a:ext cx="1719290"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ja-JP" altLang="en-US" sz="1400" b="1" dirty="0">
                <a:latin typeface="Arial" panose="020B0604020202020204" pitchFamily="34" charset="0"/>
                <a:ea typeface="メイリオ" panose="020B0604030504040204" pitchFamily="50" charset="-128"/>
              </a:rPr>
              <a:t>レビュ</a:t>
            </a:r>
            <a:r>
              <a:rPr lang="ja-JP" altLang="en-US" sz="1400" b="1" dirty="0" smtClean="0">
                <a:latin typeface="Arial" panose="020B0604020202020204" pitchFamily="34" charset="0"/>
                <a:ea typeface="メイリオ" panose="020B0604030504040204" pitchFamily="50" charset="-128"/>
              </a:rPr>
              <a:t>ー</a:t>
            </a:r>
            <a:endParaRPr lang="ja-JP" altLang="en-US" sz="1400" b="1" dirty="0">
              <a:solidFill>
                <a:schemeClr val="tx1"/>
              </a:solidFill>
              <a:latin typeface="Arial" panose="020B0604020202020204" pitchFamily="34" charset="0"/>
              <a:ea typeface="メイリオ" panose="020B0604030504040204" pitchFamily="50" charset="-128"/>
            </a:endParaRPr>
          </a:p>
          <a:p>
            <a:pPr algn="ctr"/>
            <a:r>
              <a:rPr lang="ja-JP" altLang="en-US" sz="1200" b="1" dirty="0">
                <a:solidFill>
                  <a:schemeClr val="tx1"/>
                </a:solidFill>
                <a:latin typeface="Arial" panose="020B0604020202020204" pitchFamily="34" charset="0"/>
                <a:ea typeface="メイリオ" panose="020B0604030504040204" pitchFamily="50" charset="-128"/>
              </a:rPr>
              <a:t>（ライセンス</a:t>
            </a:r>
            <a:r>
              <a:rPr lang="ja-JP" altLang="en-US" sz="1200" b="1" dirty="0" smtClean="0">
                <a:solidFill>
                  <a:schemeClr val="tx1"/>
                </a:solidFill>
                <a:latin typeface="Arial" panose="020B0604020202020204" pitchFamily="34" charset="0"/>
                <a:ea typeface="メイリオ" panose="020B0604030504040204" pitchFamily="50" charset="-128"/>
              </a:rPr>
              <a:t>条件確認</a:t>
            </a:r>
            <a:r>
              <a:rPr lang="ja-JP" altLang="en-US" sz="1200" b="1" dirty="0">
                <a:solidFill>
                  <a:schemeClr val="tx1"/>
                </a:solidFill>
                <a:latin typeface="Arial" panose="020B0604020202020204" pitchFamily="34" charset="0"/>
                <a:ea typeface="メイリオ" panose="020B0604030504040204" pitchFamily="50" charset="-128"/>
              </a:rPr>
              <a:t>）</a:t>
            </a:r>
          </a:p>
        </p:txBody>
      </p:sp>
      <p:sp>
        <p:nvSpPr>
          <p:cNvPr id="32" name="ホームベース 31"/>
          <p:cNvSpPr/>
          <p:nvPr/>
        </p:nvSpPr>
        <p:spPr bwMode="auto">
          <a:xfrm>
            <a:off x="6164114" y="3714775"/>
            <a:ext cx="1719290" cy="736948"/>
          </a:xfrm>
          <a:prstGeom prst="homePlate">
            <a:avLst>
              <a:gd name="adj" fmla="val 13152"/>
            </a:avLst>
          </a:prstGeom>
          <a:solidFill>
            <a:srgbClr val="FF2975"/>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a:solidFill>
                  <a:schemeClr val="bg1"/>
                </a:solidFill>
                <a:latin typeface="Arial" panose="020B0604020202020204" pitchFamily="34" charset="0"/>
                <a:ea typeface="メイリオ" panose="020B0604030504040204" pitchFamily="50" charset="-128"/>
              </a:rPr>
              <a:t>FOSS</a:t>
            </a:r>
            <a:r>
              <a:rPr lang="zh-CN" altLang="en-US" sz="1400" b="1" dirty="0" smtClean="0">
                <a:solidFill>
                  <a:schemeClr val="bg1"/>
                </a:solidFill>
                <a:latin typeface="Arial" panose="020B0604020202020204" pitchFamily="34" charset="0"/>
                <a:ea typeface="メイリオ" panose="020B0604030504040204" pitchFamily="50" charset="-128"/>
              </a:rPr>
              <a:t>配布</a:t>
            </a:r>
            <a:r>
              <a:rPr lang="ja-JP" altLang="en-US" sz="1400" b="1" dirty="0" smtClean="0">
                <a:solidFill>
                  <a:schemeClr val="bg1"/>
                </a:solidFill>
                <a:latin typeface="Arial" panose="020B0604020202020204" pitchFamily="34" charset="0"/>
                <a:ea typeface="メイリオ" panose="020B0604030504040204" pitchFamily="50" charset="-128"/>
              </a:rPr>
              <a:t>物確認</a:t>
            </a:r>
            <a:endParaRPr lang="zh-CN" altLang="en-US" sz="1400" b="1" dirty="0">
              <a:solidFill>
                <a:schemeClr val="bg1"/>
              </a:solidFill>
              <a:latin typeface="Arial" panose="020B0604020202020204" pitchFamily="34" charset="0"/>
              <a:ea typeface="メイリオ" panose="020B0604030504040204" pitchFamily="50" charset="-128"/>
            </a:endParaRPr>
          </a:p>
        </p:txBody>
      </p:sp>
      <p:sp>
        <p:nvSpPr>
          <p:cNvPr id="33" name="テキスト ボックス 32"/>
          <p:cNvSpPr txBox="1"/>
          <p:nvPr/>
        </p:nvSpPr>
        <p:spPr>
          <a:xfrm>
            <a:off x="3201924" y="4527722"/>
            <a:ext cx="3062465"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a:solidFill>
                  <a:schemeClr val="bg1"/>
                </a:solidFill>
                <a:latin typeface="Arial" pitchFamily="34" charset="0"/>
                <a:ea typeface="メイリオ" pitchFamily="50" charset="-128"/>
              </a:rPr>
              <a:t>FOSS</a:t>
            </a:r>
            <a:r>
              <a:rPr lang="ja-JP" altLang="en-US" sz="1200" b="1" spc="100" dirty="0">
                <a:solidFill>
                  <a:schemeClr val="bg1"/>
                </a:solidFill>
                <a:latin typeface="Arial" pitchFamily="34" charset="0"/>
                <a:ea typeface="メイリオ" pitchFamily="50" charset="-128"/>
              </a:rPr>
              <a:t>コンプライアンス</a:t>
            </a:r>
            <a:r>
              <a:rPr lang="ja-JP" altLang="en-US" sz="1200" b="1" spc="100" dirty="0" smtClean="0">
                <a:solidFill>
                  <a:schemeClr val="bg1"/>
                </a:solidFill>
                <a:latin typeface="Arial" pitchFamily="34" charset="0"/>
                <a:ea typeface="メイリオ" pitchFamily="50" charset="-128"/>
              </a:rPr>
              <a:t>・プロセス</a:t>
            </a:r>
            <a:endParaRPr lang="ja-JP" altLang="en-US" sz="1200" b="1" spc="100" dirty="0">
              <a:solidFill>
                <a:schemeClr val="bg1"/>
              </a:solidFill>
              <a:latin typeface="Arial" pitchFamily="34" charset="0"/>
              <a:ea typeface="メイリオ" pitchFamily="50" charset="-128"/>
            </a:endParaRPr>
          </a:p>
        </p:txBody>
      </p:sp>
      <p:sp>
        <p:nvSpPr>
          <p:cNvPr id="34" name="下矢印 33"/>
          <p:cNvSpPr/>
          <p:nvPr/>
        </p:nvSpPr>
        <p:spPr bwMode="auto">
          <a:xfrm rot="2123965">
            <a:off x="7579684" y="3393149"/>
            <a:ext cx="534993"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6" name="Rectangle 2"/>
          <p:cNvSpPr>
            <a:spLocks noGrp="1" noChangeArrowheads="1"/>
          </p:cNvSpPr>
          <p:nvPr>
            <p:ph type="title"/>
          </p:nvPr>
        </p:nvSpPr>
        <p:spPr>
          <a:xfrm>
            <a:off x="609600" y="595392"/>
            <a:ext cx="10972800" cy="990600"/>
          </a:xfrm>
        </p:spPr>
        <p:txBody>
          <a:bodyPr>
            <a:normAutofit fontScale="90000"/>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配布物確認プロセス</a:t>
            </a:r>
            <a:r>
              <a:rPr lang="ja-JP" alt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【§4.1</a:t>
            </a:r>
            <a:r>
              <a:rPr lang="en-US" altLang="ja-JP" sz="20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サブタイトル 2"/>
          <p:cNvSpPr txBox="1">
            <a:spLocks/>
          </p:cNvSpPr>
          <p:nvPr/>
        </p:nvSpPr>
        <p:spPr>
          <a:xfrm>
            <a:off x="1222359" y="6599044"/>
            <a:ext cx="7869766" cy="282200"/>
          </a:xfrm>
          <a:prstGeom prst="rect">
            <a:avLst/>
          </a:prstGeom>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上記プロセスの詳細を記載した文書を参照する場合は、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087191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4</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fontScale="92500" lnSpcReduction="10000"/>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企業における</a:t>
            </a:r>
            <a:r>
              <a:rPr lang="en-US" altLang="ja-JP" sz="4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利用</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4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導入時の検討</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1976438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ja-JP" dirty="0"/>
              <a:t>FOSS</a:t>
            </a:r>
            <a:r>
              <a:rPr lang="ja-JP" altLang="en-US" dirty="0"/>
              <a:t>導入時の検討・実施事項</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3" name="表 2"/>
          <p:cNvGraphicFramePr>
            <a:graphicFrameLocks noGrp="1"/>
          </p:cNvGraphicFramePr>
          <p:nvPr>
            <p:extLst/>
          </p:nvPr>
        </p:nvGraphicFramePr>
        <p:xfrm>
          <a:off x="1941747" y="2979026"/>
          <a:ext cx="9056218" cy="3367509"/>
        </p:xfrm>
        <a:graphic>
          <a:graphicData uri="http://schemas.openxmlformats.org/drawingml/2006/table">
            <a:tbl>
              <a:tblPr firstRow="1" bandRow="1">
                <a:tableStyleId>{5C22544A-7EE6-4342-B048-85BDC9FD1C3A}</a:tableStyleId>
              </a:tblPr>
              <a:tblGrid>
                <a:gridCol w="1032410">
                  <a:extLst>
                    <a:ext uri="{9D8B030D-6E8A-4147-A177-3AD203B41FA5}">
                      <a16:colId xmlns:a16="http://schemas.microsoft.com/office/drawing/2014/main" val="20000"/>
                    </a:ext>
                  </a:extLst>
                </a:gridCol>
                <a:gridCol w="3565479">
                  <a:extLst>
                    <a:ext uri="{9D8B030D-6E8A-4147-A177-3AD203B41FA5}">
                      <a16:colId xmlns:a16="http://schemas.microsoft.com/office/drawing/2014/main" val="20001"/>
                    </a:ext>
                  </a:extLst>
                </a:gridCol>
                <a:gridCol w="2647085">
                  <a:extLst>
                    <a:ext uri="{9D8B030D-6E8A-4147-A177-3AD203B41FA5}">
                      <a16:colId xmlns:a16="http://schemas.microsoft.com/office/drawing/2014/main" val="20002"/>
                    </a:ext>
                  </a:extLst>
                </a:gridCol>
                <a:gridCol w="1811244">
                  <a:extLst>
                    <a:ext uri="{9D8B030D-6E8A-4147-A177-3AD203B41FA5}">
                      <a16:colId xmlns:a16="http://schemas.microsoft.com/office/drawing/2014/main" val="20003"/>
                    </a:ext>
                  </a:extLst>
                </a:gridCol>
              </a:tblGrid>
              <a:tr h="274639">
                <a:tc gridSpan="2">
                  <a:txBody>
                    <a:bodyPr/>
                    <a:lstStyle/>
                    <a:p>
                      <a:pPr algn="ctr">
                        <a:lnSpc>
                          <a:spcPct val="100000"/>
                        </a:lnSpc>
                      </a:pPr>
                      <a:r>
                        <a:rPr kumimoji="1" lang="ja-JP" altLang="en-US" sz="1400" b="1" kern="1200" baseline="0" dirty="0" smtClean="0">
                          <a:solidFill>
                            <a:schemeClr val="bg1"/>
                          </a:solidFill>
                          <a:latin typeface="Arial" pitchFamily="34" charset="0"/>
                          <a:ea typeface="メイリオ" pitchFamily="50" charset="-128"/>
                          <a:cs typeface="+mn-cs"/>
                        </a:rPr>
                        <a:t>利用</a:t>
                      </a:r>
                      <a:r>
                        <a:rPr kumimoji="1" lang="ja-JP" altLang="ja-JP" sz="1400" b="1" kern="1200" baseline="0" dirty="0" smtClean="0">
                          <a:solidFill>
                            <a:schemeClr val="bg1"/>
                          </a:solidFill>
                          <a:latin typeface="Arial" pitchFamily="34" charset="0"/>
                          <a:ea typeface="メイリオ" pitchFamily="50" charset="-128"/>
                          <a:cs typeface="+mn-cs"/>
                        </a:rPr>
                        <a:t>形態</a:t>
                      </a:r>
                      <a:endParaRPr kumimoji="1" lang="ja-JP" altLang="en-US" sz="1400" baseline="0" dirty="0">
                        <a:solidFill>
                          <a:schemeClr val="bg1"/>
                        </a:solidFill>
                        <a:latin typeface="Arial" pitchFamily="34" charset="0"/>
                        <a:ea typeface="メイリオ" pitchFamily="50" charset="-128"/>
                      </a:endParaRPr>
                    </a:p>
                  </a:txBody>
                  <a:tcPr marL="94726" marR="94726"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hMerge="1">
                  <a:txBody>
                    <a:bodyPr/>
                    <a:lstStyle/>
                    <a:p>
                      <a:endParaRPr kumimoji="1" lang="ja-JP" altLang="en-US"/>
                    </a:p>
                  </a:txBody>
                  <a:tcPr/>
                </a:tc>
                <a:tc>
                  <a:txBody>
                    <a:bodyPr/>
                    <a:lstStyle/>
                    <a:p>
                      <a:pPr algn="ctr">
                        <a:lnSpc>
                          <a:spcPct val="100000"/>
                        </a:lnSpc>
                      </a:pPr>
                      <a:r>
                        <a:rPr kumimoji="1" lang="ja-JP" altLang="en-US" sz="1200" b="1" kern="1200" baseline="0" dirty="0">
                          <a:solidFill>
                            <a:schemeClr val="bg1"/>
                          </a:solidFill>
                          <a:latin typeface="Arial" pitchFamily="34" charset="0"/>
                          <a:ea typeface="メイリオ" pitchFamily="50" charset="-128"/>
                          <a:cs typeface="+mn-cs"/>
                        </a:rPr>
                        <a:t>課せられる</a:t>
                      </a:r>
                      <a:r>
                        <a:rPr kumimoji="1" lang="ja-JP" altLang="ja-JP" sz="1200" b="1" kern="1200" baseline="0" dirty="0">
                          <a:solidFill>
                            <a:schemeClr val="bg1"/>
                          </a:solidFill>
                          <a:latin typeface="Arial" pitchFamily="34" charset="0"/>
                          <a:ea typeface="メイリオ" pitchFamily="50" charset="-128"/>
                          <a:cs typeface="+mn-cs"/>
                        </a:rPr>
                        <a:t>ライセンス条件</a:t>
                      </a:r>
                      <a:endParaRPr kumimoji="1" lang="ja-JP" altLang="en-US" sz="1200" baseline="0" dirty="0">
                        <a:solidFill>
                          <a:schemeClr val="bg1"/>
                        </a:solidFill>
                        <a:latin typeface="Arial" pitchFamily="34" charset="0"/>
                        <a:ea typeface="メイリオ" pitchFamily="50" charset="-128"/>
                      </a:endParaRPr>
                    </a:p>
                  </a:txBody>
                  <a:tcPr marL="94726" marR="94726"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a:lnSpc>
                          <a:spcPct val="100000"/>
                        </a:lnSpc>
                      </a:pPr>
                      <a:r>
                        <a:rPr kumimoji="1" lang="ja-JP" altLang="ja-JP" sz="1200" b="1" kern="1200" baseline="0" dirty="0">
                          <a:solidFill>
                            <a:schemeClr val="bg1"/>
                          </a:solidFill>
                          <a:latin typeface="Arial" pitchFamily="34" charset="0"/>
                          <a:ea typeface="メイリオ" pitchFamily="50" charset="-128"/>
                          <a:cs typeface="+mn-cs"/>
                        </a:rPr>
                        <a:t>知財上のリスク</a:t>
                      </a:r>
                      <a:endParaRPr kumimoji="1" lang="ja-JP" altLang="en-US" sz="1200" b="1" baseline="0" dirty="0">
                        <a:solidFill>
                          <a:schemeClr val="bg1"/>
                        </a:solidFill>
                        <a:latin typeface="Arial" pitchFamily="34" charset="0"/>
                        <a:ea typeface="メイリオ" pitchFamily="50" charset="-128"/>
                      </a:endParaRPr>
                    </a:p>
                  </a:txBody>
                  <a:tcPr marL="94726" marR="94726"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6167B"/>
                    </a:solidFill>
                  </a:tcPr>
                </a:tc>
                <a:extLst>
                  <a:ext uri="{0D108BD9-81ED-4DB2-BD59-A6C34878D82A}">
                    <a16:rowId xmlns:a16="http://schemas.microsoft.com/office/drawing/2014/main" val="10000"/>
                  </a:ext>
                </a:extLst>
              </a:tr>
              <a:tr h="859105">
                <a:tc>
                  <a:txBody>
                    <a:bodyPr/>
                    <a:lstStyle/>
                    <a:p>
                      <a:pPr algn="l">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改変して</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p>
                      <a:pPr algn="l">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利用</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p>
                      <a:pPr algn="l">
                        <a:lnSpc>
                          <a:spcPct val="150000"/>
                        </a:lnSpc>
                      </a:pP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en-US" altLang="ja-JP" sz="1200" b="1" kern="1200" baseline="0" dirty="0">
                        <a:solidFill>
                          <a:srgbClr val="1E8CAA"/>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改変部分のソースコードの開示</a:t>
                      </a:r>
                      <a:r>
                        <a:rPr kumimoji="1" lang="ja-JP" altLang="en-US" sz="1200" b="1" kern="1200" baseline="0" dirty="0">
                          <a:solidFill>
                            <a:schemeClr val="tx1">
                              <a:lumMod val="75000"/>
                              <a:lumOff val="25000"/>
                            </a:schemeClr>
                          </a:solidFill>
                          <a:latin typeface="Arial" pitchFamily="34" charset="0"/>
                          <a:ea typeface="メイリオ" pitchFamily="50" charset="-128"/>
                          <a:cs typeface="+mn-cs"/>
                        </a:rPr>
                        <a:t>要　</a:t>
                      </a: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
                      </a:r>
                      <a:br>
                        <a:rPr kumimoji="1" lang="en-US" altLang="ja-JP" sz="1200" b="1" kern="1200" baseline="0" dirty="0">
                          <a:solidFill>
                            <a:schemeClr val="tx1">
                              <a:lumMod val="75000"/>
                              <a:lumOff val="25000"/>
                            </a:schemeClr>
                          </a:solidFill>
                          <a:latin typeface="Arial" pitchFamily="34" charset="0"/>
                          <a:ea typeface="メイリオ" pitchFamily="50" charset="-128"/>
                          <a:cs typeface="+mn-cs"/>
                        </a:rPr>
                      </a:b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r>
                        <a:rPr kumimoji="1" lang="ja-JP" altLang="ja-JP" sz="1100" b="1" kern="1200" baseline="0" dirty="0">
                          <a:solidFill>
                            <a:schemeClr val="tx1">
                              <a:lumMod val="75000"/>
                              <a:lumOff val="25000"/>
                            </a:schemeClr>
                          </a:solidFill>
                          <a:latin typeface="Arial" pitchFamily="34" charset="0"/>
                          <a:ea typeface="メイリオ" pitchFamily="50" charset="-128"/>
                          <a:cs typeface="+mn-cs"/>
                        </a:rPr>
                        <a:t>コピーレフト型</a:t>
                      </a:r>
                      <a:r>
                        <a:rPr kumimoji="1" lang="ja-JP" altLang="en-US" sz="1100" b="1" kern="1200" baseline="0" dirty="0">
                          <a:solidFill>
                            <a:schemeClr val="tx1">
                              <a:lumMod val="75000"/>
                              <a:lumOff val="25000"/>
                            </a:schemeClr>
                          </a:solidFill>
                          <a:latin typeface="Arial" pitchFamily="34" charset="0"/>
                          <a:ea typeface="メイリオ" pitchFamily="50" charset="-128"/>
                          <a:cs typeface="+mn-cs"/>
                        </a:rPr>
                        <a:t>、</a:t>
                      </a:r>
                      <a:r>
                        <a:rPr kumimoji="1" lang="ja-JP" altLang="ja-JP" sz="1100" b="1" kern="1200" baseline="0" dirty="0">
                          <a:solidFill>
                            <a:schemeClr val="tx1">
                              <a:lumMod val="75000"/>
                              <a:lumOff val="25000"/>
                            </a:schemeClr>
                          </a:solidFill>
                          <a:latin typeface="Arial" pitchFamily="34" charset="0"/>
                          <a:ea typeface="メイリオ" pitchFamily="50" charset="-128"/>
                          <a:cs typeface="+mn-cs"/>
                        </a:rPr>
                        <a:t>準コピーレフト型</a:t>
                      </a:r>
                      <a:r>
                        <a:rPr kumimoji="1" lang="ja-JP" altLang="en-US" sz="1100" b="1" kern="1200" baseline="0" dirty="0">
                          <a:solidFill>
                            <a:schemeClr val="tx1">
                              <a:lumMod val="75000"/>
                              <a:lumOff val="25000"/>
                            </a:schemeClr>
                          </a:solidFill>
                          <a:latin typeface="Arial" pitchFamily="34" charset="0"/>
                          <a:ea typeface="メイリオ" pitchFamily="50" charset="-128"/>
                          <a:cs typeface="+mn-cs"/>
                        </a:rPr>
                        <a:t>の場合</a:t>
                      </a: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endParaRPr kumimoji="1" lang="ja-JP" altLang="en-US" sz="1100" b="1" baseline="0" dirty="0">
                        <a:solidFill>
                          <a:schemeClr val="tx1">
                            <a:lumMod val="75000"/>
                            <a:lumOff val="25000"/>
                          </a:schemeClr>
                        </a:solidFill>
                        <a:latin typeface="Arial" pitchFamily="34" charset="0"/>
                        <a:ea typeface="メイリオ"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marL="108000" indent="-108000">
                        <a:lnSpc>
                          <a:spcPct val="150000"/>
                        </a:lnSpc>
                        <a:buSzPct val="83000"/>
                        <a:buFont typeface="Wingdings" pitchFamily="2" charset="2"/>
                        <a:buChar char="l"/>
                      </a:pPr>
                      <a:r>
                        <a:rPr kumimoji="1" lang="ja-JP" altLang="ja-JP" sz="1200" b="1" kern="1200" baseline="0" dirty="0">
                          <a:solidFill>
                            <a:srgbClr val="F6167B"/>
                          </a:solidFill>
                          <a:latin typeface="Arial" pitchFamily="34" charset="0"/>
                          <a:ea typeface="メイリオ" pitchFamily="50" charset="-128"/>
                          <a:cs typeface="+mn-cs"/>
                        </a:rPr>
                        <a:t>改変部分に関する</a:t>
                      </a:r>
                      <a:r>
                        <a:rPr kumimoji="1" lang="en-US" altLang="ja-JP" sz="1200" b="1" kern="1200" baseline="0" dirty="0">
                          <a:solidFill>
                            <a:srgbClr val="F6167B"/>
                          </a:solidFill>
                          <a:latin typeface="Arial" pitchFamily="34" charset="0"/>
                          <a:ea typeface="メイリオ" pitchFamily="50" charset="-128"/>
                          <a:cs typeface="+mn-cs"/>
                        </a:rPr>
                        <a:t/>
                      </a:r>
                      <a:br>
                        <a:rPr kumimoji="1" lang="en-US" altLang="ja-JP" sz="1200" b="1" kern="1200" baseline="0" dirty="0">
                          <a:solidFill>
                            <a:srgbClr val="F6167B"/>
                          </a:solidFill>
                          <a:latin typeface="Arial" pitchFamily="34" charset="0"/>
                          <a:ea typeface="メイリオ" pitchFamily="50" charset="-128"/>
                          <a:cs typeface="+mn-cs"/>
                        </a:rPr>
                      </a:br>
                      <a:r>
                        <a:rPr kumimoji="1" lang="ja-JP" altLang="en-US" sz="1200" b="1" kern="1200" baseline="0" dirty="0">
                          <a:solidFill>
                            <a:srgbClr val="F6167B"/>
                          </a:solidFill>
                          <a:latin typeface="Arial" pitchFamily="34" charset="0"/>
                          <a:ea typeface="メイリオ" pitchFamily="50" charset="-128"/>
                          <a:cs typeface="+mn-cs"/>
                        </a:rPr>
                        <a:t>自社</a:t>
                      </a:r>
                      <a:r>
                        <a:rPr kumimoji="1" lang="ja-JP" altLang="ja-JP" sz="1200" b="1" kern="1200" baseline="0" dirty="0">
                          <a:solidFill>
                            <a:srgbClr val="F6167B"/>
                          </a:solidFill>
                          <a:latin typeface="Arial" pitchFamily="34" charset="0"/>
                          <a:ea typeface="メイリオ" pitchFamily="50" charset="-128"/>
                          <a:cs typeface="+mn-cs"/>
                        </a:rPr>
                        <a:t>技術情報の流出</a:t>
                      </a:r>
                      <a:endParaRPr kumimoji="1" lang="ja-JP" altLang="en-US" sz="1200" b="1" baseline="0" dirty="0">
                        <a:solidFill>
                          <a:srgbClr val="F6167B"/>
                        </a:solidFill>
                        <a:latin typeface="Arial" pitchFamily="34" charset="0"/>
                        <a:ea typeface="メイリオ" pitchFamily="50" charset="-128"/>
                      </a:endParaRPr>
                    </a:p>
                  </a:txBody>
                  <a:tcPr marL="94726" marR="72000"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060711">
                <a:tc>
                  <a:txBody>
                    <a:bodyPr/>
                    <a:lstStyle/>
                    <a:p>
                      <a:pPr algn="l">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ソースコード</a:t>
                      </a:r>
                      <a:r>
                        <a:rPr kumimoji="1" lang="ja-JP" altLang="en-US" sz="1200" b="1" kern="1200" baseline="0" dirty="0">
                          <a:solidFill>
                            <a:schemeClr val="tx1">
                              <a:lumMod val="75000"/>
                              <a:lumOff val="25000"/>
                            </a:schemeClr>
                          </a:solidFill>
                          <a:latin typeface="Arial" pitchFamily="34" charset="0"/>
                          <a:ea typeface="メイリオ" pitchFamily="50" charset="-128"/>
                          <a:cs typeface="+mn-cs"/>
                        </a:rPr>
                        <a:t>を</a:t>
                      </a: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組み込んで利用</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ja-JP" altLang="en-US" sz="1200" b="1" baseline="0" dirty="0">
                        <a:solidFill>
                          <a:srgbClr val="1E8CAA"/>
                        </a:solidFill>
                        <a:latin typeface="Arial" pitchFamily="34" charset="0"/>
                        <a:ea typeface="メイリオ" pitchFamily="50" charset="-128"/>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FOSS</a:t>
                      </a: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のライセンス条件が当社独自開発部分に伝播</a:t>
                      </a: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
                      </a:r>
                      <a:br>
                        <a:rPr kumimoji="1" lang="en-US" altLang="ja-JP" sz="1200" b="1" kern="1200" baseline="0" dirty="0">
                          <a:solidFill>
                            <a:schemeClr val="tx1">
                              <a:lumMod val="75000"/>
                              <a:lumOff val="25000"/>
                            </a:schemeClr>
                          </a:solidFill>
                          <a:latin typeface="Arial" pitchFamily="34" charset="0"/>
                          <a:ea typeface="メイリオ" pitchFamily="50" charset="-128"/>
                          <a:cs typeface="+mn-cs"/>
                        </a:rPr>
                      </a:b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r>
                        <a:rPr kumimoji="1" lang="ja-JP" altLang="ja-JP" sz="1100" b="1" kern="1200" baseline="0" dirty="0">
                          <a:solidFill>
                            <a:schemeClr val="tx1">
                              <a:lumMod val="75000"/>
                              <a:lumOff val="25000"/>
                            </a:schemeClr>
                          </a:solidFill>
                          <a:latin typeface="Arial" pitchFamily="34" charset="0"/>
                          <a:ea typeface="メイリオ" pitchFamily="50" charset="-128"/>
                          <a:cs typeface="+mn-cs"/>
                        </a:rPr>
                        <a:t>コピーレフト型</a:t>
                      </a:r>
                      <a:r>
                        <a:rPr kumimoji="1" lang="ja-JP" altLang="en-US" sz="1100" b="1" kern="1200" baseline="0" dirty="0">
                          <a:solidFill>
                            <a:schemeClr val="tx1">
                              <a:lumMod val="75000"/>
                              <a:lumOff val="25000"/>
                            </a:schemeClr>
                          </a:solidFill>
                          <a:latin typeface="Arial" pitchFamily="34" charset="0"/>
                          <a:ea typeface="メイリオ" pitchFamily="50" charset="-128"/>
                          <a:cs typeface="+mn-cs"/>
                        </a:rPr>
                        <a:t>、</a:t>
                      </a: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LGPL(</a:t>
                      </a:r>
                      <a:r>
                        <a:rPr kumimoji="0" lang="en-US" altLang="ja-JP" sz="1100" b="1" kern="0" spc="100" dirty="0">
                          <a:solidFill>
                            <a:srgbClr val="FF699F"/>
                          </a:solidFill>
                          <a:latin typeface="メイリオ" panose="020B0604030504040204" pitchFamily="50" charset="-128"/>
                          <a:ea typeface="メイリオ" panose="020B0604030504040204" pitchFamily="50" charset="-128"/>
                          <a:cs typeface="メイリオ" panose="020B0604030504040204" pitchFamily="50" charset="-128"/>
                        </a:rPr>
                        <a:t>※1</a:t>
                      </a: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r>
                        <a:rPr kumimoji="1" lang="ja-JP" altLang="en-US" sz="1100" b="1" kern="1200" baseline="0" dirty="0">
                          <a:solidFill>
                            <a:schemeClr val="tx1">
                              <a:lumMod val="75000"/>
                              <a:lumOff val="25000"/>
                            </a:schemeClr>
                          </a:solidFill>
                          <a:latin typeface="Arial" pitchFamily="34" charset="0"/>
                          <a:ea typeface="メイリオ" pitchFamily="50" charset="-128"/>
                          <a:cs typeface="+mn-cs"/>
                        </a:rPr>
                        <a:t>の場合</a:t>
                      </a: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endParaRPr kumimoji="1" lang="ja-JP" altLang="en-US" sz="1100" b="1" baseline="0" dirty="0">
                        <a:solidFill>
                          <a:schemeClr val="tx1">
                            <a:lumMod val="75000"/>
                            <a:lumOff val="25000"/>
                          </a:schemeClr>
                        </a:solidFill>
                        <a:latin typeface="Arial" pitchFamily="34" charset="0"/>
                        <a:ea typeface="メイリオ"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rowSpan="2">
                  <a:txBody>
                    <a:bodyPr/>
                    <a:lstStyle/>
                    <a:p>
                      <a:pPr marL="108000" indent="-108000">
                        <a:lnSpc>
                          <a:spcPct val="150000"/>
                        </a:lnSpc>
                        <a:buSzPct val="83000"/>
                        <a:buFont typeface="Wingdings" pitchFamily="2" charset="2"/>
                        <a:buChar char="l"/>
                      </a:pPr>
                      <a:r>
                        <a:rPr kumimoji="1" lang="ja-JP" altLang="en-US" sz="1200" b="1" kern="1200" baseline="0" dirty="0">
                          <a:solidFill>
                            <a:srgbClr val="F6167B"/>
                          </a:solidFill>
                          <a:latin typeface="Arial" pitchFamily="34" charset="0"/>
                          <a:ea typeface="メイリオ" pitchFamily="50" charset="-128"/>
                          <a:cs typeface="+mn-cs"/>
                        </a:rPr>
                        <a:t>自社</a:t>
                      </a:r>
                      <a:r>
                        <a:rPr kumimoji="1" lang="ja-JP" altLang="ja-JP" sz="1200" b="1" kern="1200" baseline="0" dirty="0">
                          <a:solidFill>
                            <a:srgbClr val="F6167B"/>
                          </a:solidFill>
                          <a:latin typeface="Arial" pitchFamily="34" charset="0"/>
                          <a:ea typeface="メイリオ" pitchFamily="50" charset="-128"/>
                          <a:cs typeface="+mn-cs"/>
                        </a:rPr>
                        <a:t>技術情報</a:t>
                      </a:r>
                      <a:r>
                        <a:rPr kumimoji="1" lang="ja-JP" altLang="en-US" sz="1200" b="1" kern="1200" baseline="0" dirty="0">
                          <a:solidFill>
                            <a:srgbClr val="F6167B"/>
                          </a:solidFill>
                          <a:latin typeface="Arial" pitchFamily="34" charset="0"/>
                          <a:ea typeface="メイリオ" pitchFamily="50" charset="-128"/>
                          <a:cs typeface="+mn-cs"/>
                        </a:rPr>
                        <a:t>の流出</a:t>
                      </a:r>
                      <a:r>
                        <a:rPr kumimoji="1" lang="en-US" altLang="ja-JP" sz="1200" b="1" kern="1200" baseline="0" dirty="0">
                          <a:solidFill>
                            <a:srgbClr val="F6167B"/>
                          </a:solidFill>
                          <a:latin typeface="Arial" pitchFamily="34" charset="0"/>
                          <a:ea typeface="メイリオ" pitchFamily="50" charset="-128"/>
                          <a:cs typeface="+mn-cs"/>
                        </a:rPr>
                        <a:t>(</a:t>
                      </a:r>
                      <a:r>
                        <a:rPr kumimoji="1" lang="ja-JP" altLang="ja-JP" sz="1200" b="1" kern="1200" baseline="0" dirty="0">
                          <a:solidFill>
                            <a:srgbClr val="F6167B"/>
                          </a:solidFill>
                          <a:latin typeface="Arial" pitchFamily="34" charset="0"/>
                          <a:ea typeface="メイリオ" pitchFamily="50" charset="-128"/>
                          <a:cs typeface="+mn-cs"/>
                        </a:rPr>
                        <a:t>最悪はその製品等</a:t>
                      </a:r>
                      <a:r>
                        <a:rPr kumimoji="1" lang="en-US" altLang="ja-JP" sz="1200" b="1" kern="1200" baseline="0" dirty="0">
                          <a:solidFill>
                            <a:srgbClr val="F6167B"/>
                          </a:solidFill>
                          <a:latin typeface="Arial" pitchFamily="34" charset="0"/>
                          <a:ea typeface="メイリオ" pitchFamily="50" charset="-128"/>
                          <a:cs typeface="+mn-cs"/>
                        </a:rPr>
                        <a:t/>
                      </a:r>
                      <a:br>
                        <a:rPr kumimoji="1" lang="en-US" altLang="ja-JP" sz="1200" b="1" kern="1200" baseline="0" dirty="0">
                          <a:solidFill>
                            <a:srgbClr val="F6167B"/>
                          </a:solidFill>
                          <a:latin typeface="Arial" pitchFamily="34" charset="0"/>
                          <a:ea typeface="メイリオ" pitchFamily="50" charset="-128"/>
                          <a:cs typeface="+mn-cs"/>
                        </a:rPr>
                      </a:br>
                      <a:r>
                        <a:rPr kumimoji="1" lang="ja-JP" altLang="en-US" sz="1200" b="1" kern="1200" baseline="0" dirty="0">
                          <a:solidFill>
                            <a:srgbClr val="F6167B"/>
                          </a:solidFill>
                          <a:latin typeface="Arial" pitchFamily="34" charset="0"/>
                          <a:ea typeface="メイリオ" pitchFamily="50" charset="-128"/>
                          <a:cs typeface="+mn-cs"/>
                        </a:rPr>
                        <a:t>全体の</a:t>
                      </a:r>
                      <a:r>
                        <a:rPr kumimoji="1" lang="ja-JP" altLang="ja-JP" sz="1200" b="1" kern="1200" baseline="0" dirty="0">
                          <a:solidFill>
                            <a:srgbClr val="F6167B"/>
                          </a:solidFill>
                          <a:latin typeface="Arial" pitchFamily="34" charset="0"/>
                          <a:ea typeface="メイリオ" pitchFamily="50" charset="-128"/>
                          <a:cs typeface="+mn-cs"/>
                        </a:rPr>
                        <a:t>ソースコード</a:t>
                      </a:r>
                      <a:r>
                        <a:rPr kumimoji="1" lang="ja-JP" altLang="en-US" sz="1200" b="1" kern="1200" baseline="0" dirty="0">
                          <a:solidFill>
                            <a:srgbClr val="F6167B"/>
                          </a:solidFill>
                          <a:latin typeface="Arial" pitchFamily="34" charset="0"/>
                          <a:ea typeface="メイリオ" pitchFamily="50" charset="-128"/>
                          <a:cs typeface="+mn-cs"/>
                        </a:rPr>
                        <a:t>）</a:t>
                      </a:r>
                      <a:r>
                        <a:rPr kumimoji="1" lang="en-US" altLang="ja-JP" sz="1200" b="1" kern="1200" baseline="0" dirty="0">
                          <a:solidFill>
                            <a:srgbClr val="F6167B"/>
                          </a:solidFill>
                          <a:latin typeface="Arial" pitchFamily="34" charset="0"/>
                          <a:ea typeface="メイリオ" pitchFamily="50" charset="-128"/>
                          <a:cs typeface="+mn-cs"/>
                        </a:rPr>
                        <a:t/>
                      </a:r>
                      <a:br>
                        <a:rPr kumimoji="1" lang="en-US" altLang="ja-JP" sz="1200" b="1" kern="1200" baseline="0" dirty="0">
                          <a:solidFill>
                            <a:srgbClr val="F6167B"/>
                          </a:solidFill>
                          <a:latin typeface="Arial" pitchFamily="34" charset="0"/>
                          <a:ea typeface="メイリオ" pitchFamily="50" charset="-128"/>
                          <a:cs typeface="+mn-cs"/>
                        </a:rPr>
                      </a:br>
                      <a:r>
                        <a:rPr kumimoji="1" lang="en-US" altLang="ja-JP" sz="1200" b="1" kern="1200" baseline="0" dirty="0">
                          <a:solidFill>
                            <a:srgbClr val="F6167B"/>
                          </a:solidFill>
                          <a:latin typeface="Arial" pitchFamily="34" charset="0"/>
                          <a:ea typeface="メイリオ" pitchFamily="50" charset="-128"/>
                          <a:cs typeface="+mn-cs"/>
                        </a:rPr>
                        <a:t/>
                      </a:r>
                      <a:br>
                        <a:rPr kumimoji="1" lang="en-US" altLang="ja-JP" sz="1200" b="1" kern="1200" baseline="0" dirty="0">
                          <a:solidFill>
                            <a:srgbClr val="F6167B"/>
                          </a:solidFill>
                          <a:latin typeface="Arial" pitchFamily="34" charset="0"/>
                          <a:ea typeface="メイリオ" pitchFamily="50" charset="-128"/>
                          <a:cs typeface="+mn-cs"/>
                        </a:rPr>
                      </a:br>
                      <a:endParaRPr kumimoji="1" lang="en-US" altLang="ja-JP" sz="1200" b="1" kern="1200" baseline="0" dirty="0">
                        <a:solidFill>
                          <a:srgbClr val="F6167B"/>
                        </a:solidFill>
                        <a:latin typeface="Arial" pitchFamily="34" charset="0"/>
                        <a:ea typeface="メイリオ" pitchFamily="50" charset="-128"/>
                        <a:cs typeface="+mn-cs"/>
                      </a:endParaRPr>
                    </a:p>
                  </a:txBody>
                  <a:tcPr marL="94726" marR="72000"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087925">
                <a:tc>
                  <a:txBody>
                    <a:bodyPr/>
                    <a:lstStyle/>
                    <a:p>
                      <a:pPr algn="l">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バイナリコードの</a:t>
                      </a: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
                      </a:r>
                      <a:br>
                        <a:rPr kumimoji="1" lang="en-US" altLang="ja-JP" sz="1200" b="1" kern="1200" baseline="0" dirty="0">
                          <a:solidFill>
                            <a:schemeClr val="tx1">
                              <a:lumMod val="75000"/>
                              <a:lumOff val="25000"/>
                            </a:schemeClr>
                          </a:solidFill>
                          <a:latin typeface="Arial" pitchFamily="34" charset="0"/>
                          <a:ea typeface="メイリオ" pitchFamily="50" charset="-128"/>
                          <a:cs typeface="+mn-cs"/>
                        </a:rPr>
                      </a:b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リンク</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ja-JP" altLang="en-US" sz="1200" b="1" baseline="0" dirty="0">
                        <a:solidFill>
                          <a:srgbClr val="1E8CAA"/>
                        </a:solidFill>
                        <a:latin typeface="Arial" pitchFamily="34" charset="0"/>
                        <a:ea typeface="メイリオ" pitchFamily="50" charset="-128"/>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FOSS</a:t>
                      </a: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のライセンス条件が製品等</a:t>
                      </a: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a:t>
                      </a: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リンク部分</a:t>
                      </a: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a:t>
                      </a: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に伝播</a:t>
                      </a: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
                      </a:r>
                      <a:br>
                        <a:rPr kumimoji="1" lang="en-US" altLang="ja-JP" sz="1200" b="1" kern="1200" baseline="0" dirty="0">
                          <a:solidFill>
                            <a:schemeClr val="tx1">
                              <a:lumMod val="75000"/>
                              <a:lumOff val="25000"/>
                            </a:schemeClr>
                          </a:solidFill>
                          <a:latin typeface="Arial" pitchFamily="34" charset="0"/>
                          <a:ea typeface="メイリオ" pitchFamily="50" charset="-128"/>
                          <a:cs typeface="+mn-cs"/>
                        </a:rPr>
                      </a:b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r>
                        <a:rPr kumimoji="1" lang="ja-JP" altLang="ja-JP" sz="1100" b="1" kern="1200" baseline="0" dirty="0">
                          <a:solidFill>
                            <a:schemeClr val="tx1">
                              <a:lumMod val="75000"/>
                              <a:lumOff val="25000"/>
                            </a:schemeClr>
                          </a:solidFill>
                          <a:latin typeface="Arial" pitchFamily="34" charset="0"/>
                          <a:ea typeface="メイリオ" pitchFamily="50" charset="-128"/>
                          <a:cs typeface="+mn-cs"/>
                        </a:rPr>
                        <a:t>コピーレフト型</a:t>
                      </a:r>
                      <a:r>
                        <a:rPr kumimoji="1" lang="ja-JP" altLang="en-US" sz="1100" b="1" kern="1200" baseline="0" dirty="0">
                          <a:solidFill>
                            <a:schemeClr val="tx1">
                              <a:lumMod val="75000"/>
                              <a:lumOff val="25000"/>
                            </a:schemeClr>
                          </a:solidFill>
                          <a:latin typeface="Arial" pitchFamily="34" charset="0"/>
                          <a:ea typeface="メイリオ" pitchFamily="50" charset="-128"/>
                          <a:cs typeface="+mn-cs"/>
                        </a:rPr>
                        <a:t>、</a:t>
                      </a: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LGPL(</a:t>
                      </a:r>
                      <a:r>
                        <a:rPr kumimoji="0" lang="en-US" altLang="ja-JP" sz="1100" b="1" kern="0" spc="100" dirty="0">
                          <a:solidFill>
                            <a:srgbClr val="FF699F"/>
                          </a:solidFill>
                          <a:latin typeface="メイリオ" panose="020B0604030504040204" pitchFamily="50" charset="-128"/>
                          <a:ea typeface="メイリオ" panose="020B0604030504040204" pitchFamily="50" charset="-128"/>
                          <a:cs typeface="メイリオ" panose="020B0604030504040204" pitchFamily="50" charset="-128"/>
                        </a:rPr>
                        <a:t>※1</a:t>
                      </a: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r>
                        <a:rPr kumimoji="1" lang="ja-JP" altLang="en-US" sz="1100" b="1" kern="1200" baseline="0" dirty="0">
                          <a:solidFill>
                            <a:schemeClr val="tx1">
                              <a:lumMod val="75000"/>
                              <a:lumOff val="25000"/>
                            </a:schemeClr>
                          </a:solidFill>
                          <a:latin typeface="Arial" pitchFamily="34" charset="0"/>
                          <a:ea typeface="メイリオ" pitchFamily="50" charset="-128"/>
                          <a:cs typeface="+mn-cs"/>
                        </a:rPr>
                        <a:t>の場合</a:t>
                      </a: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endParaRPr kumimoji="1" lang="ja-JP" altLang="en-US" sz="1100" b="1" baseline="0" dirty="0">
                        <a:solidFill>
                          <a:schemeClr val="tx1">
                            <a:lumMod val="75000"/>
                            <a:lumOff val="25000"/>
                          </a:schemeClr>
                        </a:solidFill>
                        <a:latin typeface="Arial" pitchFamily="34" charset="0"/>
                        <a:ea typeface="メイリオ"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vMerge="1">
                  <a:txBody>
                    <a:bodyPr/>
                    <a:lstStyle/>
                    <a:p>
                      <a:pPr marL="108000" indent="-108000">
                        <a:lnSpc>
                          <a:spcPct val="150000"/>
                        </a:lnSpc>
                        <a:buSzPct val="83000"/>
                        <a:buFont typeface="Wingdings" pitchFamily="2" charset="2"/>
                        <a:buChar char="l"/>
                      </a:pPr>
                      <a:endParaRPr kumimoji="1" lang="ja-JP" altLang="en-US" sz="1200" b="1" baseline="0" dirty="0">
                        <a:solidFill>
                          <a:srgbClr val="F6167B"/>
                        </a:solidFill>
                        <a:latin typeface="Arial" pitchFamily="34" charset="0"/>
                        <a:ea typeface="メイリオ" pitchFamily="50" charset="-128"/>
                      </a:endParaRPr>
                    </a:p>
                  </a:txBody>
                  <a:tcPr marL="94726" marR="94726" marT="36851" marB="36851">
                    <a:lnL w="9525"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pSp>
        <p:nvGrpSpPr>
          <p:cNvPr id="4" name="グループ化 3"/>
          <p:cNvGrpSpPr/>
          <p:nvPr/>
        </p:nvGrpSpPr>
        <p:grpSpPr>
          <a:xfrm>
            <a:off x="2926392" y="4308491"/>
            <a:ext cx="3488259" cy="915986"/>
            <a:chOff x="1336000" y="2684224"/>
            <a:chExt cx="3488259" cy="915986"/>
          </a:xfrm>
        </p:grpSpPr>
        <p:sp>
          <p:nvSpPr>
            <p:cNvPr id="5" name="テキスト ボックス 4"/>
            <p:cNvSpPr txBox="1"/>
            <p:nvPr/>
          </p:nvSpPr>
          <p:spPr>
            <a:xfrm>
              <a:off x="1336000" y="2924072"/>
              <a:ext cx="1168400" cy="263149"/>
            </a:xfrm>
            <a:prstGeom prst="rect">
              <a:avLst/>
            </a:prstGeom>
            <a:noFill/>
          </p:spPr>
          <p:txBody>
            <a:bodyPr wrap="square" rtlCol="0">
              <a:spAutoFit/>
            </a:bodyPr>
            <a:lstStyle/>
            <a:p>
              <a:pPr algn="ctr"/>
              <a:r>
                <a:rPr kumimoji="1" lang="en-US" altLang="ja-JP" sz="1200" spc="100" dirty="0">
                  <a:solidFill>
                    <a:schemeClr val="tx1"/>
                  </a:solidFill>
                  <a:latin typeface="Arial" pitchFamily="34" charset="0"/>
                  <a:ea typeface="メイリオ" pitchFamily="50" charset="-128"/>
                </a:rPr>
                <a:t>or</a:t>
              </a:r>
              <a:endParaRPr kumimoji="1" lang="ja-JP" altLang="en-US" sz="1200" spc="100" dirty="0">
                <a:solidFill>
                  <a:schemeClr val="tx1"/>
                </a:solidFill>
                <a:latin typeface="Arial" pitchFamily="34" charset="0"/>
                <a:ea typeface="メイリオ" pitchFamily="50" charset="-128"/>
              </a:endParaRPr>
            </a:p>
          </p:txBody>
        </p:sp>
        <p:cxnSp>
          <p:nvCxnSpPr>
            <p:cNvPr id="6" name="直線矢印コネクタ 198"/>
            <p:cNvCxnSpPr>
              <a:stCxn id="9" idx="3"/>
              <a:endCxn id="7" idx="1"/>
            </p:cNvCxnSpPr>
            <p:nvPr/>
          </p:nvCxnSpPr>
          <p:spPr bwMode="auto">
            <a:xfrm>
              <a:off x="2334200" y="2828224"/>
              <a:ext cx="1109403" cy="243456"/>
            </a:xfrm>
            <a:prstGeom prst="bentConnector3">
              <a:avLst>
                <a:gd name="adj1" fmla="val 50000"/>
              </a:avLst>
            </a:prstGeom>
            <a:noFill/>
            <a:ln w="57150" cap="flat" cmpd="sng" algn="ctr">
              <a:solidFill>
                <a:schemeClr val="bg1">
                  <a:lumMod val="75000"/>
                </a:schemeClr>
              </a:solidFill>
              <a:prstDash val="solid"/>
              <a:round/>
              <a:headEnd type="none" w="med" len="med"/>
              <a:tailEnd type="triangle" w="med" len="med"/>
            </a:ln>
            <a:effectLst/>
          </p:spPr>
        </p:cxnSp>
        <p:sp>
          <p:nvSpPr>
            <p:cNvPr id="7" name="正方形/長方形 6"/>
            <p:cNvSpPr/>
            <p:nvPr/>
          </p:nvSpPr>
          <p:spPr bwMode="auto">
            <a:xfrm>
              <a:off x="3443603" y="2684224"/>
              <a:ext cx="1380656" cy="774911"/>
            </a:xfrm>
            <a:prstGeom prst="rect">
              <a:avLst/>
            </a:prstGeom>
            <a:solidFill>
              <a:srgbClr val="FBB54F"/>
            </a:solidFill>
            <a:ln w="9525">
              <a:noFill/>
              <a:miter lim="800000"/>
              <a:headEnd/>
              <a:tailEnd/>
            </a:ln>
            <a:effectLst/>
          </p:spPr>
          <p:txBody>
            <a:bodyPr wrap="square" lIns="0" tIns="72000" rIns="0" bIns="0" rtlCol="0" anchor="ctr" anchorCtr="0">
              <a:noAutofit/>
            </a:bodyPr>
            <a:lstStyle/>
            <a:p>
              <a:pPr algn="ctr">
                <a:lnSpc>
                  <a:spcPct val="100000"/>
                </a:lnSpc>
              </a:pPr>
              <a:r>
                <a:rPr kumimoji="1" lang="ja-JP" altLang="en-US" sz="1200" b="1" spc="100" dirty="0">
                  <a:solidFill>
                    <a:schemeClr val="tx1">
                      <a:lumMod val="75000"/>
                      <a:lumOff val="25000"/>
                    </a:schemeClr>
                  </a:solidFill>
                  <a:latin typeface="Arial" pitchFamily="34" charset="0"/>
                  <a:ea typeface="メイリオ" pitchFamily="50" charset="-128"/>
                </a:rPr>
                <a:t>当社ソース</a:t>
              </a:r>
              <a:r>
                <a:rPr kumimoji="1" lang="en-US" altLang="ja-JP" sz="1200" b="1" spc="100" dirty="0">
                  <a:solidFill>
                    <a:schemeClr val="tx1">
                      <a:lumMod val="75000"/>
                      <a:lumOff val="25000"/>
                    </a:schemeClr>
                  </a:solidFill>
                  <a:latin typeface="Arial" pitchFamily="34" charset="0"/>
                  <a:ea typeface="メイリオ" pitchFamily="50" charset="-128"/>
                </a:rPr>
                <a:t/>
              </a:r>
              <a:br>
                <a:rPr kumimoji="1" lang="en-US" altLang="ja-JP" sz="1200" b="1" spc="100" dirty="0">
                  <a:solidFill>
                    <a:schemeClr val="tx1">
                      <a:lumMod val="75000"/>
                      <a:lumOff val="25000"/>
                    </a:schemeClr>
                  </a:solidFill>
                  <a:latin typeface="Arial" pitchFamily="34" charset="0"/>
                  <a:ea typeface="メイリオ" pitchFamily="50" charset="-128"/>
                </a:rPr>
              </a:br>
              <a:r>
                <a:rPr kumimoji="1" lang="ja-JP" altLang="en-US" sz="1200" b="1" spc="100" dirty="0">
                  <a:solidFill>
                    <a:schemeClr val="tx1">
                      <a:lumMod val="75000"/>
                      <a:lumOff val="25000"/>
                    </a:schemeClr>
                  </a:solidFill>
                  <a:latin typeface="Arial" pitchFamily="34" charset="0"/>
                  <a:ea typeface="メイリオ" pitchFamily="50" charset="-128"/>
                </a:rPr>
                <a:t>コード</a:t>
              </a:r>
              <a:r>
                <a:rPr kumimoji="1" lang="en-US" altLang="ja-JP" sz="1200" b="1" spc="100" dirty="0">
                  <a:solidFill>
                    <a:schemeClr val="tx1">
                      <a:lumMod val="75000"/>
                      <a:lumOff val="25000"/>
                    </a:schemeClr>
                  </a:solidFill>
                  <a:latin typeface="Arial" pitchFamily="34" charset="0"/>
                  <a:ea typeface="メイリオ" pitchFamily="50" charset="-128"/>
                </a:rPr>
                <a:t>B</a:t>
              </a:r>
            </a:p>
            <a:p>
              <a:pPr algn="ctr">
                <a:lnSpc>
                  <a:spcPct val="100000"/>
                </a:lnSpc>
              </a:pPr>
              <a:endParaRPr lang="en-US" altLang="ja-JP" sz="1200" b="1" spc="100" dirty="0">
                <a:solidFill>
                  <a:schemeClr val="bg1"/>
                </a:solidFill>
                <a:latin typeface="Arial" pitchFamily="34" charset="0"/>
                <a:ea typeface="メイリオ" pitchFamily="50" charset="-128"/>
              </a:endParaRPr>
            </a:p>
            <a:p>
              <a:pPr algn="ctr">
                <a:lnSpc>
                  <a:spcPct val="100000"/>
                </a:lnSpc>
              </a:pPr>
              <a:endParaRPr kumimoji="1" lang="en-US" altLang="ja-JP" sz="1200" b="1" spc="100" dirty="0">
                <a:solidFill>
                  <a:schemeClr val="bg1"/>
                </a:solidFill>
                <a:latin typeface="Arial" pitchFamily="34" charset="0"/>
                <a:ea typeface="メイリオ" pitchFamily="50" charset="-128"/>
              </a:endParaRPr>
            </a:p>
          </p:txBody>
        </p:sp>
        <p:sp>
          <p:nvSpPr>
            <p:cNvPr id="8" name="正方形/長方形 7"/>
            <p:cNvSpPr/>
            <p:nvPr/>
          </p:nvSpPr>
          <p:spPr bwMode="auto">
            <a:xfrm>
              <a:off x="3509742" y="3118178"/>
              <a:ext cx="1248379" cy="262800"/>
            </a:xfrm>
            <a:prstGeom prst="rect">
              <a:avLst/>
            </a:prstGeom>
            <a:solidFill>
              <a:srgbClr val="F46F3A"/>
            </a:solidFill>
            <a:ln w="9525">
              <a:noFill/>
              <a:miter lim="800000"/>
              <a:headEnd/>
              <a:tailEnd/>
            </a:ln>
            <a:effectLst/>
          </p:spPr>
          <p:txBody>
            <a:bodyPr wrap="none" lIns="0" tIns="0" rIns="0" bIns="0" rtlCol="0" anchor="ctr" anchorCtr="0">
              <a:noAutofit/>
            </a:bodyPr>
            <a:lstStyle/>
            <a:p>
              <a:pPr algn="ctr">
                <a:lnSpc>
                  <a:spcPct val="100000"/>
                </a:lnSpc>
              </a:pPr>
              <a:r>
                <a:rPr kumimoji="1" lang="en-US" altLang="ja-JP" sz="1200" b="1" spc="100" dirty="0">
                  <a:solidFill>
                    <a:schemeClr val="bg1"/>
                  </a:solidFill>
                  <a:latin typeface="Arial" pitchFamily="34" charset="0"/>
                  <a:ea typeface="メイリオ" pitchFamily="50" charset="-128"/>
                </a:rPr>
                <a:t>FOSS A( or A´)</a:t>
              </a:r>
            </a:p>
          </p:txBody>
        </p:sp>
        <p:sp>
          <p:nvSpPr>
            <p:cNvPr id="9" name="正方形/長方形 8"/>
            <p:cNvSpPr/>
            <p:nvPr/>
          </p:nvSpPr>
          <p:spPr bwMode="auto">
            <a:xfrm>
              <a:off x="1506200" y="2684224"/>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a:solidFill>
                    <a:schemeClr val="bg1"/>
                  </a:solidFill>
                  <a:latin typeface="Arial" pitchFamily="34" charset="0"/>
                  <a:ea typeface="メイリオ" pitchFamily="50" charset="-128"/>
                </a:rPr>
                <a:t>FOSS A</a:t>
              </a:r>
            </a:p>
          </p:txBody>
        </p:sp>
        <p:sp>
          <p:nvSpPr>
            <p:cNvPr id="10" name="正方形/長方形 9"/>
            <p:cNvSpPr/>
            <p:nvPr/>
          </p:nvSpPr>
          <p:spPr bwMode="auto">
            <a:xfrm>
              <a:off x="1506200" y="3161744"/>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a:solidFill>
                    <a:schemeClr val="bg1"/>
                  </a:solidFill>
                  <a:latin typeface="Arial" pitchFamily="34" charset="0"/>
                  <a:ea typeface="メイリオ" pitchFamily="50" charset="-128"/>
                </a:rPr>
                <a:t>FOSS A´</a:t>
              </a:r>
            </a:p>
          </p:txBody>
        </p:sp>
        <p:cxnSp>
          <p:nvCxnSpPr>
            <p:cNvPr id="11" name="直線矢印コネクタ 198"/>
            <p:cNvCxnSpPr>
              <a:stCxn id="10" idx="3"/>
              <a:endCxn id="7" idx="1"/>
            </p:cNvCxnSpPr>
            <p:nvPr/>
          </p:nvCxnSpPr>
          <p:spPr bwMode="auto">
            <a:xfrm flipV="1">
              <a:off x="2334200" y="3071680"/>
              <a:ext cx="1109403" cy="234064"/>
            </a:xfrm>
            <a:prstGeom prst="bentConnector3">
              <a:avLst>
                <a:gd name="adj1" fmla="val 50000"/>
              </a:avLst>
            </a:prstGeom>
            <a:noFill/>
            <a:ln w="57150" cap="flat" cmpd="sng" algn="ctr">
              <a:solidFill>
                <a:schemeClr val="bg1">
                  <a:lumMod val="75000"/>
                </a:schemeClr>
              </a:solidFill>
              <a:prstDash val="solid"/>
              <a:round/>
              <a:headEnd type="none" w="med" len="med"/>
              <a:tailEnd type="triangle" w="med" len="med"/>
            </a:ln>
            <a:effectLst/>
          </p:spPr>
        </p:cxnSp>
        <p:sp>
          <p:nvSpPr>
            <p:cNvPr id="12" name="テキスト ボックス 11"/>
            <p:cNvSpPr txBox="1"/>
            <p:nvPr/>
          </p:nvSpPr>
          <p:spPr>
            <a:xfrm>
              <a:off x="2560669" y="3337061"/>
              <a:ext cx="1030354" cy="263149"/>
            </a:xfrm>
            <a:prstGeom prst="rect">
              <a:avLst/>
            </a:prstGeom>
            <a:noFill/>
          </p:spPr>
          <p:txBody>
            <a:bodyPr wrap="square" rtlCol="0">
              <a:spAutoFit/>
            </a:bodyPr>
            <a:lstStyle/>
            <a:p>
              <a:pPr algn="ctr"/>
              <a:r>
                <a:rPr kumimoji="1" lang="ja-JP" altLang="en-US" sz="1200" spc="100" dirty="0">
                  <a:solidFill>
                    <a:schemeClr val="tx1"/>
                  </a:solidFill>
                  <a:latin typeface="Arial" pitchFamily="34" charset="0"/>
                  <a:ea typeface="メイリオ" pitchFamily="50" charset="-128"/>
                </a:rPr>
                <a:t>組み込み</a:t>
              </a:r>
            </a:p>
          </p:txBody>
        </p:sp>
      </p:grpSp>
      <p:grpSp>
        <p:nvGrpSpPr>
          <p:cNvPr id="13" name="グループ化 12"/>
          <p:cNvGrpSpPr/>
          <p:nvPr/>
        </p:nvGrpSpPr>
        <p:grpSpPr>
          <a:xfrm>
            <a:off x="3106531" y="3495906"/>
            <a:ext cx="3290441" cy="489870"/>
            <a:chOff x="1506200" y="1856075"/>
            <a:chExt cx="3290441" cy="489870"/>
          </a:xfrm>
        </p:grpSpPr>
        <p:sp>
          <p:nvSpPr>
            <p:cNvPr id="14" name="正方形/長方形 13"/>
            <p:cNvSpPr/>
            <p:nvPr/>
          </p:nvSpPr>
          <p:spPr bwMode="auto">
            <a:xfrm>
              <a:off x="1506200" y="1856075"/>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a:solidFill>
                    <a:schemeClr val="bg1"/>
                  </a:solidFill>
                  <a:latin typeface="Arial" pitchFamily="34" charset="0"/>
                  <a:ea typeface="メイリオ" pitchFamily="50" charset="-128"/>
                </a:rPr>
                <a:t>FOSS A</a:t>
              </a:r>
            </a:p>
          </p:txBody>
        </p:sp>
        <p:sp>
          <p:nvSpPr>
            <p:cNvPr id="15" name="正方形/長方形 14"/>
            <p:cNvSpPr/>
            <p:nvPr/>
          </p:nvSpPr>
          <p:spPr bwMode="auto">
            <a:xfrm>
              <a:off x="3968641" y="1856075"/>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a:solidFill>
                    <a:schemeClr val="bg1"/>
                  </a:solidFill>
                  <a:latin typeface="Arial" pitchFamily="34" charset="0"/>
                  <a:ea typeface="メイリオ" pitchFamily="50" charset="-128"/>
                </a:rPr>
                <a:t>FOSS A´</a:t>
              </a:r>
            </a:p>
          </p:txBody>
        </p:sp>
        <p:cxnSp>
          <p:nvCxnSpPr>
            <p:cNvPr id="16" name="直線矢印コネクタ 15"/>
            <p:cNvCxnSpPr>
              <a:stCxn id="14" idx="3"/>
              <a:endCxn id="15" idx="1"/>
            </p:cNvCxnSpPr>
            <p:nvPr/>
          </p:nvCxnSpPr>
          <p:spPr bwMode="auto">
            <a:xfrm>
              <a:off x="2334200" y="2000075"/>
              <a:ext cx="1634441" cy="1588"/>
            </a:xfrm>
            <a:prstGeom prst="straightConnector1">
              <a:avLst/>
            </a:prstGeom>
            <a:noFill/>
            <a:ln w="57150" cap="flat" cmpd="sng" algn="ctr">
              <a:solidFill>
                <a:schemeClr val="bg1">
                  <a:lumMod val="75000"/>
                </a:schemeClr>
              </a:solidFill>
              <a:prstDash val="solid"/>
              <a:round/>
              <a:headEnd type="none" w="med" len="med"/>
              <a:tailEnd type="triangle" w="med" len="med"/>
            </a:ln>
            <a:effectLst/>
          </p:spPr>
        </p:cxnSp>
        <p:sp>
          <p:nvSpPr>
            <p:cNvPr id="17" name="テキスト ボックス 16"/>
            <p:cNvSpPr txBox="1"/>
            <p:nvPr/>
          </p:nvSpPr>
          <p:spPr>
            <a:xfrm>
              <a:off x="2528698" y="2082796"/>
              <a:ext cx="1030354" cy="263149"/>
            </a:xfrm>
            <a:prstGeom prst="rect">
              <a:avLst/>
            </a:prstGeom>
            <a:noFill/>
          </p:spPr>
          <p:txBody>
            <a:bodyPr wrap="square" rtlCol="0">
              <a:spAutoFit/>
            </a:bodyPr>
            <a:lstStyle/>
            <a:p>
              <a:pPr algn="ctr"/>
              <a:r>
                <a:rPr kumimoji="1" lang="ja-JP" altLang="en-US" sz="1200" spc="100" dirty="0">
                  <a:solidFill>
                    <a:schemeClr val="tx1"/>
                  </a:solidFill>
                  <a:latin typeface="Arial" pitchFamily="34" charset="0"/>
                  <a:ea typeface="メイリオ" pitchFamily="50" charset="-128"/>
                </a:rPr>
                <a:t>改変</a:t>
              </a:r>
            </a:p>
          </p:txBody>
        </p:sp>
      </p:grpSp>
      <p:grpSp>
        <p:nvGrpSpPr>
          <p:cNvPr id="18" name="グループ化 17"/>
          <p:cNvGrpSpPr/>
          <p:nvPr/>
        </p:nvGrpSpPr>
        <p:grpSpPr>
          <a:xfrm>
            <a:off x="2926705" y="5412523"/>
            <a:ext cx="3489131" cy="976039"/>
            <a:chOff x="1336000" y="3910049"/>
            <a:chExt cx="3489131" cy="976039"/>
          </a:xfrm>
        </p:grpSpPr>
        <p:sp>
          <p:nvSpPr>
            <p:cNvPr id="19" name="正方形/長方形 18"/>
            <p:cNvSpPr/>
            <p:nvPr/>
          </p:nvSpPr>
          <p:spPr bwMode="auto">
            <a:xfrm>
              <a:off x="1506200" y="3910049"/>
              <a:ext cx="828000" cy="288000"/>
            </a:xfrm>
            <a:prstGeom prst="rect">
              <a:avLst/>
            </a:prstGeom>
            <a:solidFill>
              <a:srgbClr val="F46F3A"/>
            </a:solidFill>
            <a:ln w="57150">
              <a:solidFill>
                <a:srgbClr val="EFA143"/>
              </a:solid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a:solidFill>
                    <a:schemeClr val="bg1"/>
                  </a:solidFill>
                  <a:latin typeface="Arial" pitchFamily="34" charset="0"/>
                  <a:ea typeface="メイリオ" pitchFamily="50" charset="-128"/>
                </a:rPr>
                <a:t>FOSS A</a:t>
              </a:r>
            </a:p>
          </p:txBody>
        </p:sp>
        <p:sp>
          <p:nvSpPr>
            <p:cNvPr id="20" name="正方形/長方形 19"/>
            <p:cNvSpPr/>
            <p:nvPr/>
          </p:nvSpPr>
          <p:spPr bwMode="auto">
            <a:xfrm>
              <a:off x="1506200" y="4387569"/>
              <a:ext cx="828000" cy="288000"/>
            </a:xfrm>
            <a:prstGeom prst="rect">
              <a:avLst/>
            </a:prstGeom>
            <a:solidFill>
              <a:srgbClr val="F46F3A"/>
            </a:solidFill>
            <a:ln w="57150">
              <a:solidFill>
                <a:srgbClr val="EFA143"/>
              </a:solid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a:solidFill>
                    <a:schemeClr val="bg1"/>
                  </a:solidFill>
                  <a:latin typeface="Arial" pitchFamily="34" charset="0"/>
                  <a:ea typeface="メイリオ" pitchFamily="50" charset="-128"/>
                </a:rPr>
                <a:t>FOSS A´</a:t>
              </a:r>
            </a:p>
          </p:txBody>
        </p:sp>
        <p:sp>
          <p:nvSpPr>
            <p:cNvPr id="21" name="テキスト ボックス 20"/>
            <p:cNvSpPr txBox="1"/>
            <p:nvPr/>
          </p:nvSpPr>
          <p:spPr>
            <a:xfrm>
              <a:off x="1336000" y="4149897"/>
              <a:ext cx="1168400" cy="288000"/>
            </a:xfrm>
            <a:prstGeom prst="rect">
              <a:avLst/>
            </a:prstGeom>
            <a:noFill/>
          </p:spPr>
          <p:txBody>
            <a:bodyPr wrap="square" rtlCol="0">
              <a:spAutoFit/>
            </a:bodyPr>
            <a:lstStyle/>
            <a:p>
              <a:pPr algn="ctr"/>
              <a:r>
                <a:rPr kumimoji="1" lang="en-US" altLang="ja-JP" sz="1200" spc="100" dirty="0">
                  <a:solidFill>
                    <a:schemeClr val="tx1"/>
                  </a:solidFill>
                  <a:latin typeface="Arial" pitchFamily="34" charset="0"/>
                  <a:ea typeface="メイリオ" pitchFamily="50" charset="-128"/>
                </a:rPr>
                <a:t>or</a:t>
              </a:r>
              <a:endParaRPr kumimoji="1" lang="ja-JP" altLang="en-US" sz="1200" spc="100" dirty="0">
                <a:solidFill>
                  <a:schemeClr val="tx1"/>
                </a:solidFill>
                <a:latin typeface="Arial" pitchFamily="34" charset="0"/>
                <a:ea typeface="メイリオ" pitchFamily="50" charset="-128"/>
              </a:endParaRPr>
            </a:p>
          </p:txBody>
        </p:sp>
        <p:sp>
          <p:nvSpPr>
            <p:cNvPr id="22" name="正方形/長方形 21"/>
            <p:cNvSpPr/>
            <p:nvPr/>
          </p:nvSpPr>
          <p:spPr bwMode="auto">
            <a:xfrm>
              <a:off x="3442731" y="4022692"/>
              <a:ext cx="1382400" cy="536050"/>
            </a:xfrm>
            <a:prstGeom prst="rect">
              <a:avLst/>
            </a:prstGeom>
            <a:solidFill>
              <a:srgbClr val="F46F3A"/>
            </a:solidFill>
            <a:ln w="57150">
              <a:solidFill>
                <a:srgbClr val="EFA143"/>
              </a:solidFill>
              <a:miter lim="800000"/>
              <a:headEnd/>
              <a:tailEnd/>
            </a:ln>
            <a:effectLst/>
          </p:spPr>
          <p:txBody>
            <a:bodyPr wrap="square" lIns="0" tIns="0" rIns="0" bIns="0" rtlCol="0" anchor="ctr" anchorCtr="0">
              <a:noAutofit/>
            </a:bodyPr>
            <a:lstStyle/>
            <a:p>
              <a:pPr algn="ctr">
                <a:lnSpc>
                  <a:spcPct val="100000"/>
                </a:lnSpc>
              </a:pPr>
              <a:r>
                <a:rPr kumimoji="1" lang="ja-JP" altLang="en-US" sz="1200" b="1" spc="100" dirty="0">
                  <a:solidFill>
                    <a:schemeClr val="bg1"/>
                  </a:solidFill>
                  <a:latin typeface="Arial" pitchFamily="34" charset="0"/>
                  <a:ea typeface="メイリオ" pitchFamily="50" charset="-128"/>
                </a:rPr>
                <a:t>当社バイナリ</a:t>
              </a:r>
              <a:endParaRPr kumimoji="1" lang="en-US" altLang="ja-JP" sz="1200" b="1" spc="100" dirty="0">
                <a:solidFill>
                  <a:schemeClr val="bg1"/>
                </a:solidFill>
                <a:latin typeface="Arial" pitchFamily="34" charset="0"/>
                <a:ea typeface="メイリオ" pitchFamily="50" charset="-128"/>
              </a:endParaRPr>
            </a:p>
            <a:p>
              <a:pPr algn="ctr">
                <a:lnSpc>
                  <a:spcPct val="100000"/>
                </a:lnSpc>
              </a:pPr>
              <a:r>
                <a:rPr lang="ja-JP" altLang="en-US" sz="1200" b="1" spc="100" dirty="0">
                  <a:solidFill>
                    <a:schemeClr val="bg1"/>
                  </a:solidFill>
                  <a:latin typeface="Arial" pitchFamily="34" charset="0"/>
                  <a:ea typeface="メイリオ" pitchFamily="50" charset="-128"/>
                </a:rPr>
                <a:t>コード</a:t>
              </a:r>
              <a:r>
                <a:rPr lang="en-US" altLang="ja-JP" sz="1200" b="1" spc="100" dirty="0">
                  <a:solidFill>
                    <a:schemeClr val="bg1"/>
                  </a:solidFill>
                  <a:latin typeface="Arial" pitchFamily="34" charset="0"/>
                  <a:ea typeface="メイリオ" pitchFamily="50" charset="-128"/>
                </a:rPr>
                <a:t>B</a:t>
              </a:r>
              <a:endParaRPr kumimoji="1" lang="en-US" altLang="ja-JP" sz="1200" b="1" spc="100" dirty="0">
                <a:solidFill>
                  <a:schemeClr val="bg1"/>
                </a:solidFill>
                <a:latin typeface="Arial" pitchFamily="34" charset="0"/>
                <a:ea typeface="メイリオ" pitchFamily="50" charset="-128"/>
              </a:endParaRPr>
            </a:p>
          </p:txBody>
        </p:sp>
        <p:cxnSp>
          <p:nvCxnSpPr>
            <p:cNvPr id="23" name="直線矢印コネクタ 198"/>
            <p:cNvCxnSpPr>
              <a:stCxn id="19" idx="3"/>
              <a:endCxn id="22" idx="1"/>
            </p:cNvCxnSpPr>
            <p:nvPr/>
          </p:nvCxnSpPr>
          <p:spPr bwMode="auto">
            <a:xfrm>
              <a:off x="2334200" y="4054049"/>
              <a:ext cx="1108531" cy="236668"/>
            </a:xfrm>
            <a:prstGeom prst="bentConnector3">
              <a:avLst>
                <a:gd name="adj1" fmla="val 50000"/>
              </a:avLst>
            </a:prstGeom>
            <a:noFill/>
            <a:ln w="57150" cap="flat" cmpd="sng" algn="ctr">
              <a:solidFill>
                <a:schemeClr val="bg1">
                  <a:lumMod val="75000"/>
                </a:schemeClr>
              </a:solidFill>
              <a:prstDash val="solid"/>
              <a:round/>
              <a:headEnd type="triangle" w="med" len="med"/>
              <a:tailEnd type="triangle" w="med" len="med"/>
            </a:ln>
            <a:effectLst/>
          </p:spPr>
        </p:cxnSp>
        <p:cxnSp>
          <p:nvCxnSpPr>
            <p:cNvPr id="24" name="直線矢印コネクタ 198"/>
            <p:cNvCxnSpPr>
              <a:stCxn id="20" idx="3"/>
              <a:endCxn id="22" idx="1"/>
            </p:cNvCxnSpPr>
            <p:nvPr/>
          </p:nvCxnSpPr>
          <p:spPr bwMode="auto">
            <a:xfrm flipV="1">
              <a:off x="2334200" y="4290717"/>
              <a:ext cx="1108531" cy="240852"/>
            </a:xfrm>
            <a:prstGeom prst="bentConnector3">
              <a:avLst>
                <a:gd name="adj1" fmla="val 50000"/>
              </a:avLst>
            </a:prstGeom>
            <a:noFill/>
            <a:ln w="57150" cap="flat" cmpd="sng" algn="ctr">
              <a:solidFill>
                <a:schemeClr val="bg1">
                  <a:lumMod val="75000"/>
                </a:schemeClr>
              </a:solidFill>
              <a:prstDash val="solid"/>
              <a:round/>
              <a:headEnd type="triangle" w="med" len="med"/>
              <a:tailEnd type="triangle" w="med" len="med"/>
            </a:ln>
            <a:effectLst/>
          </p:spPr>
        </p:cxnSp>
        <p:sp>
          <p:nvSpPr>
            <p:cNvPr id="25" name="テキスト ボックス 24"/>
            <p:cNvSpPr txBox="1"/>
            <p:nvPr/>
          </p:nvSpPr>
          <p:spPr>
            <a:xfrm>
              <a:off x="2231872" y="4627556"/>
              <a:ext cx="1816910" cy="258532"/>
            </a:xfrm>
            <a:prstGeom prst="rect">
              <a:avLst/>
            </a:prstGeom>
            <a:noFill/>
          </p:spPr>
          <p:txBody>
            <a:bodyPr wrap="square" rtlCol="0">
              <a:spAutoFit/>
            </a:bodyPr>
            <a:lstStyle/>
            <a:p>
              <a:pPr algn="ctr"/>
              <a:r>
                <a:rPr kumimoji="1" lang="ja-JP" altLang="en-US" sz="1200" spc="100" dirty="0">
                  <a:solidFill>
                    <a:schemeClr val="tx1"/>
                  </a:solidFill>
                  <a:latin typeface="Arial" pitchFamily="34" charset="0"/>
                  <a:ea typeface="メイリオ" pitchFamily="50" charset="-128"/>
                </a:rPr>
                <a:t>動的／</a:t>
              </a:r>
              <a:r>
                <a:rPr lang="ja-JP" altLang="en-US" sz="1200" spc="100" dirty="0">
                  <a:solidFill>
                    <a:schemeClr val="tx1"/>
                  </a:solidFill>
                  <a:latin typeface="Arial" pitchFamily="34" charset="0"/>
                  <a:ea typeface="メイリオ" pitchFamily="50" charset="-128"/>
                </a:rPr>
                <a:t>静的</a:t>
              </a:r>
              <a:r>
                <a:rPr kumimoji="1" lang="ja-JP" altLang="en-US" sz="1200" spc="100" dirty="0">
                  <a:solidFill>
                    <a:schemeClr val="tx1"/>
                  </a:solidFill>
                  <a:latin typeface="Arial" pitchFamily="34" charset="0"/>
                  <a:ea typeface="メイリオ" pitchFamily="50" charset="-128"/>
                </a:rPr>
                <a:t>リンク</a:t>
              </a:r>
            </a:p>
          </p:txBody>
        </p:sp>
      </p:grpSp>
      <p:sp>
        <p:nvSpPr>
          <p:cNvPr id="30" name="正方形/長方形 29"/>
          <p:cNvSpPr/>
          <p:nvPr/>
        </p:nvSpPr>
        <p:spPr bwMode="auto">
          <a:xfrm>
            <a:off x="1952979" y="1862936"/>
            <a:ext cx="9379743" cy="722965"/>
          </a:xfrm>
          <a:prstGeom prst="rect">
            <a:avLst/>
          </a:prstGeom>
          <a:noFill/>
          <a:ln w="9525">
            <a:noFill/>
            <a:miter lim="800000"/>
            <a:headEnd/>
            <a:tailEnd/>
          </a:ln>
          <a:effectLst/>
        </p:spPr>
        <p:txBody>
          <a:bodyPr wrap="square" lIns="0" tIns="36000" rIns="0" bIns="36000" rtlCol="0" anchor="t" anchorCtr="0">
            <a:noAutofit/>
          </a:bodyPr>
          <a:lstStyle/>
          <a:p>
            <a:pPr>
              <a:lnSpc>
                <a:spcPts val="1800"/>
              </a:lnSpc>
            </a:pPr>
            <a:r>
              <a:rPr lang="ja-JP" altLang="en-US" sz="1600" b="1" spc="10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利用形態</a:t>
            </a:r>
            <a:r>
              <a:rPr lang="en-US" altLang="ja-JP" sz="1600" b="1" spc="10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利用形態</a:t>
            </a:r>
            <a:r>
              <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により課せられるライセンス条件、リスクを確認することで</a:t>
            </a:r>
            <a:r>
              <a:rPr lang="en-US" altLang="ja-JP"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ソースコードの開示の必要十分性の審議</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開示範囲を不必要に広げない実装上の工夫</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非コピーレフト型の</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の利用や独自開発の検討</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などの検討事項を明確化する。</a:t>
            </a:r>
            <a:endPar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テキスト ボックス 31"/>
          <p:cNvSpPr txBox="1"/>
          <p:nvPr/>
        </p:nvSpPr>
        <p:spPr>
          <a:xfrm>
            <a:off x="1850799" y="1450084"/>
            <a:ext cx="5493812" cy="369332"/>
          </a:xfrm>
          <a:prstGeom prst="rect">
            <a:avLst/>
          </a:prstGeom>
          <a:noFill/>
        </p:spPr>
        <p:txBody>
          <a:bodyPr wrap="none" rtlCol="0">
            <a:spAutoFit/>
          </a:bodyPr>
          <a:lstStyle/>
          <a:p>
            <a:pPr>
              <a:buSzPct val="89000"/>
            </a:pPr>
            <a:r>
              <a:rPr lang="en-US" altLang="ja-JP" sz="1800" b="1" spc="100" dirty="0" smtClean="0">
                <a:solidFill>
                  <a:srgbClr val="F6167B"/>
                </a:solidFill>
                <a:latin typeface="Arial" pitchFamily="34" charset="0"/>
                <a:ea typeface="メイリオ" pitchFamily="50" charset="-128"/>
                <a:cs typeface="Times New Roman" pitchFamily="18" charset="0"/>
              </a:rPr>
              <a:t>FOSS</a:t>
            </a:r>
            <a:r>
              <a:rPr lang="ja-JP" altLang="en-US" sz="1800" b="1" spc="100" dirty="0" smtClean="0">
                <a:solidFill>
                  <a:srgbClr val="F6167B"/>
                </a:solidFill>
                <a:latin typeface="Arial" pitchFamily="34" charset="0"/>
                <a:ea typeface="メイリオ" pitchFamily="50" charset="-128"/>
                <a:cs typeface="Times New Roman" pitchFamily="18" charset="0"/>
              </a:rPr>
              <a:t>利用形態</a:t>
            </a:r>
            <a:r>
              <a:rPr lang="ja-JP" altLang="en-US" sz="1800" b="1" spc="100" dirty="0">
                <a:solidFill>
                  <a:srgbClr val="F6167B"/>
                </a:solidFill>
                <a:latin typeface="Arial" pitchFamily="34" charset="0"/>
                <a:ea typeface="メイリオ" pitchFamily="50" charset="-128"/>
                <a:cs typeface="Times New Roman" pitchFamily="18" charset="0"/>
              </a:rPr>
              <a:t>、ライセンス条件、リスクの確認</a:t>
            </a:r>
            <a:endParaRPr lang="ja-JP" altLang="en-US" sz="1800" b="1" spc="100" dirty="0">
              <a:solidFill>
                <a:srgbClr val="F6167B"/>
              </a:solidFill>
              <a:latin typeface="Arial" pitchFamily="34" charset="0"/>
              <a:ea typeface="メイリオ" pitchFamily="50" charset="-128"/>
            </a:endParaRPr>
          </a:p>
        </p:txBody>
      </p:sp>
      <p:sp>
        <p:nvSpPr>
          <p:cNvPr id="33" name="正方形/長方形 32"/>
          <p:cNvSpPr/>
          <p:nvPr/>
        </p:nvSpPr>
        <p:spPr>
          <a:xfrm>
            <a:off x="9193303" y="5860288"/>
            <a:ext cx="2017536" cy="521681"/>
          </a:xfrm>
          <a:prstGeom prst="rect">
            <a:avLst/>
          </a:prstGeom>
        </p:spPr>
        <p:txBody>
          <a:bodyPr wrap="square">
            <a:spAutoFit/>
          </a:bodyPr>
          <a:lstStyle/>
          <a:p>
            <a:r>
              <a:rPr kumimoji="0" lang="en-US" altLang="ja-JP" sz="1050" b="1" kern="0" spc="100" dirty="0">
                <a:solidFill>
                  <a:srgbClr val="FF699F"/>
                </a:solidFill>
                <a:latin typeface="メイリオ" panose="020B0604030504040204" pitchFamily="50" charset="-128"/>
                <a:ea typeface="メイリオ" panose="020B0604030504040204" pitchFamily="50" charset="-128"/>
                <a:cs typeface="メイリオ" panose="020B0604030504040204" pitchFamily="50" charset="-128"/>
              </a:rPr>
              <a:t>※1</a:t>
            </a:r>
            <a:r>
              <a:rPr kumimoji="0" lang="ja-JP" altLang="en-US" sz="1050" b="1" kern="0" spc="100" dirty="0">
                <a:solidFill>
                  <a:srgbClr val="FF699F"/>
                </a:solidFill>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オブジェクトコード</a:t>
            </a:r>
            <a:endParaRPr kumimoji="0" lang="en-US" altLang="ja-JP"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0" lang="ja-JP" altLang="en-US"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またはソースコードの提供</a:t>
            </a:r>
            <a:endParaRPr kumimoji="0" lang="en-US" altLang="ja-JP"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0" lang="ja-JP" altLang="en-US"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が必要</a:t>
            </a:r>
            <a:r>
              <a:rPr kumimoji="0" lang="en-US" altLang="ja-JP"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ただし選択制</a:t>
            </a:r>
            <a:r>
              <a:rPr kumimoji="0" lang="en-US" altLang="ja-JP"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05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34" name="1 つの角を切り取った四角形 33"/>
          <p:cNvSpPr/>
          <p:nvPr/>
        </p:nvSpPr>
        <p:spPr bwMode="auto">
          <a:xfrm>
            <a:off x="9206964" y="5831728"/>
            <a:ext cx="1795277" cy="510746"/>
          </a:xfrm>
          <a:prstGeom prst="snip1Rect">
            <a:avLst/>
          </a:prstGeom>
          <a:noFill/>
          <a:ln w="25400">
            <a:solidFill>
              <a:srgbClr val="FF0000"/>
            </a:solidFill>
            <a:prstDash val="dash"/>
            <a:miter lim="800000"/>
            <a:headEnd/>
            <a:tailEnd/>
          </a:ln>
          <a:effectLst/>
        </p:spPr>
        <p:txBody>
          <a:bodyPr wrap="square" lIns="0" tIns="0" rIns="0" bIns="0" rtlCol="0" anchor="t" anchorCtr="0">
            <a:noAutofit/>
          </a:bodyPr>
          <a:lstStyle/>
          <a:p>
            <a:pPr>
              <a:lnSpc>
                <a:spcPct val="150000"/>
              </a:lnSpc>
            </a:pPr>
            <a:endParaRPr kumimoji="1" lang="ja-JP" altLang="en-US" sz="1050" b="1" spc="100" dirty="0">
              <a:solidFill>
                <a:srgbClr val="FF0000"/>
              </a:solidFill>
              <a:latin typeface="Arial" pitchFamily="34" charset="0"/>
              <a:ea typeface="メイリオ" pitchFamily="50" charset="-128"/>
            </a:endParaRPr>
          </a:p>
        </p:txBody>
      </p:sp>
      <p:sp>
        <p:nvSpPr>
          <p:cNvPr id="35" name="1 つの角を切り取った四角形 34"/>
          <p:cNvSpPr/>
          <p:nvPr/>
        </p:nvSpPr>
        <p:spPr bwMode="auto">
          <a:xfrm>
            <a:off x="8169731" y="4804533"/>
            <a:ext cx="384006" cy="269478"/>
          </a:xfrm>
          <a:prstGeom prst="snip1Rect">
            <a:avLst/>
          </a:prstGeom>
          <a:noFill/>
          <a:ln w="25400">
            <a:solidFill>
              <a:srgbClr val="FF0000"/>
            </a:solidFill>
            <a:prstDash val="dash"/>
            <a:miter lim="800000"/>
            <a:headEnd/>
            <a:tailEnd/>
          </a:ln>
          <a:effectLst/>
        </p:spPr>
        <p:txBody>
          <a:bodyPr wrap="square" lIns="0" tIns="0" rIns="0" bIns="0" rtlCol="0" anchor="t" anchorCtr="0">
            <a:noAutofit/>
          </a:bodyPr>
          <a:lstStyle/>
          <a:p>
            <a:pPr>
              <a:lnSpc>
                <a:spcPct val="150000"/>
              </a:lnSpc>
            </a:pPr>
            <a:endParaRPr kumimoji="1" lang="ja-JP" altLang="en-US" sz="1050" b="1" spc="100" dirty="0">
              <a:solidFill>
                <a:srgbClr val="FF0000"/>
              </a:solidFill>
              <a:latin typeface="Arial" pitchFamily="34" charset="0"/>
              <a:ea typeface="メイリオ" pitchFamily="50" charset="-128"/>
            </a:endParaRPr>
          </a:p>
        </p:txBody>
      </p:sp>
      <p:sp>
        <p:nvSpPr>
          <p:cNvPr id="36" name="テキスト ボックス 35"/>
          <p:cNvSpPr txBox="1"/>
          <p:nvPr/>
        </p:nvSpPr>
        <p:spPr>
          <a:xfrm>
            <a:off x="8006273" y="5005245"/>
            <a:ext cx="984928" cy="241797"/>
          </a:xfrm>
          <a:prstGeom prst="rect">
            <a:avLst/>
          </a:prstGeom>
          <a:noFill/>
        </p:spPr>
        <p:txBody>
          <a:bodyPr wrap="square" rtlCol="0">
            <a:spAutoFit/>
          </a:bodyPr>
          <a:lstStyle/>
          <a:p>
            <a:pPr algn="r"/>
            <a:r>
              <a:rPr lang="ja-JP" altLang="en-US" sz="1050" b="1" spc="100" dirty="0">
                <a:solidFill>
                  <a:srgbClr val="FF0000"/>
                </a:solidFill>
                <a:latin typeface="Arial" pitchFamily="34" charset="0"/>
                <a:ea typeface="メイリオ" pitchFamily="50" charset="-128"/>
              </a:rPr>
              <a:t>追加</a:t>
            </a:r>
            <a:endParaRPr kumimoji="1" lang="ja-JP" altLang="en-US" sz="1050" b="1" spc="100" dirty="0">
              <a:solidFill>
                <a:srgbClr val="FF0000"/>
              </a:solidFill>
              <a:latin typeface="Arial" pitchFamily="34" charset="0"/>
              <a:ea typeface="メイリオ" pitchFamily="50" charset="-128"/>
            </a:endParaRPr>
          </a:p>
        </p:txBody>
      </p:sp>
      <p:sp>
        <p:nvSpPr>
          <p:cNvPr id="37" name="1 つの角を切り取った四角形 36"/>
          <p:cNvSpPr/>
          <p:nvPr/>
        </p:nvSpPr>
        <p:spPr bwMode="auto">
          <a:xfrm>
            <a:off x="8169731" y="5857402"/>
            <a:ext cx="384006" cy="269478"/>
          </a:xfrm>
          <a:prstGeom prst="snip1Rect">
            <a:avLst/>
          </a:prstGeom>
          <a:noFill/>
          <a:ln w="25400">
            <a:solidFill>
              <a:srgbClr val="FF0000"/>
            </a:solidFill>
            <a:prstDash val="dash"/>
            <a:miter lim="800000"/>
            <a:headEnd/>
            <a:tailEnd/>
          </a:ln>
          <a:effectLst/>
        </p:spPr>
        <p:txBody>
          <a:bodyPr wrap="square" lIns="0" tIns="0" rIns="0" bIns="0" rtlCol="0" anchor="t" anchorCtr="0">
            <a:noAutofit/>
          </a:bodyPr>
          <a:lstStyle/>
          <a:p>
            <a:pPr>
              <a:lnSpc>
                <a:spcPct val="150000"/>
              </a:lnSpc>
            </a:pPr>
            <a:endParaRPr kumimoji="1" lang="ja-JP" altLang="en-US" sz="1050" b="1" spc="100" dirty="0">
              <a:solidFill>
                <a:srgbClr val="FF0000"/>
              </a:solidFill>
              <a:latin typeface="Arial" pitchFamily="34" charset="0"/>
              <a:ea typeface="メイリオ" pitchFamily="50" charset="-128"/>
            </a:endParaRPr>
          </a:p>
        </p:txBody>
      </p:sp>
      <p:sp>
        <p:nvSpPr>
          <p:cNvPr id="38" name="テキスト ボックス 37"/>
          <p:cNvSpPr txBox="1"/>
          <p:nvPr/>
        </p:nvSpPr>
        <p:spPr>
          <a:xfrm>
            <a:off x="8006273" y="6058114"/>
            <a:ext cx="984928" cy="241797"/>
          </a:xfrm>
          <a:prstGeom prst="rect">
            <a:avLst/>
          </a:prstGeom>
          <a:noFill/>
        </p:spPr>
        <p:txBody>
          <a:bodyPr wrap="square" rtlCol="0">
            <a:spAutoFit/>
          </a:bodyPr>
          <a:lstStyle/>
          <a:p>
            <a:pPr algn="r"/>
            <a:r>
              <a:rPr lang="ja-JP" altLang="en-US" sz="1050" b="1" spc="100" dirty="0">
                <a:solidFill>
                  <a:srgbClr val="FF0000"/>
                </a:solidFill>
                <a:latin typeface="Arial" pitchFamily="34" charset="0"/>
                <a:ea typeface="メイリオ" pitchFamily="50" charset="-128"/>
              </a:rPr>
              <a:t>追加</a:t>
            </a:r>
            <a:endParaRPr kumimoji="1" lang="ja-JP" altLang="en-US" sz="1050" b="1" spc="100" dirty="0">
              <a:solidFill>
                <a:srgbClr val="FF0000"/>
              </a:solidFill>
              <a:latin typeface="Arial" pitchFamily="34" charset="0"/>
              <a:ea typeface="メイリオ" pitchFamily="50" charset="-128"/>
            </a:endParaRPr>
          </a:p>
        </p:txBody>
      </p:sp>
    </p:spTree>
    <p:extLst>
      <p:ext uri="{BB962C8B-B14F-4D97-AF65-F5344CB8AC3E}">
        <p14:creationId xmlns:p14="http://schemas.microsoft.com/office/powerpoint/2010/main" val="32160846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ja-JP" dirty="0"/>
              <a:t>FOSS</a:t>
            </a:r>
            <a:r>
              <a:rPr lang="ja-JP" altLang="en-US" dirty="0"/>
              <a:t>導入時の検討・実施事項</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テキスト ボックス 55"/>
          <p:cNvSpPr txBox="1"/>
          <p:nvPr/>
        </p:nvSpPr>
        <p:spPr>
          <a:xfrm>
            <a:off x="1582754" y="1867612"/>
            <a:ext cx="9113821" cy="4955203"/>
          </a:xfrm>
          <a:prstGeom prst="rect">
            <a:avLst/>
          </a:prstGeom>
          <a:noFill/>
        </p:spPr>
        <p:txBody>
          <a:bodyPr wrap="square" rtlCol="0">
            <a:spAutoFit/>
          </a:bodyPr>
          <a:lstStyle/>
          <a:p>
            <a:pPr marL="252000" indent="-252000">
              <a:lnSpc>
                <a:spcPct val="150000"/>
              </a:lnSpc>
              <a:spcBef>
                <a:spcPts val="600"/>
              </a:spcBef>
              <a:buClr>
                <a:srgbClr val="229EC0"/>
              </a:buClr>
              <a:buSzPct val="88000"/>
              <a:buFont typeface="Wingdings" pitchFamily="2" charset="2"/>
              <a:buChar char="l"/>
            </a:pP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複数の</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を使用する</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場合</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、複数の</a:t>
            </a:r>
            <a:r>
              <a:rPr lang="en-US" altLang="ja-JP"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のライセンスが、矛盾しない</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こと</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ライセンス同士が矛盾しないこと：「</a:t>
            </a:r>
            <a:r>
              <a:rPr lang="ja-JP" altLang="en-US" b="1"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互換性がある</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確認すること。</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の他に、活用</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するソフトウェア、ライブラリに適用される</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ライセンスとの間も同様。</a:t>
            </a:r>
            <a:endPar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252000" indent="-252000">
              <a:lnSpc>
                <a:spcPct val="150000"/>
              </a:lnSpc>
              <a:spcBef>
                <a:spcPts val="600"/>
              </a:spcBef>
              <a:buClr>
                <a:srgbClr val="229EC0"/>
              </a:buClr>
              <a:buSzPct val="88000"/>
              <a:buFont typeface="Wingdings" pitchFamily="2" charset="2"/>
              <a:buChar char="l"/>
            </a:pP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矛盾するライセンスを同時に使用すると</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、少なくとも一方</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b="1"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ライセンス違反</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となり、その</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が使えなく</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なる。</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矛盾するライセンスを同時に</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使用している製品</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アプリケーションは、</a:t>
            </a:r>
            <a:r>
              <a:rPr lang="ja-JP" altLang="en-US"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頒布できなくなる</a:t>
            </a:r>
            <a:r>
              <a:rPr lang="ja-JP" altLang="en-US"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252000" indent="-252000">
              <a:lnSpc>
                <a:spcPct val="150000"/>
              </a:lnSpc>
              <a:spcBef>
                <a:spcPts val="600"/>
              </a:spcBef>
              <a:buClr>
                <a:srgbClr val="229EC0"/>
              </a:buClr>
              <a:buSzPct val="88000"/>
              <a:buFont typeface="Wingdings" pitchFamily="2" charset="2"/>
              <a:buChar char="l"/>
            </a:pP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互換性のある例：</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 LGPLv3 –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GPLv3</a:t>
            </a:r>
            <a:r>
              <a:rPr lang="ja-JP" altLang="en-US" sz="1400" b="1" dirty="0" err="1"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b)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AGPLv1 </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GPLv3</a:t>
            </a:r>
            <a:r>
              <a:rPr lang="ja-JP" altLang="en-US" sz="1400" b="1" dirty="0" err="1"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c)</a:t>
            </a:r>
            <a:r>
              <a:rPr lang="ja-JP" altLang="en-US"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Apache License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v2.0 </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GPLv3</a:t>
            </a:r>
            <a:r>
              <a:rPr lang="ja-JP" altLang="en-US" sz="1400" b="1" dirty="0" err="1"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d) MIT License – GPLv3,v2</a:t>
            </a:r>
          </a:p>
          <a:p>
            <a:pPr marL="252000" indent="-252000">
              <a:lnSpc>
                <a:spcPct val="150000"/>
              </a:lnSpc>
              <a:spcBef>
                <a:spcPts val="600"/>
              </a:spcBef>
              <a:buClr>
                <a:srgbClr val="229EC0"/>
              </a:buClr>
              <a:buSzPct val="88000"/>
              <a:buFont typeface="Wingdings" pitchFamily="2" charset="2"/>
              <a:buChar char="l"/>
            </a:pP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互換性のな</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い</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例</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e)</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4-Clause BSD License </a:t>
            </a:r>
            <a:r>
              <a:rPr lang="ja-JP" altLang="en-US"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GPLv3</a:t>
            </a:r>
            <a:r>
              <a:rPr lang="ja-JP" altLang="en-US" sz="1400" b="1" dirty="0" err="1"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 Apache </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License v2.0 </a:t>
            </a:r>
            <a:r>
              <a:rPr lang="ja-JP" altLang="en-US" sz="1400" b="1" dirty="0" err="1"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GPLv2</a:t>
            </a:r>
          </a:p>
          <a:p>
            <a:pPr marL="252000" indent="-252000">
              <a:lnSpc>
                <a:spcPct val="150000"/>
              </a:lnSpc>
              <a:spcBef>
                <a:spcPts val="600"/>
              </a:spcBef>
              <a:buClr>
                <a:srgbClr val="229EC0"/>
              </a:buClr>
              <a:buSzPct val="88000"/>
              <a:buFont typeface="Wingdings" pitchFamily="2" charset="2"/>
              <a:buChar char="l"/>
            </a:pP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ライセンスの互換性は、難しい問題。</a:t>
            </a:r>
            <a:r>
              <a:rPr lang="ja-JP" altLang="en-US"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専門家に相談</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するようにしましょう</a:t>
            </a:r>
            <a:r>
              <a:rPr lang="ja-JP" altLang="en-US"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252000" indent="-252000">
              <a:lnSpc>
                <a:spcPct val="150000"/>
              </a:lnSpc>
              <a:spcBef>
                <a:spcPts val="600"/>
              </a:spcBef>
              <a:buClr>
                <a:srgbClr val="229EC0"/>
              </a:buClr>
              <a:buSzPct val="88000"/>
              <a:buFont typeface="Wingdings" pitchFamily="2" charset="2"/>
              <a:buChar char="l"/>
            </a:pPr>
            <a:endParaRPr lang="en-US" altLang="ja-JP"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7" name="テキスト ボックス 56"/>
          <p:cNvSpPr txBox="1"/>
          <p:nvPr/>
        </p:nvSpPr>
        <p:spPr>
          <a:xfrm>
            <a:off x="1588145" y="1362532"/>
            <a:ext cx="184731" cy="473206"/>
          </a:xfrm>
          <a:prstGeom prst="rect">
            <a:avLst/>
          </a:prstGeom>
          <a:noFill/>
        </p:spPr>
        <p:txBody>
          <a:bodyPr wrap="none" rtlCol="0">
            <a:spAutoFit/>
          </a:bodyPr>
          <a:lstStyle/>
          <a:p>
            <a:pPr>
              <a:lnSpc>
                <a:spcPct val="150000"/>
              </a:lnSpc>
              <a:buClr>
                <a:srgbClr val="C00000"/>
              </a:buClr>
              <a:defRPr/>
            </a:pPr>
            <a:endParaRPr lang="ja-JP" altLang="en-US"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テキスト ボックス 57"/>
          <p:cNvSpPr txBox="1"/>
          <p:nvPr/>
        </p:nvSpPr>
        <p:spPr>
          <a:xfrm>
            <a:off x="526215" y="1268094"/>
            <a:ext cx="10817833" cy="646331"/>
          </a:xfrm>
          <a:prstGeom prst="rect">
            <a:avLst/>
          </a:prstGeom>
          <a:solidFill>
            <a:schemeClr val="bg1"/>
          </a:solidFill>
        </p:spPr>
        <p:txBody>
          <a:bodyPr wrap="none" rtlCol="0">
            <a:spAutoFit/>
          </a:bodyPr>
          <a:lstStyle/>
          <a:p>
            <a:pPr>
              <a:lnSpc>
                <a:spcPct val="150000"/>
              </a:lnSpc>
              <a:buClr>
                <a:srgbClr val="C00000"/>
              </a:buClr>
              <a:defRPr/>
            </a:pPr>
            <a:r>
              <a:rPr lang="ja-JP" altLang="en-US" sz="2400" b="1" spc="100" dirty="0">
                <a:solidFill>
                  <a:srgbClr val="FF2873"/>
                </a:solidFill>
                <a:latin typeface="メイリオ" panose="020B0604030504040204" pitchFamily="50" charset="-128"/>
                <a:ea typeface="メイリオ" panose="020B0604030504040204" pitchFamily="50" charset="-128"/>
                <a:cs typeface="メイリオ" panose="020B0604030504040204" pitchFamily="50" charset="-128"/>
              </a:rPr>
              <a:t>複数の</a:t>
            </a:r>
            <a:r>
              <a:rPr lang="en-US" altLang="ja-JP" sz="2400" b="1" spc="100" dirty="0">
                <a:solidFill>
                  <a:srgbClr val="FF2873"/>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2400" b="1" spc="100" dirty="0">
                <a:solidFill>
                  <a:srgbClr val="FF2873"/>
                </a:solidFill>
                <a:latin typeface="メイリオ" panose="020B0604030504040204" pitchFamily="50" charset="-128"/>
                <a:ea typeface="メイリオ" panose="020B0604030504040204" pitchFamily="50" charset="-128"/>
                <a:cs typeface="メイリオ" panose="020B0604030504040204" pitchFamily="50" charset="-128"/>
              </a:rPr>
              <a:t>を使用する場合、ライセンスの互換性があることの確認が必要</a:t>
            </a:r>
          </a:p>
        </p:txBody>
      </p:sp>
    </p:spTree>
    <p:extLst>
      <p:ext uri="{BB962C8B-B14F-4D97-AF65-F5344CB8AC3E}">
        <p14:creationId xmlns:p14="http://schemas.microsoft.com/office/powerpoint/2010/main" val="6658141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ja-JP" dirty="0"/>
              <a:t>FOSS</a:t>
            </a:r>
            <a:r>
              <a:rPr lang="ja-JP" altLang="en-US" dirty="0"/>
              <a:t>導入時の検討・実施事項</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テキスト ボックス 2"/>
          <p:cNvSpPr txBox="1"/>
          <p:nvPr/>
        </p:nvSpPr>
        <p:spPr>
          <a:xfrm>
            <a:off x="373815" y="1249044"/>
            <a:ext cx="11684835" cy="646331"/>
          </a:xfrm>
          <a:prstGeom prst="rect">
            <a:avLst/>
          </a:prstGeom>
          <a:noFill/>
        </p:spPr>
        <p:txBody>
          <a:bodyPr wrap="square" rtlCol="0">
            <a:spAutoFit/>
          </a:bodyPr>
          <a:lstStyle/>
          <a:p>
            <a:pPr>
              <a:lnSpc>
                <a:spcPct val="150000"/>
              </a:lnSpc>
              <a:buClr>
                <a:srgbClr val="C00000"/>
              </a:buClr>
              <a:defRPr/>
            </a:pPr>
            <a:r>
              <a:rPr lang="en-US" altLang="ja-JP" sz="2400" b="1" spc="100" dirty="0">
                <a:solidFill>
                  <a:srgbClr val="FF2873"/>
                </a:solidFill>
                <a:latin typeface="Arial" pitchFamily="34" charset="0"/>
                <a:ea typeface="メイリオ" pitchFamily="50" charset="-128"/>
              </a:rPr>
              <a:t>OSS</a:t>
            </a:r>
            <a:r>
              <a:rPr lang="ja-JP" altLang="en-US" sz="2400" b="1" spc="100" dirty="0">
                <a:solidFill>
                  <a:srgbClr val="FF2873"/>
                </a:solidFill>
                <a:latin typeface="Arial" pitchFamily="34" charset="0"/>
                <a:ea typeface="メイリオ" pitchFamily="50" charset="-128"/>
              </a:rPr>
              <a:t>によっては、複数のライセンスを有するものが</a:t>
            </a:r>
            <a:r>
              <a:rPr lang="ja-JP" altLang="en-US" sz="2400" b="1" spc="100" dirty="0" smtClean="0">
                <a:solidFill>
                  <a:srgbClr val="FF2873"/>
                </a:solidFill>
                <a:latin typeface="Arial" pitchFamily="34" charset="0"/>
                <a:ea typeface="メイリオ" pitchFamily="50" charset="-128"/>
              </a:rPr>
              <a:t>ある。</a:t>
            </a:r>
            <a:r>
              <a:rPr lang="ja-JP" altLang="en-US" sz="2400" b="1" spc="100" dirty="0">
                <a:solidFill>
                  <a:srgbClr val="FF2873"/>
                </a:solidFill>
                <a:latin typeface="Arial" pitchFamily="34" charset="0"/>
                <a:ea typeface="メイリオ" pitchFamily="50" charset="-128"/>
              </a:rPr>
              <a:t>下記に</a:t>
            </a:r>
            <a:r>
              <a:rPr lang="ja-JP" altLang="en-US" sz="2400" b="1" spc="100" dirty="0" smtClean="0">
                <a:solidFill>
                  <a:srgbClr val="FF2873"/>
                </a:solidFill>
                <a:latin typeface="Arial" pitchFamily="34" charset="0"/>
                <a:ea typeface="メイリオ" pitchFamily="50" charset="-128"/>
              </a:rPr>
              <a:t>より選択する。</a:t>
            </a:r>
            <a:endParaRPr lang="ja-JP" altLang="en-US" sz="2400" b="1" spc="100" dirty="0">
              <a:solidFill>
                <a:srgbClr val="FF2873"/>
              </a:solidFill>
              <a:latin typeface="Arial" pitchFamily="34" charset="0"/>
              <a:ea typeface="メイリオ" pitchFamily="50" charset="-128"/>
            </a:endParaRPr>
          </a:p>
        </p:txBody>
      </p:sp>
      <p:sp>
        <p:nvSpPr>
          <p:cNvPr id="4" name="テキスト ボックス 3"/>
          <p:cNvSpPr txBox="1"/>
          <p:nvPr/>
        </p:nvSpPr>
        <p:spPr>
          <a:xfrm>
            <a:off x="1095375" y="1909275"/>
            <a:ext cx="9906000" cy="4601260"/>
          </a:xfrm>
          <a:prstGeom prst="rect">
            <a:avLst/>
          </a:prstGeom>
          <a:noFill/>
        </p:spPr>
        <p:txBody>
          <a:bodyPr wrap="square" rtlCol="0">
            <a:spAutoFit/>
          </a:bodyPr>
          <a:lstStyle/>
          <a:p>
            <a:pPr marL="252000" indent="-252000">
              <a:lnSpc>
                <a:spcPct val="100000"/>
              </a:lnSpc>
              <a:spcBef>
                <a:spcPts val="600"/>
              </a:spcBef>
              <a:buClr>
                <a:srgbClr val="229EC0"/>
              </a:buClr>
              <a:buSzPct val="88000"/>
              <a:buFont typeface="Wingdings" pitchFamily="2" charset="2"/>
              <a:buChar char="l"/>
            </a:pP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著作権者</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の意思に</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よってライセンス</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割り当てら</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れる。</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の中に</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a:t>
            </a:r>
            <a:r>
              <a:rPr lang="ja-JP" altLang="ja-JP"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互換</a:t>
            </a:r>
            <a:r>
              <a:rPr lang="ja-JP" altLang="en-US"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性</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がない</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もの</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あ</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る</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。例えば</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、ある</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著作</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権</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者</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は、皆が改善してより良い</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となるよう「コピーレフト」の</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GPLv2</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を割り当てた</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する</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。しかし</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GPLv2</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Apache </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License v2.0</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互換性</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な</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いため</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、同時に使用できない状況</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発生する</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。その</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際、</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著作</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権</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者</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は、広く利用してもらう目的</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他</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のライセンスでも使えるよう</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に別</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なライセンスも割り当て、</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の利用者がライセンスを選択可能となる</a:t>
            </a:r>
            <a:r>
              <a:rPr lang="ja-JP" altLang="ja-JP" b="1"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デュアルライセンス</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で</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公開</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す</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る</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spcBef>
                <a:spcPts val="600"/>
              </a:spcBef>
              <a:buClr>
                <a:srgbClr val="229EC0"/>
              </a:buClr>
              <a:buSzPct val="88000"/>
            </a:pPr>
            <a:endParaRPr lang="en-US" altLang="ja-JP" sz="105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252000" indent="-252000">
              <a:lnSpc>
                <a:spcPct val="100000"/>
              </a:lnSpc>
              <a:spcBef>
                <a:spcPts val="600"/>
              </a:spcBef>
              <a:buClr>
                <a:srgbClr val="229EC0"/>
              </a:buClr>
              <a:buSzPct val="88000"/>
              <a:buFont typeface="Wingdings" pitchFamily="2" charset="2"/>
              <a:buChar char="l"/>
            </a:pPr>
            <a:r>
              <a:rPr lang="ja-JP" altLang="ja-JP"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デュアルライセンス</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は、先ず</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は全てのライセンスの内容を確認した上で</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配布時</a:t>
            </a:r>
            <a:r>
              <a:rPr lang="ja-JP" altLang="en-US" b="1"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には、希望のライセンスを選択</a:t>
            </a:r>
            <a:r>
              <a:rPr lang="ja-JP" altLang="en-US"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して配布可能</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です。</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１つを選択しても良いし、複数を選択しても良い。選択したライセンスの義務を履行して配布を行うことは必要。</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p>
          <a:p>
            <a:pPr>
              <a:lnSpc>
                <a:spcPct val="100000"/>
              </a:lnSpc>
              <a:spcBef>
                <a:spcPts val="600"/>
              </a:spcBef>
              <a:buClr>
                <a:srgbClr val="229EC0"/>
              </a:buClr>
              <a:buSzPct val="88000"/>
            </a:pPr>
            <a:endParaRPr lang="en-US" altLang="ja-JP" sz="105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252000" indent="-252000">
              <a:lnSpc>
                <a:spcPct val="100000"/>
              </a:lnSpc>
              <a:spcBef>
                <a:spcPts val="600"/>
              </a:spcBef>
              <a:buClr>
                <a:srgbClr val="229EC0"/>
              </a:buClr>
              <a:buSzPct val="88000"/>
              <a:buFont typeface="Wingdings" pitchFamily="2" charset="2"/>
              <a:buChar char="l"/>
            </a:pP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製品版</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err="1">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を提</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供しているベンダーは、製品版</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の元の</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のライセンスと、</a:t>
            </a:r>
            <a:r>
              <a:rPr lang="ja-JP" altLang="en-US" b="1"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ベンダーの定義したライセンス</a:t>
            </a:r>
            <a:r>
              <a:rPr lang="ja-JP" altLang="en-US"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デュアルライセンス</a:t>
            </a:r>
            <a:r>
              <a:rPr lang="ja-JP" altLang="en-US" b="1"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で製品版</a:t>
            </a:r>
            <a:r>
              <a:rPr lang="en-US" altLang="ja-JP" b="1"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err="1"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を提</a:t>
            </a:r>
            <a:r>
              <a:rPr lang="ja-JP" altLang="en-US"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供</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して</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いる場合</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が多くあります。</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この場合も、希望するライセンスを選択して利用</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すれば良い事になります。（ベンダー</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の定義したライセンスは、通常非コピーレフト型となっている場合が多い</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238250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グループ化 237"/>
          <p:cNvGrpSpPr/>
          <p:nvPr/>
        </p:nvGrpSpPr>
        <p:grpSpPr>
          <a:xfrm>
            <a:off x="5401444" y="3868902"/>
            <a:ext cx="133037" cy="106084"/>
            <a:chOff x="-1548441" y="2603764"/>
            <a:chExt cx="141257" cy="112638"/>
          </a:xfrm>
        </p:grpSpPr>
        <p:sp>
          <p:nvSpPr>
            <p:cNvPr id="15" name="台形 14"/>
            <p:cNvSpPr/>
            <p:nvPr/>
          </p:nvSpPr>
          <p:spPr bwMode="auto">
            <a:xfrm rot="16200000">
              <a:off x="-1548458" y="2613244"/>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6" name="台形 15"/>
            <p:cNvSpPr/>
            <p:nvPr/>
          </p:nvSpPr>
          <p:spPr bwMode="auto">
            <a:xfrm rot="16200000">
              <a:off x="-1502983" y="2610352"/>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7" name="台形 16"/>
            <p:cNvSpPr/>
            <p:nvPr/>
          </p:nvSpPr>
          <p:spPr bwMode="auto">
            <a:xfrm rot="16200000">
              <a:off x="-1451725" y="2606410"/>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8" name="台形 17"/>
            <p:cNvSpPr/>
            <p:nvPr/>
          </p:nvSpPr>
          <p:spPr bwMode="auto">
            <a:xfrm rot="16200000">
              <a:off x="-1548458" y="2670809"/>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9" name="台形 18"/>
            <p:cNvSpPr/>
            <p:nvPr/>
          </p:nvSpPr>
          <p:spPr bwMode="auto">
            <a:xfrm rot="16200000">
              <a:off x="-1500616" y="2675015"/>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20" name="台形 19"/>
            <p:cNvSpPr/>
            <p:nvPr/>
          </p:nvSpPr>
          <p:spPr bwMode="auto">
            <a:xfrm rot="16200000">
              <a:off x="-1451725" y="2670285"/>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5" name="角丸四角形 4"/>
          <p:cNvSpPr/>
          <p:nvPr/>
        </p:nvSpPr>
        <p:spPr bwMode="auto">
          <a:xfrm>
            <a:off x="5144793" y="4066363"/>
            <a:ext cx="575046" cy="216000"/>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square" lIns="0" tIns="0" rIns="0" bIns="0" rtlCol="0" anchor="ctr">
            <a:noAutofit/>
          </a:bodyPr>
          <a:lstStyle/>
          <a:p>
            <a:pPr algn="ctr">
              <a:lnSpc>
                <a:spcPct val="100000"/>
              </a:lnSpc>
            </a:pPr>
            <a:r>
              <a:rPr lang="ja-JP" altLang="en-US" sz="1200" b="1" dirty="0">
                <a:solidFill>
                  <a:schemeClr val="tx1">
                    <a:lumMod val="75000"/>
                    <a:lumOff val="25000"/>
                  </a:schemeClr>
                </a:solidFill>
                <a:latin typeface="メイリオ" pitchFamily="50" charset="-128"/>
                <a:ea typeface="メイリオ" pitchFamily="50" charset="-128"/>
                <a:cs typeface="メイリオ" pitchFamily="50" charset="-128"/>
              </a:rPr>
              <a:t>取引先</a:t>
            </a:r>
          </a:p>
        </p:txBody>
      </p:sp>
      <p:grpSp>
        <p:nvGrpSpPr>
          <p:cNvPr id="27" name="グループ化 26"/>
          <p:cNvGrpSpPr/>
          <p:nvPr/>
        </p:nvGrpSpPr>
        <p:grpSpPr>
          <a:xfrm>
            <a:off x="3473112" y="3869803"/>
            <a:ext cx="1219200" cy="635682"/>
            <a:chOff x="9721516" y="4369456"/>
            <a:chExt cx="1219200" cy="635682"/>
          </a:xfrm>
        </p:grpSpPr>
        <p:grpSp>
          <p:nvGrpSpPr>
            <p:cNvPr id="28" name="グループ化 94"/>
            <p:cNvGrpSpPr/>
            <p:nvPr/>
          </p:nvGrpSpPr>
          <p:grpSpPr>
            <a:xfrm>
              <a:off x="9721516" y="4369456"/>
              <a:ext cx="1173566" cy="635682"/>
              <a:chOff x="-2600960" y="2824480"/>
              <a:chExt cx="1463040" cy="894080"/>
            </a:xfrm>
          </p:grpSpPr>
          <p:sp>
            <p:nvSpPr>
              <p:cNvPr id="30" name="円/楕円 221"/>
              <p:cNvSpPr/>
              <p:nvPr/>
            </p:nvSpPr>
            <p:spPr bwMode="auto">
              <a:xfrm>
                <a:off x="-2194560" y="2824480"/>
                <a:ext cx="54864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1" name="円/楕円 222"/>
              <p:cNvSpPr/>
              <p:nvPr/>
            </p:nvSpPr>
            <p:spPr bwMode="auto">
              <a:xfrm>
                <a:off x="-2600960" y="294640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2" name="円/楕円 223"/>
              <p:cNvSpPr/>
              <p:nvPr/>
            </p:nvSpPr>
            <p:spPr bwMode="auto">
              <a:xfrm rot="20505470">
                <a:off x="-1950720" y="293624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3" name="円/楕円 224"/>
              <p:cNvSpPr/>
              <p:nvPr/>
            </p:nvSpPr>
            <p:spPr bwMode="auto">
              <a:xfrm rot="1219292">
                <a:off x="-2032000" y="308864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4" name="円/楕円 225"/>
              <p:cNvSpPr/>
              <p:nvPr/>
            </p:nvSpPr>
            <p:spPr bwMode="auto">
              <a:xfrm rot="19172392">
                <a:off x="-2418080" y="313944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29" name="テキスト ボックス 28"/>
            <p:cNvSpPr txBox="1"/>
            <p:nvPr/>
          </p:nvSpPr>
          <p:spPr>
            <a:xfrm>
              <a:off x="9743610" y="4456883"/>
              <a:ext cx="1197106" cy="461665"/>
            </a:xfrm>
            <a:prstGeom prst="rect">
              <a:avLst/>
            </a:prstGeom>
            <a:noFill/>
          </p:spPr>
          <p:txBody>
            <a:bodyPr wrap="square" rtlCol="0">
              <a:spAutoFit/>
            </a:bodyPr>
            <a:lstStyle/>
            <a:p>
              <a:pPr algn="ctr"/>
              <a:r>
                <a:rPr kumimoji="1" lang="en-US" altLang="ja-JP" sz="1200" b="1" spc="100" dirty="0">
                  <a:solidFill>
                    <a:schemeClr val="bg1"/>
                  </a:solidFill>
                  <a:latin typeface="Arial" pitchFamily="34" charset="0"/>
                  <a:ea typeface="メイリオ" pitchFamily="50" charset="-128"/>
                </a:rPr>
                <a:t>FOSS</a:t>
              </a:r>
            </a:p>
            <a:p>
              <a:pPr algn="ctr"/>
              <a:r>
                <a:rPr lang="ja-JP" altLang="en-US" sz="1200" b="1" dirty="0">
                  <a:solidFill>
                    <a:schemeClr val="bg1"/>
                  </a:solidFill>
                  <a:latin typeface="Arial" pitchFamily="34" charset="0"/>
                  <a:ea typeface="メイリオ" pitchFamily="50" charset="-128"/>
                </a:rPr>
                <a:t>コミュニティ</a:t>
              </a:r>
              <a:endParaRPr kumimoji="1" lang="ja-JP" altLang="en-US" sz="1200" b="1" dirty="0">
                <a:solidFill>
                  <a:schemeClr val="bg1"/>
                </a:solidFill>
                <a:latin typeface="Arial" pitchFamily="34" charset="0"/>
                <a:ea typeface="メイリオ" pitchFamily="50" charset="-128"/>
              </a:endParaRPr>
            </a:p>
          </p:txBody>
        </p:sp>
      </p:grpSp>
      <p:sp>
        <p:nvSpPr>
          <p:cNvPr id="37" name="角丸四角形 36"/>
          <p:cNvSpPr/>
          <p:nvPr/>
        </p:nvSpPr>
        <p:spPr bwMode="auto">
          <a:xfrm>
            <a:off x="6415718" y="4049196"/>
            <a:ext cx="501692" cy="248928"/>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none" tIns="0" bIns="0" rtlCol="0" anchor="ctr">
            <a:noAutofit/>
          </a:bodyPr>
          <a:lstStyle/>
          <a:p>
            <a:pPr algn="ctr">
              <a:lnSpc>
                <a:spcPct val="100000"/>
              </a:lnSpc>
            </a:pPr>
            <a:r>
              <a:rPr lang="ja-JP" altLang="en-US" sz="1200" b="1" dirty="0">
                <a:solidFill>
                  <a:schemeClr val="tx1">
                    <a:lumMod val="75000"/>
                    <a:lumOff val="25000"/>
                  </a:schemeClr>
                </a:solidFill>
                <a:latin typeface="メイリオ" pitchFamily="50" charset="-128"/>
                <a:ea typeface="メイリオ" pitchFamily="50" charset="-128"/>
                <a:cs typeface="メイリオ" pitchFamily="50" charset="-128"/>
              </a:rPr>
              <a:t>自社</a:t>
            </a:r>
          </a:p>
        </p:txBody>
      </p:sp>
      <p:sp>
        <p:nvSpPr>
          <p:cNvPr id="61" name="角丸四角形 60"/>
          <p:cNvSpPr/>
          <p:nvPr/>
        </p:nvSpPr>
        <p:spPr bwMode="auto">
          <a:xfrm>
            <a:off x="7622468" y="4066363"/>
            <a:ext cx="575046" cy="216000"/>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square" lIns="0" tIns="0" rIns="0" bIns="0" rtlCol="0" anchor="ctr">
            <a:noAutofit/>
          </a:bodyPr>
          <a:lstStyle/>
          <a:p>
            <a:pPr algn="ctr">
              <a:lnSpc>
                <a:spcPct val="100000"/>
              </a:lnSpc>
            </a:pPr>
            <a:r>
              <a:rPr lang="ja-JP" altLang="en-US" sz="1200" b="1" dirty="0">
                <a:solidFill>
                  <a:schemeClr val="tx1">
                    <a:lumMod val="75000"/>
                    <a:lumOff val="25000"/>
                  </a:schemeClr>
                </a:solidFill>
                <a:latin typeface="メイリオ" pitchFamily="50" charset="-128"/>
                <a:ea typeface="メイリオ" pitchFamily="50" charset="-128"/>
                <a:cs typeface="メイリオ" pitchFamily="50" charset="-128"/>
              </a:rPr>
              <a:t>お客様</a:t>
            </a:r>
          </a:p>
        </p:txBody>
      </p:sp>
      <p:cxnSp>
        <p:nvCxnSpPr>
          <p:cNvPr id="83" name="直線矢印コネクタ 82"/>
          <p:cNvCxnSpPr/>
          <p:nvPr/>
        </p:nvCxnSpPr>
        <p:spPr bwMode="auto">
          <a:xfrm>
            <a:off x="8224841" y="4165639"/>
            <a:ext cx="705058" cy="703"/>
          </a:xfrm>
          <a:prstGeom prst="straightConnector1">
            <a:avLst/>
          </a:prstGeom>
          <a:noFill/>
          <a:ln w="28575" cap="flat" cmpd="sng" algn="ctr">
            <a:solidFill>
              <a:schemeClr val="bg1">
                <a:lumMod val="50000"/>
              </a:schemeClr>
            </a:solidFill>
            <a:prstDash val="sysDash"/>
            <a:round/>
            <a:headEnd type="none" w="med" len="med"/>
            <a:tailEnd type="arrow"/>
          </a:ln>
          <a:effectLst/>
        </p:spPr>
      </p:cxnSp>
      <p:sp>
        <p:nvSpPr>
          <p:cNvPr id="87" name="メモ 86"/>
          <p:cNvSpPr/>
          <p:nvPr/>
        </p:nvSpPr>
        <p:spPr bwMode="auto">
          <a:xfrm>
            <a:off x="4244471" y="4470121"/>
            <a:ext cx="468000" cy="504000"/>
          </a:xfrm>
          <a:prstGeom prst="foldedCorner">
            <a:avLst/>
          </a:prstGeom>
          <a:solidFill>
            <a:schemeClr val="bg1">
              <a:lumMod val="95000"/>
            </a:schemeClr>
          </a:solidFill>
          <a:ln w="9525">
            <a:solidFill>
              <a:schemeClr val="bg1">
                <a:lumMod val="75000"/>
              </a:schemeClr>
            </a:solidFill>
            <a:miter lim="800000"/>
            <a:headEnd/>
            <a:tailEnd/>
          </a:ln>
          <a:effectLst/>
        </p:spPr>
        <p:txBody>
          <a:bodyPr wrap="square" lIns="0" tIns="0" rIns="0" bIns="0" rtlCol="0" anchor="ctr" anchorCtr="0">
            <a:noAutofit/>
          </a:bodyPr>
          <a:lstStyle/>
          <a:p>
            <a:pPr algn="ctr">
              <a:lnSpc>
                <a:spcPct val="100000"/>
              </a:lnSpc>
            </a:pPr>
            <a:r>
              <a:rPr kumimoji="1" lang="ja-JP" altLang="en-US" sz="900" dirty="0">
                <a:solidFill>
                  <a:schemeClr val="tx1">
                    <a:lumMod val="75000"/>
                    <a:lumOff val="25000"/>
                  </a:schemeClr>
                </a:solidFill>
                <a:latin typeface="Arial" pitchFamily="34" charset="0"/>
                <a:ea typeface="メイリオ" pitchFamily="50" charset="-128"/>
              </a:rPr>
              <a:t>契約書</a:t>
            </a:r>
          </a:p>
        </p:txBody>
      </p:sp>
      <p:sp>
        <p:nvSpPr>
          <p:cNvPr id="86" name="テキスト ボックス 85"/>
          <p:cNvSpPr txBox="1"/>
          <p:nvPr/>
        </p:nvSpPr>
        <p:spPr>
          <a:xfrm>
            <a:off x="4696737" y="4588724"/>
            <a:ext cx="619190" cy="351828"/>
          </a:xfrm>
          <a:prstGeom prst="rect">
            <a:avLst/>
          </a:prstGeom>
          <a:noFill/>
        </p:spPr>
        <p:txBody>
          <a:bodyPr wrap="square" rtlCol="0">
            <a:spAutoFit/>
          </a:bodyPr>
          <a:lstStyle/>
          <a:p>
            <a:pPr algn="ctr">
              <a:lnSpc>
                <a:spcPts val="1000"/>
              </a:lnSpc>
            </a:pPr>
            <a:r>
              <a:rPr lang="en-US" altLang="ja-JP" sz="1200" b="1" spc="100" dirty="0">
                <a:solidFill>
                  <a:schemeClr val="tx1">
                    <a:lumMod val="75000"/>
                    <a:lumOff val="25000"/>
                  </a:schemeClr>
                </a:solidFill>
                <a:latin typeface="Arial" pitchFamily="34" charset="0"/>
                <a:ea typeface="メイリオ" pitchFamily="50" charset="-128"/>
              </a:rPr>
              <a:t>FOSS</a:t>
            </a:r>
            <a:endParaRPr kumimoji="1" lang="ja-JP" altLang="en-US" sz="1200" b="1" spc="100" dirty="0">
              <a:solidFill>
                <a:schemeClr val="tx1">
                  <a:lumMod val="75000"/>
                  <a:lumOff val="25000"/>
                </a:schemeClr>
              </a:solidFill>
              <a:latin typeface="Arial" pitchFamily="34" charset="0"/>
              <a:ea typeface="メイリオ" pitchFamily="50" charset="-128"/>
            </a:endParaRPr>
          </a:p>
        </p:txBody>
      </p:sp>
      <p:sp>
        <p:nvSpPr>
          <p:cNvPr id="97" name="メモ 96"/>
          <p:cNvSpPr/>
          <p:nvPr/>
        </p:nvSpPr>
        <p:spPr bwMode="auto">
          <a:xfrm>
            <a:off x="5539871" y="4470121"/>
            <a:ext cx="468000" cy="504000"/>
          </a:xfrm>
          <a:prstGeom prst="foldedCorner">
            <a:avLst/>
          </a:prstGeom>
          <a:solidFill>
            <a:schemeClr val="bg1">
              <a:lumMod val="95000"/>
            </a:schemeClr>
          </a:solidFill>
          <a:ln w="9525">
            <a:solidFill>
              <a:schemeClr val="bg1">
                <a:lumMod val="75000"/>
              </a:schemeClr>
            </a:solidFill>
            <a:miter lim="800000"/>
            <a:headEnd/>
            <a:tailEnd/>
          </a:ln>
          <a:effectLst/>
        </p:spPr>
        <p:txBody>
          <a:bodyPr wrap="square" lIns="0" tIns="0" rIns="0" bIns="0" rtlCol="0" anchor="ctr" anchorCtr="0">
            <a:noAutofit/>
          </a:bodyPr>
          <a:lstStyle/>
          <a:p>
            <a:pPr algn="ctr">
              <a:lnSpc>
                <a:spcPct val="100000"/>
              </a:lnSpc>
            </a:pPr>
            <a:r>
              <a:rPr kumimoji="1" lang="ja-JP" altLang="en-US" sz="900" dirty="0">
                <a:solidFill>
                  <a:schemeClr val="tx1">
                    <a:lumMod val="75000"/>
                    <a:lumOff val="25000"/>
                  </a:schemeClr>
                </a:solidFill>
                <a:latin typeface="Arial" pitchFamily="34" charset="0"/>
                <a:ea typeface="メイリオ" pitchFamily="50" charset="-128"/>
              </a:rPr>
              <a:t>契約書</a:t>
            </a:r>
          </a:p>
        </p:txBody>
      </p:sp>
      <p:sp>
        <p:nvSpPr>
          <p:cNvPr id="96" name="テキスト ボックス 95"/>
          <p:cNvSpPr txBox="1"/>
          <p:nvPr/>
        </p:nvSpPr>
        <p:spPr>
          <a:xfrm>
            <a:off x="5962047" y="4535807"/>
            <a:ext cx="619190" cy="351828"/>
          </a:xfrm>
          <a:prstGeom prst="rect">
            <a:avLst/>
          </a:prstGeom>
          <a:noFill/>
        </p:spPr>
        <p:txBody>
          <a:bodyPr wrap="square" rtlCol="0">
            <a:spAutoFit/>
          </a:bodyPr>
          <a:lstStyle/>
          <a:p>
            <a:pPr algn="ctr">
              <a:lnSpc>
                <a:spcPts val="1000"/>
              </a:lnSpc>
            </a:pPr>
            <a:r>
              <a:rPr lang="en-US" altLang="ja-JP" sz="1200" b="1" spc="100" dirty="0">
                <a:solidFill>
                  <a:schemeClr val="tx1">
                    <a:lumMod val="75000"/>
                    <a:lumOff val="25000"/>
                  </a:schemeClr>
                </a:solidFill>
                <a:latin typeface="Arial" pitchFamily="34" charset="0"/>
                <a:ea typeface="メイリオ" pitchFamily="50" charset="-128"/>
              </a:rPr>
              <a:t>FOSS</a:t>
            </a:r>
            <a:endParaRPr kumimoji="1" lang="ja-JP" altLang="en-US" sz="1200" b="1" spc="100" dirty="0">
              <a:solidFill>
                <a:schemeClr val="tx1">
                  <a:lumMod val="75000"/>
                  <a:lumOff val="25000"/>
                </a:schemeClr>
              </a:solidFill>
              <a:latin typeface="Arial" pitchFamily="34" charset="0"/>
              <a:ea typeface="メイリオ" pitchFamily="50" charset="-128"/>
            </a:endParaRPr>
          </a:p>
        </p:txBody>
      </p:sp>
      <p:sp>
        <p:nvSpPr>
          <p:cNvPr id="108" name="テキスト ボックス 107"/>
          <p:cNvSpPr txBox="1"/>
          <p:nvPr/>
        </p:nvSpPr>
        <p:spPr>
          <a:xfrm>
            <a:off x="1223223" y="1389745"/>
            <a:ext cx="3070071" cy="461665"/>
          </a:xfrm>
          <a:prstGeom prst="rect">
            <a:avLst/>
          </a:prstGeom>
          <a:noFill/>
        </p:spPr>
        <p:txBody>
          <a:bodyPr wrap="none" rtlCol="0">
            <a:spAutoFit/>
          </a:bodyPr>
          <a:lstStyle/>
          <a:p>
            <a:pPr>
              <a:buSzPct val="89000"/>
            </a:pPr>
            <a:r>
              <a:rPr lang="ja-JP" altLang="en-US" sz="2400" b="1" spc="100" dirty="0">
                <a:solidFill>
                  <a:srgbClr val="F6167B"/>
                </a:solidFill>
                <a:latin typeface="Arial" pitchFamily="34" charset="0"/>
                <a:ea typeface="メイリオ" pitchFamily="50" charset="-128"/>
                <a:cs typeface="Times New Roman" pitchFamily="18" charset="0"/>
              </a:rPr>
              <a:t>特許リスクへの対応</a:t>
            </a:r>
          </a:p>
        </p:txBody>
      </p:sp>
      <p:sp>
        <p:nvSpPr>
          <p:cNvPr id="112" name="正方形/長方形 111"/>
          <p:cNvSpPr/>
          <p:nvPr/>
        </p:nvSpPr>
        <p:spPr bwMode="auto">
          <a:xfrm>
            <a:off x="1462108" y="5325340"/>
            <a:ext cx="8986797" cy="1120278"/>
          </a:xfrm>
          <a:prstGeom prst="rect">
            <a:avLst/>
          </a:prstGeom>
          <a:solidFill>
            <a:srgbClr val="DEE4E6"/>
          </a:solidFill>
          <a:ln w="9525">
            <a:noFill/>
            <a:miter lim="800000"/>
            <a:headEnd/>
            <a:tailEnd/>
          </a:ln>
          <a:effectLst>
            <a:outerShdw blurRad="50800" dist="38100" dir="2700000" algn="tl" rotWithShape="0">
              <a:prstClr val="black">
                <a:alpha val="40000"/>
              </a:prstClr>
            </a:outerShdw>
          </a:effectLst>
        </p:spPr>
        <p:txBody>
          <a:bodyPr wrap="square" lIns="432000" tIns="144000" rIns="396000" bIns="144000" rtlCol="0" anchor="ctr" anchorCtr="0">
            <a:noAutofit/>
          </a:bodyPr>
          <a:lstStyle/>
          <a:p>
            <a:pPr>
              <a:lnSpc>
                <a:spcPct val="150000"/>
              </a:lnSpc>
              <a:spcBef>
                <a:spcPts val="400"/>
              </a:spcBef>
            </a:pPr>
            <a:endParaRPr lang="ja-JP" altLang="en-US" sz="1400" b="1" spc="100" dirty="0">
              <a:solidFill>
                <a:schemeClr val="tx1">
                  <a:lumMod val="75000"/>
                  <a:lumOff val="25000"/>
                </a:schemeClr>
              </a:solidFill>
              <a:latin typeface="Arial" pitchFamily="34" charset="0"/>
              <a:ea typeface="メイリオ" pitchFamily="50" charset="-128"/>
            </a:endParaRPr>
          </a:p>
        </p:txBody>
      </p:sp>
      <p:sp>
        <p:nvSpPr>
          <p:cNvPr id="113" name="角丸四角形 112"/>
          <p:cNvSpPr/>
          <p:nvPr/>
        </p:nvSpPr>
        <p:spPr>
          <a:xfrm>
            <a:off x="1588400" y="5469242"/>
            <a:ext cx="1199718" cy="832474"/>
          </a:xfrm>
          <a:prstGeom prst="roundRect">
            <a:avLst/>
          </a:prstGeom>
          <a:solidFill>
            <a:srgbClr val="33B1D9"/>
          </a:solidFill>
        </p:spPr>
        <p:txBody>
          <a:bodyPr wrap="square" lIns="108000" tIns="0" rIns="108000" bIns="0" anchor="ctr">
            <a:noAutofit/>
          </a:bodyPr>
          <a:lstStyle/>
          <a:p>
            <a:pPr marL="144000" indent="-144000" algn="ctr" defTabSz="914331">
              <a:lnSpc>
                <a:spcPct val="100000"/>
              </a:lnSpc>
              <a:buClr>
                <a:srgbClr val="4DBDDB"/>
              </a:buClr>
              <a:buSzPct val="93000"/>
              <a:defRPr/>
            </a:pPr>
            <a:r>
              <a:rPr lang="ja-JP" altLang="en-US" sz="1800" b="1" dirty="0">
                <a:solidFill>
                  <a:schemeClr val="bg1"/>
                </a:solidFill>
                <a:latin typeface="Arial" pitchFamily="34" charset="0"/>
                <a:ea typeface="メイリオ" pitchFamily="50" charset="-128"/>
              </a:rPr>
              <a:t>対応</a:t>
            </a:r>
            <a:endParaRPr lang="ja-JP" altLang="ja-JP" sz="1800" b="1" dirty="0">
              <a:solidFill>
                <a:schemeClr val="bg1"/>
              </a:solidFill>
              <a:latin typeface="Arial" pitchFamily="34" charset="0"/>
              <a:ea typeface="メイリオ" pitchFamily="50" charset="-128"/>
            </a:endParaRPr>
          </a:p>
        </p:txBody>
      </p:sp>
      <p:sp>
        <p:nvSpPr>
          <p:cNvPr id="114" name="正方形/長方形 113"/>
          <p:cNvSpPr/>
          <p:nvPr/>
        </p:nvSpPr>
        <p:spPr>
          <a:xfrm>
            <a:off x="2941164" y="5412570"/>
            <a:ext cx="6767512" cy="1023429"/>
          </a:xfrm>
          <a:prstGeom prst="rect">
            <a:avLst/>
          </a:prstGeom>
          <a:noFill/>
        </p:spPr>
        <p:txBody>
          <a:bodyPr wrap="square" lIns="0" tIns="0" rIns="0" bIns="0">
            <a:noAutofit/>
          </a:bodyPr>
          <a:lstStyle/>
          <a:p>
            <a:pPr marL="180000" indent="-180000" defTabSz="914331">
              <a:lnSpc>
                <a:spcPct val="150000"/>
              </a:lnSpc>
              <a:buClr>
                <a:srgbClr val="4DBDDB"/>
              </a:buClr>
              <a:buSzPct val="93000"/>
              <a:buFont typeface="Wingdings" pitchFamily="2" charset="2"/>
              <a:buChar char="l"/>
              <a:defRPr/>
            </a:pPr>
            <a:r>
              <a:rPr lang="ja-JP" altLang="en-US" sz="1400" b="1" spc="100" dirty="0">
                <a:solidFill>
                  <a:schemeClr val="tx1">
                    <a:lumMod val="75000"/>
                    <a:lumOff val="25000"/>
                  </a:schemeClr>
                </a:solidFill>
                <a:latin typeface="Arial" pitchFamily="34" charset="0"/>
                <a:ea typeface="メイリオ" pitchFamily="50" charset="-128"/>
              </a:rPr>
              <a:t>開発時は自らの特許出願（の検討）と第三者の特許調査を実施</a:t>
            </a:r>
            <a:r>
              <a:rPr lang="ja-JP" altLang="en-US" sz="1400" b="1" spc="100" dirty="0" smtClean="0">
                <a:solidFill>
                  <a:schemeClr val="tx1">
                    <a:lumMod val="75000"/>
                    <a:lumOff val="25000"/>
                  </a:schemeClr>
                </a:solidFill>
                <a:latin typeface="Arial" pitchFamily="34" charset="0"/>
                <a:ea typeface="メイリオ" pitchFamily="50" charset="-128"/>
              </a:rPr>
              <a:t>する。</a:t>
            </a:r>
            <a:endParaRPr lang="ja-JP" altLang="en-US" sz="1400" b="1" spc="100" dirty="0">
              <a:solidFill>
                <a:schemeClr val="tx1">
                  <a:lumMod val="75000"/>
                  <a:lumOff val="25000"/>
                </a:schemeClr>
              </a:solidFill>
              <a:latin typeface="Arial" pitchFamily="34" charset="0"/>
              <a:ea typeface="メイリオ" pitchFamily="50" charset="-128"/>
            </a:endParaRPr>
          </a:p>
          <a:p>
            <a:pPr marL="180000" indent="-180000" defTabSz="914331">
              <a:lnSpc>
                <a:spcPct val="150000"/>
              </a:lnSpc>
              <a:buClr>
                <a:srgbClr val="4DBDDB"/>
              </a:buClr>
              <a:buSzPct val="93000"/>
              <a:buFont typeface="Wingdings" pitchFamily="2" charset="2"/>
              <a:buChar char="l"/>
              <a:defRPr/>
            </a:pPr>
            <a:r>
              <a:rPr lang="en-US" altLang="ja-JP" sz="1400" b="1" spc="100" dirty="0" smtClean="0">
                <a:solidFill>
                  <a:schemeClr val="tx1">
                    <a:lumMod val="75000"/>
                    <a:lumOff val="25000"/>
                  </a:schemeClr>
                </a:solidFill>
                <a:latin typeface="Arial" pitchFamily="34" charset="0"/>
                <a:ea typeface="メイリオ" pitchFamily="50" charset="-128"/>
              </a:rPr>
              <a:t>FOSS</a:t>
            </a:r>
            <a:r>
              <a:rPr lang="ja-JP" altLang="en-US" sz="1400" b="1" spc="100" dirty="0" smtClean="0">
                <a:solidFill>
                  <a:schemeClr val="tx1">
                    <a:lumMod val="75000"/>
                    <a:lumOff val="25000"/>
                  </a:schemeClr>
                </a:solidFill>
                <a:latin typeface="Arial" pitchFamily="34" charset="0"/>
                <a:ea typeface="メイリオ" pitchFamily="50" charset="-128"/>
              </a:rPr>
              <a:t>利用に</a:t>
            </a:r>
            <a:r>
              <a:rPr lang="ja-JP" altLang="en-US" sz="1400" b="1" spc="100" dirty="0">
                <a:solidFill>
                  <a:schemeClr val="tx1">
                    <a:lumMod val="75000"/>
                    <a:lumOff val="25000"/>
                  </a:schemeClr>
                </a:solidFill>
                <a:latin typeface="Arial" pitchFamily="34" charset="0"/>
                <a:ea typeface="メイリオ" pitchFamily="50" charset="-128"/>
              </a:rPr>
              <a:t>よるメリットとリスクを総合的に判断</a:t>
            </a:r>
            <a:r>
              <a:rPr lang="ja-JP" altLang="en-US" sz="1400" b="1" spc="100" dirty="0" smtClean="0">
                <a:solidFill>
                  <a:schemeClr val="tx1">
                    <a:lumMod val="75000"/>
                    <a:lumOff val="25000"/>
                  </a:schemeClr>
                </a:solidFill>
                <a:latin typeface="Arial" pitchFamily="34" charset="0"/>
                <a:ea typeface="メイリオ" pitchFamily="50" charset="-128"/>
              </a:rPr>
              <a:t>する。</a:t>
            </a:r>
            <a:endParaRPr lang="ja-JP" altLang="en-US" sz="1400" b="1" spc="100" dirty="0">
              <a:solidFill>
                <a:schemeClr val="tx1">
                  <a:lumMod val="75000"/>
                  <a:lumOff val="25000"/>
                </a:schemeClr>
              </a:solidFill>
              <a:latin typeface="Arial" pitchFamily="34" charset="0"/>
              <a:ea typeface="メイリオ" pitchFamily="50" charset="-128"/>
            </a:endParaRPr>
          </a:p>
          <a:p>
            <a:pPr marL="180000" indent="-180000" defTabSz="914331">
              <a:lnSpc>
                <a:spcPct val="150000"/>
              </a:lnSpc>
              <a:buClr>
                <a:srgbClr val="4DBDDB"/>
              </a:buClr>
              <a:buSzPct val="93000"/>
              <a:buFont typeface="Wingdings" pitchFamily="2" charset="2"/>
              <a:buChar char="l"/>
              <a:defRPr/>
            </a:pPr>
            <a:r>
              <a:rPr lang="ja-JP" altLang="en-US" sz="1400" b="1" spc="100" dirty="0">
                <a:solidFill>
                  <a:schemeClr val="tx1">
                    <a:lumMod val="75000"/>
                    <a:lumOff val="25000"/>
                  </a:schemeClr>
                </a:solidFill>
                <a:latin typeface="Arial" pitchFamily="34" charset="0"/>
                <a:ea typeface="メイリオ" pitchFamily="50" charset="-128"/>
              </a:rPr>
              <a:t>具体的な事案が生じた場合は、知財部門に相談のこと。</a:t>
            </a:r>
          </a:p>
        </p:txBody>
      </p:sp>
      <p:sp>
        <p:nvSpPr>
          <p:cNvPr id="115" name="正方形/長方形 114"/>
          <p:cNvSpPr/>
          <p:nvPr/>
        </p:nvSpPr>
        <p:spPr bwMode="auto">
          <a:xfrm>
            <a:off x="1351081" y="1928194"/>
            <a:ext cx="10390203" cy="692648"/>
          </a:xfrm>
          <a:prstGeom prst="rect">
            <a:avLst/>
          </a:prstGeom>
          <a:noFill/>
          <a:ln w="9525">
            <a:noFill/>
            <a:miter lim="800000"/>
            <a:headEnd/>
            <a:tailEnd/>
          </a:ln>
          <a:effectLst/>
        </p:spPr>
        <p:txBody>
          <a:bodyPr wrap="square" lIns="0" tIns="36000" rIns="0" bIns="36000" rtlCol="0" anchor="t" anchorCtr="0">
            <a:noAutofit/>
          </a:bodyPr>
          <a:lstStyle/>
          <a:p>
            <a:pPr>
              <a:lnSpc>
                <a:spcPct val="150000"/>
              </a:lnSpc>
            </a:pP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ライセンスは第三者の知財権を侵害していないことを保証していないため</a:t>
            </a:r>
            <a:r>
              <a:rPr lang="ja-JP" altLang="en-US" sz="1600" b="1" spc="100" dirty="0">
                <a:solidFill>
                  <a:srgbClr val="4C99C0"/>
                </a:solidFill>
                <a:latin typeface="メイリオ" panose="020B0604030504040204" pitchFamily="50" charset="-128"/>
                <a:ea typeface="メイリオ" panose="020B0604030504040204" pitchFamily="50" charset="-128"/>
                <a:cs typeface="メイリオ" panose="020B0604030504040204" pitchFamily="50" charset="-128"/>
              </a:rPr>
              <a:t>（図①）</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、第三者からの訴訟に巻き込まれるリスクがある</a:t>
            </a:r>
            <a:r>
              <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（図②）</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。また</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、利用する</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と関連する特許を当社が保有している場合に、その権利不行使（無償での実施許諾しなければならない）の義務を課す</a:t>
            </a:r>
            <a:r>
              <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（図③）</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ライセンスもある。</a:t>
            </a:r>
          </a:p>
        </p:txBody>
      </p:sp>
      <p:grpSp>
        <p:nvGrpSpPr>
          <p:cNvPr id="117" name="グループ化 116"/>
          <p:cNvGrpSpPr/>
          <p:nvPr/>
        </p:nvGrpSpPr>
        <p:grpSpPr>
          <a:xfrm>
            <a:off x="1436177" y="3251255"/>
            <a:ext cx="3024000" cy="793832"/>
            <a:chOff x="-767166" y="2262754"/>
            <a:chExt cx="3024000" cy="793832"/>
          </a:xfrm>
          <a:solidFill>
            <a:srgbClr val="976E9E"/>
          </a:solidFill>
        </p:grpSpPr>
        <p:sp>
          <p:nvSpPr>
            <p:cNvPr id="118" name="角丸四角形 117"/>
            <p:cNvSpPr/>
            <p:nvPr/>
          </p:nvSpPr>
          <p:spPr bwMode="auto">
            <a:xfrm>
              <a:off x="-767166" y="2262754"/>
              <a:ext cx="3024000" cy="550190"/>
            </a:xfrm>
            <a:prstGeom prst="roundRect">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19" name="二等辺三角形 118"/>
            <p:cNvSpPr/>
            <p:nvPr/>
          </p:nvSpPr>
          <p:spPr bwMode="auto">
            <a:xfrm rot="8857597">
              <a:off x="-173152" y="2413407"/>
              <a:ext cx="376440" cy="643179"/>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120" name="テキスト ボックス 119"/>
          <p:cNvSpPr txBox="1"/>
          <p:nvPr/>
        </p:nvSpPr>
        <p:spPr>
          <a:xfrm>
            <a:off x="1445144" y="3307540"/>
            <a:ext cx="3030604" cy="480131"/>
          </a:xfrm>
          <a:prstGeom prst="rect">
            <a:avLst/>
          </a:prstGeom>
          <a:noFill/>
        </p:spPr>
        <p:txBody>
          <a:bodyPr wrap="square" rtlCol="0">
            <a:spAutoFit/>
          </a:bodyPr>
          <a:lstStyle/>
          <a:p>
            <a:r>
              <a:rPr kumimoji="1" lang="ja-JP" altLang="en-US" sz="1400" b="1" spc="100" dirty="0">
                <a:solidFill>
                  <a:schemeClr val="bg1"/>
                </a:solidFill>
                <a:latin typeface="Arial" pitchFamily="34" charset="0"/>
                <a:ea typeface="メイリオ" pitchFamily="50" charset="-128"/>
              </a:rPr>
              <a:t>特許リスクは大きく</a:t>
            </a:r>
            <a:r>
              <a:rPr kumimoji="1" lang="en-US" altLang="ja-JP" sz="1400" b="1" spc="100" dirty="0">
                <a:solidFill>
                  <a:schemeClr val="bg1"/>
                </a:solidFill>
                <a:latin typeface="Arial" pitchFamily="34" charset="0"/>
                <a:ea typeface="メイリオ" pitchFamily="50" charset="-128"/>
              </a:rPr>
              <a:t>2</a:t>
            </a:r>
            <a:r>
              <a:rPr kumimoji="1" lang="ja-JP" altLang="en-US" sz="1400" b="1" spc="100" dirty="0">
                <a:solidFill>
                  <a:schemeClr val="bg1"/>
                </a:solidFill>
                <a:latin typeface="Arial" pitchFamily="34" charset="0"/>
                <a:ea typeface="メイリオ" pitchFamily="50" charset="-128"/>
              </a:rPr>
              <a:t>種類。</a:t>
            </a:r>
            <a:endParaRPr kumimoji="1" lang="en-US" altLang="ja-JP" sz="1400" b="1" spc="100" dirty="0">
              <a:solidFill>
                <a:schemeClr val="bg1"/>
              </a:solidFill>
              <a:latin typeface="Arial" pitchFamily="34" charset="0"/>
              <a:ea typeface="メイリオ" pitchFamily="50" charset="-128"/>
            </a:endParaRPr>
          </a:p>
          <a:p>
            <a:r>
              <a:rPr lang="ja-JP" altLang="en-US" sz="1400" b="1" spc="100" dirty="0">
                <a:solidFill>
                  <a:schemeClr val="bg1"/>
                </a:solidFill>
                <a:latin typeface="Arial" pitchFamily="34" charset="0"/>
                <a:ea typeface="メイリオ" pitchFamily="50" charset="-128"/>
              </a:rPr>
              <a:t>影響は商流全体に及ぶことも･･･</a:t>
            </a:r>
            <a:endParaRPr kumimoji="1" lang="ja-JP" altLang="en-US" sz="1400" b="1" spc="100" dirty="0">
              <a:solidFill>
                <a:schemeClr val="bg1"/>
              </a:solidFill>
              <a:latin typeface="Arial" pitchFamily="34" charset="0"/>
              <a:ea typeface="メイリオ" pitchFamily="50" charset="-128"/>
            </a:endParaRPr>
          </a:p>
        </p:txBody>
      </p:sp>
      <p:cxnSp>
        <p:nvCxnSpPr>
          <p:cNvPr id="121" name="直線矢印コネクタ 120"/>
          <p:cNvCxnSpPr/>
          <p:nvPr/>
        </p:nvCxnSpPr>
        <p:spPr bwMode="auto">
          <a:xfrm>
            <a:off x="4692312" y="4165639"/>
            <a:ext cx="452481" cy="4767"/>
          </a:xfrm>
          <a:prstGeom prst="straightConnector1">
            <a:avLst/>
          </a:prstGeom>
          <a:noFill/>
          <a:ln w="28575" cap="flat" cmpd="sng" algn="ctr">
            <a:solidFill>
              <a:schemeClr val="bg1">
                <a:lumMod val="50000"/>
              </a:schemeClr>
            </a:solidFill>
            <a:prstDash val="sysDash"/>
            <a:round/>
            <a:headEnd type="none" w="med" len="med"/>
            <a:tailEnd type="arrow"/>
          </a:ln>
          <a:effectLst/>
        </p:spPr>
      </p:cxnSp>
      <p:cxnSp>
        <p:nvCxnSpPr>
          <p:cNvPr id="122" name="直線矢印コネクタ 121"/>
          <p:cNvCxnSpPr/>
          <p:nvPr/>
        </p:nvCxnSpPr>
        <p:spPr bwMode="auto">
          <a:xfrm flipV="1">
            <a:off x="5719839" y="4165639"/>
            <a:ext cx="695879" cy="703"/>
          </a:xfrm>
          <a:prstGeom prst="straightConnector1">
            <a:avLst/>
          </a:prstGeom>
          <a:noFill/>
          <a:ln w="28575" cap="flat" cmpd="sng" algn="ctr">
            <a:solidFill>
              <a:schemeClr val="bg1">
                <a:lumMod val="50000"/>
              </a:schemeClr>
            </a:solidFill>
            <a:prstDash val="solid"/>
            <a:round/>
            <a:headEnd type="none" w="med" len="med"/>
            <a:tailEnd type="arrow"/>
          </a:ln>
          <a:effectLst/>
        </p:spPr>
      </p:cxnSp>
      <p:cxnSp>
        <p:nvCxnSpPr>
          <p:cNvPr id="123" name="直線矢印コネクタ 122"/>
          <p:cNvCxnSpPr/>
          <p:nvPr/>
        </p:nvCxnSpPr>
        <p:spPr bwMode="auto">
          <a:xfrm>
            <a:off x="6917410" y="4165639"/>
            <a:ext cx="705058" cy="703"/>
          </a:xfrm>
          <a:prstGeom prst="straightConnector1">
            <a:avLst/>
          </a:prstGeom>
          <a:noFill/>
          <a:ln w="28575" cap="flat" cmpd="sng" algn="ctr">
            <a:solidFill>
              <a:schemeClr val="bg1">
                <a:lumMod val="50000"/>
              </a:schemeClr>
            </a:solidFill>
            <a:prstDash val="solid"/>
            <a:round/>
            <a:headEnd type="none" w="med" len="med"/>
            <a:tailEnd type="arrow"/>
          </a:ln>
          <a:effectLst/>
        </p:spPr>
      </p:cxnSp>
      <p:grpSp>
        <p:nvGrpSpPr>
          <p:cNvPr id="124" name="グループ化 123"/>
          <p:cNvGrpSpPr/>
          <p:nvPr/>
        </p:nvGrpSpPr>
        <p:grpSpPr>
          <a:xfrm>
            <a:off x="6760179" y="4446501"/>
            <a:ext cx="1124511" cy="477054"/>
            <a:chOff x="5932394" y="4030169"/>
            <a:chExt cx="1579880" cy="670236"/>
          </a:xfrm>
        </p:grpSpPr>
        <p:sp>
          <p:nvSpPr>
            <p:cNvPr id="125" name="円柱 124"/>
            <p:cNvSpPr/>
            <p:nvPr/>
          </p:nvSpPr>
          <p:spPr bwMode="auto">
            <a:xfrm>
              <a:off x="6201626" y="4077162"/>
              <a:ext cx="996019" cy="585382"/>
            </a:xfrm>
            <a:prstGeom prst="can">
              <a:avLst/>
            </a:prstGeom>
            <a:solidFill>
              <a:srgbClr val="F3919D"/>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26" name="テキスト ボックス 125"/>
            <p:cNvSpPr txBox="1"/>
            <p:nvPr/>
          </p:nvSpPr>
          <p:spPr>
            <a:xfrm>
              <a:off x="5932394" y="4030169"/>
              <a:ext cx="1579880" cy="670236"/>
            </a:xfrm>
            <a:prstGeom prst="rect">
              <a:avLst/>
            </a:prstGeom>
            <a:noFill/>
          </p:spPr>
          <p:txBody>
            <a:bodyPr wrap="square" rtlCol="0">
              <a:spAutoFit/>
            </a:bodyPr>
            <a:lstStyle/>
            <a:p>
              <a:pPr algn="ctr">
                <a:lnSpc>
                  <a:spcPts val="1000"/>
                </a:lnSpc>
              </a:pPr>
              <a:r>
                <a:rPr lang="ja-JP" altLang="en-US" sz="1200" b="1" spc="100" dirty="0">
                  <a:solidFill>
                    <a:schemeClr val="tx1">
                      <a:lumMod val="75000"/>
                      <a:lumOff val="25000"/>
                    </a:schemeClr>
                  </a:solidFill>
                  <a:latin typeface="Arial" pitchFamily="34" charset="0"/>
                  <a:ea typeface="メイリオ" pitchFamily="50" charset="-128"/>
                </a:rPr>
                <a:t>自社製品</a:t>
              </a:r>
              <a:endParaRPr lang="en-US" altLang="ja-JP" sz="1200" b="1" spc="100" dirty="0">
                <a:solidFill>
                  <a:schemeClr val="tx1">
                    <a:lumMod val="75000"/>
                    <a:lumOff val="25000"/>
                  </a:schemeClr>
                </a:solidFill>
                <a:latin typeface="Arial" pitchFamily="34" charset="0"/>
                <a:ea typeface="メイリオ" pitchFamily="50" charset="-128"/>
              </a:endParaRPr>
            </a:p>
            <a:p>
              <a:pPr algn="ctr">
                <a:lnSpc>
                  <a:spcPts val="1000"/>
                </a:lnSpc>
              </a:pPr>
              <a:r>
                <a:rPr lang="ja-JP" altLang="en-US" sz="1200" b="1" spc="100" dirty="0">
                  <a:solidFill>
                    <a:schemeClr val="tx1">
                      <a:lumMod val="75000"/>
                      <a:lumOff val="25000"/>
                    </a:schemeClr>
                  </a:solidFill>
                  <a:latin typeface="Arial" pitchFamily="34" charset="0"/>
                  <a:ea typeface="メイリオ" pitchFamily="50" charset="-128"/>
                </a:rPr>
                <a:t>＋</a:t>
              </a:r>
              <a:endParaRPr lang="en-US" altLang="ja-JP" sz="1200" b="1" spc="100" dirty="0">
                <a:solidFill>
                  <a:schemeClr val="tx1">
                    <a:lumMod val="75000"/>
                    <a:lumOff val="25000"/>
                  </a:schemeClr>
                </a:solidFill>
                <a:latin typeface="Arial" pitchFamily="34" charset="0"/>
                <a:ea typeface="メイリオ" pitchFamily="50" charset="-128"/>
              </a:endParaRPr>
            </a:p>
            <a:p>
              <a:pPr algn="ctr">
                <a:lnSpc>
                  <a:spcPts val="1000"/>
                </a:lnSpc>
              </a:pPr>
              <a:r>
                <a:rPr lang="en-US" altLang="ja-JP" sz="1200" b="1" spc="100" dirty="0">
                  <a:solidFill>
                    <a:schemeClr val="tx1">
                      <a:lumMod val="75000"/>
                      <a:lumOff val="25000"/>
                    </a:schemeClr>
                  </a:solidFill>
                  <a:latin typeface="Arial" pitchFamily="34" charset="0"/>
                  <a:ea typeface="メイリオ" pitchFamily="50" charset="-128"/>
                </a:rPr>
                <a:t>FOSS</a:t>
              </a:r>
              <a:endParaRPr kumimoji="1" lang="ja-JP" altLang="en-US" sz="1200" b="1" spc="100" dirty="0">
                <a:solidFill>
                  <a:schemeClr val="tx1">
                    <a:lumMod val="75000"/>
                    <a:lumOff val="25000"/>
                  </a:schemeClr>
                </a:solidFill>
                <a:latin typeface="Arial" pitchFamily="34" charset="0"/>
                <a:ea typeface="メイリオ" pitchFamily="50" charset="-128"/>
              </a:endParaRPr>
            </a:p>
          </p:txBody>
        </p:sp>
      </p:grpSp>
      <p:sp>
        <p:nvSpPr>
          <p:cNvPr id="127" name="フリーフォーム 126"/>
          <p:cNvSpPr/>
          <p:nvPr/>
        </p:nvSpPr>
        <p:spPr bwMode="auto">
          <a:xfrm>
            <a:off x="5350042" y="3709904"/>
            <a:ext cx="1243263" cy="2860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Lst>
            <a:ahLst/>
            <a:cxnLst>
              <a:cxn ang="0">
                <a:pos x="connsiteX0" y="connsiteY0"/>
              </a:cxn>
              <a:cxn ang="0">
                <a:pos x="connsiteX1" y="connsiteY1"/>
              </a:cxn>
            </a:cxnLst>
            <a:rect l="l" t="t" r="r" b="b"/>
            <a:pathLst>
              <a:path w="1243263" h="286084">
                <a:moveTo>
                  <a:pt x="1243263" y="173790"/>
                </a:moveTo>
                <a:cubicBezTo>
                  <a:pt x="909053" y="66842"/>
                  <a:pt x="414421" y="0"/>
                  <a:pt x="0" y="286084"/>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sp>
        <p:nvSpPr>
          <p:cNvPr id="128" name="フリーフォーム 127"/>
          <p:cNvSpPr/>
          <p:nvPr/>
        </p:nvSpPr>
        <p:spPr bwMode="auto">
          <a:xfrm>
            <a:off x="4090738" y="3565524"/>
            <a:ext cx="2486526" cy="4384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 name="connsiteX0" fmla="*/ 1243263 w 1243263"/>
              <a:gd name="connsiteY0" fmla="*/ 272278 h 384572"/>
              <a:gd name="connsiteX1" fmla="*/ 0 w 1243263"/>
              <a:gd name="connsiteY1" fmla="*/ 384572 h 384572"/>
              <a:gd name="connsiteX0" fmla="*/ 1243263 w 1243263"/>
              <a:gd name="connsiteY0" fmla="*/ 272278 h 384572"/>
              <a:gd name="connsiteX1" fmla="*/ 0 w 1243263"/>
              <a:gd name="connsiteY1" fmla="*/ 384572 h 384572"/>
            </a:gdLst>
            <a:ahLst/>
            <a:cxnLst>
              <a:cxn ang="0">
                <a:pos x="connsiteX0" y="connsiteY0"/>
              </a:cxn>
              <a:cxn ang="0">
                <a:pos x="connsiteX1" y="connsiteY1"/>
              </a:cxn>
            </a:cxnLst>
            <a:rect l="l" t="t" r="r" b="b"/>
            <a:pathLst>
              <a:path w="1243263" h="384572">
                <a:moveTo>
                  <a:pt x="1243263" y="272278"/>
                </a:moveTo>
                <a:cubicBezTo>
                  <a:pt x="989264" y="109051"/>
                  <a:pt x="382337" y="0"/>
                  <a:pt x="0" y="384572"/>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sp>
        <p:nvSpPr>
          <p:cNvPr id="129" name="フリーフォーム 128"/>
          <p:cNvSpPr/>
          <p:nvPr/>
        </p:nvSpPr>
        <p:spPr bwMode="auto">
          <a:xfrm flipH="1">
            <a:off x="6641430" y="3693862"/>
            <a:ext cx="1243263" cy="2860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Lst>
            <a:ahLst/>
            <a:cxnLst>
              <a:cxn ang="0">
                <a:pos x="connsiteX0" y="connsiteY0"/>
              </a:cxn>
              <a:cxn ang="0">
                <a:pos x="connsiteX1" y="connsiteY1"/>
              </a:cxn>
            </a:cxnLst>
            <a:rect l="l" t="t" r="r" b="b"/>
            <a:pathLst>
              <a:path w="1243263" h="286084">
                <a:moveTo>
                  <a:pt x="1243263" y="173790"/>
                </a:moveTo>
                <a:cubicBezTo>
                  <a:pt x="909053" y="66842"/>
                  <a:pt x="414421" y="0"/>
                  <a:pt x="0" y="286084"/>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sp>
        <p:nvSpPr>
          <p:cNvPr id="130" name="フリーフォーム 129"/>
          <p:cNvSpPr/>
          <p:nvPr/>
        </p:nvSpPr>
        <p:spPr bwMode="auto">
          <a:xfrm flipH="1">
            <a:off x="6641432" y="3565524"/>
            <a:ext cx="2486526" cy="4384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 name="connsiteX0" fmla="*/ 1243263 w 1243263"/>
              <a:gd name="connsiteY0" fmla="*/ 272278 h 384572"/>
              <a:gd name="connsiteX1" fmla="*/ 0 w 1243263"/>
              <a:gd name="connsiteY1" fmla="*/ 384572 h 384572"/>
              <a:gd name="connsiteX0" fmla="*/ 1243263 w 1243263"/>
              <a:gd name="connsiteY0" fmla="*/ 272278 h 384572"/>
              <a:gd name="connsiteX1" fmla="*/ 0 w 1243263"/>
              <a:gd name="connsiteY1" fmla="*/ 384572 h 384572"/>
            </a:gdLst>
            <a:ahLst/>
            <a:cxnLst>
              <a:cxn ang="0">
                <a:pos x="connsiteX0" y="connsiteY0"/>
              </a:cxn>
              <a:cxn ang="0">
                <a:pos x="connsiteX1" y="connsiteY1"/>
              </a:cxn>
            </a:cxnLst>
            <a:rect l="l" t="t" r="r" b="b"/>
            <a:pathLst>
              <a:path w="1243263" h="384572">
                <a:moveTo>
                  <a:pt x="1243263" y="272278"/>
                </a:moveTo>
                <a:cubicBezTo>
                  <a:pt x="989264" y="109051"/>
                  <a:pt x="382337" y="0"/>
                  <a:pt x="0" y="384572"/>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grpSp>
        <p:nvGrpSpPr>
          <p:cNvPr id="131" name="グループ化 130"/>
          <p:cNvGrpSpPr/>
          <p:nvPr/>
        </p:nvGrpSpPr>
        <p:grpSpPr>
          <a:xfrm>
            <a:off x="6300991" y="4746187"/>
            <a:ext cx="696539" cy="541191"/>
            <a:chOff x="-1579249" y="3803488"/>
            <a:chExt cx="937804" cy="728646"/>
          </a:xfrm>
        </p:grpSpPr>
        <p:grpSp>
          <p:nvGrpSpPr>
            <p:cNvPr id="132" name="グループ化 174"/>
            <p:cNvGrpSpPr/>
            <p:nvPr/>
          </p:nvGrpSpPr>
          <p:grpSpPr>
            <a:xfrm>
              <a:off x="-1239935" y="3803483"/>
              <a:ext cx="291973" cy="532265"/>
              <a:chOff x="-1172318" y="3777483"/>
              <a:chExt cx="434566" cy="792214"/>
            </a:xfrm>
            <a:gradFill flip="none" rotWithShape="1">
              <a:gsLst>
                <a:gs pos="0">
                  <a:schemeClr val="tx1"/>
                </a:gs>
                <a:gs pos="50000">
                  <a:schemeClr val="tx1">
                    <a:lumMod val="50000"/>
                    <a:lumOff val="50000"/>
                  </a:schemeClr>
                </a:gs>
                <a:gs pos="100000">
                  <a:schemeClr val="bg1">
                    <a:lumMod val="50000"/>
                  </a:schemeClr>
                </a:gs>
              </a:gsLst>
              <a:lin ang="5400000" scaled="1"/>
              <a:tileRect/>
            </a:gradFill>
          </p:grpSpPr>
          <p:sp>
            <p:nvSpPr>
              <p:cNvPr id="134" name="円/楕円 293"/>
              <p:cNvSpPr/>
              <p:nvPr/>
            </p:nvSpPr>
            <p:spPr bwMode="auto">
              <a:xfrm>
                <a:off x="-1127052" y="3777483"/>
                <a:ext cx="344033" cy="344032"/>
              </a:xfrm>
              <a:prstGeom prst="ellips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35" name="フローチャート : 論理積ゲート 294"/>
              <p:cNvSpPr/>
              <p:nvPr/>
            </p:nvSpPr>
            <p:spPr bwMode="auto">
              <a:xfrm rot="16200000">
                <a:off x="-1213059" y="4094391"/>
                <a:ext cx="516047" cy="434566"/>
              </a:xfrm>
              <a:prstGeom prst="flowChartDelay">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133" name="テキスト ボックス 132"/>
            <p:cNvSpPr txBox="1"/>
            <p:nvPr/>
          </p:nvSpPr>
          <p:spPr bwMode="gray">
            <a:xfrm>
              <a:off x="-1579249" y="4195648"/>
              <a:ext cx="937804" cy="336486"/>
            </a:xfrm>
            <a:prstGeom prst="roundRect">
              <a:avLst/>
            </a:prstGeom>
            <a:solidFill>
              <a:srgbClr val="000000">
                <a:alpha val="69804"/>
              </a:srgbClr>
            </a:solidFill>
            <a:ln w="3175" cap="rnd">
              <a:noFill/>
              <a:miter lim="800000"/>
              <a:headEnd/>
              <a:tailEnd/>
            </a:ln>
            <a:effectLst/>
          </p:spPr>
          <p:txBody>
            <a:bodyPr wrap="square" rtlCol="0" anchor="ctr">
              <a:spAutoFit/>
            </a:bodyPr>
            <a:lstStyle/>
            <a:p>
              <a:pPr algn="ctr" fontAlgn="auto">
                <a:spcBef>
                  <a:spcPts val="0"/>
                </a:spcBef>
                <a:spcAft>
                  <a:spcPts val="300"/>
                </a:spcAft>
                <a:buClr>
                  <a:srgbClr val="C00000"/>
                </a:buClr>
              </a:pPr>
              <a:r>
                <a:rPr kumimoji="0" lang="ja-JP" altLang="en-US" sz="1200" b="1" kern="0" dirty="0">
                  <a:solidFill>
                    <a:schemeClr val="bg1"/>
                  </a:solidFill>
                  <a:latin typeface="Arial" pitchFamily="34" charset="0"/>
                  <a:ea typeface="メイリオ" pitchFamily="50" charset="-128"/>
                </a:rPr>
                <a:t>第三者</a:t>
              </a:r>
            </a:p>
          </p:txBody>
        </p:sp>
      </p:grpSp>
      <p:sp>
        <p:nvSpPr>
          <p:cNvPr id="136" name="上矢印 135"/>
          <p:cNvSpPr/>
          <p:nvPr/>
        </p:nvSpPr>
        <p:spPr bwMode="auto">
          <a:xfrm flipH="1">
            <a:off x="6536949" y="4330271"/>
            <a:ext cx="230435" cy="530043"/>
          </a:xfrm>
          <a:prstGeom prst="upArrow">
            <a:avLst>
              <a:gd name="adj1" fmla="val 50000"/>
              <a:gd name="adj2" fmla="val 72080"/>
            </a:avLst>
          </a:prstGeom>
          <a:gradFill flip="none" rotWithShape="1">
            <a:gsLst>
              <a:gs pos="0">
                <a:srgbClr val="F6167B"/>
              </a:gs>
              <a:gs pos="50000">
                <a:srgbClr val="F6167B">
                  <a:alpha val="31000"/>
                </a:srgbClr>
              </a:gs>
              <a:gs pos="100000">
                <a:srgbClr val="F6167B">
                  <a:alpha val="0"/>
                </a:srgbClr>
              </a:gs>
            </a:gsLst>
            <a:lin ang="5400000" scaled="0"/>
            <a:tileRect/>
          </a:gradFill>
          <a:ln w="9525">
            <a:noFill/>
            <a:miter lim="800000"/>
            <a:headEnd/>
            <a:tailEnd/>
          </a:ln>
          <a:effectLst/>
        </p:spPr>
        <p:txBody>
          <a:bodyPr wrap="square" lIns="144000" tIns="144000" rIns="144000" bIns="14400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37" name="テキスト ボックス 79"/>
          <p:cNvSpPr txBox="1"/>
          <p:nvPr/>
        </p:nvSpPr>
        <p:spPr>
          <a:xfrm>
            <a:off x="4728694" y="3374661"/>
            <a:ext cx="4146275" cy="252000"/>
          </a:xfrm>
          <a:prstGeom prst="roundRect">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400" b="1" spc="100" dirty="0">
                <a:solidFill>
                  <a:schemeClr val="bg1"/>
                </a:solidFill>
                <a:latin typeface="Arial" pitchFamily="34" charset="0"/>
                <a:ea typeface="メイリオ" pitchFamily="50" charset="-128"/>
              </a:rPr>
              <a:t>③自社保有特許の権利不行使、無償実施許諾</a:t>
            </a:r>
            <a:endParaRPr kumimoji="1" lang="en-US" altLang="ja-JP" sz="1400" b="1" spc="100" dirty="0">
              <a:solidFill>
                <a:schemeClr val="bg1"/>
              </a:solidFill>
              <a:latin typeface="Arial" pitchFamily="34" charset="0"/>
              <a:ea typeface="メイリオ" pitchFamily="50" charset="-128"/>
            </a:endParaRPr>
          </a:p>
        </p:txBody>
      </p:sp>
      <p:cxnSp>
        <p:nvCxnSpPr>
          <p:cNvPr id="138" name="直線矢印コネクタ 137"/>
          <p:cNvCxnSpPr/>
          <p:nvPr/>
        </p:nvCxnSpPr>
        <p:spPr bwMode="auto">
          <a:xfrm flipV="1">
            <a:off x="4235117" y="4410591"/>
            <a:ext cx="2108694" cy="599551"/>
          </a:xfrm>
          <a:prstGeom prst="straightConnector1">
            <a:avLst/>
          </a:prstGeom>
          <a:noFill/>
          <a:ln w="28575" cap="flat" cmpd="sng" algn="ctr">
            <a:solidFill>
              <a:srgbClr val="4BA2C1"/>
            </a:solidFill>
            <a:prstDash val="solid"/>
            <a:round/>
            <a:headEnd type="none" w="med" len="med"/>
            <a:tailEnd type="arrow"/>
          </a:ln>
          <a:effectLst/>
        </p:spPr>
      </p:cxnSp>
      <p:cxnSp>
        <p:nvCxnSpPr>
          <p:cNvPr id="139" name="直線矢印コネクタ 138"/>
          <p:cNvCxnSpPr/>
          <p:nvPr/>
        </p:nvCxnSpPr>
        <p:spPr bwMode="auto">
          <a:xfrm flipV="1">
            <a:off x="4235115" y="4453736"/>
            <a:ext cx="796646" cy="556406"/>
          </a:xfrm>
          <a:prstGeom prst="straightConnector1">
            <a:avLst/>
          </a:prstGeom>
          <a:noFill/>
          <a:ln w="28575" cap="flat" cmpd="sng" algn="ctr">
            <a:solidFill>
              <a:srgbClr val="4D94BF"/>
            </a:solidFill>
            <a:prstDash val="solid"/>
            <a:round/>
            <a:headEnd type="none" w="med" len="med"/>
            <a:tailEnd type="arrow"/>
          </a:ln>
          <a:effectLst/>
        </p:spPr>
      </p:cxnSp>
      <p:cxnSp>
        <p:nvCxnSpPr>
          <p:cNvPr id="140" name="直線矢印コネクタ 139"/>
          <p:cNvCxnSpPr/>
          <p:nvPr/>
        </p:nvCxnSpPr>
        <p:spPr bwMode="auto">
          <a:xfrm rot="5400000" flipH="1" flipV="1">
            <a:off x="5448557" y="3456320"/>
            <a:ext cx="340381" cy="2767263"/>
          </a:xfrm>
          <a:prstGeom prst="straightConnector1">
            <a:avLst/>
          </a:prstGeom>
          <a:noFill/>
          <a:ln w="28575" cap="flat" cmpd="sng" algn="ctr">
            <a:solidFill>
              <a:srgbClr val="4A89C2"/>
            </a:solidFill>
            <a:prstDash val="solid"/>
            <a:round/>
            <a:headEnd type="none" w="med" len="med"/>
            <a:tailEnd type="arrow"/>
          </a:ln>
          <a:effectLst/>
        </p:spPr>
      </p:cxnSp>
      <p:sp>
        <p:nvSpPr>
          <p:cNvPr id="141" name="テキスト ボックス 79"/>
          <p:cNvSpPr txBox="1"/>
          <p:nvPr/>
        </p:nvSpPr>
        <p:spPr>
          <a:xfrm rot="5400000">
            <a:off x="6124965" y="5010141"/>
            <a:ext cx="208101" cy="252000"/>
          </a:xfrm>
          <a:prstGeom prst="triangle">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sz="1400" b="1" spc="100" dirty="0">
              <a:solidFill>
                <a:schemeClr val="bg1"/>
              </a:solidFill>
              <a:latin typeface="Arial" pitchFamily="34" charset="0"/>
              <a:ea typeface="メイリオ" pitchFamily="50" charset="-128"/>
            </a:endParaRPr>
          </a:p>
        </p:txBody>
      </p:sp>
      <p:sp>
        <p:nvSpPr>
          <p:cNvPr id="142" name="テキスト ボックス 79"/>
          <p:cNvSpPr txBox="1"/>
          <p:nvPr/>
        </p:nvSpPr>
        <p:spPr>
          <a:xfrm rot="16200000" flipH="1">
            <a:off x="6963166" y="5010141"/>
            <a:ext cx="208101" cy="252000"/>
          </a:xfrm>
          <a:prstGeom prst="triangle">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sz="1400" b="1" spc="100" dirty="0">
              <a:solidFill>
                <a:schemeClr val="bg1"/>
              </a:solidFill>
              <a:latin typeface="Arial" pitchFamily="34" charset="0"/>
              <a:ea typeface="メイリオ" pitchFamily="50" charset="-128"/>
            </a:endParaRPr>
          </a:p>
        </p:txBody>
      </p:sp>
      <p:sp>
        <p:nvSpPr>
          <p:cNvPr id="143" name="テキスト ボックス 79"/>
          <p:cNvSpPr txBox="1"/>
          <p:nvPr/>
        </p:nvSpPr>
        <p:spPr>
          <a:xfrm>
            <a:off x="7098632" y="5010141"/>
            <a:ext cx="3128210" cy="252000"/>
          </a:xfrm>
          <a:prstGeom prst="roundRect">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400" b="1" spc="100" dirty="0">
                <a:solidFill>
                  <a:schemeClr val="bg1"/>
                </a:solidFill>
                <a:latin typeface="Arial" pitchFamily="34" charset="0"/>
                <a:ea typeface="メイリオ" pitchFamily="50" charset="-128"/>
              </a:rPr>
              <a:t>②第三者の特許侵害、訴訟提起</a:t>
            </a:r>
          </a:p>
        </p:txBody>
      </p:sp>
      <p:sp>
        <p:nvSpPr>
          <p:cNvPr id="144" name="テキスト ボックス 79"/>
          <p:cNvSpPr txBox="1"/>
          <p:nvPr/>
        </p:nvSpPr>
        <p:spPr>
          <a:xfrm>
            <a:off x="2221832" y="5010141"/>
            <a:ext cx="4026568" cy="252000"/>
          </a:xfrm>
          <a:prstGeom prst="roundRect">
            <a:avLst/>
          </a:prstGeom>
          <a:solidFill>
            <a:srgbClr val="4C89C0"/>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400" b="1" spc="100" dirty="0">
                <a:solidFill>
                  <a:schemeClr val="bg1"/>
                </a:solidFill>
                <a:latin typeface="Arial" pitchFamily="34" charset="0"/>
                <a:ea typeface="メイリオ" pitchFamily="50" charset="-128"/>
              </a:rPr>
              <a:t>①第三者</a:t>
            </a:r>
            <a:r>
              <a:rPr lang="en-US" altLang="ja-JP" sz="1400" b="1" spc="100" dirty="0">
                <a:solidFill>
                  <a:schemeClr val="bg1"/>
                </a:solidFill>
                <a:latin typeface="Arial" pitchFamily="34" charset="0"/>
                <a:ea typeface="メイリオ" pitchFamily="50" charset="-128"/>
              </a:rPr>
              <a:t>X</a:t>
            </a:r>
            <a:r>
              <a:rPr lang="ja-JP" altLang="en-US" sz="1400" b="1" spc="100" dirty="0">
                <a:solidFill>
                  <a:schemeClr val="bg1"/>
                </a:solidFill>
                <a:latin typeface="Arial" pitchFamily="34" charset="0"/>
                <a:ea typeface="メイリオ" pitchFamily="50" charset="-128"/>
              </a:rPr>
              <a:t>の知財権の不侵害について無保証</a:t>
            </a:r>
          </a:p>
        </p:txBody>
      </p:sp>
      <p:cxnSp>
        <p:nvCxnSpPr>
          <p:cNvPr id="145" name="直線矢印コネクタ 144"/>
          <p:cNvCxnSpPr>
            <a:stCxn id="143" idx="0"/>
            <a:endCxn id="136" idx="1"/>
          </p:cNvCxnSpPr>
          <p:nvPr/>
        </p:nvCxnSpPr>
        <p:spPr bwMode="auto">
          <a:xfrm rot="16200000" flipV="1">
            <a:off x="7458175" y="3805578"/>
            <a:ext cx="513772" cy="1895353"/>
          </a:xfrm>
          <a:prstGeom prst="straightConnector1">
            <a:avLst/>
          </a:prstGeom>
          <a:noFill/>
          <a:ln w="28575" cap="flat" cmpd="sng" algn="ctr">
            <a:solidFill>
              <a:srgbClr val="F6167B"/>
            </a:solidFill>
            <a:prstDash val="solid"/>
            <a:round/>
            <a:headEnd type="none" w="med" len="med"/>
            <a:tailEnd type="arrow"/>
          </a:ln>
          <a:effectLst/>
        </p:spPr>
      </p:cxnSp>
      <p:sp>
        <p:nvSpPr>
          <p:cNvPr id="62" name="Rectangle 2"/>
          <p:cNvSpPr>
            <a:spLocks noGrp="1" noChangeArrowheads="1"/>
          </p:cNvSpPr>
          <p:nvPr>
            <p:ph type="title"/>
          </p:nvPr>
        </p:nvSpPr>
        <p:spPr>
          <a:xfrm>
            <a:off x="609600" y="533400"/>
            <a:ext cx="10972800" cy="990600"/>
          </a:xfrm>
        </p:spPr>
        <p:txBody>
          <a:bodyPr>
            <a:normAutofit/>
          </a:bodyPr>
          <a:lstStyle/>
          <a:p>
            <a:r>
              <a:rPr lang="en-US" altLang="ja-JP" dirty="0"/>
              <a:t>FOSS</a:t>
            </a:r>
            <a:r>
              <a:rPr lang="ja-JP" altLang="en-US" dirty="0"/>
              <a:t>導入時の検討・実施事項</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9060691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5</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fontScale="92500" lnSpcReduction="10000"/>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企業における</a:t>
            </a:r>
            <a:r>
              <a:rPr lang="en-US" altLang="ja-JP" sz="4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利用</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Review</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1618855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dirty="0">
                <a:solidFill>
                  <a:srgbClr val="D2533C"/>
                </a:solidFill>
                <a:latin typeface="Roboto"/>
                <a:ea typeface="Roboto"/>
              </a:rPr>
              <a:t>FOSS Review</a:t>
            </a:r>
            <a:endParaRPr lang="en-US" sz="4000" b="0" strike="noStrike" spc="-1" dirty="0">
              <a:solidFill>
                <a:srgbClr val="000000"/>
              </a:solidFill>
              <a:latin typeface="Arial"/>
            </a:endParaRPr>
          </a:p>
        </p:txBody>
      </p:sp>
      <p:sp>
        <p:nvSpPr>
          <p:cNvPr id="7" name="TextShape 2"/>
          <p:cNvSpPr txBox="1"/>
          <p:nvPr/>
        </p:nvSpPr>
        <p:spPr>
          <a:xfrm>
            <a:off x="609480" y="1608120"/>
            <a:ext cx="10972440" cy="487656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dirty="0">
                <a:solidFill>
                  <a:srgbClr val="292934"/>
                </a:solidFill>
                <a:latin typeface="Roboto"/>
                <a:ea typeface="Roboto"/>
              </a:rPr>
              <a:t>After Program and Product Management and Engineers have reviewed proposed FOSS components for usefulness and quality, a review of the rights and obligations</a:t>
            </a:r>
            <a:r>
              <a:rPr dirty="0"/>
              <a:t/>
            </a:r>
            <a:br>
              <a:rPr dirty="0"/>
            </a:br>
            <a:r>
              <a:rPr lang="en-US" sz="2400" b="0" strike="noStrike" spc="-1" dirty="0">
                <a:solidFill>
                  <a:srgbClr val="292934"/>
                </a:solidFill>
                <a:latin typeface="Roboto"/>
                <a:ea typeface="Roboto"/>
              </a:rPr>
              <a:t>associated with the use of the selected components should be initiated</a:t>
            </a:r>
            <a:endParaRPr lang="en-US" sz="2400" b="0" strike="noStrike" spc="-1" dirty="0">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 key element to a FOSS Compliance Program is a </a:t>
            </a:r>
            <a:r>
              <a:rPr lang="en-US" sz="2400" b="0" i="1" strike="noStrike" spc="-1" dirty="0">
                <a:solidFill>
                  <a:srgbClr val="292934"/>
                </a:solidFill>
                <a:latin typeface="Roboto"/>
                <a:ea typeface="Roboto"/>
              </a:rPr>
              <a:t>FOSS Review </a:t>
            </a:r>
            <a:r>
              <a:rPr lang="en-US" sz="2400" b="0" strike="noStrike" spc="-1" dirty="0">
                <a:solidFill>
                  <a:srgbClr val="292934"/>
                </a:solidFill>
                <a:latin typeface="Roboto"/>
                <a:ea typeface="Roboto"/>
              </a:rPr>
              <a:t>process. This process is where a company can analyze the FOSS software it uses and understand its rights and obligations </a:t>
            </a:r>
            <a:endParaRPr lang="en-US" sz="2400" b="0" strike="noStrike" spc="-1" dirty="0">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FOSS Review process includes the following steps:</a:t>
            </a:r>
            <a:endParaRPr lang="en-US" sz="2400" b="0" strike="noStrike" spc="-1" dirty="0">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Gather relevant information</a:t>
            </a:r>
            <a:endParaRPr lang="en-US" sz="2000" b="0" strike="noStrike" spc="-1" dirty="0">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Analyze and understand license obligations</a:t>
            </a:r>
            <a:endParaRPr lang="en-US" sz="2000" b="0" strike="noStrike" spc="-1" dirty="0">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Provide guidance compatible with company policy and business objectives</a:t>
            </a:r>
            <a:endParaRPr lang="en-US" sz="2000" b="0" strike="noStrike" spc="-1" dirty="0">
              <a:solidFill>
                <a:srgbClr val="000000"/>
              </a:solidFill>
              <a:latin typeface="Arial"/>
            </a:endParaRPr>
          </a:p>
          <a:p>
            <a:pPr>
              <a:lnSpc>
                <a:spcPct val="100000"/>
              </a:lnSpc>
              <a:spcBef>
                <a:spcPts val="479"/>
              </a:spcBef>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5702480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dirty="0">
                <a:solidFill>
                  <a:srgbClr val="D2533C"/>
                </a:solidFill>
                <a:latin typeface="Roboto"/>
                <a:ea typeface="Roboto"/>
              </a:rPr>
              <a:t>What information do you need to gather?</a:t>
            </a:r>
            <a:endParaRPr lang="en-US" sz="4000" b="0" strike="noStrike" spc="-1" dirty="0">
              <a:solidFill>
                <a:srgbClr val="000000"/>
              </a:solidFill>
              <a:latin typeface="Arial"/>
            </a:endParaRPr>
          </a:p>
        </p:txBody>
      </p:sp>
      <p:sp>
        <p:nvSpPr>
          <p:cNvPr id="8" name="TextShape 2"/>
          <p:cNvSpPr txBox="1"/>
          <p:nvPr/>
        </p:nvSpPr>
        <p:spPr>
          <a:xfrm>
            <a:off x="609480" y="1608120"/>
            <a:ext cx="10972440" cy="4876560"/>
          </a:xfrm>
          <a:prstGeom prst="rect">
            <a:avLst/>
          </a:prstGeom>
          <a:noFill/>
          <a:ln>
            <a:noFill/>
          </a:ln>
        </p:spPr>
        <p:txBody>
          <a:bodyPr/>
          <a:lstStyle/>
          <a:p>
            <a:pPr>
              <a:lnSpc>
                <a:spcPct val="100000"/>
              </a:lnSpc>
            </a:pPr>
            <a:r>
              <a:rPr lang="en-US" sz="2400" b="0" strike="noStrike" spc="-1">
                <a:solidFill>
                  <a:srgbClr val="292934"/>
                </a:solidFill>
                <a:latin typeface="Roboto"/>
                <a:ea typeface="Roboto"/>
              </a:rPr>
              <a:t>When analyzing FOSS usage, collect information about the identity of the FOSS component, its origin, and how the FOSS component will be used. This may include:</a:t>
            </a:r>
            <a:endParaRPr lang="en-US" sz="2400" b="0" strike="noStrike" spc="-1">
              <a:solidFill>
                <a:srgbClr val="000000"/>
              </a:solidFill>
              <a:latin typeface="Arial"/>
            </a:endParaRPr>
          </a:p>
        </p:txBody>
      </p:sp>
      <p:graphicFrame>
        <p:nvGraphicFramePr>
          <p:cNvPr id="9" name="Table 3"/>
          <p:cNvGraphicFramePr/>
          <p:nvPr>
            <p:extLst>
              <p:ext uri="{D42A27DB-BD31-4B8C-83A1-F6EECF244321}">
                <p14:modId xmlns:p14="http://schemas.microsoft.com/office/powerpoint/2010/main" val="3128831175"/>
              </p:ext>
            </p:extLst>
          </p:nvPr>
        </p:nvGraphicFramePr>
        <p:xfrm>
          <a:off x="952560" y="2854440"/>
          <a:ext cx="10286640" cy="3437872"/>
        </p:xfrm>
        <a:graphic>
          <a:graphicData uri="http://schemas.openxmlformats.org/drawingml/2006/table">
            <a:tbl>
              <a:tblPr/>
              <a:tblGrid>
                <a:gridCol w="5143320">
                  <a:extLst>
                    <a:ext uri="{9D8B030D-6E8A-4147-A177-3AD203B41FA5}">
                      <a16:colId xmlns:a16="http://schemas.microsoft.com/office/drawing/2014/main" val="20000"/>
                    </a:ext>
                  </a:extLst>
                </a:gridCol>
                <a:gridCol w="5143320">
                  <a:extLst>
                    <a:ext uri="{9D8B030D-6E8A-4147-A177-3AD203B41FA5}">
                      <a16:colId xmlns:a16="http://schemas.microsoft.com/office/drawing/2014/main" val="20001"/>
                    </a:ext>
                  </a:extLst>
                </a:gridCol>
              </a:tblGrid>
              <a:tr h="3437872">
                <a:tc>
                  <a:txBody>
                    <a:bodyPr/>
                    <a:lstStyle/>
                    <a:p>
                      <a:pPr marL="457200" indent="-342720">
                        <a:lnSpc>
                          <a:spcPct val="100000"/>
                        </a:lnSpc>
                        <a:buClr>
                          <a:srgbClr val="000000"/>
                        </a:buClr>
                        <a:buFont typeface="Roboto"/>
                        <a:buChar char="●"/>
                      </a:pPr>
                      <a:r>
                        <a:rPr lang="en-US" sz="1800" b="0" strike="noStrike" spc="-1" dirty="0">
                          <a:solidFill>
                            <a:srgbClr val="000000"/>
                          </a:solidFill>
                          <a:latin typeface="Roboto"/>
                          <a:ea typeface="Roboto"/>
                        </a:rPr>
                        <a:t>Package name</a:t>
                      </a:r>
                      <a:endParaRPr lang="en-US" sz="1800" b="0" strike="noStrike" spc="-1" dirty="0">
                        <a:latin typeface="Cambria"/>
                      </a:endParaRPr>
                    </a:p>
                    <a:p>
                      <a:pPr marL="457200" indent="-342720">
                        <a:lnSpc>
                          <a:spcPct val="100000"/>
                        </a:lnSpc>
                        <a:buClr>
                          <a:srgbClr val="000000"/>
                        </a:buClr>
                        <a:buFont typeface="Roboto"/>
                        <a:buChar char="●"/>
                      </a:pPr>
                      <a:r>
                        <a:rPr lang="en-US" sz="1800" b="0" strike="noStrike" spc="-1" dirty="0">
                          <a:solidFill>
                            <a:srgbClr val="000000"/>
                          </a:solidFill>
                          <a:latin typeface="Roboto"/>
                          <a:ea typeface="Roboto"/>
                        </a:rPr>
                        <a:t>Status of the community around the package (activity, diverse membership, responsiveness)</a:t>
                      </a:r>
                      <a:endParaRPr lang="en-US" sz="1800" b="0" strike="noStrike" spc="-1" dirty="0">
                        <a:latin typeface="Cambria"/>
                      </a:endParaRPr>
                    </a:p>
                    <a:p>
                      <a:pPr marL="457200" indent="-342720">
                        <a:lnSpc>
                          <a:spcPct val="100000"/>
                        </a:lnSpc>
                        <a:buClr>
                          <a:srgbClr val="000000"/>
                        </a:buClr>
                        <a:buFont typeface="Roboto"/>
                        <a:buChar char="●"/>
                      </a:pPr>
                      <a:r>
                        <a:rPr lang="en-US" sz="1800" b="0" strike="noStrike" spc="-1" dirty="0">
                          <a:solidFill>
                            <a:srgbClr val="000000"/>
                          </a:solidFill>
                          <a:latin typeface="Roboto"/>
                          <a:ea typeface="Roboto"/>
                        </a:rPr>
                        <a:t>Version</a:t>
                      </a:r>
                      <a:endParaRPr lang="en-US" sz="1800" b="0" strike="noStrike" spc="-1" dirty="0">
                        <a:latin typeface="Cambria"/>
                      </a:endParaRPr>
                    </a:p>
                    <a:p>
                      <a:pPr marL="457200" indent="-342720">
                        <a:lnSpc>
                          <a:spcPct val="100000"/>
                        </a:lnSpc>
                        <a:buClr>
                          <a:srgbClr val="000000"/>
                        </a:buClr>
                        <a:buFont typeface="Roboto"/>
                        <a:buChar char="●"/>
                      </a:pPr>
                      <a:r>
                        <a:rPr lang="en-US" sz="1800" b="0" strike="noStrike" spc="-1" dirty="0">
                          <a:solidFill>
                            <a:srgbClr val="000000"/>
                          </a:solidFill>
                          <a:latin typeface="Roboto"/>
                          <a:ea typeface="Roboto"/>
                        </a:rPr>
                        <a:t>Download or source code URL</a:t>
                      </a:r>
                      <a:endParaRPr lang="en-US" sz="1800" b="0" strike="noStrike" spc="-1" dirty="0">
                        <a:latin typeface="Cambria"/>
                      </a:endParaRPr>
                    </a:p>
                    <a:p>
                      <a:pPr marL="457200" indent="-342720">
                        <a:lnSpc>
                          <a:spcPct val="100000"/>
                        </a:lnSpc>
                        <a:buClr>
                          <a:srgbClr val="000000"/>
                        </a:buClr>
                        <a:buFont typeface="Roboto"/>
                        <a:buChar char="●"/>
                      </a:pPr>
                      <a:r>
                        <a:rPr lang="en-US" sz="1800" b="0" strike="noStrike" spc="-1" dirty="0">
                          <a:solidFill>
                            <a:srgbClr val="000000"/>
                          </a:solidFill>
                          <a:latin typeface="Roboto"/>
                          <a:ea typeface="Roboto"/>
                        </a:rPr>
                        <a:t>Copyright owner</a:t>
                      </a:r>
                      <a:endParaRPr lang="en-US" sz="1800" b="0" strike="noStrike" spc="-1" dirty="0">
                        <a:latin typeface="Cambria"/>
                      </a:endParaRPr>
                    </a:p>
                    <a:p>
                      <a:pPr marL="457200" indent="-342720">
                        <a:lnSpc>
                          <a:spcPct val="100000"/>
                        </a:lnSpc>
                        <a:buClr>
                          <a:srgbClr val="000000"/>
                        </a:buClr>
                        <a:buFont typeface="Roboto"/>
                        <a:buChar char="●"/>
                      </a:pPr>
                      <a:r>
                        <a:rPr lang="en-US" sz="1800" b="0" strike="noStrike" spc="-1" dirty="0">
                          <a:solidFill>
                            <a:srgbClr val="000000"/>
                          </a:solidFill>
                          <a:latin typeface="Roboto"/>
                          <a:ea typeface="Roboto"/>
                        </a:rPr>
                        <a:t>License and License URL</a:t>
                      </a:r>
                      <a:endParaRPr lang="en-US" sz="1800" b="0" strike="noStrike" spc="-1" dirty="0">
                        <a:latin typeface="Cambria"/>
                      </a:endParaRPr>
                    </a:p>
                    <a:p>
                      <a:pPr marL="457200" indent="-342720">
                        <a:lnSpc>
                          <a:spcPct val="100000"/>
                        </a:lnSpc>
                        <a:buClr>
                          <a:srgbClr val="000000"/>
                        </a:buClr>
                        <a:buFont typeface="Roboto"/>
                        <a:buChar char="●"/>
                      </a:pPr>
                      <a:r>
                        <a:rPr lang="en-US" sz="1800" b="0" strike="noStrike" spc="-1" dirty="0">
                          <a:solidFill>
                            <a:srgbClr val="000000"/>
                          </a:solidFill>
                          <a:latin typeface="Roboto"/>
                          <a:ea typeface="Roboto"/>
                        </a:rPr>
                        <a:t>Attribution and other notices and URLs</a:t>
                      </a:r>
                      <a:endParaRPr lang="en-US" sz="1800" b="0" strike="noStrike" spc="-1" dirty="0">
                        <a:latin typeface="Cambria"/>
                      </a:endParaRPr>
                    </a:p>
                    <a:p>
                      <a:pPr marL="457200" indent="-342720">
                        <a:lnSpc>
                          <a:spcPct val="100000"/>
                        </a:lnSpc>
                        <a:buClr>
                          <a:srgbClr val="000000"/>
                        </a:buClr>
                        <a:buFont typeface="Roboto"/>
                        <a:buChar char="●"/>
                      </a:pPr>
                      <a:r>
                        <a:rPr lang="en-US" sz="1800" b="0" strike="noStrike" spc="-1" dirty="0">
                          <a:solidFill>
                            <a:srgbClr val="000000"/>
                          </a:solidFill>
                          <a:latin typeface="Roboto"/>
                          <a:ea typeface="Roboto"/>
                        </a:rPr>
                        <a:t>Description of modifications intended to be made</a:t>
                      </a:r>
                      <a:endParaRPr lang="en-US" sz="1800" b="0" strike="noStrike" spc="-1" dirty="0">
                        <a:latin typeface="Cambria"/>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a:lstStyle/>
                    <a:p>
                      <a:pPr marL="457200" indent="-342720">
                        <a:lnSpc>
                          <a:spcPct val="100000"/>
                        </a:lnSpc>
                        <a:buClr>
                          <a:srgbClr val="000000"/>
                        </a:buClr>
                        <a:buFont typeface="Roboto"/>
                        <a:buChar char="●"/>
                      </a:pPr>
                      <a:r>
                        <a:rPr lang="en-US" sz="1800" b="0" strike="noStrike" spc="-1" dirty="0">
                          <a:solidFill>
                            <a:srgbClr val="000000"/>
                          </a:solidFill>
                          <a:latin typeface="Roboto"/>
                          <a:ea typeface="Roboto"/>
                        </a:rPr>
                        <a:t>List of dependencies</a:t>
                      </a:r>
                      <a:endParaRPr lang="en-US" sz="1800" b="0" strike="noStrike" spc="-1" dirty="0">
                        <a:latin typeface="Cambria"/>
                      </a:endParaRPr>
                    </a:p>
                    <a:p>
                      <a:pPr marL="457200" indent="-342720">
                        <a:lnSpc>
                          <a:spcPct val="100000"/>
                        </a:lnSpc>
                        <a:buClr>
                          <a:srgbClr val="000000"/>
                        </a:buClr>
                        <a:buFont typeface="Roboto"/>
                        <a:buChar char="●"/>
                      </a:pPr>
                      <a:r>
                        <a:rPr lang="en-US" sz="1800" b="0" strike="noStrike" spc="-1" dirty="0">
                          <a:solidFill>
                            <a:srgbClr val="000000"/>
                          </a:solidFill>
                          <a:latin typeface="Roboto"/>
                          <a:ea typeface="Roboto"/>
                        </a:rPr>
                        <a:t>Intended use in your product</a:t>
                      </a:r>
                      <a:endParaRPr lang="en-US" sz="1800" b="0" strike="noStrike" spc="-1" dirty="0">
                        <a:latin typeface="Cambria"/>
                      </a:endParaRPr>
                    </a:p>
                    <a:p>
                      <a:pPr marL="457200" indent="-342720">
                        <a:lnSpc>
                          <a:spcPct val="100000"/>
                        </a:lnSpc>
                        <a:buClr>
                          <a:srgbClr val="000000"/>
                        </a:buClr>
                        <a:buFont typeface="Roboto"/>
                        <a:buChar char="●"/>
                      </a:pPr>
                      <a:r>
                        <a:rPr lang="en-US" sz="1800" b="0" strike="noStrike" spc="-1" dirty="0">
                          <a:solidFill>
                            <a:srgbClr val="000000"/>
                          </a:solidFill>
                          <a:latin typeface="Roboto"/>
                          <a:ea typeface="Roboto"/>
                        </a:rPr>
                        <a:t>First product release that will include the package</a:t>
                      </a:r>
                      <a:endParaRPr lang="en-US" sz="1800" b="0" strike="noStrike" spc="-1" dirty="0">
                        <a:latin typeface="Cambria"/>
                      </a:endParaRPr>
                    </a:p>
                    <a:p>
                      <a:pPr marL="457200" indent="-342720">
                        <a:lnSpc>
                          <a:spcPct val="100000"/>
                        </a:lnSpc>
                        <a:buClr>
                          <a:srgbClr val="000000"/>
                        </a:buClr>
                        <a:buFont typeface="Roboto"/>
                        <a:buChar char="●"/>
                      </a:pPr>
                      <a:r>
                        <a:rPr lang="en-US" sz="1800" b="0" strike="noStrike" spc="-1" dirty="0">
                          <a:solidFill>
                            <a:srgbClr val="000000"/>
                          </a:solidFill>
                          <a:latin typeface="Roboto"/>
                          <a:ea typeface="Roboto"/>
                        </a:rPr>
                        <a:t>Location where the source code will be maintained</a:t>
                      </a:r>
                      <a:endParaRPr lang="en-US" sz="1800" b="0" strike="noStrike" spc="-1" dirty="0">
                        <a:latin typeface="Cambria"/>
                      </a:endParaRPr>
                    </a:p>
                    <a:p>
                      <a:pPr marL="457200" indent="-342720">
                        <a:lnSpc>
                          <a:spcPct val="100000"/>
                        </a:lnSpc>
                        <a:buClr>
                          <a:srgbClr val="000000"/>
                        </a:buClr>
                        <a:buFont typeface="Roboto"/>
                        <a:buChar char="●"/>
                      </a:pPr>
                      <a:r>
                        <a:rPr lang="en-US" sz="1800" b="0" strike="noStrike" spc="-1" dirty="0">
                          <a:solidFill>
                            <a:srgbClr val="000000"/>
                          </a:solidFill>
                          <a:latin typeface="Roboto"/>
                          <a:ea typeface="Roboto"/>
                        </a:rPr>
                        <a:t>Possible previous approvals in another context</a:t>
                      </a:r>
                      <a:endParaRPr lang="en-US" sz="1800" b="0" strike="noStrike" spc="-1" dirty="0">
                        <a:latin typeface="Cambria"/>
                      </a:endParaRPr>
                    </a:p>
                    <a:p>
                      <a:pPr marL="457200" indent="-342720">
                        <a:lnSpc>
                          <a:spcPct val="100000"/>
                        </a:lnSpc>
                        <a:buClr>
                          <a:srgbClr val="000000"/>
                        </a:buClr>
                        <a:buFont typeface="Roboto"/>
                        <a:buChar char="●"/>
                      </a:pPr>
                      <a:r>
                        <a:rPr lang="en-US" sz="1800" b="0" strike="noStrike" spc="-1" dirty="0">
                          <a:solidFill>
                            <a:srgbClr val="000000"/>
                          </a:solidFill>
                          <a:latin typeface="Roboto"/>
                          <a:ea typeface="Roboto"/>
                        </a:rPr>
                        <a:t>If from an external vendor: </a:t>
                      </a:r>
                      <a:endParaRPr lang="en-US" sz="1800" b="0" strike="noStrike" spc="-1" dirty="0">
                        <a:latin typeface="Cambria"/>
                      </a:endParaRPr>
                    </a:p>
                    <a:p>
                      <a:pPr marL="457200" indent="-342720">
                        <a:lnSpc>
                          <a:spcPct val="100000"/>
                        </a:lnSpc>
                        <a:buClr>
                          <a:srgbClr val="000000"/>
                        </a:buClr>
                        <a:buFont typeface="Roboto"/>
                        <a:buChar char="●"/>
                      </a:pPr>
                      <a:r>
                        <a:rPr lang="en-US" sz="1800" b="0" strike="noStrike" spc="-1" dirty="0">
                          <a:solidFill>
                            <a:srgbClr val="000000"/>
                          </a:solidFill>
                          <a:latin typeface="Roboto"/>
                          <a:ea typeface="Roboto"/>
                        </a:rPr>
                        <a:t>Development team's point of contact</a:t>
                      </a:r>
                      <a:endParaRPr lang="en-US" sz="1800" b="0" strike="noStrike" spc="-1" dirty="0">
                        <a:latin typeface="Cambria"/>
                      </a:endParaRPr>
                    </a:p>
                    <a:p>
                      <a:pPr marL="457200" indent="-342720">
                        <a:lnSpc>
                          <a:spcPct val="100000"/>
                        </a:lnSpc>
                        <a:buClr>
                          <a:srgbClr val="000000"/>
                        </a:buClr>
                        <a:buFont typeface="Roboto"/>
                        <a:buChar char="●"/>
                      </a:pPr>
                      <a:r>
                        <a:rPr lang="en-US" sz="1800" b="0" strike="noStrike" spc="-1" dirty="0">
                          <a:solidFill>
                            <a:srgbClr val="000000"/>
                          </a:solidFill>
                          <a:latin typeface="Roboto"/>
                          <a:ea typeface="Roboto"/>
                        </a:rPr>
                        <a:t>Copyright notices, attribution, source code for vendor modifications if needed to satisfy license obligations</a:t>
                      </a:r>
                      <a:endParaRPr lang="en-US" sz="1800" b="0" strike="noStrike" spc="-1" dirty="0">
                        <a:latin typeface="Cambria"/>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89931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教育資料</a:t>
            </a:r>
            <a:r>
              <a:rPr lang="en-US" altLang="ja-JP" sz="2800"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sz="2800"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ｺﾝﾌﾟﾗｲｱﾝｽﾌﾟﾛｸﾞﾗﾑ･</a:t>
            </a:r>
            <a:r>
              <a:rPr lang="ja-JP" altLang="en-US" sz="2800"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ﾊﾞｰｼﾞｮﾝ</a:t>
            </a:r>
            <a:r>
              <a:rPr lang="en-US" altLang="ja-JP" sz="2800"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とは？</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61" name="Shape 61"/>
          <p:cNvSpPr txBox="1">
            <a:spLocks noGrp="1"/>
          </p:cNvSpPr>
          <p:nvPr>
            <p:ph type="body" idx="1"/>
          </p:nvPr>
        </p:nvSpPr>
        <p:spPr>
          <a:xfrm>
            <a:off x="623093" y="1347272"/>
            <a:ext cx="10945811" cy="533563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プロジェクトは、</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フリー／オープンソース ソフトウェア（以降「</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プログラムの中核となるコンポーネントを明確にし、これを共有することを促進するためのプロジェクト</a:t>
            </a:r>
            <a:endPar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altLang="ja-JP" sz="2400" b="0" i="0" u="none" strike="noStrike" cap="none"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a:t>
            </a:r>
            <a:r>
              <a:rPr lang="ja-JP" altLang="en-US" sz="2400" b="0" i="0" u="none" strike="noStrike" cap="none" dirty="0">
                <a:latin typeface="メイリオ" panose="020B0604030504040204" pitchFamily="50" charset="-128"/>
                <a:ea typeface="メイリオ" panose="020B0604030504040204" pitchFamily="50" charset="-128"/>
                <a:cs typeface="メイリオ" panose="020B0604030504040204" pitchFamily="50" charset="-128"/>
                <a:sym typeface="Roboto"/>
              </a:rPr>
              <a:t>中核</a:t>
            </a:r>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Roboto"/>
              </a:rPr>
              <a:t>が</a:t>
            </a: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Specification</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）となる</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プログラムが満たすべき主要要件を明確にし、これを公開</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している。</a:t>
            </a:r>
            <a:endPar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lvl="0">
              <a:spcBef>
                <a:spcPts val="0"/>
              </a:spcBef>
              <a:buFont typeface="Arial"/>
              <a:buChar char="•"/>
            </a:pPr>
            <a:r>
              <a:rPr lang="en-US" altLang="ja-JP"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パンフレットは、</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の初歩を広くアピールし、</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の利用を啓発するための資料である。</a:t>
            </a:r>
            <a:endPar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lvl="0">
              <a:spcBef>
                <a:spcPts val="0"/>
              </a:spcBef>
              <a:buFont typeface="Arial"/>
              <a:buChar char="•"/>
            </a:pPr>
            <a:r>
              <a:rPr lang="en-US" altLang="ja-JP"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教育資料</a:t>
            </a:r>
            <a:r>
              <a:rPr lang="en-US" altLang="ja-JP"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コンプライアンスプログラム･</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ﾊﾞｰｼﾞｮﾝ</a:t>
            </a:r>
            <a:r>
              <a:rPr lang="en-US" altLang="ja-JP"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Roboto"/>
              </a:rPr>
              <a:t>は、パンフレットの後続資料として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Roboto"/>
              </a:rPr>
              <a:t>、最初</a:t>
            </a:r>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Roboto"/>
              </a:rPr>
              <a:t>に</a:t>
            </a:r>
            <a:r>
              <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Roboto"/>
              </a:rPr>
              <a:t>の利用を手掛ける会社向けに、単純な役割想定のもと、準備した教育資料である。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Roboto"/>
            </a:endParaRPr>
          </a:p>
          <a:p>
            <a:pPr lvl="0">
              <a:spcBef>
                <a:spcPts val="0"/>
              </a:spcBef>
              <a:buFont typeface="Arial"/>
              <a:buChar char="•"/>
            </a:pP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これらのスライドは、企業が</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2.0</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記載の全要件</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を満たすことを</a:t>
            </a:r>
            <a:r>
              <a:rPr lang="ja-JP" altLang="en-US" sz="2400" b="0" i="0" u="none" strike="noStrike" cap="none"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sym typeface="Roboto"/>
              </a:rPr>
              <a:t>促進す</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る。また、一般的なコンプライアンス教育でも利用できる</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r>
            <a:b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b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詳細は</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左記</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r>
              <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www.openchainproject.org</a:t>
            </a:r>
            <a:br>
              <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b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本教育資料中、</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で関連する</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2.0</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の章を記載している。</a:t>
            </a: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endParaRP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29135541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6"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dirty="0">
                <a:solidFill>
                  <a:srgbClr val="D2533C"/>
                </a:solidFill>
                <a:latin typeface="Roboto"/>
                <a:ea typeface="Roboto"/>
              </a:rPr>
              <a:t>Source Code Scanning Tools</a:t>
            </a:r>
            <a:endParaRPr lang="en-US" sz="4000" b="0" strike="noStrike" spc="-1" dirty="0">
              <a:solidFill>
                <a:srgbClr val="000000"/>
              </a:solidFill>
              <a:latin typeface="Arial"/>
            </a:endParaRPr>
          </a:p>
        </p:txBody>
      </p:sp>
      <p:sp>
        <p:nvSpPr>
          <p:cNvPr id="7" name="TextShape 2"/>
          <p:cNvSpPr txBox="1"/>
          <p:nvPr/>
        </p:nvSpPr>
        <p:spPr>
          <a:xfrm>
            <a:off x="623160" y="1600200"/>
            <a:ext cx="10945440" cy="495252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dirty="0">
                <a:solidFill>
                  <a:srgbClr val="292934"/>
                </a:solidFill>
                <a:latin typeface="Roboto"/>
                <a:ea typeface="Roboto"/>
              </a:rPr>
              <a:t>There are many different automated source code scanning tools. </a:t>
            </a:r>
            <a:endParaRPr lang="en-US" sz="2400" b="0" strike="noStrike" spc="-1" dirty="0">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All of the solutions address specific needs and - for that reason - none will solve all possible challenges</a:t>
            </a:r>
            <a:endParaRPr lang="en-US" sz="2400" b="0" strike="noStrike" spc="-1" dirty="0">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Companies pick the solution most suited to their specific market area and product</a:t>
            </a:r>
            <a:endParaRPr lang="en-US" sz="2400" b="0" strike="noStrike" spc="-1" dirty="0">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Many companies use both an automated tool and manual review</a:t>
            </a:r>
            <a:endParaRPr lang="en-US" sz="2400" b="0" strike="noStrike" spc="-1" dirty="0">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 good example of freely available source code scanning tool is </a:t>
            </a:r>
            <a:r>
              <a:rPr lang="en-US" sz="2400" b="0" strike="noStrike" spc="-1" dirty="0" err="1">
                <a:solidFill>
                  <a:srgbClr val="292934"/>
                </a:solidFill>
                <a:latin typeface="Roboto"/>
                <a:ea typeface="Roboto"/>
              </a:rPr>
              <a:t>FOSSology</a:t>
            </a:r>
            <a:r>
              <a:rPr lang="en-US" sz="2400" b="0" strike="noStrike" spc="-1" dirty="0">
                <a:solidFill>
                  <a:srgbClr val="292934"/>
                </a:solidFill>
                <a:latin typeface="Roboto"/>
                <a:ea typeface="Roboto"/>
              </a:rPr>
              <a:t>,</a:t>
            </a:r>
            <a:r>
              <a:rPr dirty="0"/>
              <a:t/>
            </a:r>
            <a:br>
              <a:rPr dirty="0"/>
            </a:br>
            <a:r>
              <a:rPr lang="en-US" sz="2400" b="0" strike="noStrike" spc="-1" dirty="0">
                <a:solidFill>
                  <a:srgbClr val="292934"/>
                </a:solidFill>
                <a:latin typeface="Roboto"/>
                <a:ea typeface="Roboto"/>
              </a:rPr>
              <a:t>a project hosted by the Linux Foundation:</a:t>
            </a:r>
            <a:r>
              <a:rPr dirty="0"/>
              <a:t/>
            </a:r>
            <a:br>
              <a:rPr dirty="0"/>
            </a:br>
            <a:r>
              <a:rPr lang="en-US" sz="2000" b="0" u="sng" strike="noStrike" spc="-1" dirty="0">
                <a:solidFill>
                  <a:srgbClr val="0000FF"/>
                </a:solidFill>
                <a:uFillTx/>
                <a:latin typeface="Roboto Mono"/>
                <a:ea typeface="Roboto Mono"/>
                <a:hlinkClick r:id="rId3"/>
              </a:rPr>
              <a:t>https://www.fossology.org</a:t>
            </a:r>
            <a:r>
              <a:rPr lang="en-US" sz="2400" b="0" strike="noStrike" spc="-1" dirty="0">
                <a:solidFill>
                  <a:srgbClr val="292934"/>
                </a:solidFill>
                <a:latin typeface="Roboto"/>
                <a:ea typeface="Roboto"/>
              </a:rPr>
              <a:t> </a:t>
            </a:r>
            <a:endParaRPr lang="en-US" sz="2400" b="0" strike="noStrike" spc="-1" dirty="0">
              <a:solidFill>
                <a:srgbClr val="000000"/>
              </a:solidFill>
              <a:latin typeface="Arial"/>
            </a:endParaRPr>
          </a:p>
        </p:txBody>
      </p:sp>
    </p:spTree>
    <p:extLst>
      <p:ext uri="{BB962C8B-B14F-4D97-AF65-F5344CB8AC3E}">
        <p14:creationId xmlns:p14="http://schemas.microsoft.com/office/powerpoint/2010/main" val="40606771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6</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fontScale="92500" lnSpcReduction="10000"/>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企業における</a:t>
            </a:r>
            <a:r>
              <a:rPr lang="en-US" altLang="ja-JP" sz="4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利用</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4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配布</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2613293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9600" y="465319"/>
            <a:ext cx="10972800" cy="990600"/>
          </a:xfrm>
        </p:spPr>
        <p:txBody>
          <a:bodyPr>
            <a:normAutofit/>
          </a:bodyPr>
          <a:lstStyle/>
          <a:p>
            <a:r>
              <a:rPr kumimoji="1"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配布</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ビジネス形態毎の配布の事例            </a:t>
            </a:r>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【§3.2】</a:t>
            </a:r>
            <a:endPar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サブタイトル 2"/>
          <p:cNvSpPr txBox="1">
            <a:spLocks/>
          </p:cNvSpPr>
          <p:nvPr/>
        </p:nvSpPr>
        <p:spPr>
          <a:xfrm>
            <a:off x="846666" y="4547965"/>
            <a:ext cx="11345333" cy="318029"/>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rPr>
              <a:t>③</a:t>
            </a:r>
            <a:r>
              <a:rPr kumimoji="1" lang="en-US" altLang="ja-JP" sz="1800" dirty="0">
                <a:latin typeface="メイリオ" panose="020B0604030504040204" pitchFamily="50" charset="-128"/>
                <a:ea typeface="メイリオ" panose="020B0604030504040204" pitchFamily="50" charset="-128"/>
                <a:cs typeface="メイリオ" panose="020B0604030504040204" pitchFamily="50" charset="-128"/>
              </a:rPr>
              <a:t>IT</a:t>
            </a:r>
            <a:r>
              <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rPr>
              <a:t>ベンダー：お客様に準委任で役務提供し、</a:t>
            </a:r>
            <a:r>
              <a:rPr kumimoji="1" lang="en-US" altLang="ja-JP" sz="1800" dirty="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rPr>
              <a:t>を含む環境構築、アプリケーション開発を行うパターン</a:t>
            </a:r>
          </a:p>
        </p:txBody>
      </p:sp>
      <p:sp>
        <p:nvSpPr>
          <p:cNvPr id="7" name="サブタイトル 2"/>
          <p:cNvSpPr txBox="1">
            <a:spLocks/>
          </p:cNvSpPr>
          <p:nvPr/>
        </p:nvSpPr>
        <p:spPr>
          <a:xfrm>
            <a:off x="846665" y="2863104"/>
            <a:ext cx="9144000" cy="3180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②</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IT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ベンダー：お客様のユーザプログラムを開発し</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と共に提供するパターン</a:t>
            </a:r>
          </a:p>
        </p:txBody>
      </p:sp>
      <p:sp>
        <p:nvSpPr>
          <p:cNvPr id="8" name="サブタイトル 2"/>
          <p:cNvSpPr txBox="1">
            <a:spLocks/>
          </p:cNvSpPr>
          <p:nvPr/>
        </p:nvSpPr>
        <p:spPr>
          <a:xfrm>
            <a:off x="846667" y="1365573"/>
            <a:ext cx="11345332" cy="3180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①製品ベンダー：お客様に</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を組み込んだアプリケーション、サービス、組込型製品を提供するパターン</a:t>
            </a:r>
          </a:p>
        </p:txBody>
      </p:sp>
      <p:sp>
        <p:nvSpPr>
          <p:cNvPr id="9" name="正方形/長方形 8"/>
          <p:cNvSpPr/>
          <p:nvPr/>
        </p:nvSpPr>
        <p:spPr>
          <a:xfrm>
            <a:off x="2819046" y="5803923"/>
            <a:ext cx="1507066" cy="597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atin typeface="メイリオ" panose="020B0604030504040204" pitchFamily="50" charset="-128"/>
                <a:ea typeface="メイリオ" panose="020B0604030504040204" pitchFamily="50" charset="-128"/>
                <a:cs typeface="メイリオ" panose="020B0604030504040204" pitchFamily="50" charset="-128"/>
              </a:rPr>
              <a:t>IT</a:t>
            </a:r>
            <a:r>
              <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rPr>
              <a:t>ベンダー</a:t>
            </a:r>
          </a:p>
        </p:txBody>
      </p:sp>
      <p:sp>
        <p:nvSpPr>
          <p:cNvPr id="10" name="正方形/長方形 9"/>
          <p:cNvSpPr/>
          <p:nvPr/>
        </p:nvSpPr>
        <p:spPr>
          <a:xfrm>
            <a:off x="6425855" y="5812388"/>
            <a:ext cx="1507066" cy="5974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お客様</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正方形/長方形 10"/>
          <p:cNvSpPr/>
          <p:nvPr/>
        </p:nvSpPr>
        <p:spPr>
          <a:xfrm>
            <a:off x="10024200" y="5812384"/>
            <a:ext cx="1507066" cy="59743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ｴﾝﾄﾞﾕｰｻﾞ</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右矢印 11"/>
          <p:cNvSpPr/>
          <p:nvPr/>
        </p:nvSpPr>
        <p:spPr>
          <a:xfrm>
            <a:off x="4495444" y="5969556"/>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コンサル</a:t>
            </a:r>
          </a:p>
        </p:txBody>
      </p:sp>
      <p:sp>
        <p:nvSpPr>
          <p:cNvPr id="13" name="雲形吹き出し 12"/>
          <p:cNvSpPr/>
          <p:nvPr/>
        </p:nvSpPr>
        <p:spPr>
          <a:xfrm>
            <a:off x="6552844" y="4953550"/>
            <a:ext cx="1303867" cy="592671"/>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下矢印 13"/>
          <p:cNvSpPr/>
          <p:nvPr/>
        </p:nvSpPr>
        <p:spPr>
          <a:xfrm>
            <a:off x="7128578" y="5402287"/>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7331772" y="5453086"/>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ダウンロード</a:t>
            </a:r>
          </a:p>
        </p:txBody>
      </p:sp>
      <p:sp>
        <p:nvSpPr>
          <p:cNvPr id="16" name="正方形/長方形 15"/>
          <p:cNvSpPr/>
          <p:nvPr/>
        </p:nvSpPr>
        <p:spPr>
          <a:xfrm>
            <a:off x="2798329" y="3718939"/>
            <a:ext cx="1507066" cy="597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atin typeface="メイリオ" panose="020B0604030504040204" pitchFamily="50" charset="-128"/>
                <a:ea typeface="メイリオ" panose="020B0604030504040204" pitchFamily="50" charset="-128"/>
                <a:cs typeface="メイリオ" panose="020B0604030504040204" pitchFamily="50" charset="-128"/>
              </a:rPr>
              <a:t>IT</a:t>
            </a:r>
            <a:r>
              <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rPr>
              <a:t>ベンダー</a:t>
            </a:r>
          </a:p>
        </p:txBody>
      </p:sp>
      <p:sp>
        <p:nvSpPr>
          <p:cNvPr id="17" name="正方形/長方形 16"/>
          <p:cNvSpPr/>
          <p:nvPr/>
        </p:nvSpPr>
        <p:spPr>
          <a:xfrm>
            <a:off x="6405138" y="3727404"/>
            <a:ext cx="1507066" cy="5974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お客様</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下矢印 18"/>
          <p:cNvSpPr/>
          <p:nvPr/>
        </p:nvSpPr>
        <p:spPr>
          <a:xfrm rot="17387092">
            <a:off x="2323804" y="3486005"/>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テキスト ボックス 19"/>
          <p:cNvSpPr txBox="1"/>
          <p:nvPr/>
        </p:nvSpPr>
        <p:spPr>
          <a:xfrm>
            <a:off x="2574047" y="3357855"/>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入手</a:t>
            </a:r>
          </a:p>
        </p:txBody>
      </p:sp>
      <p:sp>
        <p:nvSpPr>
          <p:cNvPr id="21" name="正方形/長方形 20"/>
          <p:cNvSpPr/>
          <p:nvPr/>
        </p:nvSpPr>
        <p:spPr>
          <a:xfrm>
            <a:off x="2798326" y="2095864"/>
            <a:ext cx="1507066" cy="597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製品ベンダー</a:t>
            </a:r>
          </a:p>
        </p:txBody>
      </p:sp>
      <p:sp>
        <p:nvSpPr>
          <p:cNvPr id="22" name="正方形/長方形 21"/>
          <p:cNvSpPr/>
          <p:nvPr/>
        </p:nvSpPr>
        <p:spPr>
          <a:xfrm>
            <a:off x="6405135" y="2104329"/>
            <a:ext cx="1507066" cy="5974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お客様</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楕円 23"/>
          <p:cNvSpPr/>
          <p:nvPr/>
        </p:nvSpPr>
        <p:spPr>
          <a:xfrm>
            <a:off x="9647411" y="5655236"/>
            <a:ext cx="266700" cy="8763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右矢印 27"/>
          <p:cNvSpPr/>
          <p:nvPr/>
        </p:nvSpPr>
        <p:spPr>
          <a:xfrm>
            <a:off x="8119190" y="5969559"/>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ｱﾌﾟﾘｹｰｼｮﾝ </a:t>
            </a:r>
            <a:r>
              <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or</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サービス</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テキスト ボックス 28"/>
          <p:cNvSpPr txBox="1"/>
          <p:nvPr/>
        </p:nvSpPr>
        <p:spPr>
          <a:xfrm>
            <a:off x="9522522" y="5367198"/>
            <a:ext cx="1701800" cy="307777"/>
          </a:xfrm>
          <a:prstGeom prst="rect">
            <a:avLst/>
          </a:prstGeom>
          <a:noFill/>
        </p:spPr>
        <p:txBody>
          <a:bodyPr wrap="square" rtlCol="0">
            <a:spAutoFit/>
          </a:bodyPr>
          <a:lstStyle/>
          <a:p>
            <a:r>
              <a:rPr kumimoji="1" lang="en-US" altLang="ja-JP"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a:t>
            </a:r>
          </a:p>
        </p:txBody>
      </p:sp>
      <p:sp>
        <p:nvSpPr>
          <p:cNvPr id="30" name="楕円 29"/>
          <p:cNvSpPr/>
          <p:nvPr/>
        </p:nvSpPr>
        <p:spPr>
          <a:xfrm>
            <a:off x="5988161" y="3570252"/>
            <a:ext cx="266700" cy="8763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テキスト ボックス 30"/>
          <p:cNvSpPr txBox="1"/>
          <p:nvPr/>
        </p:nvSpPr>
        <p:spPr>
          <a:xfrm>
            <a:off x="5863272" y="3330854"/>
            <a:ext cx="1701800" cy="307777"/>
          </a:xfrm>
          <a:prstGeom prst="rect">
            <a:avLst/>
          </a:prstGeom>
          <a:noFill/>
        </p:spPr>
        <p:txBody>
          <a:bodyPr wrap="square" rtlCol="0">
            <a:spAutoFit/>
          </a:bodyPr>
          <a:lstStyle/>
          <a:p>
            <a:r>
              <a:rPr kumimoji="1" lang="en-US" altLang="ja-JP"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a:t>
            </a:r>
          </a:p>
        </p:txBody>
      </p:sp>
      <p:sp>
        <p:nvSpPr>
          <p:cNvPr id="32" name="右矢印 31"/>
          <p:cNvSpPr/>
          <p:nvPr/>
        </p:nvSpPr>
        <p:spPr>
          <a:xfrm>
            <a:off x="4474727" y="3884572"/>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ユーザ</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ﾌﾟﾛｸﾞﾗﾑ</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楕円 32"/>
          <p:cNvSpPr/>
          <p:nvPr/>
        </p:nvSpPr>
        <p:spPr>
          <a:xfrm>
            <a:off x="5978631" y="1951406"/>
            <a:ext cx="266700" cy="8763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テキスト ボックス 33"/>
          <p:cNvSpPr txBox="1"/>
          <p:nvPr/>
        </p:nvSpPr>
        <p:spPr>
          <a:xfrm>
            <a:off x="5853742" y="1721736"/>
            <a:ext cx="1701800" cy="307777"/>
          </a:xfrm>
          <a:prstGeom prst="rect">
            <a:avLst/>
          </a:prstGeom>
          <a:noFill/>
        </p:spPr>
        <p:txBody>
          <a:bodyPr wrap="square" rtlCol="0">
            <a:spAutoFit/>
          </a:bodyPr>
          <a:lstStyle/>
          <a:p>
            <a:r>
              <a:rPr kumimoji="1" lang="en-US" altLang="ja-JP"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a:t>
            </a:r>
          </a:p>
        </p:txBody>
      </p:sp>
      <p:sp>
        <p:nvSpPr>
          <p:cNvPr id="35" name="右矢印 34"/>
          <p:cNvSpPr/>
          <p:nvPr/>
        </p:nvSpPr>
        <p:spPr>
          <a:xfrm>
            <a:off x="4474724" y="2261497"/>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ｱﾌﾟﾘｹｰｼｮﾝ</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サービス </a:t>
            </a:r>
            <a:r>
              <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or</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組込型製品</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角丸四角形吹き出し 35"/>
          <p:cNvSpPr/>
          <p:nvPr/>
        </p:nvSpPr>
        <p:spPr>
          <a:xfrm>
            <a:off x="649622" y="5039309"/>
            <a:ext cx="3739092" cy="701686"/>
          </a:xfrm>
          <a:prstGeom prst="wedgeRoundRectCallout">
            <a:avLst>
              <a:gd name="adj1" fmla="val 74452"/>
              <a:gd name="adj2" fmla="val 69555"/>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お客様に</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配布が発生する場合、</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ベンダーはお客様の</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利用リスク</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について、情報共有する必要がある</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重過失の観点</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雲形吹き出し 37"/>
          <p:cNvSpPr/>
          <p:nvPr/>
        </p:nvSpPr>
        <p:spPr>
          <a:xfrm>
            <a:off x="691365" y="3927076"/>
            <a:ext cx="1303867" cy="437002"/>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下矢印 38"/>
          <p:cNvSpPr/>
          <p:nvPr/>
        </p:nvSpPr>
        <p:spPr>
          <a:xfrm rot="16200000">
            <a:off x="2313158" y="3887246"/>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テキスト ボックス 39"/>
          <p:cNvSpPr txBox="1"/>
          <p:nvPr/>
        </p:nvSpPr>
        <p:spPr>
          <a:xfrm>
            <a:off x="1627566" y="4271464"/>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ダウンロード</a:t>
            </a:r>
          </a:p>
        </p:txBody>
      </p:sp>
      <p:sp>
        <p:nvSpPr>
          <p:cNvPr id="2" name="フローチャート: 磁気ディスク 1"/>
          <p:cNvSpPr/>
          <p:nvPr/>
        </p:nvSpPr>
        <p:spPr>
          <a:xfrm>
            <a:off x="691365" y="3349503"/>
            <a:ext cx="1287652" cy="491233"/>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ｿﾌﾄｳｪｱ </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下矢印 40"/>
          <p:cNvSpPr/>
          <p:nvPr/>
        </p:nvSpPr>
        <p:spPr>
          <a:xfrm rot="17387092">
            <a:off x="2320563" y="1848521"/>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テキスト ボックス 41"/>
          <p:cNvSpPr txBox="1"/>
          <p:nvPr/>
        </p:nvSpPr>
        <p:spPr>
          <a:xfrm>
            <a:off x="2570806" y="1720371"/>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入手</a:t>
            </a:r>
          </a:p>
        </p:txBody>
      </p:sp>
      <p:sp>
        <p:nvSpPr>
          <p:cNvPr id="43" name="雲形吹き出し 42"/>
          <p:cNvSpPr/>
          <p:nvPr/>
        </p:nvSpPr>
        <p:spPr>
          <a:xfrm>
            <a:off x="688124" y="2289592"/>
            <a:ext cx="1303867" cy="437002"/>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下矢印 43"/>
          <p:cNvSpPr/>
          <p:nvPr/>
        </p:nvSpPr>
        <p:spPr>
          <a:xfrm rot="16200000">
            <a:off x="2309917" y="2249762"/>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テキスト ボックス 44"/>
          <p:cNvSpPr txBox="1"/>
          <p:nvPr/>
        </p:nvSpPr>
        <p:spPr>
          <a:xfrm>
            <a:off x="1624325" y="2633980"/>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ダウンロード</a:t>
            </a:r>
          </a:p>
        </p:txBody>
      </p:sp>
      <p:sp>
        <p:nvSpPr>
          <p:cNvPr id="46" name="フローチャート: 磁気ディスク 45"/>
          <p:cNvSpPr/>
          <p:nvPr/>
        </p:nvSpPr>
        <p:spPr>
          <a:xfrm>
            <a:off x="688124" y="1712019"/>
            <a:ext cx="1287652" cy="491233"/>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ｿﾌﾄｳｪｱ </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7" name="下矢印 46"/>
          <p:cNvSpPr/>
          <p:nvPr/>
        </p:nvSpPr>
        <p:spPr>
          <a:xfrm rot="17387092">
            <a:off x="6270006" y="5369932"/>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フローチャート: 磁気ディスク 47"/>
          <p:cNvSpPr/>
          <p:nvPr/>
        </p:nvSpPr>
        <p:spPr>
          <a:xfrm>
            <a:off x="4871031" y="4931870"/>
            <a:ext cx="1287652" cy="491233"/>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ｿﾌﾄｳｪｱ</a:t>
            </a:r>
            <a:endParaRPr kumimoji="1" lang="en-US" altLang="ja-JP"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製品 </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テキスト ボックス 48"/>
          <p:cNvSpPr txBox="1"/>
          <p:nvPr/>
        </p:nvSpPr>
        <p:spPr>
          <a:xfrm>
            <a:off x="5716762" y="5472290"/>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入手</a:t>
            </a:r>
          </a:p>
        </p:txBody>
      </p:sp>
      <p:sp>
        <p:nvSpPr>
          <p:cNvPr id="50" name="サブタイトル 2"/>
          <p:cNvSpPr txBox="1">
            <a:spLocks/>
          </p:cNvSpPr>
          <p:nvPr/>
        </p:nvSpPr>
        <p:spPr>
          <a:xfrm>
            <a:off x="383140" y="6607628"/>
            <a:ext cx="6169704" cy="3180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を含む</a:t>
            </a: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又は外注の開発したソフトウェア</a:t>
            </a:r>
          </a:p>
        </p:txBody>
      </p:sp>
      <p:sp>
        <p:nvSpPr>
          <p:cNvPr id="3" name="角丸四角形吹き出し 2"/>
          <p:cNvSpPr/>
          <p:nvPr/>
        </p:nvSpPr>
        <p:spPr>
          <a:xfrm>
            <a:off x="9323106" y="1662004"/>
            <a:ext cx="2829981" cy="2065400"/>
          </a:xfrm>
          <a:prstGeom prst="wedgeRoundRectCallout">
            <a:avLst>
              <a:gd name="adj1" fmla="val -136075"/>
              <a:gd name="adj2" fmla="val -40481"/>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nSpc>
                <a:spcPts val="1300"/>
              </a:lnSpc>
            </a:pP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利用の</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通知、表示</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リスト、</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ンス一覧含む）</a:t>
            </a:r>
          </a:p>
          <a:p>
            <a:pPr>
              <a:lnSpc>
                <a:spcPts val="1300"/>
              </a:lnSpc>
            </a:pP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（バイナリ、又は</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ソースコード）の提供</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lvl="0">
              <a:lnSpc>
                <a:spcPts val="1300"/>
              </a:lnSpc>
              <a:defRPr/>
            </a:pP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・ライセンス文の提供</a:t>
            </a:r>
          </a:p>
          <a:p>
            <a:pPr>
              <a:lnSpc>
                <a:spcPts val="1300"/>
              </a:lnSpc>
            </a:pP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の改変ソースコード、</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自社開発ソースコードの提供</a:t>
            </a:r>
          </a:p>
          <a:p>
            <a:pPr>
              <a:lnSpc>
                <a:spcPts val="1300"/>
              </a:lnSpc>
            </a:pP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・その他の</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条件</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著作権表示、謝辞他</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履行など</a:t>
            </a:r>
          </a:p>
        </p:txBody>
      </p:sp>
      <p:sp>
        <p:nvSpPr>
          <p:cNvPr id="4" name="フリーフォーム 3"/>
          <p:cNvSpPr/>
          <p:nvPr/>
        </p:nvSpPr>
        <p:spPr>
          <a:xfrm>
            <a:off x="6955277" y="3258766"/>
            <a:ext cx="2490280" cy="359923"/>
          </a:xfrm>
          <a:custGeom>
            <a:avLst/>
            <a:gdLst>
              <a:gd name="connsiteX0" fmla="*/ 2383276 w 2490280"/>
              <a:gd name="connsiteY0" fmla="*/ 0 h 359923"/>
              <a:gd name="connsiteX1" fmla="*/ 0 w 2490280"/>
              <a:gd name="connsiteY1" fmla="*/ 204281 h 359923"/>
              <a:gd name="connsiteX2" fmla="*/ 2490280 w 2490280"/>
              <a:gd name="connsiteY2" fmla="*/ 359923 h 359923"/>
            </a:gdLst>
            <a:ahLst/>
            <a:cxnLst>
              <a:cxn ang="0">
                <a:pos x="connsiteX0" y="connsiteY0"/>
              </a:cxn>
              <a:cxn ang="0">
                <a:pos x="connsiteX1" y="connsiteY1"/>
              </a:cxn>
              <a:cxn ang="0">
                <a:pos x="connsiteX2" y="connsiteY2"/>
              </a:cxn>
            </a:cxnLst>
            <a:rect l="l" t="t" r="r" b="b"/>
            <a:pathLst>
              <a:path w="2490280" h="359923">
                <a:moveTo>
                  <a:pt x="2383276" y="0"/>
                </a:moveTo>
                <a:lnTo>
                  <a:pt x="0" y="204281"/>
                </a:lnTo>
                <a:lnTo>
                  <a:pt x="2490280" y="359923"/>
                </a:lnTo>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p:cNvSpPr/>
          <p:nvPr/>
        </p:nvSpPr>
        <p:spPr>
          <a:xfrm rot="16777109">
            <a:off x="9524220" y="4246889"/>
            <a:ext cx="1723096" cy="531235"/>
          </a:xfrm>
          <a:custGeom>
            <a:avLst/>
            <a:gdLst>
              <a:gd name="connsiteX0" fmla="*/ 2383276 w 2490280"/>
              <a:gd name="connsiteY0" fmla="*/ 0 h 359923"/>
              <a:gd name="connsiteX1" fmla="*/ 0 w 2490280"/>
              <a:gd name="connsiteY1" fmla="*/ 204281 h 359923"/>
              <a:gd name="connsiteX2" fmla="*/ 2490280 w 2490280"/>
              <a:gd name="connsiteY2" fmla="*/ 359923 h 359923"/>
            </a:gdLst>
            <a:ahLst/>
            <a:cxnLst>
              <a:cxn ang="0">
                <a:pos x="connsiteX0" y="connsiteY0"/>
              </a:cxn>
              <a:cxn ang="0">
                <a:pos x="connsiteX1" y="connsiteY1"/>
              </a:cxn>
              <a:cxn ang="0">
                <a:pos x="connsiteX2" y="connsiteY2"/>
              </a:cxn>
            </a:cxnLst>
            <a:rect l="l" t="t" r="r" b="b"/>
            <a:pathLst>
              <a:path w="2490280" h="359923">
                <a:moveTo>
                  <a:pt x="2383276" y="0"/>
                </a:moveTo>
                <a:lnTo>
                  <a:pt x="0" y="204281"/>
                </a:lnTo>
                <a:lnTo>
                  <a:pt x="2490280" y="359923"/>
                </a:lnTo>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464110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ja-JP" dirty="0"/>
              <a:t>FOSS</a:t>
            </a:r>
            <a:r>
              <a:rPr lang="ja-JP" altLang="en-US" dirty="0"/>
              <a:t>配布の</a:t>
            </a:r>
            <a:r>
              <a:rPr lang="ja-JP" altLang="en-US" dirty="0" smtClean="0"/>
              <a:t>例                                               </a:t>
            </a:r>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r>
              <a:rPr lang="en-US" altLang="ja-JP" sz="18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3.2】</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bwMode="auto">
          <a:xfrm>
            <a:off x="474375" y="2154776"/>
            <a:ext cx="11354809" cy="4275217"/>
          </a:xfrm>
          <a:prstGeom prst="rect">
            <a:avLst/>
          </a:prstGeom>
          <a:noFill/>
          <a:ln w="9525">
            <a:noFill/>
            <a:miter lim="800000"/>
            <a:headEnd/>
            <a:tailEnd/>
          </a:ln>
          <a:effectLst/>
        </p:spPr>
        <p:txBody>
          <a:bodyPr wrap="square" lIns="0" tIns="36000" rIns="0" bIns="36000" rtlCol="0" anchor="t" anchorCtr="0">
            <a:noAutofit/>
          </a:bodyPr>
          <a:lstStyle/>
          <a:p>
            <a:pPr marL="342900" indent="-342900">
              <a:buFont typeface="+mj-lt"/>
              <a:buAutoNum type="arabicPeriod"/>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半導体企業から提供されたソフトウェア開発</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キット</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(SDK</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中に</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が含まれ、製品の中に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組み込まれる例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配布</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：製品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を開発し、発売する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人が対象</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SDK</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提供者から</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SDK</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に含まれる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についての適切な情報が必要</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２．製品開発を他社</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委託</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(ODM</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他社製品を自社ブランドで</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製品化</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(OEM</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際に</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ODM</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OEM</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委託先が製品の中に</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含める例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配布：製品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開発を委託したり、自社ブランド製品を発売する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企業が対象</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ODM</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OEM</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製品提供者から製品に含まれる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についての適切な情報が必要</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endParaRPr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３</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を含む製品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の出荷、モバイルアプリケーションソフトウェアのリリース、ソフトウェアアップデータの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リリース</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を行う例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配布：製品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を出荷する人、ソフトウェアをリリースする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人が対象</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ライセンスを的確に理解し、条項に従って配布に伴い、求められた事柄を</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実施</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４．</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ページなどで使われる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JavaScript </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スクリプトの例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配布：</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ページからユーザーのマシンにプログラムが渡されること</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があれ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ば</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ページの作成者</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企業が対象</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JavaScript </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で書かれたプログラム（スクリプト）が</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とし</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て</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作られて</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いると、</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ページの閲覧時</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の頒布が行われているということに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なる。</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ライセンスの遵守が必要</a:t>
            </a:r>
            <a:endPar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テキスト ボックス 31"/>
          <p:cNvSpPr txBox="1"/>
          <p:nvPr/>
        </p:nvSpPr>
        <p:spPr>
          <a:xfrm>
            <a:off x="362815" y="1459805"/>
            <a:ext cx="11466369" cy="646331"/>
          </a:xfrm>
          <a:prstGeom prst="rect">
            <a:avLst/>
          </a:prstGeom>
          <a:noFill/>
        </p:spPr>
        <p:txBody>
          <a:bodyPr wrap="square" rtlCol="0">
            <a:spAutoFit/>
          </a:bodyPr>
          <a:lstStyle/>
          <a:p>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の配布につながる例をいくつか挙げておく。いずれの場合も</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を配布する人や企業などはライセンスで定められた事柄をきちんと実施しなくてはならない。</a:t>
            </a:r>
            <a:endParaRPr lang="ja-JP" altLang="en-US"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6499890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ja-JP" altLang="en-US" dirty="0" smtClean="0"/>
              <a:t>ソフトウェアサプライチェーン     </a:t>
            </a:r>
            <a:r>
              <a:rPr lang="en-US" altLang="ja-JP" sz="20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r>
              <a:rPr lang="en-US" altLang="ja-JP" sz="20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3.2】</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bwMode="auto">
          <a:xfrm>
            <a:off x="250635" y="1458234"/>
            <a:ext cx="5749716" cy="3503101"/>
          </a:xfrm>
          <a:prstGeom prst="rect">
            <a:avLst/>
          </a:prstGeom>
          <a:noFill/>
          <a:ln w="9525">
            <a:noFill/>
            <a:miter lim="800000"/>
            <a:headEnd/>
            <a:tailEnd/>
          </a:ln>
          <a:effectLst/>
        </p:spPr>
        <p:txBody>
          <a:bodyPr wrap="square" lIns="0" tIns="36000" rIns="0" bIns="36000" rtlCol="0" anchor="t" anchorCtr="0">
            <a:no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ソフトウェアサプライチェーンの中において、</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の不適切な</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利用、</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ライセンス情報の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不足があると</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最終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製品を作り上げる段階で大きな問題になる（図</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⇒最終製品が出荷できなくなる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事態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第三者や</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の著作権者からの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指摘の可能性あり</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サプライチェーンの</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上流段階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で問題を把握して対策を講じることが重要</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サプライチェーンを構成する企業・団体それぞれが</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すべきことを的確に実施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し、相互に</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信頼関係を構築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し、互いに</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適切な情報や必要な素材</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（たとえばソースコードなど）</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の受け渡し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をしっかりと行う事が重要</a:t>
            </a:r>
            <a:endParaRPr lang="ja-JP" altLang="en-US"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角丸四角形 1"/>
          <p:cNvSpPr/>
          <p:nvPr/>
        </p:nvSpPr>
        <p:spPr>
          <a:xfrm>
            <a:off x="6209493" y="2208178"/>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8" name="角丸四角形 7"/>
          <p:cNvSpPr/>
          <p:nvPr/>
        </p:nvSpPr>
        <p:spPr>
          <a:xfrm>
            <a:off x="9345040" y="4017530"/>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9" name="角丸四角形 8"/>
          <p:cNvSpPr/>
          <p:nvPr/>
        </p:nvSpPr>
        <p:spPr>
          <a:xfrm>
            <a:off x="6524022" y="3356041"/>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1" name="角丸四角形 10"/>
          <p:cNvSpPr/>
          <p:nvPr/>
        </p:nvSpPr>
        <p:spPr>
          <a:xfrm>
            <a:off x="6754238" y="4581727"/>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3" name="角丸四角形 12"/>
          <p:cNvSpPr/>
          <p:nvPr/>
        </p:nvSpPr>
        <p:spPr>
          <a:xfrm>
            <a:off x="8180965" y="1297828"/>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4" name="角丸四角形 13"/>
          <p:cNvSpPr/>
          <p:nvPr/>
        </p:nvSpPr>
        <p:spPr>
          <a:xfrm>
            <a:off x="7535700" y="2118196"/>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6" name="角丸四角形 15"/>
          <p:cNvSpPr/>
          <p:nvPr/>
        </p:nvSpPr>
        <p:spPr>
          <a:xfrm>
            <a:off x="7957230" y="4032086"/>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9" name="角丸四角形 18"/>
          <p:cNvSpPr/>
          <p:nvPr/>
        </p:nvSpPr>
        <p:spPr>
          <a:xfrm>
            <a:off x="8861907" y="2463517"/>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1" name="角丸四角形 20"/>
          <p:cNvSpPr/>
          <p:nvPr/>
        </p:nvSpPr>
        <p:spPr>
          <a:xfrm>
            <a:off x="10875524" y="4022967"/>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2" name="角丸四角形 21"/>
          <p:cNvSpPr/>
          <p:nvPr/>
        </p:nvSpPr>
        <p:spPr>
          <a:xfrm>
            <a:off x="10522089" y="3008256"/>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3" name="角丸四角形 22"/>
          <p:cNvSpPr/>
          <p:nvPr/>
        </p:nvSpPr>
        <p:spPr>
          <a:xfrm>
            <a:off x="9854118" y="1486247"/>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5" name="角丸四角形 24"/>
          <p:cNvSpPr/>
          <p:nvPr/>
        </p:nvSpPr>
        <p:spPr>
          <a:xfrm>
            <a:off x="11212747" y="1216360"/>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6" name="角丸四角形 25"/>
          <p:cNvSpPr/>
          <p:nvPr/>
        </p:nvSpPr>
        <p:spPr>
          <a:xfrm>
            <a:off x="9367733" y="4912479"/>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cxnSp>
        <p:nvCxnSpPr>
          <p:cNvPr id="6" name="直線矢印コネクタ 5"/>
          <p:cNvCxnSpPr>
            <a:stCxn id="2" idx="2"/>
            <a:endCxn id="9" idx="0"/>
          </p:cNvCxnSpPr>
          <p:nvPr/>
        </p:nvCxnSpPr>
        <p:spPr>
          <a:xfrm>
            <a:off x="6637510" y="2597285"/>
            <a:ext cx="314529" cy="758756"/>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a:stCxn id="14" idx="2"/>
          </p:cNvCxnSpPr>
          <p:nvPr/>
        </p:nvCxnSpPr>
        <p:spPr>
          <a:xfrm flipH="1">
            <a:off x="7177400" y="2507303"/>
            <a:ext cx="786317" cy="848738"/>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9" idx="2"/>
            <a:endCxn id="11" idx="0"/>
          </p:cNvCxnSpPr>
          <p:nvPr/>
        </p:nvCxnSpPr>
        <p:spPr>
          <a:xfrm>
            <a:off x="6952039" y="3745148"/>
            <a:ext cx="230216" cy="836579"/>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11" idx="2"/>
          </p:cNvCxnSpPr>
          <p:nvPr/>
        </p:nvCxnSpPr>
        <p:spPr>
          <a:xfrm>
            <a:off x="7182255" y="4970834"/>
            <a:ext cx="856034" cy="893320"/>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endCxn id="14" idx="0"/>
          </p:cNvCxnSpPr>
          <p:nvPr/>
        </p:nvCxnSpPr>
        <p:spPr>
          <a:xfrm flipH="1">
            <a:off x="7963717" y="1670724"/>
            <a:ext cx="426398" cy="44747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endCxn id="16" idx="0"/>
          </p:cNvCxnSpPr>
          <p:nvPr/>
        </p:nvCxnSpPr>
        <p:spPr>
          <a:xfrm flipH="1">
            <a:off x="8385247" y="1686935"/>
            <a:ext cx="162122" cy="234515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endCxn id="19" idx="0"/>
          </p:cNvCxnSpPr>
          <p:nvPr/>
        </p:nvCxnSpPr>
        <p:spPr>
          <a:xfrm>
            <a:off x="8803538" y="1693826"/>
            <a:ext cx="486386" cy="76969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stCxn id="16" idx="2"/>
            <a:endCxn id="57" idx="0"/>
          </p:cNvCxnSpPr>
          <p:nvPr/>
        </p:nvCxnSpPr>
        <p:spPr>
          <a:xfrm>
            <a:off x="8385247" y="4421193"/>
            <a:ext cx="766870" cy="144296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flipH="1">
            <a:off x="8493879" y="2852624"/>
            <a:ext cx="549606" cy="117946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19" idx="2"/>
            <a:endCxn id="8" idx="0"/>
          </p:cNvCxnSpPr>
          <p:nvPr/>
        </p:nvCxnSpPr>
        <p:spPr>
          <a:xfrm>
            <a:off x="9289924" y="2852624"/>
            <a:ext cx="483133" cy="1164906"/>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flipH="1">
            <a:off x="9481237" y="1885082"/>
            <a:ext cx="438541" cy="566234"/>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2"/>
            <a:endCxn id="22" idx="0"/>
          </p:cNvCxnSpPr>
          <p:nvPr/>
        </p:nvCxnSpPr>
        <p:spPr>
          <a:xfrm>
            <a:off x="10282135" y="1875354"/>
            <a:ext cx="667971" cy="113290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22" idx="2"/>
            <a:endCxn id="21" idx="0"/>
          </p:cNvCxnSpPr>
          <p:nvPr/>
        </p:nvCxnSpPr>
        <p:spPr>
          <a:xfrm>
            <a:off x="10950106" y="3397363"/>
            <a:ext cx="353435" cy="625604"/>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stCxn id="21" idx="1"/>
            <a:endCxn id="8" idx="3"/>
          </p:cNvCxnSpPr>
          <p:nvPr/>
        </p:nvCxnSpPr>
        <p:spPr>
          <a:xfrm flipH="1" flipV="1">
            <a:off x="10201074" y="4212084"/>
            <a:ext cx="674450" cy="5437"/>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8" idx="2"/>
            <a:endCxn id="26" idx="0"/>
          </p:cNvCxnSpPr>
          <p:nvPr/>
        </p:nvCxnSpPr>
        <p:spPr>
          <a:xfrm>
            <a:off x="9773057" y="4406637"/>
            <a:ext cx="22693" cy="50584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stCxn id="26" idx="2"/>
          </p:cNvCxnSpPr>
          <p:nvPr/>
        </p:nvCxnSpPr>
        <p:spPr>
          <a:xfrm flipH="1">
            <a:off x="9773057" y="5301586"/>
            <a:ext cx="22693" cy="562568"/>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a:stCxn id="25" idx="2"/>
          </p:cNvCxnSpPr>
          <p:nvPr/>
        </p:nvCxnSpPr>
        <p:spPr>
          <a:xfrm flipH="1">
            <a:off x="10823647" y="1605467"/>
            <a:ext cx="817117" cy="845849"/>
          </a:xfrm>
          <a:prstGeom prst="straightConnector1">
            <a:avLst/>
          </a:prstGeom>
          <a:ln w="25400">
            <a:solidFill>
              <a:srgbClr val="FF000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3" name="正方形/長方形 2"/>
          <p:cNvSpPr/>
          <p:nvPr/>
        </p:nvSpPr>
        <p:spPr>
          <a:xfrm>
            <a:off x="6000351" y="2852625"/>
            <a:ext cx="1113816" cy="19511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15" name="正方形/長方形 14"/>
          <p:cNvSpPr/>
          <p:nvPr/>
        </p:nvSpPr>
        <p:spPr>
          <a:xfrm>
            <a:off x="7256837" y="2852624"/>
            <a:ext cx="1095992" cy="223547"/>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18" name="正方形/長方形 17"/>
          <p:cNvSpPr/>
          <p:nvPr/>
        </p:nvSpPr>
        <p:spPr>
          <a:xfrm>
            <a:off x="8612223" y="1958511"/>
            <a:ext cx="1105717" cy="18882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24" name="正方形/長方形 23"/>
          <p:cNvSpPr/>
          <p:nvPr/>
        </p:nvSpPr>
        <p:spPr>
          <a:xfrm>
            <a:off x="10011386" y="2451316"/>
            <a:ext cx="1125153" cy="25108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20" name="正方形/長方形 19"/>
          <p:cNvSpPr/>
          <p:nvPr/>
        </p:nvSpPr>
        <p:spPr>
          <a:xfrm>
            <a:off x="9043485" y="3107960"/>
            <a:ext cx="1130036" cy="189206"/>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4" name="正方形/長方形 3"/>
          <p:cNvSpPr/>
          <p:nvPr/>
        </p:nvSpPr>
        <p:spPr>
          <a:xfrm>
            <a:off x="7524347" y="3260585"/>
            <a:ext cx="1031132" cy="321013"/>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を利用して</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いないとする情報</a:t>
            </a:r>
            <a:endPar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正方形/長方形 9"/>
          <p:cNvSpPr/>
          <p:nvPr/>
        </p:nvSpPr>
        <p:spPr>
          <a:xfrm>
            <a:off x="6647236" y="4061297"/>
            <a:ext cx="1079774" cy="23346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17" name="正方形/長方形 16"/>
          <p:cNvSpPr/>
          <p:nvPr/>
        </p:nvSpPr>
        <p:spPr>
          <a:xfrm>
            <a:off x="7957229" y="4766553"/>
            <a:ext cx="1086255" cy="20428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12" name="正方形/長方形 11"/>
          <p:cNvSpPr/>
          <p:nvPr/>
        </p:nvSpPr>
        <p:spPr>
          <a:xfrm>
            <a:off x="6867731" y="5372908"/>
            <a:ext cx="1170558" cy="20428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48" name="四角形吹き出し 47"/>
          <p:cNvSpPr/>
          <p:nvPr/>
        </p:nvSpPr>
        <p:spPr>
          <a:xfrm>
            <a:off x="9481237" y="789154"/>
            <a:ext cx="1376463" cy="404927"/>
          </a:xfrm>
          <a:prstGeom prst="wedgeRectCallout">
            <a:avLst>
              <a:gd name="adj1" fmla="val 75987"/>
              <a:gd name="adj2" fmla="val 199433"/>
            </a:avLst>
          </a:prstGeom>
          <a:solidFill>
            <a:srgbClr val="FFFF00"/>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利用に関する</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不適切な情報</a:t>
            </a:r>
          </a:p>
        </p:txBody>
      </p:sp>
      <p:sp>
        <p:nvSpPr>
          <p:cNvPr id="50" name="爆発 1 49"/>
          <p:cNvSpPr/>
          <p:nvPr/>
        </p:nvSpPr>
        <p:spPr>
          <a:xfrm>
            <a:off x="11136540" y="1871255"/>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爆発 1 91"/>
          <p:cNvSpPr/>
          <p:nvPr/>
        </p:nvSpPr>
        <p:spPr>
          <a:xfrm>
            <a:off x="10954143" y="3526748"/>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爆発 1 96"/>
          <p:cNvSpPr/>
          <p:nvPr/>
        </p:nvSpPr>
        <p:spPr>
          <a:xfrm>
            <a:off x="10475872" y="4083748"/>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爆発 1 97"/>
          <p:cNvSpPr/>
          <p:nvPr/>
        </p:nvSpPr>
        <p:spPr>
          <a:xfrm>
            <a:off x="9655502" y="4469892"/>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爆発 1 98"/>
          <p:cNvSpPr/>
          <p:nvPr/>
        </p:nvSpPr>
        <p:spPr>
          <a:xfrm>
            <a:off x="9662819" y="5389190"/>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6447828" y="5864154"/>
            <a:ext cx="5408578" cy="330740"/>
          </a:xfrm>
          <a:prstGeom prst="rect">
            <a:avLst/>
          </a:prstGeom>
          <a:solidFill>
            <a:srgbClr val="00CC99"/>
          </a:solid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最終製品ベンダー</a:t>
            </a:r>
          </a:p>
        </p:txBody>
      </p:sp>
      <p:cxnSp>
        <p:nvCxnSpPr>
          <p:cNvPr id="104" name="直線矢印コネクタ 103"/>
          <p:cNvCxnSpPr>
            <a:stCxn id="57" idx="2"/>
          </p:cNvCxnSpPr>
          <p:nvPr/>
        </p:nvCxnSpPr>
        <p:spPr>
          <a:xfrm>
            <a:off x="9152117" y="6194894"/>
            <a:ext cx="0" cy="527310"/>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05" name="爆発 1 104"/>
          <p:cNvSpPr/>
          <p:nvPr/>
        </p:nvSpPr>
        <p:spPr>
          <a:xfrm>
            <a:off x="9009429" y="6290023"/>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四角形吹き出し 107"/>
          <p:cNvSpPr/>
          <p:nvPr/>
        </p:nvSpPr>
        <p:spPr>
          <a:xfrm>
            <a:off x="9742253" y="6308591"/>
            <a:ext cx="1935798" cy="404927"/>
          </a:xfrm>
          <a:prstGeom prst="wedgeRectCallout">
            <a:avLst>
              <a:gd name="adj1" fmla="val -68737"/>
              <a:gd name="adj2" fmla="val -23983"/>
            </a:avLst>
          </a:prstGeom>
          <a:solidFill>
            <a:srgbClr val="FFFF00"/>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配布に伴うライセンス遵守ができなくなる</a:t>
            </a:r>
          </a:p>
        </p:txBody>
      </p:sp>
      <p:sp>
        <p:nvSpPr>
          <p:cNvPr id="53" name="下矢印 52"/>
          <p:cNvSpPr/>
          <p:nvPr/>
        </p:nvSpPr>
        <p:spPr bwMode="auto">
          <a:xfrm>
            <a:off x="2759918" y="3265531"/>
            <a:ext cx="537659"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Tree>
    <p:extLst>
      <p:ext uri="{BB962C8B-B14F-4D97-AF65-F5344CB8AC3E}">
        <p14:creationId xmlns:p14="http://schemas.microsoft.com/office/powerpoint/2010/main" val="4819414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CHAPTER 7</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a:bodyPr>
          <a:lstStyle/>
          <a:p>
            <a:r>
              <a:rPr lang="en-US" sz="4800" dirty="0" smtClean="0">
                <a:latin typeface="メイリオ" panose="020B0604030504040204" pitchFamily="50" charset="-128"/>
                <a:ea typeface="メイリオ" panose="020B0604030504040204" pitchFamily="50" charset="-128"/>
                <a:cs typeface="メイリオ" panose="020B0604030504040204" pitchFamily="50" charset="-128"/>
              </a:rPr>
              <a:t>Summary</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3120044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Summary</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Text Box 56"/>
          <p:cNvSpPr txBox="1">
            <a:spLocks noChangeArrowheads="1"/>
          </p:cNvSpPr>
          <p:nvPr/>
        </p:nvSpPr>
        <p:spPr bwMode="auto">
          <a:xfrm>
            <a:off x="622631" y="1373240"/>
            <a:ext cx="8084612" cy="400110"/>
          </a:xfrm>
          <a:prstGeom prst="rect">
            <a:avLst/>
          </a:prstGeom>
          <a:noFill/>
          <a:ln w="9525">
            <a:noFill/>
            <a:miter lim="800000"/>
            <a:headEnd/>
            <a:tailEnd/>
          </a:ln>
        </p:spPr>
        <p:txBody>
          <a:bodyPr lIns="0" rIns="0">
            <a:spAutoFit/>
          </a:bodyPr>
          <a:lstStyle/>
          <a:p>
            <a:pPr marL="190500" indent="-190500"/>
            <a:r>
              <a:rPr lang="en-US" altLang="ja-JP" sz="2000" b="1" spc="100" dirty="0" smtClean="0">
                <a:solidFill>
                  <a:schemeClr val="tx1"/>
                </a:solidFill>
                <a:latin typeface="Arial" pitchFamily="34" charset="0"/>
                <a:ea typeface="メイリオ" pitchFamily="50" charset="-128"/>
              </a:rPr>
              <a:t>OSS</a:t>
            </a:r>
            <a:r>
              <a:rPr lang="ja-JP" altLang="en-US" sz="2000" b="1" spc="100" dirty="0" smtClean="0">
                <a:latin typeface="Arial" pitchFamily="34" charset="0"/>
                <a:ea typeface="メイリオ" pitchFamily="50" charset="-128"/>
              </a:rPr>
              <a:t>を利用する</a:t>
            </a:r>
            <a:r>
              <a:rPr lang="ja-JP" altLang="en-US" sz="2000" b="1" spc="100" dirty="0" smtClean="0">
                <a:solidFill>
                  <a:schemeClr val="tx1"/>
                </a:solidFill>
                <a:latin typeface="Arial" pitchFamily="34" charset="0"/>
                <a:ea typeface="メイリオ" pitchFamily="50" charset="-128"/>
              </a:rPr>
              <a:t>ためには･･･</a:t>
            </a:r>
            <a:endParaRPr lang="ja-JP" altLang="en-US" sz="2000" b="1" spc="100" dirty="0">
              <a:solidFill>
                <a:schemeClr val="tx1"/>
              </a:solidFill>
              <a:latin typeface="Arial" pitchFamily="34" charset="0"/>
              <a:ea typeface="メイリオ" pitchFamily="50" charset="-128"/>
            </a:endParaRPr>
          </a:p>
        </p:txBody>
      </p:sp>
      <p:sp>
        <p:nvSpPr>
          <p:cNvPr id="7" name="Text Box 30"/>
          <p:cNvSpPr txBox="1">
            <a:spLocks noChangeArrowheads="1"/>
          </p:cNvSpPr>
          <p:nvPr/>
        </p:nvSpPr>
        <p:spPr bwMode="auto">
          <a:xfrm>
            <a:off x="944217" y="1701766"/>
            <a:ext cx="8257534" cy="3323987"/>
          </a:xfrm>
          <a:prstGeom prst="rect">
            <a:avLst/>
          </a:prstGeom>
          <a:noFill/>
          <a:ln w="9525">
            <a:noFill/>
            <a:miter lim="800000"/>
            <a:headEnd/>
            <a:tailEnd/>
          </a:ln>
        </p:spPr>
        <p:txBody>
          <a:bodyPr wrap="square" lIns="0" rIns="0">
            <a:spAutoFit/>
          </a:bodyPr>
          <a:lstStyle/>
          <a:p>
            <a:pPr marL="742950" indent="-742950">
              <a:lnSpc>
                <a:spcPct val="150000"/>
              </a:lnSpc>
              <a:buClr>
                <a:srgbClr val="1892B8"/>
              </a:buClr>
              <a:buFont typeface="+mj-lt"/>
              <a:buAutoNum type="arabicPeriod"/>
            </a:pPr>
            <a:r>
              <a:rPr lang="ja-JP" altLang="en-US" sz="2800" b="1" spc="100" dirty="0" smtClean="0">
                <a:solidFill>
                  <a:srgbClr val="F6167B"/>
                </a:solidFill>
                <a:latin typeface="Arial" pitchFamily="34" charset="0"/>
                <a:ea typeface="メイリオ" pitchFamily="50" charset="-128"/>
              </a:rPr>
              <a:t>知的財産権を理解する</a:t>
            </a:r>
            <a:endParaRPr lang="en-US" altLang="ja-JP" sz="2800" b="1" spc="100" dirty="0" smtClean="0">
              <a:solidFill>
                <a:srgbClr val="F6167B"/>
              </a:solidFill>
              <a:latin typeface="Arial" pitchFamily="34" charset="0"/>
              <a:ea typeface="メイリオ" pitchFamily="50" charset="-128"/>
            </a:endParaRPr>
          </a:p>
          <a:p>
            <a:pPr marL="742950" indent="-742950">
              <a:lnSpc>
                <a:spcPct val="150000"/>
              </a:lnSpc>
              <a:buClr>
                <a:srgbClr val="1892B8"/>
              </a:buClr>
              <a:buFont typeface="+mj-lt"/>
              <a:buAutoNum type="arabicPeriod"/>
            </a:pPr>
            <a:r>
              <a:rPr lang="en-US" altLang="ja-JP" sz="2800" b="1" spc="100" dirty="0" smtClean="0">
                <a:solidFill>
                  <a:srgbClr val="F6167B"/>
                </a:solidFill>
                <a:latin typeface="Arial" pitchFamily="34" charset="0"/>
                <a:ea typeface="メイリオ" pitchFamily="50" charset="-128"/>
              </a:rPr>
              <a:t>FOSS</a:t>
            </a:r>
            <a:r>
              <a:rPr lang="ja-JP" altLang="en-US" sz="2800" b="1" spc="100" dirty="0" smtClean="0">
                <a:solidFill>
                  <a:srgbClr val="F6167B"/>
                </a:solidFill>
                <a:latin typeface="Arial" pitchFamily="34" charset="0"/>
                <a:ea typeface="メイリオ" pitchFamily="50" charset="-128"/>
              </a:rPr>
              <a:t>ライセンスを理解し遵守する</a:t>
            </a:r>
            <a:endParaRPr lang="en-US" altLang="ja-JP" sz="2800" b="1" spc="100" dirty="0" smtClean="0">
              <a:solidFill>
                <a:srgbClr val="F6167B"/>
              </a:solidFill>
              <a:latin typeface="Arial" pitchFamily="34" charset="0"/>
              <a:ea typeface="メイリオ" pitchFamily="50" charset="-128"/>
            </a:endParaRPr>
          </a:p>
          <a:p>
            <a:pPr marL="742950" indent="-742950">
              <a:lnSpc>
                <a:spcPct val="150000"/>
              </a:lnSpc>
              <a:buClr>
                <a:srgbClr val="1892B8"/>
              </a:buClr>
              <a:buFont typeface="+mj-lt"/>
              <a:buAutoNum type="arabicPeriod"/>
            </a:pPr>
            <a:r>
              <a:rPr lang="en-US" altLang="ja-JP" sz="2800" b="1" spc="100" dirty="0" smtClean="0">
                <a:solidFill>
                  <a:srgbClr val="F6167B"/>
                </a:solidFill>
                <a:latin typeface="Arial" pitchFamily="34" charset="0"/>
                <a:ea typeface="メイリオ" pitchFamily="50" charset="-128"/>
              </a:rPr>
              <a:t>FOSS</a:t>
            </a:r>
            <a:r>
              <a:rPr lang="ja-JP" altLang="en-US" sz="2800" b="1" spc="100" dirty="0" smtClean="0">
                <a:solidFill>
                  <a:srgbClr val="F6167B"/>
                </a:solidFill>
                <a:latin typeface="Arial" pitchFamily="34" charset="0"/>
                <a:ea typeface="メイリオ" pitchFamily="50" charset="-128"/>
              </a:rPr>
              <a:t>コンプライアンス･プログラムを</a:t>
            </a:r>
            <a:r>
              <a:rPr lang="en-US" altLang="ja-JP" sz="2800" b="1" spc="100" dirty="0" smtClean="0">
                <a:solidFill>
                  <a:srgbClr val="F6167B"/>
                </a:solidFill>
                <a:latin typeface="Arial" pitchFamily="34" charset="0"/>
                <a:ea typeface="メイリオ" pitchFamily="50" charset="-128"/>
              </a:rPr>
              <a:t/>
            </a:r>
            <a:br>
              <a:rPr lang="en-US" altLang="ja-JP" sz="2800" b="1" spc="100" dirty="0" smtClean="0">
                <a:solidFill>
                  <a:srgbClr val="F6167B"/>
                </a:solidFill>
                <a:latin typeface="Arial" pitchFamily="34" charset="0"/>
                <a:ea typeface="メイリオ" pitchFamily="50" charset="-128"/>
              </a:rPr>
            </a:br>
            <a:r>
              <a:rPr lang="ja-JP" altLang="en-US" sz="2800" b="1" spc="100" dirty="0" smtClean="0">
                <a:solidFill>
                  <a:srgbClr val="F6167B"/>
                </a:solidFill>
                <a:latin typeface="Arial" pitchFamily="34" charset="0"/>
                <a:ea typeface="メイリオ" pitchFamily="50" charset="-128"/>
              </a:rPr>
              <a:t>理解し実行する</a:t>
            </a:r>
            <a:r>
              <a:rPr lang="en-US" altLang="ja-JP" sz="2800" b="1" spc="100" dirty="0">
                <a:solidFill>
                  <a:srgbClr val="F6167B"/>
                </a:solidFill>
                <a:latin typeface="Arial" pitchFamily="34" charset="0"/>
                <a:ea typeface="メイリオ" pitchFamily="50" charset="-128"/>
              </a:rPr>
              <a:t/>
            </a:r>
            <a:br>
              <a:rPr lang="en-US" altLang="ja-JP" sz="2800" b="1" spc="100" dirty="0">
                <a:solidFill>
                  <a:srgbClr val="F6167B"/>
                </a:solidFill>
                <a:latin typeface="Arial" pitchFamily="34" charset="0"/>
                <a:ea typeface="メイリオ" pitchFamily="50" charset="-128"/>
              </a:rPr>
            </a:br>
            <a:r>
              <a:rPr lang="en-US" altLang="ja-JP" sz="2800" b="1" spc="100" dirty="0" smtClean="0">
                <a:solidFill>
                  <a:srgbClr val="F6167B"/>
                </a:solidFill>
                <a:latin typeface="Arial" pitchFamily="34" charset="0"/>
                <a:ea typeface="メイリオ" pitchFamily="50" charset="-128"/>
              </a:rPr>
              <a:t>(FOSS</a:t>
            </a:r>
            <a:r>
              <a:rPr lang="ja-JP" altLang="en-US" sz="2800" b="1" spc="100" dirty="0" smtClean="0">
                <a:solidFill>
                  <a:srgbClr val="F6167B"/>
                </a:solidFill>
                <a:latin typeface="Arial" pitchFamily="34" charset="0"/>
                <a:ea typeface="メイリオ" pitchFamily="50" charset="-128"/>
              </a:rPr>
              <a:t>導入時の検討、レビュー、</a:t>
            </a:r>
            <a:r>
              <a:rPr lang="en-US" altLang="ja-JP" sz="2800" b="1" spc="100" dirty="0" smtClean="0">
                <a:solidFill>
                  <a:srgbClr val="F6167B"/>
                </a:solidFill>
                <a:latin typeface="Arial" pitchFamily="34" charset="0"/>
                <a:ea typeface="メイリオ" pitchFamily="50" charset="-128"/>
              </a:rPr>
              <a:t>FOSS</a:t>
            </a:r>
            <a:r>
              <a:rPr lang="ja-JP" altLang="en-US" sz="2800" b="1" spc="100" dirty="0" smtClean="0">
                <a:solidFill>
                  <a:srgbClr val="F6167B"/>
                </a:solidFill>
                <a:latin typeface="Arial" pitchFamily="34" charset="0"/>
                <a:ea typeface="メイリオ" pitchFamily="50" charset="-128"/>
              </a:rPr>
              <a:t>配布</a:t>
            </a:r>
            <a:r>
              <a:rPr lang="en-US" altLang="ja-JP" sz="2800" b="1" spc="100" dirty="0" smtClean="0">
                <a:solidFill>
                  <a:srgbClr val="F6167B"/>
                </a:solidFill>
                <a:latin typeface="Arial" pitchFamily="34" charset="0"/>
                <a:ea typeface="メイリオ" pitchFamily="50" charset="-128"/>
              </a:rPr>
              <a:t>)</a:t>
            </a:r>
          </a:p>
        </p:txBody>
      </p:sp>
    </p:spTree>
    <p:extLst>
      <p:ext uri="{BB962C8B-B14F-4D97-AF65-F5344CB8AC3E}">
        <p14:creationId xmlns:p14="http://schemas.microsoft.com/office/powerpoint/2010/main" val="13442216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CHAPTER 8</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a:bodyPr>
          <a:lstStyle/>
          <a:p>
            <a:r>
              <a:rPr lang="en-US" altLang="ja-JP" sz="4800" dirty="0">
                <a:latin typeface="メイリオ" panose="020B0604030504040204" pitchFamily="50" charset="-128"/>
                <a:ea typeface="メイリオ" panose="020B0604030504040204" pitchFamily="50" charset="-128"/>
                <a:cs typeface="メイリオ" panose="020B0604030504040204" pitchFamily="50" charset="-128"/>
              </a:rPr>
              <a:t>Contact window</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814399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CHAPTER 8</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参考文献、団体</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1146015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9600" y="223440"/>
            <a:ext cx="10972800" cy="990600"/>
          </a:xfrm>
        </p:spPr>
        <p:txBody>
          <a:bodyPr>
            <a:normAutofit/>
          </a:bodyPr>
          <a:lstStyle/>
          <a:p>
            <a:r>
              <a:rPr lang="ja-JP" altLang="en-US" dirty="0" smtClean="0"/>
              <a:t>事後課題</a:t>
            </a:r>
            <a:r>
              <a:rPr kumimoji="1"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【§1.2</a:t>
            </a:r>
            <a:r>
              <a:rPr lang="en-US" altLang="ja-JP" sz="16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bwMode="auto">
          <a:xfrm>
            <a:off x="474375" y="1973801"/>
            <a:ext cx="11354809" cy="4617499"/>
          </a:xfrm>
          <a:prstGeom prst="rect">
            <a:avLst/>
          </a:prstGeom>
          <a:noFill/>
          <a:ln w="9525">
            <a:noFill/>
            <a:miter lim="800000"/>
            <a:headEnd/>
            <a:tailEnd/>
          </a:ln>
          <a:effectLst/>
        </p:spPr>
        <p:txBody>
          <a:bodyPr wrap="square" lIns="0" tIns="36000" rIns="0" bIns="36000" rtlCol="0" anchor="t" anchorCtr="0">
            <a:noAutofit/>
          </a:bodyPr>
          <a:lstStyle/>
          <a:p>
            <a:pPr marL="342900" indent="-342900">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コンプライアンス･プログラムに含まれるものを、全て選択せよ。</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ツール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トレーニング</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(4)</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ライセンス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(5)</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ポリシー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(6)</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法律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２</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コンプライアンス･プロセスに含まれるプロセスを、全て選択せよ。</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配布物確認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レビュー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取得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(4)FOSS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リスト作成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(5)FOSS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作成</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endParaRPr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３</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プロセスで確認すべき事項で、必要でないものを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全て選択せよ</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の名称（バージョン含む）、</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原権利者</a:t>
            </a:r>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改変部分の開示、ライセンス伝播の</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有無</a:t>
            </a:r>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(3)FOSS</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のソースコードの内容</a:t>
            </a:r>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(4)FOSS</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のライセンス</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４</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．以下の</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の利用事例で、</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が配布されるタイミングで、正しいものを選択せよ。</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JavaScript </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書かれた</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ページからユーザーのマシン</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にダウンロードされる場合</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サイトの運営者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ページの作成者</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企業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の広告宣伝の提供者</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企業</a:t>
            </a:r>
            <a:endParaRPr lang="en-US" altLang="ja-JP" sz="1600" b="1" spc="10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en-US" altLang="ja-JP" sz="1600" spc="1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rPr>
              <a:t>５．以下のそれぞれのビジネスパターンで、</a:t>
            </a: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rPr>
              <a:t>が配布される</a:t>
            </a:r>
            <a:r>
              <a:rPr lang="ja-JP" altLang="en-US" sz="1600" spc="100" smtClean="0">
                <a:latin typeface="メイリオ" panose="020B0604030504040204" pitchFamily="50" charset="-128"/>
                <a:ea typeface="メイリオ" panose="020B0604030504040204" pitchFamily="50" charset="-128"/>
                <a:cs typeface="メイリオ" panose="020B0604030504040204" pitchFamily="50" charset="-128"/>
              </a:rPr>
              <a:t>タイミングを全て選択</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rPr>
              <a:t>せよ。</a:t>
            </a: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製品</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ベンダーがお客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様に</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組み込んだ組</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込型製品を</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提供し、お客様は</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組込型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製品をエンドユーザに販売する</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IT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ベンダーがお客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様のユーザプログラムを開発し</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と共に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提供し、お客様内部で</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プログラムを使用する</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spc="1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rPr>
              <a:t>　選択肢</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t>
            </a: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ベンダー⇒お客様のタイミング　</a:t>
            </a: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(b)</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お客様⇒エンドユーザのタイミング</a:t>
            </a:r>
            <a:endPar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テキスト ボックス 31"/>
          <p:cNvSpPr txBox="1"/>
          <p:nvPr/>
        </p:nvSpPr>
        <p:spPr>
          <a:xfrm>
            <a:off x="362815" y="1256069"/>
            <a:ext cx="11466369" cy="646331"/>
          </a:xfrm>
          <a:prstGeom prst="rect">
            <a:avLst/>
          </a:prstGeom>
          <a:noFill/>
        </p:spPr>
        <p:txBody>
          <a:bodyPr wrap="square" rtlCol="0">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　下記の事後課題の回答を</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利用推進に提出し、チェックを受けて下さい。全問正解の場合、本教育は終了となります。</a:t>
            </a:r>
            <a:endParaRPr lang="ja-JP" altLang="en-US"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6209232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en-US" altLang="ja-JP" spc="-1" dirty="0">
                <a:solidFill>
                  <a:srgbClr val="292934"/>
                </a:solidFill>
                <a:latin typeface="Roboto"/>
                <a:ea typeface="Roboto"/>
              </a:rPr>
              <a:t>What is Intellectual Property</a:t>
            </a:r>
            <a:r>
              <a:rPr lang="en-US" altLang="ja-JP" spc="-1" dirty="0" smtClean="0">
                <a:solidFill>
                  <a:srgbClr val="292934"/>
                </a:solidFill>
                <a:latin typeface="Roboto"/>
                <a:ea typeface="Roboto"/>
              </a:rPr>
              <a:t>?</a:t>
            </a:r>
            <a:endParaRPr lang="x-none"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License</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Compliance Program</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導入時の検討</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企業における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Review</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配布</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5"/>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Summary</a:t>
            </a:r>
          </a:p>
          <a:p>
            <a:pPr marL="514350" indent="-514350">
              <a:buFont typeface="+mj-lt"/>
              <a:buAutoNum type="arabicPeriod" startAt="5"/>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Contact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window</a:t>
            </a:r>
          </a:p>
          <a:p>
            <a:pPr marL="514350" indent="-514350">
              <a:buFont typeface="+mj-lt"/>
              <a:buAutoNum type="arabicPeriod" startAt="5"/>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参考</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文献・団体</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12489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付録</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a:bodyPr>
          <a:lstStyle/>
          <a:p>
            <a:r>
              <a:rPr lang="en-US" altLang="ja-JP" sz="4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4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コンプライアンス･プロセス</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659720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ja-JP" altLang="en-US" dirty="0"/>
              <a:t>一般的な製品及びシステム等の開発プロセス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ホームベース 29"/>
          <p:cNvSpPr/>
          <p:nvPr/>
        </p:nvSpPr>
        <p:spPr bwMode="auto">
          <a:xfrm>
            <a:off x="1394435" y="4460534"/>
            <a:ext cx="9932675" cy="2141871"/>
          </a:xfrm>
          <a:prstGeom prst="homePlate">
            <a:avLst>
              <a:gd name="adj" fmla="val 9726"/>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32" name="正方形/長方形 31"/>
          <p:cNvSpPr/>
          <p:nvPr/>
        </p:nvSpPr>
        <p:spPr bwMode="auto">
          <a:xfrm>
            <a:off x="1438539" y="1313235"/>
            <a:ext cx="9835817" cy="2930842"/>
          </a:xfrm>
          <a:prstGeom prst="rect">
            <a:avLst/>
          </a:prstGeom>
          <a:solidFill>
            <a:srgbClr val="F7F3F7"/>
          </a:solidFill>
          <a:ln w="9525">
            <a:noFill/>
            <a:miter lim="800000"/>
            <a:headEnd/>
            <a:tailEnd/>
          </a:ln>
          <a:effectLst>
            <a:outerShdw blurRad="50800" dist="38100" dir="2700000" algn="tl" rotWithShape="0">
              <a:prstClr val="black">
                <a:alpha val="40000"/>
              </a:prstClr>
            </a:outerShdw>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sp>
        <p:nvSpPr>
          <p:cNvPr id="35" name="Text Box 31"/>
          <p:cNvSpPr txBox="1">
            <a:spLocks noChangeArrowheads="1"/>
          </p:cNvSpPr>
          <p:nvPr/>
        </p:nvSpPr>
        <p:spPr bwMode="gray">
          <a:xfrm>
            <a:off x="1495403" y="1437515"/>
            <a:ext cx="9823962" cy="592239"/>
          </a:xfrm>
          <a:prstGeom prst="rect">
            <a:avLst/>
          </a:prstGeom>
          <a:noFill/>
          <a:ln w="3175" cap="rnd">
            <a:noFill/>
            <a:miter lim="800000"/>
            <a:headEnd/>
            <a:tailEnd/>
          </a:ln>
          <a:effectLst/>
        </p:spPr>
        <p:txBody>
          <a:bodyPr wrap="square" lIns="72000" tIns="0" rIns="144000" bIns="0" anchor="t">
            <a:noAutofit/>
          </a:bodyPr>
          <a:lstStyle/>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昨今、</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を製品やシステムの部品として利用することが増えてきている。</a:t>
            </a:r>
          </a:p>
          <a:p>
            <a:pPr marL="216000" indent="-216000">
              <a:lnSpc>
                <a:spcPct val="100000"/>
              </a:lnSpc>
              <a:spcBef>
                <a:spcPts val="600"/>
              </a:spcBef>
              <a:buClr>
                <a:srgbClr val="29A2B5"/>
              </a:buClr>
              <a:buFont typeface="Wingdings" panose="05000000000000000000" pitchFamily="2" charset="2"/>
              <a:buChar char="l"/>
              <a:defRPr/>
            </a:pP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を製品等に利用する場合においても、基本的なプロセスは、過去より実施されている</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開発プロセス等となんら変わることはない。</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但し、</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を利用した開発では、開発期間の短縮や開発コストの低減が見込めるが、その反面、</a:t>
            </a:r>
            <a:r>
              <a:rPr lang="en-US" altLang="ja-JP"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の特徴である「無償」、「無保証／無補償」であることに留意した取扱が必要になってくる</a:t>
            </a:r>
            <a:r>
              <a:rPr lang="ja-JP" altLang="en-US" sz="1600" b="1" spc="1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まず、各社毎に多少運用が異なると想定されるが、一般的に行われている製品やシステムの開発プロセス（以下、開発プロセス）を下記と想定し説明する。</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各工程の詳細な説明は割愛するが、開発プロセスは以下５つの工程により構成</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され</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（１）検討　（２）開発　（３）検査　（４）出荷　（５）保守</a:t>
            </a:r>
          </a:p>
        </p:txBody>
      </p:sp>
      <p:sp>
        <p:nvSpPr>
          <p:cNvPr id="36" name="テキスト ボックス 35"/>
          <p:cNvSpPr txBox="1"/>
          <p:nvPr/>
        </p:nvSpPr>
        <p:spPr>
          <a:xfrm>
            <a:off x="1463015" y="4607949"/>
            <a:ext cx="4867516" cy="312634"/>
          </a:xfrm>
          <a:prstGeom prst="roundRect">
            <a:avLst/>
          </a:prstGeom>
          <a:solidFill>
            <a:srgbClr val="4DC531"/>
          </a:solidFill>
        </p:spPr>
        <p:txBody>
          <a:bodyPr wrap="square" lIns="144000" tIns="36000" rIns="144000" bIns="0" rtlCol="0">
            <a:spAutoFit/>
          </a:bodyPr>
          <a:lstStyle/>
          <a:p>
            <a:pPr>
              <a:lnSpc>
                <a:spcPct val="100000"/>
              </a:lnSpc>
            </a:pPr>
            <a:r>
              <a:rPr lang="ja-JP" altLang="en-US" sz="1600" b="1" spc="100">
                <a:solidFill>
                  <a:schemeClr val="bg1"/>
                </a:solidFill>
                <a:latin typeface="Arial" pitchFamily="34" charset="0"/>
                <a:ea typeface="メイリオ" pitchFamily="50" charset="-128"/>
              </a:rPr>
              <a:t>一般的な製品・システム等の開発プロセス</a:t>
            </a:r>
            <a:endParaRPr lang="ja-JP" altLang="en-US" sz="1600" b="1" spc="100" dirty="0">
              <a:solidFill>
                <a:schemeClr val="bg1"/>
              </a:solidFill>
              <a:latin typeface="Arial" pitchFamily="34" charset="0"/>
              <a:ea typeface="メイリオ" pitchFamily="50" charset="-128"/>
            </a:endParaRPr>
          </a:p>
        </p:txBody>
      </p:sp>
      <p:grpSp>
        <p:nvGrpSpPr>
          <p:cNvPr id="37" name="グループ化 36"/>
          <p:cNvGrpSpPr/>
          <p:nvPr/>
        </p:nvGrpSpPr>
        <p:grpSpPr>
          <a:xfrm>
            <a:off x="1551145" y="5174439"/>
            <a:ext cx="9588529" cy="1215155"/>
            <a:chOff x="695462" y="4171167"/>
            <a:chExt cx="8156617" cy="827090"/>
          </a:xfrm>
        </p:grpSpPr>
        <p:grpSp>
          <p:nvGrpSpPr>
            <p:cNvPr id="38" name="グループ化 37"/>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51" name="正方形/長方形 50"/>
              <p:cNvSpPr/>
              <p:nvPr/>
            </p:nvSpPr>
            <p:spPr bwMode="auto">
              <a:xfrm>
                <a:off x="515156" y="4468969"/>
                <a:ext cx="1751524" cy="656823"/>
              </a:xfrm>
              <a:prstGeom prst="rect">
                <a:avLst/>
              </a:prstGeom>
              <a:grpFill/>
              <a:ln w="9525">
                <a:noFill/>
                <a:miter lim="800000"/>
                <a:headEnd/>
                <a:tailEnd/>
              </a:ln>
              <a:effectLst/>
            </p:spPr>
            <p:txBody>
              <a:bodyPr wrap="square" lIns="0" tIns="0" rIns="0" bIns="0" rtlCol="0" anchor="ctr"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52" name="二等辺三角形 51"/>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39" name="グループ化 38"/>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49" name="正方形/長方形 48"/>
              <p:cNvSpPr/>
              <p:nvPr/>
            </p:nvSpPr>
            <p:spPr bwMode="auto">
              <a:xfrm>
                <a:off x="515156" y="4468969"/>
                <a:ext cx="1751524" cy="656823"/>
              </a:xfrm>
              <a:prstGeom prst="rect">
                <a:avLst/>
              </a:prstGeom>
              <a:grpFill/>
              <a:ln w="9525">
                <a:noFill/>
                <a:miter lim="800000"/>
                <a:headEnd/>
                <a:tailEnd/>
              </a:ln>
              <a:effectLst/>
            </p:spPr>
            <p:txBody>
              <a:bodyPr wrap="square" lIns="0" tIns="0" rIns="0" bIns="0" rtlCol="0" anchor="ctr"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50" name="二等辺三角形 49"/>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40" name="グループ化 39"/>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47" name="正方形/長方形 46"/>
              <p:cNvSpPr/>
              <p:nvPr/>
            </p:nvSpPr>
            <p:spPr bwMode="auto">
              <a:xfrm>
                <a:off x="515156" y="4468969"/>
                <a:ext cx="1751524" cy="656823"/>
              </a:xfrm>
              <a:prstGeom prst="rect">
                <a:avLst/>
              </a:prstGeom>
              <a:grpFill/>
              <a:ln w="9525">
                <a:noFill/>
                <a:miter lim="800000"/>
                <a:headEnd/>
                <a:tailEnd/>
              </a:ln>
              <a:effectLst/>
            </p:spPr>
            <p:txBody>
              <a:bodyPr wrap="square" lIns="0" tIns="0" rIns="0" bIns="0" rtlCol="0" anchor="ctr"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48" name="二等辺三角形 47"/>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41" name="グループ化 40"/>
            <p:cNvGrpSpPr/>
            <p:nvPr/>
          </p:nvGrpSpPr>
          <p:grpSpPr>
            <a:xfrm>
              <a:off x="6513488" y="4171167"/>
              <a:ext cx="1165538" cy="827090"/>
              <a:chOff x="1294325" y="4468969"/>
              <a:chExt cx="1165538" cy="658800"/>
            </a:xfrm>
            <a:solidFill>
              <a:srgbClr val="24A9D2"/>
            </a:solidFill>
            <a:effectLst>
              <a:outerShdw blurRad="50800" dist="38100" dir="2700000" algn="tl" rotWithShape="0">
                <a:prstClr val="black">
                  <a:alpha val="40000"/>
                </a:prstClr>
              </a:outerShdw>
            </a:effectLst>
          </p:grpSpPr>
          <p:sp>
            <p:nvSpPr>
              <p:cNvPr id="45" name="正方形/長方形 44"/>
              <p:cNvSpPr/>
              <p:nvPr/>
            </p:nvSpPr>
            <p:spPr bwMode="auto">
              <a:xfrm>
                <a:off x="1294325" y="4468969"/>
                <a:ext cx="985234" cy="656823"/>
              </a:xfrm>
              <a:prstGeom prst="rect">
                <a:avLst/>
              </a:prstGeom>
              <a:grpFill/>
              <a:ln w="9525">
                <a:noFill/>
                <a:miter lim="800000"/>
                <a:headEnd/>
                <a:tailEnd/>
              </a:ln>
              <a:effectLst/>
            </p:spPr>
            <p:txBody>
              <a:bodyPr wrap="square" lIns="0" tIns="0" rIns="0" bIns="0" rtlCol="0" anchor="ctr"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46" name="二等辺三角形 45"/>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42" name="グループ化 41"/>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43" name="正方形/長方形 42"/>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0" rIns="0" bIns="0" rtlCol="0" anchor="ctr"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44" name="二等辺三角形 43"/>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Tree>
    <p:extLst>
      <p:ext uri="{BB962C8B-B14F-4D97-AF65-F5344CB8AC3E}">
        <p14:creationId xmlns:p14="http://schemas.microsoft.com/office/powerpoint/2010/main" val="852568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Autofit/>
          </a:bodyPr>
          <a:lstStyle/>
          <a:p>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開発プロセスと</a:t>
            </a:r>
            <a:r>
              <a:rPr lang="en-US" altLang="ja-JP" sz="32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コンプライアンスプロセス</a:t>
            </a:r>
            <a:r>
              <a:rPr lang="en-US" altLang="ja-JP" sz="3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との関係</a:t>
            </a:r>
            <a:endParaRPr 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ホームベース 26"/>
          <p:cNvSpPr/>
          <p:nvPr/>
        </p:nvSpPr>
        <p:spPr bwMode="auto">
          <a:xfrm>
            <a:off x="1518730" y="4163438"/>
            <a:ext cx="9463798" cy="2630301"/>
          </a:xfrm>
          <a:prstGeom prst="homePlate">
            <a:avLst>
              <a:gd name="adj" fmla="val 10944"/>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grpSp>
        <p:nvGrpSpPr>
          <p:cNvPr id="28" name="グループ化 27"/>
          <p:cNvGrpSpPr/>
          <p:nvPr/>
        </p:nvGrpSpPr>
        <p:grpSpPr>
          <a:xfrm>
            <a:off x="1744289" y="4631083"/>
            <a:ext cx="2237883" cy="1811388"/>
            <a:chOff x="515156" y="4468969"/>
            <a:chExt cx="1931828" cy="658800"/>
          </a:xfrm>
          <a:solidFill>
            <a:srgbClr val="0B3441"/>
          </a:solidFill>
          <a:effectLst>
            <a:outerShdw blurRad="50800" dist="38100" dir="2700000" algn="tl" rotWithShape="0">
              <a:prstClr val="black">
                <a:alpha val="40000"/>
              </a:prstClr>
            </a:outerShdw>
          </a:effectLst>
        </p:grpSpPr>
        <p:sp>
          <p:nvSpPr>
            <p:cNvPr id="29" name="正方形/長方形 28"/>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53" name="二等辺三角形 52"/>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54" name="グループ化 53"/>
          <p:cNvGrpSpPr/>
          <p:nvPr/>
        </p:nvGrpSpPr>
        <p:grpSpPr>
          <a:xfrm>
            <a:off x="3982172" y="4631083"/>
            <a:ext cx="2076270" cy="1811388"/>
            <a:chOff x="515156" y="4468969"/>
            <a:chExt cx="1931828" cy="658800"/>
          </a:xfrm>
          <a:solidFill>
            <a:srgbClr val="145C72"/>
          </a:solidFill>
          <a:effectLst>
            <a:outerShdw blurRad="50800" dist="38100" dir="2700000" algn="tl" rotWithShape="0">
              <a:prstClr val="black">
                <a:alpha val="40000"/>
              </a:prstClr>
            </a:outerShdw>
          </a:effectLst>
        </p:grpSpPr>
        <p:sp>
          <p:nvSpPr>
            <p:cNvPr id="55" name="正方形/長方形 54"/>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56" name="二等辺三角形 55"/>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57" name="グループ化 56"/>
          <p:cNvGrpSpPr/>
          <p:nvPr/>
        </p:nvGrpSpPr>
        <p:grpSpPr>
          <a:xfrm>
            <a:off x="6027875" y="4631083"/>
            <a:ext cx="2106838" cy="1811388"/>
            <a:chOff x="515156" y="4468969"/>
            <a:chExt cx="1931828" cy="658800"/>
          </a:xfrm>
          <a:solidFill>
            <a:srgbClr val="1E8CAE"/>
          </a:solidFill>
          <a:effectLst>
            <a:outerShdw blurRad="50800" dist="38100" dir="2700000" algn="tl" rotWithShape="0">
              <a:prstClr val="black">
                <a:alpha val="40000"/>
              </a:prstClr>
            </a:outerShdw>
          </a:effectLst>
        </p:grpSpPr>
        <p:sp>
          <p:nvSpPr>
            <p:cNvPr id="58" name="正方形/長方形 57"/>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59" name="二等辺三角形 58"/>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60" name="グループ化 59"/>
          <p:cNvGrpSpPr/>
          <p:nvPr/>
        </p:nvGrpSpPr>
        <p:grpSpPr>
          <a:xfrm>
            <a:off x="8146943" y="4631083"/>
            <a:ext cx="1176349" cy="1811388"/>
            <a:chOff x="1294325" y="4468969"/>
            <a:chExt cx="1165538" cy="658800"/>
          </a:xfrm>
          <a:solidFill>
            <a:srgbClr val="24A9D2"/>
          </a:solidFill>
          <a:effectLst>
            <a:outerShdw blurRad="50800" dist="38100" dir="2700000" algn="tl" rotWithShape="0">
              <a:prstClr val="black">
                <a:alpha val="40000"/>
              </a:prstClr>
            </a:outerShdw>
          </a:effectLst>
        </p:grpSpPr>
        <p:sp>
          <p:nvSpPr>
            <p:cNvPr id="61" name="正方形/長方形 60"/>
            <p:cNvSpPr/>
            <p:nvPr/>
          </p:nvSpPr>
          <p:spPr bwMode="auto">
            <a:xfrm>
              <a:off x="1294325" y="4468969"/>
              <a:ext cx="98523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62" name="二等辺三角形 61"/>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63" name="グループ化 62"/>
          <p:cNvGrpSpPr/>
          <p:nvPr/>
        </p:nvGrpSpPr>
        <p:grpSpPr>
          <a:xfrm>
            <a:off x="9323292" y="4631083"/>
            <a:ext cx="1255877" cy="1811388"/>
            <a:chOff x="1294325" y="4468969"/>
            <a:chExt cx="1165538" cy="658800"/>
          </a:xfrm>
          <a:effectLst>
            <a:outerShdw blurRad="50800" dist="38100" dir="2700000" algn="tl" rotWithShape="0">
              <a:prstClr val="black">
                <a:alpha val="40000"/>
              </a:prstClr>
            </a:outerShdw>
          </a:effectLst>
        </p:grpSpPr>
        <p:sp>
          <p:nvSpPr>
            <p:cNvPr id="64" name="正方形/長方形 63"/>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65" name="二等辺三角形 64"/>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66" name="テキスト ボックス 65"/>
          <p:cNvSpPr txBox="1"/>
          <p:nvPr/>
        </p:nvSpPr>
        <p:spPr>
          <a:xfrm>
            <a:off x="1625734" y="4247360"/>
            <a:ext cx="4796610" cy="312634"/>
          </a:xfrm>
          <a:prstGeom prst="roundRect">
            <a:avLst/>
          </a:prstGeom>
          <a:solidFill>
            <a:srgbClr val="51C531"/>
          </a:solidFill>
        </p:spPr>
        <p:txBody>
          <a:bodyPr wrap="square" lIns="144000" tIns="36000" rIns="144000" bIns="0" rtlCol="0">
            <a:spAutoFit/>
          </a:bodyPr>
          <a:lstStyle/>
          <a:p>
            <a:pPr>
              <a:lnSpc>
                <a:spcPct val="100000"/>
              </a:lnSpc>
            </a:pPr>
            <a:r>
              <a:rPr lang="ja-JP" altLang="en-US" sz="1600" b="1" spc="100" dirty="0">
                <a:solidFill>
                  <a:schemeClr val="bg1"/>
                </a:solidFill>
                <a:latin typeface="Arial" pitchFamily="34" charset="0"/>
                <a:ea typeface="メイリオ" pitchFamily="50" charset="-128"/>
              </a:rPr>
              <a:t>一般的な製品・システム等の開発プロセス</a:t>
            </a:r>
          </a:p>
        </p:txBody>
      </p:sp>
      <p:sp>
        <p:nvSpPr>
          <p:cNvPr id="67" name="ホームベース 66"/>
          <p:cNvSpPr/>
          <p:nvPr/>
        </p:nvSpPr>
        <p:spPr bwMode="auto">
          <a:xfrm>
            <a:off x="1805941" y="5225496"/>
            <a:ext cx="6463816" cy="1384691"/>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68" name="ホームベース 67"/>
          <p:cNvSpPr/>
          <p:nvPr/>
        </p:nvSpPr>
        <p:spPr bwMode="auto">
          <a:xfrm>
            <a:off x="1944706" y="5434470"/>
            <a:ext cx="1698711" cy="878699"/>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FOSS</a:t>
            </a:r>
            <a:r>
              <a:rPr lang="ja-JP" altLang="en-US" sz="1400" b="1" dirty="0" smtClean="0">
                <a:latin typeface="Arial" panose="020B0604020202020204" pitchFamily="34" charset="0"/>
                <a:ea typeface="メイリオ" panose="020B0604030504040204" pitchFamily="50" charset="-128"/>
              </a:rPr>
              <a:t>リスト作成</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69" name="ホームベース 68"/>
          <p:cNvSpPr/>
          <p:nvPr/>
        </p:nvSpPr>
        <p:spPr bwMode="auto">
          <a:xfrm>
            <a:off x="4100331" y="5434470"/>
            <a:ext cx="1698711" cy="878699"/>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ja-JP" altLang="en-US" sz="1400" b="1" dirty="0">
                <a:latin typeface="Arial" panose="020B0604020202020204" pitchFamily="34" charset="0"/>
                <a:ea typeface="メイリオ" panose="020B0604030504040204" pitchFamily="50" charset="-128"/>
              </a:rPr>
              <a:t>レビュ</a:t>
            </a:r>
            <a:r>
              <a:rPr lang="ja-JP" altLang="en-US" sz="1400" b="1" dirty="0" smtClean="0">
                <a:latin typeface="Arial" panose="020B0604020202020204" pitchFamily="34" charset="0"/>
                <a:ea typeface="メイリオ" panose="020B0604030504040204" pitchFamily="50" charset="-128"/>
              </a:rPr>
              <a:t>ー</a:t>
            </a:r>
            <a:endParaRPr lang="ja-JP" altLang="en-US" sz="1400" b="1" dirty="0">
              <a:solidFill>
                <a:schemeClr val="tx1"/>
              </a:solidFill>
              <a:latin typeface="Arial" panose="020B0604020202020204" pitchFamily="34" charset="0"/>
              <a:ea typeface="メイリオ" panose="020B0604030504040204" pitchFamily="50" charset="-128"/>
            </a:endParaRPr>
          </a:p>
          <a:p>
            <a:pPr algn="ctr"/>
            <a:r>
              <a:rPr lang="ja-JP" altLang="en-US" sz="1200" b="1" dirty="0">
                <a:solidFill>
                  <a:schemeClr val="tx1"/>
                </a:solidFill>
                <a:latin typeface="Arial" panose="020B0604020202020204" pitchFamily="34" charset="0"/>
                <a:ea typeface="メイリオ" panose="020B0604030504040204" pitchFamily="50" charset="-128"/>
              </a:rPr>
              <a:t>（ライセンス</a:t>
            </a:r>
            <a:r>
              <a:rPr lang="ja-JP" altLang="en-US" sz="1200" b="1" dirty="0" smtClean="0">
                <a:solidFill>
                  <a:schemeClr val="tx1"/>
                </a:solidFill>
                <a:latin typeface="Arial" panose="020B0604020202020204" pitchFamily="34" charset="0"/>
                <a:ea typeface="メイリオ" panose="020B0604030504040204" pitchFamily="50" charset="-128"/>
              </a:rPr>
              <a:t>条件確認</a:t>
            </a:r>
            <a:r>
              <a:rPr lang="ja-JP" altLang="en-US" sz="1200" b="1" dirty="0">
                <a:solidFill>
                  <a:schemeClr val="tx1"/>
                </a:solidFill>
                <a:latin typeface="Arial" panose="020B0604020202020204" pitchFamily="34" charset="0"/>
                <a:ea typeface="メイリオ" panose="020B0604030504040204" pitchFamily="50" charset="-128"/>
              </a:rPr>
              <a:t>）</a:t>
            </a:r>
          </a:p>
        </p:txBody>
      </p:sp>
      <p:sp>
        <p:nvSpPr>
          <p:cNvPr id="70" name="ホームベース 69"/>
          <p:cNvSpPr/>
          <p:nvPr/>
        </p:nvSpPr>
        <p:spPr bwMode="auto">
          <a:xfrm>
            <a:off x="6156896" y="5434470"/>
            <a:ext cx="1698711" cy="878699"/>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a:solidFill>
                  <a:schemeClr val="tx1"/>
                </a:solidFill>
                <a:latin typeface="Arial" panose="020B0604020202020204" pitchFamily="34" charset="0"/>
                <a:ea typeface="メイリオ" panose="020B0604030504040204" pitchFamily="50" charset="-128"/>
              </a:rPr>
              <a:t>FOSS</a:t>
            </a:r>
            <a:r>
              <a:rPr lang="zh-CN" altLang="en-US" sz="1400" b="1" dirty="0" smtClean="0">
                <a:solidFill>
                  <a:schemeClr val="tx1"/>
                </a:solidFill>
                <a:latin typeface="Arial" panose="020B0604020202020204" pitchFamily="34" charset="0"/>
                <a:ea typeface="メイリオ" panose="020B0604030504040204" pitchFamily="50" charset="-128"/>
              </a:rPr>
              <a:t>配布</a:t>
            </a:r>
            <a:r>
              <a:rPr lang="ja-JP" altLang="en-US" sz="1400" b="1" dirty="0" smtClean="0">
                <a:solidFill>
                  <a:schemeClr val="tx1"/>
                </a:solidFill>
                <a:latin typeface="Arial" panose="020B0604020202020204" pitchFamily="34" charset="0"/>
                <a:ea typeface="メイリオ" panose="020B0604030504040204" pitchFamily="50" charset="-128"/>
              </a:rPr>
              <a:t>物確認</a:t>
            </a:r>
            <a:endParaRPr lang="zh-CN" altLang="en-US" sz="1200" b="1" dirty="0">
              <a:solidFill>
                <a:schemeClr val="tx1"/>
              </a:solidFill>
              <a:latin typeface="Arial" panose="020B0604020202020204" pitchFamily="34" charset="0"/>
              <a:ea typeface="メイリオ" panose="020B0604030504040204" pitchFamily="50" charset="-128"/>
            </a:endParaRPr>
          </a:p>
        </p:txBody>
      </p:sp>
      <p:sp>
        <p:nvSpPr>
          <p:cNvPr id="71" name="テキスト ボックス 70"/>
          <p:cNvSpPr txBox="1"/>
          <p:nvPr/>
        </p:nvSpPr>
        <p:spPr>
          <a:xfrm>
            <a:off x="3342577" y="6461900"/>
            <a:ext cx="3066836"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a:solidFill>
                  <a:schemeClr val="bg1"/>
                </a:solidFill>
                <a:latin typeface="Arial" pitchFamily="34" charset="0"/>
                <a:ea typeface="メイリオ" pitchFamily="50" charset="-128"/>
              </a:rPr>
              <a:t>FOSS</a:t>
            </a:r>
            <a:r>
              <a:rPr lang="ja-JP" altLang="en-US" sz="1200" b="1" spc="100" dirty="0">
                <a:solidFill>
                  <a:schemeClr val="bg1"/>
                </a:solidFill>
                <a:latin typeface="Arial" pitchFamily="34" charset="0"/>
                <a:ea typeface="メイリオ" pitchFamily="50" charset="-128"/>
              </a:rPr>
              <a:t>コンプライアンス</a:t>
            </a:r>
            <a:r>
              <a:rPr lang="ja-JP" altLang="en-US" sz="1200" b="1" spc="100" dirty="0" smtClean="0">
                <a:solidFill>
                  <a:schemeClr val="bg1"/>
                </a:solidFill>
                <a:latin typeface="Arial" pitchFamily="34" charset="0"/>
                <a:ea typeface="メイリオ" pitchFamily="50" charset="-128"/>
              </a:rPr>
              <a:t>・プロセス</a:t>
            </a:r>
            <a:endParaRPr lang="ja-JP" altLang="en-US" sz="1200" b="1" spc="100" dirty="0">
              <a:solidFill>
                <a:schemeClr val="bg1"/>
              </a:solidFill>
              <a:latin typeface="Arial" pitchFamily="34" charset="0"/>
              <a:ea typeface="メイリオ" pitchFamily="50" charset="-128"/>
            </a:endParaRPr>
          </a:p>
        </p:txBody>
      </p:sp>
      <p:sp>
        <p:nvSpPr>
          <p:cNvPr id="73" name="正方形/長方形 72"/>
          <p:cNvSpPr/>
          <p:nvPr/>
        </p:nvSpPr>
        <p:spPr bwMode="auto">
          <a:xfrm>
            <a:off x="1533177" y="1605064"/>
            <a:ext cx="9692537" cy="2369435"/>
          </a:xfrm>
          <a:prstGeom prst="rect">
            <a:avLst/>
          </a:prstGeom>
          <a:solidFill>
            <a:srgbClr val="F7F3F7"/>
          </a:solidFill>
          <a:ln w="9525">
            <a:noFill/>
            <a:miter lim="800000"/>
            <a:headEnd/>
            <a:tailEnd/>
          </a:ln>
          <a:effectLst>
            <a:outerShdw blurRad="50800" dist="38100" dir="2700000" algn="tl" rotWithShape="0">
              <a:prstClr val="black">
                <a:alpha val="40000"/>
              </a:prstClr>
            </a:outerShdw>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sp>
        <p:nvSpPr>
          <p:cNvPr id="76" name="Text Box 31"/>
          <p:cNvSpPr txBox="1">
            <a:spLocks noChangeArrowheads="1"/>
          </p:cNvSpPr>
          <p:nvPr/>
        </p:nvSpPr>
        <p:spPr bwMode="gray">
          <a:xfrm>
            <a:off x="1648408" y="1780707"/>
            <a:ext cx="9680854" cy="583030"/>
          </a:xfrm>
          <a:prstGeom prst="rect">
            <a:avLst/>
          </a:prstGeom>
          <a:noFill/>
          <a:ln w="3175" cap="rnd">
            <a:noFill/>
            <a:miter lim="800000"/>
            <a:headEnd/>
            <a:tailEnd/>
          </a:ln>
          <a:effectLst/>
        </p:spPr>
        <p:txBody>
          <a:bodyPr wrap="square" lIns="72000" tIns="0" rIns="144000" bIns="0" anchor="t">
            <a:noAutofit/>
          </a:bodyPr>
          <a:lstStyle/>
          <a:p>
            <a:pPr marL="216000" indent="-216000">
              <a:lnSpc>
                <a:spcPct val="100000"/>
              </a:lnSpc>
              <a:spcBef>
                <a:spcPts val="600"/>
              </a:spcBef>
              <a:buClr>
                <a:srgbClr val="29A2B5"/>
              </a:buClr>
              <a:buFont typeface="Wingdings" panose="05000000000000000000" pitchFamily="2" charset="2"/>
              <a:buChar char="l"/>
              <a:defRPr/>
            </a:pP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の特徴に留意した取扱いを行う上で必要な各工程と、開発プロセスの工程との対応関係を</a:t>
            </a:r>
            <a:b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下図に示す。</a:t>
            </a:r>
            <a:b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下図の開発プロセスの各工程内で、</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利用に係る妥当性などの判断を行う。</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なお、上記</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の特徴に留意した取扱いを行う上で必要な工程群を、便宜上</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と称す。</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は以下３つの工程により構成</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され</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（１）</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リスト作成</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（２</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）レビュー（ライセンス条件確認）</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（３）</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配布物確認</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p>
        </p:txBody>
      </p:sp>
    </p:spTree>
    <p:extLst>
      <p:ext uri="{BB962C8B-B14F-4D97-AF65-F5344CB8AC3E}">
        <p14:creationId xmlns:p14="http://schemas.microsoft.com/office/powerpoint/2010/main" val="40096853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とは</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bwMode="auto">
          <a:xfrm>
            <a:off x="1378754" y="1361870"/>
            <a:ext cx="10077185" cy="2328925"/>
          </a:xfrm>
          <a:prstGeom prst="rect">
            <a:avLst/>
          </a:prstGeom>
          <a:solidFill>
            <a:srgbClr val="F7F3F7"/>
          </a:solidFill>
          <a:ln w="9525">
            <a:noFill/>
            <a:miter lim="800000"/>
            <a:headEnd/>
            <a:tailEnd/>
          </a:ln>
          <a:effectLst>
            <a:outerShdw blurRad="50800" dist="38100" dir="2700000" algn="tl" rotWithShape="0">
              <a:prstClr val="black">
                <a:alpha val="40000"/>
              </a:prstClr>
            </a:outerShdw>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cxnSp>
        <p:nvCxnSpPr>
          <p:cNvPr id="6" name="直線コネクタ 5"/>
          <p:cNvCxnSpPr/>
          <p:nvPr/>
        </p:nvCxnSpPr>
        <p:spPr bwMode="auto">
          <a:xfrm>
            <a:off x="1609986" y="4157961"/>
            <a:ext cx="9867642" cy="0"/>
          </a:xfrm>
          <a:prstGeom prst="line">
            <a:avLst/>
          </a:prstGeom>
          <a:noFill/>
          <a:ln w="28575" cap="flat" cmpd="sng" algn="ctr">
            <a:solidFill>
              <a:schemeClr val="bg1">
                <a:lumMod val="85000"/>
              </a:schemeClr>
            </a:solidFill>
            <a:prstDash val="sysDash"/>
            <a:round/>
            <a:headEnd type="none" w="med" len="med"/>
            <a:tailEnd type="none" w="med" len="med"/>
          </a:ln>
          <a:effectLst/>
        </p:spPr>
      </p:cxnSp>
      <p:sp>
        <p:nvSpPr>
          <p:cNvPr id="7" name="Text Box 31"/>
          <p:cNvSpPr txBox="1">
            <a:spLocks noChangeArrowheads="1"/>
          </p:cNvSpPr>
          <p:nvPr/>
        </p:nvSpPr>
        <p:spPr bwMode="gray">
          <a:xfrm>
            <a:off x="1435618" y="1501026"/>
            <a:ext cx="10065039" cy="617287"/>
          </a:xfrm>
          <a:prstGeom prst="rect">
            <a:avLst/>
          </a:prstGeom>
          <a:noFill/>
          <a:ln w="3175" cap="rnd">
            <a:noFill/>
            <a:miter lim="800000"/>
            <a:headEnd/>
            <a:tailEnd/>
          </a:ln>
          <a:effectLst/>
        </p:spPr>
        <p:txBody>
          <a:bodyPr wrap="square" lIns="72000" tIns="0" rIns="144000" bIns="0" anchor="t">
            <a:noAutofit/>
          </a:bodyPr>
          <a:lstStyle/>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は、開発プロセス内で実施される以下３つの工程より構成される。</a:t>
            </a:r>
          </a:p>
          <a:p>
            <a:pPr>
              <a:lnSpc>
                <a:spcPct val="100000"/>
              </a:lnSpc>
              <a:spcBef>
                <a:spcPts val="1200"/>
              </a:spcBef>
              <a:buClr>
                <a:srgbClr val="29A2B5"/>
              </a:buClr>
              <a:defRPr/>
            </a:pP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　　（１）「検討」工程内での、「</a:t>
            </a:r>
            <a:r>
              <a:rPr lang="en-US" altLang="ja-JP"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リスト作成」</a:t>
            </a:r>
            <a:endPar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spcBef>
                <a:spcPts val="600"/>
              </a:spcBef>
              <a:buClr>
                <a:srgbClr val="29A2B5"/>
              </a:buClr>
              <a:defRPr/>
            </a:pP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　　（２）「開発」工程内での、</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「レビュー（ライセンス条件確認）」</a:t>
            </a:r>
            <a:endPar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spcBef>
                <a:spcPts val="600"/>
              </a:spcBef>
              <a:buClr>
                <a:srgbClr val="29A2B5"/>
              </a:buClr>
              <a:defRPr/>
            </a:pP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　　（３）「検査」工程内での、「</a:t>
            </a:r>
            <a:r>
              <a:rPr lang="en-US" altLang="ja-JP"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配布物確認」</a:t>
            </a:r>
            <a:endPar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endParaRPr>
          </a:p>
          <a:p>
            <a:pPr marL="216000" indent="-216000">
              <a:lnSpc>
                <a:spcPct val="100000"/>
              </a:lnSpc>
              <a:spcBef>
                <a:spcPts val="14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」のそれぞれの工程での確認事項や関連部門などについては、次ページから説明する。</a:t>
            </a:r>
          </a:p>
        </p:txBody>
      </p:sp>
      <p:sp>
        <p:nvSpPr>
          <p:cNvPr id="8" name="ホームベース 7"/>
          <p:cNvSpPr/>
          <p:nvPr/>
        </p:nvSpPr>
        <p:spPr bwMode="auto">
          <a:xfrm>
            <a:off x="1400783" y="3861880"/>
            <a:ext cx="10260296" cy="2760609"/>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9" name="テキスト ボックス 8"/>
          <p:cNvSpPr txBox="1"/>
          <p:nvPr/>
        </p:nvSpPr>
        <p:spPr>
          <a:xfrm>
            <a:off x="1510219" y="3985466"/>
            <a:ext cx="4438750" cy="298691"/>
          </a:xfrm>
          <a:prstGeom prst="roundRect">
            <a:avLst/>
          </a:prstGeom>
          <a:solidFill>
            <a:srgbClr val="51C531"/>
          </a:solidFill>
        </p:spPr>
        <p:txBody>
          <a:bodyPr wrap="square" lIns="144000" tIns="36000" rIns="144000" bIns="18000" rtlCol="0" anchor="ctr">
            <a:spAutoFit/>
          </a:bodyPr>
          <a:lstStyle/>
          <a:p>
            <a:pPr>
              <a:lnSpc>
                <a:spcPct val="100000"/>
              </a:lnSpc>
            </a:pPr>
            <a:r>
              <a:rPr lang="ja-JP" altLang="en-US" sz="1400" b="1" spc="100" dirty="0">
                <a:solidFill>
                  <a:schemeClr val="bg1"/>
                </a:solidFill>
                <a:latin typeface="Arial" pitchFamily="34" charset="0"/>
                <a:ea typeface="メイリオ" pitchFamily="50" charset="-128"/>
              </a:rPr>
              <a:t>一般的な製品・システム等の開発プロセス</a:t>
            </a:r>
          </a:p>
        </p:txBody>
      </p:sp>
      <p:grpSp>
        <p:nvGrpSpPr>
          <p:cNvPr id="10" name="グループ化 9"/>
          <p:cNvGrpSpPr/>
          <p:nvPr/>
        </p:nvGrpSpPr>
        <p:grpSpPr>
          <a:xfrm>
            <a:off x="1628775" y="4376132"/>
            <a:ext cx="9823828" cy="1917819"/>
            <a:chOff x="695462" y="4171167"/>
            <a:chExt cx="8156617" cy="827090"/>
          </a:xfrm>
        </p:grpSpPr>
        <p:grpSp>
          <p:nvGrpSpPr>
            <p:cNvPr id="11" name="グループ化 10"/>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24" name="正方形/長方形 23"/>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25" name="二等辺三角形 24"/>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2" name="グループ化 11"/>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22" name="正方形/長方形 21"/>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23" name="二等辺三角形 22"/>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3" name="グループ化 12"/>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20" name="正方形/長方形 19"/>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21" name="二等辺三角形 20"/>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4" name="グループ化 13"/>
            <p:cNvGrpSpPr/>
            <p:nvPr/>
          </p:nvGrpSpPr>
          <p:grpSpPr>
            <a:xfrm>
              <a:off x="6513488" y="4171167"/>
              <a:ext cx="1165538" cy="827090"/>
              <a:chOff x="1294325" y="4468969"/>
              <a:chExt cx="1165538" cy="658800"/>
            </a:xfrm>
            <a:solidFill>
              <a:srgbClr val="24A9D2"/>
            </a:solidFill>
            <a:effectLst>
              <a:outerShdw blurRad="50800" dist="38100" dir="2700000" algn="tl" rotWithShape="0">
                <a:prstClr val="black">
                  <a:alpha val="40000"/>
                </a:prstClr>
              </a:outerShdw>
            </a:effectLst>
          </p:grpSpPr>
          <p:sp>
            <p:nvSpPr>
              <p:cNvPr id="18" name="正方形/長方形 17"/>
              <p:cNvSpPr/>
              <p:nvPr/>
            </p:nvSpPr>
            <p:spPr bwMode="auto">
              <a:xfrm>
                <a:off x="1294325" y="4468969"/>
                <a:ext cx="98523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19" name="二等辺三角形 18"/>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5" name="グループ化 14"/>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16" name="正方形/長方形 15"/>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17" name="二等辺三角形 16"/>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
        <p:nvSpPr>
          <p:cNvPr id="26" name="ホームベース 25"/>
          <p:cNvSpPr/>
          <p:nvPr/>
        </p:nvSpPr>
        <p:spPr bwMode="auto">
          <a:xfrm>
            <a:off x="1765935" y="4995617"/>
            <a:ext cx="6641826" cy="1466051"/>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27" name="ホームベース 26"/>
          <p:cNvSpPr/>
          <p:nvPr/>
        </p:nvSpPr>
        <p:spPr bwMode="auto">
          <a:xfrm>
            <a:off x="1989211" y="5234322"/>
            <a:ext cx="1766124" cy="93032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FOSS</a:t>
            </a:r>
            <a:r>
              <a:rPr lang="ja-JP" altLang="en-US" sz="1400" b="1" dirty="0" smtClean="0">
                <a:latin typeface="Arial" panose="020B0604020202020204" pitchFamily="34" charset="0"/>
                <a:ea typeface="メイリオ" panose="020B0604030504040204" pitchFamily="50" charset="-128"/>
              </a:rPr>
              <a:t>リスト作成</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28" name="ホームベース 27"/>
          <p:cNvSpPr/>
          <p:nvPr/>
        </p:nvSpPr>
        <p:spPr bwMode="auto">
          <a:xfrm>
            <a:off x="3923856" y="5234322"/>
            <a:ext cx="1766124" cy="93032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ja-JP" altLang="en-US" sz="1400" b="1" dirty="0">
                <a:latin typeface="Arial" panose="020B0604020202020204" pitchFamily="34" charset="0"/>
                <a:ea typeface="メイリオ" panose="020B0604030504040204" pitchFamily="50" charset="-128"/>
              </a:rPr>
              <a:t>レビュ</a:t>
            </a:r>
            <a:r>
              <a:rPr lang="ja-JP" altLang="en-US" sz="1400" b="1" dirty="0" smtClean="0">
                <a:latin typeface="Arial" panose="020B0604020202020204" pitchFamily="34" charset="0"/>
                <a:ea typeface="メイリオ" panose="020B0604030504040204" pitchFamily="50" charset="-128"/>
              </a:rPr>
              <a:t>ー</a:t>
            </a:r>
            <a:endParaRPr lang="ja-JP" altLang="en-US" sz="1400" b="1" dirty="0">
              <a:solidFill>
                <a:schemeClr val="tx1"/>
              </a:solidFill>
              <a:latin typeface="Arial" panose="020B0604020202020204" pitchFamily="34" charset="0"/>
              <a:ea typeface="メイリオ" panose="020B0604030504040204" pitchFamily="50" charset="-128"/>
            </a:endParaRPr>
          </a:p>
          <a:p>
            <a:pPr algn="ctr"/>
            <a:r>
              <a:rPr lang="ja-JP" altLang="en-US" sz="1200" b="1" dirty="0">
                <a:solidFill>
                  <a:schemeClr val="tx1"/>
                </a:solidFill>
                <a:latin typeface="Arial" panose="020B0604020202020204" pitchFamily="34" charset="0"/>
                <a:ea typeface="メイリオ" panose="020B0604030504040204" pitchFamily="50" charset="-128"/>
              </a:rPr>
              <a:t>（ライセンス</a:t>
            </a:r>
            <a:r>
              <a:rPr lang="ja-JP" altLang="en-US" sz="1200" b="1" dirty="0" smtClean="0">
                <a:solidFill>
                  <a:schemeClr val="tx1"/>
                </a:solidFill>
                <a:latin typeface="Arial" panose="020B0604020202020204" pitchFamily="34" charset="0"/>
                <a:ea typeface="メイリオ" panose="020B0604030504040204" pitchFamily="50" charset="-128"/>
              </a:rPr>
              <a:t>条件確認</a:t>
            </a:r>
            <a:r>
              <a:rPr lang="ja-JP" altLang="en-US" sz="1200" b="1" dirty="0">
                <a:solidFill>
                  <a:schemeClr val="tx1"/>
                </a:solidFill>
                <a:latin typeface="Arial" panose="020B0604020202020204" pitchFamily="34" charset="0"/>
                <a:ea typeface="メイリオ" panose="020B0604030504040204" pitchFamily="50" charset="-128"/>
              </a:rPr>
              <a:t>）</a:t>
            </a:r>
          </a:p>
        </p:txBody>
      </p:sp>
      <p:sp>
        <p:nvSpPr>
          <p:cNvPr id="29" name="ホームベース 28"/>
          <p:cNvSpPr/>
          <p:nvPr/>
        </p:nvSpPr>
        <p:spPr bwMode="auto">
          <a:xfrm>
            <a:off x="5858501" y="5234322"/>
            <a:ext cx="1766124" cy="93032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a:solidFill>
                  <a:schemeClr val="tx1"/>
                </a:solidFill>
                <a:latin typeface="Arial" panose="020B0604020202020204" pitchFamily="34" charset="0"/>
                <a:ea typeface="メイリオ" panose="020B0604030504040204" pitchFamily="50" charset="-128"/>
              </a:rPr>
              <a:t>FOSS</a:t>
            </a:r>
            <a:r>
              <a:rPr lang="zh-CN" altLang="en-US" sz="1400" b="1" dirty="0" smtClean="0">
                <a:solidFill>
                  <a:schemeClr val="tx1"/>
                </a:solidFill>
                <a:latin typeface="Arial" panose="020B0604020202020204" pitchFamily="34" charset="0"/>
                <a:ea typeface="メイリオ" panose="020B0604030504040204" pitchFamily="50" charset="-128"/>
              </a:rPr>
              <a:t>配布</a:t>
            </a:r>
            <a:r>
              <a:rPr lang="ja-JP" altLang="en-US" sz="1400" b="1" dirty="0" smtClean="0">
                <a:solidFill>
                  <a:schemeClr val="tx1"/>
                </a:solidFill>
                <a:latin typeface="Arial" panose="020B0604020202020204" pitchFamily="34" charset="0"/>
                <a:ea typeface="メイリオ" panose="020B0604030504040204" pitchFamily="50" charset="-128"/>
              </a:rPr>
              <a:t>物確認</a:t>
            </a:r>
            <a:endParaRPr lang="zh-CN" altLang="en-US" sz="1200" b="1" dirty="0">
              <a:solidFill>
                <a:schemeClr val="tx1"/>
              </a:solidFill>
              <a:latin typeface="Arial" panose="020B0604020202020204" pitchFamily="34" charset="0"/>
              <a:ea typeface="メイリオ" panose="020B0604030504040204" pitchFamily="50" charset="-128"/>
            </a:endParaRPr>
          </a:p>
        </p:txBody>
      </p:sp>
      <p:sp>
        <p:nvSpPr>
          <p:cNvPr id="30" name="テキスト ボックス 29"/>
          <p:cNvSpPr txBox="1"/>
          <p:nvPr/>
        </p:nvSpPr>
        <p:spPr>
          <a:xfrm>
            <a:off x="3353508" y="6304816"/>
            <a:ext cx="3007675"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a:solidFill>
                  <a:schemeClr val="bg1"/>
                </a:solidFill>
                <a:latin typeface="Arial" pitchFamily="34" charset="0"/>
                <a:ea typeface="メイリオ" pitchFamily="50" charset="-128"/>
              </a:rPr>
              <a:t>FOSS</a:t>
            </a:r>
            <a:r>
              <a:rPr lang="ja-JP" altLang="en-US" sz="1200" b="1" spc="100" dirty="0">
                <a:solidFill>
                  <a:schemeClr val="bg1"/>
                </a:solidFill>
                <a:latin typeface="Arial" pitchFamily="34" charset="0"/>
                <a:ea typeface="メイリオ" pitchFamily="50" charset="-128"/>
              </a:rPr>
              <a:t>コンプライアンス</a:t>
            </a:r>
            <a:r>
              <a:rPr lang="ja-JP" altLang="en-US" sz="1200" b="1" spc="100" dirty="0" smtClean="0">
                <a:solidFill>
                  <a:schemeClr val="bg1"/>
                </a:solidFill>
                <a:latin typeface="Arial" pitchFamily="34" charset="0"/>
                <a:ea typeface="メイリオ" pitchFamily="50" charset="-128"/>
              </a:rPr>
              <a:t>・プロセス</a:t>
            </a:r>
            <a:endParaRPr lang="ja-JP" altLang="en-US" sz="1200" b="1" spc="100" dirty="0">
              <a:solidFill>
                <a:schemeClr val="bg1"/>
              </a:solidFill>
              <a:latin typeface="Arial" pitchFamily="34" charset="0"/>
              <a:ea typeface="メイリオ" pitchFamily="50" charset="-128"/>
            </a:endParaRPr>
          </a:p>
        </p:txBody>
      </p:sp>
    </p:spTree>
    <p:extLst>
      <p:ext uri="{BB962C8B-B14F-4D97-AF65-F5344CB8AC3E}">
        <p14:creationId xmlns:p14="http://schemas.microsoft.com/office/powerpoint/2010/main" val="22490962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CHAPTER 1</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TextShape 2"/>
          <p:cNvSpPr txBox="1"/>
          <p:nvPr/>
        </p:nvSpPr>
        <p:spPr>
          <a:xfrm>
            <a:off x="963000" y="4626720"/>
            <a:ext cx="10362960" cy="1499760"/>
          </a:xfrm>
          <a:prstGeom prst="rect">
            <a:avLst/>
          </a:prstGeom>
          <a:noFill/>
          <a:ln>
            <a:noFill/>
          </a:ln>
        </p:spPr>
        <p:txBody>
          <a:bodyPr/>
          <a:lstStyle/>
          <a:p>
            <a:pPr>
              <a:lnSpc>
                <a:spcPct val="100000"/>
              </a:lnSpc>
            </a:pPr>
            <a:r>
              <a:rPr lang="en-US" sz="4800" b="0" strike="noStrike" spc="-1" dirty="0" smtClean="0">
                <a:solidFill>
                  <a:srgbClr val="F3F2DC"/>
                </a:solidFill>
                <a:latin typeface="Roboto Medium"/>
                <a:ea typeface="Roboto Medium"/>
              </a:rPr>
              <a:t>Intellectual Property</a:t>
            </a:r>
            <a:endParaRPr lang="en-US" sz="4800" b="0" strike="noStrike" spc="-1" dirty="0">
              <a:solidFill>
                <a:srgbClr val="000000"/>
              </a:solidFill>
              <a:latin typeface="Arial"/>
            </a:endParaRPr>
          </a:p>
        </p:txBody>
      </p:sp>
    </p:spTree>
    <p:extLst>
      <p:ext uri="{BB962C8B-B14F-4D97-AF65-F5344CB8AC3E}">
        <p14:creationId xmlns:p14="http://schemas.microsoft.com/office/powerpoint/2010/main" val="18820936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dirty="0">
                <a:solidFill>
                  <a:srgbClr val="D2533C"/>
                </a:solidFill>
                <a:latin typeface="Roboto"/>
                <a:ea typeface="Roboto"/>
              </a:rPr>
              <a:t>What is “Intellectual Property”?</a:t>
            </a:r>
            <a:endParaRPr lang="en-US" sz="4000" b="0" strike="noStrike" spc="-1" dirty="0">
              <a:solidFill>
                <a:srgbClr val="000000"/>
              </a:solidFill>
              <a:latin typeface="Arial"/>
            </a:endParaRPr>
          </a:p>
        </p:txBody>
      </p:sp>
      <p:sp>
        <p:nvSpPr>
          <p:cNvPr id="9" name="TextShape 2"/>
          <p:cNvSpPr txBox="1"/>
          <p:nvPr/>
        </p:nvSpPr>
        <p:spPr>
          <a:xfrm>
            <a:off x="623160" y="1600200"/>
            <a:ext cx="10945440" cy="495252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a:solidFill>
                  <a:srgbClr val="292934"/>
                </a:solidFill>
                <a:latin typeface="Roboto"/>
                <a:ea typeface="Roboto"/>
              </a:rPr>
              <a:t>Copyright: protects original works of authorship </a:t>
            </a:r>
            <a:endParaRPr lang="en-US" sz="24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Protects expression (not the underlying idea) </a:t>
            </a:r>
            <a:endParaRPr lang="en-US" sz="20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It covers software, books, and similar works</a:t>
            </a:r>
            <a:endParaRPr lang="en-US" sz="20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Patents: useful inventions that are novel and non-obvious </a:t>
            </a:r>
            <a:endParaRPr lang="en-US" sz="24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Limited monopoly to incentivize innovation</a:t>
            </a:r>
            <a:endParaRPr lang="en-US" sz="20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Trade secrets: protects valuable confidential information</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Trademarks: protects marks (word, logos, slogans, color, etc.) that identify</a:t>
            </a:r>
            <a:r>
              <a:t/>
            </a:r>
            <a:br/>
            <a:r>
              <a:rPr lang="en-US" sz="2400" b="0" strike="noStrike" spc="-1">
                <a:solidFill>
                  <a:srgbClr val="292934"/>
                </a:solidFill>
                <a:latin typeface="Roboto"/>
                <a:ea typeface="Roboto"/>
              </a:rPr>
              <a:t>the source of the product	</a:t>
            </a:r>
            <a:endParaRPr lang="en-US" sz="24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Consumer and brand protection; avoid consumer confusion and brand dilution</a:t>
            </a:r>
            <a:endParaRPr lang="en-US" sz="2000" b="0" strike="noStrike" spc="-1">
              <a:solidFill>
                <a:srgbClr val="000000"/>
              </a:solidFill>
              <a:latin typeface="Arial"/>
            </a:endParaRPr>
          </a:p>
          <a:p>
            <a:pPr marL="182880" indent="-182520">
              <a:lnSpc>
                <a:spcPct val="100000"/>
              </a:lnSpc>
              <a:spcBef>
                <a:spcPts val="479"/>
              </a:spcBef>
            </a:pPr>
            <a:endParaRPr lang="en-US" sz="2000" b="0" strike="noStrike" spc="-1">
              <a:solidFill>
                <a:srgbClr val="000000"/>
              </a:solidFill>
              <a:latin typeface="Arial"/>
            </a:endParaRPr>
          </a:p>
          <a:p>
            <a:pPr algn="ctr">
              <a:lnSpc>
                <a:spcPct val="100000"/>
              </a:lnSpc>
              <a:spcBef>
                <a:spcPts val="479"/>
              </a:spcBef>
            </a:pPr>
            <a:r>
              <a:rPr lang="en-US" sz="2400" b="0" i="1" strike="noStrike" spc="-1">
                <a:solidFill>
                  <a:srgbClr val="292934"/>
                </a:solidFill>
                <a:latin typeface="Roboto Condensed"/>
                <a:ea typeface="Roboto Condensed"/>
              </a:rPr>
              <a:t>This chapter will focus on copyright and patents,</a:t>
            </a:r>
            <a:r>
              <a:t/>
            </a:r>
            <a:br/>
            <a:r>
              <a:rPr lang="en-US" sz="2400" b="0" i="1" strike="noStrike" spc="-1">
                <a:solidFill>
                  <a:srgbClr val="292934"/>
                </a:solidFill>
                <a:latin typeface="Roboto Condensed"/>
                <a:ea typeface="Roboto Condensed"/>
              </a:rPr>
              <a:t>the areas most relevant to FOSS compliance.</a:t>
            </a:r>
            <a:endParaRPr lang="en-US" sz="2400" b="0" strike="noStrike" spc="-1">
              <a:solidFill>
                <a:srgbClr val="000000"/>
              </a:solidFill>
              <a:latin typeface="Arial"/>
            </a:endParaRPr>
          </a:p>
          <a:p>
            <a:endParaRPr lang="en-US" sz="2400" b="0" strike="noStrike" spc="-1">
              <a:solidFill>
                <a:srgbClr val="000000"/>
              </a:solidFill>
              <a:latin typeface="Arial"/>
            </a:endParaRPr>
          </a:p>
        </p:txBody>
      </p:sp>
    </p:spTree>
    <p:extLst>
      <p:ext uri="{BB962C8B-B14F-4D97-AF65-F5344CB8AC3E}">
        <p14:creationId xmlns:p14="http://schemas.microsoft.com/office/powerpoint/2010/main" val="14159548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dirty="0">
                <a:solidFill>
                  <a:srgbClr val="D2533C"/>
                </a:solidFill>
                <a:latin typeface="Roboto"/>
                <a:ea typeface="Roboto"/>
              </a:rPr>
              <a:t>Copyright Concepts in Software</a:t>
            </a:r>
            <a:endParaRPr lang="en-US" sz="4000" b="0" strike="noStrike" spc="-1" dirty="0">
              <a:solidFill>
                <a:srgbClr val="000000"/>
              </a:solidFill>
              <a:latin typeface="Arial"/>
            </a:endParaRPr>
          </a:p>
        </p:txBody>
      </p:sp>
      <p:sp>
        <p:nvSpPr>
          <p:cNvPr id="7" name="TextShape 2"/>
          <p:cNvSpPr txBox="1"/>
          <p:nvPr/>
        </p:nvSpPr>
        <p:spPr>
          <a:xfrm>
            <a:off x="712800" y="1470960"/>
            <a:ext cx="10640520" cy="499104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a:solidFill>
                  <a:srgbClr val="292934"/>
                </a:solidFill>
                <a:latin typeface="Roboto"/>
                <a:ea typeface="Roboto"/>
              </a:rPr>
              <a:t>Basic rule: copyright protects creative works</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Copyright generally applies to literary works, such as books, movies, pictures, music, maps</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Software is protected by copyright</a:t>
            </a:r>
            <a:endParaRPr lang="en-US" sz="24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Not the functionality (that’s protected by patents) but the expression (creativity in implementation details)</a:t>
            </a:r>
            <a:endParaRPr lang="en-US" sz="20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Includes Binary Code and Source Code </a:t>
            </a:r>
            <a:endParaRPr lang="en-US" sz="20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copyright owner only has control over the work that he or she created, not someone else’s independent creation</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Infringement may occur if copying without the permission of the author</a:t>
            </a:r>
            <a:endParaRPr lang="en-US" sz="2400" b="0" strike="noStrike" spc="-1">
              <a:solidFill>
                <a:srgbClr val="000000"/>
              </a:solidFill>
              <a:latin typeface="Arial"/>
            </a:endParaRPr>
          </a:p>
        </p:txBody>
      </p:sp>
    </p:spTree>
    <p:extLst>
      <p:ext uri="{BB962C8B-B14F-4D97-AF65-F5344CB8AC3E}">
        <p14:creationId xmlns:p14="http://schemas.microsoft.com/office/powerpoint/2010/main" val="1525453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dirty="0">
                <a:solidFill>
                  <a:srgbClr val="D2533C"/>
                </a:solidFill>
                <a:latin typeface="Roboto"/>
                <a:ea typeface="Roboto"/>
              </a:rPr>
              <a:t>Copyright Rights Most Relevant to Software</a:t>
            </a:r>
            <a:endParaRPr lang="en-US" sz="4000" b="0" strike="noStrike" spc="-1" dirty="0">
              <a:solidFill>
                <a:srgbClr val="000000"/>
              </a:solidFill>
              <a:latin typeface="Arial"/>
            </a:endParaRPr>
          </a:p>
        </p:txBody>
      </p:sp>
      <p:sp>
        <p:nvSpPr>
          <p:cNvPr id="8" name="TextShape 2"/>
          <p:cNvSpPr txBox="1"/>
          <p:nvPr/>
        </p:nvSpPr>
        <p:spPr>
          <a:xfrm>
            <a:off x="668520" y="1559880"/>
            <a:ext cx="10685160" cy="5042398"/>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dirty="0">
                <a:solidFill>
                  <a:srgbClr val="292934"/>
                </a:solidFill>
                <a:latin typeface="Roboto"/>
                <a:ea typeface="Roboto"/>
              </a:rPr>
              <a:t>The right to </a:t>
            </a:r>
            <a:r>
              <a:rPr lang="en-US" sz="2400" b="0" i="1" strike="noStrike" spc="-1" dirty="0">
                <a:solidFill>
                  <a:srgbClr val="292934"/>
                </a:solidFill>
                <a:latin typeface="Roboto"/>
                <a:ea typeface="Roboto"/>
              </a:rPr>
              <a:t>reproduce </a:t>
            </a:r>
            <a:r>
              <a:rPr lang="en-US" sz="2400" b="0" strike="noStrike" spc="-1" dirty="0">
                <a:solidFill>
                  <a:srgbClr val="292934"/>
                </a:solidFill>
                <a:latin typeface="Roboto"/>
                <a:ea typeface="Roboto"/>
              </a:rPr>
              <a:t>the software – making copies</a:t>
            </a:r>
            <a:endParaRPr lang="en-US" sz="2400" b="0" strike="noStrike" spc="-1" dirty="0">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right to create “</a:t>
            </a:r>
            <a:r>
              <a:rPr lang="en-US" sz="2400" b="0" i="1" strike="noStrike" spc="-1" dirty="0">
                <a:solidFill>
                  <a:srgbClr val="292934"/>
                </a:solidFill>
                <a:latin typeface="Roboto"/>
                <a:ea typeface="Roboto"/>
              </a:rPr>
              <a:t>derivative works</a:t>
            </a:r>
            <a:r>
              <a:rPr lang="en-US" sz="2400" b="0" strike="noStrike" spc="-1" dirty="0">
                <a:solidFill>
                  <a:srgbClr val="292934"/>
                </a:solidFill>
                <a:latin typeface="Roboto"/>
                <a:ea typeface="Roboto"/>
              </a:rPr>
              <a:t>” – making modifications</a:t>
            </a:r>
            <a:endParaRPr lang="en-US" sz="2400" b="0" strike="noStrike" spc="-1" dirty="0">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term derivative work comes from the US Copyright Act </a:t>
            </a:r>
            <a:endParaRPr lang="en-US" sz="2000" b="0" strike="noStrike" spc="-1" dirty="0">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It is a “term of art” meaning that it has a particular meaning based on the statute and not the dictionary definition</a:t>
            </a:r>
            <a:endParaRPr lang="en-US" sz="2000" b="0" strike="noStrike" spc="-1" dirty="0">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In general it refers to a new work based upon an original work to which enough original creative work has been added so that the new work represents an original work of authorship rather than a copy</a:t>
            </a:r>
            <a:endParaRPr lang="en-US" sz="2000" b="0" strike="noStrike" spc="-1" dirty="0">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right to </a:t>
            </a:r>
            <a:r>
              <a:rPr lang="en-US" sz="2400" b="0" i="1" strike="noStrike" spc="-1" dirty="0">
                <a:solidFill>
                  <a:srgbClr val="292934"/>
                </a:solidFill>
                <a:latin typeface="Roboto"/>
                <a:ea typeface="Roboto"/>
              </a:rPr>
              <a:t>distribute</a:t>
            </a:r>
            <a:endParaRPr lang="en-US" sz="2400" b="0" strike="noStrike" spc="-1" dirty="0">
              <a:solidFill>
                <a:srgbClr val="000000"/>
              </a:solidFill>
              <a:latin typeface="Arial"/>
            </a:endParaRPr>
          </a:p>
          <a:p>
            <a:pPr marL="457200" lvl="1" indent="-190080">
              <a:lnSpc>
                <a:spcPct val="110000"/>
              </a:lnSpc>
              <a:spcBef>
                <a:spcPts val="400"/>
              </a:spcBef>
              <a:buClr>
                <a:srgbClr val="93A299"/>
              </a:buClr>
              <a:buSzPct val="85000"/>
              <a:buFont typeface="Arial"/>
              <a:buChar char="•"/>
            </a:pPr>
            <a:r>
              <a:rPr lang="en-US" sz="2000" b="0" strike="noStrike" spc="-1" dirty="0">
                <a:solidFill>
                  <a:srgbClr val="292934"/>
                </a:solidFill>
                <a:latin typeface="Roboto"/>
                <a:ea typeface="Roboto"/>
              </a:rPr>
              <a:t>Distribution is generally viewed as the provision of a copy of a piece of software,</a:t>
            </a:r>
            <a:r>
              <a:rPr dirty="0"/>
              <a:t/>
            </a:r>
            <a:br>
              <a:rPr dirty="0"/>
            </a:br>
            <a:r>
              <a:rPr lang="en-US" sz="2000" b="0" strike="noStrike" spc="-1" dirty="0">
                <a:solidFill>
                  <a:srgbClr val="292934"/>
                </a:solidFill>
                <a:latin typeface="Roboto"/>
                <a:ea typeface="Roboto"/>
              </a:rPr>
              <a:t>in binary or source code form, to another entity (an individual or organization outside</a:t>
            </a:r>
            <a:r>
              <a:rPr dirty="0"/>
              <a:t/>
            </a:r>
            <a:br>
              <a:rPr dirty="0"/>
            </a:br>
            <a:r>
              <a:rPr lang="en-US" sz="2000" b="0" strike="noStrike" spc="-1" dirty="0">
                <a:solidFill>
                  <a:srgbClr val="292934"/>
                </a:solidFill>
                <a:latin typeface="Roboto"/>
                <a:ea typeface="Roboto"/>
              </a:rPr>
              <a:t>your company or organization)</a:t>
            </a:r>
            <a:endParaRPr lang="en-US" sz="2000" b="0" strike="noStrike" spc="-1" dirty="0">
              <a:solidFill>
                <a:srgbClr val="000000"/>
              </a:solidFill>
              <a:latin typeface="Arial"/>
            </a:endParaRPr>
          </a:p>
          <a:p>
            <a:pPr>
              <a:lnSpc>
                <a:spcPct val="100000"/>
              </a:lnSpc>
              <a:spcBef>
                <a:spcPts val="479"/>
              </a:spcBef>
            </a:pPr>
            <a:r>
              <a:rPr lang="en-US" sz="2000" b="0" i="1" strike="noStrike" spc="-1" dirty="0">
                <a:solidFill>
                  <a:srgbClr val="292934"/>
                </a:solidFill>
                <a:latin typeface="Roboto Condensed"/>
                <a:ea typeface="Roboto Condensed"/>
              </a:rPr>
              <a:t>Note: The interpretation of what constitutes a “derivative work” or a “distribution”</a:t>
            </a:r>
            <a:r>
              <a:rPr sz="2000" dirty="0"/>
              <a:t/>
            </a:r>
            <a:br>
              <a:rPr sz="2000" dirty="0"/>
            </a:br>
            <a:r>
              <a:rPr lang="en-US" sz="2000" b="0" i="1" strike="noStrike" spc="-1" dirty="0">
                <a:solidFill>
                  <a:srgbClr val="292934"/>
                </a:solidFill>
                <a:latin typeface="Roboto Condensed"/>
                <a:ea typeface="Roboto Condensed"/>
              </a:rPr>
              <a:t>is subject to debate in the FOSS community and within FOSS legal </a:t>
            </a:r>
            <a:r>
              <a:rPr lang="en-US" sz="2000" b="0" i="1" strike="noStrike" spc="-1" dirty="0" smtClean="0">
                <a:solidFill>
                  <a:srgbClr val="292934"/>
                </a:solidFill>
                <a:latin typeface="Roboto Condensed"/>
                <a:ea typeface="Roboto Condensed"/>
              </a:rPr>
              <a:t>circles</a:t>
            </a: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982450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Chapter 2</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a:bodyPr>
          <a:lstStyle/>
          <a:p>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License</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645769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bodyPr vert="horz" lIns="91440" tIns="45720" rIns="91440" bIns="45720" rtlCol="0" anchor="t">
        <a:normAutofit/>
      </a:bodyPr>
      <a:lstStyle>
        <a:def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20664</TotalTime>
  <Words>4080</Words>
  <Application>Microsoft Office PowerPoint</Application>
  <PresentationFormat>ワイド画面</PresentationFormat>
  <Paragraphs>642</Paragraphs>
  <Slides>43</Slides>
  <Notes>43</Notes>
  <HiddenSlides>0</HiddenSlides>
  <MMClips>0</MMClips>
  <ScaleCrop>false</ScaleCrop>
  <HeadingPairs>
    <vt:vector size="6" baseType="variant">
      <vt:variant>
        <vt:lpstr>使用されているフォント</vt:lpstr>
      </vt:variant>
      <vt:variant>
        <vt:i4>17</vt:i4>
      </vt:variant>
      <vt:variant>
        <vt:lpstr>テーマ</vt:lpstr>
      </vt:variant>
      <vt:variant>
        <vt:i4>1</vt:i4>
      </vt:variant>
      <vt:variant>
        <vt:lpstr>スライド タイトル</vt:lpstr>
      </vt:variant>
      <vt:variant>
        <vt:i4>43</vt:i4>
      </vt:variant>
    </vt:vector>
  </HeadingPairs>
  <TitlesOfParts>
    <vt:vector size="61" baseType="lpstr">
      <vt:lpstr>맑은 고딕</vt:lpstr>
      <vt:lpstr>ＭＳ Ｐゴシック</vt:lpstr>
      <vt:lpstr>ＭＳ Ｐゴシック</vt:lpstr>
      <vt:lpstr>ＭＳ ゴシック</vt:lpstr>
      <vt:lpstr>Roboto</vt:lpstr>
      <vt:lpstr>Roboto Condensed</vt:lpstr>
      <vt:lpstr>Roboto Medium</vt:lpstr>
      <vt:lpstr>Roboto Mono</vt:lpstr>
      <vt:lpstr>StarSymbol</vt:lpstr>
      <vt:lpstr>メイリオ</vt:lpstr>
      <vt:lpstr>游ゴシック</vt:lpstr>
      <vt:lpstr>Arial</vt:lpstr>
      <vt:lpstr>Calibri</vt:lpstr>
      <vt:lpstr>Cambria</vt:lpstr>
      <vt:lpstr>Times</vt:lpstr>
      <vt:lpstr>Times New Roman</vt:lpstr>
      <vt:lpstr>Wingdings</vt:lpstr>
      <vt:lpstr>Clarity</vt:lpstr>
      <vt:lpstr>PowerPoint プレゼンテーション</vt:lpstr>
      <vt:lpstr>Disclaimer</vt:lpstr>
      <vt:lpstr>OpenChain 教育資料(ｺﾝﾌﾟﾗｲｱﾝｽﾌﾟﾛｸﾞﾗﾑ･ﾊﾞｰｼﾞｮﾝ)とは？</vt:lpstr>
      <vt:lpstr>コンテンツ</vt:lpstr>
      <vt:lpstr>CHAPTER 1</vt:lpstr>
      <vt:lpstr>PowerPoint プレゼンテーション</vt:lpstr>
      <vt:lpstr>PowerPoint プレゼンテーション</vt:lpstr>
      <vt:lpstr>PowerPoint プレゼンテーション</vt:lpstr>
      <vt:lpstr>Chapter 2</vt:lpstr>
      <vt:lpstr>PowerPoint プレゼンテーション</vt:lpstr>
      <vt:lpstr>PowerPoint プレゼンテーション</vt:lpstr>
      <vt:lpstr>PowerPoint プレゼンテーション</vt:lpstr>
      <vt:lpstr>PowerPoint プレゼンテーション</vt:lpstr>
      <vt:lpstr>Chapter 3</vt:lpstr>
      <vt:lpstr>PowerPoint プレゼンテーション</vt:lpstr>
      <vt:lpstr>PowerPoint プレゼンテーション</vt:lpstr>
      <vt:lpstr>FOSS ポリシー(The Liunux FoundationのOpen Compliance Programのポリシー例)</vt:lpstr>
      <vt:lpstr>FOSSコンプライアンス体制　　　　　　　　　【§1.2,1.3,2.2】</vt:lpstr>
      <vt:lpstr>FOSSリスト作成プロセス　　　　　　　【§3.1】</vt:lpstr>
      <vt:lpstr>【§1.5】</vt:lpstr>
      <vt:lpstr>FOSS配布物確認プロセス　　　　　　　　　【§4.1】</vt:lpstr>
      <vt:lpstr>第4章</vt:lpstr>
      <vt:lpstr>FOSS導入時の検討・実施事項</vt:lpstr>
      <vt:lpstr>FOSS導入時の検討・実施事項</vt:lpstr>
      <vt:lpstr>FOSS導入時の検討・実施事項</vt:lpstr>
      <vt:lpstr>FOSS導入時の検討・実施事項</vt:lpstr>
      <vt:lpstr>第5章</vt:lpstr>
      <vt:lpstr>PowerPoint プレゼンテーション</vt:lpstr>
      <vt:lpstr>PowerPoint プレゼンテーション</vt:lpstr>
      <vt:lpstr>PowerPoint プレゼンテーション</vt:lpstr>
      <vt:lpstr>第6章</vt:lpstr>
      <vt:lpstr>FOSS配布:ビジネス形態毎の配布の事例            【§3.2】</vt:lpstr>
      <vt:lpstr>FOSS配布の例                                               【§3.2】</vt:lpstr>
      <vt:lpstr>ソフトウェアサプライチェーン     【§3.2】</vt:lpstr>
      <vt:lpstr>CHAPTER 7</vt:lpstr>
      <vt:lpstr>Summary</vt:lpstr>
      <vt:lpstr>CHAPTER 8</vt:lpstr>
      <vt:lpstr>CHAPTER 8</vt:lpstr>
      <vt:lpstr>事後課題           　　　　　　　　　　　　　　　　　　　　　　　　　　　　　　　【§1.2】</vt:lpstr>
      <vt:lpstr>付録</vt:lpstr>
      <vt:lpstr>一般的な製品及びシステム等の開発プロセス</vt:lpstr>
      <vt:lpstr>開発プロセスと｢FOSSコンプライアンスプロセス｣との関係</vt:lpstr>
      <vt:lpstr>FOSSコンプライアンス・プロセスとは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岩田吉隆 / IWATA，YOSHITAKA</cp:lastModifiedBy>
  <cp:revision>1030</cp:revision>
  <cp:lastPrinted>2017-10-26T22:18:50Z</cp:lastPrinted>
  <dcterms:created xsi:type="dcterms:W3CDTF">2013-07-15T20:26:40Z</dcterms:created>
  <dcterms:modified xsi:type="dcterms:W3CDTF">2019-07-29T02:26:41Z</dcterms:modified>
</cp:coreProperties>
</file>