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694" r:id="rId2"/>
    <p:sldId id="769" r:id="rId3"/>
    <p:sldId id="780" r:id="rId4"/>
    <p:sldId id="695" r:id="rId5"/>
    <p:sldId id="807" r:id="rId6"/>
    <p:sldId id="698" r:id="rId7"/>
    <p:sldId id="699" r:id="rId8"/>
    <p:sldId id="700" r:id="rId9"/>
    <p:sldId id="808" r:id="rId10"/>
    <p:sldId id="702" r:id="rId11"/>
    <p:sldId id="705" r:id="rId12"/>
    <p:sldId id="706" r:id="rId13"/>
    <p:sldId id="707" r:id="rId14"/>
    <p:sldId id="725" r:id="rId15"/>
    <p:sldId id="815" r:id="rId16"/>
    <p:sldId id="696" r:id="rId17"/>
    <p:sldId id="818" r:id="rId18"/>
    <p:sldId id="726" r:id="rId19"/>
    <p:sldId id="794" r:id="rId20"/>
    <p:sldId id="795" r:id="rId21"/>
    <p:sldId id="796" r:id="rId22"/>
    <p:sldId id="715" r:id="rId23"/>
    <p:sldId id="802" r:id="rId24"/>
    <p:sldId id="803" r:id="rId25"/>
    <p:sldId id="816" r:id="rId26"/>
    <p:sldId id="804" r:id="rId27"/>
    <p:sldId id="814" r:id="rId28"/>
    <p:sldId id="735" r:id="rId29"/>
    <p:sldId id="737" r:id="rId30"/>
    <p:sldId id="786" r:id="rId31"/>
    <p:sldId id="704" r:id="rId32"/>
    <p:sldId id="790" r:id="rId33"/>
    <p:sldId id="806" r:id="rId34"/>
    <p:sldId id="805" r:id="rId35"/>
    <p:sldId id="809" r:id="rId36"/>
    <p:sldId id="817" r:id="rId37"/>
    <p:sldId id="810" r:id="rId38"/>
    <p:sldId id="811" r:id="rId39"/>
    <p:sldId id="819" r:id="rId40"/>
    <p:sldId id="734" r:id="rId41"/>
    <p:sldId id="791" r:id="rId42"/>
    <p:sldId id="792" r:id="rId43"/>
    <p:sldId id="793" r:id="rId44"/>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7486" autoAdjust="0"/>
  </p:normalViewPr>
  <p:slideViewPr>
    <p:cSldViewPr snapToGrid="0">
      <p:cViewPr varScale="1">
        <p:scale>
          <a:sx n="98" d="100"/>
          <a:sy n="98" d="100"/>
        </p:scale>
        <p:origin x="978" y="9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7/29/2019</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7/29/2019</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FOSS licenses, the most basic type of FOSS 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FOSS license, but is not requiring that you provide the source code to others.  </a:t>
            </a:r>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88562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4220378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183214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27</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FOSS Review is a basic building block of a FOSS 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FOSS 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guidance</a:t>
            </a:r>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FOSS 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30</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36</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FOSS compliance.</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9</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7/29/2019</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7/29/2019</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7/29/2019</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7/29/2019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その定義として</a:t>
            </a:r>
            <a:r>
              <a:rPr lang="x-none" dirty="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を入手可能にするものをいう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【§1.0】</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パッケージを使用するよう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が含まれる場合、そのような使用は、自社の成果物に含まれる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製品等へ利用する</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を取得する場合は、開発プロセスの「検討」工程で、下表の確認を行う「</a:t>
            </a: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FOSS</a:t>
            </a:r>
            <a:r>
              <a:rPr lang="ja-JP" altLang="en-US" sz="1600" b="1" spc="100" dirty="0">
                <a:solidFill>
                  <a:schemeClr val="bg1"/>
                </a:solidFill>
                <a:latin typeface="Arial" pitchFamily="34" charset="0"/>
                <a:ea typeface="メイリオ" pitchFamily="50" charset="-128"/>
              </a:rPr>
              <a:t>リスト作成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の名称（バージョン含む）、原権利者、ライセンス　⇒</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FOSS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859462"/>
            <a:ext cx="1439693"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801767983"/>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の有無、流用した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ライセンス確認含む）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・意図しない</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strike="noStrike" baseline="0" dirty="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取得した</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を製品等へ導入（</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の改変如何に関わらず）する場合は、開発プロセスの「開発」工程で、下表の確認を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solidFill>
                  <a:schemeClr val="bg1"/>
                </a:solidFill>
                <a:latin typeface="Arial" panose="020B0604020202020204" pitchFamily="34" charset="0"/>
                <a:ea typeface="メイリオ" panose="020B0604030504040204" pitchFamily="50" charset="-128"/>
              </a:rPr>
              <a:t>レビュ</a:t>
            </a:r>
            <a:r>
              <a:rPr lang="ja-JP" altLang="en-US" sz="1400" b="1" dirty="0" smtClean="0">
                <a:solidFill>
                  <a:schemeClr val="bg1"/>
                </a:solidFill>
                <a:latin typeface="Arial" panose="020B0604020202020204" pitchFamily="34" charset="0"/>
                <a:ea typeface="メイリオ" panose="020B0604030504040204" pitchFamily="50" charset="-128"/>
              </a:rPr>
              <a:t>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762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70028958"/>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を導入した製品を出荷（配布）する前に、開発プロセスの「検査」工程で、下表の確認を行う「</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a:t>
            </a:r>
            <a:r>
              <a:rPr lang="ja-JP" altLang="en-US" sz="1400" b="1" spc="100" dirty="0">
                <a:solidFill>
                  <a:schemeClr val="tx1">
                    <a:lumMod val="75000"/>
                    <a:lumOff val="25000"/>
                  </a:schemeClr>
                </a:solidFill>
                <a:latin typeface="Arial" pitchFamily="34" charset="0"/>
                <a:ea typeface="メイリオ" pitchFamily="50" charset="-128"/>
              </a:rPr>
              <a:t>実施します。</a:t>
            </a: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FOSS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FOSS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準コピーレフト型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の流出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最悪はその製品等</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全体の</a:t>
                      </a:r>
                      <a:r>
                        <a:rPr kumimoji="1" lang="ja-JP" altLang="ja-JP" sz="1200" b="1" kern="1200" baseline="0" dirty="0">
                          <a:solidFill>
                            <a:srgbClr val="F6167B"/>
                          </a:solidFill>
                          <a:latin typeface="Arial" pitchFamily="34" charset="0"/>
                          <a:ea typeface="メイリオ" pitchFamily="50" charset="-128"/>
                          <a:cs typeface="+mn-cs"/>
                        </a:rPr>
                        <a:t>ソースコード</a:t>
                      </a:r>
                      <a:r>
                        <a:rPr kumimoji="1" lang="ja-JP" altLang="en-US" sz="1200" b="1" kern="1200" baseline="0" dirty="0">
                          <a:solidFill>
                            <a:srgbClr val="F6167B"/>
                          </a:solidFill>
                          <a:latin typeface="Arial" pitchFamily="34" charset="0"/>
                          <a:ea typeface="メイリオ" pitchFamily="50" charset="-128"/>
                          <a:cs typeface="+mn-cs"/>
                        </a:rPr>
                        <a:t>）</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非コピーレフト型の</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FOSS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21608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66581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601260"/>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29EC0"/>
              </a:buClr>
              <a:buSzPct val="88000"/>
            </a:pP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a:lnSpc>
                <a:spcPct val="100000"/>
              </a:lnSpc>
              <a:spcBef>
                <a:spcPts val="600"/>
              </a:spcBef>
              <a:buClr>
                <a:srgbClr val="229EC0"/>
              </a:buClr>
              <a:buSzPct val="88000"/>
            </a:pPr>
            <a:endParaRPr lang="en-US" altLang="ja-JP" sz="105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で製品版</a:t>
            </a:r>
            <a:r>
              <a:rPr lang="en-US"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いる場合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が多くあります。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この場合も、希望するライセンスを選択して利用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すれば良い事になります。（ベンダー</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の定義したライセンスは、通常非コピーレフト型となっている場合が多い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382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a:solidFill>
                    <a:schemeClr val="bg1"/>
                  </a:solidFill>
                  <a:latin typeface="Arial" pitchFamily="34" charset="0"/>
                  <a:ea typeface="メイリオ" pitchFamily="50" charset="-128"/>
                </a:rPr>
                <a:t>FOSS</a:t>
              </a: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3070071" cy="461665"/>
          </a:xfrm>
          <a:prstGeom prst="rect">
            <a:avLst/>
          </a:prstGeom>
          <a:noFill/>
        </p:spPr>
        <p:txBody>
          <a:bodyPr wrap="none" rtlCol="0">
            <a:spAutoFit/>
          </a:bodyPr>
          <a:lstStyle/>
          <a:p>
            <a:pPr>
              <a:buSzPct val="89000"/>
            </a:pPr>
            <a:r>
              <a:rPr lang="ja-JP" altLang="en-US" sz="2400" b="1" spc="100" dirty="0">
                <a:solidFill>
                  <a:srgbClr val="F6167B"/>
                </a:solidFill>
                <a:latin typeface="Arial" pitchFamily="34" charset="0"/>
                <a:ea typeface="メイリオ" pitchFamily="50" charset="-128"/>
                <a:cs typeface="Times New Roman" pitchFamily="18" charset="0"/>
              </a:rPr>
              <a:t>特許リスクへの対応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プログラムマネージャー、プロダクトマネージャーおよびエンジニアに提案された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コンポーネントの有益性や品質面のレビューを実施しその後、選択されたコンポーネントの使用に付随する権利や義務についてのレビューが開始される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533563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a:t>
            </a:r>
            <a:r>
              <a:rPr lang="en-US" altLang="ja-JP"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は、パンフレットの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後続資料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として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、最初</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の利用を手掛ける会社向けに、単純な役割想定のもと、準備した教育資料である。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b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の章を記載している。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ビジネス形態毎の配布の事例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ベンダー：お客様に準委任で役務提供し、</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ベンダー：お客様のユーザプログラムを開発し</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角丸四角形吹き出し 35"/>
          <p:cNvSpPr/>
          <p:nvPr/>
        </p:nvSpPr>
        <p:spPr>
          <a:xfrm>
            <a:off x="649622" y="5039309"/>
            <a:ext cx="3739092" cy="701686"/>
          </a:xfrm>
          <a:prstGeom prst="wedgeRoundRectCallout">
            <a:avLst>
              <a:gd name="adj1" fmla="val 74452"/>
              <a:gd name="adj2" fmla="val 6955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お客様に</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配布が発生する場合、</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ベンダーはお客様の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利用リスク</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について、情報共有する必要がある</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重過失の観点</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
        <p:nvSpPr>
          <p:cNvPr id="3" name="角丸四角形吹き出し 2"/>
          <p:cNvSpPr/>
          <p:nvPr/>
        </p:nvSpPr>
        <p:spPr>
          <a:xfrm>
            <a:off x="9323106" y="1662004"/>
            <a:ext cx="2829981" cy="2065400"/>
          </a:xfrm>
          <a:prstGeom prst="wedgeRoundRectCallout">
            <a:avLst>
              <a:gd name="adj1" fmla="val -136075"/>
              <a:gd name="adj2" fmla="val -404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通知、表示</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ンス一覧含む）</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（バイナリ、又は</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ソースコード）の提供</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lvl="0">
              <a:lnSpc>
                <a:spcPts val="1300"/>
              </a:lnSpc>
              <a:defRPr/>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・ライセンス文の提供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の改変ソースコード、</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自社開発ソースコードの提供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・その他の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著作権表示、謝辞他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履行など</a:t>
            </a:r>
          </a:p>
        </p:txBody>
      </p:sp>
      <p:sp>
        <p:nvSpPr>
          <p:cNvPr id="4" name="フリーフォーム 3"/>
          <p:cNvSpPr/>
          <p:nvPr/>
        </p:nvSpPr>
        <p:spPr>
          <a:xfrm>
            <a:off x="6955277" y="3258766"/>
            <a:ext cx="2490280" cy="359923"/>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p:cNvSpPr/>
          <p:nvPr/>
        </p:nvSpPr>
        <p:spPr>
          <a:xfrm rot="16777109">
            <a:off x="9524220" y="4246889"/>
            <a:ext cx="1723096" cy="531235"/>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配布の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の配布につながる例をいくつか挙げておく。いずれの場合も</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製品を作り上げる段階で大きな問題になる（図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を利用して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7" y="1701766"/>
            <a:ext cx="8257534"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導入時の検討、レビュー、</a:t>
            </a: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知的財産権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を利用した開発では、開発期間の短縮や開発コストの低減が見込めるが、その反面、</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533177" y="1605064"/>
            <a:ext cx="9692537"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648408" y="1780707"/>
            <a:ext cx="9680854"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なお、上記</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の特徴に留意した取扱いを行う上で必要な工程群を、便宜上</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20619</TotalTime>
  <Words>4533</Words>
  <Application>Microsoft Office PowerPoint</Application>
  <PresentationFormat>ワイド画面</PresentationFormat>
  <Paragraphs>650</Paragraphs>
  <Slides>43</Slides>
  <Notes>43</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43</vt:i4>
      </vt:variant>
    </vt:vector>
  </HeadingPairs>
  <TitlesOfParts>
    <vt:vector size="57" baseType="lpstr">
      <vt:lpstr>맑은 고딕</vt:lpstr>
      <vt:lpstr>MS PGothic</vt:lpstr>
      <vt:lpstr>MS PGothic</vt:lpstr>
      <vt:lpstr>ＭＳ ゴシック</vt:lpstr>
      <vt:lpstr>Roboto</vt:lpstr>
      <vt:lpstr>Roboto Mono</vt:lpstr>
      <vt:lpstr>メイリオ</vt:lpstr>
      <vt:lpstr>游ゴシック</vt:lpstr>
      <vt:lpstr>Arial</vt:lpstr>
      <vt:lpstr>Calibri</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コンテンツ</vt:lpstr>
      <vt:lpstr>第1章</vt:lpstr>
      <vt:lpstr>"知的財産”とは何か？</vt:lpstr>
      <vt:lpstr>ソフトウェアにおける著作権の概念</vt:lpstr>
      <vt:lpstr>ソフトウェアに最も関係する 著作権における「権利」</vt:lpstr>
      <vt:lpstr>第2章</vt:lpstr>
      <vt:lpstr>ライセンス</vt:lpstr>
      <vt:lpstr>FOSSライセンス </vt:lpstr>
      <vt:lpstr>パーミッシブ（寛容）なFOSSライセンス</vt:lpstr>
      <vt:lpstr>ライセンスの互恵性とコピーレフトライセンス</vt:lpstr>
      <vt:lpstr>第3章</vt:lpstr>
      <vt:lpstr>FOSS コンプライアンスプログラム　　  【§1.0】</vt:lpstr>
      <vt:lpstr>FOSS ポリシー　　　　　　　　　　  　【§1.1】</vt:lpstr>
      <vt:lpstr>FOSS ポリシー(The Liunux FoundationのOpen Compliance Programのポリシー例)</vt:lpstr>
      <vt:lpstr>FOSSコンプライアンス体制　　　　　　　　　【§1.2,1.3,2.2】</vt:lpstr>
      <vt:lpstr>FOSSリスト作成プロセス　　　　　　　【§3.1】</vt:lpstr>
      <vt:lpstr>【§1.5】</vt:lpstr>
      <vt:lpstr>FOSS配布物確認プロセス　　　　　　　　　【§4.1】</vt:lpstr>
      <vt:lpstr>第4章</vt:lpstr>
      <vt:lpstr>FOSS導入時の検討・実施事項</vt:lpstr>
      <vt:lpstr>FOSS導入時の検討・実施事項</vt:lpstr>
      <vt:lpstr>FOSS導入時の検討・実施事項</vt:lpstr>
      <vt:lpstr>FOSS導入時の検討・実施事項</vt:lpstr>
      <vt:lpstr>第5章</vt:lpstr>
      <vt:lpstr>FOSSレビュー                                    【§1.5】</vt:lpstr>
      <vt:lpstr>どのような情報を集める必要があるか？</vt:lpstr>
      <vt:lpstr>ソースコード スキャン ツール</vt:lpstr>
      <vt:lpstr>第6章</vt:lpstr>
      <vt:lpstr>FOSS配布:ビジネス形態毎の配布の事例            【§3.2】</vt:lpstr>
      <vt:lpstr>FOSS配布の例                                               【§3.2】</vt:lpstr>
      <vt:lpstr>ソフトウェアサプライチェーン     【§3.2】</vt:lpstr>
      <vt:lpstr>第7章</vt:lpstr>
      <vt:lpstr>まとめ</vt:lpstr>
      <vt:lpstr>第8章</vt:lpstr>
      <vt:lpstr>第9章</vt:lpstr>
      <vt:lpstr>事後課題           　　　　　　　　　　　　　　　　　　　　　　　　　　　　　　　【§1.2】</vt:lpstr>
      <vt:lpstr>付録</vt:lpstr>
      <vt:lpstr>一般的な製品及びシステム等の開発プロセス</vt:lpstr>
      <vt:lpstr>開発プロセスと｢FOSSコンプライアンスプロセス｣との関係</vt:lpstr>
      <vt:lpstr>FOSSコンプライアンス・プロセスとは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1026</cp:revision>
  <cp:lastPrinted>2017-10-26T22:18:50Z</cp:lastPrinted>
  <dcterms:created xsi:type="dcterms:W3CDTF">2013-07-15T20:26:40Z</dcterms:created>
  <dcterms:modified xsi:type="dcterms:W3CDTF">2019-07-29T02:05:09Z</dcterms:modified>
</cp:coreProperties>
</file>