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2"/>
  </p:notesMasterIdLst>
  <p:sldIdLst>
    <p:sldId id="256" r:id="rId2"/>
    <p:sldId id="277" r:id="rId3"/>
    <p:sldId id="278" r:id="rId4"/>
    <p:sldId id="271" r:id="rId5"/>
    <p:sldId id="275" r:id="rId6"/>
    <p:sldId id="264" r:id="rId7"/>
    <p:sldId id="265" r:id="rId8"/>
    <p:sldId id="266" r:id="rId9"/>
    <p:sldId id="267" r:id="rId10"/>
    <p:sldId id="272" r:id="rId11"/>
    <p:sldId id="273" r:id="rId12"/>
    <p:sldId id="274" r:id="rId13"/>
    <p:sldId id="285" r:id="rId14"/>
    <p:sldId id="276" r:id="rId15"/>
    <p:sldId id="279" r:id="rId16"/>
    <p:sldId id="280" r:id="rId17"/>
    <p:sldId id="281" r:id="rId18"/>
    <p:sldId id="283" r:id="rId19"/>
    <p:sldId id="284" r:id="rId20"/>
    <p:sldId id="286" r:id="rId21"/>
  </p:sldIdLst>
  <p:sldSz cx="9906000" cy="6858000" type="A4"/>
  <p:notesSz cx="6858000" cy="9144000"/>
  <p:embeddedFontLst>
    <p:embeddedFont>
      <p:font typeface="Meiryo UI" panose="020B0604030504040204" pitchFamily="50" charset="-128"/>
      <p:regular r:id="rId23"/>
      <p:bold r:id="rId24"/>
      <p:italic r:id="rId25"/>
      <p:boldItalic r:id="rId26"/>
    </p:embeddedFont>
    <p:embeddedFont>
      <p:font typeface="Roboto" panose="020B0600070205080204" charset="0"/>
      <p:regular r:id="rId27"/>
      <p:bold r:id="rId28"/>
      <p:italic r:id="rId29"/>
      <p:boldItalic r:id="rId30"/>
    </p:embeddedFont>
    <p:embeddedFont>
      <p:font typeface="Roboto Condensed" panose="020B0600070205080204" charset="0"/>
      <p:regular r:id="rId31"/>
      <p:bold r:id="rId32"/>
      <p:italic r:id="rId33"/>
      <p:boldItalic r:id="rId34"/>
    </p:embeddedFont>
    <p:embeddedFont>
      <p:font typeface="Roboto Medium" panose="020B0600070205080204" charset="0"/>
      <p:regular r:id="rId35"/>
    </p:embeddedFont>
    <p:embeddedFont>
      <p:font typeface="メイリオ" panose="020B0604030504040204" pitchFamily="50" charset="-128"/>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414" y="11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global.hitachi.net\GUVPCRootO$\GUJPVP195094152-10511731\MyDocument\&#12510;&#12452;&#12489;&#12461;&#12517;&#12513;&#12531;&#12488;\OSS\OpenChain\Japan%20WG\ML\mlmember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OpenChain Japan WG ML Subscribers</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5"/>
            <c:backward val="5"/>
            <c:dispRSqr val="0"/>
            <c:dispEq val="1"/>
            <c:trendlineLbl>
              <c:layout>
                <c:manualLayout>
                  <c:x val="-0.41957011490198037"/>
                  <c:y val="0.3410864385630569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rendlineLbl>
          </c:trendline>
          <c:xVal>
            <c:numRef>
              <c:f>Sheet1!$B$4:$B$12</c:f>
              <c:numCache>
                <c:formatCode>0_);[Red]\(0\)</c:formatCode>
                <c:ptCount val="9"/>
                <c:pt idx="0">
                  <c:v>6</c:v>
                </c:pt>
                <c:pt idx="1">
                  <c:v>7</c:v>
                </c:pt>
                <c:pt idx="2">
                  <c:v>16</c:v>
                </c:pt>
                <c:pt idx="3">
                  <c:v>44</c:v>
                </c:pt>
                <c:pt idx="4">
                  <c:v>51</c:v>
                </c:pt>
                <c:pt idx="5">
                  <c:v>57</c:v>
                </c:pt>
                <c:pt idx="6">
                  <c:v>61</c:v>
                </c:pt>
                <c:pt idx="7">
                  <c:v>65</c:v>
                </c:pt>
                <c:pt idx="8">
                  <c:v>68</c:v>
                </c:pt>
              </c:numCache>
            </c:numRef>
          </c:xVal>
          <c:yVal>
            <c:numRef>
              <c:f>Sheet1!$C$4:$C$12</c:f>
              <c:numCache>
                <c:formatCode>General</c:formatCode>
                <c:ptCount val="9"/>
                <c:pt idx="0">
                  <c:v>14</c:v>
                </c:pt>
                <c:pt idx="1">
                  <c:v>22</c:v>
                </c:pt>
                <c:pt idx="2">
                  <c:v>34</c:v>
                </c:pt>
                <c:pt idx="3">
                  <c:v>75</c:v>
                </c:pt>
                <c:pt idx="4">
                  <c:v>90</c:v>
                </c:pt>
                <c:pt idx="5">
                  <c:v>98</c:v>
                </c:pt>
                <c:pt idx="6">
                  <c:v>109</c:v>
                </c:pt>
                <c:pt idx="7">
                  <c:v>129</c:v>
                </c:pt>
                <c:pt idx="8">
                  <c:v>134</c:v>
                </c:pt>
              </c:numCache>
            </c:numRef>
          </c:yVal>
          <c:smooth val="0"/>
          <c:extLst>
            <c:ext xmlns:c16="http://schemas.microsoft.com/office/drawing/2014/chart" uri="{C3380CC4-5D6E-409C-BE32-E72D297353CC}">
              <c16:uniqueId val="{00000001-39C3-4D23-99DB-A98311EFE3F7}"/>
            </c:ext>
          </c:extLst>
        </c:ser>
        <c:dLbls>
          <c:showLegendKey val="0"/>
          <c:showVal val="0"/>
          <c:showCatName val="0"/>
          <c:showSerName val="0"/>
          <c:showPercent val="0"/>
          <c:showBubbleSize val="0"/>
        </c:dLbls>
        <c:axId val="594099776"/>
        <c:axId val="594103056"/>
      </c:scatterChart>
      <c:valAx>
        <c:axId val="594099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Week</a:t>
                </a:r>
                <a:r>
                  <a:rPr lang="en-US" altLang="ja-JP" baseline="0"/>
                  <a:t> since Jan. 1st, 2018</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103056"/>
        <c:crosses val="autoZero"/>
        <c:crossBetween val="midCat"/>
      </c:valAx>
      <c:valAx>
        <c:axId val="594103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Subscribers</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4099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40854469"/>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12</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8434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178636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0333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366532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97041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750006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862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28517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46579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371600"/>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742950" y="3505200"/>
            <a:ext cx="69341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742950" y="3398520"/>
            <a:ext cx="8502650"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1432" y="55507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82505" y="2362201"/>
            <a:ext cx="84201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782505" y="4626865"/>
            <a:ext cx="84201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92479" y="4599433"/>
            <a:ext cx="850265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906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1"/>
            <a:ext cx="9906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9"/>
            <a:ext cx="9012307"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9012307" y="18288"/>
            <a:ext cx="398392"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openchainproject.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openchain-japanwg.slack.com/" TargetMode="External"/><Relationship Id="rId4" Type="http://schemas.openxmlformats.org/officeDocument/2006/relationships/hyperlink" Target="https://github.com/OpenChain-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openchainproject.org/conformance" TargetMode="External"/><Relationship Id="rId4" Type="http://schemas.openxmlformats.org/officeDocument/2006/relationships/hyperlink" Target="https://www.openchainproject.org/transla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2" name="サブタイトル 1"/>
          <p:cNvSpPr>
            <a:spLocks noGrp="1"/>
          </p:cNvSpPr>
          <p:nvPr>
            <p:ph type="subTitle" idx="1"/>
          </p:nvPr>
        </p:nvSpPr>
        <p:spPr>
          <a:xfrm>
            <a:off x="742950" y="3505200"/>
            <a:ext cx="8386514" cy="1752600"/>
          </a:xfrm>
        </p:spPr>
        <p:txBody>
          <a:bodyPr/>
          <a:lstStyle/>
          <a:p>
            <a:pPr algn="r"/>
            <a:r>
              <a:rPr kumimoji="1" lang="en-US" altLang="ja-JP" dirty="0">
                <a:latin typeface="+mn-ea"/>
                <a:ea typeface="+mn-ea"/>
              </a:rPr>
              <a:t>2019</a:t>
            </a:r>
            <a:r>
              <a:rPr kumimoji="1" lang="ja-JP" altLang="en-US" dirty="0">
                <a:latin typeface="+mn-ea"/>
                <a:ea typeface="+mn-ea"/>
              </a:rPr>
              <a:t>年</a:t>
            </a:r>
            <a:r>
              <a:rPr kumimoji="1" lang="en-US" altLang="ja-JP" dirty="0">
                <a:latin typeface="+mn-ea"/>
                <a:ea typeface="+mn-ea"/>
              </a:rPr>
              <a:t>4</a:t>
            </a:r>
            <a:r>
              <a:rPr kumimoji="1" lang="ja-JP" altLang="en-US" dirty="0">
                <a:latin typeface="+mn-ea"/>
                <a:ea typeface="+mn-ea"/>
              </a:rPr>
              <a:t>月</a:t>
            </a:r>
            <a:r>
              <a:rPr kumimoji="1" lang="en-US" altLang="ja-JP" dirty="0">
                <a:latin typeface="+mn-ea"/>
                <a:ea typeface="+mn-ea"/>
              </a:rPr>
              <a:t>18</a:t>
            </a:r>
            <a:r>
              <a:rPr kumimoji="1" lang="ja-JP" altLang="en-US" dirty="0">
                <a:latin typeface="+mn-ea"/>
                <a:ea typeface="+mn-ea"/>
              </a:rPr>
              <a:t>日</a:t>
            </a:r>
            <a:endParaRPr kumimoji="1" lang="en-US" altLang="ja-JP" dirty="0">
              <a:latin typeface="+mn-ea"/>
              <a:ea typeface="+mn-ea"/>
            </a:endParaRP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0" y="874713"/>
            <a:ext cx="2628900" cy="1460500"/>
          </a:xfrm>
          <a:prstGeom prst="rect">
            <a:avLst/>
          </a:prstGeom>
        </p:spPr>
      </p:pic>
      <p:sp>
        <p:nvSpPr>
          <p:cNvPr id="10" name="Title 1"/>
          <p:cNvSpPr>
            <a:spLocks noGrp="1"/>
          </p:cNvSpPr>
          <p:nvPr>
            <p:ph type="ctrTitle"/>
          </p:nvPr>
        </p:nvSpPr>
        <p:spPr>
          <a:xfrm>
            <a:off x="776536" y="1371601"/>
            <a:ext cx="8575104" cy="1927225"/>
          </a:xfrm>
        </p:spPr>
        <p:txBody>
          <a:bodyPr/>
          <a:lstStyle/>
          <a:p>
            <a:r>
              <a:rPr lang="en-US" sz="4800" dirty="0">
                <a:solidFill>
                  <a:srgbClr val="E56B45"/>
                </a:solidFill>
              </a:rPr>
              <a:t>Japan WG</a:t>
            </a:r>
            <a:endParaRPr lang="en-US" sz="4800" dirty="0">
              <a:solidFill>
                <a:srgbClr val="E56B45"/>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0" y="2996952"/>
            <a:ext cx="8915399" cy="990599"/>
          </a:xfrm>
          <a:prstGeom prst="rect">
            <a:avLst/>
          </a:prstGeom>
          <a:noFill/>
          <a:ln>
            <a:noFill/>
          </a:ln>
        </p:spPr>
        <p:txBody>
          <a:bodyPr lIns="91425" tIns="45700" rIns="91425" bIns="45700" anchor="ctr" anchorCtr="0">
            <a:noAutofit/>
          </a:bodyPr>
          <a:lstStyle/>
          <a:p>
            <a:pPr marL="0" marR="0" lvl="0" indent="0" algn="ctr" rtl="0">
              <a:spcBef>
                <a:spcPts val="0"/>
              </a:spcBef>
              <a:buClr>
                <a:srgbClr val="D2533C"/>
              </a:buClr>
              <a:buSzPct val="25000"/>
              <a:buFont typeface="Roboto"/>
              <a:buNone/>
            </a:pPr>
            <a:r>
              <a:rPr lang="en-US" sz="5400" b="0" i="0" u="none" strike="noStrike" cap="none" dirty="0" err="1">
                <a:solidFill>
                  <a:srgbClr val="D2533C"/>
                </a:solidFill>
                <a:latin typeface="Roboto"/>
                <a:ea typeface="Roboto"/>
                <a:cs typeface="Roboto"/>
                <a:sym typeface="Roboto"/>
              </a:rPr>
              <a:t>OpenChain</a:t>
            </a:r>
            <a:br>
              <a:rPr lang="en-US" sz="5400" b="0" i="0" u="none" strike="noStrike" cap="none" dirty="0">
                <a:solidFill>
                  <a:srgbClr val="D2533C"/>
                </a:solidFill>
                <a:latin typeface="Roboto"/>
                <a:ea typeface="Roboto"/>
                <a:cs typeface="Roboto"/>
                <a:sym typeface="Roboto"/>
              </a:rPr>
            </a:br>
            <a:r>
              <a:rPr lang="en-US" altLang="ja-JP" sz="5400" dirty="0">
                <a:solidFill>
                  <a:srgbClr val="D2533C"/>
                </a:solidFill>
              </a:rPr>
              <a:t>Japan</a:t>
            </a:r>
            <a:r>
              <a:rPr lang="ja-JP" altLang="en-US" sz="5400" dirty="0">
                <a:solidFill>
                  <a:srgbClr val="D2533C"/>
                </a:solidFill>
              </a:rPr>
              <a:t> </a:t>
            </a:r>
            <a:r>
              <a:rPr lang="en-US" altLang="ja-JP" sz="5400" dirty="0">
                <a:solidFill>
                  <a:srgbClr val="D2533C"/>
                </a:solidFill>
              </a:rPr>
              <a:t>Working Group</a:t>
            </a:r>
            <a:endParaRPr lang="en-US" sz="5400" b="0" i="0" u="none" strike="noStrike" cap="none" dirty="0">
              <a:solidFill>
                <a:srgbClr val="D2533C"/>
              </a:solidFill>
              <a:latin typeface="+mj-ea"/>
              <a:ea typeface="+mj-ea"/>
              <a:cs typeface="Roboto"/>
              <a:sym typeface="Roboto"/>
            </a:endParaRPr>
          </a:p>
        </p:txBody>
      </p:sp>
    </p:spTree>
    <p:extLst>
      <p:ext uri="{BB962C8B-B14F-4D97-AF65-F5344CB8AC3E}">
        <p14:creationId xmlns:p14="http://schemas.microsoft.com/office/powerpoint/2010/main" val="211222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en-US" altLang="ja-JP" sz="4000" b="0" i="0" u="none" strike="noStrike" cap="none" dirty="0">
                <a:solidFill>
                  <a:srgbClr val="D2533C"/>
                </a:solidFill>
                <a:latin typeface="+mj-ea"/>
                <a:ea typeface="+mj-ea"/>
                <a:cs typeface="Roboto"/>
                <a:sym typeface="Roboto"/>
              </a:rPr>
              <a:t> Japan WG</a:t>
            </a:r>
            <a:r>
              <a:rPr lang="ja-JP" altLang="en-US" sz="4000" b="0" i="0" u="none" strike="noStrike" cap="none" dirty="0">
                <a:solidFill>
                  <a:srgbClr val="D2533C"/>
                </a:solidFill>
                <a:latin typeface="+mj-ea"/>
                <a:ea typeface="+mj-ea"/>
                <a:cs typeface="Roboto"/>
                <a:sym typeface="Roboto"/>
              </a:rPr>
              <a:t>設立</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344488" y="1412776"/>
            <a:ext cx="9433047"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en-US" altLang="ja-JP" dirty="0">
                <a:latin typeface="+mn-ea"/>
                <a:ea typeface="+mn-ea"/>
              </a:rPr>
              <a:t>2017</a:t>
            </a:r>
            <a:r>
              <a:rPr lang="ja-JP" altLang="en-US" dirty="0">
                <a:latin typeface="+mn-ea"/>
                <a:ea typeface="+mn-ea"/>
              </a:rPr>
              <a:t>年</a:t>
            </a:r>
            <a:r>
              <a:rPr lang="en-US" altLang="ja-JP" dirty="0">
                <a:latin typeface="+mn-ea"/>
                <a:ea typeface="+mn-ea"/>
              </a:rPr>
              <a:t>8</a:t>
            </a:r>
            <a:r>
              <a:rPr lang="ja-JP" altLang="en-US" dirty="0">
                <a:latin typeface="+mn-ea"/>
                <a:ea typeface="+mn-ea"/>
              </a:rPr>
              <a:t>月以降、トヨタ、日立、ソニーの日本企業が</a:t>
            </a:r>
            <a:r>
              <a:rPr lang="en-US" altLang="ja-JP" dirty="0" err="1">
                <a:latin typeface="+mn-ea"/>
                <a:ea typeface="+mn-ea"/>
              </a:rPr>
              <a:t>OpenChain</a:t>
            </a:r>
            <a:r>
              <a:rPr lang="ja-JP" altLang="en-US" dirty="0">
                <a:latin typeface="+mn-ea"/>
                <a:ea typeface="+mn-ea"/>
              </a:rPr>
              <a:t>に加盟。</a:t>
            </a:r>
            <a:endParaRPr lang="en-US" altLang="ja-JP" dirty="0">
              <a:latin typeface="+mn-ea"/>
              <a:ea typeface="+mn-ea"/>
            </a:endParaRPr>
          </a:p>
          <a:p>
            <a:pPr marL="361950" lvl="0" indent="-161925">
              <a:buFont typeface="Arial" pitchFamily="34" charset="0"/>
              <a:buChar char="•"/>
            </a:pPr>
            <a:endParaRPr lang="en-US" altLang="ja-JP" sz="1100" dirty="0">
              <a:latin typeface="+mn-ea"/>
              <a:ea typeface="+mn-ea"/>
            </a:endParaRPr>
          </a:p>
          <a:p>
            <a:pPr marL="342900" indent="-342900">
              <a:buFont typeface="Wingdings" pitchFamily="2" charset="2"/>
              <a:buChar char="u"/>
            </a:pPr>
            <a:r>
              <a:rPr lang="en-US" altLang="ja-JP" dirty="0" err="1">
                <a:latin typeface="+mn-ea"/>
                <a:ea typeface="+mn-ea"/>
              </a:rPr>
              <a:t>OpenChain</a:t>
            </a:r>
            <a:r>
              <a:rPr lang="ja-JP" altLang="en-US" dirty="0">
                <a:latin typeface="+mn-ea"/>
                <a:ea typeface="+mn-ea"/>
              </a:rPr>
              <a:t>の枠組みを使って面白いことしたいよね。</a:t>
            </a:r>
            <a:endParaRPr lang="en-US" altLang="ja-JP" dirty="0">
              <a:latin typeface="+mj-ea"/>
            </a:endParaRPr>
          </a:p>
          <a:p>
            <a:pPr marL="361950" lvl="0" indent="-161925">
              <a:buFont typeface="Arial" pitchFamily="34" charset="0"/>
              <a:buChar char="•"/>
            </a:pPr>
            <a:r>
              <a:rPr lang="ja-JP" altLang="en-US" dirty="0">
                <a:latin typeface="+mn-ea"/>
                <a:ea typeface="+mn-ea"/>
              </a:rPr>
              <a:t>日本でコンプライアンスの意識を高めよう！</a:t>
            </a:r>
            <a:endParaRPr lang="en-US" altLang="ja-JP" dirty="0">
              <a:latin typeface="+mn-ea"/>
              <a:ea typeface="+mn-ea"/>
            </a:endParaRPr>
          </a:p>
          <a:p>
            <a:pPr marL="361950" lvl="0" indent="-161925">
              <a:buFont typeface="Arial" pitchFamily="34" charset="0"/>
              <a:buChar char="•"/>
            </a:pPr>
            <a:r>
              <a:rPr lang="ja-JP" altLang="en-US" dirty="0">
                <a:latin typeface="+mn-ea"/>
                <a:ea typeface="+mn-ea"/>
              </a:rPr>
              <a:t>日本からアジアに向かってコンプライアンスの意識を高めよう！</a:t>
            </a:r>
          </a:p>
          <a:p>
            <a:pPr marL="361950" lvl="0" indent="-161925">
              <a:buFont typeface="Arial" pitchFamily="34" charset="0"/>
              <a:buChar char="•"/>
            </a:pPr>
            <a:r>
              <a:rPr lang="ja-JP" altLang="en-US" dirty="0">
                <a:latin typeface="+mn-ea"/>
                <a:ea typeface="+mn-ea"/>
              </a:rPr>
              <a:t>コンプライアンスに対する課題に関して情報交換しよう！</a:t>
            </a:r>
            <a:endParaRPr lang="en-US" altLang="ja-JP" dirty="0">
              <a:latin typeface="+mn-ea"/>
              <a:ea typeface="+mn-ea"/>
            </a:endParaRPr>
          </a:p>
          <a:p>
            <a:pPr marL="361950" lvl="0" indent="-161925">
              <a:buFont typeface="Arial" pitchFamily="34" charset="0"/>
              <a:buChar char="•"/>
            </a:pPr>
            <a:r>
              <a:rPr lang="ja-JP" altLang="en-US" dirty="0">
                <a:latin typeface="+mn-ea"/>
                <a:ea typeface="+mn-ea"/>
              </a:rPr>
              <a:t>日本語で議論が出来る場を設けよう！</a:t>
            </a:r>
            <a:endParaRPr lang="en-US" altLang="ja-JP" dirty="0">
              <a:latin typeface="+mn-ea"/>
              <a:ea typeface="+mn-ea"/>
            </a:endParaRPr>
          </a:p>
          <a:p>
            <a:pPr marL="361950" lvl="0" indent="-161925">
              <a:buFont typeface="Arial" pitchFamily="34" charset="0"/>
              <a:buChar char="•"/>
            </a:pPr>
            <a:endParaRPr lang="en-US" altLang="ja-JP" sz="1100" dirty="0">
              <a:latin typeface="+mn-ea"/>
              <a:ea typeface="+mn-ea"/>
            </a:endParaRPr>
          </a:p>
          <a:p>
            <a:pPr marL="342900" lvl="0" indent="-342900">
              <a:buFont typeface="Wingdings" pitchFamily="2" charset="2"/>
              <a:buChar char="u"/>
            </a:pPr>
            <a:r>
              <a:rPr lang="ja-JP" altLang="en-US" dirty="0">
                <a:latin typeface="+mn-ea"/>
                <a:ea typeface="+mn-ea"/>
              </a:rPr>
              <a:t>仲間作りが必要だよね！？</a:t>
            </a:r>
            <a:endParaRPr lang="en-US" altLang="ja-JP" dirty="0">
              <a:latin typeface="+mn-ea"/>
              <a:ea typeface="+mn-ea"/>
            </a:endParaRPr>
          </a:p>
          <a:p>
            <a:pPr marL="361950" lvl="0" indent="-161925">
              <a:buFont typeface="Arial" pitchFamily="34" charset="0"/>
              <a:buChar char="•"/>
            </a:pPr>
            <a:r>
              <a:rPr lang="ja-JP" altLang="en-US" dirty="0">
                <a:latin typeface="+mn-ea"/>
                <a:ea typeface="+mn-ea"/>
              </a:rPr>
              <a:t>コミュニティを作ろう！</a:t>
            </a:r>
            <a:endParaRPr lang="en-US" altLang="ja-JP" dirty="0">
              <a:latin typeface="+mn-ea"/>
              <a:ea typeface="+mn-ea"/>
            </a:endParaRPr>
          </a:p>
        </p:txBody>
      </p:sp>
      <p:sp>
        <p:nvSpPr>
          <p:cNvPr id="4" name="正方形/長方形 3"/>
          <p:cNvSpPr/>
          <p:nvPr/>
        </p:nvSpPr>
        <p:spPr>
          <a:xfrm>
            <a:off x="272480" y="5589240"/>
            <a:ext cx="9433048" cy="936104"/>
          </a:xfrm>
          <a:prstGeom prst="rect">
            <a:avLst/>
          </a:prstGeom>
          <a:ln w="28575">
            <a:solidFill>
              <a:srgbClr val="7030A0"/>
            </a:solidFill>
          </a:ln>
        </p:spPr>
        <p:txBody>
          <a:bodyPr wrap="square" anchor="ctr">
            <a:noAutofit/>
          </a:bodyPr>
          <a:lstStyle/>
          <a:p>
            <a:pPr algn="ct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Japan WG</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は、日本企業同士の、日本語によるコミュニティです</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932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en-US" altLang="ja-JP" sz="4000" b="0" i="0" u="none" strike="noStrike" cap="none" dirty="0">
                <a:solidFill>
                  <a:srgbClr val="D2533C"/>
                </a:solidFill>
                <a:latin typeface="+mj-ea"/>
                <a:ea typeface="+mj-ea"/>
                <a:cs typeface="Roboto"/>
                <a:sym typeface="Roboto"/>
              </a:rPr>
              <a:t> Japan WG</a:t>
            </a:r>
            <a:r>
              <a:rPr lang="ja-JP" altLang="en-US" sz="4000" b="0" i="0" u="none" strike="noStrike" cap="none" dirty="0">
                <a:solidFill>
                  <a:srgbClr val="D2533C"/>
                </a:solidFill>
                <a:latin typeface="+mj-ea"/>
                <a:ea typeface="+mj-ea"/>
                <a:cs typeface="Roboto"/>
                <a:sym typeface="Roboto"/>
              </a:rPr>
              <a:t> </a:t>
            </a:r>
            <a:r>
              <a:rPr lang="en-US" altLang="ja-JP" dirty="0">
                <a:solidFill>
                  <a:srgbClr val="D2533C"/>
                </a:solidFill>
                <a:latin typeface="+mj-ea"/>
                <a:ea typeface="+mj-ea"/>
              </a:rPr>
              <a:t>ML</a:t>
            </a:r>
            <a:endParaRPr lang="en-US" sz="4000" b="0" i="0" u="none" strike="noStrike" cap="none" dirty="0">
              <a:solidFill>
                <a:srgbClr val="D2533C"/>
              </a:solidFill>
              <a:latin typeface="+mj-ea"/>
              <a:ea typeface="+mj-ea"/>
              <a:cs typeface="Roboto"/>
              <a:sym typeface="Roboto"/>
            </a:endParaRPr>
          </a:p>
        </p:txBody>
      </p:sp>
      <p:graphicFrame>
        <p:nvGraphicFramePr>
          <p:cNvPr id="7" name="グラフ 6">
            <a:extLst>
              <a:ext uri="{FF2B5EF4-FFF2-40B4-BE49-F238E27FC236}">
                <a16:creationId xmlns:a16="http://schemas.microsoft.com/office/drawing/2014/main" id="{971254E8-E76F-4D57-9366-2785CD723245}"/>
              </a:ext>
            </a:extLst>
          </p:cNvPr>
          <p:cNvGraphicFramePr>
            <a:graphicFrameLocks/>
          </p:cNvGraphicFramePr>
          <p:nvPr>
            <p:extLst>
              <p:ext uri="{D42A27DB-BD31-4B8C-83A1-F6EECF244321}">
                <p14:modId xmlns:p14="http://schemas.microsoft.com/office/powerpoint/2010/main" val="438969119"/>
              </p:ext>
            </p:extLst>
          </p:nvPr>
        </p:nvGraphicFramePr>
        <p:xfrm>
          <a:off x="1497806" y="1412776"/>
          <a:ext cx="6910388" cy="4329113"/>
        </p:xfrm>
        <a:graphic>
          <a:graphicData uri="http://schemas.openxmlformats.org/drawingml/2006/chart">
            <c:chart xmlns:c="http://schemas.openxmlformats.org/drawingml/2006/chart" xmlns:r="http://schemas.openxmlformats.org/officeDocument/2006/relationships" r:id="rId3"/>
          </a:graphicData>
        </a:graphic>
      </p:graphicFrame>
      <p:sp>
        <p:nvSpPr>
          <p:cNvPr id="4" name="テキスト ボックス 3">
            <a:extLst>
              <a:ext uri="{FF2B5EF4-FFF2-40B4-BE49-F238E27FC236}">
                <a16:creationId xmlns:a16="http://schemas.microsoft.com/office/drawing/2014/main" id="{FAD4B602-8B55-4012-86AD-10E087BAEFB6}"/>
              </a:ext>
            </a:extLst>
          </p:cNvPr>
          <p:cNvSpPr txBox="1"/>
          <p:nvPr/>
        </p:nvSpPr>
        <p:spPr>
          <a:xfrm>
            <a:off x="655803" y="5924489"/>
            <a:ext cx="8719054" cy="400110"/>
          </a:xfrm>
          <a:prstGeom prst="rect">
            <a:avLst/>
          </a:prstGeom>
          <a:noFill/>
        </p:spPr>
        <p:txBody>
          <a:bodyPr wrap="none" rtlCol="0">
            <a:spAutoFit/>
          </a:bodyPr>
          <a:lstStyle/>
          <a:p>
            <a:r>
              <a:rPr lang="en-US" altLang="ja-JP" sz="2000" dirty="0">
                <a:hlinkClick r:id="rId4"/>
              </a:rPr>
              <a:t>https://www.openchainproject.org/</a:t>
            </a:r>
            <a:r>
              <a:rPr lang="ja-JP" altLang="en-US" sz="2000" dirty="0"/>
              <a:t> → </a:t>
            </a:r>
            <a:r>
              <a:rPr lang="en-US" altLang="ja-JP" sz="2000" dirty="0"/>
              <a:t>Community </a:t>
            </a:r>
            <a:r>
              <a:rPr lang="ja-JP" altLang="en-US" sz="2000" dirty="0"/>
              <a:t>→ </a:t>
            </a:r>
            <a:r>
              <a:rPr lang="en-US" altLang="ja-JP" sz="2000" dirty="0"/>
              <a:t>Japanese Mailing List</a:t>
            </a:r>
            <a:endParaRPr kumimoji="1" lang="ja-JP" altLang="en-US" sz="2000" dirty="0"/>
          </a:p>
        </p:txBody>
      </p:sp>
    </p:spTree>
    <p:extLst>
      <p:ext uri="{BB962C8B-B14F-4D97-AF65-F5344CB8AC3E}">
        <p14:creationId xmlns:p14="http://schemas.microsoft.com/office/powerpoint/2010/main" val="406651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Japan WG</a:t>
            </a:r>
            <a:r>
              <a:rPr lang="ja-JP" altLang="en-US" sz="4000" b="0" i="0" u="none" strike="noStrike" cap="none" dirty="0">
                <a:solidFill>
                  <a:srgbClr val="D2533C"/>
                </a:solidFill>
                <a:latin typeface="+mj-ea"/>
                <a:ea typeface="+mj-ea"/>
                <a:cs typeface="Roboto"/>
                <a:sym typeface="Roboto"/>
              </a:rPr>
              <a:t> 会合</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ja-JP" altLang="en-US" dirty="0">
                <a:latin typeface="+mn-ea"/>
                <a:ea typeface="+mn-ea"/>
              </a:rPr>
              <a:t>第</a:t>
            </a:r>
            <a:r>
              <a:rPr lang="en-US" altLang="ja-JP" dirty="0">
                <a:latin typeface="+mn-ea"/>
                <a:ea typeface="+mn-ea"/>
              </a:rPr>
              <a:t>1</a:t>
            </a:r>
            <a:r>
              <a:rPr lang="ja-JP" altLang="en-US" dirty="0">
                <a:latin typeface="+mn-ea"/>
                <a:ea typeface="+mn-ea"/>
              </a:rPr>
              <a:t>回 会合 </a:t>
            </a:r>
            <a:r>
              <a:rPr lang="en-US" altLang="ja-JP" dirty="0">
                <a:latin typeface="+mn-ea"/>
                <a:ea typeface="+mn-ea"/>
              </a:rPr>
              <a:t>2017/12/27 @</a:t>
            </a:r>
            <a:r>
              <a:rPr lang="ja-JP" altLang="en-US" dirty="0">
                <a:latin typeface="+mn-ea"/>
                <a:ea typeface="+mn-ea"/>
              </a:rPr>
              <a:t>ソニー本社 クリエイティブラウンジ</a:t>
            </a:r>
            <a:endParaRPr lang="en-US" altLang="ja-JP"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2</a:t>
            </a:r>
            <a:r>
              <a:rPr lang="ja-JP" altLang="en-US" dirty="0">
                <a:latin typeface="+mn-ea"/>
                <a:ea typeface="+mn-ea"/>
              </a:rPr>
              <a:t>回 会合 </a:t>
            </a:r>
            <a:r>
              <a:rPr lang="en-US" altLang="ja-JP" dirty="0">
                <a:latin typeface="+mn-ea"/>
                <a:ea typeface="+mn-ea"/>
              </a:rPr>
              <a:t>2018</a:t>
            </a:r>
            <a:r>
              <a:rPr lang="ja-JP" altLang="en-US" dirty="0">
                <a:latin typeface="+mn-ea"/>
                <a:ea typeface="+mn-ea"/>
              </a:rPr>
              <a:t>年</a:t>
            </a:r>
            <a:r>
              <a:rPr lang="en-US" altLang="ja-JP" dirty="0">
                <a:latin typeface="+mn-ea"/>
                <a:ea typeface="+mn-ea"/>
              </a:rPr>
              <a:t>/2/22 @</a:t>
            </a:r>
            <a:r>
              <a:rPr lang="ja-JP" altLang="en-US" dirty="0">
                <a:latin typeface="+mn-ea"/>
                <a:ea typeface="+mn-ea"/>
              </a:rPr>
              <a:t>日立 </a:t>
            </a:r>
            <a:r>
              <a:rPr lang="en-US" altLang="ja-JP" dirty="0">
                <a:latin typeface="+mn-ea"/>
                <a:ea typeface="+mn-ea"/>
              </a:rPr>
              <a:t>(</a:t>
            </a:r>
            <a:r>
              <a:rPr lang="ja-JP" altLang="en-US" dirty="0">
                <a:latin typeface="+mn-ea"/>
                <a:ea typeface="+mn-ea"/>
              </a:rPr>
              <a:t>品川オフィス</a:t>
            </a:r>
            <a:r>
              <a:rPr lang="en-US" altLang="ja-JP" dirty="0">
                <a:latin typeface="+mn-ea"/>
                <a:ea typeface="+mn-ea"/>
              </a:rPr>
              <a:t>)</a:t>
            </a:r>
            <a:r>
              <a:rPr lang="ja-JP" altLang="en-US" dirty="0">
                <a:latin typeface="+mn-ea"/>
                <a:ea typeface="+mn-ea"/>
              </a:rPr>
              <a:t> </a:t>
            </a:r>
            <a:endParaRPr lang="en-US" altLang="ja-JP"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3</a:t>
            </a:r>
            <a:r>
              <a:rPr lang="ja-JP" altLang="en-US" dirty="0">
                <a:latin typeface="+mn-ea"/>
                <a:ea typeface="+mn-ea"/>
              </a:rPr>
              <a:t>回 会合 </a:t>
            </a:r>
            <a:r>
              <a:rPr lang="en-US" altLang="ja-JP" dirty="0">
                <a:latin typeface="+mn-ea"/>
                <a:ea typeface="+mn-ea"/>
              </a:rPr>
              <a:t>2018/4/19 @Panasonic (Wonder Lab Osaka)</a:t>
            </a:r>
          </a:p>
          <a:p>
            <a:pPr marL="342900" indent="-342900">
              <a:buFont typeface="Wingdings" pitchFamily="2" charset="2"/>
              <a:buChar char="u"/>
            </a:pPr>
            <a:r>
              <a:rPr lang="en-US" altLang="ja-JP" dirty="0">
                <a:latin typeface="+mn-ea"/>
                <a:ea typeface="+mn-ea"/>
              </a:rPr>
              <a:t>Ad hoc</a:t>
            </a:r>
            <a:r>
              <a:rPr lang="ja-JP" altLang="en-US" dirty="0">
                <a:latin typeface="+mn-ea"/>
                <a:ea typeface="+mn-ea"/>
              </a:rPr>
              <a:t>会合 </a:t>
            </a:r>
            <a:r>
              <a:rPr lang="en-US" altLang="ja-JP" dirty="0">
                <a:latin typeface="+mn-ea"/>
                <a:ea typeface="+mn-ea"/>
              </a:rPr>
              <a:t>2018/6/8</a:t>
            </a:r>
            <a:r>
              <a:rPr lang="en-US" altLang="ja-JP" dirty="0">
                <a:latin typeface="+mn-ea"/>
              </a:rPr>
              <a:t> @</a:t>
            </a:r>
            <a:r>
              <a:rPr lang="ja-JP" altLang="en-US" dirty="0">
                <a:latin typeface="+mn-ea"/>
                <a:ea typeface="+mn-ea"/>
              </a:rPr>
              <a:t>ソニー本社　クリエイティブラウンジ</a:t>
            </a:r>
            <a:endParaRPr lang="en-US" altLang="ja-JP"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4</a:t>
            </a:r>
            <a:r>
              <a:rPr lang="ja-JP" altLang="en-US" dirty="0">
                <a:latin typeface="+mn-ea"/>
                <a:ea typeface="+mn-ea"/>
              </a:rPr>
              <a:t>回 会合 </a:t>
            </a:r>
            <a:r>
              <a:rPr lang="en-US" altLang="ja-JP" dirty="0">
                <a:latin typeface="+mn-ea"/>
                <a:ea typeface="+mn-ea"/>
              </a:rPr>
              <a:t>2018/6/13</a:t>
            </a:r>
            <a:r>
              <a:rPr lang="en-US" altLang="ja-JP" dirty="0">
                <a:latin typeface="+mn-ea"/>
              </a:rPr>
              <a:t> @</a:t>
            </a:r>
            <a:r>
              <a:rPr lang="ja-JP" altLang="en-US" dirty="0">
                <a:latin typeface="+mn-ea"/>
                <a:ea typeface="+mn-ea"/>
              </a:rPr>
              <a:t>トヨタ自動車名古屋オフィス</a:t>
            </a:r>
            <a:endParaRPr lang="en-US" altLang="ja-JP" dirty="0">
              <a:latin typeface="+mn-ea"/>
              <a:ea typeface="+mn-ea"/>
            </a:endParaRPr>
          </a:p>
          <a:p>
            <a:pPr marL="342900" indent="-342900">
              <a:buFont typeface="Wingdings" pitchFamily="2" charset="2"/>
              <a:buChar char="u"/>
            </a:pPr>
            <a:r>
              <a:rPr lang="zh-TW" altLang="en-US" dirty="0">
                <a:latin typeface="ＭＳ Ｐゴシック" panose="020B0600070205080204" pitchFamily="50" charset="-128"/>
                <a:ea typeface="ＭＳ Ｐゴシック" panose="020B0600070205080204" pitchFamily="50" charset="-128"/>
              </a:rPr>
              <a:t>第</a:t>
            </a:r>
            <a:r>
              <a:rPr lang="en-US" altLang="zh-TW" dirty="0">
                <a:latin typeface="ＭＳ Ｐゴシック" panose="020B0600070205080204" pitchFamily="50" charset="-128"/>
                <a:ea typeface="ＭＳ Ｐゴシック" panose="020B0600070205080204" pitchFamily="50" charset="-128"/>
              </a:rPr>
              <a:t>5</a:t>
            </a:r>
            <a:r>
              <a:rPr lang="zh-TW" altLang="en-US" dirty="0">
                <a:latin typeface="ＭＳ Ｐゴシック" panose="020B0600070205080204" pitchFamily="50" charset="-128"/>
                <a:ea typeface="ＭＳ Ｐゴシック" panose="020B0600070205080204" pitchFamily="50" charset="-128"/>
              </a:rPr>
              <a:t>回 会合 </a:t>
            </a:r>
            <a:r>
              <a:rPr lang="en-US" altLang="zh-TW" dirty="0">
                <a:latin typeface="ＭＳ Ｐゴシック" panose="020B0600070205080204" pitchFamily="50" charset="-128"/>
                <a:ea typeface="ＭＳ Ｐゴシック" panose="020B0600070205080204" pitchFamily="50" charset="-128"/>
              </a:rPr>
              <a:t>2018/8/31</a:t>
            </a:r>
            <a:r>
              <a:rPr lang="zh-TW" altLang="en-US" dirty="0">
                <a:latin typeface="ＭＳ Ｐゴシック" panose="020B0600070205080204" pitchFamily="50" charset="-128"/>
                <a:ea typeface="ＭＳ Ｐゴシック" panose="020B0600070205080204" pitchFamily="50" charset="-128"/>
              </a:rPr>
              <a:t> </a:t>
            </a:r>
            <a:r>
              <a:rPr lang="en-US" altLang="ja-JP" dirty="0">
                <a:latin typeface="+mn-ea"/>
              </a:rPr>
              <a:t>@</a:t>
            </a:r>
            <a:r>
              <a:rPr lang="zh-TW" altLang="en-US" dirty="0">
                <a:latin typeface="ＭＳ Ｐゴシック" panose="020B0600070205080204" pitchFamily="50" charset="-128"/>
                <a:ea typeface="ＭＳ Ｐゴシック" panose="020B0600070205080204" pitchFamily="50" charset="-128"/>
              </a:rPr>
              <a:t>富士通川崎工場</a:t>
            </a:r>
            <a:endParaRPr lang="ja-JP" altLang="en-US" dirty="0">
              <a:latin typeface="ＭＳ Ｐゴシック" panose="020B0600070205080204" pitchFamily="50" charset="-128"/>
              <a:ea typeface="ＭＳ Ｐゴシック" panose="020B0600070205080204" pitchFamily="50" charset="-128"/>
            </a:endParaRP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6</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2018/10/31</a:t>
            </a:r>
            <a:r>
              <a:rPr lang="zh-TW" altLang="en-US" dirty="0">
                <a:latin typeface="ＭＳ Ｐゴシック" panose="020B0600070205080204" pitchFamily="50" charset="-128"/>
                <a:ea typeface="ＭＳ Ｐゴシック" panose="020B0600070205080204" pitchFamily="50" charset="-128"/>
              </a:rPr>
              <a:t>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東芝 </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ラゾーナ川崎東芝ビル</a:t>
            </a:r>
            <a:r>
              <a:rPr lang="en-US" altLang="ja-JP" dirty="0">
                <a:latin typeface="ＭＳ Ｐゴシック" panose="020B0600070205080204" pitchFamily="50" charset="-128"/>
                <a:ea typeface="ＭＳ Ｐゴシック" panose="020B0600070205080204" pitchFamily="50" charset="-128"/>
              </a:rPr>
              <a:t>)</a:t>
            </a:r>
          </a:p>
          <a:p>
            <a:pPr marL="342900" indent="-342900">
              <a:buFont typeface="Wingdings" pitchFamily="2" charset="2"/>
              <a:buChar char="u"/>
            </a:pPr>
            <a:r>
              <a:rPr lang="en-US" altLang="ja-JP" dirty="0">
                <a:latin typeface="+mn-ea"/>
              </a:rPr>
              <a:t>Ad hoc</a:t>
            </a:r>
            <a:r>
              <a:rPr lang="ja-JP" altLang="en-US" dirty="0">
                <a:latin typeface="ＭＳ Ｐゴシック" panose="020B0600070205080204" pitchFamily="50" charset="-128"/>
                <a:ea typeface="ＭＳ Ｐゴシック" panose="020B0600070205080204" pitchFamily="50" charset="-128"/>
              </a:rPr>
              <a:t>会合 </a:t>
            </a:r>
            <a:r>
              <a:rPr lang="en-US" altLang="ja-JP" dirty="0">
                <a:latin typeface="ＭＳ Ｐゴシック" panose="020B0600070205080204" pitchFamily="50" charset="-128"/>
                <a:ea typeface="ＭＳ Ｐゴシック" panose="020B0600070205080204" pitchFamily="50" charset="-128"/>
              </a:rPr>
              <a:t>2018/11/20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デンソーテン</a:t>
            </a:r>
            <a:endParaRPr lang="en-US" altLang="ja-JP" dirty="0">
              <a:latin typeface="ＭＳ Ｐゴシック" panose="020B0600070205080204" pitchFamily="50" charset="-128"/>
              <a:ea typeface="ＭＳ Ｐゴシック" panose="020B0600070205080204" pitchFamily="50" charset="-128"/>
            </a:endParaRP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7</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2018/12/5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テュフズードジャパン</a:t>
            </a: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8</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2019/2/28 </a:t>
            </a:r>
            <a:r>
              <a:rPr lang="en-US" altLang="ja-JP" dirty="0">
                <a:latin typeface="+mn-ea"/>
              </a:rPr>
              <a:t>@</a:t>
            </a:r>
            <a:r>
              <a:rPr lang="zh-TW" altLang="en-US" dirty="0">
                <a:latin typeface="ＭＳ Ｐゴシック" panose="020B0600070205080204" pitchFamily="50" charset="-128"/>
                <a:ea typeface="ＭＳ Ｐゴシック" panose="020B0600070205080204" pitchFamily="50" charset="-128"/>
              </a:rPr>
              <a:t>三菱電機 本社</a:t>
            </a:r>
            <a:endParaRPr lang="en-US" altLang="zh-TW" dirty="0">
              <a:latin typeface="ＭＳ Ｐゴシック" panose="020B0600070205080204" pitchFamily="50" charset="-128"/>
              <a:ea typeface="ＭＳ Ｐゴシック" panose="020B0600070205080204" pitchFamily="50" charset="-128"/>
            </a:endParaRPr>
          </a:p>
          <a:p>
            <a:pPr marL="342900" indent="-342900">
              <a:buFont typeface="Wingdings" pitchFamily="2" charset="2"/>
              <a:buChar char="u"/>
            </a:pPr>
            <a:r>
              <a:rPr lang="ja-JP" altLang="en-US" dirty="0">
                <a:latin typeface="ＭＳ Ｐゴシック" panose="020B0600070205080204" pitchFamily="50" charset="-128"/>
                <a:ea typeface="ＭＳ Ｐゴシック" panose="020B0600070205080204" pitchFamily="50" charset="-128"/>
              </a:rPr>
              <a:t>第</a:t>
            </a:r>
            <a:r>
              <a:rPr lang="en-US" altLang="ja-JP" dirty="0">
                <a:latin typeface="ＭＳ Ｐゴシック" panose="020B0600070205080204" pitchFamily="50" charset="-128"/>
                <a:ea typeface="ＭＳ Ｐゴシック" panose="020B0600070205080204" pitchFamily="50" charset="-128"/>
              </a:rPr>
              <a:t>9</a:t>
            </a:r>
            <a:r>
              <a:rPr lang="ja-JP" altLang="en-US" dirty="0">
                <a:latin typeface="ＭＳ Ｐゴシック" panose="020B0600070205080204" pitchFamily="50" charset="-128"/>
                <a:ea typeface="ＭＳ Ｐゴシック" panose="020B0600070205080204" pitchFamily="50" charset="-128"/>
              </a:rPr>
              <a:t>回 会合 </a:t>
            </a:r>
            <a:r>
              <a:rPr lang="en-US" altLang="ja-JP" dirty="0">
                <a:latin typeface="ＭＳ Ｐゴシック" panose="020B0600070205080204" pitchFamily="50" charset="-128"/>
                <a:ea typeface="ＭＳ Ｐゴシック" panose="020B0600070205080204" pitchFamily="50" charset="-128"/>
              </a:rPr>
              <a:t>2019/4/18 </a:t>
            </a:r>
            <a:r>
              <a:rPr lang="en-US" altLang="ja-JP" dirty="0">
                <a:latin typeface="+mn-ea"/>
              </a:rPr>
              <a:t>@</a:t>
            </a:r>
            <a:r>
              <a:rPr lang="ja-JP" altLang="en-US" dirty="0">
                <a:latin typeface="ＭＳ Ｐゴシック" panose="020B0600070205080204" pitchFamily="50" charset="-128"/>
                <a:ea typeface="ＭＳ Ｐゴシック" panose="020B0600070205080204" pitchFamily="50" charset="-128"/>
              </a:rPr>
              <a:t>デンソーテン</a:t>
            </a:r>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3904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サブグループ活動 </a:t>
            </a:r>
            <a:r>
              <a:rPr lang="en-US" altLang="ja-JP" dirty="0">
                <a:solidFill>
                  <a:srgbClr val="D2533C"/>
                </a:solidFill>
                <a:latin typeface="+mj-ea"/>
                <a:ea typeface="+mj-ea"/>
              </a:rPr>
              <a:t>/ SWG</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en-US" altLang="ja-JP" b="1" dirty="0">
                <a:latin typeface="+mn-ea"/>
                <a:ea typeface="+mn-ea"/>
              </a:rPr>
              <a:t>Planning </a:t>
            </a:r>
            <a:r>
              <a:rPr lang="ja-JP" altLang="en-US" b="1" dirty="0">
                <a:latin typeface="+mn-ea"/>
                <a:ea typeface="+mn-ea"/>
              </a:rPr>
              <a:t>サブグループ</a:t>
            </a:r>
          </a:p>
          <a:p>
            <a:pPr marL="542925" lvl="0" indent="-342900">
              <a:buFont typeface="Wingdings" panose="05000000000000000000" pitchFamily="2" charset="2"/>
              <a:buChar char="ü"/>
            </a:pPr>
            <a:endParaRPr lang="ja-JP" altLang="en-US" sz="1050" b="1" dirty="0">
              <a:latin typeface="+mn-ea"/>
              <a:ea typeface="+mn-ea"/>
            </a:endParaRPr>
          </a:p>
          <a:p>
            <a:pPr marL="342900" lvl="0" indent="-342900">
              <a:buFont typeface="Wingdings" pitchFamily="2" charset="2"/>
              <a:buChar char="u"/>
            </a:pPr>
            <a:r>
              <a:rPr lang="en-US" altLang="ja-JP" b="1" dirty="0">
                <a:latin typeface="+mn-ea"/>
                <a:ea typeface="+mn-ea"/>
              </a:rPr>
              <a:t>FAQ </a:t>
            </a:r>
            <a:r>
              <a:rPr lang="ja-JP" altLang="en-US" b="1" dirty="0">
                <a:latin typeface="+mn-ea"/>
                <a:ea typeface="+mn-ea"/>
              </a:rPr>
              <a:t>サブグループ</a:t>
            </a:r>
          </a:p>
          <a:p>
            <a:pPr marL="536575" lvl="0" indent="-342900">
              <a:buFont typeface="Wingdings" panose="05000000000000000000" pitchFamily="2" charset="2"/>
              <a:buChar char="ü"/>
            </a:pPr>
            <a:endParaRPr lang="ja-JP" altLang="en-US" sz="1050" b="1" dirty="0">
              <a:latin typeface="+mn-ea"/>
              <a:ea typeface="+mn-ea"/>
            </a:endParaRPr>
          </a:p>
          <a:p>
            <a:pPr marL="342900" lvl="0" indent="-342900">
              <a:buFont typeface="Wingdings" pitchFamily="2" charset="2"/>
              <a:buChar char="u"/>
            </a:pPr>
            <a:r>
              <a:rPr lang="ja-JP" altLang="en-US" b="1" dirty="0">
                <a:latin typeface="+mn-ea"/>
                <a:ea typeface="+mn-ea"/>
              </a:rPr>
              <a:t>サプライチェーン上流向けリーフレット サブグループ</a:t>
            </a:r>
          </a:p>
          <a:p>
            <a:pPr marL="536575" lvl="0" indent="-342900">
              <a:buFont typeface="Wingdings" panose="05000000000000000000" pitchFamily="2" charset="2"/>
              <a:buChar char="ü"/>
            </a:pPr>
            <a:endParaRPr lang="ja-JP" altLang="en-US" sz="1050" b="1" dirty="0">
              <a:latin typeface="+mn-ea"/>
              <a:ea typeface="+mn-ea"/>
            </a:endParaRPr>
          </a:p>
          <a:p>
            <a:pPr marL="342900" lvl="0" indent="-342900">
              <a:buFont typeface="Wingdings" pitchFamily="2" charset="2"/>
              <a:buChar char="u"/>
            </a:pPr>
            <a:r>
              <a:rPr lang="ja-JP" altLang="en-US" b="1" dirty="0">
                <a:latin typeface="+mn-ea"/>
                <a:ea typeface="+mn-ea"/>
              </a:rPr>
              <a:t>役割向け教育資料 サブグループ</a:t>
            </a:r>
            <a:endParaRPr lang="en-US" altLang="ja-JP" b="1" dirty="0">
              <a:latin typeface="+mn-ea"/>
              <a:ea typeface="+mn-ea"/>
            </a:endParaRPr>
          </a:p>
          <a:p>
            <a:pPr marL="536575" lvl="0" indent="-342900">
              <a:buFont typeface="Wingdings" panose="05000000000000000000" pitchFamily="2" charset="2"/>
              <a:buChar char="ü"/>
            </a:pPr>
            <a:endParaRPr lang="en-US" altLang="ja-JP" sz="1050" b="1" dirty="0">
              <a:latin typeface="+mn-ea"/>
              <a:ea typeface="+mn-ea"/>
            </a:endParaRPr>
          </a:p>
          <a:p>
            <a:pPr marL="342900" lvl="0" indent="-342900">
              <a:buFont typeface="Wingdings" pitchFamily="2" charset="2"/>
              <a:buChar char="u"/>
            </a:pPr>
            <a:r>
              <a:rPr lang="ja-JP" altLang="en-US" b="1" dirty="0">
                <a:latin typeface="+mn-ea"/>
                <a:ea typeface="+mn-ea"/>
              </a:rPr>
              <a:t>組織間のライセンス情報授受 サブグループ</a:t>
            </a:r>
            <a:endParaRPr lang="en-US" altLang="ja-JP" b="1" dirty="0">
              <a:latin typeface="+mn-ea"/>
              <a:ea typeface="+mn-ea"/>
            </a:endParaRPr>
          </a:p>
          <a:p>
            <a:pPr marL="536575" lvl="0" indent="-342900">
              <a:buFont typeface="Wingdings" panose="05000000000000000000" pitchFamily="2" charset="2"/>
              <a:buChar char="ü"/>
            </a:pPr>
            <a:endParaRPr lang="ja-JP" altLang="en-US" sz="1000" b="1" dirty="0">
              <a:latin typeface="+mn-ea"/>
            </a:endParaRPr>
          </a:p>
          <a:p>
            <a:pPr marL="342900" lvl="0" indent="-342900">
              <a:buFont typeface="Wingdings" pitchFamily="2" charset="2"/>
              <a:buChar char="u"/>
            </a:pPr>
            <a:r>
              <a:rPr lang="ja-JP" altLang="en-US" b="1" dirty="0">
                <a:latin typeface="+mn-ea"/>
                <a:ea typeface="+mn-ea"/>
              </a:rPr>
              <a:t>プロモーション サブグループ</a:t>
            </a:r>
          </a:p>
          <a:p>
            <a:pPr marL="536575" lvl="0" indent="-342900">
              <a:buFont typeface="Wingdings" panose="05000000000000000000" pitchFamily="2" charset="2"/>
              <a:buChar char="ü"/>
            </a:pPr>
            <a:endParaRPr lang="ja-JP" altLang="en-US" sz="1000" b="1" dirty="0">
              <a:latin typeface="+mn-ea"/>
            </a:endParaRPr>
          </a:p>
          <a:p>
            <a:pPr marL="342900" lvl="0" indent="-342900">
              <a:buFont typeface="Wingdings" pitchFamily="2" charset="2"/>
              <a:buChar char="u"/>
            </a:pPr>
            <a:r>
              <a:rPr lang="ja-JP" altLang="en-US" b="1" dirty="0">
                <a:latin typeface="+mj-ea"/>
                <a:ea typeface="+mj-ea"/>
              </a:rPr>
              <a:t>ツール サブグループ</a:t>
            </a:r>
            <a:endParaRPr lang="en-US" altLang="ja-JP" b="1" dirty="0">
              <a:latin typeface="+mj-ea"/>
              <a:ea typeface="+mj-ea"/>
            </a:endParaRPr>
          </a:p>
          <a:p>
            <a:pPr marL="0" lvl="0" indent="0">
              <a:buNone/>
            </a:pPr>
            <a:endParaRPr lang="en-US" altLang="ja-JP" sz="2000" b="1" dirty="0">
              <a:latin typeface="+mn-ea"/>
              <a:ea typeface="+mn-ea"/>
            </a:endParaRPr>
          </a:p>
        </p:txBody>
      </p:sp>
    </p:spTree>
    <p:extLst>
      <p:ext uri="{BB962C8B-B14F-4D97-AF65-F5344CB8AC3E}">
        <p14:creationId xmlns:p14="http://schemas.microsoft.com/office/powerpoint/2010/main" val="375978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grpSp>
        <p:nvGrpSpPr>
          <p:cNvPr id="7" name="グループ化 6">
            <a:extLst>
              <a:ext uri="{FF2B5EF4-FFF2-40B4-BE49-F238E27FC236}">
                <a16:creationId xmlns:a16="http://schemas.microsoft.com/office/drawing/2014/main" id="{58267D62-D810-4F83-9AD0-A66FE9C4FA37}"/>
              </a:ext>
            </a:extLst>
          </p:cNvPr>
          <p:cNvGrpSpPr/>
          <p:nvPr/>
        </p:nvGrpSpPr>
        <p:grpSpPr>
          <a:xfrm>
            <a:off x="2146007" y="1227666"/>
            <a:ext cx="6479401" cy="4721613"/>
            <a:chOff x="2146007" y="1227666"/>
            <a:chExt cx="6479401" cy="4721613"/>
          </a:xfrm>
        </p:grpSpPr>
        <p:sp>
          <p:nvSpPr>
            <p:cNvPr id="8" name="楕円 7">
              <a:extLst>
                <a:ext uri="{FF2B5EF4-FFF2-40B4-BE49-F238E27FC236}">
                  <a16:creationId xmlns:a16="http://schemas.microsoft.com/office/drawing/2014/main" id="{213F5B54-3C20-4044-AA3E-DC6A4DB7A467}"/>
                </a:ext>
              </a:extLst>
            </p:cNvPr>
            <p:cNvSpPr/>
            <p:nvPr/>
          </p:nvSpPr>
          <p:spPr>
            <a:xfrm>
              <a:off x="2146007" y="2408069"/>
              <a:ext cx="3541210" cy="354121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楕円 8">
              <a:extLst>
                <a:ext uri="{FF2B5EF4-FFF2-40B4-BE49-F238E27FC236}">
                  <a16:creationId xmlns:a16="http://schemas.microsoft.com/office/drawing/2014/main" id="{37F8B1F4-70E0-4C6D-80BA-62AEFAE84F98}"/>
                </a:ext>
              </a:extLst>
            </p:cNvPr>
            <p:cNvSpPr/>
            <p:nvPr/>
          </p:nvSpPr>
          <p:spPr>
            <a:xfrm>
              <a:off x="2854249" y="3116311"/>
              <a:ext cx="2124726" cy="212472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楕円 9">
              <a:extLst>
                <a:ext uri="{FF2B5EF4-FFF2-40B4-BE49-F238E27FC236}">
                  <a16:creationId xmlns:a16="http://schemas.microsoft.com/office/drawing/2014/main" id="{FB1CB093-AF3A-43F9-B177-4C3DC86BB0FD}"/>
                </a:ext>
              </a:extLst>
            </p:cNvPr>
            <p:cNvSpPr/>
            <p:nvPr/>
          </p:nvSpPr>
          <p:spPr>
            <a:xfrm>
              <a:off x="3562491" y="3824553"/>
              <a:ext cx="708242" cy="70824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フリーフォーム: 図形 10">
              <a:extLst>
                <a:ext uri="{FF2B5EF4-FFF2-40B4-BE49-F238E27FC236}">
                  <a16:creationId xmlns:a16="http://schemas.microsoft.com/office/drawing/2014/main" id="{1006F38B-481D-4129-9AE5-ADE47C624781}"/>
                </a:ext>
              </a:extLst>
            </p:cNvPr>
            <p:cNvSpPr/>
            <p:nvPr/>
          </p:nvSpPr>
          <p:spPr>
            <a:xfrm>
              <a:off x="6277418" y="1227666"/>
              <a:ext cx="2203974"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SWG participants</a:t>
              </a:r>
              <a:br>
                <a:rPr kumimoji="1" lang="en-US" altLang="ja-JP" sz="2000" kern="1200" dirty="0"/>
              </a:br>
              <a:r>
                <a:rPr kumimoji="1" lang="en-US" altLang="ja-JP" sz="2000" kern="1200" dirty="0"/>
                <a:t>Event speakers</a:t>
              </a:r>
            </a:p>
            <a:p>
              <a:pPr marL="0" lvl="0" indent="0" algn="l" defTabSz="800100">
                <a:lnSpc>
                  <a:spcPct val="90000"/>
                </a:lnSpc>
                <a:spcBef>
                  <a:spcPct val="0"/>
                </a:spcBef>
                <a:spcAft>
                  <a:spcPct val="35000"/>
                </a:spcAft>
                <a:buNone/>
              </a:pPr>
              <a:r>
                <a:rPr kumimoji="1" lang="en-US" altLang="ja-JP" sz="2000" kern="1200" dirty="0"/>
                <a:t>~20</a:t>
              </a:r>
              <a:r>
                <a:rPr kumimoji="1" lang="ja-JP" altLang="en-US" sz="2000" kern="1200" dirty="0"/>
                <a:t> </a:t>
              </a:r>
              <a:r>
                <a:rPr kumimoji="1" lang="en-US" altLang="ja-JP" sz="2000" kern="1200" dirty="0"/>
                <a:t>people</a:t>
              </a:r>
              <a:endParaRPr kumimoji="1" lang="ja-JP" altLang="en-US" sz="2000" kern="1200" dirty="0"/>
            </a:p>
          </p:txBody>
        </p:sp>
        <p:sp>
          <p:nvSpPr>
            <p:cNvPr id="12" name="直線コネクタ 11">
              <a:extLst>
                <a:ext uri="{FF2B5EF4-FFF2-40B4-BE49-F238E27FC236}">
                  <a16:creationId xmlns:a16="http://schemas.microsoft.com/office/drawing/2014/main" id="{AC71858F-B558-4B4E-B106-524BE6581740}"/>
                </a:ext>
              </a:extLst>
            </p:cNvPr>
            <p:cNvSpPr/>
            <p:nvPr/>
          </p:nvSpPr>
          <p:spPr>
            <a:xfrm>
              <a:off x="5834768" y="1744092"/>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直線コネクタ 12">
              <a:extLst>
                <a:ext uri="{FF2B5EF4-FFF2-40B4-BE49-F238E27FC236}">
                  <a16:creationId xmlns:a16="http://schemas.microsoft.com/office/drawing/2014/main" id="{48A62B92-45DC-4FE5-9D1C-CE6654999565}"/>
                </a:ext>
              </a:extLst>
            </p:cNvPr>
            <p:cNvSpPr/>
            <p:nvPr/>
          </p:nvSpPr>
          <p:spPr>
            <a:xfrm rot="5400000">
              <a:off x="3657809" y="2003486"/>
              <a:ext cx="2433992" cy="191638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フリーフォーム: 図形 13">
              <a:extLst>
                <a:ext uri="{FF2B5EF4-FFF2-40B4-BE49-F238E27FC236}">
                  <a16:creationId xmlns:a16="http://schemas.microsoft.com/office/drawing/2014/main" id="{D24521B1-2F8C-4810-A723-FB3CC89D0F2F}"/>
                </a:ext>
              </a:extLst>
            </p:cNvPr>
            <p:cNvSpPr/>
            <p:nvPr/>
          </p:nvSpPr>
          <p:spPr>
            <a:xfrm>
              <a:off x="6277419" y="2260519"/>
              <a:ext cx="2347989"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Bimonthly meeting</a:t>
              </a:r>
            </a:p>
            <a:p>
              <a:pPr marL="0" lvl="0" indent="0" algn="l" defTabSz="800100">
                <a:lnSpc>
                  <a:spcPct val="90000"/>
                </a:lnSpc>
                <a:spcBef>
                  <a:spcPct val="0"/>
                </a:spcBef>
                <a:spcAft>
                  <a:spcPct val="35000"/>
                </a:spcAft>
                <a:buNone/>
              </a:pPr>
              <a:r>
                <a:rPr kumimoji="1" lang="en-US" altLang="ja-JP" sz="2000" kern="1200" dirty="0"/>
                <a:t>~50 people</a:t>
              </a:r>
              <a:endParaRPr kumimoji="1" lang="ja-JP" altLang="en-US" sz="2000" kern="1200" dirty="0"/>
            </a:p>
          </p:txBody>
        </p:sp>
        <p:sp>
          <p:nvSpPr>
            <p:cNvPr id="15" name="直線コネクタ 14">
              <a:extLst>
                <a:ext uri="{FF2B5EF4-FFF2-40B4-BE49-F238E27FC236}">
                  <a16:creationId xmlns:a16="http://schemas.microsoft.com/office/drawing/2014/main" id="{F9AC6C72-5E94-4FE9-A0B5-9E91A60531A3}"/>
                </a:ext>
              </a:extLst>
            </p:cNvPr>
            <p:cNvSpPr/>
            <p:nvPr/>
          </p:nvSpPr>
          <p:spPr>
            <a:xfrm>
              <a:off x="5834768" y="2776945"/>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6" name="直線コネクタ 15">
              <a:extLst>
                <a:ext uri="{FF2B5EF4-FFF2-40B4-BE49-F238E27FC236}">
                  <a16:creationId xmlns:a16="http://schemas.microsoft.com/office/drawing/2014/main" id="{ECE7C89D-E1CF-4EEA-B647-4BF373ACE84C}"/>
                </a:ext>
              </a:extLst>
            </p:cNvPr>
            <p:cNvSpPr/>
            <p:nvPr/>
          </p:nvSpPr>
          <p:spPr>
            <a:xfrm rot="5400000">
              <a:off x="4180255" y="3020226"/>
              <a:ext cx="1896672" cy="1408811"/>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フリーフォーム: 図形 16">
              <a:extLst>
                <a:ext uri="{FF2B5EF4-FFF2-40B4-BE49-F238E27FC236}">
                  <a16:creationId xmlns:a16="http://schemas.microsoft.com/office/drawing/2014/main" id="{587741E8-E934-408A-B860-7F7A7BB02E69}"/>
                </a:ext>
              </a:extLst>
            </p:cNvPr>
            <p:cNvSpPr/>
            <p:nvPr/>
          </p:nvSpPr>
          <p:spPr>
            <a:xfrm>
              <a:off x="6277419" y="3293372"/>
              <a:ext cx="2203973"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ML subscribers</a:t>
              </a:r>
            </a:p>
            <a:p>
              <a:pPr marL="0" lvl="0" indent="0" algn="l" defTabSz="800100">
                <a:lnSpc>
                  <a:spcPct val="90000"/>
                </a:lnSpc>
                <a:spcBef>
                  <a:spcPct val="0"/>
                </a:spcBef>
                <a:spcAft>
                  <a:spcPct val="35000"/>
                </a:spcAft>
                <a:buNone/>
              </a:pPr>
              <a:r>
                <a:rPr kumimoji="1" lang="en-US" altLang="ja-JP" sz="2000" kern="1200" dirty="0"/>
                <a:t>130+ people</a:t>
              </a:r>
              <a:endParaRPr kumimoji="1" lang="ja-JP" altLang="en-US" sz="2000" kern="1200" dirty="0"/>
            </a:p>
          </p:txBody>
        </p:sp>
        <p:sp>
          <p:nvSpPr>
            <p:cNvPr id="18" name="直線コネクタ 17">
              <a:extLst>
                <a:ext uri="{FF2B5EF4-FFF2-40B4-BE49-F238E27FC236}">
                  <a16:creationId xmlns:a16="http://schemas.microsoft.com/office/drawing/2014/main" id="{D8848AD7-7EE1-4A20-942D-557696732E34}"/>
                </a:ext>
              </a:extLst>
            </p:cNvPr>
            <p:cNvSpPr/>
            <p:nvPr/>
          </p:nvSpPr>
          <p:spPr>
            <a:xfrm>
              <a:off x="5834768" y="3809798"/>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線コネクタ 18">
              <a:extLst>
                <a:ext uri="{FF2B5EF4-FFF2-40B4-BE49-F238E27FC236}">
                  <a16:creationId xmlns:a16="http://schemas.microsoft.com/office/drawing/2014/main" id="{D2869371-3E86-48B7-BC3E-3541CB15C12A}"/>
                </a:ext>
              </a:extLst>
            </p:cNvPr>
            <p:cNvSpPr/>
            <p:nvPr/>
          </p:nvSpPr>
          <p:spPr>
            <a:xfrm rot="5400000">
              <a:off x="4703351" y="4036141"/>
              <a:ext cx="1355103" cy="901238"/>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194272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楕円 1">
            <a:extLst>
              <a:ext uri="{FF2B5EF4-FFF2-40B4-BE49-F238E27FC236}">
                <a16:creationId xmlns:a16="http://schemas.microsoft.com/office/drawing/2014/main" id="{542A9391-382D-4091-A7F8-7A8184FFBF83}"/>
              </a:ext>
            </a:extLst>
          </p:cNvPr>
          <p:cNvSpPr/>
          <p:nvPr/>
        </p:nvSpPr>
        <p:spPr>
          <a:xfrm>
            <a:off x="1431625" y="1693688"/>
            <a:ext cx="4969974" cy="4969974"/>
          </a:xfrm>
          <a:prstGeom prst="ellipse">
            <a:avLst/>
          </a:prstGeom>
          <a:gradFill>
            <a:gsLst>
              <a:gs pos="72000">
                <a:srgbClr val="00B0F0">
                  <a:alpha val="0"/>
                </a:srgbClr>
              </a:gs>
              <a:gs pos="0">
                <a:srgbClr val="00B0F0"/>
              </a:gs>
              <a:gs pos="10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grpSp>
        <p:nvGrpSpPr>
          <p:cNvPr id="7" name="グループ化 6">
            <a:extLst>
              <a:ext uri="{FF2B5EF4-FFF2-40B4-BE49-F238E27FC236}">
                <a16:creationId xmlns:a16="http://schemas.microsoft.com/office/drawing/2014/main" id="{58267D62-D810-4F83-9AD0-A66FE9C4FA37}"/>
              </a:ext>
            </a:extLst>
          </p:cNvPr>
          <p:cNvGrpSpPr/>
          <p:nvPr/>
        </p:nvGrpSpPr>
        <p:grpSpPr>
          <a:xfrm>
            <a:off x="2146007" y="1227666"/>
            <a:ext cx="6479401" cy="4721613"/>
            <a:chOff x="2146007" y="1227666"/>
            <a:chExt cx="6479401" cy="4721613"/>
          </a:xfrm>
        </p:grpSpPr>
        <p:sp>
          <p:nvSpPr>
            <p:cNvPr id="8" name="楕円 7">
              <a:extLst>
                <a:ext uri="{FF2B5EF4-FFF2-40B4-BE49-F238E27FC236}">
                  <a16:creationId xmlns:a16="http://schemas.microsoft.com/office/drawing/2014/main" id="{213F5B54-3C20-4044-AA3E-DC6A4DB7A467}"/>
                </a:ext>
              </a:extLst>
            </p:cNvPr>
            <p:cNvSpPr/>
            <p:nvPr/>
          </p:nvSpPr>
          <p:spPr>
            <a:xfrm>
              <a:off x="2146007" y="2408069"/>
              <a:ext cx="3541210" cy="354121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楕円 8">
              <a:extLst>
                <a:ext uri="{FF2B5EF4-FFF2-40B4-BE49-F238E27FC236}">
                  <a16:creationId xmlns:a16="http://schemas.microsoft.com/office/drawing/2014/main" id="{37F8B1F4-70E0-4C6D-80BA-62AEFAE84F98}"/>
                </a:ext>
              </a:extLst>
            </p:cNvPr>
            <p:cNvSpPr/>
            <p:nvPr/>
          </p:nvSpPr>
          <p:spPr>
            <a:xfrm>
              <a:off x="2854249" y="3116311"/>
              <a:ext cx="2124726" cy="212472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楕円 9">
              <a:extLst>
                <a:ext uri="{FF2B5EF4-FFF2-40B4-BE49-F238E27FC236}">
                  <a16:creationId xmlns:a16="http://schemas.microsoft.com/office/drawing/2014/main" id="{FB1CB093-AF3A-43F9-B177-4C3DC86BB0FD}"/>
                </a:ext>
              </a:extLst>
            </p:cNvPr>
            <p:cNvSpPr/>
            <p:nvPr/>
          </p:nvSpPr>
          <p:spPr>
            <a:xfrm>
              <a:off x="3562491" y="3824553"/>
              <a:ext cx="708242" cy="70824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フリーフォーム: 図形 10">
              <a:extLst>
                <a:ext uri="{FF2B5EF4-FFF2-40B4-BE49-F238E27FC236}">
                  <a16:creationId xmlns:a16="http://schemas.microsoft.com/office/drawing/2014/main" id="{1006F38B-481D-4129-9AE5-ADE47C624781}"/>
                </a:ext>
              </a:extLst>
            </p:cNvPr>
            <p:cNvSpPr/>
            <p:nvPr/>
          </p:nvSpPr>
          <p:spPr>
            <a:xfrm>
              <a:off x="6277418" y="1227666"/>
              <a:ext cx="2203974"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SWG participants</a:t>
              </a:r>
              <a:br>
                <a:rPr kumimoji="1" lang="en-US" altLang="ja-JP" sz="2000" kern="1200" dirty="0"/>
              </a:br>
              <a:r>
                <a:rPr kumimoji="1" lang="en-US" altLang="ja-JP" sz="2000" kern="1200" dirty="0"/>
                <a:t>Event speakers</a:t>
              </a:r>
            </a:p>
            <a:p>
              <a:pPr marL="0" lvl="0" indent="0" algn="l" defTabSz="800100">
                <a:lnSpc>
                  <a:spcPct val="90000"/>
                </a:lnSpc>
                <a:spcBef>
                  <a:spcPct val="0"/>
                </a:spcBef>
                <a:spcAft>
                  <a:spcPct val="35000"/>
                </a:spcAft>
                <a:buNone/>
              </a:pPr>
              <a:r>
                <a:rPr kumimoji="1" lang="en-US" altLang="ja-JP" sz="2000" kern="1200" dirty="0"/>
                <a:t>~20 people</a:t>
              </a:r>
              <a:endParaRPr kumimoji="1" lang="ja-JP" altLang="en-US" sz="2000" kern="1200" dirty="0"/>
            </a:p>
          </p:txBody>
        </p:sp>
        <p:sp>
          <p:nvSpPr>
            <p:cNvPr id="12" name="直線コネクタ 11">
              <a:extLst>
                <a:ext uri="{FF2B5EF4-FFF2-40B4-BE49-F238E27FC236}">
                  <a16:creationId xmlns:a16="http://schemas.microsoft.com/office/drawing/2014/main" id="{AC71858F-B558-4B4E-B106-524BE6581740}"/>
                </a:ext>
              </a:extLst>
            </p:cNvPr>
            <p:cNvSpPr/>
            <p:nvPr/>
          </p:nvSpPr>
          <p:spPr>
            <a:xfrm>
              <a:off x="5834768" y="1744092"/>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直線コネクタ 12">
              <a:extLst>
                <a:ext uri="{FF2B5EF4-FFF2-40B4-BE49-F238E27FC236}">
                  <a16:creationId xmlns:a16="http://schemas.microsoft.com/office/drawing/2014/main" id="{48A62B92-45DC-4FE5-9D1C-CE6654999565}"/>
                </a:ext>
              </a:extLst>
            </p:cNvPr>
            <p:cNvSpPr/>
            <p:nvPr/>
          </p:nvSpPr>
          <p:spPr>
            <a:xfrm rot="5400000">
              <a:off x="3657809" y="2003486"/>
              <a:ext cx="2433992" cy="191638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フリーフォーム: 図形 13">
              <a:extLst>
                <a:ext uri="{FF2B5EF4-FFF2-40B4-BE49-F238E27FC236}">
                  <a16:creationId xmlns:a16="http://schemas.microsoft.com/office/drawing/2014/main" id="{D24521B1-2F8C-4810-A723-FB3CC89D0F2F}"/>
                </a:ext>
              </a:extLst>
            </p:cNvPr>
            <p:cNvSpPr/>
            <p:nvPr/>
          </p:nvSpPr>
          <p:spPr>
            <a:xfrm>
              <a:off x="6277419" y="2260519"/>
              <a:ext cx="2347989"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Bimonthly meeting</a:t>
              </a:r>
            </a:p>
            <a:p>
              <a:pPr marL="0" lvl="0" indent="0" algn="l" defTabSz="800100">
                <a:lnSpc>
                  <a:spcPct val="90000"/>
                </a:lnSpc>
                <a:spcBef>
                  <a:spcPct val="0"/>
                </a:spcBef>
                <a:spcAft>
                  <a:spcPct val="35000"/>
                </a:spcAft>
                <a:buNone/>
              </a:pPr>
              <a:r>
                <a:rPr kumimoji="1" lang="en-US" altLang="ja-JP" sz="2000" kern="1200" dirty="0"/>
                <a:t>~50 people</a:t>
              </a:r>
              <a:endParaRPr kumimoji="1" lang="ja-JP" altLang="en-US" sz="2000" kern="1200" dirty="0"/>
            </a:p>
          </p:txBody>
        </p:sp>
        <p:sp>
          <p:nvSpPr>
            <p:cNvPr id="15" name="直線コネクタ 14">
              <a:extLst>
                <a:ext uri="{FF2B5EF4-FFF2-40B4-BE49-F238E27FC236}">
                  <a16:creationId xmlns:a16="http://schemas.microsoft.com/office/drawing/2014/main" id="{F9AC6C72-5E94-4FE9-A0B5-9E91A60531A3}"/>
                </a:ext>
              </a:extLst>
            </p:cNvPr>
            <p:cNvSpPr/>
            <p:nvPr/>
          </p:nvSpPr>
          <p:spPr>
            <a:xfrm>
              <a:off x="5834768" y="2776945"/>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6" name="直線コネクタ 15">
              <a:extLst>
                <a:ext uri="{FF2B5EF4-FFF2-40B4-BE49-F238E27FC236}">
                  <a16:creationId xmlns:a16="http://schemas.microsoft.com/office/drawing/2014/main" id="{ECE7C89D-E1CF-4EEA-B647-4BF373ACE84C}"/>
                </a:ext>
              </a:extLst>
            </p:cNvPr>
            <p:cNvSpPr/>
            <p:nvPr/>
          </p:nvSpPr>
          <p:spPr>
            <a:xfrm rot="5400000">
              <a:off x="4180255" y="3020226"/>
              <a:ext cx="1896672" cy="1408811"/>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フリーフォーム: 図形 16">
              <a:extLst>
                <a:ext uri="{FF2B5EF4-FFF2-40B4-BE49-F238E27FC236}">
                  <a16:creationId xmlns:a16="http://schemas.microsoft.com/office/drawing/2014/main" id="{587741E8-E934-408A-B860-7F7A7BB02E69}"/>
                </a:ext>
              </a:extLst>
            </p:cNvPr>
            <p:cNvSpPr/>
            <p:nvPr/>
          </p:nvSpPr>
          <p:spPr>
            <a:xfrm>
              <a:off x="6277419" y="3293372"/>
              <a:ext cx="2203973"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ML subscribers</a:t>
              </a:r>
            </a:p>
            <a:p>
              <a:pPr marL="0" lvl="0" indent="0" algn="l" defTabSz="800100">
                <a:lnSpc>
                  <a:spcPct val="90000"/>
                </a:lnSpc>
                <a:spcBef>
                  <a:spcPct val="0"/>
                </a:spcBef>
                <a:spcAft>
                  <a:spcPct val="35000"/>
                </a:spcAft>
                <a:buNone/>
              </a:pPr>
              <a:r>
                <a:rPr kumimoji="1" lang="en-US" altLang="ja-JP" sz="2000" kern="1200" dirty="0"/>
                <a:t>130+ people</a:t>
              </a:r>
              <a:endParaRPr kumimoji="1" lang="ja-JP" altLang="en-US" sz="2000" kern="1200" dirty="0"/>
            </a:p>
          </p:txBody>
        </p:sp>
        <p:sp>
          <p:nvSpPr>
            <p:cNvPr id="18" name="直線コネクタ 17">
              <a:extLst>
                <a:ext uri="{FF2B5EF4-FFF2-40B4-BE49-F238E27FC236}">
                  <a16:creationId xmlns:a16="http://schemas.microsoft.com/office/drawing/2014/main" id="{D8848AD7-7EE1-4A20-942D-557696732E34}"/>
                </a:ext>
              </a:extLst>
            </p:cNvPr>
            <p:cNvSpPr/>
            <p:nvPr/>
          </p:nvSpPr>
          <p:spPr>
            <a:xfrm>
              <a:off x="5834768" y="3809798"/>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線コネクタ 18">
              <a:extLst>
                <a:ext uri="{FF2B5EF4-FFF2-40B4-BE49-F238E27FC236}">
                  <a16:creationId xmlns:a16="http://schemas.microsoft.com/office/drawing/2014/main" id="{D2869371-3E86-48B7-BC3E-3541CB15C12A}"/>
                </a:ext>
              </a:extLst>
            </p:cNvPr>
            <p:cNvSpPr/>
            <p:nvPr/>
          </p:nvSpPr>
          <p:spPr>
            <a:xfrm rot="5400000">
              <a:off x="4703351" y="4036141"/>
              <a:ext cx="1355103" cy="901238"/>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105328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楕円 1">
            <a:extLst>
              <a:ext uri="{FF2B5EF4-FFF2-40B4-BE49-F238E27FC236}">
                <a16:creationId xmlns:a16="http://schemas.microsoft.com/office/drawing/2014/main" id="{542A9391-382D-4091-A7F8-7A8184FFBF83}"/>
              </a:ext>
            </a:extLst>
          </p:cNvPr>
          <p:cNvSpPr/>
          <p:nvPr/>
        </p:nvSpPr>
        <p:spPr>
          <a:xfrm>
            <a:off x="1431625" y="1693688"/>
            <a:ext cx="4969974" cy="4969974"/>
          </a:xfrm>
          <a:prstGeom prst="ellipse">
            <a:avLst/>
          </a:prstGeom>
          <a:gradFill>
            <a:gsLst>
              <a:gs pos="72000">
                <a:srgbClr val="00B0F0">
                  <a:alpha val="0"/>
                </a:srgbClr>
              </a:gs>
              <a:gs pos="0">
                <a:srgbClr val="00B0F0"/>
              </a:gs>
              <a:gs pos="10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grpSp>
        <p:nvGrpSpPr>
          <p:cNvPr id="7" name="グループ化 6">
            <a:extLst>
              <a:ext uri="{FF2B5EF4-FFF2-40B4-BE49-F238E27FC236}">
                <a16:creationId xmlns:a16="http://schemas.microsoft.com/office/drawing/2014/main" id="{58267D62-D810-4F83-9AD0-A66FE9C4FA37}"/>
              </a:ext>
            </a:extLst>
          </p:cNvPr>
          <p:cNvGrpSpPr/>
          <p:nvPr/>
        </p:nvGrpSpPr>
        <p:grpSpPr>
          <a:xfrm>
            <a:off x="2146007" y="1227666"/>
            <a:ext cx="6479401" cy="4721613"/>
            <a:chOff x="2146007" y="1227666"/>
            <a:chExt cx="6479401" cy="4721613"/>
          </a:xfrm>
        </p:grpSpPr>
        <p:sp>
          <p:nvSpPr>
            <p:cNvPr id="8" name="楕円 7">
              <a:extLst>
                <a:ext uri="{FF2B5EF4-FFF2-40B4-BE49-F238E27FC236}">
                  <a16:creationId xmlns:a16="http://schemas.microsoft.com/office/drawing/2014/main" id="{213F5B54-3C20-4044-AA3E-DC6A4DB7A467}"/>
                </a:ext>
              </a:extLst>
            </p:cNvPr>
            <p:cNvSpPr/>
            <p:nvPr/>
          </p:nvSpPr>
          <p:spPr>
            <a:xfrm>
              <a:off x="2146007" y="2408069"/>
              <a:ext cx="3541210" cy="354121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楕円 8">
              <a:extLst>
                <a:ext uri="{FF2B5EF4-FFF2-40B4-BE49-F238E27FC236}">
                  <a16:creationId xmlns:a16="http://schemas.microsoft.com/office/drawing/2014/main" id="{37F8B1F4-70E0-4C6D-80BA-62AEFAE84F98}"/>
                </a:ext>
              </a:extLst>
            </p:cNvPr>
            <p:cNvSpPr/>
            <p:nvPr/>
          </p:nvSpPr>
          <p:spPr>
            <a:xfrm>
              <a:off x="2854249" y="3116311"/>
              <a:ext cx="2124726" cy="212472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楕円 9">
              <a:extLst>
                <a:ext uri="{FF2B5EF4-FFF2-40B4-BE49-F238E27FC236}">
                  <a16:creationId xmlns:a16="http://schemas.microsoft.com/office/drawing/2014/main" id="{FB1CB093-AF3A-43F9-B177-4C3DC86BB0FD}"/>
                </a:ext>
              </a:extLst>
            </p:cNvPr>
            <p:cNvSpPr/>
            <p:nvPr/>
          </p:nvSpPr>
          <p:spPr>
            <a:xfrm>
              <a:off x="3562491" y="3824553"/>
              <a:ext cx="708242" cy="70824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フリーフォーム: 図形 10">
              <a:extLst>
                <a:ext uri="{FF2B5EF4-FFF2-40B4-BE49-F238E27FC236}">
                  <a16:creationId xmlns:a16="http://schemas.microsoft.com/office/drawing/2014/main" id="{1006F38B-481D-4129-9AE5-ADE47C624781}"/>
                </a:ext>
              </a:extLst>
            </p:cNvPr>
            <p:cNvSpPr/>
            <p:nvPr/>
          </p:nvSpPr>
          <p:spPr>
            <a:xfrm>
              <a:off x="6277418" y="1227666"/>
              <a:ext cx="2203974"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SWG participants</a:t>
              </a:r>
              <a:br>
                <a:rPr kumimoji="1" lang="en-US" altLang="ja-JP" sz="2000" kern="1200" dirty="0"/>
              </a:br>
              <a:r>
                <a:rPr kumimoji="1" lang="en-US" altLang="ja-JP" sz="2000" kern="1200" dirty="0"/>
                <a:t>Event speakers</a:t>
              </a:r>
            </a:p>
            <a:p>
              <a:pPr marL="0" lvl="0" indent="0" algn="l" defTabSz="800100">
                <a:lnSpc>
                  <a:spcPct val="90000"/>
                </a:lnSpc>
                <a:spcBef>
                  <a:spcPct val="0"/>
                </a:spcBef>
                <a:spcAft>
                  <a:spcPct val="35000"/>
                </a:spcAft>
                <a:buNone/>
              </a:pPr>
              <a:r>
                <a:rPr kumimoji="1" lang="en-US" altLang="ja-JP" sz="2000" kern="1200" dirty="0"/>
                <a:t>~20 people</a:t>
              </a:r>
              <a:endParaRPr kumimoji="1" lang="ja-JP" altLang="en-US" sz="2000" kern="1200" dirty="0"/>
            </a:p>
          </p:txBody>
        </p:sp>
        <p:sp>
          <p:nvSpPr>
            <p:cNvPr id="12" name="直線コネクタ 11">
              <a:extLst>
                <a:ext uri="{FF2B5EF4-FFF2-40B4-BE49-F238E27FC236}">
                  <a16:creationId xmlns:a16="http://schemas.microsoft.com/office/drawing/2014/main" id="{AC71858F-B558-4B4E-B106-524BE6581740}"/>
                </a:ext>
              </a:extLst>
            </p:cNvPr>
            <p:cNvSpPr/>
            <p:nvPr/>
          </p:nvSpPr>
          <p:spPr>
            <a:xfrm>
              <a:off x="5834768" y="1744092"/>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直線コネクタ 12">
              <a:extLst>
                <a:ext uri="{FF2B5EF4-FFF2-40B4-BE49-F238E27FC236}">
                  <a16:creationId xmlns:a16="http://schemas.microsoft.com/office/drawing/2014/main" id="{48A62B92-45DC-4FE5-9D1C-CE6654999565}"/>
                </a:ext>
              </a:extLst>
            </p:cNvPr>
            <p:cNvSpPr/>
            <p:nvPr/>
          </p:nvSpPr>
          <p:spPr>
            <a:xfrm rot="5400000">
              <a:off x="3657809" y="2003486"/>
              <a:ext cx="2433992" cy="191638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フリーフォーム: 図形 13">
              <a:extLst>
                <a:ext uri="{FF2B5EF4-FFF2-40B4-BE49-F238E27FC236}">
                  <a16:creationId xmlns:a16="http://schemas.microsoft.com/office/drawing/2014/main" id="{D24521B1-2F8C-4810-A723-FB3CC89D0F2F}"/>
                </a:ext>
              </a:extLst>
            </p:cNvPr>
            <p:cNvSpPr/>
            <p:nvPr/>
          </p:nvSpPr>
          <p:spPr>
            <a:xfrm>
              <a:off x="6277419" y="2260519"/>
              <a:ext cx="2347989"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Bimonthly meeting</a:t>
              </a:r>
            </a:p>
            <a:p>
              <a:pPr marL="0" lvl="0" indent="0" algn="l" defTabSz="800100">
                <a:lnSpc>
                  <a:spcPct val="90000"/>
                </a:lnSpc>
                <a:spcBef>
                  <a:spcPct val="0"/>
                </a:spcBef>
                <a:spcAft>
                  <a:spcPct val="35000"/>
                </a:spcAft>
                <a:buNone/>
              </a:pPr>
              <a:r>
                <a:rPr kumimoji="1" lang="en-US" altLang="ja-JP" sz="2000" kern="1200" dirty="0"/>
                <a:t>~50 people</a:t>
              </a:r>
              <a:endParaRPr kumimoji="1" lang="ja-JP" altLang="en-US" sz="2000" kern="1200" dirty="0"/>
            </a:p>
          </p:txBody>
        </p:sp>
        <p:sp>
          <p:nvSpPr>
            <p:cNvPr id="15" name="直線コネクタ 14">
              <a:extLst>
                <a:ext uri="{FF2B5EF4-FFF2-40B4-BE49-F238E27FC236}">
                  <a16:creationId xmlns:a16="http://schemas.microsoft.com/office/drawing/2014/main" id="{F9AC6C72-5E94-4FE9-A0B5-9E91A60531A3}"/>
                </a:ext>
              </a:extLst>
            </p:cNvPr>
            <p:cNvSpPr/>
            <p:nvPr/>
          </p:nvSpPr>
          <p:spPr>
            <a:xfrm>
              <a:off x="5834768" y="2776945"/>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6" name="直線コネクタ 15">
              <a:extLst>
                <a:ext uri="{FF2B5EF4-FFF2-40B4-BE49-F238E27FC236}">
                  <a16:creationId xmlns:a16="http://schemas.microsoft.com/office/drawing/2014/main" id="{ECE7C89D-E1CF-4EEA-B647-4BF373ACE84C}"/>
                </a:ext>
              </a:extLst>
            </p:cNvPr>
            <p:cNvSpPr/>
            <p:nvPr/>
          </p:nvSpPr>
          <p:spPr>
            <a:xfrm rot="5400000">
              <a:off x="4180255" y="3020226"/>
              <a:ext cx="1896672" cy="1408811"/>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フリーフォーム: 図形 16">
              <a:extLst>
                <a:ext uri="{FF2B5EF4-FFF2-40B4-BE49-F238E27FC236}">
                  <a16:creationId xmlns:a16="http://schemas.microsoft.com/office/drawing/2014/main" id="{587741E8-E934-408A-B860-7F7A7BB02E69}"/>
                </a:ext>
              </a:extLst>
            </p:cNvPr>
            <p:cNvSpPr/>
            <p:nvPr/>
          </p:nvSpPr>
          <p:spPr>
            <a:xfrm>
              <a:off x="6277419" y="3293372"/>
              <a:ext cx="2203973"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ML subscribers</a:t>
              </a:r>
            </a:p>
            <a:p>
              <a:pPr marL="0" lvl="0" indent="0" algn="l" defTabSz="800100">
                <a:lnSpc>
                  <a:spcPct val="90000"/>
                </a:lnSpc>
                <a:spcBef>
                  <a:spcPct val="0"/>
                </a:spcBef>
                <a:spcAft>
                  <a:spcPct val="35000"/>
                </a:spcAft>
                <a:buNone/>
              </a:pPr>
              <a:r>
                <a:rPr kumimoji="1" lang="en-US" altLang="ja-JP" sz="2000" kern="1200" dirty="0"/>
                <a:t>130+ people</a:t>
              </a:r>
              <a:endParaRPr kumimoji="1" lang="ja-JP" altLang="en-US" sz="2000" kern="1200" dirty="0"/>
            </a:p>
          </p:txBody>
        </p:sp>
        <p:sp>
          <p:nvSpPr>
            <p:cNvPr id="18" name="直線コネクタ 17">
              <a:extLst>
                <a:ext uri="{FF2B5EF4-FFF2-40B4-BE49-F238E27FC236}">
                  <a16:creationId xmlns:a16="http://schemas.microsoft.com/office/drawing/2014/main" id="{D8848AD7-7EE1-4A20-942D-557696732E34}"/>
                </a:ext>
              </a:extLst>
            </p:cNvPr>
            <p:cNvSpPr/>
            <p:nvPr/>
          </p:nvSpPr>
          <p:spPr>
            <a:xfrm>
              <a:off x="5834768" y="3809798"/>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線コネクタ 18">
              <a:extLst>
                <a:ext uri="{FF2B5EF4-FFF2-40B4-BE49-F238E27FC236}">
                  <a16:creationId xmlns:a16="http://schemas.microsoft.com/office/drawing/2014/main" id="{D2869371-3E86-48B7-BC3E-3541CB15C12A}"/>
                </a:ext>
              </a:extLst>
            </p:cNvPr>
            <p:cNvSpPr/>
            <p:nvPr/>
          </p:nvSpPr>
          <p:spPr>
            <a:xfrm rot="5400000">
              <a:off x="4703351" y="4036141"/>
              <a:ext cx="1355103" cy="901238"/>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cxnSp>
        <p:nvCxnSpPr>
          <p:cNvPr id="4" name="直線矢印コネクタ 3">
            <a:extLst>
              <a:ext uri="{FF2B5EF4-FFF2-40B4-BE49-F238E27FC236}">
                <a16:creationId xmlns:a16="http://schemas.microsoft.com/office/drawing/2014/main" id="{81806630-E33C-428E-8C41-26453657693C}"/>
              </a:ext>
            </a:extLst>
          </p:cNvPr>
          <p:cNvCxnSpPr>
            <a:cxnSpLocks/>
          </p:cNvCxnSpPr>
          <p:nvPr/>
        </p:nvCxnSpPr>
        <p:spPr>
          <a:xfrm>
            <a:off x="1712640" y="4077072"/>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0CF024C-285B-47CE-AE38-D83E3614C351}"/>
              </a:ext>
            </a:extLst>
          </p:cNvPr>
          <p:cNvCxnSpPr>
            <a:cxnSpLocks/>
          </p:cNvCxnSpPr>
          <p:nvPr/>
        </p:nvCxnSpPr>
        <p:spPr>
          <a:xfrm flipH="1">
            <a:off x="5831522" y="4005064"/>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C84BD65-AA64-4928-B189-121FB552CC84}"/>
              </a:ext>
            </a:extLst>
          </p:cNvPr>
          <p:cNvCxnSpPr>
            <a:cxnSpLocks/>
          </p:cNvCxnSpPr>
          <p:nvPr/>
        </p:nvCxnSpPr>
        <p:spPr>
          <a:xfrm rot="5400000">
            <a:off x="3736592" y="2080499"/>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2CD6146-0F5A-4A62-876D-40B1522D1C88}"/>
              </a:ext>
            </a:extLst>
          </p:cNvPr>
          <p:cNvCxnSpPr>
            <a:cxnSpLocks/>
          </p:cNvCxnSpPr>
          <p:nvPr/>
        </p:nvCxnSpPr>
        <p:spPr>
          <a:xfrm rot="16200000">
            <a:off x="3836876" y="6273316"/>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7CDFD26-C327-497E-B7B7-1AD049880544}"/>
              </a:ext>
            </a:extLst>
          </p:cNvPr>
          <p:cNvCxnSpPr>
            <a:cxnSpLocks/>
          </p:cNvCxnSpPr>
          <p:nvPr/>
        </p:nvCxnSpPr>
        <p:spPr>
          <a:xfrm rot="2700000">
            <a:off x="2366805" y="2649001"/>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58585F4-BA88-4B07-924A-5B75AD27FDB4}"/>
              </a:ext>
            </a:extLst>
          </p:cNvPr>
          <p:cNvCxnSpPr>
            <a:cxnSpLocks/>
          </p:cNvCxnSpPr>
          <p:nvPr/>
        </p:nvCxnSpPr>
        <p:spPr>
          <a:xfrm rot="18900000" flipV="1">
            <a:off x="2364397" y="5766701"/>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02BD213-AA30-488E-8945-AB250A924D63}"/>
              </a:ext>
            </a:extLst>
          </p:cNvPr>
          <p:cNvCxnSpPr>
            <a:cxnSpLocks/>
          </p:cNvCxnSpPr>
          <p:nvPr/>
        </p:nvCxnSpPr>
        <p:spPr>
          <a:xfrm rot="18900000" flipH="1">
            <a:off x="5106379" y="2682906"/>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12AAD86-33B7-45D1-B4B9-A5DEB2AA47D8}"/>
              </a:ext>
            </a:extLst>
          </p:cNvPr>
          <p:cNvCxnSpPr>
            <a:cxnSpLocks/>
          </p:cNvCxnSpPr>
          <p:nvPr/>
        </p:nvCxnSpPr>
        <p:spPr>
          <a:xfrm rot="2700000" flipH="1" flipV="1">
            <a:off x="5305058" y="5538803"/>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8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楕円 1">
            <a:extLst>
              <a:ext uri="{FF2B5EF4-FFF2-40B4-BE49-F238E27FC236}">
                <a16:creationId xmlns:a16="http://schemas.microsoft.com/office/drawing/2014/main" id="{542A9391-382D-4091-A7F8-7A8184FFBF83}"/>
              </a:ext>
            </a:extLst>
          </p:cNvPr>
          <p:cNvSpPr/>
          <p:nvPr/>
        </p:nvSpPr>
        <p:spPr>
          <a:xfrm>
            <a:off x="1431625" y="1693688"/>
            <a:ext cx="4969974" cy="4969974"/>
          </a:xfrm>
          <a:prstGeom prst="ellipse">
            <a:avLst/>
          </a:prstGeom>
          <a:gradFill>
            <a:gsLst>
              <a:gs pos="72000">
                <a:srgbClr val="00B0F0">
                  <a:alpha val="0"/>
                </a:srgbClr>
              </a:gs>
              <a:gs pos="0">
                <a:srgbClr val="00B0F0"/>
              </a:gs>
              <a:gs pos="10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grpSp>
        <p:nvGrpSpPr>
          <p:cNvPr id="7" name="グループ化 6">
            <a:extLst>
              <a:ext uri="{FF2B5EF4-FFF2-40B4-BE49-F238E27FC236}">
                <a16:creationId xmlns:a16="http://schemas.microsoft.com/office/drawing/2014/main" id="{58267D62-D810-4F83-9AD0-A66FE9C4FA37}"/>
              </a:ext>
            </a:extLst>
          </p:cNvPr>
          <p:cNvGrpSpPr/>
          <p:nvPr/>
        </p:nvGrpSpPr>
        <p:grpSpPr>
          <a:xfrm>
            <a:off x="2146007" y="1227666"/>
            <a:ext cx="6479401" cy="4721613"/>
            <a:chOff x="2146007" y="1227666"/>
            <a:chExt cx="6479401" cy="4721613"/>
          </a:xfrm>
        </p:grpSpPr>
        <p:sp>
          <p:nvSpPr>
            <p:cNvPr id="8" name="楕円 7">
              <a:extLst>
                <a:ext uri="{FF2B5EF4-FFF2-40B4-BE49-F238E27FC236}">
                  <a16:creationId xmlns:a16="http://schemas.microsoft.com/office/drawing/2014/main" id="{213F5B54-3C20-4044-AA3E-DC6A4DB7A467}"/>
                </a:ext>
              </a:extLst>
            </p:cNvPr>
            <p:cNvSpPr/>
            <p:nvPr/>
          </p:nvSpPr>
          <p:spPr>
            <a:xfrm>
              <a:off x="2146007" y="2408069"/>
              <a:ext cx="3541210" cy="354121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楕円 8">
              <a:extLst>
                <a:ext uri="{FF2B5EF4-FFF2-40B4-BE49-F238E27FC236}">
                  <a16:creationId xmlns:a16="http://schemas.microsoft.com/office/drawing/2014/main" id="{37F8B1F4-70E0-4C6D-80BA-62AEFAE84F98}"/>
                </a:ext>
              </a:extLst>
            </p:cNvPr>
            <p:cNvSpPr/>
            <p:nvPr/>
          </p:nvSpPr>
          <p:spPr>
            <a:xfrm>
              <a:off x="2854249" y="3116311"/>
              <a:ext cx="2124726" cy="212472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楕円 9">
              <a:extLst>
                <a:ext uri="{FF2B5EF4-FFF2-40B4-BE49-F238E27FC236}">
                  <a16:creationId xmlns:a16="http://schemas.microsoft.com/office/drawing/2014/main" id="{FB1CB093-AF3A-43F9-B177-4C3DC86BB0FD}"/>
                </a:ext>
              </a:extLst>
            </p:cNvPr>
            <p:cNvSpPr/>
            <p:nvPr/>
          </p:nvSpPr>
          <p:spPr>
            <a:xfrm>
              <a:off x="3562491" y="3824553"/>
              <a:ext cx="708242" cy="70824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フリーフォーム: 図形 10">
              <a:extLst>
                <a:ext uri="{FF2B5EF4-FFF2-40B4-BE49-F238E27FC236}">
                  <a16:creationId xmlns:a16="http://schemas.microsoft.com/office/drawing/2014/main" id="{1006F38B-481D-4129-9AE5-ADE47C624781}"/>
                </a:ext>
              </a:extLst>
            </p:cNvPr>
            <p:cNvSpPr/>
            <p:nvPr/>
          </p:nvSpPr>
          <p:spPr>
            <a:xfrm>
              <a:off x="6277418" y="1227666"/>
              <a:ext cx="2203974"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SWG participants</a:t>
              </a:r>
              <a:br>
                <a:rPr kumimoji="1" lang="en-US" altLang="ja-JP" sz="2000" kern="1200" dirty="0"/>
              </a:br>
              <a:r>
                <a:rPr kumimoji="1" lang="en-US" altLang="ja-JP" sz="2000" kern="1200" dirty="0"/>
                <a:t>Event speakers</a:t>
              </a:r>
            </a:p>
            <a:p>
              <a:pPr marL="0" lvl="0" indent="0" algn="l" defTabSz="800100">
                <a:lnSpc>
                  <a:spcPct val="90000"/>
                </a:lnSpc>
                <a:spcBef>
                  <a:spcPct val="0"/>
                </a:spcBef>
                <a:spcAft>
                  <a:spcPct val="35000"/>
                </a:spcAft>
                <a:buNone/>
              </a:pPr>
              <a:r>
                <a:rPr kumimoji="1" lang="en-US" altLang="ja-JP" sz="2000" kern="1200" dirty="0"/>
                <a:t>~20 people</a:t>
              </a:r>
              <a:endParaRPr kumimoji="1" lang="ja-JP" altLang="en-US" sz="2000" kern="1200" dirty="0"/>
            </a:p>
          </p:txBody>
        </p:sp>
        <p:sp>
          <p:nvSpPr>
            <p:cNvPr id="12" name="直線コネクタ 11">
              <a:extLst>
                <a:ext uri="{FF2B5EF4-FFF2-40B4-BE49-F238E27FC236}">
                  <a16:creationId xmlns:a16="http://schemas.microsoft.com/office/drawing/2014/main" id="{AC71858F-B558-4B4E-B106-524BE6581740}"/>
                </a:ext>
              </a:extLst>
            </p:cNvPr>
            <p:cNvSpPr/>
            <p:nvPr/>
          </p:nvSpPr>
          <p:spPr>
            <a:xfrm>
              <a:off x="5834768" y="1744092"/>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直線コネクタ 12">
              <a:extLst>
                <a:ext uri="{FF2B5EF4-FFF2-40B4-BE49-F238E27FC236}">
                  <a16:creationId xmlns:a16="http://schemas.microsoft.com/office/drawing/2014/main" id="{48A62B92-45DC-4FE5-9D1C-CE6654999565}"/>
                </a:ext>
              </a:extLst>
            </p:cNvPr>
            <p:cNvSpPr/>
            <p:nvPr/>
          </p:nvSpPr>
          <p:spPr>
            <a:xfrm rot="5400000">
              <a:off x="3657809" y="2003486"/>
              <a:ext cx="2433992" cy="191638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フリーフォーム: 図形 13">
              <a:extLst>
                <a:ext uri="{FF2B5EF4-FFF2-40B4-BE49-F238E27FC236}">
                  <a16:creationId xmlns:a16="http://schemas.microsoft.com/office/drawing/2014/main" id="{D24521B1-2F8C-4810-A723-FB3CC89D0F2F}"/>
                </a:ext>
              </a:extLst>
            </p:cNvPr>
            <p:cNvSpPr/>
            <p:nvPr/>
          </p:nvSpPr>
          <p:spPr>
            <a:xfrm>
              <a:off x="6277419" y="2260519"/>
              <a:ext cx="2347989"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Bimonthly meeting</a:t>
              </a:r>
            </a:p>
            <a:p>
              <a:pPr marL="0" lvl="0" indent="0" algn="l" defTabSz="800100">
                <a:lnSpc>
                  <a:spcPct val="90000"/>
                </a:lnSpc>
                <a:spcBef>
                  <a:spcPct val="0"/>
                </a:spcBef>
                <a:spcAft>
                  <a:spcPct val="35000"/>
                </a:spcAft>
                <a:buNone/>
              </a:pPr>
              <a:r>
                <a:rPr kumimoji="1" lang="en-US" altLang="ja-JP" sz="2000" kern="1200" dirty="0"/>
                <a:t>~50 people</a:t>
              </a:r>
              <a:endParaRPr kumimoji="1" lang="ja-JP" altLang="en-US" sz="2000" kern="1200" dirty="0"/>
            </a:p>
          </p:txBody>
        </p:sp>
        <p:sp>
          <p:nvSpPr>
            <p:cNvPr id="15" name="直線コネクタ 14">
              <a:extLst>
                <a:ext uri="{FF2B5EF4-FFF2-40B4-BE49-F238E27FC236}">
                  <a16:creationId xmlns:a16="http://schemas.microsoft.com/office/drawing/2014/main" id="{F9AC6C72-5E94-4FE9-A0B5-9E91A60531A3}"/>
                </a:ext>
              </a:extLst>
            </p:cNvPr>
            <p:cNvSpPr/>
            <p:nvPr/>
          </p:nvSpPr>
          <p:spPr>
            <a:xfrm>
              <a:off x="5834768" y="2776945"/>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6" name="直線コネクタ 15">
              <a:extLst>
                <a:ext uri="{FF2B5EF4-FFF2-40B4-BE49-F238E27FC236}">
                  <a16:creationId xmlns:a16="http://schemas.microsoft.com/office/drawing/2014/main" id="{ECE7C89D-E1CF-4EEA-B647-4BF373ACE84C}"/>
                </a:ext>
              </a:extLst>
            </p:cNvPr>
            <p:cNvSpPr/>
            <p:nvPr/>
          </p:nvSpPr>
          <p:spPr>
            <a:xfrm rot="5400000">
              <a:off x="4180255" y="3020226"/>
              <a:ext cx="1896672" cy="1408811"/>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フリーフォーム: 図形 16">
              <a:extLst>
                <a:ext uri="{FF2B5EF4-FFF2-40B4-BE49-F238E27FC236}">
                  <a16:creationId xmlns:a16="http://schemas.microsoft.com/office/drawing/2014/main" id="{587741E8-E934-408A-B860-7F7A7BB02E69}"/>
                </a:ext>
              </a:extLst>
            </p:cNvPr>
            <p:cNvSpPr/>
            <p:nvPr/>
          </p:nvSpPr>
          <p:spPr>
            <a:xfrm>
              <a:off x="6277419" y="3293372"/>
              <a:ext cx="2203973"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ML subscribers</a:t>
              </a:r>
            </a:p>
            <a:p>
              <a:pPr marL="0" lvl="0" indent="0" algn="l" defTabSz="800100">
                <a:lnSpc>
                  <a:spcPct val="90000"/>
                </a:lnSpc>
                <a:spcBef>
                  <a:spcPct val="0"/>
                </a:spcBef>
                <a:spcAft>
                  <a:spcPct val="35000"/>
                </a:spcAft>
                <a:buNone/>
              </a:pPr>
              <a:r>
                <a:rPr kumimoji="1" lang="en-US" altLang="ja-JP" sz="2000" kern="1200" dirty="0"/>
                <a:t>130+ people</a:t>
              </a:r>
              <a:endParaRPr kumimoji="1" lang="ja-JP" altLang="en-US" sz="2000" kern="1200" dirty="0"/>
            </a:p>
          </p:txBody>
        </p:sp>
        <p:sp>
          <p:nvSpPr>
            <p:cNvPr id="18" name="直線コネクタ 17">
              <a:extLst>
                <a:ext uri="{FF2B5EF4-FFF2-40B4-BE49-F238E27FC236}">
                  <a16:creationId xmlns:a16="http://schemas.microsoft.com/office/drawing/2014/main" id="{D8848AD7-7EE1-4A20-942D-557696732E34}"/>
                </a:ext>
              </a:extLst>
            </p:cNvPr>
            <p:cNvSpPr/>
            <p:nvPr/>
          </p:nvSpPr>
          <p:spPr>
            <a:xfrm>
              <a:off x="5834768" y="3809798"/>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線コネクタ 18">
              <a:extLst>
                <a:ext uri="{FF2B5EF4-FFF2-40B4-BE49-F238E27FC236}">
                  <a16:creationId xmlns:a16="http://schemas.microsoft.com/office/drawing/2014/main" id="{D2869371-3E86-48B7-BC3E-3541CB15C12A}"/>
                </a:ext>
              </a:extLst>
            </p:cNvPr>
            <p:cNvSpPr/>
            <p:nvPr/>
          </p:nvSpPr>
          <p:spPr>
            <a:xfrm rot="5400000">
              <a:off x="4703351" y="4036141"/>
              <a:ext cx="1355103" cy="901238"/>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cxnSp>
        <p:nvCxnSpPr>
          <p:cNvPr id="4" name="直線矢印コネクタ 3">
            <a:extLst>
              <a:ext uri="{FF2B5EF4-FFF2-40B4-BE49-F238E27FC236}">
                <a16:creationId xmlns:a16="http://schemas.microsoft.com/office/drawing/2014/main" id="{81806630-E33C-428E-8C41-26453657693C}"/>
              </a:ext>
            </a:extLst>
          </p:cNvPr>
          <p:cNvCxnSpPr>
            <a:cxnSpLocks/>
          </p:cNvCxnSpPr>
          <p:nvPr/>
        </p:nvCxnSpPr>
        <p:spPr>
          <a:xfrm>
            <a:off x="1712640" y="4077072"/>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0CF024C-285B-47CE-AE38-D83E3614C351}"/>
              </a:ext>
            </a:extLst>
          </p:cNvPr>
          <p:cNvCxnSpPr>
            <a:cxnSpLocks/>
          </p:cNvCxnSpPr>
          <p:nvPr/>
        </p:nvCxnSpPr>
        <p:spPr>
          <a:xfrm flipH="1">
            <a:off x="5831522" y="4005064"/>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C84BD65-AA64-4928-B189-121FB552CC84}"/>
              </a:ext>
            </a:extLst>
          </p:cNvPr>
          <p:cNvCxnSpPr>
            <a:cxnSpLocks/>
          </p:cNvCxnSpPr>
          <p:nvPr/>
        </p:nvCxnSpPr>
        <p:spPr>
          <a:xfrm rot="5400000">
            <a:off x="3736592" y="2080499"/>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2CD6146-0F5A-4A62-876D-40B1522D1C88}"/>
              </a:ext>
            </a:extLst>
          </p:cNvPr>
          <p:cNvCxnSpPr>
            <a:cxnSpLocks/>
          </p:cNvCxnSpPr>
          <p:nvPr/>
        </p:nvCxnSpPr>
        <p:spPr>
          <a:xfrm rot="16200000">
            <a:off x="3836876" y="6273316"/>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7CDFD26-C327-497E-B7B7-1AD049880544}"/>
              </a:ext>
            </a:extLst>
          </p:cNvPr>
          <p:cNvCxnSpPr>
            <a:cxnSpLocks/>
          </p:cNvCxnSpPr>
          <p:nvPr/>
        </p:nvCxnSpPr>
        <p:spPr>
          <a:xfrm rot="2700000">
            <a:off x="2366805" y="2649001"/>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58585F4-BA88-4B07-924A-5B75AD27FDB4}"/>
              </a:ext>
            </a:extLst>
          </p:cNvPr>
          <p:cNvCxnSpPr>
            <a:cxnSpLocks/>
          </p:cNvCxnSpPr>
          <p:nvPr/>
        </p:nvCxnSpPr>
        <p:spPr>
          <a:xfrm rot="18900000" flipV="1">
            <a:off x="2364397" y="5766701"/>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02BD213-AA30-488E-8945-AB250A924D63}"/>
              </a:ext>
            </a:extLst>
          </p:cNvPr>
          <p:cNvCxnSpPr>
            <a:cxnSpLocks/>
          </p:cNvCxnSpPr>
          <p:nvPr/>
        </p:nvCxnSpPr>
        <p:spPr>
          <a:xfrm rot="18900000" flipH="1">
            <a:off x="5106379" y="2682906"/>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12AAD86-33B7-45D1-B4B9-A5DEB2AA47D8}"/>
              </a:ext>
            </a:extLst>
          </p:cNvPr>
          <p:cNvCxnSpPr>
            <a:cxnSpLocks/>
          </p:cNvCxnSpPr>
          <p:nvPr/>
        </p:nvCxnSpPr>
        <p:spPr>
          <a:xfrm rot="2700000" flipH="1" flipV="1">
            <a:off x="5305058" y="5538803"/>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pic>
        <p:nvPicPr>
          <p:cNvPr id="5" name="グラフィックス 4" descr="基地局">
            <a:extLst>
              <a:ext uri="{FF2B5EF4-FFF2-40B4-BE49-F238E27FC236}">
                <a16:creationId xmlns:a16="http://schemas.microsoft.com/office/drawing/2014/main" id="{23713FFC-CA5C-4583-8092-75F22B036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907" y="3679221"/>
            <a:ext cx="914400" cy="914400"/>
          </a:xfrm>
          <a:prstGeom prst="rect">
            <a:avLst/>
          </a:prstGeom>
        </p:spPr>
      </p:pic>
      <p:pic>
        <p:nvPicPr>
          <p:cNvPr id="27" name="グラフィックス 26" descr="基地局">
            <a:extLst>
              <a:ext uri="{FF2B5EF4-FFF2-40B4-BE49-F238E27FC236}">
                <a16:creationId xmlns:a16="http://schemas.microsoft.com/office/drawing/2014/main" id="{061BD6FE-FADB-406B-99DE-886376140F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2059" y="3692377"/>
            <a:ext cx="914400" cy="914400"/>
          </a:xfrm>
          <a:prstGeom prst="rect">
            <a:avLst/>
          </a:prstGeom>
        </p:spPr>
      </p:pic>
      <p:pic>
        <p:nvPicPr>
          <p:cNvPr id="28" name="グラフィックス 27" descr="基地局">
            <a:extLst>
              <a:ext uri="{FF2B5EF4-FFF2-40B4-BE49-F238E27FC236}">
                <a16:creationId xmlns:a16="http://schemas.microsoft.com/office/drawing/2014/main" id="{4C11CA36-0AD7-4CC0-9AA6-7F27721675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7442" y="4354517"/>
            <a:ext cx="914400" cy="914400"/>
          </a:xfrm>
          <a:prstGeom prst="rect">
            <a:avLst/>
          </a:prstGeom>
        </p:spPr>
      </p:pic>
      <p:pic>
        <p:nvPicPr>
          <p:cNvPr id="29" name="グラフィックス 28" descr="基地局">
            <a:extLst>
              <a:ext uri="{FF2B5EF4-FFF2-40B4-BE49-F238E27FC236}">
                <a16:creationId xmlns:a16="http://schemas.microsoft.com/office/drawing/2014/main" id="{A95D30E5-9890-4051-91C8-079606AA2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3260" y="2984135"/>
            <a:ext cx="914400" cy="914400"/>
          </a:xfrm>
          <a:prstGeom prst="rect">
            <a:avLst/>
          </a:prstGeom>
        </p:spPr>
      </p:pic>
    </p:spTree>
    <p:extLst>
      <p:ext uri="{BB962C8B-B14F-4D97-AF65-F5344CB8AC3E}">
        <p14:creationId xmlns:p14="http://schemas.microsoft.com/office/powerpoint/2010/main" val="137110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楕円 1">
            <a:extLst>
              <a:ext uri="{FF2B5EF4-FFF2-40B4-BE49-F238E27FC236}">
                <a16:creationId xmlns:a16="http://schemas.microsoft.com/office/drawing/2014/main" id="{542A9391-382D-4091-A7F8-7A8184FFBF83}"/>
              </a:ext>
            </a:extLst>
          </p:cNvPr>
          <p:cNvSpPr/>
          <p:nvPr/>
        </p:nvSpPr>
        <p:spPr>
          <a:xfrm>
            <a:off x="1431625" y="1693688"/>
            <a:ext cx="4969974" cy="4969974"/>
          </a:xfrm>
          <a:prstGeom prst="ellipse">
            <a:avLst/>
          </a:prstGeom>
          <a:gradFill>
            <a:gsLst>
              <a:gs pos="72000">
                <a:srgbClr val="00B0F0">
                  <a:alpha val="0"/>
                </a:srgbClr>
              </a:gs>
              <a:gs pos="0">
                <a:srgbClr val="00B0F0"/>
              </a:gs>
              <a:gs pos="10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grpSp>
        <p:nvGrpSpPr>
          <p:cNvPr id="7" name="グループ化 6">
            <a:extLst>
              <a:ext uri="{FF2B5EF4-FFF2-40B4-BE49-F238E27FC236}">
                <a16:creationId xmlns:a16="http://schemas.microsoft.com/office/drawing/2014/main" id="{58267D62-D810-4F83-9AD0-A66FE9C4FA37}"/>
              </a:ext>
            </a:extLst>
          </p:cNvPr>
          <p:cNvGrpSpPr/>
          <p:nvPr/>
        </p:nvGrpSpPr>
        <p:grpSpPr>
          <a:xfrm>
            <a:off x="2146007" y="1227666"/>
            <a:ext cx="6479401" cy="4721613"/>
            <a:chOff x="2146007" y="1227666"/>
            <a:chExt cx="6479401" cy="4721613"/>
          </a:xfrm>
        </p:grpSpPr>
        <p:sp>
          <p:nvSpPr>
            <p:cNvPr id="8" name="楕円 7">
              <a:extLst>
                <a:ext uri="{FF2B5EF4-FFF2-40B4-BE49-F238E27FC236}">
                  <a16:creationId xmlns:a16="http://schemas.microsoft.com/office/drawing/2014/main" id="{213F5B54-3C20-4044-AA3E-DC6A4DB7A467}"/>
                </a:ext>
              </a:extLst>
            </p:cNvPr>
            <p:cNvSpPr/>
            <p:nvPr/>
          </p:nvSpPr>
          <p:spPr>
            <a:xfrm>
              <a:off x="2146007" y="2408069"/>
              <a:ext cx="3541210" cy="354121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楕円 8">
              <a:extLst>
                <a:ext uri="{FF2B5EF4-FFF2-40B4-BE49-F238E27FC236}">
                  <a16:creationId xmlns:a16="http://schemas.microsoft.com/office/drawing/2014/main" id="{37F8B1F4-70E0-4C6D-80BA-62AEFAE84F98}"/>
                </a:ext>
              </a:extLst>
            </p:cNvPr>
            <p:cNvSpPr/>
            <p:nvPr/>
          </p:nvSpPr>
          <p:spPr>
            <a:xfrm>
              <a:off x="2854249" y="3116311"/>
              <a:ext cx="2124726" cy="212472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楕円 9">
              <a:extLst>
                <a:ext uri="{FF2B5EF4-FFF2-40B4-BE49-F238E27FC236}">
                  <a16:creationId xmlns:a16="http://schemas.microsoft.com/office/drawing/2014/main" id="{FB1CB093-AF3A-43F9-B177-4C3DC86BB0FD}"/>
                </a:ext>
              </a:extLst>
            </p:cNvPr>
            <p:cNvSpPr/>
            <p:nvPr/>
          </p:nvSpPr>
          <p:spPr>
            <a:xfrm>
              <a:off x="3562491" y="3824553"/>
              <a:ext cx="708242" cy="70824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フリーフォーム: 図形 10">
              <a:extLst>
                <a:ext uri="{FF2B5EF4-FFF2-40B4-BE49-F238E27FC236}">
                  <a16:creationId xmlns:a16="http://schemas.microsoft.com/office/drawing/2014/main" id="{1006F38B-481D-4129-9AE5-ADE47C624781}"/>
                </a:ext>
              </a:extLst>
            </p:cNvPr>
            <p:cNvSpPr/>
            <p:nvPr/>
          </p:nvSpPr>
          <p:spPr>
            <a:xfrm>
              <a:off x="6277418" y="1227666"/>
              <a:ext cx="2203974"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SWG participants</a:t>
              </a:r>
              <a:br>
                <a:rPr kumimoji="1" lang="en-US" altLang="ja-JP" sz="2000" kern="1200" dirty="0"/>
              </a:br>
              <a:r>
                <a:rPr kumimoji="1" lang="en-US" altLang="ja-JP" sz="2000" kern="1200" dirty="0"/>
                <a:t>Event speakers</a:t>
              </a:r>
            </a:p>
            <a:p>
              <a:pPr marL="0" lvl="0" indent="0" algn="l" defTabSz="800100">
                <a:lnSpc>
                  <a:spcPct val="90000"/>
                </a:lnSpc>
                <a:spcBef>
                  <a:spcPct val="0"/>
                </a:spcBef>
                <a:spcAft>
                  <a:spcPct val="35000"/>
                </a:spcAft>
                <a:buNone/>
              </a:pPr>
              <a:r>
                <a:rPr kumimoji="1" lang="en-US" altLang="ja-JP" sz="2000" kern="1200" dirty="0"/>
                <a:t>~20 people</a:t>
              </a:r>
              <a:endParaRPr kumimoji="1" lang="ja-JP" altLang="en-US" sz="2000" kern="1200" dirty="0"/>
            </a:p>
          </p:txBody>
        </p:sp>
        <p:sp>
          <p:nvSpPr>
            <p:cNvPr id="12" name="直線コネクタ 11">
              <a:extLst>
                <a:ext uri="{FF2B5EF4-FFF2-40B4-BE49-F238E27FC236}">
                  <a16:creationId xmlns:a16="http://schemas.microsoft.com/office/drawing/2014/main" id="{AC71858F-B558-4B4E-B106-524BE6581740}"/>
                </a:ext>
              </a:extLst>
            </p:cNvPr>
            <p:cNvSpPr/>
            <p:nvPr/>
          </p:nvSpPr>
          <p:spPr>
            <a:xfrm>
              <a:off x="5834768" y="1744092"/>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直線コネクタ 12">
              <a:extLst>
                <a:ext uri="{FF2B5EF4-FFF2-40B4-BE49-F238E27FC236}">
                  <a16:creationId xmlns:a16="http://schemas.microsoft.com/office/drawing/2014/main" id="{48A62B92-45DC-4FE5-9D1C-CE6654999565}"/>
                </a:ext>
              </a:extLst>
            </p:cNvPr>
            <p:cNvSpPr/>
            <p:nvPr/>
          </p:nvSpPr>
          <p:spPr>
            <a:xfrm rot="5400000">
              <a:off x="3657809" y="2003486"/>
              <a:ext cx="2433992" cy="191638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フリーフォーム: 図形 13">
              <a:extLst>
                <a:ext uri="{FF2B5EF4-FFF2-40B4-BE49-F238E27FC236}">
                  <a16:creationId xmlns:a16="http://schemas.microsoft.com/office/drawing/2014/main" id="{D24521B1-2F8C-4810-A723-FB3CC89D0F2F}"/>
                </a:ext>
              </a:extLst>
            </p:cNvPr>
            <p:cNvSpPr/>
            <p:nvPr/>
          </p:nvSpPr>
          <p:spPr>
            <a:xfrm>
              <a:off x="6277419" y="2260519"/>
              <a:ext cx="2347989"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Bimonthly meeting</a:t>
              </a:r>
            </a:p>
            <a:p>
              <a:pPr marL="0" lvl="0" indent="0" algn="l" defTabSz="800100">
                <a:lnSpc>
                  <a:spcPct val="90000"/>
                </a:lnSpc>
                <a:spcBef>
                  <a:spcPct val="0"/>
                </a:spcBef>
                <a:spcAft>
                  <a:spcPct val="35000"/>
                </a:spcAft>
                <a:buNone/>
              </a:pPr>
              <a:r>
                <a:rPr kumimoji="1" lang="en-US" altLang="ja-JP" sz="2000" kern="1200" dirty="0"/>
                <a:t>~50 people</a:t>
              </a:r>
              <a:endParaRPr kumimoji="1" lang="ja-JP" altLang="en-US" sz="2000" kern="1200" dirty="0"/>
            </a:p>
          </p:txBody>
        </p:sp>
        <p:sp>
          <p:nvSpPr>
            <p:cNvPr id="15" name="直線コネクタ 14">
              <a:extLst>
                <a:ext uri="{FF2B5EF4-FFF2-40B4-BE49-F238E27FC236}">
                  <a16:creationId xmlns:a16="http://schemas.microsoft.com/office/drawing/2014/main" id="{F9AC6C72-5E94-4FE9-A0B5-9E91A60531A3}"/>
                </a:ext>
              </a:extLst>
            </p:cNvPr>
            <p:cNvSpPr/>
            <p:nvPr/>
          </p:nvSpPr>
          <p:spPr>
            <a:xfrm>
              <a:off x="5834768" y="2776945"/>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6" name="直線コネクタ 15">
              <a:extLst>
                <a:ext uri="{FF2B5EF4-FFF2-40B4-BE49-F238E27FC236}">
                  <a16:creationId xmlns:a16="http://schemas.microsoft.com/office/drawing/2014/main" id="{ECE7C89D-E1CF-4EEA-B647-4BF373ACE84C}"/>
                </a:ext>
              </a:extLst>
            </p:cNvPr>
            <p:cNvSpPr/>
            <p:nvPr/>
          </p:nvSpPr>
          <p:spPr>
            <a:xfrm rot="5400000">
              <a:off x="4180255" y="3020226"/>
              <a:ext cx="1896672" cy="1408811"/>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フリーフォーム: 図形 16">
              <a:extLst>
                <a:ext uri="{FF2B5EF4-FFF2-40B4-BE49-F238E27FC236}">
                  <a16:creationId xmlns:a16="http://schemas.microsoft.com/office/drawing/2014/main" id="{587741E8-E934-408A-B860-7F7A7BB02E69}"/>
                </a:ext>
              </a:extLst>
            </p:cNvPr>
            <p:cNvSpPr/>
            <p:nvPr/>
          </p:nvSpPr>
          <p:spPr>
            <a:xfrm>
              <a:off x="6277419" y="3293372"/>
              <a:ext cx="2203973" cy="1032853"/>
            </a:xfrm>
            <a:custGeom>
              <a:avLst/>
              <a:gdLst>
                <a:gd name="connsiteX0" fmla="*/ 0 w 1770605"/>
                <a:gd name="connsiteY0" fmla="*/ 0 h 1032853"/>
                <a:gd name="connsiteX1" fmla="*/ 1770605 w 1770605"/>
                <a:gd name="connsiteY1" fmla="*/ 0 h 1032853"/>
                <a:gd name="connsiteX2" fmla="*/ 1770605 w 1770605"/>
                <a:gd name="connsiteY2" fmla="*/ 1032853 h 1032853"/>
                <a:gd name="connsiteX3" fmla="*/ 0 w 1770605"/>
                <a:gd name="connsiteY3" fmla="*/ 1032853 h 1032853"/>
                <a:gd name="connsiteX4" fmla="*/ 0 w 1770605"/>
                <a:gd name="connsiteY4" fmla="*/ 0 h 103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0605" h="1032853">
                  <a:moveTo>
                    <a:pt x="0" y="0"/>
                  </a:moveTo>
                  <a:lnTo>
                    <a:pt x="1770605" y="0"/>
                  </a:lnTo>
                  <a:lnTo>
                    <a:pt x="1770605" y="1032853"/>
                  </a:lnTo>
                  <a:lnTo>
                    <a:pt x="0" y="10328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kumimoji="1" lang="en-US" altLang="ja-JP" sz="2000" kern="1200" dirty="0"/>
                <a:t>ML subscribers</a:t>
              </a:r>
            </a:p>
            <a:p>
              <a:pPr marL="0" lvl="0" indent="0" algn="l" defTabSz="800100">
                <a:lnSpc>
                  <a:spcPct val="90000"/>
                </a:lnSpc>
                <a:spcBef>
                  <a:spcPct val="0"/>
                </a:spcBef>
                <a:spcAft>
                  <a:spcPct val="35000"/>
                </a:spcAft>
                <a:buNone/>
              </a:pPr>
              <a:r>
                <a:rPr kumimoji="1" lang="en-US" altLang="ja-JP" sz="2000" kern="1200" dirty="0"/>
                <a:t>130+ people</a:t>
              </a:r>
              <a:endParaRPr kumimoji="1" lang="ja-JP" altLang="en-US" sz="2000" kern="1200" dirty="0"/>
            </a:p>
          </p:txBody>
        </p:sp>
        <p:sp>
          <p:nvSpPr>
            <p:cNvPr id="18" name="直線コネクタ 17">
              <a:extLst>
                <a:ext uri="{FF2B5EF4-FFF2-40B4-BE49-F238E27FC236}">
                  <a16:creationId xmlns:a16="http://schemas.microsoft.com/office/drawing/2014/main" id="{D8848AD7-7EE1-4A20-942D-557696732E34}"/>
                </a:ext>
              </a:extLst>
            </p:cNvPr>
            <p:cNvSpPr/>
            <p:nvPr/>
          </p:nvSpPr>
          <p:spPr>
            <a:xfrm>
              <a:off x="5834768" y="3809798"/>
              <a:ext cx="442651"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線コネクタ 18">
              <a:extLst>
                <a:ext uri="{FF2B5EF4-FFF2-40B4-BE49-F238E27FC236}">
                  <a16:creationId xmlns:a16="http://schemas.microsoft.com/office/drawing/2014/main" id="{D2869371-3E86-48B7-BC3E-3541CB15C12A}"/>
                </a:ext>
              </a:extLst>
            </p:cNvPr>
            <p:cNvSpPr/>
            <p:nvPr/>
          </p:nvSpPr>
          <p:spPr>
            <a:xfrm rot="5400000">
              <a:off x="4703351" y="4036141"/>
              <a:ext cx="1355103" cy="901238"/>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cxnSp>
        <p:nvCxnSpPr>
          <p:cNvPr id="4" name="直線矢印コネクタ 3">
            <a:extLst>
              <a:ext uri="{FF2B5EF4-FFF2-40B4-BE49-F238E27FC236}">
                <a16:creationId xmlns:a16="http://schemas.microsoft.com/office/drawing/2014/main" id="{81806630-E33C-428E-8C41-26453657693C}"/>
              </a:ext>
            </a:extLst>
          </p:cNvPr>
          <p:cNvCxnSpPr>
            <a:cxnSpLocks/>
          </p:cNvCxnSpPr>
          <p:nvPr/>
        </p:nvCxnSpPr>
        <p:spPr>
          <a:xfrm>
            <a:off x="1712640" y="4077072"/>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0CF024C-285B-47CE-AE38-D83E3614C351}"/>
              </a:ext>
            </a:extLst>
          </p:cNvPr>
          <p:cNvCxnSpPr>
            <a:cxnSpLocks/>
          </p:cNvCxnSpPr>
          <p:nvPr/>
        </p:nvCxnSpPr>
        <p:spPr>
          <a:xfrm flipH="1">
            <a:off x="5831522" y="4005064"/>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C84BD65-AA64-4928-B189-121FB552CC84}"/>
              </a:ext>
            </a:extLst>
          </p:cNvPr>
          <p:cNvCxnSpPr>
            <a:cxnSpLocks/>
          </p:cNvCxnSpPr>
          <p:nvPr/>
        </p:nvCxnSpPr>
        <p:spPr>
          <a:xfrm rot="5400000">
            <a:off x="3736592" y="2080499"/>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2CD6146-0F5A-4A62-876D-40B1522D1C88}"/>
              </a:ext>
            </a:extLst>
          </p:cNvPr>
          <p:cNvCxnSpPr>
            <a:cxnSpLocks/>
          </p:cNvCxnSpPr>
          <p:nvPr/>
        </p:nvCxnSpPr>
        <p:spPr>
          <a:xfrm rot="16200000">
            <a:off x="3836876" y="6273316"/>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7CDFD26-C327-497E-B7B7-1AD049880544}"/>
              </a:ext>
            </a:extLst>
          </p:cNvPr>
          <p:cNvCxnSpPr>
            <a:cxnSpLocks/>
          </p:cNvCxnSpPr>
          <p:nvPr/>
        </p:nvCxnSpPr>
        <p:spPr>
          <a:xfrm rot="2700000">
            <a:off x="2366805" y="2649001"/>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58585F4-BA88-4B07-924A-5B75AD27FDB4}"/>
              </a:ext>
            </a:extLst>
          </p:cNvPr>
          <p:cNvCxnSpPr>
            <a:cxnSpLocks/>
          </p:cNvCxnSpPr>
          <p:nvPr/>
        </p:nvCxnSpPr>
        <p:spPr>
          <a:xfrm rot="18900000" flipV="1">
            <a:off x="2364397" y="5766701"/>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02BD213-AA30-488E-8945-AB250A924D63}"/>
              </a:ext>
            </a:extLst>
          </p:cNvPr>
          <p:cNvCxnSpPr>
            <a:cxnSpLocks/>
          </p:cNvCxnSpPr>
          <p:nvPr/>
        </p:nvCxnSpPr>
        <p:spPr>
          <a:xfrm rot="18900000" flipH="1">
            <a:off x="5106379" y="2682906"/>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12AAD86-33B7-45D1-B4B9-A5DEB2AA47D8}"/>
              </a:ext>
            </a:extLst>
          </p:cNvPr>
          <p:cNvCxnSpPr>
            <a:cxnSpLocks/>
          </p:cNvCxnSpPr>
          <p:nvPr/>
        </p:nvCxnSpPr>
        <p:spPr>
          <a:xfrm rot="2700000" flipH="1" flipV="1">
            <a:off x="5305058" y="5538803"/>
            <a:ext cx="360040" cy="0"/>
          </a:xfrm>
          <a:prstGeom prst="straightConnector1">
            <a:avLst/>
          </a:prstGeom>
          <a:ln w="31750">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pic>
        <p:nvPicPr>
          <p:cNvPr id="5" name="グラフィックス 4" descr="基地局">
            <a:extLst>
              <a:ext uri="{FF2B5EF4-FFF2-40B4-BE49-F238E27FC236}">
                <a16:creationId xmlns:a16="http://schemas.microsoft.com/office/drawing/2014/main" id="{23713FFC-CA5C-4583-8092-75F22B036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907" y="3679221"/>
            <a:ext cx="914400" cy="914400"/>
          </a:xfrm>
          <a:prstGeom prst="rect">
            <a:avLst/>
          </a:prstGeom>
        </p:spPr>
      </p:pic>
      <p:pic>
        <p:nvPicPr>
          <p:cNvPr id="27" name="グラフィックス 26" descr="基地局">
            <a:extLst>
              <a:ext uri="{FF2B5EF4-FFF2-40B4-BE49-F238E27FC236}">
                <a16:creationId xmlns:a16="http://schemas.microsoft.com/office/drawing/2014/main" id="{061BD6FE-FADB-406B-99DE-886376140F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2059" y="3692377"/>
            <a:ext cx="914400" cy="914400"/>
          </a:xfrm>
          <a:prstGeom prst="rect">
            <a:avLst/>
          </a:prstGeom>
        </p:spPr>
      </p:pic>
      <p:pic>
        <p:nvPicPr>
          <p:cNvPr id="28" name="グラフィックス 27" descr="基地局">
            <a:extLst>
              <a:ext uri="{FF2B5EF4-FFF2-40B4-BE49-F238E27FC236}">
                <a16:creationId xmlns:a16="http://schemas.microsoft.com/office/drawing/2014/main" id="{4C11CA36-0AD7-4CC0-9AA6-7F27721675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7442" y="4354517"/>
            <a:ext cx="914400" cy="914400"/>
          </a:xfrm>
          <a:prstGeom prst="rect">
            <a:avLst/>
          </a:prstGeom>
        </p:spPr>
      </p:pic>
      <p:pic>
        <p:nvPicPr>
          <p:cNvPr id="29" name="グラフィックス 28" descr="基地局">
            <a:extLst>
              <a:ext uri="{FF2B5EF4-FFF2-40B4-BE49-F238E27FC236}">
                <a16:creationId xmlns:a16="http://schemas.microsoft.com/office/drawing/2014/main" id="{A95D30E5-9890-4051-91C8-079606AA2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3260" y="2984135"/>
            <a:ext cx="914400" cy="914400"/>
          </a:xfrm>
          <a:prstGeom prst="rect">
            <a:avLst/>
          </a:prstGeom>
        </p:spPr>
      </p:pic>
      <p:sp>
        <p:nvSpPr>
          <p:cNvPr id="65" name="楕円 64">
            <a:extLst>
              <a:ext uri="{FF2B5EF4-FFF2-40B4-BE49-F238E27FC236}">
                <a16:creationId xmlns:a16="http://schemas.microsoft.com/office/drawing/2014/main" id="{F42D0290-767D-424C-8136-D27ACC046E7F}"/>
              </a:ext>
            </a:extLst>
          </p:cNvPr>
          <p:cNvSpPr/>
          <p:nvPr/>
        </p:nvSpPr>
        <p:spPr>
          <a:xfrm>
            <a:off x="1256518" y="2565667"/>
            <a:ext cx="2004701" cy="3083795"/>
          </a:xfrm>
          <a:prstGeom prst="ellipse">
            <a:avLst/>
          </a:prstGeom>
          <a:solidFill>
            <a:srgbClr val="FFFF00">
              <a:alpha val="2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C456486-2459-4E63-B320-3B2F7A63E84B}"/>
              </a:ext>
            </a:extLst>
          </p:cNvPr>
          <p:cNvSpPr/>
          <p:nvPr/>
        </p:nvSpPr>
        <p:spPr>
          <a:xfrm>
            <a:off x="4482447" y="2566240"/>
            <a:ext cx="2004701" cy="3083795"/>
          </a:xfrm>
          <a:prstGeom prst="ellipse">
            <a:avLst/>
          </a:prstGeom>
          <a:solidFill>
            <a:srgbClr val="FFFF00">
              <a:alpha val="2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F67D0E84-E93F-4080-B43C-2873686DF616}"/>
              </a:ext>
            </a:extLst>
          </p:cNvPr>
          <p:cNvSpPr/>
          <p:nvPr/>
        </p:nvSpPr>
        <p:spPr>
          <a:xfrm rot="5400000">
            <a:off x="2869483" y="980488"/>
            <a:ext cx="2004701" cy="3083795"/>
          </a:xfrm>
          <a:prstGeom prst="ellipse">
            <a:avLst/>
          </a:prstGeom>
          <a:solidFill>
            <a:srgbClr val="FFFF00">
              <a:alpha val="2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EB8A8767-CEBB-4F12-A013-E36C047B68B4}"/>
              </a:ext>
            </a:extLst>
          </p:cNvPr>
          <p:cNvSpPr/>
          <p:nvPr/>
        </p:nvSpPr>
        <p:spPr>
          <a:xfrm rot="5400000">
            <a:off x="2906980" y="4163374"/>
            <a:ext cx="2004701" cy="3083795"/>
          </a:xfrm>
          <a:prstGeom prst="ellipse">
            <a:avLst/>
          </a:prstGeom>
          <a:solidFill>
            <a:srgbClr val="FFFF00">
              <a:alpha val="2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79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a:latin typeface="+mj-ea"/>
                <a:ea typeface="+mj-ea"/>
              </a:rPr>
              <a:t>独占禁止法順守ポリシー </a:t>
            </a:r>
            <a:r>
              <a:rPr kumimoji="1" lang="en-US" altLang="ja-JP" sz="2800" dirty="0">
                <a:latin typeface="+mj-ea"/>
                <a:ea typeface="+mj-ea"/>
              </a:rPr>
              <a:t>(Antitrust Policy)</a:t>
            </a:r>
            <a:endParaRPr kumimoji="1" lang="ja-JP" altLang="en-US" sz="2800" dirty="0">
              <a:latin typeface="+mj-ea"/>
              <a:ea typeface="+mj-ea"/>
            </a:endParaRPr>
          </a:p>
        </p:txBody>
      </p:sp>
      <p:sp>
        <p:nvSpPr>
          <p:cNvPr id="3" name="テキスト プレースホルダー 2"/>
          <p:cNvSpPr>
            <a:spLocks noGrp="1"/>
          </p:cNvSpPr>
          <p:nvPr>
            <p:ph type="body" idx="1"/>
          </p:nvPr>
        </p:nvSpPr>
        <p:spPr/>
        <p:txBody>
          <a:bodyPr/>
          <a:lstStyle/>
          <a:p>
            <a:pPr marL="271463" indent="-141288">
              <a:spcAft>
                <a:spcPts val="1200"/>
              </a:spcAft>
              <a:buFont typeface="Arial" pitchFamily="34" charset="0"/>
              <a:buChar char="•"/>
            </a:pPr>
            <a:r>
              <a:rPr kumimoji="1" lang="en-US" altLang="ja-JP" sz="2000" dirty="0">
                <a:latin typeface="+mn-ea"/>
                <a:ea typeface="+mn-ea"/>
              </a:rPr>
              <a:t>Linux Foundation (</a:t>
            </a:r>
            <a:r>
              <a:rPr kumimoji="1" lang="ja-JP" altLang="en-US" sz="2000" dirty="0">
                <a:latin typeface="+mn-ea"/>
                <a:ea typeface="+mn-ea"/>
              </a:rPr>
              <a:t>以下</a:t>
            </a:r>
            <a:r>
              <a:rPr kumimoji="1" lang="en-US" altLang="ja-JP" sz="2000" dirty="0">
                <a:latin typeface="+mn-ea"/>
                <a:ea typeface="+mn-ea"/>
              </a:rPr>
              <a:t>LF</a:t>
            </a:r>
            <a:r>
              <a:rPr kumimoji="1" lang="ja-JP" altLang="en-US" sz="2000" dirty="0">
                <a:latin typeface="+mn-ea"/>
                <a:ea typeface="+mn-ea"/>
              </a:rPr>
              <a:t>と略す</a:t>
            </a:r>
            <a:r>
              <a:rPr kumimoji="1" lang="en-US" altLang="ja-JP" sz="2000" dirty="0">
                <a:latin typeface="+mn-ea"/>
                <a:ea typeface="+mn-ea"/>
              </a:rPr>
              <a:t>) </a:t>
            </a:r>
            <a:r>
              <a:rPr kumimoji="1" lang="ja-JP" altLang="en-US" sz="2000" dirty="0">
                <a:latin typeface="+mn-ea"/>
                <a:ea typeface="+mn-ea"/>
              </a:rPr>
              <a:t>の会議は、産業界で競合関係にある企業同士の参加が不可欠です。</a:t>
            </a:r>
            <a:r>
              <a:rPr kumimoji="1" lang="en-US" altLang="ja-JP" sz="2000" dirty="0">
                <a:latin typeface="+mn-ea"/>
                <a:ea typeface="+mn-ea"/>
              </a:rPr>
              <a:t>LF</a:t>
            </a:r>
            <a:r>
              <a:rPr kumimoji="1" lang="ja-JP" altLang="en-US" sz="2000" dirty="0">
                <a:latin typeface="+mn-ea"/>
                <a:ea typeface="+mn-ea"/>
              </a:rPr>
              <a:t>は、すべての活動を、適用されるべきすべての独占禁止法</a:t>
            </a:r>
            <a:r>
              <a:rPr kumimoji="1" lang="en-US" altLang="ja-JP" sz="2000" dirty="0">
                <a:latin typeface="+mn-ea"/>
                <a:ea typeface="+mn-ea"/>
              </a:rPr>
              <a:t>/</a:t>
            </a:r>
            <a:r>
              <a:rPr kumimoji="1" lang="ja-JP" altLang="en-US" sz="2000" dirty="0">
                <a:latin typeface="+mn-ea"/>
                <a:ea typeface="+mn-ea"/>
              </a:rPr>
              <a:t>競争法に則って運営します。従って、会議の出席者は、アジェンダに沿って会議を進め、国内外の独占禁止法</a:t>
            </a:r>
            <a:r>
              <a:rPr kumimoji="1" lang="en-US" altLang="ja-JP" sz="2000" dirty="0">
                <a:latin typeface="+mn-ea"/>
                <a:ea typeface="+mn-ea"/>
              </a:rPr>
              <a:t>/</a:t>
            </a:r>
            <a:r>
              <a:rPr kumimoji="1" lang="ja-JP" altLang="en-US" sz="2000" dirty="0">
                <a:latin typeface="+mn-ea"/>
                <a:ea typeface="+mn-ea"/>
              </a:rPr>
              <a:t>競争法の下で禁止されているいかなる活動にも注意を払い参加しないことが非常に重要です。</a:t>
            </a:r>
            <a:endParaRPr kumimoji="1" lang="en-US" altLang="ja-JP" sz="2000" dirty="0">
              <a:latin typeface="+mn-ea"/>
              <a:ea typeface="+mn-ea"/>
            </a:endParaRPr>
          </a:p>
          <a:p>
            <a:pPr marL="271463" indent="-141288"/>
            <a:r>
              <a:rPr kumimoji="1" lang="en-US" altLang="ja-JP" sz="2000" dirty="0">
                <a:latin typeface="+mn-ea"/>
                <a:ea typeface="+mn-ea"/>
              </a:rPr>
              <a:t>LF</a:t>
            </a:r>
            <a:r>
              <a:rPr kumimoji="1" lang="ja-JP" altLang="en-US" sz="2000" dirty="0">
                <a:latin typeface="+mn-ea"/>
                <a:ea typeface="+mn-ea"/>
              </a:rPr>
              <a:t>の会議において、また</a:t>
            </a:r>
            <a:r>
              <a:rPr kumimoji="1" lang="en-US" altLang="ja-JP" sz="2000" dirty="0">
                <a:latin typeface="+mn-ea"/>
                <a:ea typeface="+mn-ea"/>
              </a:rPr>
              <a:t>LF</a:t>
            </a:r>
            <a:r>
              <a:rPr kumimoji="1" lang="ja-JP" altLang="en-US" sz="2000" dirty="0">
                <a:latin typeface="+mn-ea"/>
                <a:ea typeface="+mn-ea"/>
              </a:rPr>
              <a:t>の活動に関連して、禁止されている行動の例は、</a:t>
            </a:r>
            <a:r>
              <a:rPr kumimoji="1" lang="en-US" altLang="ja-JP" sz="2000" dirty="0">
                <a:latin typeface="+mn-lt"/>
                <a:ea typeface="+mn-ea"/>
              </a:rPr>
              <a:t>https://www.linuxfoundation.jp/antitrust-policy/ </a:t>
            </a:r>
            <a:r>
              <a:rPr kumimoji="1" lang="ja-JP" altLang="en-US" sz="2000" dirty="0">
                <a:latin typeface="+mn-ea"/>
                <a:ea typeface="+mn-ea"/>
              </a:rPr>
              <a:t>から入手できる、</a:t>
            </a:r>
            <a:r>
              <a:rPr kumimoji="1" lang="en-US" altLang="ja-JP" sz="2000" dirty="0">
                <a:latin typeface="+mn-ea"/>
                <a:ea typeface="+mn-ea"/>
              </a:rPr>
              <a:t>LF</a:t>
            </a:r>
            <a:r>
              <a:rPr kumimoji="1" lang="ja-JP" altLang="en-US" sz="2000" dirty="0">
                <a:latin typeface="+mn-ea"/>
                <a:ea typeface="+mn-ea"/>
              </a:rPr>
              <a:t>独占禁止法順守ポリシーに記載されています。これらの事項について質問がある場合は、あなたの会社の法律顧問に問い合わせるか、もしあなたが</a:t>
            </a:r>
            <a:r>
              <a:rPr kumimoji="1" lang="en-US" altLang="ja-JP" sz="2000" dirty="0">
                <a:latin typeface="+mn-ea"/>
                <a:ea typeface="+mn-ea"/>
              </a:rPr>
              <a:t>LF</a:t>
            </a:r>
            <a:r>
              <a:rPr kumimoji="1" lang="ja-JP" altLang="en-US" sz="2000" dirty="0">
                <a:latin typeface="+mn-ea"/>
                <a:ea typeface="+mn-ea"/>
              </a:rPr>
              <a:t>のメンバーであるならば、</a:t>
            </a:r>
            <a:r>
              <a:rPr kumimoji="1" lang="en-US" altLang="ja-JP" sz="2000" dirty="0">
                <a:latin typeface="+mn-ea"/>
                <a:ea typeface="+mn-ea"/>
              </a:rPr>
              <a:t>LF</a:t>
            </a:r>
            <a:r>
              <a:rPr kumimoji="1" lang="ja-JP" altLang="en-US" sz="2000" dirty="0">
                <a:latin typeface="+mn-ea"/>
                <a:ea typeface="+mn-ea"/>
              </a:rPr>
              <a:t>の法律顧問である </a:t>
            </a:r>
            <a:r>
              <a:rPr kumimoji="1" lang="en-US" altLang="ja-JP" sz="2000" dirty="0" err="1">
                <a:latin typeface="+mn-ea"/>
                <a:ea typeface="+mn-ea"/>
              </a:rPr>
              <a:t>Gesmer</a:t>
            </a:r>
            <a:r>
              <a:rPr kumimoji="1" lang="en-US" altLang="ja-JP" sz="2000" dirty="0">
                <a:latin typeface="+mn-ea"/>
                <a:ea typeface="+mn-ea"/>
              </a:rPr>
              <a:t> </a:t>
            </a:r>
            <a:r>
              <a:rPr kumimoji="1" lang="en-US" altLang="ja-JP" sz="2000" dirty="0" err="1">
                <a:latin typeface="+mn-ea"/>
                <a:ea typeface="+mn-ea"/>
              </a:rPr>
              <a:t>Updegrove</a:t>
            </a:r>
            <a:r>
              <a:rPr kumimoji="1" lang="en-US" altLang="ja-JP" sz="2000" dirty="0">
                <a:latin typeface="+mn-ea"/>
                <a:ea typeface="+mn-ea"/>
              </a:rPr>
              <a:t> LLP </a:t>
            </a:r>
            <a:r>
              <a:rPr kumimoji="1" lang="ja-JP" altLang="en-US" sz="2000" dirty="0">
                <a:latin typeface="+mn-ea"/>
                <a:ea typeface="+mn-ea"/>
              </a:rPr>
              <a:t>の </a:t>
            </a:r>
            <a:r>
              <a:rPr kumimoji="1" lang="en-US" altLang="ja-JP" sz="2000" dirty="0">
                <a:latin typeface="+mn-ea"/>
                <a:ea typeface="+mn-ea"/>
              </a:rPr>
              <a:t>Andrew </a:t>
            </a:r>
            <a:r>
              <a:rPr kumimoji="1" lang="en-US" altLang="ja-JP" sz="2000" dirty="0" err="1">
                <a:latin typeface="+mn-ea"/>
                <a:ea typeface="+mn-ea"/>
              </a:rPr>
              <a:t>Updegrove</a:t>
            </a:r>
            <a:r>
              <a:rPr kumimoji="1" lang="en-US" altLang="ja-JP" sz="2000" dirty="0">
                <a:latin typeface="+mn-ea"/>
                <a:ea typeface="+mn-ea"/>
              </a:rPr>
              <a:t> </a:t>
            </a:r>
            <a:r>
              <a:rPr kumimoji="1" lang="ja-JP" altLang="en-US" sz="2000" dirty="0">
                <a:latin typeface="+mn-ea"/>
                <a:ea typeface="+mn-ea"/>
              </a:rPr>
              <a:t>にお問い合わせください。</a:t>
            </a:r>
          </a:p>
        </p:txBody>
      </p:sp>
    </p:spTree>
    <p:extLst>
      <p:ext uri="{BB962C8B-B14F-4D97-AF65-F5344CB8AC3E}">
        <p14:creationId xmlns:p14="http://schemas.microsoft.com/office/powerpoint/2010/main" val="3679559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sp>
        <p:nvSpPr>
          <p:cNvPr id="33" name="Shape 76">
            <a:extLst>
              <a:ext uri="{FF2B5EF4-FFF2-40B4-BE49-F238E27FC236}">
                <a16:creationId xmlns:a16="http://schemas.microsoft.com/office/drawing/2014/main" id="{549EFF36-E980-4170-87F3-9936BDD384E2}"/>
              </a:ext>
            </a:extLst>
          </p:cNvPr>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en-US" altLang="ja-JP" dirty="0">
                <a:latin typeface="+mn-ea"/>
                <a:ea typeface="+mn-ea"/>
              </a:rPr>
              <a:t>Website: </a:t>
            </a:r>
            <a:r>
              <a:rPr lang="en-US" altLang="ja-JP" dirty="0">
                <a:hlinkClick r:id="rId3"/>
              </a:rPr>
              <a:t>https://www.openchainproject.org/</a:t>
            </a:r>
            <a:endParaRPr lang="en-US" altLang="ja-JP" dirty="0">
              <a:latin typeface="+mn-ea"/>
              <a:ea typeface="+mn-ea"/>
            </a:endParaRPr>
          </a:p>
          <a:p>
            <a:pPr marL="714375" indent="0">
              <a:buNone/>
            </a:pPr>
            <a:r>
              <a:rPr lang="en-US" altLang="ja-JP" dirty="0">
                <a:latin typeface="+mn-ea"/>
                <a:ea typeface="+mn-ea"/>
              </a:rPr>
              <a:t>Community</a:t>
            </a:r>
          </a:p>
          <a:p>
            <a:pPr marL="1419225" indent="-342900">
              <a:buFont typeface="Wingdings" panose="05000000000000000000" pitchFamily="2" charset="2"/>
              <a:buChar char="ü"/>
            </a:pPr>
            <a:r>
              <a:rPr lang="en-US" altLang="ja-JP" dirty="0">
                <a:latin typeface="+mn-ea"/>
                <a:ea typeface="+mn-ea"/>
              </a:rPr>
              <a:t>Japan WG Wiki, Japan WG ML</a:t>
            </a:r>
          </a:p>
          <a:p>
            <a:pPr marL="1419225" indent="-342900">
              <a:buFont typeface="Wingdings" panose="05000000000000000000" pitchFamily="2" charset="2"/>
              <a:buChar char="ü"/>
            </a:pPr>
            <a:r>
              <a:rPr lang="en-US" altLang="ja-JP" dirty="0" err="1">
                <a:latin typeface="+mn-ea"/>
                <a:ea typeface="+mn-ea"/>
              </a:rPr>
              <a:t>OpenChain</a:t>
            </a:r>
            <a:r>
              <a:rPr lang="en-US" altLang="ja-JP" dirty="0">
                <a:latin typeface="+mn-ea"/>
                <a:ea typeface="+mn-ea"/>
              </a:rPr>
              <a:t> Main ML, Specification ML</a:t>
            </a:r>
          </a:p>
          <a:p>
            <a:pPr marL="1419225" indent="-342900">
              <a:buFont typeface="Wingdings" panose="05000000000000000000" pitchFamily="2" charset="2"/>
              <a:buChar char="ü"/>
            </a:pPr>
            <a:r>
              <a:rPr lang="en-US" altLang="ja-JP" dirty="0" err="1">
                <a:latin typeface="+mn-ea"/>
                <a:ea typeface="+mn-ea"/>
              </a:rPr>
              <a:t>OpenChain</a:t>
            </a:r>
            <a:r>
              <a:rPr lang="en-US" altLang="ja-JP" dirty="0">
                <a:latin typeface="+mn-ea"/>
                <a:ea typeface="+mn-ea"/>
              </a:rPr>
              <a:t> Work Team</a:t>
            </a:r>
            <a:r>
              <a:rPr lang="ja-JP" altLang="en-US" dirty="0">
                <a:latin typeface="+mn-ea"/>
                <a:ea typeface="+mn-ea"/>
              </a:rPr>
              <a:t> </a:t>
            </a:r>
            <a:r>
              <a:rPr lang="en-US" altLang="ja-JP" dirty="0">
                <a:latin typeface="+mn-ea"/>
                <a:ea typeface="+mn-ea"/>
              </a:rPr>
              <a:t>Conference Call</a:t>
            </a:r>
          </a:p>
          <a:p>
            <a:pPr marL="1790700" indent="0">
              <a:buNone/>
            </a:pPr>
            <a:r>
              <a:rPr lang="ja-JP" altLang="en-US" sz="2000" dirty="0">
                <a:latin typeface="+mn-ea"/>
                <a:ea typeface="+mn-ea"/>
              </a:rPr>
              <a:t>米国西海岸時間　第１月曜日、第３月曜日</a:t>
            </a:r>
            <a:endParaRPr lang="en-US" altLang="ja-JP" sz="2000" dirty="0">
              <a:latin typeface="+mn-ea"/>
              <a:ea typeface="+mn-ea"/>
            </a:endParaRPr>
          </a:p>
          <a:p>
            <a:pPr marL="342900" indent="-342900">
              <a:buFont typeface="Wingdings" pitchFamily="2" charset="2"/>
              <a:buChar char="u"/>
            </a:pPr>
            <a:r>
              <a:rPr lang="en-US" altLang="ja-JP" dirty="0">
                <a:latin typeface="+mn-ea"/>
                <a:ea typeface="+mn-ea"/>
              </a:rPr>
              <a:t>GitHub: </a:t>
            </a:r>
            <a:r>
              <a:rPr lang="en-US" altLang="ja-JP" dirty="0">
                <a:hlinkClick r:id="rId4"/>
              </a:rPr>
              <a:t>https://github.com/OpenChain-Project/</a:t>
            </a:r>
            <a:endParaRPr lang="en-US" altLang="ja-JP" dirty="0"/>
          </a:p>
          <a:p>
            <a:pPr marL="1057275" indent="-342900">
              <a:buFont typeface="Wingdings" panose="05000000000000000000" pitchFamily="2" charset="2"/>
              <a:buChar char="ü"/>
            </a:pPr>
            <a:r>
              <a:rPr lang="en-US" altLang="ja-JP" dirty="0" err="1">
                <a:latin typeface="+mn-ea"/>
                <a:ea typeface="+mn-ea"/>
              </a:rPr>
              <a:t>OpenChain</a:t>
            </a:r>
            <a:r>
              <a:rPr lang="en-US" altLang="ja-JP" dirty="0">
                <a:latin typeface="+mn-ea"/>
                <a:ea typeface="+mn-ea"/>
              </a:rPr>
              <a:t>-Project/Japan-WG-General</a:t>
            </a:r>
          </a:p>
          <a:p>
            <a:pPr marL="1057275" indent="-342900">
              <a:buFont typeface="Wingdings" panose="05000000000000000000" pitchFamily="2" charset="2"/>
              <a:buChar char="ü"/>
            </a:pPr>
            <a:r>
              <a:rPr lang="en-US" altLang="ja-JP" dirty="0" err="1">
                <a:latin typeface="+mn-ea"/>
                <a:ea typeface="+mn-ea"/>
              </a:rPr>
              <a:t>OpenChain</a:t>
            </a:r>
            <a:r>
              <a:rPr lang="en-US" altLang="ja-JP" dirty="0">
                <a:latin typeface="+mn-ea"/>
                <a:ea typeface="+mn-ea"/>
              </a:rPr>
              <a:t>-Project/Onboarding-JWG</a:t>
            </a:r>
          </a:p>
          <a:p>
            <a:pPr marL="1057275" indent="-342900">
              <a:buFont typeface="Wingdings" panose="05000000000000000000" pitchFamily="2" charset="2"/>
              <a:buChar char="ü"/>
            </a:pPr>
            <a:r>
              <a:rPr lang="en-US" altLang="ja-JP" dirty="0" err="1">
                <a:latin typeface="+mn-ea"/>
                <a:ea typeface="+mn-ea"/>
              </a:rPr>
              <a:t>OpenChain</a:t>
            </a:r>
            <a:r>
              <a:rPr lang="en-US" altLang="ja-JP" dirty="0">
                <a:latin typeface="+mn-ea"/>
                <a:ea typeface="+mn-ea"/>
              </a:rPr>
              <a:t>-Project/Specification-Translations</a:t>
            </a:r>
            <a:endParaRPr lang="ja-JP" altLang="en-US" dirty="0">
              <a:latin typeface="+mn-ea"/>
              <a:ea typeface="+mn-ea"/>
            </a:endParaRPr>
          </a:p>
          <a:p>
            <a:pPr marL="714375" indent="0">
              <a:buNone/>
            </a:pPr>
            <a:endParaRPr lang="en-US" altLang="ja-JP" dirty="0">
              <a:latin typeface="+mn-ea"/>
              <a:ea typeface="+mn-ea"/>
            </a:endParaRPr>
          </a:p>
          <a:p>
            <a:pPr marL="342900" indent="-342900">
              <a:buFont typeface="Wingdings" pitchFamily="2" charset="2"/>
              <a:buChar char="u"/>
            </a:pPr>
            <a:r>
              <a:rPr lang="en-US" altLang="ja-JP" dirty="0">
                <a:latin typeface="+mn-ea"/>
              </a:rPr>
              <a:t>Slack: </a:t>
            </a:r>
            <a:r>
              <a:rPr lang="en-US" altLang="ja-JP" dirty="0">
                <a:hlinkClick r:id="rId5"/>
              </a:rPr>
              <a:t>https://openchain-japanwg.slack.com/</a:t>
            </a:r>
            <a:endParaRPr lang="ja-JP" altLang="en-US" dirty="0"/>
          </a:p>
        </p:txBody>
      </p:sp>
    </p:spTree>
    <p:extLst>
      <p:ext uri="{BB962C8B-B14F-4D97-AF65-F5344CB8AC3E}">
        <p14:creationId xmlns:p14="http://schemas.microsoft.com/office/powerpoint/2010/main" val="199050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latin typeface="+mj-ea"/>
                <a:ea typeface="+mj-ea"/>
              </a:rPr>
              <a:t>写真撮影および広報目的での使用の許可ご確認</a:t>
            </a:r>
            <a:endParaRPr kumimoji="1" lang="ja-JP" altLang="en-US" sz="2400" dirty="0">
              <a:latin typeface="+mj-ea"/>
              <a:ea typeface="+mj-ea"/>
            </a:endParaRPr>
          </a:p>
        </p:txBody>
      </p:sp>
      <p:sp>
        <p:nvSpPr>
          <p:cNvPr id="3" name="テキスト プレースホルダー 2"/>
          <p:cNvSpPr>
            <a:spLocks noGrp="1"/>
          </p:cNvSpPr>
          <p:nvPr>
            <p:ph type="body" idx="1"/>
          </p:nvPr>
        </p:nvSpPr>
        <p:spPr/>
        <p:txBody>
          <a:bodyPr/>
          <a:lstStyle/>
          <a:p>
            <a:pPr marL="271463" indent="-141288">
              <a:spcAft>
                <a:spcPts val="1200"/>
              </a:spcAft>
              <a:buFont typeface="Arial" pitchFamily="34" charset="0"/>
              <a:buChar char="•"/>
            </a:pPr>
            <a:r>
              <a:rPr kumimoji="1" lang="en-US" altLang="ja-JP" sz="2000" dirty="0" err="1">
                <a:latin typeface="+mn-ea"/>
                <a:ea typeface="+mn-ea"/>
              </a:rPr>
              <a:t>OpenChain</a:t>
            </a:r>
            <a:r>
              <a:rPr kumimoji="1" lang="en-US" altLang="ja-JP" sz="2000" dirty="0">
                <a:latin typeface="+mn-ea"/>
                <a:ea typeface="+mn-ea"/>
              </a:rPr>
              <a:t> </a:t>
            </a:r>
            <a:r>
              <a:rPr kumimoji="1" lang="en-US" altLang="ja-JP" sz="2000" dirty="0" err="1">
                <a:latin typeface="+mn-ea"/>
                <a:ea typeface="+mn-ea"/>
              </a:rPr>
              <a:t>JapanWG</a:t>
            </a:r>
            <a:r>
              <a:rPr kumimoji="1" lang="ja-JP" altLang="en-US" sz="2000" dirty="0" err="1">
                <a:latin typeface="+mn-ea"/>
                <a:ea typeface="+mn-ea"/>
              </a:rPr>
              <a:t>での</a:t>
            </a:r>
            <a:r>
              <a:rPr kumimoji="1" lang="ja-JP" altLang="en-US" sz="2000" dirty="0">
                <a:latin typeface="+mn-ea"/>
                <a:ea typeface="+mn-ea"/>
              </a:rPr>
              <a:t>活動の状況を公開することで、</a:t>
            </a:r>
            <a:endParaRPr kumimoji="1" lang="en-US" altLang="ja-JP" sz="2000" dirty="0">
              <a:latin typeface="+mn-ea"/>
              <a:ea typeface="+mn-ea"/>
            </a:endParaRPr>
          </a:p>
          <a:p>
            <a:pPr marL="747395" lvl="1" indent="-342900">
              <a:spcAft>
                <a:spcPts val="1200"/>
              </a:spcAft>
              <a:buFont typeface="Wingdings" panose="05000000000000000000" pitchFamily="2" charset="2"/>
              <a:buChar char="ü"/>
            </a:pPr>
            <a:r>
              <a:rPr kumimoji="1" lang="en-US" altLang="ja-JP" dirty="0" err="1">
                <a:latin typeface="+mn-ea"/>
                <a:ea typeface="+mn-ea"/>
              </a:rPr>
              <a:t>OpenChain</a:t>
            </a:r>
            <a:r>
              <a:rPr kumimoji="1" lang="ja-JP" altLang="en-US" dirty="0">
                <a:latin typeface="+mn-ea"/>
                <a:ea typeface="+mn-ea"/>
              </a:rPr>
              <a:t>本体への刺激になり、日本のプレゼンスが向上する。</a:t>
            </a:r>
            <a:endParaRPr kumimoji="1" lang="en-US" altLang="ja-JP" dirty="0">
              <a:latin typeface="+mn-ea"/>
              <a:ea typeface="+mn-ea"/>
            </a:endParaRPr>
          </a:p>
          <a:p>
            <a:pPr marL="747395" lvl="1" indent="-342900">
              <a:spcAft>
                <a:spcPts val="1200"/>
              </a:spcAft>
              <a:buFont typeface="Wingdings" panose="05000000000000000000" pitchFamily="2" charset="2"/>
              <a:buChar char="ü"/>
            </a:pPr>
            <a:r>
              <a:rPr kumimoji="1" lang="ja-JP" altLang="en-US" dirty="0">
                <a:latin typeface="+mn-ea"/>
                <a:ea typeface="+mn-ea"/>
              </a:rPr>
              <a:t>他国の</a:t>
            </a:r>
            <a:r>
              <a:rPr kumimoji="1" lang="en-US" altLang="ja-JP" dirty="0" err="1">
                <a:latin typeface="+mn-ea"/>
                <a:ea typeface="+mn-ea"/>
              </a:rPr>
              <a:t>OpenChain</a:t>
            </a:r>
            <a:r>
              <a:rPr kumimoji="1" lang="ja-JP" altLang="en-US" dirty="0">
                <a:latin typeface="+mn-ea"/>
                <a:ea typeface="+mn-ea"/>
              </a:rPr>
              <a:t>活動の刺激になり、</a:t>
            </a:r>
            <a:r>
              <a:rPr kumimoji="1" lang="en-US" altLang="ja-JP" dirty="0" err="1">
                <a:latin typeface="+mn-ea"/>
                <a:ea typeface="+mn-ea"/>
              </a:rPr>
              <a:t>OpenChain</a:t>
            </a:r>
            <a:r>
              <a:rPr kumimoji="1" lang="ja-JP" altLang="en-US" dirty="0">
                <a:latin typeface="+mn-ea"/>
                <a:ea typeface="+mn-ea"/>
              </a:rPr>
              <a:t>全体が盛り上がる。</a:t>
            </a:r>
            <a:endParaRPr kumimoji="1" lang="en-US" altLang="ja-JP" dirty="0">
              <a:latin typeface="+mn-ea"/>
              <a:ea typeface="+mn-ea"/>
            </a:endParaRPr>
          </a:p>
          <a:p>
            <a:pPr marL="130175" indent="0">
              <a:spcAft>
                <a:spcPts val="1200"/>
              </a:spcAft>
              <a:buNone/>
            </a:pPr>
            <a:r>
              <a:rPr kumimoji="1" lang="ja-JP" altLang="en-US" sz="2000" dirty="0">
                <a:latin typeface="+mn-ea"/>
                <a:ea typeface="+mn-ea"/>
              </a:rPr>
              <a:t>といった効果が期待できます。</a:t>
            </a:r>
            <a:endParaRPr kumimoji="1" lang="en-US" altLang="ja-JP" sz="2000" dirty="0">
              <a:latin typeface="+mn-ea"/>
              <a:ea typeface="+mn-ea"/>
            </a:endParaRPr>
          </a:p>
          <a:p>
            <a:pPr marL="271463" indent="-141288">
              <a:spcAft>
                <a:spcPts val="1200"/>
              </a:spcAft>
              <a:buFont typeface="Arial" pitchFamily="34" charset="0"/>
              <a:buChar char="•"/>
            </a:pPr>
            <a:r>
              <a:rPr kumimoji="1" lang="ja-JP" altLang="en-US" sz="2000" dirty="0">
                <a:latin typeface="+mn-ea"/>
                <a:ea typeface="+mn-ea"/>
              </a:rPr>
              <a:t>また、参加者の皆様の社内に展開することで、自社内の活動を進めやすくなるといった効果が期待できます。</a:t>
            </a:r>
            <a:endParaRPr kumimoji="1" lang="en-US" altLang="ja-JP" sz="2000" dirty="0">
              <a:latin typeface="+mn-ea"/>
              <a:ea typeface="+mn-ea"/>
            </a:endParaRPr>
          </a:p>
          <a:p>
            <a:pPr marL="271463" indent="-141288"/>
            <a:r>
              <a:rPr kumimoji="1" lang="ja-JP" altLang="en-US" sz="2000" dirty="0">
                <a:latin typeface="+mn-ea"/>
                <a:ea typeface="+mn-ea"/>
              </a:rPr>
              <a:t>上記の効果を得るために、本会合の様子の写真撮影</a:t>
            </a:r>
            <a:r>
              <a:rPr kumimoji="1" lang="en-US" altLang="ja-JP" sz="2000" dirty="0">
                <a:latin typeface="+mn-ea"/>
                <a:ea typeface="+mn-ea"/>
              </a:rPr>
              <a:t>,</a:t>
            </a:r>
            <a:r>
              <a:rPr kumimoji="1" lang="ja-JP" altLang="en-US" sz="2000" dirty="0">
                <a:latin typeface="+mn-ea"/>
                <a:ea typeface="+mn-ea"/>
              </a:rPr>
              <a:t>　公開することに対して許可を頂きたく存じます。</a:t>
            </a:r>
            <a:endParaRPr kumimoji="1" lang="en-US" altLang="ja-JP" sz="2000" dirty="0">
              <a:latin typeface="+mn-ea"/>
              <a:ea typeface="+mn-ea"/>
            </a:endParaRPr>
          </a:p>
          <a:p>
            <a:pPr marL="271463" indent="-141288"/>
            <a:endParaRPr kumimoji="1" lang="en-US" altLang="ja-JP" sz="2000" dirty="0">
              <a:latin typeface="+mn-ea"/>
              <a:ea typeface="+mn-ea"/>
            </a:endParaRPr>
          </a:p>
          <a:p>
            <a:pPr marL="271463" indent="-141288"/>
            <a:r>
              <a:rPr kumimoji="1" lang="ja-JP" altLang="en-US" sz="2000" dirty="0">
                <a:latin typeface="+mn-ea"/>
                <a:ea typeface="+mn-ea"/>
              </a:rPr>
              <a:t>写真撮影の禁止、および、公開の禁止を希望される場合は、お知らせください。</a:t>
            </a:r>
            <a:br>
              <a:rPr kumimoji="1" lang="en-US" altLang="ja-JP" sz="2000" dirty="0">
                <a:latin typeface="+mn-ea"/>
                <a:ea typeface="+mn-ea"/>
              </a:rPr>
            </a:br>
            <a:r>
              <a:rPr kumimoji="1" lang="ja-JP" altLang="en-US" sz="2000" dirty="0">
                <a:latin typeface="+mn-ea"/>
                <a:ea typeface="+mn-ea"/>
              </a:rPr>
              <a:t>写り込みが無いようにします。</a:t>
            </a:r>
            <a:endParaRPr kumimoji="1" lang="en-US" altLang="ja-JP" sz="2000" dirty="0">
              <a:latin typeface="+mn-ea"/>
              <a:ea typeface="+mn-ea"/>
            </a:endParaRPr>
          </a:p>
        </p:txBody>
      </p:sp>
    </p:spTree>
    <p:extLst>
      <p:ext uri="{BB962C8B-B14F-4D97-AF65-F5344CB8AC3E}">
        <p14:creationId xmlns:p14="http://schemas.microsoft.com/office/powerpoint/2010/main" val="113653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0" y="2996952"/>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5400" b="0" i="0" u="none" strike="noStrike" cap="none" dirty="0" err="1">
                <a:solidFill>
                  <a:srgbClr val="D2533C"/>
                </a:solidFill>
                <a:latin typeface="Roboto"/>
                <a:ea typeface="Roboto"/>
                <a:cs typeface="Roboto"/>
                <a:sym typeface="Roboto"/>
              </a:rPr>
              <a:t>OpenChain</a:t>
            </a:r>
            <a:r>
              <a:rPr lang="ja-JP" altLang="en-US" sz="5400" b="0" i="0" u="none" strike="noStrike" cap="none" dirty="0">
                <a:solidFill>
                  <a:srgbClr val="D2533C"/>
                </a:solidFill>
                <a:latin typeface="+mj-ea"/>
                <a:ea typeface="+mj-ea"/>
                <a:cs typeface="Roboto"/>
                <a:sym typeface="Roboto"/>
              </a:rPr>
              <a:t>プロジェクトの紹介</a:t>
            </a:r>
            <a:endParaRPr lang="en-US" sz="5400" b="0" i="0" u="none" strike="noStrike" cap="none" dirty="0">
              <a:solidFill>
                <a:srgbClr val="D2533C"/>
              </a:solidFill>
              <a:latin typeface="+mj-ea"/>
              <a:ea typeface="+mj-ea"/>
              <a:cs typeface="Roboto"/>
              <a:sym typeface="Roboto"/>
            </a:endParaRPr>
          </a:p>
        </p:txBody>
      </p:sp>
    </p:spTree>
    <p:extLst>
      <p:ext uri="{BB962C8B-B14F-4D97-AF65-F5344CB8AC3E}">
        <p14:creationId xmlns:p14="http://schemas.microsoft.com/office/powerpoint/2010/main" val="218527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en-US" altLang="ja-JP" sz="4000" b="0" i="0" u="none" strike="noStrike" cap="none" dirty="0">
                <a:solidFill>
                  <a:srgbClr val="D2533C"/>
                </a:solidFill>
                <a:latin typeface="+mj-ea"/>
                <a:ea typeface="+mj-ea"/>
                <a:cs typeface="Roboto"/>
                <a:sym typeface="Roboto"/>
              </a:rPr>
              <a:t> Project</a:t>
            </a:r>
            <a:r>
              <a:rPr lang="ja-JP" altLang="en-US" sz="4000" b="0" i="0" u="none" strike="noStrike" cap="none" dirty="0">
                <a:solidFill>
                  <a:srgbClr val="D2533C"/>
                </a:solidFill>
                <a:latin typeface="+mj-ea"/>
                <a:ea typeface="+mj-ea"/>
                <a:cs typeface="Roboto"/>
                <a:sym typeface="Roboto"/>
              </a:rPr>
              <a:t>とは？</a:t>
            </a:r>
            <a:endParaRPr lang="en-US" sz="4000" b="0" i="0" u="none" strike="noStrike" cap="none" dirty="0">
              <a:solidFill>
                <a:srgbClr val="D2533C"/>
              </a:solidFill>
              <a:latin typeface="+mj-ea"/>
              <a:ea typeface="+mj-ea"/>
              <a:cs typeface="Roboto"/>
              <a:sym typeface="Roboto"/>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9" y="1340768"/>
            <a:ext cx="5875043" cy="357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880" y="3803239"/>
            <a:ext cx="5904439"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a:xfrm>
            <a:off x="3224808" y="1268760"/>
            <a:ext cx="576064" cy="360040"/>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6090118" y="4725144"/>
            <a:ext cx="879106" cy="648072"/>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019012" y="1358467"/>
            <a:ext cx="3815882" cy="1569660"/>
          </a:xfrm>
          <a:prstGeom prst="rect">
            <a:avLst/>
          </a:prstGeom>
        </p:spPr>
        <p:txBody>
          <a:bodyPr wrap="square">
            <a:spAutoFit/>
          </a:bodyPr>
          <a:lstStyle/>
          <a:p>
            <a:r>
              <a:rPr lang="en-US" altLang="ja-JP" sz="24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世界最大の</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OSS</a:t>
            </a:r>
            <a:r>
              <a:rPr lang="ja-JP"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コミュニティ</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Linux Foundation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公式</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プロジェクトです</a:t>
            </a:r>
          </a:p>
        </p:txBody>
      </p:sp>
      <p:cxnSp>
        <p:nvCxnSpPr>
          <p:cNvPr id="10" name="直線コネクタ 9"/>
          <p:cNvCxnSpPr>
            <a:stCxn id="3" idx="4"/>
            <a:endCxn id="11" idx="1"/>
          </p:cNvCxnSpPr>
          <p:nvPr/>
        </p:nvCxnSpPr>
        <p:spPr>
          <a:xfrm>
            <a:off x="3512840" y="1628800"/>
            <a:ext cx="2706020" cy="3191252"/>
          </a:xfrm>
          <a:prstGeom prst="line">
            <a:avLst/>
          </a:prstGeom>
          <a:ln w="57150">
            <a:solidFill>
              <a:srgbClr val="7030A0">
                <a:alpha val="50000"/>
              </a:srgb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52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ja-JP" altLang="en-US" dirty="0">
                <a:solidFill>
                  <a:srgbClr val="D2533C"/>
                </a:solidFill>
                <a:latin typeface="+mj-ea"/>
                <a:ea typeface="+mj-ea"/>
              </a:rPr>
              <a:t> </a:t>
            </a:r>
            <a:r>
              <a:rPr lang="en-US" altLang="ja-JP" dirty="0">
                <a:solidFill>
                  <a:srgbClr val="D2533C"/>
                </a:solidFill>
                <a:latin typeface="+mj-ea"/>
                <a:ea typeface="+mj-ea"/>
              </a:rPr>
              <a:t>Project</a:t>
            </a:r>
            <a:r>
              <a:rPr lang="ja-JP" altLang="en-US" sz="4000" b="0" i="0" u="none" strike="noStrike" cap="none" dirty="0">
                <a:solidFill>
                  <a:srgbClr val="D2533C"/>
                </a:solidFill>
                <a:latin typeface="+mj-ea"/>
                <a:ea typeface="+mj-ea"/>
                <a:cs typeface="Roboto"/>
                <a:sym typeface="Roboto"/>
              </a:rPr>
              <a:t>の目的</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16496" y="1484784"/>
            <a:ext cx="8915399" cy="1748977"/>
          </a:xfrm>
          <a:prstGeom prst="rect">
            <a:avLst/>
          </a:prstGeom>
          <a:noFill/>
          <a:ln>
            <a:noFill/>
          </a:ln>
        </p:spPr>
        <p:txBody>
          <a:bodyPr lIns="91425" tIns="45700" rIns="91425" bIns="45700" anchor="t" anchorCtr="0">
            <a:noAutofit/>
          </a:bodyPr>
          <a:lstStyle/>
          <a:p>
            <a:pPr marL="0" lvl="0" indent="0">
              <a:buNone/>
            </a:pPr>
            <a:r>
              <a:rPr lang="en-US" altLang="ja-JP" dirty="0">
                <a:latin typeface="+mn-ea"/>
                <a:ea typeface="+mn-ea"/>
              </a:rPr>
              <a:t>OSS</a:t>
            </a:r>
            <a:r>
              <a:rPr lang="ja-JP" altLang="en-US" dirty="0">
                <a:latin typeface="+mn-ea"/>
                <a:ea typeface="+mn-ea"/>
              </a:rPr>
              <a:t>サプライチェーン全体にわたる信頼を築くため、</a:t>
            </a:r>
            <a:endParaRPr lang="en-US" altLang="ja-JP" dirty="0">
              <a:latin typeface="+mn-ea"/>
              <a:ea typeface="+mn-ea"/>
            </a:endParaRPr>
          </a:p>
          <a:p>
            <a:pPr marL="0" lvl="0" indent="0">
              <a:buNone/>
            </a:pPr>
            <a:r>
              <a:rPr lang="ja-JP" altLang="en-US" dirty="0">
                <a:latin typeface="+mn-ea"/>
                <a:ea typeface="+mn-ea"/>
              </a:rPr>
              <a:t>サプライチェーンの参加者が各組織内に確立すべき</a:t>
            </a:r>
            <a:endParaRPr lang="en-US" altLang="ja-JP" dirty="0">
              <a:latin typeface="+mn-ea"/>
              <a:ea typeface="+mn-ea"/>
            </a:endParaRPr>
          </a:p>
          <a:p>
            <a:pPr marL="0" lvl="0" indent="0">
              <a:buNone/>
            </a:pPr>
            <a:r>
              <a:rPr lang="ja-JP" altLang="en-US" dirty="0">
                <a:latin typeface="+mn-ea"/>
                <a:ea typeface="+mn-ea"/>
              </a:rPr>
              <a:t>コンプライアンスプログラムの要件を</a:t>
            </a:r>
            <a:r>
              <a:rPr lang="en-US" altLang="ja-JP" dirty="0" err="1">
                <a:latin typeface="+mn-ea"/>
                <a:ea typeface="+mn-ea"/>
              </a:rPr>
              <a:t>OpenChain</a:t>
            </a:r>
            <a:r>
              <a:rPr lang="ja-JP" altLang="en-US" dirty="0">
                <a:latin typeface="+mn-ea"/>
                <a:ea typeface="+mn-ea"/>
              </a:rPr>
              <a:t>仕様として定義し、</a:t>
            </a:r>
            <a:endParaRPr lang="en-US" altLang="ja-JP" dirty="0">
              <a:latin typeface="+mn-ea"/>
              <a:ea typeface="+mn-ea"/>
            </a:endParaRPr>
          </a:p>
          <a:p>
            <a:pPr marL="0" lvl="0" indent="0">
              <a:buNone/>
            </a:pPr>
            <a:r>
              <a:rPr lang="ja-JP" altLang="en-US" dirty="0">
                <a:latin typeface="+mn-ea"/>
                <a:ea typeface="+mn-ea"/>
              </a:rPr>
              <a:t>その普及を推進する。</a:t>
            </a:r>
            <a:endParaRPr sz="2400" b="0" i="0" u="none" strike="noStrike" cap="none" dirty="0">
              <a:solidFill>
                <a:schemeClr val="dk1"/>
              </a:solidFill>
              <a:latin typeface="+mj-ea"/>
              <a:ea typeface="+mj-ea"/>
              <a:cs typeface="Roboto"/>
              <a:sym typeface="Roboto"/>
            </a:endParaRPr>
          </a:p>
        </p:txBody>
      </p:sp>
      <p:grpSp>
        <p:nvGrpSpPr>
          <p:cNvPr id="2" name="グループ化 1"/>
          <p:cNvGrpSpPr/>
          <p:nvPr/>
        </p:nvGrpSpPr>
        <p:grpSpPr>
          <a:xfrm>
            <a:off x="56456" y="3717032"/>
            <a:ext cx="5946429" cy="2681529"/>
            <a:chOff x="2570808" y="3089634"/>
            <a:chExt cx="5946429" cy="2681529"/>
          </a:xfrm>
        </p:grpSpPr>
        <p:grpSp>
          <p:nvGrpSpPr>
            <p:cNvPr id="5" name="グループ化 4"/>
            <p:cNvGrpSpPr/>
            <p:nvPr/>
          </p:nvGrpSpPr>
          <p:grpSpPr>
            <a:xfrm>
              <a:off x="2570808" y="3089634"/>
              <a:ext cx="5946429" cy="2681529"/>
              <a:chOff x="2618433" y="1351802"/>
              <a:chExt cx="5946429" cy="2681529"/>
            </a:xfrm>
          </p:grpSpPr>
          <p:sp>
            <p:nvSpPr>
              <p:cNvPr id="10" name="円/楕円 9"/>
              <p:cNvSpPr/>
              <p:nvPr/>
            </p:nvSpPr>
            <p:spPr>
              <a:xfrm>
                <a:off x="3286722" y="2213613"/>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チップ</a:t>
                </a:r>
              </a:p>
              <a:p>
                <a:pPr algn="ctr">
                  <a:lnSpc>
                    <a:spcPts val="1500"/>
                  </a:lnSpc>
                  <a:spcAft>
                    <a:spcPts val="0"/>
                  </a:spcAft>
                </a:pPr>
                <a:r>
                  <a:rPr lang="ja-JP" altLang="en-US" sz="1100" kern="100" dirty="0">
                    <a:solidFill>
                      <a:srgbClr val="000000"/>
                    </a:solidFill>
                    <a:effectLst/>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sp>
            <p:nvSpPr>
              <p:cNvPr id="11" name="円/楕円 10"/>
              <p:cNvSpPr/>
              <p:nvPr/>
            </p:nvSpPr>
            <p:spPr>
              <a:xfrm>
                <a:off x="5329835" y="2204088"/>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a:solidFill>
                      <a:srgbClr val="000000"/>
                    </a:solidFill>
                    <a:latin typeface="メイリオ" pitchFamily="50" charset="-128"/>
                    <a:ea typeface="メイリオ" pitchFamily="50" charset="-128"/>
                    <a:cs typeface="メイリオ" pitchFamily="50" charset="-128"/>
                  </a:rPr>
                  <a:t>OEM/ODM</a:t>
                </a:r>
              </a:p>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cxnSp>
            <p:nvCxnSpPr>
              <p:cNvPr id="13" name="直線矢印コネクタ 12"/>
              <p:cNvCxnSpPr/>
              <p:nvPr/>
            </p:nvCxnSpPr>
            <p:spPr>
              <a:xfrm>
                <a:off x="4411466" y="2546987"/>
                <a:ext cx="91836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492401" y="3702236"/>
                <a:ext cx="4942680" cy="3310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800" kern="100" dirty="0">
                    <a:solidFill>
                      <a:srgbClr val="000000"/>
                    </a:solidFill>
                    <a:effectLst/>
                    <a:latin typeface="+mn-ea"/>
                    <a:cs typeface="メイリオ" pitchFamily="50" charset="-128"/>
                  </a:rPr>
                  <a:t>OSS</a:t>
                </a:r>
                <a:r>
                  <a:rPr lang="ja-JP" altLang="en-US" sz="1800" kern="100" dirty="0">
                    <a:solidFill>
                      <a:srgbClr val="000000"/>
                    </a:solidFill>
                    <a:effectLst/>
                    <a:latin typeface="+mn-ea"/>
                    <a:cs typeface="メイリオ" pitchFamily="50" charset="-128"/>
                  </a:rPr>
                  <a:t>サプライチェーン </a:t>
                </a:r>
                <a:r>
                  <a:rPr lang="en-US" altLang="ja-JP" sz="1800" kern="100" dirty="0">
                    <a:solidFill>
                      <a:srgbClr val="000000"/>
                    </a:solidFill>
                    <a:effectLst/>
                    <a:latin typeface="+mn-ea"/>
                    <a:cs typeface="メイリオ" pitchFamily="50" charset="-128"/>
                  </a:rPr>
                  <a:t>(</a:t>
                </a:r>
                <a:r>
                  <a:rPr lang="ja-JP" altLang="en-US" sz="1800" kern="100" dirty="0">
                    <a:solidFill>
                      <a:srgbClr val="000000"/>
                    </a:solidFill>
                    <a:effectLst/>
                    <a:latin typeface="+mn-ea"/>
                    <a:cs typeface="メイリオ" pitchFamily="50" charset="-128"/>
                  </a:rPr>
                  <a:t>組み込み機器の例</a:t>
                </a:r>
                <a:r>
                  <a:rPr lang="en-US" altLang="ja-JP" sz="1800" kern="100" dirty="0">
                    <a:solidFill>
                      <a:srgbClr val="000000"/>
                    </a:solidFill>
                    <a:effectLst/>
                    <a:latin typeface="+mn-ea"/>
                    <a:cs typeface="メイリオ" pitchFamily="50" charset="-128"/>
                  </a:rPr>
                  <a:t>)</a:t>
                </a:r>
                <a:endParaRPr lang="ja-JP" sz="1800" kern="100" dirty="0">
                  <a:effectLst/>
                  <a:latin typeface="+mn-ea"/>
                  <a:cs typeface="メイリオ" pitchFamily="50" charset="-128"/>
                </a:endParaRPr>
              </a:p>
            </p:txBody>
          </p:sp>
          <p:cxnSp>
            <p:nvCxnSpPr>
              <p:cNvPr id="15" name="直線矢印コネクタ 14"/>
              <p:cNvCxnSpPr/>
              <p:nvPr/>
            </p:nvCxnSpPr>
            <p:spPr>
              <a:xfrm>
                <a:off x="6454578" y="2550472"/>
                <a:ext cx="91836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7372947" y="2215516"/>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最終製品</a:t>
                </a:r>
                <a:endParaRPr lang="en-US" altLang="ja-JP" sz="1100" kern="100" dirty="0">
                  <a:solidFill>
                    <a:srgbClr val="000000"/>
                  </a:solidFill>
                  <a:latin typeface="メイリオ" pitchFamily="50" charset="-128"/>
                  <a:ea typeface="メイリオ" pitchFamily="50" charset="-128"/>
                  <a:cs typeface="メイリオ" pitchFamily="50" charset="-128"/>
                </a:endParaRPr>
              </a:p>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sp>
            <p:nvSpPr>
              <p:cNvPr id="17" name="涙形 16"/>
              <p:cNvSpPr/>
              <p:nvPr/>
            </p:nvSpPr>
            <p:spPr bwMode="auto">
              <a:xfrm>
                <a:off x="2618433" y="1781438"/>
                <a:ext cx="443706" cy="409575"/>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 name="グループ化 17"/>
              <p:cNvGrpSpPr/>
              <p:nvPr/>
            </p:nvGrpSpPr>
            <p:grpSpPr>
              <a:xfrm>
                <a:off x="4421686" y="1576650"/>
                <a:ext cx="1083469" cy="614363"/>
                <a:chOff x="3162300" y="2881312"/>
                <a:chExt cx="1000125" cy="614363"/>
              </a:xfrm>
            </p:grpSpPr>
            <p:sp>
              <p:nvSpPr>
                <p:cNvPr id="28" name="フローチャート: データ 27"/>
                <p:cNvSpPr/>
                <p:nvPr/>
              </p:nvSpPr>
              <p:spPr bwMode="auto">
                <a:xfrm>
                  <a:off x="3162300" y="2881312"/>
                  <a:ext cx="1000125" cy="614363"/>
                </a:xfrm>
                <a:prstGeom prst="flowChartInputOutp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IC</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チップ</a:t>
                  </a:r>
                  <a:endParaRPr kumimoji="1" lang="ja-JP" altLang="en-US" sz="1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涙形 28"/>
                <p:cNvSpPr/>
                <p:nvPr/>
              </p:nvSpPr>
              <p:spPr bwMode="auto">
                <a:xfrm>
                  <a:off x="3419474" y="3067050"/>
                  <a:ext cx="409575" cy="409575"/>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9" name="直方体 18"/>
              <p:cNvSpPr/>
              <p:nvPr/>
            </p:nvSpPr>
            <p:spPr bwMode="auto">
              <a:xfrm>
                <a:off x="6268740" y="1351802"/>
                <a:ext cx="1666578" cy="888568"/>
              </a:xfrm>
              <a:prstGeom prst="cube">
                <a:avLst>
                  <a:gd name="adj" fmla="val 48226"/>
                </a:avLst>
              </a:prstGeom>
              <a:solidFill>
                <a:srgbClr val="0070C0">
                  <a:alpha val="50000"/>
                </a:srgbClr>
              </a:solidFill>
              <a:ln w="19050">
                <a:headEnd/>
                <a:tailEnd/>
              </a:ln>
            </p:spPr>
            <p:style>
              <a:lnRef idx="3">
                <a:schemeClr val="lt1"/>
              </a:lnRef>
              <a:fillRef idx="1">
                <a:schemeClr val="accent1"/>
              </a:fillRef>
              <a:effectRef idx="1">
                <a:schemeClr val="accent1"/>
              </a:effectRef>
              <a:fontRef idx="minor">
                <a:schemeClr val="lt1"/>
              </a:fontRef>
            </p:style>
            <p:txBody>
              <a:bodyPr wrap="none" rtlCol="0" anchor="t" anchorCtr="0">
                <a:noAutofit/>
              </a:bodyPr>
              <a:lstStyle/>
              <a:p>
                <a:pPr algn="ct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グループ化 19"/>
              <p:cNvGrpSpPr/>
              <p:nvPr/>
            </p:nvGrpSpPr>
            <p:grpSpPr>
              <a:xfrm>
                <a:off x="6356450" y="1574331"/>
                <a:ext cx="1083469" cy="614363"/>
                <a:chOff x="5867492" y="1679854"/>
                <a:chExt cx="1000125" cy="614363"/>
              </a:xfrm>
            </p:grpSpPr>
            <p:sp>
              <p:nvSpPr>
                <p:cNvPr id="26" name="フローチャート: データ 25"/>
                <p:cNvSpPr/>
                <p:nvPr/>
              </p:nvSpPr>
              <p:spPr bwMode="auto">
                <a:xfrm>
                  <a:off x="5867492" y="1679854"/>
                  <a:ext cx="1000125" cy="614363"/>
                </a:xfrm>
                <a:prstGeom prst="flowChartInputOutput">
                  <a:avLst/>
                </a:prstGeom>
                <a:solidFill>
                  <a:schemeClr val="lt1"/>
                </a:solidFill>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IC</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チップ</a:t>
                  </a:r>
                  <a:endParaRPr kumimoji="1" lang="ja-JP" altLang="en-US" sz="1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涙形 26"/>
                <p:cNvSpPr/>
                <p:nvPr/>
              </p:nvSpPr>
              <p:spPr bwMode="auto">
                <a:xfrm>
                  <a:off x="6124666" y="1865592"/>
                  <a:ext cx="409575" cy="409575"/>
                </a:xfrm>
                <a:prstGeom prst="teardrop">
                  <a:avLst/>
                </a:prstGeom>
                <a:gradFill>
                  <a:gsLst>
                    <a:gs pos="0">
                      <a:schemeClr val="accent2">
                        <a:tint val="50000"/>
                        <a:satMod val="300000"/>
                      </a:schemeClr>
                    </a:gs>
                    <a:gs pos="35000">
                      <a:schemeClr val="accent2">
                        <a:tint val="37000"/>
                        <a:satMod val="300000"/>
                      </a:schemeClr>
                    </a:gs>
                    <a:gs pos="100000">
                      <a:schemeClr val="accent2">
                        <a:tint val="15000"/>
                        <a:satMod val="350000"/>
                      </a:schemeClr>
                    </a:gs>
                  </a:gsLst>
                </a:gradFill>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1" name="テキスト ボックス 20"/>
              <p:cNvSpPr txBox="1"/>
              <p:nvPr/>
            </p:nvSpPr>
            <p:spPr>
              <a:xfrm>
                <a:off x="6928663" y="1351803"/>
                <a:ext cx="492443" cy="258532"/>
              </a:xfrm>
              <a:prstGeom prst="rect">
                <a:avLst/>
              </a:prstGeom>
              <a:noFill/>
            </p:spPr>
            <p:txBody>
              <a:bodyPr wrap="none" rtlCol="0">
                <a:spAutoFit/>
              </a:bodyPr>
              <a:lstStyle/>
              <a:p>
                <a:r>
                  <a:rPr kumimoji="1" lang="ja-JP" altLang="en-US" sz="1200" dirty="0">
                    <a:solidFill>
                      <a:schemeClr val="bg1"/>
                    </a:solidFill>
                    <a:latin typeface="Meiryo UI" pitchFamily="50" charset="-128"/>
                    <a:ea typeface="Meiryo UI" pitchFamily="50" charset="-128"/>
                    <a:cs typeface="Meiryo UI" pitchFamily="50" charset="-128"/>
                  </a:rPr>
                  <a:t>製品</a:t>
                </a:r>
                <a:endParaRPr kumimoji="1" lang="ja-JP" altLang="en-US" sz="2400" dirty="0">
                  <a:solidFill>
                    <a:schemeClr val="bg1"/>
                  </a:solidFill>
                  <a:latin typeface="Meiryo UI" pitchFamily="50" charset="-128"/>
                  <a:ea typeface="Meiryo UI" pitchFamily="50" charset="-128"/>
                  <a:cs typeface="Meiryo UI" pitchFamily="50" charset="-128"/>
                </a:endParaRPr>
              </a:p>
            </p:txBody>
          </p:sp>
          <p:sp>
            <p:nvSpPr>
              <p:cNvPr id="23" name="上矢印吹き出し 22"/>
              <p:cNvSpPr/>
              <p:nvPr/>
            </p:nvSpPr>
            <p:spPr bwMode="auto">
              <a:xfrm>
                <a:off x="3219550"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sp>
            <p:nvSpPr>
              <p:cNvPr id="24" name="上矢印吹き出し 23"/>
              <p:cNvSpPr/>
              <p:nvPr/>
            </p:nvSpPr>
            <p:spPr bwMode="auto">
              <a:xfrm>
                <a:off x="5262662"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sp>
            <p:nvSpPr>
              <p:cNvPr id="25" name="上矢印吹き出し 24"/>
              <p:cNvSpPr/>
              <p:nvPr/>
            </p:nvSpPr>
            <p:spPr bwMode="auto">
              <a:xfrm>
                <a:off x="7305775"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grpSp>
        <p:sp>
          <p:nvSpPr>
            <p:cNvPr id="6" name="メモ 5"/>
            <p:cNvSpPr/>
            <p:nvPr/>
          </p:nvSpPr>
          <p:spPr bwMode="auto">
            <a:xfrm>
              <a:off x="2946895"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sp>
          <p:nvSpPr>
            <p:cNvPr id="7" name="メモ 6"/>
            <p:cNvSpPr/>
            <p:nvPr/>
          </p:nvSpPr>
          <p:spPr bwMode="auto">
            <a:xfrm>
              <a:off x="5092207"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sp>
          <p:nvSpPr>
            <p:cNvPr id="8" name="メモ 7"/>
            <p:cNvSpPr/>
            <p:nvPr/>
          </p:nvSpPr>
          <p:spPr bwMode="auto">
            <a:xfrm>
              <a:off x="7334946"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grpSp>
      <p:cxnSp>
        <p:nvCxnSpPr>
          <p:cNvPr id="4" name="直線コネクタ 3"/>
          <p:cNvCxnSpPr/>
          <p:nvPr/>
        </p:nvCxnSpPr>
        <p:spPr>
          <a:xfrm>
            <a:off x="481707" y="2801714"/>
            <a:ext cx="7992888"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81707" y="2369666"/>
            <a:ext cx="6703541"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6033120" y="3284984"/>
            <a:ext cx="3831107" cy="3416320"/>
          </a:xfrm>
          <a:prstGeom prst="rect">
            <a:avLst/>
          </a:prstGeom>
        </p:spPr>
        <p:txBody>
          <a:bodyPr wrap="square">
            <a:spAutoFit/>
          </a:bodyPr>
          <a:lstStyle/>
          <a:p>
            <a:r>
              <a:rPr lang="en-US" altLang="ja-JP" sz="24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では</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仕様</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(Specification)』</a:t>
            </a: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という言葉がよく使われますが、</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これは</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コンプライアンス</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プログラムの要件</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を指します。</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仕様</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(Specification)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定義と普及を目指しています。</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418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00472" y="404664"/>
            <a:ext cx="8915399" cy="576064"/>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3</a:t>
            </a:r>
            <a:r>
              <a:rPr lang="ja-JP" altLang="en-US" dirty="0">
                <a:solidFill>
                  <a:srgbClr val="D2533C"/>
                </a:solidFill>
                <a:latin typeface="+mj-ea"/>
                <a:ea typeface="+mj-ea"/>
              </a:rPr>
              <a:t>本</a:t>
            </a:r>
            <a:r>
              <a:rPr lang="ja-JP" altLang="en-US" sz="4000" b="0" i="0" u="none" strike="noStrike" cap="none" dirty="0">
                <a:solidFill>
                  <a:srgbClr val="D2533C"/>
                </a:solidFill>
                <a:latin typeface="+mj-ea"/>
                <a:ea typeface="+mj-ea"/>
                <a:cs typeface="Roboto"/>
                <a:sym typeface="Roboto"/>
              </a:rPr>
              <a:t>の柱</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128464" y="1052735"/>
            <a:ext cx="9721080" cy="4464497"/>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ja-JP" altLang="en-US" dirty="0">
                <a:latin typeface="+mn-ea"/>
                <a:ea typeface="+mn-ea"/>
              </a:rPr>
              <a:t>仕様 </a:t>
            </a:r>
            <a:r>
              <a:rPr lang="en-US" altLang="ja-JP" dirty="0">
                <a:latin typeface="+mn-ea"/>
                <a:ea typeface="+mn-ea"/>
              </a:rPr>
              <a:t>(Specification)</a:t>
            </a:r>
            <a:r>
              <a:rPr lang="ja-JP" altLang="en-US" dirty="0">
                <a:latin typeface="+mn-ea"/>
                <a:ea typeface="+mn-ea"/>
              </a:rPr>
              <a:t>　</a:t>
            </a:r>
            <a:r>
              <a:rPr lang="en-US" altLang="ja-JP" sz="1800" dirty="0">
                <a:solidFill>
                  <a:srgbClr val="292934"/>
                </a:solidFill>
                <a:latin typeface="ＭＳ Ｐゴシック"/>
                <a:ea typeface="ＭＳ Ｐゴシック"/>
                <a:hlinkClick r:id="rId3"/>
              </a:rPr>
              <a:t> https://www.openchainproject.org/spec</a:t>
            </a:r>
            <a:endParaRPr lang="en-US" altLang="ja-JP" dirty="0">
              <a:latin typeface="+mn-ea"/>
              <a:ea typeface="+mn-ea"/>
            </a:endParaRPr>
          </a:p>
          <a:p>
            <a:pPr marL="361950" lvl="0" indent="-161925">
              <a:buFont typeface="Arial" pitchFamily="34" charset="0"/>
              <a:buChar char="•"/>
            </a:pPr>
            <a:r>
              <a:rPr lang="ja-JP" altLang="en-US" dirty="0">
                <a:latin typeface="+mn-ea"/>
                <a:ea typeface="+mn-ea"/>
              </a:rPr>
              <a:t>企業が組織内に確立すべきコンプライアンス プログラムの要件を定義。　最新版は</a:t>
            </a:r>
            <a:r>
              <a:rPr lang="en-US" altLang="ja-JP" dirty="0">
                <a:latin typeface="+mn-ea"/>
                <a:ea typeface="+mn-ea"/>
              </a:rPr>
              <a:t>Version 1.2</a:t>
            </a:r>
            <a:r>
              <a:rPr lang="ja-JP" altLang="en-US" dirty="0">
                <a:latin typeface="+mn-ea"/>
                <a:ea typeface="+mn-ea"/>
              </a:rPr>
              <a:t>で各国語訳あり</a:t>
            </a:r>
            <a:r>
              <a:rPr lang="en-US" altLang="ja-JP" sz="1800" dirty="0">
                <a:latin typeface="+mn-ea"/>
                <a:ea typeface="+mn-ea"/>
                <a:hlinkClick r:id="rId4"/>
              </a:rPr>
              <a:t>https://www.openchainproject.org/translations</a:t>
            </a:r>
            <a:endParaRPr lang="en-US" altLang="ja-JP" sz="1800" dirty="0">
              <a:latin typeface="+mn-ea"/>
              <a:ea typeface="+mn-ea"/>
            </a:endParaRPr>
          </a:p>
          <a:p>
            <a:pPr marL="200025" lvl="0" indent="0">
              <a:buNone/>
            </a:pPr>
            <a:endParaRPr lang="en-US" altLang="ja-JP" sz="600" dirty="0">
              <a:latin typeface="+mn-ea"/>
              <a:ea typeface="+mn-ea"/>
            </a:endParaRPr>
          </a:p>
          <a:p>
            <a:pPr marL="342900" indent="-342900">
              <a:buFont typeface="Wingdings" pitchFamily="2" charset="2"/>
              <a:buChar char="u"/>
            </a:pPr>
            <a:r>
              <a:rPr lang="ja-JP" altLang="en-US" dirty="0">
                <a:latin typeface="+mn-ea"/>
                <a:ea typeface="+mn-ea"/>
              </a:rPr>
              <a:t>適合 </a:t>
            </a:r>
            <a:r>
              <a:rPr lang="en-US" altLang="ja-JP" dirty="0">
                <a:latin typeface="+mn-ea"/>
                <a:ea typeface="+mn-ea"/>
              </a:rPr>
              <a:t>(</a:t>
            </a:r>
            <a:r>
              <a:rPr lang="en-US" altLang="ja-JP" dirty="0">
                <a:latin typeface="+mn-ea"/>
              </a:rPr>
              <a:t>Conformance)</a:t>
            </a:r>
            <a:r>
              <a:rPr lang="ja-JP" altLang="en-US" dirty="0">
                <a:latin typeface="+mn-ea"/>
              </a:rPr>
              <a:t>  </a:t>
            </a:r>
            <a:r>
              <a:rPr lang="en-US" altLang="ja-JP" sz="1800" dirty="0">
                <a:solidFill>
                  <a:srgbClr val="292934"/>
                </a:solidFill>
                <a:latin typeface="ＭＳ Ｐゴシック"/>
                <a:ea typeface="ＭＳ Ｐゴシック"/>
                <a:hlinkClick r:id="rId5"/>
              </a:rPr>
              <a:t>https://www.openchainproject.org/conformance</a:t>
            </a:r>
            <a:endParaRPr lang="en-US" altLang="ja-JP" dirty="0">
              <a:latin typeface="+mn-ea"/>
              <a:ea typeface="+mn-ea"/>
            </a:endParaRPr>
          </a:p>
          <a:p>
            <a:pPr marL="361950" lvl="0" indent="-161925">
              <a:buFont typeface="Arial" pitchFamily="34" charset="0"/>
              <a:buChar char="•"/>
            </a:pPr>
            <a:r>
              <a:rPr lang="ja-JP" altLang="en-US" dirty="0">
                <a:latin typeface="+mn-ea"/>
                <a:ea typeface="+mn-ea"/>
              </a:rPr>
              <a:t>質問に回答することで、上記仕様への適合を自己認証。</a:t>
            </a:r>
            <a:endParaRPr lang="ja-JP" altLang="en-US" sz="1800" dirty="0">
              <a:latin typeface="+mn-ea"/>
              <a:ea typeface="+mn-ea"/>
            </a:endParaRPr>
          </a:p>
          <a:p>
            <a:pPr marL="361950" lvl="0" indent="-161925">
              <a:buFont typeface="Arial" pitchFamily="34" charset="0"/>
              <a:buChar char="•"/>
            </a:pPr>
            <a:r>
              <a:rPr lang="ja-JP" altLang="en-US" dirty="0">
                <a:latin typeface="+mn-ea"/>
                <a:ea typeface="+mn-ea"/>
              </a:rPr>
              <a:t>自己認証すると会社名とロゴが</a:t>
            </a:r>
            <a:r>
              <a:rPr lang="en-US" altLang="ja-JP" dirty="0">
                <a:latin typeface="+mn-ea"/>
                <a:ea typeface="+mn-ea"/>
              </a:rPr>
              <a:t>Web</a:t>
            </a:r>
            <a:r>
              <a:rPr lang="ja-JP" altLang="en-US" dirty="0">
                <a:latin typeface="+mn-ea"/>
                <a:ea typeface="+mn-ea"/>
              </a:rPr>
              <a:t>サイトに表示される。</a:t>
            </a:r>
            <a:endParaRPr lang="en-US" altLang="ja-JP" dirty="0">
              <a:latin typeface="+mn-ea"/>
              <a:ea typeface="+mn-ea"/>
            </a:endParaRPr>
          </a:p>
          <a:p>
            <a:pPr marL="200025" lvl="0" indent="0">
              <a:buNone/>
            </a:pPr>
            <a:endParaRPr lang="en-US" altLang="ja-JP" sz="600" dirty="0">
              <a:latin typeface="+mn-ea"/>
              <a:ea typeface="+mn-ea"/>
            </a:endParaRPr>
          </a:p>
          <a:p>
            <a:pPr marL="342900" lvl="0" indent="-342900">
              <a:buFont typeface="Wingdings" pitchFamily="2" charset="2"/>
              <a:buChar char="u"/>
            </a:pPr>
            <a:r>
              <a:rPr lang="ja-JP" altLang="en-US" dirty="0">
                <a:latin typeface="+mn-ea"/>
                <a:ea typeface="+mn-ea"/>
              </a:rPr>
              <a:t>カリキュラム </a:t>
            </a:r>
            <a:r>
              <a:rPr lang="en-US" altLang="ja-JP" dirty="0">
                <a:latin typeface="+mn-ea"/>
                <a:ea typeface="+mn-ea"/>
              </a:rPr>
              <a:t>(Curriculum)</a:t>
            </a:r>
          </a:p>
          <a:p>
            <a:pPr marL="361950" lvl="0" indent="-161925">
              <a:buFont typeface="Arial" pitchFamily="34" charset="0"/>
              <a:buChar char="•"/>
            </a:pPr>
            <a:r>
              <a:rPr lang="ja-JP" altLang="en-US" dirty="0">
                <a:latin typeface="+mn-ea"/>
                <a:ea typeface="+mn-ea"/>
              </a:rPr>
              <a:t>仕様の要求事項の一つである社内教育プログラムに活用することを　　　想定した、</a:t>
            </a:r>
            <a:r>
              <a:rPr lang="en-US" altLang="ja-JP" dirty="0">
                <a:latin typeface="+mn-ea"/>
                <a:ea typeface="+mn-ea"/>
              </a:rPr>
              <a:t>PowerPoint</a:t>
            </a:r>
            <a:r>
              <a:rPr lang="ja-JP" altLang="en-US" dirty="0">
                <a:latin typeface="+mn-ea"/>
                <a:ea typeface="+mn-ea"/>
              </a:rPr>
              <a:t>スライド集</a:t>
            </a:r>
            <a:endParaRPr lang="en-US" altLang="ja-JP" dirty="0">
              <a:latin typeface="+mn-ea"/>
              <a:ea typeface="+mn-ea"/>
            </a:endParaRPr>
          </a:p>
        </p:txBody>
      </p:sp>
      <p:sp>
        <p:nvSpPr>
          <p:cNvPr id="4" name="正方形/長方形 3"/>
          <p:cNvSpPr/>
          <p:nvPr/>
        </p:nvSpPr>
        <p:spPr>
          <a:xfrm>
            <a:off x="272480" y="5229200"/>
            <a:ext cx="9433048" cy="1560369"/>
          </a:xfrm>
          <a:prstGeom prst="rect">
            <a:avLst/>
          </a:prstGeom>
          <a:ln w="28575">
            <a:solidFill>
              <a:srgbClr val="7030A0"/>
            </a:solidFill>
          </a:ln>
        </p:spPr>
        <p:txBody>
          <a:bodyPr wrap="square" anchor="ctr">
            <a:noAutofit/>
          </a:bodyPr>
          <a:lstStyle/>
          <a:p>
            <a:r>
              <a:rPr lang="en-US" altLang="ja-JP" sz="2400" b="1" u="sng"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は３つの柱で</a:t>
            </a:r>
            <a:r>
              <a:rPr lang="en-US" altLang="ja-JP"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サプライチェーン全体の信頼を構築します。</a:t>
            </a:r>
            <a:endParaRPr lang="en-US" altLang="ja-JP" sz="2400" b="1" u="sng"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　① </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仕様</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(Specification)』</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の定義にとどまらず、</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　② それを各社が</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適合</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(Conformance)』</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することを促進するとともに、</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　③ 適合に向けた</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カリキュラム </a:t>
            </a:r>
            <a:r>
              <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(Curriculum)』</a:t>
            </a:r>
            <a:r>
              <a:rPr lang="ja-JP" altLang="en-US"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も提供</a:t>
            </a:r>
            <a:endParaRPr lang="en-US" altLang="ja-JP" sz="24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481706" y="1484784"/>
            <a:ext cx="267109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481706" y="2852936"/>
            <a:ext cx="267109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481706" y="4293096"/>
            <a:ext cx="3292272"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72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プロジェクトの会員資格</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608014"/>
            <a:ext cx="8915399" cy="4876799"/>
          </a:xfrm>
          <a:prstGeom prst="rect">
            <a:avLst/>
          </a:prstGeom>
          <a:noFill/>
          <a:ln>
            <a:noFill/>
          </a:ln>
        </p:spPr>
        <p:txBody>
          <a:bodyPr lIns="91425" tIns="45700" rIns="91425" bIns="45700" anchor="t" anchorCtr="0">
            <a:noAutofit/>
          </a:bodyPr>
          <a:lstStyle/>
          <a:p>
            <a:pPr marL="0" lvl="0" indent="0">
              <a:buNone/>
            </a:pPr>
            <a:r>
              <a:rPr lang="ja-JP" altLang="en-US" dirty="0">
                <a:latin typeface="+mn-ea"/>
                <a:ea typeface="+mn-ea"/>
              </a:rPr>
              <a:t>プラチナ会員</a:t>
            </a:r>
            <a:endParaRPr lang="en-US" altLang="ja-JP" dirty="0">
              <a:latin typeface="+mn-ea"/>
              <a:ea typeface="+mn-ea"/>
            </a:endParaRPr>
          </a:p>
          <a:p>
            <a:pPr marL="542925" lvl="0" indent="-342900">
              <a:buFont typeface="Wingdings" pitchFamily="2" charset="2"/>
              <a:buChar char="l"/>
            </a:pPr>
            <a:r>
              <a:rPr lang="en-US" altLang="ja-JP" dirty="0">
                <a:latin typeface="+mn-ea"/>
                <a:ea typeface="+mn-ea"/>
              </a:rPr>
              <a:t>Linux Foundation</a:t>
            </a:r>
            <a:r>
              <a:rPr lang="ja-JP" altLang="en-US" dirty="0">
                <a:latin typeface="+mn-ea"/>
                <a:ea typeface="+mn-ea"/>
              </a:rPr>
              <a:t>の企業会員が参加できる</a:t>
            </a:r>
            <a:endParaRPr lang="en-US" altLang="ja-JP" dirty="0">
              <a:latin typeface="+mn-ea"/>
              <a:ea typeface="+mn-ea"/>
            </a:endParaRPr>
          </a:p>
          <a:p>
            <a:pPr marL="542925" lvl="0" indent="-342900">
              <a:buFont typeface="Wingdings" pitchFamily="2" charset="2"/>
              <a:buChar char="l"/>
            </a:pPr>
            <a:r>
              <a:rPr lang="ja-JP" altLang="en-US" dirty="0">
                <a:latin typeface="+mn-ea"/>
                <a:ea typeface="+mn-ea"/>
              </a:rPr>
              <a:t>現在</a:t>
            </a:r>
            <a:r>
              <a:rPr lang="en-US" altLang="ja-JP" dirty="0">
                <a:latin typeface="+mn-ea"/>
                <a:ea typeface="+mn-ea"/>
              </a:rPr>
              <a:t>17</a:t>
            </a:r>
            <a:r>
              <a:rPr lang="ja-JP" altLang="en-US" dirty="0">
                <a:latin typeface="+mn-ea"/>
                <a:ea typeface="+mn-ea"/>
              </a:rPr>
              <a:t>社</a:t>
            </a: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r>
              <a:rPr lang="ja-JP" altLang="en-US" dirty="0">
                <a:latin typeface="+mn-ea"/>
                <a:ea typeface="+mn-ea"/>
              </a:rPr>
              <a:t>コミュニティー会員</a:t>
            </a:r>
            <a:endParaRPr lang="en-US" altLang="ja-JP" dirty="0">
              <a:latin typeface="+mn-ea"/>
              <a:ea typeface="+mn-ea"/>
            </a:endParaRPr>
          </a:p>
          <a:p>
            <a:pPr marL="542925" lvl="0" indent="-342900">
              <a:buFont typeface="Wingdings" pitchFamily="2" charset="2"/>
              <a:buChar char="l"/>
            </a:pPr>
            <a:r>
              <a:rPr lang="ja-JP" altLang="en-US" dirty="0">
                <a:latin typeface="+mn-ea"/>
                <a:ea typeface="+mn-ea"/>
              </a:rPr>
              <a:t>非営利の</a:t>
            </a:r>
            <a:r>
              <a:rPr lang="en-US" altLang="ja-JP" dirty="0">
                <a:latin typeface="+mn-ea"/>
                <a:ea typeface="+mn-ea"/>
              </a:rPr>
              <a:t>OSS</a:t>
            </a:r>
            <a:r>
              <a:rPr lang="ja-JP" altLang="en-US" dirty="0">
                <a:latin typeface="+mn-ea"/>
                <a:ea typeface="+mn-ea"/>
              </a:rPr>
              <a:t>プロジェクトおよび個人が参加できる</a:t>
            </a:r>
            <a:endParaRPr lang="en-US" altLang="ja-JP" dirty="0">
              <a:latin typeface="+mn-ea"/>
              <a:ea typeface="+mn-ea"/>
            </a:endParaRPr>
          </a:p>
          <a:p>
            <a:pPr marL="0" lvl="0" indent="0">
              <a:buNone/>
            </a:pPr>
            <a:endParaRPr lang="en-US" altLang="ja-JP" dirty="0">
              <a:latin typeface="+mn-ea"/>
              <a:ea typeface="+mn-ea"/>
            </a:endParaRPr>
          </a:p>
        </p:txBody>
      </p:sp>
      <p:pic>
        <p:nvPicPr>
          <p:cNvPr id="3" name="図 2">
            <a:extLst>
              <a:ext uri="{FF2B5EF4-FFF2-40B4-BE49-F238E27FC236}">
                <a16:creationId xmlns:a16="http://schemas.microsoft.com/office/drawing/2014/main" id="{B9C7F686-EC17-4C71-913F-6255CEF0D782}"/>
              </a:ext>
            </a:extLst>
          </p:cNvPr>
          <p:cNvPicPr>
            <a:picLocks noChangeAspect="1"/>
          </p:cNvPicPr>
          <p:nvPr/>
        </p:nvPicPr>
        <p:blipFill>
          <a:blip r:embed="rId3"/>
          <a:stretch>
            <a:fillRect/>
          </a:stretch>
        </p:blipFill>
        <p:spPr>
          <a:xfrm>
            <a:off x="2681702" y="2636912"/>
            <a:ext cx="5151618" cy="2833716"/>
          </a:xfrm>
          <a:prstGeom prst="rect">
            <a:avLst/>
          </a:prstGeom>
        </p:spPr>
      </p:pic>
    </p:spTree>
    <p:extLst>
      <p:ext uri="{BB962C8B-B14F-4D97-AF65-F5344CB8AC3E}">
        <p14:creationId xmlns:p14="http://schemas.microsoft.com/office/powerpoint/2010/main" val="46647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ボード会議、委員会、ワークチーム</a:t>
            </a:r>
            <a:endParaRPr lang="en-US" sz="4000" b="0" i="0" u="none" strike="noStrike" cap="none" dirty="0">
              <a:solidFill>
                <a:srgbClr val="D2533C"/>
              </a:solidFill>
              <a:latin typeface="+mj-ea"/>
              <a:ea typeface="+mj-ea"/>
              <a:cs typeface="Roboto"/>
              <a:sym typeface="Roboto"/>
            </a:endParaRPr>
          </a:p>
        </p:txBody>
      </p:sp>
      <p:sp>
        <p:nvSpPr>
          <p:cNvPr id="4" name="正方形/長方形 3"/>
          <p:cNvSpPr/>
          <p:nvPr/>
        </p:nvSpPr>
        <p:spPr>
          <a:xfrm>
            <a:off x="2822810" y="1844824"/>
            <a:ext cx="259228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Governing Board</a:t>
            </a:r>
            <a:endParaRPr kumimoji="1" lang="ja-JP" altLang="en-US" sz="2000" dirty="0">
              <a:solidFill>
                <a:schemeClr val="tx1"/>
              </a:solidFill>
            </a:endParaRPr>
          </a:p>
        </p:txBody>
      </p:sp>
      <p:sp>
        <p:nvSpPr>
          <p:cNvPr id="8" name="正方形/長方形 7"/>
          <p:cNvSpPr/>
          <p:nvPr/>
        </p:nvSpPr>
        <p:spPr>
          <a:xfrm>
            <a:off x="1238634" y="3572247"/>
            <a:ext cx="259228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Steering Committee</a:t>
            </a:r>
            <a:endParaRPr kumimoji="1" lang="ja-JP" altLang="en-US" sz="2000" dirty="0">
              <a:solidFill>
                <a:schemeClr val="tx1"/>
              </a:solidFill>
            </a:endParaRPr>
          </a:p>
        </p:txBody>
      </p:sp>
      <p:sp>
        <p:nvSpPr>
          <p:cNvPr id="9" name="正方形/長方形 8"/>
          <p:cNvSpPr/>
          <p:nvPr/>
        </p:nvSpPr>
        <p:spPr>
          <a:xfrm>
            <a:off x="4406986" y="3572247"/>
            <a:ext cx="2592288" cy="5768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Outreach Committee</a:t>
            </a:r>
            <a:endParaRPr kumimoji="1" lang="ja-JP" altLang="en-US" sz="2000" dirty="0">
              <a:solidFill>
                <a:schemeClr val="tx1"/>
              </a:solidFill>
            </a:endParaRPr>
          </a:p>
        </p:txBody>
      </p:sp>
      <p:sp>
        <p:nvSpPr>
          <p:cNvPr id="10" name="正方形/長方形 9"/>
          <p:cNvSpPr/>
          <p:nvPr/>
        </p:nvSpPr>
        <p:spPr>
          <a:xfrm>
            <a:off x="86506" y="5100167"/>
            <a:ext cx="1744166" cy="6968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Specification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11" name="正方形/長方形 10"/>
          <p:cNvSpPr/>
          <p:nvPr/>
        </p:nvSpPr>
        <p:spPr>
          <a:xfrm>
            <a:off x="2409503" y="5097860"/>
            <a:ext cx="1751409"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Conformance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12" name="正方形/長方形 11"/>
          <p:cNvSpPr/>
          <p:nvPr/>
        </p:nvSpPr>
        <p:spPr>
          <a:xfrm>
            <a:off x="4808985" y="5102399"/>
            <a:ext cx="1728192"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Curriculum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5" name="テキスト ボックス 4"/>
          <p:cNvSpPr txBox="1"/>
          <p:nvPr/>
        </p:nvSpPr>
        <p:spPr>
          <a:xfrm>
            <a:off x="4248786" y="2420888"/>
            <a:ext cx="3326552" cy="369332"/>
          </a:xfrm>
          <a:prstGeom prst="rect">
            <a:avLst/>
          </a:prstGeom>
          <a:noFill/>
        </p:spPr>
        <p:txBody>
          <a:bodyPr wrap="none" rtlCol="0">
            <a:spAutoFit/>
          </a:bodyPr>
          <a:lstStyle/>
          <a:p>
            <a:r>
              <a:rPr kumimoji="1" lang="en-US" altLang="ja-JP" sz="1800" dirty="0"/>
              <a:t>Chair: David Marr (Qualcomm)</a:t>
            </a:r>
            <a:endParaRPr kumimoji="1" lang="ja-JP" altLang="en-US" sz="1800" dirty="0"/>
          </a:p>
        </p:txBody>
      </p:sp>
      <p:cxnSp>
        <p:nvCxnSpPr>
          <p:cNvPr id="21" name="直線コネクタ 20"/>
          <p:cNvCxnSpPr>
            <a:cxnSpLocks/>
          </p:cNvCxnSpPr>
          <p:nvPr/>
        </p:nvCxnSpPr>
        <p:spPr>
          <a:xfrm>
            <a:off x="958589" y="4761559"/>
            <a:ext cx="70907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a:stCxn id="8" idx="2"/>
          </p:cNvCxnSpPr>
          <p:nvPr/>
        </p:nvCxnSpPr>
        <p:spPr>
          <a:xfrm>
            <a:off x="2534778" y="4148311"/>
            <a:ext cx="0" cy="613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958589" y="4743749"/>
            <a:ext cx="1" cy="360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060307" y="4738341"/>
            <a:ext cx="0" cy="360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289150" y="4738341"/>
            <a:ext cx="0" cy="355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8" idx="0"/>
          </p:cNvCxnSpPr>
          <p:nvPr/>
        </p:nvCxnSpPr>
        <p:spPr>
          <a:xfrm flipV="1">
            <a:off x="2534778" y="3211438"/>
            <a:ext cx="0" cy="360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9" idx="0"/>
          </p:cNvCxnSpPr>
          <p:nvPr/>
        </p:nvCxnSpPr>
        <p:spPr>
          <a:xfrm flipV="1">
            <a:off x="5703130" y="3211438"/>
            <a:ext cx="0" cy="360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2534778" y="3211438"/>
            <a:ext cx="3168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4" idx="2"/>
          </p:cNvCxnSpPr>
          <p:nvPr/>
        </p:nvCxnSpPr>
        <p:spPr>
          <a:xfrm>
            <a:off x="4118954" y="2420888"/>
            <a:ext cx="0" cy="790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1801631" y="1979548"/>
            <a:ext cx="877163" cy="369332"/>
          </a:xfrm>
          <a:prstGeom prst="rect">
            <a:avLst/>
          </a:prstGeom>
          <a:noFill/>
        </p:spPr>
        <p:txBody>
          <a:bodyPr wrap="none" rtlCol="0">
            <a:spAutoFit/>
          </a:bodyPr>
          <a:lstStyle/>
          <a:p>
            <a:r>
              <a:rPr kumimoji="1" lang="ja-JP" altLang="en-US" sz="1800" dirty="0"/>
              <a:t>代表者</a:t>
            </a:r>
            <a:endParaRPr kumimoji="1" lang="en-US" altLang="ja-JP" sz="1800" dirty="0"/>
          </a:p>
        </p:txBody>
      </p:sp>
      <p:sp>
        <p:nvSpPr>
          <p:cNvPr id="78" name="角丸四角形 77"/>
          <p:cNvSpPr/>
          <p:nvPr/>
        </p:nvSpPr>
        <p:spPr>
          <a:xfrm>
            <a:off x="56456" y="2256359"/>
            <a:ext cx="1742911" cy="44192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プラチナ会員</a:t>
            </a:r>
          </a:p>
        </p:txBody>
      </p:sp>
      <p:cxnSp>
        <p:nvCxnSpPr>
          <p:cNvPr id="80" name="直線矢印コネクタ 79"/>
          <p:cNvCxnSpPr>
            <a:stCxn id="78" idx="3"/>
            <a:endCxn id="4" idx="1"/>
          </p:cNvCxnSpPr>
          <p:nvPr/>
        </p:nvCxnSpPr>
        <p:spPr>
          <a:xfrm flipV="1">
            <a:off x="1799367" y="2132856"/>
            <a:ext cx="1023443" cy="344463"/>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78" idx="3"/>
          </p:cNvCxnSpPr>
          <p:nvPr/>
        </p:nvCxnSpPr>
        <p:spPr>
          <a:xfrm>
            <a:off x="1799367" y="2477319"/>
            <a:ext cx="375371" cy="1094928"/>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78" idx="3"/>
          </p:cNvCxnSpPr>
          <p:nvPr/>
        </p:nvCxnSpPr>
        <p:spPr>
          <a:xfrm>
            <a:off x="1799367" y="2477319"/>
            <a:ext cx="2607619" cy="1094928"/>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5415098" y="1916832"/>
            <a:ext cx="3826689" cy="369332"/>
          </a:xfrm>
          <a:prstGeom prst="rect">
            <a:avLst/>
          </a:prstGeom>
          <a:noFill/>
        </p:spPr>
        <p:txBody>
          <a:bodyPr wrap="none" rtlCol="0">
            <a:spAutoFit/>
          </a:bodyPr>
          <a:lstStyle/>
          <a:p>
            <a:r>
              <a:rPr lang="en-US" altLang="ja-JP" sz="1800" dirty="0">
                <a:solidFill>
                  <a:schemeClr val="tx1"/>
                </a:solidFill>
              </a:rPr>
              <a:t>General Manager:</a:t>
            </a:r>
            <a:r>
              <a:rPr lang="ja-JP" altLang="en-US" sz="1800" dirty="0">
                <a:solidFill>
                  <a:schemeClr val="tx1"/>
                </a:solidFill>
              </a:rPr>
              <a:t> </a:t>
            </a:r>
            <a:r>
              <a:rPr lang="en-US" altLang="ja-JP" sz="1800" dirty="0">
                <a:solidFill>
                  <a:schemeClr val="tx1"/>
                </a:solidFill>
              </a:rPr>
              <a:t>Shane Coughlan</a:t>
            </a:r>
            <a:endParaRPr kumimoji="1" lang="ja-JP" altLang="en-US" sz="1800" dirty="0">
              <a:solidFill>
                <a:schemeClr val="tx1"/>
              </a:solidFill>
            </a:endParaRPr>
          </a:p>
        </p:txBody>
      </p:sp>
      <p:sp>
        <p:nvSpPr>
          <p:cNvPr id="26" name="正方形/長方形 25"/>
          <p:cNvSpPr/>
          <p:nvPr/>
        </p:nvSpPr>
        <p:spPr>
          <a:xfrm>
            <a:off x="7185248" y="5103788"/>
            <a:ext cx="1728192"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Onboarding </a:t>
            </a:r>
          </a:p>
          <a:p>
            <a:pPr algn="ctr"/>
            <a:r>
              <a:rPr kumimoji="1" lang="en-US" altLang="ja-JP" sz="2000" dirty="0">
                <a:solidFill>
                  <a:schemeClr val="tx1"/>
                </a:solidFill>
              </a:rPr>
              <a:t>Work Team</a:t>
            </a:r>
            <a:endParaRPr kumimoji="1" lang="ja-JP" altLang="en-US" sz="2000" dirty="0">
              <a:solidFill>
                <a:schemeClr val="tx1"/>
              </a:solidFill>
            </a:endParaRPr>
          </a:p>
        </p:txBody>
      </p:sp>
      <p:cxnSp>
        <p:nvCxnSpPr>
          <p:cNvPr id="30" name="直線コネクタ 29"/>
          <p:cNvCxnSpPr/>
          <p:nvPr/>
        </p:nvCxnSpPr>
        <p:spPr>
          <a:xfrm flipV="1">
            <a:off x="5673081" y="4761559"/>
            <a:ext cx="0" cy="355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6999274" y="2843934"/>
            <a:ext cx="2753012" cy="1323439"/>
          </a:xfrm>
          <a:prstGeom prst="rect">
            <a:avLst/>
          </a:prstGeom>
        </p:spPr>
        <p:txBody>
          <a:bodyPr wrap="square">
            <a:spAutoFit/>
          </a:bodyPr>
          <a:lstStyle/>
          <a:p>
            <a:r>
              <a:rPr lang="en-US" altLang="ja-JP" sz="20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OpenChain</a:t>
            </a:r>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は、</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General Manager</a:t>
            </a:r>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Shane</a:t>
            </a:r>
            <a:r>
              <a:rPr lang="ja-JP" altLang="en-US" sz="2000" b="1" dirty="0" err="1">
                <a:solidFill>
                  <a:srgbClr val="7030A0"/>
                </a:solidFill>
                <a:latin typeface="Meiryo UI" panose="020B0604030504040204" pitchFamily="50" charset="-128"/>
                <a:ea typeface="Meiryo UI" panose="020B0604030504040204" pitchFamily="50" charset="-128"/>
                <a:cs typeface="Meiryo UI" panose="020B0604030504040204" pitchFamily="50" charset="-128"/>
              </a:rPr>
              <a:t>さんの</a:t>
            </a:r>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もとで</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rPr>
              <a:t>運営されています</a:t>
            </a:r>
            <a:endParaRPr lang="en-US" altLang="ja-JP" sz="20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a:extLst>
              <a:ext uri="{FF2B5EF4-FFF2-40B4-BE49-F238E27FC236}">
                <a16:creationId xmlns:a16="http://schemas.microsoft.com/office/drawing/2014/main" id="{CE5B9E51-DBE6-402C-A9A7-3EC6DBA85495}"/>
              </a:ext>
            </a:extLst>
          </p:cNvPr>
          <p:cNvSpPr txBox="1"/>
          <p:nvPr/>
        </p:nvSpPr>
        <p:spPr>
          <a:xfrm>
            <a:off x="306727" y="5793662"/>
            <a:ext cx="1159292" cy="646331"/>
          </a:xfrm>
          <a:prstGeom prst="rect">
            <a:avLst/>
          </a:prstGeom>
          <a:noFill/>
        </p:spPr>
        <p:txBody>
          <a:bodyPr wrap="none" rtlCol="0">
            <a:spAutoFit/>
          </a:bodyPr>
          <a:lstStyle/>
          <a:p>
            <a:r>
              <a:rPr kumimoji="1" lang="en-US" altLang="ja-JP" sz="1800" dirty="0"/>
              <a:t>Chair: </a:t>
            </a:r>
          </a:p>
          <a:p>
            <a:r>
              <a:rPr kumimoji="1" lang="en-US" altLang="ja-JP" sz="1800" dirty="0"/>
              <a:t>Mark </a:t>
            </a:r>
            <a:r>
              <a:rPr kumimoji="1" lang="en-US" altLang="ja-JP" sz="1800" dirty="0" err="1"/>
              <a:t>Gisi</a:t>
            </a:r>
            <a:endParaRPr kumimoji="1" lang="ja-JP" altLang="en-US" sz="1800" dirty="0"/>
          </a:p>
        </p:txBody>
      </p:sp>
      <p:sp>
        <p:nvSpPr>
          <p:cNvPr id="33" name="テキスト ボックス 32">
            <a:extLst>
              <a:ext uri="{FF2B5EF4-FFF2-40B4-BE49-F238E27FC236}">
                <a16:creationId xmlns:a16="http://schemas.microsoft.com/office/drawing/2014/main" id="{95F4ED71-409B-4D9A-9689-A93981A942A0}"/>
              </a:ext>
            </a:extLst>
          </p:cNvPr>
          <p:cNvSpPr txBox="1"/>
          <p:nvPr/>
        </p:nvSpPr>
        <p:spPr>
          <a:xfrm>
            <a:off x="2409503" y="5793661"/>
            <a:ext cx="2133918" cy="646331"/>
          </a:xfrm>
          <a:prstGeom prst="rect">
            <a:avLst/>
          </a:prstGeom>
          <a:noFill/>
        </p:spPr>
        <p:txBody>
          <a:bodyPr wrap="none" rtlCol="0">
            <a:spAutoFit/>
          </a:bodyPr>
          <a:lstStyle/>
          <a:p>
            <a:r>
              <a:rPr kumimoji="1" lang="en-US" altLang="ja-JP" sz="1800" dirty="0"/>
              <a:t>Chair: </a:t>
            </a:r>
          </a:p>
          <a:p>
            <a:r>
              <a:rPr kumimoji="1" lang="en-US" altLang="ja-JP" sz="1800" dirty="0"/>
              <a:t>Miriam </a:t>
            </a:r>
            <a:r>
              <a:rPr kumimoji="1" lang="en-US" altLang="ja-JP" sz="1800" dirty="0" err="1"/>
              <a:t>Ballhausen</a:t>
            </a:r>
            <a:endParaRPr kumimoji="1" lang="ja-JP" altLang="en-US" sz="1800" dirty="0"/>
          </a:p>
        </p:txBody>
      </p:sp>
      <p:sp>
        <p:nvSpPr>
          <p:cNvPr id="34" name="テキスト ボックス 33">
            <a:extLst>
              <a:ext uri="{FF2B5EF4-FFF2-40B4-BE49-F238E27FC236}">
                <a16:creationId xmlns:a16="http://schemas.microsoft.com/office/drawing/2014/main" id="{C24F9C38-4CD8-4472-811F-B96820A7B5E0}"/>
              </a:ext>
            </a:extLst>
          </p:cNvPr>
          <p:cNvSpPr txBox="1"/>
          <p:nvPr/>
        </p:nvSpPr>
        <p:spPr>
          <a:xfrm>
            <a:off x="4854959" y="5792449"/>
            <a:ext cx="1697901" cy="646331"/>
          </a:xfrm>
          <a:prstGeom prst="rect">
            <a:avLst/>
          </a:prstGeom>
          <a:noFill/>
        </p:spPr>
        <p:txBody>
          <a:bodyPr wrap="none" rtlCol="0">
            <a:spAutoFit/>
          </a:bodyPr>
          <a:lstStyle/>
          <a:p>
            <a:r>
              <a:rPr kumimoji="1" lang="en-US" altLang="ja-JP" sz="1800" dirty="0"/>
              <a:t>Chair: </a:t>
            </a:r>
          </a:p>
          <a:p>
            <a:r>
              <a:rPr kumimoji="1" lang="en-US" altLang="ja-JP" sz="1800" dirty="0" err="1"/>
              <a:t>Alexios</a:t>
            </a:r>
            <a:r>
              <a:rPr kumimoji="1" lang="en-US" altLang="ja-JP" sz="1800" dirty="0"/>
              <a:t> </a:t>
            </a:r>
            <a:r>
              <a:rPr kumimoji="1" lang="en-US" altLang="ja-JP" sz="1800" dirty="0" err="1"/>
              <a:t>Zavras</a:t>
            </a:r>
            <a:endParaRPr kumimoji="1" lang="ja-JP" altLang="en-US" sz="1800" dirty="0"/>
          </a:p>
        </p:txBody>
      </p:sp>
      <p:sp>
        <p:nvSpPr>
          <p:cNvPr id="35" name="テキスト ボックス 34">
            <a:extLst>
              <a:ext uri="{FF2B5EF4-FFF2-40B4-BE49-F238E27FC236}">
                <a16:creationId xmlns:a16="http://schemas.microsoft.com/office/drawing/2014/main" id="{68F21AB3-3473-4AD0-9447-48CBDB9885D9}"/>
              </a:ext>
            </a:extLst>
          </p:cNvPr>
          <p:cNvSpPr txBox="1"/>
          <p:nvPr/>
        </p:nvSpPr>
        <p:spPr>
          <a:xfrm>
            <a:off x="7228494" y="5792449"/>
            <a:ext cx="1903085" cy="646331"/>
          </a:xfrm>
          <a:prstGeom prst="rect">
            <a:avLst/>
          </a:prstGeom>
          <a:noFill/>
        </p:spPr>
        <p:txBody>
          <a:bodyPr wrap="none" rtlCol="0">
            <a:spAutoFit/>
          </a:bodyPr>
          <a:lstStyle/>
          <a:p>
            <a:r>
              <a:rPr kumimoji="1" lang="en-US" altLang="ja-JP" sz="1800" dirty="0"/>
              <a:t>Chair: </a:t>
            </a:r>
          </a:p>
          <a:p>
            <a:r>
              <a:rPr kumimoji="1" lang="en-US" altLang="ja-JP" sz="1800" dirty="0"/>
              <a:t>Nathan </a:t>
            </a:r>
            <a:r>
              <a:rPr kumimoji="1" lang="en-US" altLang="ja-JP" sz="1800" dirty="0" err="1"/>
              <a:t>Kumagai</a:t>
            </a:r>
            <a:endParaRPr kumimoji="1" lang="ja-JP" altLang="en-US" sz="1800" dirty="0"/>
          </a:p>
        </p:txBody>
      </p:sp>
    </p:spTree>
    <p:extLst>
      <p:ext uri="{BB962C8B-B14F-4D97-AF65-F5344CB8AC3E}">
        <p14:creationId xmlns:p14="http://schemas.microsoft.com/office/powerpoint/2010/main" val="1705440203"/>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2981</TotalTime>
  <Words>882</Words>
  <Application>Microsoft Office PowerPoint</Application>
  <PresentationFormat>A4 210 x 297 mm</PresentationFormat>
  <Paragraphs>217</Paragraphs>
  <Slides>20</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20</vt:i4>
      </vt:variant>
    </vt:vector>
  </HeadingPairs>
  <TitlesOfParts>
    <vt:vector size="29" baseType="lpstr">
      <vt:lpstr>メイリオ</vt:lpstr>
      <vt:lpstr>Meiryo UI</vt:lpstr>
      <vt:lpstr>Wingdings</vt:lpstr>
      <vt:lpstr>ＭＳ Ｐゴシック</vt:lpstr>
      <vt:lpstr>Roboto Medium</vt:lpstr>
      <vt:lpstr>Roboto Condensed</vt:lpstr>
      <vt:lpstr>Arial</vt:lpstr>
      <vt:lpstr>Roboto</vt:lpstr>
      <vt:lpstr>Clarity</vt:lpstr>
      <vt:lpstr>Japan WG</vt:lpstr>
      <vt:lpstr>独占禁止法順守ポリシー (Antitrust Policy)</vt:lpstr>
      <vt:lpstr>写真撮影および広報目的での使用の許可ご確認</vt:lpstr>
      <vt:lpstr>OpenChainプロジェクトの紹介</vt:lpstr>
      <vt:lpstr>OpenChain Projectとは？</vt:lpstr>
      <vt:lpstr>OpenChain Projectの目的</vt:lpstr>
      <vt:lpstr>3本の柱</vt:lpstr>
      <vt:lpstr>プロジェクトの会員資格</vt:lpstr>
      <vt:lpstr>ボード会議、委員会、ワークチーム</vt:lpstr>
      <vt:lpstr>OpenChain Japan Working Group</vt:lpstr>
      <vt:lpstr>OpenChain Japan WG設立</vt:lpstr>
      <vt:lpstr>OpenChain Japan WG ML</vt:lpstr>
      <vt:lpstr>Japan WG 会合</vt:lpstr>
      <vt:lpstr>サブグループ活動 / SWG</vt:lpstr>
      <vt:lpstr>OpenChain Japan WG</vt:lpstr>
      <vt:lpstr>OpenChain Japan WG</vt:lpstr>
      <vt:lpstr>OpenChain Japan WG</vt:lpstr>
      <vt:lpstr>OpenChain Japan WG</vt:lpstr>
      <vt:lpstr>OpenChain Japan WG</vt:lpstr>
      <vt:lpstr>OpenChain Japan WG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今田律夫 / IMADA，NOBUO</dc:creator>
  <cp:lastModifiedBy>今田律夫 / IMADA，NOBUO</cp:lastModifiedBy>
  <cp:revision>174</cp:revision>
  <dcterms:modified xsi:type="dcterms:W3CDTF">2019-06-18T01:57:05Z</dcterms:modified>
</cp:coreProperties>
</file>