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28"/>
  </p:notesMasterIdLst>
  <p:sldIdLst>
    <p:sldId id="256" r:id="rId2"/>
    <p:sldId id="277" r:id="rId3"/>
    <p:sldId id="278" r:id="rId4"/>
    <p:sldId id="271" r:id="rId5"/>
    <p:sldId id="275" r:id="rId6"/>
    <p:sldId id="264" r:id="rId7"/>
    <p:sldId id="265" r:id="rId8"/>
    <p:sldId id="266" r:id="rId9"/>
    <p:sldId id="267" r:id="rId10"/>
    <p:sldId id="272" r:id="rId11"/>
    <p:sldId id="273" r:id="rId12"/>
    <p:sldId id="285" r:id="rId13"/>
    <p:sldId id="276" r:id="rId14"/>
    <p:sldId id="274" r:id="rId15"/>
    <p:sldId id="286" r:id="rId16"/>
    <p:sldId id="289" r:id="rId17"/>
    <p:sldId id="287" r:id="rId18"/>
    <p:sldId id="290" r:id="rId19"/>
    <p:sldId id="293" r:id="rId20"/>
    <p:sldId id="299" r:id="rId21"/>
    <p:sldId id="298" r:id="rId22"/>
    <p:sldId id="294" r:id="rId23"/>
    <p:sldId id="295" r:id="rId24"/>
    <p:sldId id="292" r:id="rId25"/>
    <p:sldId id="291" r:id="rId26"/>
    <p:sldId id="288" r:id="rId27"/>
  </p:sldIdLst>
  <p:sldSz cx="9906000" cy="6858000" type="A4"/>
  <p:notesSz cx="6858000" cy="9144000"/>
  <p:embeddedFontLst>
    <p:embeddedFont>
      <p:font typeface="メイリオ" panose="020B0604030504040204" pitchFamily="50" charset="-128"/>
      <p:regular r:id="rId29"/>
      <p:bold r:id="rId30"/>
      <p:italic r:id="rId31"/>
      <p:boldItalic r:id="rId32"/>
    </p:embeddedFont>
    <p:embeddedFont>
      <p:font typeface="HG丸ｺﾞｼｯｸM-PRO" panose="020F0600000000000000" pitchFamily="50" charset="-128"/>
      <p:regular r:id="rId33"/>
    </p:embeddedFont>
    <p:embeddedFont>
      <p:font typeface="Roboto Condensed" panose="020B0600070205080204" charset="0"/>
      <p:regular r:id="rId34"/>
      <p:bold r:id="rId35"/>
      <p:italic r:id="rId36"/>
      <p:boldItalic r:id="rId37"/>
    </p:embeddedFont>
    <p:embeddedFont>
      <p:font typeface="Fujitsu Sans" panose="020B0404060202020204" pitchFamily="34" charset="0"/>
      <p:regular r:id="rId38"/>
      <p:bold r:id="rId39"/>
      <p:italic r:id="rId40"/>
      <p:boldItalic r:id="rId41"/>
    </p:embeddedFont>
    <p:embeddedFont>
      <p:font typeface="Roboto Medium" panose="020B0600070205080204" charset="0"/>
      <p:regular r:id="rId42"/>
    </p:embeddedFont>
    <p:embeddedFont>
      <p:font typeface="Roboto" panose="020B0600070205080204" charset="0"/>
      <p:regular r:id="rId43"/>
      <p:bold r:id="rId44"/>
      <p:italic r:id="rId45"/>
      <p:boldItalic r:id="rId46"/>
    </p:embeddedFont>
    <p:embeddedFont>
      <p:font typeface="Meiryo UI" panose="020B0604030504040204" pitchFamily="50" charset="-128"/>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030A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4660"/>
  </p:normalViewPr>
  <p:slideViewPr>
    <p:cSldViewPr>
      <p:cViewPr varScale="1">
        <p:scale>
          <a:sx n="105" d="100"/>
          <a:sy n="105" d="100"/>
        </p:scale>
        <p:origin x="1578" y="108"/>
      </p:cViewPr>
      <p:guideLst>
        <p:guide orient="horz" pos="2160"/>
        <p:guide pos="3120"/>
      </p:guideLst>
    </p:cSldViewPr>
  </p:slideViewPr>
  <p:notesTextViewPr>
    <p:cViewPr>
      <p:scale>
        <a:sx n="1" d="1"/>
        <a:sy n="1" d="1"/>
      </p:scale>
      <p:origin x="0" y="0"/>
    </p:cViewPr>
  </p:notesTextViewPr>
  <p:sorterViewPr>
    <p:cViewPr>
      <p:scale>
        <a:sx n="125" d="100"/>
        <a:sy n="125" d="100"/>
      </p:scale>
      <p:origin x="0" y="-66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charts/_rels/chart1.xml.rels><?xml version="1.0" encoding="UTF-8" standalone="yes"?>
<Relationships xmlns="http://schemas.openxmlformats.org/package/2006/relationships"><Relationship Id="rId3" Type="http://schemas.openxmlformats.org/officeDocument/2006/relationships/oleObject" Target="file:///\\global.hitachi.net\GUVPCRootO$\GUJPVP195094152-10511731\MyDocument\&#12510;&#12452;&#12489;&#12461;&#12517;&#12513;&#12531;&#12488;\OSS\OpenChain\Japan%20WG\ML\mlmember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5"/>
            <c:backward val="5"/>
            <c:dispRSqr val="0"/>
            <c:dispEq val="1"/>
            <c:trendlineLbl>
              <c:layout>
                <c:manualLayout>
                  <c:x val="-0.32152958673871246"/>
                  <c:y val="0.32048220212142908"/>
                </c:manualLayout>
              </c:layout>
              <c:numFmt formatCode="General" sourceLinked="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rendlineLbl>
          </c:trendline>
          <c:xVal>
            <c:numRef>
              <c:f>Sheet1!$B$4:$B$14</c:f>
              <c:numCache>
                <c:formatCode>0_);[Red]\(0\)</c:formatCode>
                <c:ptCount val="11"/>
                <c:pt idx="0">
                  <c:v>6</c:v>
                </c:pt>
                <c:pt idx="1">
                  <c:v>7</c:v>
                </c:pt>
                <c:pt idx="2">
                  <c:v>16</c:v>
                </c:pt>
                <c:pt idx="3">
                  <c:v>44</c:v>
                </c:pt>
                <c:pt idx="4">
                  <c:v>51</c:v>
                </c:pt>
                <c:pt idx="5">
                  <c:v>57</c:v>
                </c:pt>
                <c:pt idx="6">
                  <c:v>61</c:v>
                </c:pt>
                <c:pt idx="7">
                  <c:v>65</c:v>
                </c:pt>
                <c:pt idx="8">
                  <c:v>68</c:v>
                </c:pt>
                <c:pt idx="9">
                  <c:v>74</c:v>
                </c:pt>
                <c:pt idx="10">
                  <c:v>78</c:v>
                </c:pt>
              </c:numCache>
            </c:numRef>
          </c:xVal>
          <c:yVal>
            <c:numRef>
              <c:f>Sheet1!$C$4:$C$14</c:f>
              <c:numCache>
                <c:formatCode>General</c:formatCode>
                <c:ptCount val="11"/>
                <c:pt idx="0">
                  <c:v>14</c:v>
                </c:pt>
                <c:pt idx="1">
                  <c:v>22</c:v>
                </c:pt>
                <c:pt idx="2">
                  <c:v>34</c:v>
                </c:pt>
                <c:pt idx="3">
                  <c:v>75</c:v>
                </c:pt>
                <c:pt idx="4">
                  <c:v>90</c:v>
                </c:pt>
                <c:pt idx="5">
                  <c:v>98</c:v>
                </c:pt>
                <c:pt idx="6">
                  <c:v>109</c:v>
                </c:pt>
                <c:pt idx="7">
                  <c:v>129</c:v>
                </c:pt>
                <c:pt idx="8">
                  <c:v>134</c:v>
                </c:pt>
                <c:pt idx="9">
                  <c:v>142</c:v>
                </c:pt>
                <c:pt idx="10">
                  <c:v>154</c:v>
                </c:pt>
              </c:numCache>
            </c:numRef>
          </c:yVal>
          <c:smooth val="0"/>
          <c:extLst>
            <c:ext xmlns:c16="http://schemas.microsoft.com/office/drawing/2014/chart" uri="{C3380CC4-5D6E-409C-BE32-E72D297353CC}">
              <c16:uniqueId val="{00000001-6FDC-4151-B9F4-A1896E651CD2}"/>
            </c:ext>
          </c:extLst>
        </c:ser>
        <c:dLbls>
          <c:showLegendKey val="0"/>
          <c:showVal val="0"/>
          <c:showCatName val="0"/>
          <c:showSerName val="0"/>
          <c:showPercent val="0"/>
          <c:showBubbleSize val="0"/>
        </c:dLbls>
        <c:axId val="397092744"/>
        <c:axId val="397093136"/>
      </c:scatterChart>
      <c:valAx>
        <c:axId val="3970927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Weeks (Since Jan. 2018)</a:t>
                </a:r>
                <a:endParaRPr lang="ja-JP"/>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0_);[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97093136"/>
        <c:crosses val="autoZero"/>
        <c:crossBetween val="midCat"/>
      </c:valAx>
      <c:valAx>
        <c:axId val="397093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Subscribers</a:t>
                </a:r>
                <a:endParaRPr lang="ja-JP"/>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970927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aseline="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40854469"/>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09047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12</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84344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29205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292052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08623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31757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1291932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425450" y="798513"/>
            <a:ext cx="5765800" cy="39925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19</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4127180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425450" y="798513"/>
            <a:ext cx="5765800" cy="39925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20</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1970598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425450" y="798513"/>
            <a:ext cx="5765800" cy="39925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21</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45177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2876550" y="544513"/>
            <a:ext cx="3938588" cy="27273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69049" y="3497649"/>
            <a:ext cx="7752362" cy="286171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5489017" y="6903190"/>
            <a:ext cx="4199196" cy="364653"/>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22</a:t>
            </a:fld>
            <a:endPar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788917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014981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714375" y="1330325"/>
            <a:ext cx="5186363" cy="35925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61573" y="5123235"/>
            <a:ext cx="5292562" cy="41917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747369" y="10111553"/>
            <a:ext cx="2866805" cy="534132"/>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23</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824183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5</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01498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4285657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873297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085999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487393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28517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46579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742950" y="1933824"/>
            <a:ext cx="850265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Arial" panose="020B0604020202020204" pitchFamily="34" charset="0"/>
                <a:ea typeface="Arial" panose="020B0604020202020204" pitchFamily="34" charset="0"/>
                <a:cs typeface="Arial" panose="020B0604020202020204" pitchFamily="34" charset="0"/>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8" name="Shape 18"/>
          <p:cNvSpPr txBox="1">
            <a:spLocks noGrp="1"/>
          </p:cNvSpPr>
          <p:nvPr>
            <p:ph type="subTitle" idx="1"/>
          </p:nvPr>
        </p:nvSpPr>
        <p:spPr>
          <a:xfrm>
            <a:off x="742950" y="4124672"/>
            <a:ext cx="69341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Arial" panose="020B0604020202020204" pitchFamily="34" charset="0"/>
                <a:ea typeface="Arial" panose="020B0604020202020204" pitchFamily="34" charset="0"/>
                <a:cs typeface="Arial" panose="020B0604020202020204" pitchFamily="34" charset="0"/>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dirty="0"/>
          </a:p>
        </p:txBody>
      </p:sp>
      <p:cxnSp>
        <p:nvCxnSpPr>
          <p:cNvPr id="19" name="Shape 19"/>
          <p:cNvCxnSpPr/>
          <p:nvPr/>
        </p:nvCxnSpPr>
        <p:spPr>
          <a:xfrm>
            <a:off x="742950" y="3758560"/>
            <a:ext cx="8502650"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742950" y="1933824"/>
            <a:ext cx="850265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Arial" panose="020B0604020202020204" pitchFamily="34" charset="0"/>
                <a:ea typeface="Arial" panose="020B0604020202020204" pitchFamily="34" charset="0"/>
                <a:cs typeface="Arial" panose="020B0604020202020204" pitchFamily="34" charset="0"/>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40922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37000" y="548680"/>
            <a:ext cx="9432000" cy="756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00" b="0" i="0" u="none" strike="noStrike" cap="none">
                <a:solidFill>
                  <a:schemeClr val="dk2"/>
                </a:solidFill>
                <a:latin typeface="Arial" panose="020B0604020202020204" pitchFamily="34" charset="0"/>
                <a:ea typeface="Arial" panose="020B0604020202020204" pitchFamily="34" charset="0"/>
                <a:cs typeface="Arial" panose="020B0604020202020204" pitchFamily="34" charset="0"/>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3" name="Shape 23"/>
          <p:cNvSpPr txBox="1">
            <a:spLocks noGrp="1"/>
          </p:cNvSpPr>
          <p:nvPr>
            <p:ph type="body" idx="1"/>
          </p:nvPr>
        </p:nvSpPr>
        <p:spPr>
          <a:xfrm>
            <a:off x="237000" y="1340768"/>
            <a:ext cx="9432000" cy="5076000"/>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1432" y="476672"/>
            <a:ext cx="949739" cy="52763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37000" y="548680"/>
            <a:ext cx="9432000" cy="756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00" b="0" i="0" u="none" strike="noStrike" cap="none">
                <a:solidFill>
                  <a:schemeClr val="dk2"/>
                </a:solidFill>
                <a:latin typeface="Arial" panose="020B0604020202020204" pitchFamily="34" charset="0"/>
                <a:ea typeface="Arial" panose="020B0604020202020204" pitchFamily="34" charset="0"/>
                <a:cs typeface="Arial" panose="020B0604020202020204" pitchFamily="34" charset="0"/>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3" name="Shape 23"/>
          <p:cNvSpPr txBox="1">
            <a:spLocks noGrp="1"/>
          </p:cNvSpPr>
          <p:nvPr>
            <p:ph type="body" idx="1"/>
          </p:nvPr>
        </p:nvSpPr>
        <p:spPr>
          <a:xfrm>
            <a:off x="237000" y="1340768"/>
            <a:ext cx="9432000" cy="5076000"/>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252386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82505" y="2362201"/>
            <a:ext cx="84201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Arial" panose="020B0604020202020204" pitchFamily="34" charset="0"/>
                <a:ea typeface="Arial" panose="020B0604020202020204" pitchFamily="34" charset="0"/>
                <a:cs typeface="Arial" panose="020B0604020202020204" pitchFamily="34" charset="0"/>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body" idx="1"/>
          </p:nvPr>
        </p:nvSpPr>
        <p:spPr>
          <a:xfrm>
            <a:off x="782505" y="4626865"/>
            <a:ext cx="84201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Arial" panose="020B0604020202020204" pitchFamily="34" charset="0"/>
                <a:ea typeface="Arial" panose="020B0604020202020204" pitchFamily="34" charset="0"/>
                <a:cs typeface="Arial" panose="020B0604020202020204" pitchFamily="34" charset="0"/>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dirty="0"/>
          </a:p>
        </p:txBody>
      </p:sp>
      <p:cxnSp>
        <p:nvCxnSpPr>
          <p:cNvPr id="35" name="Shape 35"/>
          <p:cNvCxnSpPr/>
          <p:nvPr/>
        </p:nvCxnSpPr>
        <p:spPr>
          <a:xfrm>
            <a:off x="792479" y="4599433"/>
            <a:ext cx="850265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906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Arial" panose="020B0604020202020204" pitchFamily="34" charset="0"/>
              <a:sym typeface="Roboto"/>
            </a:endParaRPr>
          </a:p>
        </p:txBody>
      </p:sp>
      <p:sp>
        <p:nvSpPr>
          <p:cNvPr id="11" name="Shape 11"/>
          <p:cNvSpPr txBox="1">
            <a:spLocks noGrp="1"/>
          </p:cNvSpPr>
          <p:nvPr>
            <p:ph type="title"/>
          </p:nvPr>
        </p:nvSpPr>
        <p:spPr>
          <a:xfrm>
            <a:off x="495301" y="533401"/>
            <a:ext cx="89153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2" name="Shape 12"/>
          <p:cNvSpPr txBox="1">
            <a:spLocks noGrp="1"/>
          </p:cNvSpPr>
          <p:nvPr>
            <p:ph type="body" idx="1"/>
          </p:nvPr>
        </p:nvSpPr>
        <p:spPr>
          <a:xfrm>
            <a:off x="495301" y="1608014"/>
            <a:ext cx="89153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sp>
        <p:nvSpPr>
          <p:cNvPr id="13" name="Shape 13"/>
          <p:cNvSpPr/>
          <p:nvPr/>
        </p:nvSpPr>
        <p:spPr>
          <a:xfrm>
            <a:off x="0" y="1"/>
            <a:ext cx="9906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mn-ea"/>
              <a:ea typeface="+mn-ea"/>
              <a:cs typeface="Arial" panose="020B0604020202020204" pitchFamily="34" charset="0"/>
              <a:sym typeface="Roboto"/>
            </a:endParaRPr>
          </a:p>
        </p:txBody>
      </p:sp>
      <p:sp>
        <p:nvSpPr>
          <p:cNvPr id="14" name="Shape 14"/>
          <p:cNvSpPr txBox="1">
            <a:spLocks noGrp="1"/>
          </p:cNvSpPr>
          <p:nvPr>
            <p:ph type="ftr" idx="11"/>
          </p:nvPr>
        </p:nvSpPr>
        <p:spPr>
          <a:xfrm>
            <a:off x="0" y="18289"/>
            <a:ext cx="9012307"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mn-ea"/>
                <a:ea typeface="+mn-ea"/>
                <a:cs typeface="Arial" panose="020B0604020202020204" pitchFamily="34" charset="0"/>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r>
              <a:rPr lang="en-US" smtClean="0"/>
              <a:t>OpenChain Japan WG / Licensed under CC0 1.0</a:t>
            </a:r>
            <a:endParaRPr lang="en-US"/>
          </a:p>
        </p:txBody>
      </p:sp>
      <p:sp>
        <p:nvSpPr>
          <p:cNvPr id="15" name="Shape 15"/>
          <p:cNvSpPr txBox="1">
            <a:spLocks noGrp="1"/>
          </p:cNvSpPr>
          <p:nvPr>
            <p:ph type="sldNum" idx="12"/>
          </p:nvPr>
        </p:nvSpPr>
        <p:spPr>
          <a:xfrm>
            <a:off x="9012307" y="18288"/>
            <a:ext cx="398392" cy="329184"/>
          </a:xfrm>
          <a:prstGeom prst="rect">
            <a:avLst/>
          </a:prstGeom>
          <a:noFill/>
          <a:ln>
            <a:noFill/>
          </a:ln>
        </p:spPr>
        <p:txBody>
          <a:bodyPr lIns="91425" tIns="45700" rIns="91425" bIns="45700" anchor="ctr" anchorCtr="0">
            <a:noAutofit/>
          </a:bodyPr>
          <a:lstStyle>
            <a:lvl1pPr>
              <a:defRPr>
                <a:latin typeface="+mn-ea"/>
                <a:ea typeface="+mn-ea"/>
                <a:cs typeface="Arial" panose="020B0604020202020204" pitchFamily="34" charset="0"/>
              </a:defRPr>
            </a:lvl1pPr>
          </a:lstStyle>
          <a:p>
            <a:pPr>
              <a:buSzPct val="25000"/>
            </a:pPr>
            <a:fld id="{00000000-1234-1234-1234-123412341234}" type="slidenum">
              <a:rPr lang="en-US" sz="1200" smtClean="0">
                <a:solidFill>
                  <a:srgbClr val="FFFFFF"/>
                </a:solidFill>
                <a:sym typeface="Roboto"/>
              </a:rPr>
              <a:pPr>
                <a:buSzPct val="25000"/>
              </a:pPr>
              <a:t>‹#›</a:t>
            </a:fld>
            <a:endParaRPr lang="en-US" sz="1200">
              <a:solidFill>
                <a:srgbClr val="FFFFFF"/>
              </a:solidFill>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61" r:id="rId2"/>
    <p:sldLayoutId id="2147483649" r:id="rId3"/>
    <p:sldLayoutId id="2147483660" r:id="rId4"/>
    <p:sldLayoutId id="2147483652"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ea"/>
          <a:ea typeface="+mn-ea"/>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ea"/>
          <a:ea typeface="+mn-ea"/>
          <a:cs typeface="Arial" panose="020B0604020202020204" pitchFamily="34" charset="0"/>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hyperlink" Target="https://openchain-japanwg.slack.com/" TargetMode="External"/><Relationship Id="rId4" Type="http://schemas.openxmlformats.org/officeDocument/2006/relationships/hyperlink" Target="https://github.com/OpenChain-Projec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spec"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www.openchainproject.org/conformance" TargetMode="External"/><Relationship Id="rId4" Type="http://schemas.openxmlformats.org/officeDocument/2006/relationships/hyperlink" Target="https://www.openchainproject.org/translation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10" name="Title 1"/>
          <p:cNvSpPr>
            <a:spLocks noGrp="1"/>
          </p:cNvSpPr>
          <p:nvPr>
            <p:ph type="ctrTitle"/>
          </p:nvPr>
        </p:nvSpPr>
        <p:spPr/>
        <p:txBody>
          <a:bodyPr/>
          <a:lstStyle/>
          <a:p>
            <a:r>
              <a:rPr lang="en-US" sz="4800" dirty="0">
                <a:solidFill>
                  <a:srgbClr val="E56B45"/>
                </a:solidFill>
              </a:rPr>
              <a:t>Japan WG</a:t>
            </a:r>
            <a:endParaRPr lang="en-US" sz="4800" dirty="0">
              <a:solidFill>
                <a:srgbClr val="E56B45"/>
              </a:solidFill>
              <a:ea typeface="+mj-ea"/>
            </a:endParaRPr>
          </a:p>
        </p:txBody>
      </p:sp>
      <p:sp>
        <p:nvSpPr>
          <p:cNvPr id="2" name="サブタイトル 1"/>
          <p:cNvSpPr>
            <a:spLocks noGrp="1"/>
          </p:cNvSpPr>
          <p:nvPr>
            <p:ph type="subTitle" idx="1"/>
          </p:nvPr>
        </p:nvSpPr>
        <p:spPr/>
        <p:txBody>
          <a:bodyPr/>
          <a:lstStyle/>
          <a:p>
            <a:pPr algn="r"/>
            <a:r>
              <a:rPr kumimoji="1" lang="en-US" altLang="ja-JP" dirty="0" smtClean="0">
                <a:ea typeface="+mn-ea"/>
              </a:rPr>
              <a:t>2019/8/29</a:t>
            </a:r>
            <a:endParaRPr kumimoji="1" lang="en-US" altLang="ja-JP" dirty="0">
              <a:ea typeface="+mn-ea"/>
            </a:endParaRPr>
          </a:p>
        </p:txBody>
      </p:sp>
      <p:pic>
        <p:nvPicPr>
          <p:cNvPr id="7"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40" y="874713"/>
            <a:ext cx="2628900" cy="1460500"/>
          </a:xfrm>
          <a:prstGeom prst="rect">
            <a:avLst/>
          </a:prstGeom>
        </p:spPr>
      </p:pic>
      <p:sp>
        <p:nvSpPr>
          <p:cNvPr id="3" name="テキスト ボックス 2">
            <a:extLst>
              <a:ext uri="{FF2B5EF4-FFF2-40B4-BE49-F238E27FC236}">
                <a16:creationId xmlns:a16="http://schemas.microsoft.com/office/drawing/2014/main" id="{50CEDDFB-1409-4A37-BE62-60C08686E4CC}"/>
              </a:ext>
            </a:extLst>
          </p:cNvPr>
          <p:cNvSpPr txBox="1"/>
          <p:nvPr/>
        </p:nvSpPr>
        <p:spPr>
          <a:xfrm>
            <a:off x="5745088" y="6527700"/>
            <a:ext cx="4065537" cy="307777"/>
          </a:xfrm>
          <a:prstGeom prst="rect">
            <a:avLst/>
          </a:prstGeom>
          <a:noFill/>
        </p:spPr>
        <p:txBody>
          <a:bodyPr wrap="none" rtlCol="0">
            <a:spAutoFit/>
          </a:bodyPr>
          <a:lstStyle/>
          <a:p>
            <a:r>
              <a:rPr kumimoji="1" lang="en-US" altLang="ja-JP" dirty="0" err="1">
                <a:latin typeface="Arial" panose="020B0604020202020204" pitchFamily="34" charset="0"/>
                <a:cs typeface="Arial" panose="020B0604020202020204" pitchFamily="34" charset="0"/>
              </a:rPr>
              <a:t>OpenChain</a:t>
            </a:r>
            <a:r>
              <a:rPr kumimoji="1" lang="en-US" altLang="ja-JP" dirty="0">
                <a:latin typeface="Arial" panose="020B0604020202020204" pitchFamily="34" charset="0"/>
                <a:cs typeface="Arial" panose="020B0604020202020204" pitchFamily="34" charset="0"/>
              </a:rPr>
              <a:t> Japan WG / Licensed under CC0 1.0</a:t>
            </a:r>
            <a:endParaRPr kumimoji="1" lang="ja-JP" alt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ctr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rgbClr val="D2533C"/>
              </a:buClr>
              <a:buSzPct val="25000"/>
              <a:buFont typeface="Roboto"/>
              <a:buNone/>
            </a:pPr>
            <a:r>
              <a:rPr lang="en-US" sz="5400" b="0" i="0" u="none" strike="noStrike" cap="none" dirty="0" err="1">
                <a:solidFill>
                  <a:srgbClr val="D2533C"/>
                </a:solidFill>
                <a:ea typeface="Roboto"/>
                <a:sym typeface="Roboto"/>
              </a:rPr>
              <a:t>OpenChain</a:t>
            </a:r>
            <a:r>
              <a:rPr lang="en-US" sz="5400" b="0" i="0" u="none" strike="noStrike" cap="none" dirty="0">
                <a:solidFill>
                  <a:srgbClr val="D2533C"/>
                </a:solidFill>
                <a:ea typeface="Roboto"/>
                <a:sym typeface="Roboto"/>
              </a:rPr>
              <a:t/>
            </a:r>
            <a:br>
              <a:rPr lang="en-US" sz="5400" b="0" i="0" u="none" strike="noStrike" cap="none" dirty="0">
                <a:solidFill>
                  <a:srgbClr val="D2533C"/>
                </a:solidFill>
                <a:ea typeface="Roboto"/>
                <a:sym typeface="Roboto"/>
              </a:rPr>
            </a:br>
            <a:r>
              <a:rPr lang="en-US" altLang="ja-JP" sz="5400" dirty="0">
                <a:solidFill>
                  <a:srgbClr val="D2533C"/>
                </a:solidFill>
              </a:rPr>
              <a:t>Japan</a:t>
            </a:r>
            <a:r>
              <a:rPr lang="ja-JP" altLang="en-US" sz="5400" dirty="0">
                <a:solidFill>
                  <a:srgbClr val="D2533C"/>
                </a:solidFill>
              </a:rPr>
              <a:t> </a:t>
            </a:r>
            <a:r>
              <a:rPr lang="en-US" altLang="ja-JP" sz="5400" dirty="0">
                <a:solidFill>
                  <a:srgbClr val="D2533C"/>
                </a:solidFill>
              </a:rPr>
              <a:t>Work Group</a:t>
            </a:r>
            <a:endParaRPr lang="en-US" sz="5400" b="0" i="0" u="none" strike="noStrike" cap="none" dirty="0">
              <a:solidFill>
                <a:srgbClr val="D2533C"/>
              </a:solidFill>
              <a:ea typeface="+mj-ea"/>
              <a:sym typeface="Roboto"/>
            </a:endParaRPr>
          </a:p>
        </p:txBody>
      </p:sp>
    </p:spTree>
    <p:extLst>
      <p:ext uri="{BB962C8B-B14F-4D97-AF65-F5344CB8AC3E}">
        <p14:creationId xmlns:p14="http://schemas.microsoft.com/office/powerpoint/2010/main" val="2112225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b="0" i="0" u="none" strike="noStrike" cap="none" dirty="0" err="1">
                <a:solidFill>
                  <a:srgbClr val="D2533C"/>
                </a:solidFill>
                <a:latin typeface="+mj-ea"/>
                <a:ea typeface="+mj-ea"/>
                <a:cs typeface="Roboto"/>
                <a:sym typeface="Roboto"/>
              </a:rPr>
              <a:t>OpenChain</a:t>
            </a:r>
            <a:r>
              <a:rPr lang="en-US" altLang="ja-JP" b="0" i="0" u="none" strike="noStrike" cap="none" dirty="0">
                <a:solidFill>
                  <a:srgbClr val="D2533C"/>
                </a:solidFill>
                <a:latin typeface="+mj-ea"/>
                <a:ea typeface="+mj-ea"/>
                <a:cs typeface="Roboto"/>
                <a:sym typeface="Roboto"/>
              </a:rPr>
              <a:t> Japan </a:t>
            </a:r>
            <a:r>
              <a:rPr lang="en-US" altLang="ja-JP" b="0" i="0" u="none" strike="noStrike" cap="none" dirty="0" smtClean="0">
                <a:solidFill>
                  <a:srgbClr val="D2533C"/>
                </a:solidFill>
                <a:latin typeface="+mj-ea"/>
                <a:ea typeface="+mj-ea"/>
                <a:cs typeface="Roboto"/>
                <a:sym typeface="Roboto"/>
              </a:rPr>
              <a:t>WG</a:t>
            </a:r>
            <a:endParaRPr lang="en-US"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prstGeom prst="rect">
            <a:avLst/>
          </a:prstGeom>
          <a:noFill/>
          <a:ln>
            <a:noFill/>
          </a:ln>
        </p:spPr>
        <p:txBody>
          <a:bodyPr lIns="91425" tIns="45700" rIns="91425" bIns="45700" anchor="t" anchorCtr="0">
            <a:noAutofit/>
          </a:bodyPr>
          <a:lstStyle/>
          <a:p>
            <a:pPr marL="342900" lvl="0" indent="-342900">
              <a:buSzPct val="100000"/>
              <a:buFont typeface="Wingdings" panose="05000000000000000000" pitchFamily="2" charset="2"/>
              <a:buChar char="u"/>
            </a:pPr>
            <a:r>
              <a:rPr lang="en-US" altLang="ja-JP" dirty="0" smtClean="0">
                <a:latin typeface="+mn-lt"/>
                <a:ea typeface="+mn-ea"/>
              </a:rPr>
              <a:t>Since 2017/8, Japanese companies </a:t>
            </a:r>
            <a:r>
              <a:rPr lang="en-US" altLang="ja-JP" dirty="0">
                <a:latin typeface="+mn-lt"/>
                <a:ea typeface="+mn-ea"/>
              </a:rPr>
              <a:t>(</a:t>
            </a:r>
            <a:r>
              <a:rPr lang="en-US" altLang="ja-JP" dirty="0" smtClean="0">
                <a:latin typeface="+mn-lt"/>
                <a:ea typeface="+mn-ea"/>
              </a:rPr>
              <a:t>Toyota, Hitachi, Sony) joined the </a:t>
            </a:r>
            <a:r>
              <a:rPr lang="en-US" altLang="ja-JP" dirty="0" err="1" smtClean="0">
                <a:latin typeface="+mn-lt"/>
                <a:ea typeface="+mn-ea"/>
              </a:rPr>
              <a:t>OpenChain</a:t>
            </a:r>
            <a:r>
              <a:rPr lang="en-US" altLang="ja-JP" dirty="0" smtClean="0">
                <a:latin typeface="+mn-lt"/>
                <a:ea typeface="+mn-ea"/>
              </a:rPr>
              <a:t>.</a:t>
            </a:r>
            <a:endParaRPr lang="en-US" altLang="ja-JP" dirty="0">
              <a:latin typeface="+mn-lt"/>
              <a:ea typeface="+mn-ea"/>
            </a:endParaRPr>
          </a:p>
          <a:p>
            <a:pPr marL="371475" lvl="0" indent="-171450">
              <a:buSzPct val="100000"/>
              <a:buFont typeface="Wingdings" panose="05000000000000000000" pitchFamily="2" charset="2"/>
              <a:buChar char="u"/>
            </a:pPr>
            <a:endParaRPr lang="en-US" altLang="ja-JP" sz="1100" dirty="0">
              <a:latin typeface="+mn-lt"/>
              <a:ea typeface="+mn-ea"/>
            </a:endParaRPr>
          </a:p>
          <a:p>
            <a:pPr marL="342900" indent="-342900">
              <a:buSzPct val="100000"/>
              <a:buFont typeface="Wingdings" panose="05000000000000000000" pitchFamily="2" charset="2"/>
              <a:buChar char="u"/>
            </a:pPr>
            <a:r>
              <a:rPr lang="en-US" altLang="ja-JP" dirty="0" smtClean="0">
                <a:latin typeface="+mn-lt"/>
                <a:ea typeface="+mn-ea"/>
              </a:rPr>
              <a:t>Do something interesting using the </a:t>
            </a:r>
            <a:r>
              <a:rPr lang="en-US" altLang="ja-JP" dirty="0" err="1" smtClean="0">
                <a:latin typeface="+mn-lt"/>
                <a:ea typeface="+mn-ea"/>
              </a:rPr>
              <a:t>OpenChain</a:t>
            </a:r>
            <a:r>
              <a:rPr lang="en-US" altLang="ja-JP" dirty="0" smtClean="0">
                <a:latin typeface="+mn-lt"/>
                <a:ea typeface="+mn-ea"/>
              </a:rPr>
              <a:t> framework</a:t>
            </a:r>
            <a:endParaRPr lang="en-US" altLang="ja-JP" dirty="0">
              <a:latin typeface="+mn-lt"/>
            </a:endParaRPr>
          </a:p>
          <a:p>
            <a:pPr marL="542925" lvl="0" indent="-342900">
              <a:buSzPct val="100000"/>
              <a:buFont typeface="Arial" panose="020B0604020202020204" pitchFamily="34" charset="0"/>
              <a:buChar char="•"/>
            </a:pPr>
            <a:r>
              <a:rPr lang="en-US" altLang="ja-JP" dirty="0" smtClean="0">
                <a:latin typeface="+mn-lt"/>
                <a:ea typeface="+mn-ea"/>
              </a:rPr>
              <a:t>Raise compliance awareness in japan!</a:t>
            </a:r>
            <a:endParaRPr lang="en-US" altLang="ja-JP" dirty="0">
              <a:latin typeface="+mn-lt"/>
              <a:ea typeface="+mn-ea"/>
            </a:endParaRPr>
          </a:p>
          <a:p>
            <a:pPr marL="542925" lvl="0" indent="-342900">
              <a:buSzPct val="100000"/>
              <a:buFont typeface="Arial" panose="020B0604020202020204" pitchFamily="34" charset="0"/>
              <a:buChar char="•"/>
            </a:pPr>
            <a:r>
              <a:rPr lang="en-US" altLang="ja-JP" dirty="0" smtClean="0">
                <a:latin typeface="+mn-lt"/>
                <a:ea typeface="+mn-ea"/>
              </a:rPr>
              <a:t>Raise compliance awareness from Japan to Asia!</a:t>
            </a:r>
            <a:endParaRPr lang="ja-JP" altLang="en-US" dirty="0">
              <a:latin typeface="+mn-lt"/>
              <a:ea typeface="+mn-ea"/>
            </a:endParaRPr>
          </a:p>
          <a:p>
            <a:pPr marL="542925" lvl="0" indent="-342900">
              <a:buSzPct val="100000"/>
              <a:buFont typeface="Arial" panose="020B0604020202020204" pitchFamily="34" charset="0"/>
              <a:buChar char="•"/>
            </a:pPr>
            <a:r>
              <a:rPr lang="en-US" altLang="ja-JP" dirty="0" smtClean="0">
                <a:latin typeface="+mn-lt"/>
                <a:ea typeface="+mn-ea"/>
              </a:rPr>
              <a:t>Let’s exchange information on compliance issues!</a:t>
            </a:r>
            <a:endParaRPr lang="en-US" altLang="ja-JP" dirty="0">
              <a:latin typeface="+mn-lt"/>
              <a:ea typeface="+mn-ea"/>
            </a:endParaRPr>
          </a:p>
          <a:p>
            <a:pPr marL="542925" lvl="0" indent="-342900">
              <a:buSzPct val="100000"/>
              <a:buFont typeface="Arial" panose="020B0604020202020204" pitchFamily="34" charset="0"/>
              <a:buChar char="•"/>
            </a:pPr>
            <a:r>
              <a:rPr lang="en-US" altLang="ja-JP" dirty="0" smtClean="0">
                <a:latin typeface="+mn-lt"/>
                <a:ea typeface="+mn-ea"/>
              </a:rPr>
              <a:t>Create a place where we can discuss in Japanese language!</a:t>
            </a:r>
            <a:endParaRPr lang="en-US" altLang="ja-JP" dirty="0">
              <a:latin typeface="+mn-lt"/>
              <a:ea typeface="+mn-ea"/>
            </a:endParaRPr>
          </a:p>
          <a:p>
            <a:pPr marL="371475" lvl="0" indent="-171450">
              <a:buSzPct val="100000"/>
              <a:buFont typeface="Wingdings" panose="05000000000000000000" pitchFamily="2" charset="2"/>
              <a:buChar char="u"/>
            </a:pPr>
            <a:endParaRPr lang="en-US" altLang="ja-JP" sz="1100" dirty="0">
              <a:latin typeface="+mn-lt"/>
              <a:ea typeface="+mn-ea"/>
            </a:endParaRPr>
          </a:p>
          <a:p>
            <a:pPr marL="342900" lvl="0" indent="-342900">
              <a:buSzPct val="100000"/>
              <a:buFont typeface="Wingdings" panose="05000000000000000000" pitchFamily="2" charset="2"/>
              <a:buChar char="u"/>
            </a:pPr>
            <a:r>
              <a:rPr lang="en-US" altLang="ja-JP" dirty="0" smtClean="0">
                <a:latin typeface="+mn-lt"/>
                <a:ea typeface="+mn-ea"/>
              </a:rPr>
              <a:t>We need to associates for these </a:t>
            </a:r>
            <a:r>
              <a:rPr lang="en-US" altLang="ja-JP" dirty="0" err="1" smtClean="0">
                <a:latin typeface="+mn-lt"/>
                <a:ea typeface="+mn-ea"/>
              </a:rPr>
              <a:t>activites</a:t>
            </a:r>
            <a:r>
              <a:rPr lang="en-US" altLang="ja-JP" dirty="0" smtClean="0">
                <a:latin typeface="+mn-lt"/>
                <a:ea typeface="+mn-ea"/>
              </a:rPr>
              <a:t> ...</a:t>
            </a:r>
            <a:endParaRPr lang="en-US" altLang="ja-JP" dirty="0">
              <a:latin typeface="+mn-lt"/>
              <a:ea typeface="+mn-ea"/>
            </a:endParaRPr>
          </a:p>
          <a:p>
            <a:pPr marL="542925" lvl="0" indent="-342900">
              <a:buSzPct val="100000"/>
              <a:buFont typeface="Arial" panose="020B0604020202020204" pitchFamily="34" charset="0"/>
              <a:buChar char="•"/>
            </a:pPr>
            <a:r>
              <a:rPr lang="en-US" altLang="ja-JP" dirty="0" smtClean="0">
                <a:latin typeface="+mn-lt"/>
                <a:ea typeface="+mn-ea"/>
              </a:rPr>
              <a:t>Make a community!</a:t>
            </a:r>
            <a:endParaRPr lang="en-US" altLang="ja-JP" dirty="0">
              <a:latin typeface="+mn-lt"/>
              <a:ea typeface="+mn-ea"/>
            </a:endParaRPr>
          </a:p>
        </p:txBody>
      </p:sp>
      <p:sp>
        <p:nvSpPr>
          <p:cNvPr id="4" name="正方形/長方形 3"/>
          <p:cNvSpPr/>
          <p:nvPr/>
        </p:nvSpPr>
        <p:spPr>
          <a:xfrm>
            <a:off x="236476" y="5733256"/>
            <a:ext cx="9433048" cy="936104"/>
          </a:xfrm>
          <a:prstGeom prst="rect">
            <a:avLst/>
          </a:prstGeom>
          <a:ln w="28575">
            <a:solidFill>
              <a:srgbClr val="7030A0"/>
            </a:solidFill>
          </a:ln>
        </p:spPr>
        <p:txBody>
          <a:bodyPr wrap="square" anchor="ctr">
            <a:noAutofit/>
          </a:bodyPr>
          <a:lstStyle/>
          <a:p>
            <a:pPr algn="ctr"/>
            <a:r>
              <a:rPr lang="en-US" altLang="ja-JP" sz="2400" b="1" dirty="0">
                <a:solidFill>
                  <a:srgbClr val="7030A0"/>
                </a:solidFill>
                <a:latin typeface="Arial" panose="020B0604020202020204" pitchFamily="34" charset="0"/>
                <a:ea typeface="Roboto" panose="020B0600070205080204" charset="0"/>
                <a:cs typeface="Arial" panose="020B0604020202020204" pitchFamily="34" charset="0"/>
              </a:rPr>
              <a:t>Japan </a:t>
            </a:r>
            <a: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t>WG is the community of Japanese companies </a:t>
            </a:r>
            <a:b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br>
            <a: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t>by Japanese language.</a:t>
            </a:r>
            <a:endParaRPr lang="en-US" altLang="ja-JP" sz="2400" b="1" dirty="0">
              <a:solidFill>
                <a:srgbClr val="7030A0"/>
              </a:solidFill>
              <a:latin typeface="Arial" panose="020B0604020202020204" pitchFamily="34" charset="0"/>
              <a:ea typeface="Roboto" panose="020B0600070205080204" charset="0"/>
              <a:cs typeface="Arial" panose="020B0604020202020204" pitchFamily="34" charset="0"/>
            </a:endParaRPr>
          </a:p>
        </p:txBody>
      </p:sp>
    </p:spTree>
    <p:extLst>
      <p:ext uri="{BB962C8B-B14F-4D97-AF65-F5344CB8AC3E}">
        <p14:creationId xmlns:p14="http://schemas.microsoft.com/office/powerpoint/2010/main" val="69326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b="0" i="0" u="none" strike="noStrike" cap="none" dirty="0">
                <a:solidFill>
                  <a:srgbClr val="D2533C"/>
                </a:solidFill>
                <a:latin typeface="+mj-ea"/>
                <a:ea typeface="+mj-ea"/>
                <a:cs typeface="Roboto"/>
                <a:sym typeface="Roboto"/>
              </a:rPr>
              <a:t>Japan WG</a:t>
            </a:r>
            <a:r>
              <a:rPr lang="ja-JP" altLang="en-US" b="0" i="0" u="none" strike="noStrike" cap="none" dirty="0">
                <a:solidFill>
                  <a:srgbClr val="D2533C"/>
                </a:solidFill>
                <a:latin typeface="+mj-ea"/>
                <a:ea typeface="+mj-ea"/>
                <a:cs typeface="Roboto"/>
                <a:sym typeface="Roboto"/>
              </a:rPr>
              <a:t> </a:t>
            </a:r>
            <a:r>
              <a:rPr lang="en-US" altLang="ja-JP" b="0" i="0" u="none" strike="noStrike" cap="none" dirty="0" smtClean="0">
                <a:solidFill>
                  <a:srgbClr val="D2533C"/>
                </a:solidFill>
                <a:latin typeface="+mj-ea"/>
                <a:ea typeface="+mj-ea"/>
                <a:cs typeface="Roboto"/>
                <a:sym typeface="Roboto"/>
              </a:rPr>
              <a:t>Meetings</a:t>
            </a:r>
            <a:endParaRPr lang="en-US"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prstGeom prst="rect">
            <a:avLst/>
          </a:prstGeom>
          <a:noFill/>
          <a:ln>
            <a:noFill/>
          </a:ln>
        </p:spPr>
        <p:txBody>
          <a:bodyPr lIns="91425" tIns="45700" rIns="91425" bIns="45700" anchor="t" anchorCtr="0">
            <a:noAutofit/>
          </a:bodyPr>
          <a:lstStyle/>
          <a:p>
            <a:pPr marL="342900" lvl="0" indent="-342900">
              <a:buSzPct val="100000"/>
              <a:buFont typeface="Wingdings" pitchFamily="2" charset="2"/>
              <a:buChar char="u"/>
            </a:pPr>
            <a:r>
              <a:rPr lang="en-US" altLang="ja-JP" sz="2000" dirty="0" smtClean="0">
                <a:latin typeface="+mn-ea"/>
                <a:ea typeface="+mn-ea"/>
              </a:rPr>
              <a:t>1</a:t>
            </a:r>
            <a:r>
              <a:rPr lang="en-US" altLang="ja-JP" sz="2000" baseline="30000" dirty="0" smtClean="0">
                <a:latin typeface="+mn-ea"/>
                <a:ea typeface="+mn-ea"/>
              </a:rPr>
              <a:t>st</a:t>
            </a:r>
            <a:r>
              <a:rPr lang="en-US" altLang="ja-JP" sz="2000" dirty="0" smtClean="0">
                <a:latin typeface="+mn-ea"/>
                <a:ea typeface="+mn-ea"/>
              </a:rPr>
              <a:t> meeting</a:t>
            </a:r>
            <a:r>
              <a:rPr lang="ja-JP" altLang="en-US" sz="2000" dirty="0" smtClean="0">
                <a:latin typeface="+mn-ea"/>
                <a:ea typeface="+mn-ea"/>
              </a:rPr>
              <a:t> </a:t>
            </a:r>
            <a:r>
              <a:rPr lang="en-US" altLang="ja-JP" sz="2000" dirty="0" smtClean="0">
                <a:latin typeface="+mn-ea"/>
                <a:ea typeface="+mn-ea"/>
              </a:rPr>
              <a:t>		2017/12/27	@Sony</a:t>
            </a:r>
            <a:r>
              <a:rPr lang="ja-JP" altLang="en-US" sz="2000" dirty="0">
                <a:latin typeface="+mn-ea"/>
                <a:ea typeface="+mn-ea"/>
              </a:rPr>
              <a:t> </a:t>
            </a:r>
            <a:r>
              <a:rPr lang="en-US" altLang="ja-JP" sz="2000" dirty="0" smtClean="0">
                <a:latin typeface="+mn-ea"/>
                <a:ea typeface="+mn-ea"/>
              </a:rPr>
              <a:t>(Tokyo)</a:t>
            </a:r>
            <a:endParaRPr lang="en-US" altLang="ja-JP" sz="2000" dirty="0">
              <a:latin typeface="+mn-ea"/>
              <a:ea typeface="+mn-ea"/>
            </a:endParaRPr>
          </a:p>
          <a:p>
            <a:pPr marL="342900" indent="-342900">
              <a:buSzPct val="100000"/>
              <a:buFont typeface="Wingdings" pitchFamily="2" charset="2"/>
              <a:buChar char="u"/>
            </a:pPr>
            <a:r>
              <a:rPr lang="en-US" altLang="ja-JP" sz="2000" dirty="0" smtClean="0">
                <a:latin typeface="+mn-ea"/>
                <a:ea typeface="+mn-ea"/>
              </a:rPr>
              <a:t>2</a:t>
            </a:r>
            <a:r>
              <a:rPr lang="en-US" altLang="ja-JP" sz="2000" baseline="30000" dirty="0" smtClean="0">
                <a:latin typeface="+mn-ea"/>
                <a:ea typeface="+mn-ea"/>
              </a:rPr>
              <a:t>nd</a:t>
            </a:r>
            <a:r>
              <a:rPr lang="en-US" altLang="ja-JP" sz="2000" dirty="0" smtClean="0">
                <a:latin typeface="+mn-ea"/>
                <a:ea typeface="+mn-ea"/>
              </a:rPr>
              <a:t> meeting 		2018/2/22	@Hitachi</a:t>
            </a:r>
            <a:r>
              <a:rPr lang="ja-JP" altLang="en-US" sz="2000" dirty="0" smtClean="0">
                <a:latin typeface="+mn-ea"/>
                <a:ea typeface="+mn-ea"/>
              </a:rPr>
              <a:t> </a:t>
            </a:r>
            <a:r>
              <a:rPr lang="en-US" altLang="ja-JP" sz="2000" dirty="0" smtClean="0">
                <a:latin typeface="+mn-ea"/>
                <a:ea typeface="+mn-ea"/>
              </a:rPr>
              <a:t>(Tokyo)</a:t>
            </a:r>
            <a:r>
              <a:rPr lang="ja-JP" altLang="en-US" sz="2000" dirty="0" smtClean="0">
                <a:latin typeface="+mn-ea"/>
                <a:ea typeface="+mn-ea"/>
              </a:rPr>
              <a:t> </a:t>
            </a:r>
            <a:endParaRPr lang="en-US" altLang="ja-JP" sz="2000" dirty="0">
              <a:latin typeface="+mn-ea"/>
              <a:ea typeface="+mn-ea"/>
            </a:endParaRPr>
          </a:p>
          <a:p>
            <a:pPr marL="342900" indent="-342900">
              <a:buSzPct val="100000"/>
              <a:buFont typeface="Wingdings" pitchFamily="2" charset="2"/>
              <a:buChar char="u"/>
            </a:pPr>
            <a:r>
              <a:rPr lang="en-US" altLang="ja-JP" sz="2000" dirty="0" smtClean="0">
                <a:latin typeface="+mn-ea"/>
                <a:ea typeface="+mn-ea"/>
              </a:rPr>
              <a:t>3</a:t>
            </a:r>
            <a:r>
              <a:rPr lang="en-US" altLang="ja-JP" sz="2000" baseline="30000" dirty="0" smtClean="0">
                <a:latin typeface="+mn-ea"/>
                <a:ea typeface="+mn-ea"/>
              </a:rPr>
              <a:t>rd</a:t>
            </a:r>
            <a:r>
              <a:rPr lang="en-US" altLang="ja-JP" sz="2000" dirty="0" smtClean="0">
                <a:latin typeface="+mn-ea"/>
                <a:ea typeface="+mn-ea"/>
              </a:rPr>
              <a:t> meeting</a:t>
            </a:r>
            <a:r>
              <a:rPr lang="ja-JP" altLang="en-US" sz="2000" dirty="0" smtClean="0">
                <a:latin typeface="+mn-ea"/>
                <a:ea typeface="+mn-ea"/>
              </a:rPr>
              <a:t> </a:t>
            </a:r>
            <a:r>
              <a:rPr lang="en-US" altLang="ja-JP" sz="2000" dirty="0" smtClean="0">
                <a:latin typeface="+mn-ea"/>
                <a:ea typeface="+mn-ea"/>
              </a:rPr>
              <a:t>		2018/4/19	@Panasonic (Osaka</a:t>
            </a:r>
            <a:r>
              <a:rPr lang="en-US" altLang="ja-JP" sz="2000" dirty="0">
                <a:latin typeface="+mn-ea"/>
                <a:ea typeface="+mn-ea"/>
              </a:rPr>
              <a:t>)</a:t>
            </a:r>
          </a:p>
          <a:p>
            <a:pPr marL="342900" indent="-342900">
              <a:buSzPct val="100000"/>
              <a:buFont typeface="Wingdings" pitchFamily="2" charset="2"/>
              <a:buChar char="u"/>
            </a:pPr>
            <a:r>
              <a:rPr lang="en-US" altLang="ja-JP" sz="2000" dirty="0">
                <a:latin typeface="+mn-ea"/>
                <a:ea typeface="+mn-ea"/>
              </a:rPr>
              <a:t>Ad </a:t>
            </a:r>
            <a:r>
              <a:rPr lang="en-US" altLang="ja-JP" sz="2000" dirty="0" smtClean="0">
                <a:latin typeface="+mn-ea"/>
                <a:ea typeface="+mn-ea"/>
              </a:rPr>
              <a:t>hoc</a:t>
            </a:r>
            <a:r>
              <a:rPr lang="ja-JP" altLang="en-US" sz="2000" dirty="0" smtClean="0">
                <a:latin typeface="+mn-ea"/>
                <a:ea typeface="+mn-ea"/>
              </a:rPr>
              <a:t> </a:t>
            </a:r>
            <a:r>
              <a:rPr lang="en-US" altLang="ja-JP" sz="2000" dirty="0" smtClean="0">
                <a:latin typeface="+mn-ea"/>
                <a:ea typeface="+mn-ea"/>
              </a:rPr>
              <a:t>meeting</a:t>
            </a:r>
            <a:r>
              <a:rPr lang="ja-JP" altLang="en-US" sz="2000" dirty="0" smtClean="0">
                <a:latin typeface="+mn-ea"/>
                <a:ea typeface="+mn-ea"/>
              </a:rPr>
              <a:t> </a:t>
            </a:r>
            <a:r>
              <a:rPr lang="en-US" altLang="ja-JP" sz="2000" dirty="0" smtClean="0">
                <a:latin typeface="+mn-ea"/>
                <a:ea typeface="+mn-ea"/>
              </a:rPr>
              <a:t>	2018/6/8</a:t>
            </a:r>
            <a:r>
              <a:rPr lang="en-US" altLang="ja-JP" sz="2000" dirty="0" smtClean="0">
                <a:latin typeface="+mn-ea"/>
              </a:rPr>
              <a:t> 	@</a:t>
            </a:r>
            <a:r>
              <a:rPr lang="en-US" altLang="ja-JP" sz="2000" dirty="0" smtClean="0">
                <a:latin typeface="+mn-ea"/>
                <a:ea typeface="+mn-ea"/>
              </a:rPr>
              <a:t>Sony (Tokyo)</a:t>
            </a:r>
            <a:endParaRPr lang="en-US" altLang="ja-JP" sz="2000" dirty="0">
              <a:latin typeface="+mn-ea"/>
              <a:ea typeface="+mn-ea"/>
            </a:endParaRPr>
          </a:p>
          <a:p>
            <a:pPr marL="342900" indent="-342900">
              <a:buSzPct val="100000"/>
              <a:buFont typeface="Wingdings" pitchFamily="2" charset="2"/>
              <a:buChar char="u"/>
            </a:pPr>
            <a:r>
              <a:rPr lang="en-US" altLang="ja-JP" sz="2000" dirty="0" smtClean="0">
                <a:latin typeface="+mn-ea"/>
                <a:ea typeface="+mn-ea"/>
              </a:rPr>
              <a:t>4</a:t>
            </a:r>
            <a:r>
              <a:rPr lang="en-US" altLang="ja-JP" sz="2000" baseline="30000" dirty="0" smtClean="0">
                <a:latin typeface="+mn-ea"/>
                <a:ea typeface="+mn-ea"/>
              </a:rPr>
              <a:t>th</a:t>
            </a:r>
            <a:r>
              <a:rPr lang="en-US" altLang="ja-JP" sz="2000" dirty="0" smtClean="0">
                <a:latin typeface="+mn-ea"/>
                <a:ea typeface="+mn-ea"/>
              </a:rPr>
              <a:t> meeting 		2018/6/13</a:t>
            </a:r>
            <a:r>
              <a:rPr lang="en-US" altLang="ja-JP" sz="2000" dirty="0" smtClean="0">
                <a:latin typeface="+mn-ea"/>
              </a:rPr>
              <a:t> 	@Toyota (Nagoya)</a:t>
            </a:r>
            <a:endParaRPr lang="en-US" altLang="ja-JP" sz="2000" dirty="0">
              <a:latin typeface="+mn-ea"/>
              <a:ea typeface="+mn-ea"/>
            </a:endParaRPr>
          </a:p>
          <a:p>
            <a:pPr marL="342900" indent="-342900">
              <a:buSzPct val="100000"/>
              <a:buFont typeface="Wingdings" pitchFamily="2" charset="2"/>
              <a:buChar char="u"/>
            </a:pPr>
            <a:r>
              <a:rPr lang="en-US" altLang="zh-TW" sz="2000" dirty="0" smtClean="0">
                <a:latin typeface="ＭＳ Ｐゴシック" panose="020B0600070205080204" pitchFamily="50" charset="-128"/>
                <a:ea typeface="ＭＳ Ｐゴシック" panose="020B0600070205080204" pitchFamily="50" charset="-128"/>
              </a:rPr>
              <a:t>5</a:t>
            </a:r>
            <a:r>
              <a:rPr lang="en-US" altLang="zh-TW" sz="2000" baseline="30000" dirty="0" smtClean="0">
                <a:latin typeface="ＭＳ Ｐゴシック" panose="020B0600070205080204" pitchFamily="50" charset="-128"/>
                <a:ea typeface="ＭＳ Ｐゴシック" panose="020B0600070205080204" pitchFamily="50" charset="-128"/>
              </a:rPr>
              <a:t>th</a:t>
            </a:r>
            <a:r>
              <a:rPr lang="en-US" altLang="zh-TW" sz="2000" dirty="0" smtClean="0">
                <a:latin typeface="ＭＳ Ｐゴシック" panose="020B0600070205080204" pitchFamily="50" charset="-128"/>
                <a:ea typeface="ＭＳ Ｐゴシック" panose="020B0600070205080204" pitchFamily="50" charset="-128"/>
              </a:rPr>
              <a:t> meeting</a:t>
            </a:r>
            <a:r>
              <a:rPr lang="zh-TW" altLang="en-US" sz="2000" dirty="0" smtClean="0">
                <a:latin typeface="ＭＳ Ｐゴシック" panose="020B0600070205080204" pitchFamily="50" charset="-128"/>
                <a:ea typeface="ＭＳ Ｐゴシック" panose="020B0600070205080204" pitchFamily="50" charset="-128"/>
              </a:rPr>
              <a:t> </a:t>
            </a:r>
            <a:r>
              <a:rPr lang="en-US" altLang="zh-TW" sz="2000" dirty="0" smtClean="0">
                <a:latin typeface="ＭＳ Ｐゴシック" panose="020B0600070205080204" pitchFamily="50" charset="-128"/>
                <a:ea typeface="ＭＳ Ｐゴシック" panose="020B0600070205080204" pitchFamily="50" charset="-128"/>
              </a:rPr>
              <a:t>		2018/8/31</a:t>
            </a:r>
            <a:r>
              <a:rPr lang="zh-TW" altLang="en-US" sz="2000" dirty="0" smtClean="0">
                <a:latin typeface="ＭＳ Ｐゴシック" panose="020B0600070205080204" pitchFamily="50" charset="-128"/>
                <a:ea typeface="ＭＳ Ｐゴシック" panose="020B0600070205080204" pitchFamily="50" charset="-128"/>
              </a:rPr>
              <a:t> </a:t>
            </a:r>
            <a:r>
              <a:rPr lang="en-US" altLang="zh-TW"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mn-ea"/>
              </a:rPr>
              <a:t>@Fujitsu (Kawasaki)</a:t>
            </a:r>
            <a:endParaRPr lang="ja-JP" altLang="en-US"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smtClean="0">
                <a:latin typeface="ＭＳ Ｐゴシック" panose="020B0600070205080204" pitchFamily="50" charset="-128"/>
                <a:ea typeface="ＭＳ Ｐゴシック" panose="020B0600070205080204" pitchFamily="50" charset="-128"/>
              </a:rPr>
              <a:t>6</a:t>
            </a:r>
            <a:r>
              <a:rPr lang="en-US" altLang="ja-JP" sz="2000" baseline="30000" dirty="0" smtClean="0">
                <a:latin typeface="ＭＳ Ｐゴシック" panose="020B0600070205080204" pitchFamily="50" charset="-128"/>
                <a:ea typeface="ＭＳ Ｐゴシック" panose="020B0600070205080204" pitchFamily="50" charset="-128"/>
              </a:rPr>
              <a:t>th</a:t>
            </a:r>
            <a:r>
              <a:rPr lang="en-US" altLang="ja-JP" sz="2000" dirty="0" smtClean="0">
                <a:latin typeface="ＭＳ Ｐゴシック" panose="020B0600070205080204" pitchFamily="50" charset="-128"/>
                <a:ea typeface="ＭＳ Ｐゴシック" panose="020B0600070205080204" pitchFamily="50" charset="-128"/>
              </a:rPr>
              <a:t> meeting</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		2018/10/31</a:t>
            </a:r>
            <a:r>
              <a:rPr lang="zh-TW" altLang="en-US" sz="2000" dirty="0" smtClean="0">
                <a:latin typeface="ＭＳ Ｐゴシック" panose="020B0600070205080204" pitchFamily="50" charset="-128"/>
                <a:ea typeface="ＭＳ Ｐゴシック" panose="020B0600070205080204" pitchFamily="50" charset="-128"/>
              </a:rPr>
              <a:t> </a:t>
            </a:r>
            <a:r>
              <a:rPr lang="en-US" altLang="zh-TW"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mn-ea"/>
              </a:rPr>
              <a:t>@Toshiba (Kawasaki)</a:t>
            </a:r>
            <a:endParaRPr lang="en-US" altLang="ja-JP"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a:latin typeface="+mn-ea"/>
              </a:rPr>
              <a:t>Ad </a:t>
            </a:r>
            <a:r>
              <a:rPr lang="en-US" altLang="ja-JP" sz="2000" dirty="0" smtClean="0">
                <a:latin typeface="+mn-ea"/>
              </a:rPr>
              <a:t>hoc</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meeting</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	2018/11/20 	</a:t>
            </a:r>
            <a:r>
              <a:rPr lang="en-US" altLang="ja-JP" sz="2000" dirty="0" smtClean="0">
                <a:latin typeface="+mn-ea"/>
              </a:rPr>
              <a:t>@</a:t>
            </a:r>
            <a:r>
              <a:rPr lang="en-US" altLang="ja-JP" sz="2000" dirty="0" err="1" smtClean="0">
                <a:latin typeface="+mn-ea"/>
              </a:rPr>
              <a:t>DensoTen</a:t>
            </a:r>
            <a:r>
              <a:rPr lang="en-US" altLang="ja-JP" sz="2000" dirty="0" smtClean="0">
                <a:latin typeface="+mn-ea"/>
              </a:rPr>
              <a:t> (Kobe)</a:t>
            </a:r>
            <a:endParaRPr lang="en-US" altLang="ja-JP"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smtClean="0">
                <a:latin typeface="ＭＳ Ｐゴシック" panose="020B0600070205080204" pitchFamily="50" charset="-128"/>
                <a:ea typeface="ＭＳ Ｐゴシック" panose="020B0600070205080204" pitchFamily="50" charset="-128"/>
              </a:rPr>
              <a:t>7</a:t>
            </a:r>
            <a:r>
              <a:rPr lang="en-US" altLang="ja-JP" sz="2000" baseline="30000" dirty="0" smtClean="0">
                <a:latin typeface="ＭＳ Ｐゴシック" panose="020B0600070205080204" pitchFamily="50" charset="-128"/>
                <a:ea typeface="ＭＳ Ｐゴシック" panose="020B0600070205080204" pitchFamily="50" charset="-128"/>
              </a:rPr>
              <a:t>th</a:t>
            </a:r>
            <a:r>
              <a:rPr lang="en-US" altLang="ja-JP" sz="2000" dirty="0" smtClean="0">
                <a:latin typeface="ＭＳ Ｐゴシック" panose="020B0600070205080204" pitchFamily="50" charset="-128"/>
                <a:ea typeface="ＭＳ Ｐゴシック" panose="020B0600070205080204" pitchFamily="50" charset="-128"/>
              </a:rPr>
              <a:t> meeting</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		2018/12/5 	</a:t>
            </a:r>
            <a:r>
              <a:rPr lang="en-US" altLang="ja-JP" sz="2000" dirty="0" smtClean="0">
                <a:latin typeface="+mn-ea"/>
              </a:rPr>
              <a:t>@</a:t>
            </a:r>
            <a:r>
              <a:rPr lang="en-US" altLang="ja-JP" sz="2000" dirty="0" err="1" smtClean="0">
                <a:latin typeface="+mn-ea"/>
              </a:rPr>
              <a:t>Tuv</a:t>
            </a:r>
            <a:r>
              <a:rPr lang="en-US" altLang="ja-JP" sz="2000" dirty="0" smtClean="0">
                <a:latin typeface="+mn-ea"/>
              </a:rPr>
              <a:t> </a:t>
            </a:r>
            <a:r>
              <a:rPr lang="en-US" altLang="ja-JP" sz="2000" dirty="0" err="1" smtClean="0">
                <a:latin typeface="+mn-ea"/>
              </a:rPr>
              <a:t>Sud</a:t>
            </a:r>
            <a:r>
              <a:rPr lang="en-US" altLang="ja-JP" sz="2000" dirty="0" smtClean="0">
                <a:latin typeface="+mn-ea"/>
              </a:rPr>
              <a:t> Japan (Tokyo)</a:t>
            </a:r>
            <a:endParaRPr lang="ja-JP" altLang="en-US"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smtClean="0">
                <a:latin typeface="ＭＳ Ｐゴシック" panose="020B0600070205080204" pitchFamily="50" charset="-128"/>
                <a:ea typeface="ＭＳ Ｐゴシック" panose="020B0600070205080204" pitchFamily="50" charset="-128"/>
              </a:rPr>
              <a:t>8</a:t>
            </a:r>
            <a:r>
              <a:rPr lang="en-US" altLang="ja-JP" sz="2000" baseline="30000" dirty="0" smtClean="0">
                <a:latin typeface="ＭＳ Ｐゴシック" panose="020B0600070205080204" pitchFamily="50" charset="-128"/>
                <a:ea typeface="ＭＳ Ｐゴシック" panose="020B0600070205080204" pitchFamily="50" charset="-128"/>
              </a:rPr>
              <a:t>th</a:t>
            </a:r>
            <a:r>
              <a:rPr lang="en-US" altLang="ja-JP" sz="2000" dirty="0" smtClean="0">
                <a:latin typeface="ＭＳ Ｐゴシック" panose="020B0600070205080204" pitchFamily="50" charset="-128"/>
                <a:ea typeface="ＭＳ Ｐゴシック" panose="020B0600070205080204" pitchFamily="50" charset="-128"/>
              </a:rPr>
              <a:t> meeting</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		2019/2/28	</a:t>
            </a:r>
            <a:r>
              <a:rPr lang="en-US" altLang="ja-JP" sz="2000" dirty="0" smtClean="0">
                <a:latin typeface="+mn-ea"/>
              </a:rPr>
              <a:t>@Mitsubishi Electric (Tokyo)</a:t>
            </a:r>
            <a:endParaRPr lang="en-US" altLang="zh-TW"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smtClean="0">
                <a:latin typeface="ＭＳ Ｐゴシック" panose="020B0600070205080204" pitchFamily="50" charset="-128"/>
                <a:ea typeface="ＭＳ Ｐゴシック" panose="020B0600070205080204" pitchFamily="50" charset="-128"/>
              </a:rPr>
              <a:t>9</a:t>
            </a:r>
            <a:r>
              <a:rPr lang="en-US" altLang="ja-JP" sz="2000" baseline="30000" dirty="0" smtClean="0">
                <a:latin typeface="ＭＳ Ｐゴシック" panose="020B0600070205080204" pitchFamily="50" charset="-128"/>
                <a:ea typeface="ＭＳ Ｐゴシック" panose="020B0600070205080204" pitchFamily="50" charset="-128"/>
              </a:rPr>
              <a:t>th</a:t>
            </a:r>
            <a:r>
              <a:rPr lang="en-US" altLang="ja-JP" sz="2000" dirty="0" smtClean="0">
                <a:latin typeface="ＭＳ Ｐゴシック" panose="020B0600070205080204" pitchFamily="50" charset="-128"/>
                <a:ea typeface="ＭＳ Ｐゴシック" panose="020B0600070205080204" pitchFamily="50" charset="-128"/>
              </a:rPr>
              <a:t> meeting</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		2019/4/18 	</a:t>
            </a:r>
            <a:r>
              <a:rPr lang="en-US" altLang="ja-JP" sz="2000" dirty="0" smtClean="0">
                <a:latin typeface="+mn-ea"/>
              </a:rPr>
              <a:t>@</a:t>
            </a:r>
            <a:r>
              <a:rPr lang="en-US" altLang="ja-JP" sz="2000" dirty="0" err="1" smtClean="0">
                <a:latin typeface="ＭＳ Ｐゴシック" panose="020B0600070205080204" pitchFamily="50" charset="-128"/>
                <a:ea typeface="ＭＳ Ｐゴシック" panose="020B0600070205080204" pitchFamily="50" charset="-128"/>
              </a:rPr>
              <a:t>DensoTen</a:t>
            </a:r>
            <a:r>
              <a:rPr lang="en-US" altLang="ja-JP" sz="2000" dirty="0" smtClean="0">
                <a:latin typeface="ＭＳ Ｐゴシック" panose="020B0600070205080204" pitchFamily="50" charset="-128"/>
                <a:ea typeface="ＭＳ Ｐゴシック" panose="020B0600070205080204" pitchFamily="50" charset="-128"/>
              </a:rPr>
              <a:t> (Kobe)</a:t>
            </a:r>
            <a:endParaRPr lang="en-US" altLang="ja-JP"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a:latin typeface="+mn-ea"/>
              </a:rPr>
              <a:t>Ad </a:t>
            </a:r>
            <a:r>
              <a:rPr lang="en-US" altLang="ja-JP" sz="2000" dirty="0" smtClean="0">
                <a:latin typeface="+mn-ea"/>
              </a:rPr>
              <a:t>hoc</a:t>
            </a:r>
            <a:r>
              <a:rPr lang="ja-JP" altLang="en-US" sz="2000" dirty="0" smtClean="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meeting</a:t>
            </a:r>
            <a:r>
              <a:rPr lang="en-US" altLang="ja-JP" sz="2000" dirty="0">
                <a:latin typeface="ＭＳ Ｐゴシック" panose="020B0600070205080204" pitchFamily="50" charset="-128"/>
                <a:ea typeface="ＭＳ Ｐゴシック" panose="020B0600070205080204" pitchFamily="50" charset="-128"/>
              </a:rPr>
              <a:t>	</a:t>
            </a:r>
            <a:r>
              <a:rPr lang="en-US" altLang="ja-JP" sz="2000" dirty="0" smtClean="0">
                <a:latin typeface="ＭＳ Ｐゴシック" panose="020B0600070205080204" pitchFamily="50" charset="-128"/>
                <a:ea typeface="ＭＳ Ｐゴシック" panose="020B0600070205080204" pitchFamily="50" charset="-128"/>
              </a:rPr>
              <a:t>2019/6/19 	</a:t>
            </a:r>
            <a:r>
              <a:rPr lang="en-US" altLang="ja-JP" sz="2000" dirty="0" smtClean="0">
                <a:latin typeface="+mn-ea"/>
              </a:rPr>
              <a:t>@</a:t>
            </a:r>
            <a:r>
              <a:rPr lang="en-US" altLang="ja-JP" sz="2000" dirty="0" err="1" smtClean="0">
                <a:latin typeface="ＭＳ Ｐゴシック" panose="020B0600070205080204" pitchFamily="50" charset="-128"/>
                <a:ea typeface="ＭＳ Ｐゴシック" panose="020B0600070205080204" pitchFamily="50" charset="-128"/>
              </a:rPr>
              <a:t>DeNA</a:t>
            </a:r>
            <a:r>
              <a:rPr lang="en-US" altLang="ja-JP" sz="2000" dirty="0" smtClean="0">
                <a:latin typeface="ＭＳ Ｐゴシック" panose="020B0600070205080204" pitchFamily="50" charset="-128"/>
                <a:ea typeface="ＭＳ Ｐゴシック" panose="020B0600070205080204" pitchFamily="50" charset="-128"/>
              </a:rPr>
              <a:t> (Tokyo)</a:t>
            </a:r>
            <a:endParaRPr lang="en-US" altLang="ja-JP" sz="2000" dirty="0">
              <a:latin typeface="ＭＳ Ｐゴシック" panose="020B0600070205080204" pitchFamily="50" charset="-128"/>
              <a:ea typeface="ＭＳ Ｐゴシック" panose="020B0600070205080204" pitchFamily="50" charset="-128"/>
            </a:endParaRPr>
          </a:p>
          <a:p>
            <a:pPr marL="342900" indent="-342900">
              <a:buSzPct val="100000"/>
              <a:buFont typeface="Wingdings" pitchFamily="2" charset="2"/>
              <a:buChar char="u"/>
            </a:pPr>
            <a:r>
              <a:rPr lang="en-US" altLang="ja-JP" sz="2000" dirty="0" smtClean="0">
                <a:latin typeface="ＭＳ Ｐゴシック" panose="020B0600070205080204" pitchFamily="50" charset="-128"/>
                <a:ea typeface="ＭＳ Ｐゴシック" panose="020B0600070205080204" pitchFamily="50" charset="-128"/>
              </a:rPr>
              <a:t>10</a:t>
            </a:r>
            <a:r>
              <a:rPr lang="en-US" altLang="ja-JP" sz="2000" baseline="30000" dirty="0" smtClean="0">
                <a:latin typeface="ＭＳ Ｐゴシック" panose="020B0600070205080204" pitchFamily="50" charset="-128"/>
                <a:ea typeface="ＭＳ Ｐゴシック" panose="020B0600070205080204" pitchFamily="50" charset="-128"/>
              </a:rPr>
              <a:t>th</a:t>
            </a:r>
            <a:r>
              <a:rPr lang="en-US" altLang="ja-JP" sz="2000" dirty="0" smtClean="0">
                <a:latin typeface="ＭＳ Ｐゴシック" panose="020B0600070205080204" pitchFamily="50" charset="-128"/>
                <a:ea typeface="ＭＳ Ｐゴシック" panose="020B0600070205080204" pitchFamily="50" charset="-128"/>
              </a:rPr>
              <a:t> meeting		2019/7/16 	</a:t>
            </a:r>
            <a:r>
              <a:rPr lang="en-US" altLang="ja-JP" sz="2000" dirty="0" smtClean="0">
                <a:latin typeface="+mn-ea"/>
              </a:rPr>
              <a:t>@Fujitsu (Tokyo)</a:t>
            </a:r>
            <a:endParaRPr lang="en-US" altLang="ja-JP"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39046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lvl="0">
              <a:buClr>
                <a:srgbClr val="D2533C"/>
              </a:buClr>
              <a:buSzPct val="25000"/>
            </a:pPr>
            <a:r>
              <a:rPr lang="en-US" altLang="ja-JP" dirty="0" smtClean="0">
                <a:solidFill>
                  <a:srgbClr val="D2533C"/>
                </a:solidFill>
                <a:latin typeface="+mj-ea"/>
                <a:ea typeface="+mj-ea"/>
              </a:rPr>
              <a:t>Sub Groups</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prstGeom prst="rect">
            <a:avLst/>
          </a:prstGeom>
          <a:noFill/>
          <a:ln>
            <a:noFill/>
          </a:ln>
        </p:spPr>
        <p:txBody>
          <a:bodyPr lIns="91425" tIns="45700" rIns="91425" bIns="45700" anchor="t" anchorCtr="0">
            <a:noAutofit/>
          </a:bodyPr>
          <a:lstStyle/>
          <a:p>
            <a:pPr marL="447675" lvl="0" indent="-447675">
              <a:buSzPct val="100000"/>
              <a:buFont typeface="Wingdings" panose="05000000000000000000" pitchFamily="2" charset="2"/>
              <a:buChar char="u"/>
            </a:pPr>
            <a:r>
              <a:rPr lang="en-US" altLang="ja-JP" b="1" dirty="0">
                <a:latin typeface="+mn-ea"/>
                <a:ea typeface="+mn-ea"/>
              </a:rPr>
              <a:t>Planning S</a:t>
            </a:r>
            <a:r>
              <a:rPr lang="en-US" altLang="ja-JP" b="1" dirty="0" smtClean="0">
                <a:latin typeface="+mn-ea"/>
                <a:ea typeface="+mn-ea"/>
              </a:rPr>
              <a:t>ub Group</a:t>
            </a:r>
            <a:endParaRPr lang="ja-JP" altLang="en-US" b="1" dirty="0">
              <a:latin typeface="+mn-ea"/>
              <a:ea typeface="+mn-ea"/>
            </a:endParaRPr>
          </a:p>
          <a:p>
            <a:pPr marL="447675" lvl="0" indent="-447675">
              <a:buSzPct val="100000"/>
              <a:buFont typeface="Wingdings" panose="05000000000000000000" pitchFamily="2" charset="2"/>
              <a:buChar char="u"/>
            </a:pPr>
            <a:endParaRPr lang="ja-JP" altLang="en-US" sz="1050" b="1" dirty="0">
              <a:latin typeface="+mn-ea"/>
              <a:ea typeface="+mn-ea"/>
            </a:endParaRPr>
          </a:p>
          <a:p>
            <a:pPr marL="447675" lvl="0" indent="-447675">
              <a:buSzPct val="100000"/>
              <a:buFont typeface="Wingdings" panose="05000000000000000000" pitchFamily="2" charset="2"/>
              <a:buChar char="u"/>
            </a:pPr>
            <a:r>
              <a:rPr lang="en-US" altLang="ja-JP" b="1" dirty="0">
                <a:latin typeface="+mn-ea"/>
                <a:ea typeface="+mn-ea"/>
              </a:rPr>
              <a:t>FAQ </a:t>
            </a:r>
            <a:r>
              <a:rPr lang="en-US" altLang="ja-JP" b="1" dirty="0" smtClean="0">
                <a:latin typeface="+mn-ea"/>
                <a:ea typeface="+mn-ea"/>
              </a:rPr>
              <a:t>Sub Group</a:t>
            </a:r>
            <a:endParaRPr lang="ja-JP" altLang="en-US" b="1" dirty="0">
              <a:latin typeface="+mn-ea"/>
              <a:ea typeface="+mn-ea"/>
            </a:endParaRPr>
          </a:p>
          <a:p>
            <a:pPr marL="447675" lvl="0" indent="-447675">
              <a:buSzPct val="100000"/>
              <a:buFont typeface="Wingdings" panose="05000000000000000000" pitchFamily="2" charset="2"/>
              <a:buChar char="u"/>
            </a:pPr>
            <a:endParaRPr lang="ja-JP" altLang="en-US" sz="1050" b="1" dirty="0">
              <a:latin typeface="+mn-ea"/>
              <a:ea typeface="+mn-ea"/>
            </a:endParaRPr>
          </a:p>
          <a:p>
            <a:pPr marL="447675" lvl="0" indent="-447675">
              <a:buSzPct val="100000"/>
              <a:buFont typeface="Wingdings" panose="05000000000000000000" pitchFamily="2" charset="2"/>
              <a:buChar char="u"/>
            </a:pPr>
            <a:r>
              <a:rPr lang="en-US" altLang="ja-JP" b="1" dirty="0" smtClean="0">
                <a:latin typeface="+mn-ea"/>
                <a:ea typeface="+mn-ea"/>
              </a:rPr>
              <a:t>Leaflet Sub Group</a:t>
            </a:r>
            <a:endParaRPr lang="ja-JP" altLang="en-US" b="1" dirty="0">
              <a:latin typeface="+mn-ea"/>
              <a:ea typeface="+mn-ea"/>
            </a:endParaRPr>
          </a:p>
          <a:p>
            <a:pPr marL="447675" lvl="0" indent="-447675">
              <a:buSzPct val="100000"/>
              <a:buFont typeface="Wingdings" panose="05000000000000000000" pitchFamily="2" charset="2"/>
              <a:buChar char="u"/>
            </a:pPr>
            <a:endParaRPr lang="ja-JP" altLang="en-US" sz="1050" b="1" dirty="0">
              <a:latin typeface="+mn-ea"/>
              <a:ea typeface="+mn-ea"/>
            </a:endParaRPr>
          </a:p>
          <a:p>
            <a:pPr marL="447675" lvl="0" indent="-447675">
              <a:buSzPct val="100000"/>
              <a:buFont typeface="Wingdings" panose="05000000000000000000" pitchFamily="2" charset="2"/>
              <a:buChar char="u"/>
            </a:pPr>
            <a:r>
              <a:rPr lang="en-US" altLang="ja-JP" b="1" dirty="0" smtClean="0">
                <a:latin typeface="+mn-ea"/>
                <a:ea typeface="+mn-ea"/>
              </a:rPr>
              <a:t>Education Materials Sub Group</a:t>
            </a:r>
            <a:endParaRPr lang="en-US" altLang="ja-JP" b="1" dirty="0">
              <a:latin typeface="+mn-ea"/>
              <a:ea typeface="+mn-ea"/>
            </a:endParaRPr>
          </a:p>
          <a:p>
            <a:pPr marL="447675" lvl="0" indent="-447675">
              <a:buSzPct val="100000"/>
              <a:buFont typeface="Wingdings" panose="05000000000000000000" pitchFamily="2" charset="2"/>
              <a:buChar char="u"/>
            </a:pPr>
            <a:endParaRPr lang="en-US" altLang="ja-JP" sz="1050" b="1" dirty="0">
              <a:latin typeface="+mn-ea"/>
              <a:ea typeface="+mn-ea"/>
            </a:endParaRPr>
          </a:p>
          <a:p>
            <a:pPr marL="447675" lvl="0" indent="-447675">
              <a:buSzPct val="100000"/>
              <a:buFont typeface="Wingdings" panose="05000000000000000000" pitchFamily="2" charset="2"/>
              <a:buChar char="u"/>
            </a:pPr>
            <a:r>
              <a:rPr lang="en-US" altLang="ja-JP" b="1" dirty="0" smtClean="0">
                <a:latin typeface="+mn-ea"/>
                <a:ea typeface="+mn-ea"/>
              </a:rPr>
              <a:t>Exchanging License Information Sub Group</a:t>
            </a:r>
            <a:endParaRPr lang="en-US" altLang="ja-JP" b="1" dirty="0">
              <a:latin typeface="+mn-ea"/>
              <a:ea typeface="+mn-ea"/>
            </a:endParaRPr>
          </a:p>
          <a:p>
            <a:pPr marL="447675" lvl="0" indent="-447675">
              <a:buSzPct val="100000"/>
              <a:buFont typeface="Wingdings" panose="05000000000000000000" pitchFamily="2" charset="2"/>
              <a:buChar char="u"/>
            </a:pPr>
            <a:endParaRPr lang="ja-JP" altLang="en-US" sz="1000" b="1" dirty="0">
              <a:latin typeface="+mn-ea"/>
            </a:endParaRPr>
          </a:p>
          <a:p>
            <a:pPr marL="447675" lvl="0" indent="-447675">
              <a:buSzPct val="100000"/>
              <a:buFont typeface="Wingdings" panose="05000000000000000000" pitchFamily="2" charset="2"/>
              <a:buChar char="u"/>
            </a:pPr>
            <a:r>
              <a:rPr lang="en-US" altLang="ja-JP" b="1" dirty="0" smtClean="0">
                <a:latin typeface="+mn-ea"/>
                <a:ea typeface="+mn-ea"/>
              </a:rPr>
              <a:t>Promotion Sub Group</a:t>
            </a:r>
            <a:endParaRPr lang="ja-JP" altLang="en-US" b="1" dirty="0">
              <a:latin typeface="+mn-ea"/>
              <a:ea typeface="+mn-ea"/>
            </a:endParaRPr>
          </a:p>
          <a:p>
            <a:pPr marL="447675" lvl="0" indent="-447675">
              <a:buSzPct val="100000"/>
              <a:buFont typeface="Wingdings" panose="05000000000000000000" pitchFamily="2" charset="2"/>
              <a:buChar char="u"/>
            </a:pPr>
            <a:endParaRPr lang="ja-JP" altLang="en-US" sz="1000" b="1" dirty="0">
              <a:latin typeface="+mn-ea"/>
            </a:endParaRPr>
          </a:p>
          <a:p>
            <a:pPr marL="447675" lvl="0" indent="-447675">
              <a:buSzPct val="100000"/>
              <a:buFont typeface="Wingdings" panose="05000000000000000000" pitchFamily="2" charset="2"/>
              <a:buChar char="u"/>
            </a:pPr>
            <a:r>
              <a:rPr lang="en-US" altLang="ja-JP" b="1" dirty="0" smtClean="0">
                <a:latin typeface="+mj-ea"/>
                <a:ea typeface="+mj-ea"/>
              </a:rPr>
              <a:t>Tool Sub Group</a:t>
            </a:r>
            <a:endParaRPr lang="en-US" altLang="ja-JP" b="1" dirty="0">
              <a:latin typeface="+mj-ea"/>
              <a:ea typeface="+mj-ea"/>
            </a:endParaRPr>
          </a:p>
          <a:p>
            <a:pPr marL="447675" lvl="0" indent="-447675">
              <a:buSzPct val="100000"/>
              <a:buFont typeface="Wingdings" panose="05000000000000000000" pitchFamily="2" charset="2"/>
              <a:buChar char="u"/>
            </a:pPr>
            <a:endParaRPr lang="en-US" altLang="ja-JP" sz="2000" b="1" dirty="0">
              <a:latin typeface="+mn-ea"/>
              <a:ea typeface="+mn-ea"/>
            </a:endParaRPr>
          </a:p>
        </p:txBody>
      </p:sp>
    </p:spTree>
    <p:extLst>
      <p:ext uri="{BB962C8B-B14F-4D97-AF65-F5344CB8AC3E}">
        <p14:creationId xmlns:p14="http://schemas.microsoft.com/office/powerpoint/2010/main" val="3759789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b="0" i="0" u="none" strike="noStrike" cap="none" dirty="0" err="1">
                <a:solidFill>
                  <a:srgbClr val="D2533C"/>
                </a:solidFill>
                <a:latin typeface="+mj-ea"/>
                <a:ea typeface="+mj-ea"/>
                <a:cs typeface="Roboto"/>
                <a:sym typeface="Roboto"/>
              </a:rPr>
              <a:t>OpenChain</a:t>
            </a:r>
            <a:r>
              <a:rPr lang="en-US" altLang="ja-JP" b="0" i="0" u="none" strike="noStrike" cap="none" dirty="0">
                <a:solidFill>
                  <a:srgbClr val="D2533C"/>
                </a:solidFill>
                <a:latin typeface="+mj-ea"/>
                <a:ea typeface="+mj-ea"/>
                <a:cs typeface="Roboto"/>
                <a:sym typeface="Roboto"/>
              </a:rPr>
              <a:t> Japan WG</a:t>
            </a:r>
            <a:r>
              <a:rPr lang="ja-JP" altLang="en-US" b="0" i="0" u="none" strike="noStrike" cap="none" dirty="0">
                <a:solidFill>
                  <a:srgbClr val="D2533C"/>
                </a:solidFill>
                <a:latin typeface="+mj-ea"/>
                <a:ea typeface="+mj-ea"/>
                <a:cs typeface="Roboto"/>
                <a:sym typeface="Roboto"/>
              </a:rPr>
              <a:t> </a:t>
            </a:r>
            <a:r>
              <a:rPr lang="en-US" altLang="ja-JP" dirty="0">
                <a:solidFill>
                  <a:srgbClr val="D2533C"/>
                </a:solidFill>
                <a:latin typeface="+mj-ea"/>
                <a:ea typeface="+mj-ea"/>
              </a:rPr>
              <a:t>ML</a:t>
            </a:r>
            <a:endParaRPr lang="en-US" b="0" i="0" u="none" strike="noStrike" cap="none" dirty="0">
              <a:solidFill>
                <a:srgbClr val="D2533C"/>
              </a:solidFill>
              <a:latin typeface="+mj-ea"/>
              <a:ea typeface="+mj-ea"/>
              <a:cs typeface="Roboto"/>
              <a:sym typeface="Roboto"/>
            </a:endParaRPr>
          </a:p>
        </p:txBody>
      </p:sp>
      <p:sp>
        <p:nvSpPr>
          <p:cNvPr id="4" name="テキスト ボックス 3">
            <a:extLst>
              <a:ext uri="{FF2B5EF4-FFF2-40B4-BE49-F238E27FC236}">
                <a16:creationId xmlns:a16="http://schemas.microsoft.com/office/drawing/2014/main" id="{FAD4B602-8B55-4012-86AD-10E087BAEFB6}"/>
              </a:ext>
            </a:extLst>
          </p:cNvPr>
          <p:cNvSpPr txBox="1"/>
          <p:nvPr/>
        </p:nvSpPr>
        <p:spPr>
          <a:xfrm>
            <a:off x="655802" y="5924489"/>
            <a:ext cx="8257637" cy="707886"/>
          </a:xfrm>
          <a:prstGeom prst="rect">
            <a:avLst/>
          </a:prstGeom>
          <a:noFill/>
        </p:spPr>
        <p:txBody>
          <a:bodyPr wrap="square" rtlCol="0">
            <a:spAutoFit/>
          </a:bodyPr>
          <a:lstStyle/>
          <a:p>
            <a:r>
              <a:rPr lang="en-US" altLang="ja-JP" sz="2000" dirty="0">
                <a:latin typeface="Arial" panose="020B0604020202020204" pitchFamily="34" charset="0"/>
                <a:cs typeface="Arial" panose="020B0604020202020204" pitchFamily="34" charset="0"/>
                <a:hlinkClick r:id="rId3"/>
              </a:rPr>
              <a:t>https://www.openchainproject.org/</a:t>
            </a:r>
            <a:r>
              <a:rPr lang="ja-JP" altLang="en-US" sz="2000" dirty="0">
                <a:latin typeface="Arial" panose="020B0604020202020204" pitchFamily="34" charset="0"/>
                <a:cs typeface="Arial" panose="020B0604020202020204" pitchFamily="34" charset="0"/>
              </a:rPr>
              <a:t> </a:t>
            </a:r>
            <a:endParaRPr lang="en-US" altLang="ja-JP" sz="2000" dirty="0">
              <a:latin typeface="Arial" panose="020B0604020202020204" pitchFamily="34" charset="0"/>
              <a:cs typeface="Arial" panose="020B0604020202020204" pitchFamily="34" charset="0"/>
            </a:endParaRPr>
          </a:p>
          <a:p>
            <a:pPr algn="ctr"/>
            <a:r>
              <a:rPr lang="ja-JP" altLang="en-US" sz="2000" dirty="0">
                <a:latin typeface="Arial" panose="020B0604020202020204" pitchFamily="34" charset="0"/>
                <a:cs typeface="Arial" panose="020B0604020202020204" pitchFamily="34" charset="0"/>
              </a:rPr>
              <a:t>→ </a:t>
            </a:r>
            <a:r>
              <a:rPr lang="en-US" altLang="ja-JP" sz="2000" dirty="0">
                <a:latin typeface="Arial" panose="020B0604020202020204" pitchFamily="34" charset="0"/>
                <a:cs typeface="Arial" panose="020B0604020202020204" pitchFamily="34" charset="0"/>
              </a:rPr>
              <a:t>Get Started </a:t>
            </a:r>
            <a:r>
              <a:rPr lang="ja-JP" altLang="en-US" sz="2000" dirty="0">
                <a:latin typeface="Arial" panose="020B0604020202020204" pitchFamily="34" charset="0"/>
                <a:cs typeface="Arial" panose="020B0604020202020204" pitchFamily="34" charset="0"/>
              </a:rPr>
              <a:t>→　　　　　　　　　→ </a:t>
            </a:r>
            <a:r>
              <a:rPr lang="en-US" altLang="ja-JP" sz="2000" dirty="0">
                <a:latin typeface="Arial" panose="020B0604020202020204" pitchFamily="34" charset="0"/>
                <a:cs typeface="Arial" panose="020B0604020202020204" pitchFamily="34" charset="0"/>
              </a:rPr>
              <a:t>Japanese Mailing List</a:t>
            </a:r>
            <a:endParaRPr kumimoji="1" lang="ja-JP" altLang="en-US" sz="2000" dirty="0">
              <a:latin typeface="Arial" panose="020B0604020202020204" pitchFamily="34" charset="0"/>
              <a:cs typeface="Arial" panose="020B0604020202020204" pitchFamily="34" charset="0"/>
            </a:endParaRPr>
          </a:p>
        </p:txBody>
      </p:sp>
      <p:graphicFrame>
        <p:nvGraphicFramePr>
          <p:cNvPr id="6" name="グラフ 5">
            <a:extLst>
              <a:ext uri="{FF2B5EF4-FFF2-40B4-BE49-F238E27FC236}">
                <a16:creationId xmlns:a16="http://schemas.microsoft.com/office/drawing/2014/main" id="{971254E8-E76F-4D57-9366-2785CD723245}"/>
              </a:ext>
            </a:extLst>
          </p:cNvPr>
          <p:cNvGraphicFramePr>
            <a:graphicFrameLocks/>
          </p:cNvGraphicFramePr>
          <p:nvPr>
            <p:extLst>
              <p:ext uri="{D42A27DB-BD31-4B8C-83A1-F6EECF244321}">
                <p14:modId xmlns:p14="http://schemas.microsoft.com/office/powerpoint/2010/main" val="1859291583"/>
              </p:ext>
            </p:extLst>
          </p:nvPr>
        </p:nvGraphicFramePr>
        <p:xfrm>
          <a:off x="1373981" y="1396274"/>
          <a:ext cx="7158038" cy="4610100"/>
        </p:xfrm>
        <a:graphic>
          <a:graphicData uri="http://schemas.openxmlformats.org/drawingml/2006/chart">
            <c:chart xmlns:c="http://schemas.openxmlformats.org/drawingml/2006/chart" xmlns:r="http://schemas.openxmlformats.org/officeDocument/2006/relationships" r:id="rId4"/>
          </a:graphicData>
        </a:graphic>
      </p:graphicFrame>
      <p:pic>
        <p:nvPicPr>
          <p:cNvPr id="2" name="図 1">
            <a:extLst>
              <a:ext uri="{FF2B5EF4-FFF2-40B4-BE49-F238E27FC236}">
                <a16:creationId xmlns:a16="http://schemas.microsoft.com/office/drawing/2014/main" id="{28A2FD62-1604-4ECC-BE8F-6A6B134F1A67}"/>
              </a:ext>
            </a:extLst>
          </p:cNvPr>
          <p:cNvPicPr>
            <a:picLocks noChangeAspect="1"/>
          </p:cNvPicPr>
          <p:nvPr/>
        </p:nvPicPr>
        <p:blipFill>
          <a:blip r:embed="rId5"/>
          <a:stretch>
            <a:fillRect/>
          </a:stretch>
        </p:blipFill>
        <p:spPr>
          <a:xfrm>
            <a:off x="3368824" y="6309081"/>
            <a:ext cx="2079368" cy="323294"/>
          </a:xfrm>
          <a:prstGeom prst="rect">
            <a:avLst/>
          </a:prstGeom>
        </p:spPr>
      </p:pic>
      <p:sp>
        <p:nvSpPr>
          <p:cNvPr id="3" name="テキスト ボックス 2">
            <a:extLst>
              <a:ext uri="{FF2B5EF4-FFF2-40B4-BE49-F238E27FC236}">
                <a16:creationId xmlns:a16="http://schemas.microsoft.com/office/drawing/2014/main" id="{3AB2716A-FD37-49BC-A891-AE559FB57459}"/>
              </a:ext>
            </a:extLst>
          </p:cNvPr>
          <p:cNvSpPr txBox="1"/>
          <p:nvPr/>
        </p:nvSpPr>
        <p:spPr>
          <a:xfrm>
            <a:off x="6609184" y="1693803"/>
            <a:ext cx="601447" cy="307777"/>
          </a:xfrm>
          <a:prstGeom prst="rect">
            <a:avLst/>
          </a:prstGeom>
          <a:noFill/>
        </p:spPr>
        <p:txBody>
          <a:bodyPr wrap="none" rtlCol="0">
            <a:spAutoFit/>
          </a:bodyPr>
          <a:lstStyle/>
          <a:p>
            <a:r>
              <a:rPr kumimoji="1" lang="en-US" altLang="ja-JP" dirty="0"/>
              <a:t>(154)</a:t>
            </a:r>
            <a:endParaRPr kumimoji="1" lang="ja-JP" altLang="en-US" dirty="0"/>
          </a:p>
        </p:txBody>
      </p:sp>
    </p:spTree>
    <p:extLst>
      <p:ext uri="{BB962C8B-B14F-4D97-AF65-F5344CB8AC3E}">
        <p14:creationId xmlns:p14="http://schemas.microsoft.com/office/powerpoint/2010/main" val="4066515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lvl="0">
              <a:buClr>
                <a:srgbClr val="D2533C"/>
              </a:buClr>
              <a:buSzPct val="25000"/>
            </a:pPr>
            <a:r>
              <a:rPr lang="en-US" altLang="ja-JP" dirty="0" err="1">
                <a:solidFill>
                  <a:srgbClr val="D2533C"/>
                </a:solidFill>
                <a:latin typeface="+mj-ea"/>
                <a:ea typeface="+mj-ea"/>
              </a:rPr>
              <a:t>OpenChain</a:t>
            </a:r>
            <a:r>
              <a:rPr lang="en-US" altLang="ja-JP" dirty="0">
                <a:solidFill>
                  <a:srgbClr val="D2533C"/>
                </a:solidFill>
                <a:latin typeface="+mj-ea"/>
                <a:ea typeface="+mj-ea"/>
              </a:rPr>
              <a:t> Japan WG</a:t>
            </a:r>
            <a:endParaRPr lang="en-US" sz="4000" b="0" i="0" u="none" strike="noStrike" cap="none" dirty="0">
              <a:solidFill>
                <a:srgbClr val="D2533C"/>
              </a:solidFill>
              <a:latin typeface="+mj-ea"/>
              <a:ea typeface="+mj-ea"/>
              <a:cs typeface="Roboto"/>
              <a:sym typeface="Roboto"/>
            </a:endParaRPr>
          </a:p>
        </p:txBody>
      </p:sp>
      <p:sp>
        <p:nvSpPr>
          <p:cNvPr id="33" name="Shape 76">
            <a:extLst>
              <a:ext uri="{FF2B5EF4-FFF2-40B4-BE49-F238E27FC236}">
                <a16:creationId xmlns:a16="http://schemas.microsoft.com/office/drawing/2014/main" id="{549EFF36-E980-4170-87F3-9936BDD384E2}"/>
              </a:ext>
            </a:extLst>
          </p:cNvPr>
          <p:cNvSpPr txBox="1">
            <a:spLocks noGrp="1"/>
          </p:cNvSpPr>
          <p:nvPr>
            <p:ph type="body" idx="1"/>
          </p:nvPr>
        </p:nvSpPr>
        <p:spPr>
          <a:prstGeom prst="rect">
            <a:avLst/>
          </a:prstGeom>
          <a:noFill/>
          <a:ln>
            <a:noFill/>
          </a:ln>
        </p:spPr>
        <p:txBody>
          <a:bodyPr lIns="91425" tIns="45700" rIns="91425" bIns="45700" anchor="t" anchorCtr="0">
            <a:noAutofit/>
          </a:bodyPr>
          <a:lstStyle/>
          <a:p>
            <a:pPr marL="342900" lvl="0" indent="-342900">
              <a:buSzPct val="100000"/>
              <a:buFont typeface="Wingdings" panose="05000000000000000000" pitchFamily="2" charset="2"/>
              <a:buChar char="u"/>
            </a:pPr>
            <a:r>
              <a:rPr lang="en-US" altLang="ja-JP" dirty="0">
                <a:latin typeface="+mn-ea"/>
                <a:ea typeface="+mn-ea"/>
              </a:rPr>
              <a:t>Website: </a:t>
            </a:r>
            <a:r>
              <a:rPr lang="en-US" altLang="ja-JP" dirty="0">
                <a:hlinkClick r:id="rId3"/>
              </a:rPr>
              <a:t>https://www.openchainproject.org/</a:t>
            </a:r>
            <a:endParaRPr lang="en-US" altLang="ja-JP" dirty="0">
              <a:latin typeface="+mn-ea"/>
              <a:ea typeface="+mn-ea"/>
            </a:endParaRPr>
          </a:p>
          <a:p>
            <a:pPr marL="714375" indent="0">
              <a:buSzPct val="100000"/>
              <a:buNone/>
            </a:pPr>
            <a:r>
              <a:rPr lang="en-US" altLang="ja-JP" dirty="0">
                <a:latin typeface="+mn-ea"/>
                <a:ea typeface="+mn-ea"/>
              </a:rPr>
              <a:t>Get Started </a:t>
            </a:r>
            <a:r>
              <a:rPr lang="ja-JP" altLang="en-US" dirty="0">
                <a:latin typeface="+mn-ea"/>
                <a:ea typeface="+mn-ea"/>
              </a:rPr>
              <a:t>→</a:t>
            </a:r>
            <a:r>
              <a:rPr lang="en-US" altLang="ja-JP" dirty="0">
                <a:latin typeface="+mn-ea"/>
                <a:ea typeface="+mn-ea"/>
              </a:rPr>
              <a:t> Participate in our Activities</a:t>
            </a:r>
          </a:p>
          <a:p>
            <a:pPr marL="1419225" indent="-342900">
              <a:buSzPct val="100000"/>
              <a:buFont typeface="Wingdings" panose="05000000000000000000" pitchFamily="2" charset="2"/>
              <a:buChar char="ü"/>
            </a:pPr>
            <a:r>
              <a:rPr lang="en-US" altLang="ja-JP" dirty="0">
                <a:latin typeface="+mn-ea"/>
                <a:ea typeface="+mn-ea"/>
              </a:rPr>
              <a:t>Japan WG Wiki, Japan WG ML</a:t>
            </a:r>
          </a:p>
          <a:p>
            <a:pPr marL="1419225" indent="-342900">
              <a:buSzPct val="100000"/>
              <a:buFont typeface="Wingdings" panose="05000000000000000000" pitchFamily="2" charset="2"/>
              <a:buChar char="ü"/>
            </a:pPr>
            <a:r>
              <a:rPr lang="en-US" altLang="ja-JP" dirty="0" err="1">
                <a:latin typeface="+mn-ea"/>
                <a:ea typeface="+mn-ea"/>
              </a:rPr>
              <a:t>OpenChain</a:t>
            </a:r>
            <a:r>
              <a:rPr lang="en-US" altLang="ja-JP" dirty="0">
                <a:latin typeface="+mn-ea"/>
                <a:ea typeface="+mn-ea"/>
              </a:rPr>
              <a:t> Main ML, Specification ML</a:t>
            </a:r>
          </a:p>
          <a:p>
            <a:pPr marL="1419225" indent="-342900">
              <a:buSzPct val="100000"/>
              <a:buFont typeface="Wingdings" panose="05000000000000000000" pitchFamily="2" charset="2"/>
              <a:buChar char="ü"/>
            </a:pPr>
            <a:r>
              <a:rPr lang="en-US" altLang="ja-JP" dirty="0" err="1">
                <a:latin typeface="+mn-ea"/>
                <a:ea typeface="+mn-ea"/>
              </a:rPr>
              <a:t>OpenChain</a:t>
            </a:r>
            <a:r>
              <a:rPr lang="en-US" altLang="ja-JP" dirty="0">
                <a:latin typeface="+mn-ea"/>
                <a:ea typeface="+mn-ea"/>
              </a:rPr>
              <a:t> Work Team</a:t>
            </a:r>
            <a:r>
              <a:rPr lang="ja-JP" altLang="en-US" dirty="0">
                <a:latin typeface="+mn-ea"/>
                <a:ea typeface="+mn-ea"/>
              </a:rPr>
              <a:t> </a:t>
            </a:r>
            <a:r>
              <a:rPr lang="en-US" altLang="ja-JP" dirty="0">
                <a:latin typeface="+mn-ea"/>
                <a:ea typeface="+mn-ea"/>
              </a:rPr>
              <a:t>Conference Call</a:t>
            </a:r>
          </a:p>
          <a:p>
            <a:pPr marL="1790700" indent="0">
              <a:buSzPct val="100000"/>
              <a:buNone/>
            </a:pPr>
            <a:r>
              <a:rPr lang="en-US" altLang="ja-JP" sz="2000" dirty="0" smtClean="0">
                <a:latin typeface="+mn-ea"/>
                <a:ea typeface="+mn-ea"/>
              </a:rPr>
              <a:t>1</a:t>
            </a:r>
            <a:r>
              <a:rPr lang="en-US" altLang="ja-JP" sz="2000" baseline="30000" dirty="0" smtClean="0">
                <a:latin typeface="+mn-ea"/>
                <a:ea typeface="+mn-ea"/>
              </a:rPr>
              <a:t>st</a:t>
            </a:r>
            <a:r>
              <a:rPr lang="en-US" altLang="ja-JP" sz="2000" dirty="0" smtClean="0">
                <a:latin typeface="+mn-ea"/>
                <a:ea typeface="+mn-ea"/>
              </a:rPr>
              <a:t> Mondays 9AM, 3</a:t>
            </a:r>
            <a:r>
              <a:rPr lang="en-US" altLang="ja-JP" sz="2000" baseline="30000" dirty="0" smtClean="0">
                <a:latin typeface="+mn-ea"/>
                <a:ea typeface="+mn-ea"/>
              </a:rPr>
              <a:t>rd</a:t>
            </a:r>
            <a:r>
              <a:rPr lang="en-US" altLang="ja-JP" sz="2000" dirty="0" smtClean="0">
                <a:latin typeface="+mn-ea"/>
                <a:ea typeface="+mn-ea"/>
              </a:rPr>
              <a:t> Mondays 5PM (US West Coast Time)</a:t>
            </a:r>
            <a:endParaRPr lang="en-US" altLang="ja-JP" sz="2000" dirty="0">
              <a:latin typeface="+mn-ea"/>
              <a:ea typeface="+mn-ea"/>
            </a:endParaRPr>
          </a:p>
          <a:p>
            <a:pPr marL="342900" indent="-342900">
              <a:buSzPct val="100000"/>
              <a:buFont typeface="Wingdings" panose="05000000000000000000" pitchFamily="2" charset="2"/>
              <a:buChar char="u"/>
            </a:pPr>
            <a:r>
              <a:rPr lang="en-US" altLang="ja-JP" dirty="0">
                <a:latin typeface="+mn-ea"/>
                <a:ea typeface="+mn-ea"/>
              </a:rPr>
              <a:t>GitHub: </a:t>
            </a:r>
            <a:r>
              <a:rPr lang="en-US" altLang="ja-JP" dirty="0">
                <a:hlinkClick r:id="rId4"/>
              </a:rPr>
              <a:t>https://github.com/OpenChain-Project/</a:t>
            </a:r>
            <a:endParaRPr lang="en-US" altLang="ja-JP" dirty="0"/>
          </a:p>
          <a:p>
            <a:pPr marL="1057275" indent="-342900">
              <a:buSzPct val="100000"/>
              <a:buFont typeface="Wingdings" panose="05000000000000000000" pitchFamily="2" charset="2"/>
              <a:buChar char="ü"/>
            </a:pPr>
            <a:r>
              <a:rPr lang="en-US" altLang="ja-JP" dirty="0">
                <a:latin typeface="+mn-ea"/>
                <a:ea typeface="+mn-ea"/>
              </a:rPr>
              <a:t>Japan-WG-General</a:t>
            </a:r>
          </a:p>
          <a:p>
            <a:pPr marL="1057275" indent="-342900">
              <a:buSzPct val="100000"/>
              <a:buFont typeface="Wingdings" panose="05000000000000000000" pitchFamily="2" charset="2"/>
              <a:buChar char="ü"/>
            </a:pPr>
            <a:r>
              <a:rPr lang="en-US" altLang="ja-JP" dirty="0">
                <a:latin typeface="+mn-ea"/>
                <a:ea typeface="+mn-ea"/>
              </a:rPr>
              <a:t>Onboarding-JWG</a:t>
            </a:r>
          </a:p>
          <a:p>
            <a:pPr marL="1057275" indent="-342900">
              <a:buSzPct val="100000"/>
              <a:buFont typeface="Wingdings" panose="05000000000000000000" pitchFamily="2" charset="2"/>
              <a:buChar char="ü"/>
            </a:pPr>
            <a:r>
              <a:rPr lang="en-US" altLang="ja-JP" dirty="0">
                <a:latin typeface="+mn-ea"/>
                <a:ea typeface="+mn-ea"/>
              </a:rPr>
              <a:t>Specification-Translations</a:t>
            </a:r>
            <a:endParaRPr lang="ja-JP" altLang="en-US" dirty="0">
              <a:latin typeface="+mn-ea"/>
              <a:ea typeface="+mn-ea"/>
            </a:endParaRPr>
          </a:p>
          <a:p>
            <a:pPr marL="1057275" indent="-342900">
              <a:buSzPct val="100000"/>
              <a:buFont typeface="Wingdings" panose="05000000000000000000" pitchFamily="2" charset="2"/>
              <a:buChar char="u"/>
            </a:pPr>
            <a:endParaRPr lang="en-US" altLang="ja-JP" dirty="0">
              <a:latin typeface="+mn-ea"/>
              <a:ea typeface="+mn-ea"/>
            </a:endParaRPr>
          </a:p>
          <a:p>
            <a:pPr marL="342900" indent="-342900">
              <a:buSzPct val="100000"/>
              <a:buFont typeface="Wingdings" panose="05000000000000000000" pitchFamily="2" charset="2"/>
              <a:buChar char="u"/>
            </a:pPr>
            <a:r>
              <a:rPr lang="en-US" altLang="ja-JP" dirty="0">
                <a:latin typeface="+mn-ea"/>
              </a:rPr>
              <a:t>Slack: </a:t>
            </a:r>
            <a:r>
              <a:rPr lang="en-US" altLang="ja-JP" dirty="0">
                <a:hlinkClick r:id="rId5"/>
              </a:rPr>
              <a:t>https://openchain-japanwg.slack.com/</a:t>
            </a:r>
            <a:endParaRPr lang="ja-JP" altLang="en-US" dirty="0"/>
          </a:p>
        </p:txBody>
      </p:sp>
      <p:pic>
        <p:nvPicPr>
          <p:cNvPr id="4" name="図 3">
            <a:extLst>
              <a:ext uri="{FF2B5EF4-FFF2-40B4-BE49-F238E27FC236}">
                <a16:creationId xmlns:a16="http://schemas.microsoft.com/office/drawing/2014/main" id="{A9132141-9713-45EA-AD31-EFE7F35C31D1}"/>
              </a:ext>
            </a:extLst>
          </p:cNvPr>
          <p:cNvPicPr>
            <a:picLocks noChangeAspect="1"/>
          </p:cNvPicPr>
          <p:nvPr/>
        </p:nvPicPr>
        <p:blipFill>
          <a:blip r:embed="rId6"/>
          <a:stretch>
            <a:fillRect/>
          </a:stretch>
        </p:blipFill>
        <p:spPr>
          <a:xfrm>
            <a:off x="6825208" y="1844824"/>
            <a:ext cx="2315712" cy="360040"/>
          </a:xfrm>
          <a:prstGeom prst="rect">
            <a:avLst/>
          </a:prstGeom>
        </p:spPr>
      </p:pic>
    </p:spTree>
    <p:extLst>
      <p:ext uri="{BB962C8B-B14F-4D97-AF65-F5344CB8AC3E}">
        <p14:creationId xmlns:p14="http://schemas.microsoft.com/office/powerpoint/2010/main" val="1990508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ctrTitle"/>
          </p:nvPr>
        </p:nvSpPr>
        <p:spPr>
          <a:prstGeom prst="rect">
            <a:avLst/>
          </a:prstGeom>
          <a:noFill/>
          <a:ln>
            <a:noFill/>
          </a:ln>
        </p:spPr>
        <p:txBody>
          <a:bodyPr lIns="91425" tIns="45700" rIns="91425" bIns="45700" anchor="ctr" anchorCtr="0">
            <a:noAutofit/>
          </a:bodyPr>
          <a:lstStyle/>
          <a:p>
            <a:pPr lvl="0" algn="ctr">
              <a:buClr>
                <a:srgbClr val="D2533C"/>
              </a:buClr>
              <a:buSzPct val="25000"/>
            </a:pPr>
            <a:r>
              <a:rPr lang="en-US" sz="5400" b="0" i="0" u="none" strike="noStrike" cap="none" dirty="0" err="1">
                <a:solidFill>
                  <a:srgbClr val="D2533C"/>
                </a:solidFill>
                <a:ea typeface="Roboto"/>
                <a:sym typeface="Roboto"/>
              </a:rPr>
              <a:t>OpenChain</a:t>
            </a:r>
            <a:r>
              <a:rPr lang="en-US" sz="5400" b="0" i="0" u="none" strike="noStrike" cap="none" dirty="0">
                <a:solidFill>
                  <a:srgbClr val="D2533C"/>
                </a:solidFill>
                <a:ea typeface="Roboto"/>
                <a:sym typeface="Roboto"/>
              </a:rPr>
              <a:t/>
            </a:r>
            <a:br>
              <a:rPr lang="en-US" sz="5400" b="0" i="0" u="none" strike="noStrike" cap="none" dirty="0">
                <a:solidFill>
                  <a:srgbClr val="D2533C"/>
                </a:solidFill>
                <a:ea typeface="Roboto"/>
                <a:sym typeface="Roboto"/>
              </a:rPr>
            </a:br>
            <a:r>
              <a:rPr lang="en-US" altLang="ja-JP" sz="5400" dirty="0">
                <a:solidFill>
                  <a:srgbClr val="D2533C"/>
                </a:solidFill>
              </a:rPr>
              <a:t>Japan</a:t>
            </a:r>
            <a:r>
              <a:rPr lang="ja-JP" altLang="en-US" sz="5400" dirty="0">
                <a:solidFill>
                  <a:srgbClr val="D2533C"/>
                </a:solidFill>
              </a:rPr>
              <a:t> </a:t>
            </a:r>
            <a:r>
              <a:rPr lang="en-US" altLang="ja-JP" sz="5400" dirty="0">
                <a:solidFill>
                  <a:srgbClr val="D2533C"/>
                </a:solidFill>
              </a:rPr>
              <a:t>Sub Work Group</a:t>
            </a:r>
            <a:endParaRPr lang="en-US" sz="5400" b="0" i="0" u="none" strike="noStrike" cap="none" dirty="0">
              <a:solidFill>
                <a:srgbClr val="D2533C"/>
              </a:solidFill>
              <a:ea typeface="+mj-ea"/>
              <a:sym typeface="Roboto"/>
            </a:endParaRPr>
          </a:p>
        </p:txBody>
      </p:sp>
    </p:spTree>
    <p:extLst>
      <p:ext uri="{BB962C8B-B14F-4D97-AF65-F5344CB8AC3E}">
        <p14:creationId xmlns:p14="http://schemas.microsoft.com/office/powerpoint/2010/main" val="3546114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5125811F-4C7C-43FA-8C56-09976403547C}"/>
              </a:ext>
            </a:extLst>
          </p:cNvPr>
          <p:cNvSpPr txBox="1">
            <a:spLocks/>
          </p:cNvSpPr>
          <p:nvPr/>
        </p:nvSpPr>
        <p:spPr>
          <a:xfrm>
            <a:off x="237000" y="1340768"/>
            <a:ext cx="9432000" cy="432143"/>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kumimoji="1" lang="en-US" altLang="ja-JP" sz="2800" dirty="0" smtClean="0">
                <a:latin typeface="Arial" panose="020B0604020202020204" pitchFamily="34" charset="0"/>
                <a:cs typeface="Arial" panose="020B0604020202020204" pitchFamily="34" charset="0"/>
              </a:rPr>
              <a:t>Overview</a:t>
            </a:r>
            <a:endParaRPr kumimoji="1" lang="ja-JP" altLang="en-US" sz="2800" dirty="0">
              <a:latin typeface="Arial" panose="020B0604020202020204" pitchFamily="34" charset="0"/>
              <a:cs typeface="Arial" panose="020B0604020202020204" pitchFamily="34" charset="0"/>
            </a:endParaRPr>
          </a:p>
        </p:txBody>
      </p:sp>
      <p:sp>
        <p:nvSpPr>
          <p:cNvPr id="5" name="コンテンツ プレースホルダー 2">
            <a:extLst>
              <a:ext uri="{FF2B5EF4-FFF2-40B4-BE49-F238E27FC236}">
                <a16:creationId xmlns:a16="http://schemas.microsoft.com/office/drawing/2014/main" id="{DCB9D8AC-530B-4BE5-95F6-09BB35EF5322}"/>
              </a:ext>
            </a:extLst>
          </p:cNvPr>
          <p:cNvSpPr txBox="1">
            <a:spLocks/>
          </p:cNvSpPr>
          <p:nvPr/>
        </p:nvSpPr>
        <p:spPr>
          <a:xfrm>
            <a:off x="237000" y="1844824"/>
            <a:ext cx="9432000" cy="45360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742950">
              <a:buClr>
                <a:schemeClr val="accent1"/>
              </a:buClr>
              <a:buFont typeface="Wingdings" panose="05000000000000000000" pitchFamily="2" charset="2"/>
              <a:buChar char="u"/>
              <a:defRPr/>
            </a:pPr>
            <a:r>
              <a:rPr lang="en-US" altLang="ja-JP" sz="26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Members</a:t>
            </a:r>
            <a:endParaRPr lang="en-US" altLang="ja-JP" sz="260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714375" lvl="1" indent="-342900" defTabSz="742950">
              <a:buClr>
                <a:schemeClr val="accent1"/>
              </a:buClr>
              <a:buFont typeface="Arial" panose="020B0604020202020204" pitchFamily="34" charset="0"/>
              <a:buChar char="•"/>
              <a:defRPr/>
            </a:pPr>
            <a:r>
              <a:rPr lang="en-US" altLang="ja-JP" sz="2275"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Imada</a:t>
            </a: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Endo, Ueda, </a:t>
            </a:r>
            <a:r>
              <a:rPr lang="en-US" altLang="ja-JP" sz="2275"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Kohota</a:t>
            </a: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2275"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Ouchi</a:t>
            </a: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2275"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Asaba</a:t>
            </a: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Watanabe, Koizumi, Kato, </a:t>
            </a:r>
            <a:r>
              <a:rPr lang="en-US" altLang="ja-JP" sz="2275"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Kusakabe</a:t>
            </a: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Aoki</a:t>
            </a:r>
            <a:endParaRPr lang="en-US" altLang="ja-JP" sz="2275"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714375" lvl="1" indent="-342900" defTabSz="742950">
              <a:buClr>
                <a:schemeClr val="accent1"/>
              </a:buClr>
              <a:buFont typeface="Arial" panose="020B0604020202020204" pitchFamily="34" charset="0"/>
              <a:buChar char="•"/>
              <a:defRPr/>
            </a:pP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Fukuchi</a:t>
            </a:r>
            <a:r>
              <a:rPr lang="ja-JP" altLang="en-US"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(Reporter)</a:t>
            </a:r>
          </a:p>
          <a:p>
            <a:pPr marL="714375" lvl="1" indent="-342900" defTabSz="742950">
              <a:buClr>
                <a:schemeClr val="accent1"/>
              </a:buClr>
              <a:buFont typeface="Wingdings" panose="05000000000000000000" pitchFamily="2" charset="2"/>
              <a:buChar char="u"/>
              <a:defRPr/>
            </a:pPr>
            <a:endParaRPr lang="en-US" altLang="ja-JP" sz="2275"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defTabSz="742950">
              <a:buClr>
                <a:schemeClr val="accent1"/>
              </a:buClr>
              <a:buFont typeface="Wingdings" panose="05000000000000000000" pitchFamily="2" charset="2"/>
              <a:buChar char="u"/>
              <a:defRPr/>
            </a:pPr>
            <a:r>
              <a:rPr lang="en-US" altLang="ja-JP" sz="26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Activities</a:t>
            </a:r>
            <a:endParaRPr lang="en-US" altLang="ja-JP" sz="260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714375" lvl="1" indent="-342900" defTabSz="742950">
              <a:buClr>
                <a:schemeClr val="accent1"/>
              </a:buClr>
              <a:buFont typeface="Arial" panose="020B0604020202020204" pitchFamily="34" charset="0"/>
              <a:buChar char="•"/>
              <a:defRPr/>
            </a:pP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Meeting plans</a:t>
            </a:r>
            <a:endParaRPr lang="en-US" altLang="ja-JP" sz="2275"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1085850" lvl="2" indent="-342900" defTabSz="742950">
              <a:buClr>
                <a:schemeClr val="accent1"/>
              </a:buClr>
              <a:defRPr/>
            </a:pP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Ad hoc meeting</a:t>
            </a:r>
            <a:r>
              <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2019/6/19(Wed)</a:t>
            </a:r>
            <a:r>
              <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50"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DeNA</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(Shibuya)</a:t>
            </a:r>
            <a:endPar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1085850" lvl="2" indent="-342900" defTabSz="742950">
              <a:buClr>
                <a:schemeClr val="accent1"/>
              </a:buClr>
              <a:defRPr/>
            </a:pP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10</a:t>
            </a:r>
            <a:r>
              <a:rPr lang="en-US" altLang="ja-JP" sz="1900" baseline="300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th</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meeting</a:t>
            </a:r>
            <a:r>
              <a:rPr lang="ja-JP" altLang="en-US"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2019/7/16(Tue)</a:t>
            </a:r>
            <a:r>
              <a:rPr lang="en-US" altLang="ja-JP"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Fujitsu </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a:t>
            </a:r>
            <a:r>
              <a:rPr lang="en-US" altLang="ja-JP" sz="1900"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Kamata</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a:t>
            </a:r>
            <a:endParaRPr lang="en-US" altLang="ja-JP"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1085850" lvl="2" indent="-342900" defTabSz="742950">
              <a:buClr>
                <a:schemeClr val="accent1"/>
              </a:buClr>
              <a:defRPr/>
            </a:pP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11</a:t>
            </a:r>
            <a:r>
              <a:rPr lang="en-US" altLang="ja-JP" sz="1900" baseline="300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th</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meeting</a:t>
            </a:r>
            <a:r>
              <a:rPr lang="ja-JP" altLang="en-US"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2019/9</a:t>
            </a:r>
            <a:r>
              <a:rPr lang="ja-JP" altLang="en-US"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Olympus (Tokyo)</a:t>
            </a:r>
          </a:p>
          <a:p>
            <a:pPr marL="1085850" lvl="2" indent="-342900" defTabSz="742950">
              <a:buClr>
                <a:schemeClr val="accent1"/>
              </a:buClr>
              <a:defRPr/>
            </a:pP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12</a:t>
            </a:r>
            <a:r>
              <a:rPr lang="en-US" altLang="ja-JP" sz="1900" baseline="300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th</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meeting</a:t>
            </a:r>
            <a:r>
              <a:rPr lang="ja-JP" altLang="en-US"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2019/12</a:t>
            </a:r>
            <a:r>
              <a:rPr lang="ja-JP" altLang="en-US"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NEC (Tokyo)</a:t>
            </a:r>
            <a:endParaRPr lang="en-US" altLang="ja-JP" sz="190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1085850" lvl="2" indent="-342900" defTabSz="742950">
              <a:buClr>
                <a:schemeClr val="accent1"/>
              </a:buClr>
              <a:defRPr/>
            </a:pP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13</a:t>
            </a:r>
            <a:r>
              <a:rPr lang="en-US" altLang="ja-JP" sz="1950" baseline="300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th</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meeting</a:t>
            </a:r>
            <a:r>
              <a:rPr lang="ja-JP" altLang="en-US"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2020/2</a:t>
            </a:r>
            <a:r>
              <a:rPr lang="ja-JP" altLang="en-US"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1950" dirty="0" err="1"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DeNA</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(Shibuya)</a:t>
            </a:r>
            <a:endPar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714375" lvl="1" indent="-342900" defTabSz="742950">
              <a:buClr>
                <a:schemeClr val="accent1"/>
              </a:buClr>
              <a:buFont typeface="Arial" panose="020B0604020202020204" pitchFamily="34" charset="0"/>
              <a:buChar char="•"/>
              <a:defRPr/>
            </a:pPr>
            <a:r>
              <a:rPr lang="en-US" altLang="ja-JP" sz="2275"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F2F meeting (5/29 @Yokohama)</a:t>
            </a:r>
            <a:endParaRPr lang="en-US" altLang="ja-JP" sz="2275"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1085850" lvl="2" indent="-342900" defTabSz="742950">
              <a:buClr>
                <a:schemeClr val="accent1"/>
              </a:buClr>
              <a:defRPr/>
            </a:pP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Discussion on how to improve the general meeting</a:t>
            </a:r>
            <a:endPar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a:p>
            <a:pPr marL="1085850" lvl="2" indent="-342900" defTabSz="742950">
              <a:buClr>
                <a:schemeClr val="accent1"/>
              </a:buClr>
              <a:defRPr/>
            </a:pP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11</a:t>
            </a:r>
            <a:r>
              <a:rPr lang="en-US" altLang="ja-JP" sz="1950" baseline="3000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th</a:t>
            </a:r>
            <a:r>
              <a:rPr lang="en-US" altLang="ja-JP" sz="1950" dirty="0" smtClean="0">
                <a:solidFill>
                  <a:prstClr val="black"/>
                </a:solidFill>
                <a:latin typeface="Arial" panose="020B0604020202020204" pitchFamily="34" charset="0"/>
                <a:ea typeface="ＭＳ Ｐゴシック" panose="020B0600070205080204" pitchFamily="50" charset="-128"/>
                <a:cs typeface="Arial" panose="020B0604020202020204" pitchFamily="34" charset="0"/>
              </a:rPr>
              <a:t> agenda draft</a:t>
            </a:r>
            <a:endParaRPr lang="en-US" altLang="ja-JP" sz="1950" dirty="0">
              <a:solidFill>
                <a:prstClr val="black"/>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7" name="タイトル 6"/>
          <p:cNvSpPr>
            <a:spLocks noGrp="1"/>
          </p:cNvSpPr>
          <p:nvPr>
            <p:ph type="title"/>
          </p:nvPr>
        </p:nvSpPr>
        <p:spPr/>
        <p:txBody>
          <a:bodyPr/>
          <a:lstStyle/>
          <a:p>
            <a:r>
              <a:rPr kumimoji="1" lang="en-US" altLang="ja-JP" dirty="0" err="1" smtClean="0"/>
              <a:t>OpenCain</a:t>
            </a:r>
            <a:r>
              <a:rPr kumimoji="1" lang="ja-JP" altLang="en-US" dirty="0" smtClean="0"/>
              <a:t> </a:t>
            </a:r>
            <a:r>
              <a:rPr kumimoji="1" lang="en-US" altLang="ja-JP" dirty="0" smtClean="0"/>
              <a:t>JPWG</a:t>
            </a:r>
            <a:r>
              <a:rPr kumimoji="1" lang="ja-JP" altLang="en-US" dirty="0" smtClean="0"/>
              <a:t> </a:t>
            </a:r>
            <a:r>
              <a:rPr kumimoji="1" lang="en-US" altLang="ja-JP" dirty="0" smtClean="0"/>
              <a:t>Planning</a:t>
            </a:r>
            <a:r>
              <a:rPr kumimoji="1" lang="ja-JP" altLang="en-US" dirty="0" smtClean="0"/>
              <a:t> </a:t>
            </a:r>
            <a:r>
              <a:rPr kumimoji="1" lang="en-US" altLang="ja-JP" dirty="0" smtClean="0"/>
              <a:t>WG</a:t>
            </a:r>
            <a:endParaRPr kumimoji="1" lang="ja-JP" altLang="en-US" dirty="0"/>
          </a:p>
        </p:txBody>
      </p:sp>
    </p:spTree>
    <p:extLst>
      <p:ext uri="{BB962C8B-B14F-4D97-AF65-F5344CB8AC3E}">
        <p14:creationId xmlns:p14="http://schemas.microsoft.com/office/powerpoint/2010/main" val="165959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normAutofit/>
          </a:bodyPr>
          <a:lstStyle/>
          <a:p>
            <a:r>
              <a:rPr lang="en-US" altLang="ja-JP" dirty="0" smtClean="0">
                <a:solidFill>
                  <a:srgbClr val="E56B45"/>
                </a:solidFill>
                <a:ea typeface="Roboto" panose="020B0600070205080204" charset="0"/>
              </a:rPr>
              <a:t>FAQ Sub Group</a:t>
            </a:r>
            <a:endParaRPr lang="ja-JP" altLang="en-US" dirty="0">
              <a:solidFill>
                <a:srgbClr val="E56B45"/>
              </a:solidFill>
              <a:ea typeface="メイリオ" panose="020B0604030504040204" pitchFamily="50" charset="-128"/>
            </a:endParaRPr>
          </a:p>
        </p:txBody>
      </p:sp>
      <p:sp>
        <p:nvSpPr>
          <p:cNvPr id="3" name="コンテンツ プレースホルダー 2"/>
          <p:cNvSpPr>
            <a:spLocks noGrp="1"/>
          </p:cNvSpPr>
          <p:nvPr>
            <p:ph type="body" idx="1"/>
          </p:nvPr>
        </p:nvSpPr>
        <p:spPr/>
        <p:txBody>
          <a:bodyPr>
            <a:noAutofit/>
          </a:bodyPr>
          <a:lstStyle/>
          <a:p>
            <a:pPr marL="266700" indent="-266700">
              <a:spcBef>
                <a:spcPts val="600"/>
              </a:spcBef>
              <a:buFont typeface="+mj-lt"/>
              <a:buAutoNum type="arabicPeriod"/>
            </a:pPr>
            <a:r>
              <a:rPr lang="en-US" altLang="ja-JP" sz="1800" dirty="0" smtClean="0">
                <a:ea typeface="Roboto" panose="020B0600070205080204" charset="0"/>
              </a:rPr>
              <a:t>Activity</a:t>
            </a:r>
            <a:r>
              <a:rPr lang="ja-JP" altLang="en-US" sz="1800" dirty="0" smtClean="0">
                <a:ea typeface="Meiryo UI" panose="020B0604030504040204" pitchFamily="50" charset="-128"/>
              </a:rPr>
              <a:t>：</a:t>
            </a:r>
            <a:r>
              <a:rPr lang="en-US" altLang="ja-JP" sz="1800" dirty="0" smtClean="0">
                <a:ea typeface="Roboto" panose="020B0600070205080204" charset="0"/>
              </a:rPr>
              <a:t>make and publish FAQ for OSS license</a:t>
            </a:r>
            <a:endParaRPr lang="en-US" altLang="ja-JP" sz="1800" dirty="0">
              <a:ea typeface="Roboto" panose="020B0600070205080204" charset="0"/>
            </a:endParaRPr>
          </a:p>
          <a:p>
            <a:pPr marL="266700" indent="-266700">
              <a:spcBef>
                <a:spcPts val="600"/>
              </a:spcBef>
              <a:buFont typeface="+mj-lt"/>
              <a:buAutoNum type="arabicPeriod"/>
            </a:pPr>
            <a:r>
              <a:rPr lang="en-US" altLang="ja-JP" sz="1800" dirty="0" smtClean="0">
                <a:ea typeface="Roboto" panose="020B0600070205080204" charset="0"/>
              </a:rPr>
              <a:t>Kick-off</a:t>
            </a:r>
            <a:r>
              <a:rPr lang="ja-JP" altLang="en-US" sz="1800" dirty="0" smtClean="0">
                <a:ea typeface="Meiryo UI" panose="020B0604030504040204" pitchFamily="50" charset="-128"/>
              </a:rPr>
              <a:t>：</a:t>
            </a:r>
            <a:r>
              <a:rPr lang="en-US" altLang="ja-JP" sz="1800" dirty="0" smtClean="0">
                <a:ea typeface="Roboto" panose="020B0600070205080204" charset="0"/>
              </a:rPr>
              <a:t>2018/10/18</a:t>
            </a:r>
            <a:endParaRPr lang="en-US" altLang="ja-JP" sz="1800" dirty="0">
              <a:ea typeface="Roboto" panose="020B0600070205080204" charset="0"/>
            </a:endParaRPr>
          </a:p>
          <a:p>
            <a:pPr marL="266700" indent="-266700">
              <a:spcBef>
                <a:spcPts val="600"/>
              </a:spcBef>
              <a:buFont typeface="+mj-lt"/>
              <a:buAutoNum type="arabicPeriod"/>
            </a:pPr>
            <a:r>
              <a:rPr lang="en-US" altLang="ja-JP" sz="1800" dirty="0" smtClean="0">
                <a:ea typeface="Roboto" panose="020B0600070205080204" charset="0"/>
              </a:rPr>
              <a:t>Members</a:t>
            </a:r>
            <a:r>
              <a:rPr lang="ja-JP" altLang="en-US" sz="1800" dirty="0" smtClean="0">
                <a:ea typeface="Meiryo UI" panose="020B0604030504040204" pitchFamily="50" charset="-128"/>
              </a:rPr>
              <a:t>：</a:t>
            </a:r>
            <a:r>
              <a:rPr lang="en-US" altLang="ja-JP" sz="1800" dirty="0" smtClean="0">
                <a:ea typeface="Roboto" panose="020B0600070205080204" charset="0"/>
              </a:rPr>
              <a:t>25</a:t>
            </a:r>
            <a:endParaRPr lang="en-US" altLang="ja-JP" sz="1800" dirty="0">
              <a:ea typeface="Roboto" panose="020B0600070205080204" charset="0"/>
            </a:endParaRPr>
          </a:p>
          <a:p>
            <a:pPr marL="266700" indent="-266700">
              <a:spcBef>
                <a:spcPts val="600"/>
              </a:spcBef>
              <a:buFont typeface="+mj-lt"/>
              <a:buAutoNum type="arabicPeriod"/>
            </a:pPr>
            <a:r>
              <a:rPr lang="en-US" altLang="ja-JP" sz="1800" dirty="0" smtClean="0">
                <a:ea typeface="Roboto" panose="020B0600070205080204" charset="0"/>
              </a:rPr>
              <a:t>Output</a:t>
            </a:r>
            <a:r>
              <a:rPr lang="ja-JP" altLang="en-US" sz="1800" dirty="0" smtClean="0">
                <a:ea typeface="Meiryo UI" panose="020B0604030504040204" pitchFamily="50" charset="-128"/>
              </a:rPr>
              <a:t>： </a:t>
            </a:r>
            <a:r>
              <a:rPr lang="en-US" altLang="ja-JP" sz="1800" dirty="0" smtClean="0">
                <a:ea typeface="Roboto" panose="020B0600070205080204" charset="0"/>
              </a:rPr>
              <a:t>“Frequent Misunderstandings of OSS </a:t>
            </a:r>
            <a:br>
              <a:rPr lang="en-US" altLang="ja-JP" sz="1800" dirty="0" smtClean="0">
                <a:ea typeface="Roboto" panose="020B0600070205080204" charset="0"/>
              </a:rPr>
            </a:br>
            <a:r>
              <a:rPr lang="en-US" altLang="ja-JP" sz="1800" dirty="0" smtClean="0">
                <a:ea typeface="Roboto" panose="020B0600070205080204" charset="0"/>
              </a:rPr>
              <a:t> 	     license V3” publishing soon (about 20 FAQs)</a:t>
            </a:r>
            <a:endParaRPr lang="en-US" altLang="ja-JP" sz="1800" dirty="0">
              <a:ea typeface="Roboto" panose="020B0600070205080204" charset="0"/>
            </a:endParaRPr>
          </a:p>
          <a:p>
            <a:pPr marL="266700" indent="-266700">
              <a:lnSpc>
                <a:spcPts val="3000"/>
              </a:lnSpc>
              <a:spcBef>
                <a:spcPts val="600"/>
              </a:spcBef>
              <a:buFont typeface="+mj-lt"/>
              <a:buAutoNum type="arabicPeriod"/>
            </a:pPr>
            <a:r>
              <a:rPr lang="en-US" altLang="ja-JP" sz="1800" dirty="0" smtClean="0">
                <a:ea typeface="Roboto" panose="020B0600070205080204" charset="0"/>
              </a:rPr>
              <a:t>Principles</a:t>
            </a:r>
            <a:r>
              <a:rPr lang="ja-JP" altLang="en-US" sz="1800" dirty="0" smtClean="0">
                <a:ea typeface="Meiryo UI" panose="020B0604030504040204" pitchFamily="50" charset="-128"/>
              </a:rPr>
              <a:t>：</a:t>
            </a:r>
            <a:endParaRPr lang="en-US" altLang="ja-JP" sz="1800" dirty="0">
              <a:ea typeface="Roboto" panose="020B0600070205080204" charset="0"/>
            </a:endParaRPr>
          </a:p>
          <a:p>
            <a:pPr marL="266700" indent="-266700">
              <a:lnSpc>
                <a:spcPts val="3000"/>
              </a:lnSpc>
              <a:spcBef>
                <a:spcPts val="600"/>
              </a:spcBef>
              <a:buNone/>
            </a:pPr>
            <a:r>
              <a:rPr lang="ja-JP" altLang="en-US" sz="1800" dirty="0" smtClean="0">
                <a:ea typeface="Meiryo UI" panose="020B0604030504040204" pitchFamily="50" charset="-128"/>
              </a:rPr>
              <a:t>①</a:t>
            </a:r>
            <a:r>
              <a:rPr lang="en-US" altLang="ja-JP" sz="1800" dirty="0" smtClean="0">
                <a:ea typeface="Roboto" panose="020B0600070205080204" charset="0"/>
              </a:rPr>
              <a:t>	Contents are general and for beginners</a:t>
            </a:r>
            <a:endParaRPr lang="en-US" altLang="ja-JP" sz="1800" dirty="0">
              <a:ea typeface="Roboto" panose="020B0600070205080204" charset="0"/>
            </a:endParaRPr>
          </a:p>
          <a:p>
            <a:pPr marL="266700" indent="-266700">
              <a:lnSpc>
                <a:spcPts val="3000"/>
              </a:lnSpc>
              <a:spcBef>
                <a:spcPts val="600"/>
              </a:spcBef>
              <a:buNone/>
            </a:pPr>
            <a:r>
              <a:rPr lang="ja-JP" altLang="en-US" sz="1800" dirty="0" smtClean="0">
                <a:ea typeface="Meiryo UI" panose="020B0604030504040204" pitchFamily="50" charset="-128"/>
              </a:rPr>
              <a:t>②</a:t>
            </a:r>
            <a:r>
              <a:rPr lang="en-US" altLang="ja-JP" sz="1800" dirty="0" smtClean="0">
                <a:ea typeface="Roboto" panose="020B0600070205080204" charset="0"/>
              </a:rPr>
              <a:t>	Do not include contents with unclear license interpretation and that requires judgement for each business</a:t>
            </a:r>
            <a:endParaRPr lang="en-US" altLang="ja-JP" sz="1800" dirty="0">
              <a:ea typeface="Roboto" panose="020B0600070205080204" charset="0"/>
            </a:endParaRPr>
          </a:p>
          <a:p>
            <a:pPr marL="266700" indent="-266700">
              <a:lnSpc>
                <a:spcPts val="3000"/>
              </a:lnSpc>
              <a:spcBef>
                <a:spcPts val="600"/>
              </a:spcBef>
              <a:buNone/>
            </a:pPr>
            <a:r>
              <a:rPr lang="ja-JP" altLang="en-US" sz="1800" dirty="0" smtClean="0">
                <a:ea typeface="Meiryo UI" panose="020B0604030504040204" pitchFamily="50" charset="-128"/>
              </a:rPr>
              <a:t>③</a:t>
            </a:r>
            <a:r>
              <a:rPr lang="en-US" altLang="ja-JP" sz="1800" dirty="0" smtClean="0">
                <a:ea typeface="Roboto" panose="020B0600070205080204" charset="0"/>
              </a:rPr>
              <a:t>	Discuss in Slack, and check the contents at meetings before publishing</a:t>
            </a:r>
            <a:endParaRPr lang="en-US" altLang="ja-JP" sz="1800" b="1" u="sng" dirty="0">
              <a:ea typeface="Roboto" panose="020B0600070205080204" charset="0"/>
            </a:endParaRPr>
          </a:p>
          <a:p>
            <a:pPr marL="266700" indent="-266700">
              <a:lnSpc>
                <a:spcPts val="3000"/>
              </a:lnSpc>
              <a:spcBef>
                <a:spcPts val="600"/>
              </a:spcBef>
              <a:buNone/>
            </a:pPr>
            <a:r>
              <a:rPr lang="ja-JP" altLang="en-US" sz="1800" dirty="0" smtClean="0">
                <a:ea typeface="Meiryo UI" panose="020B0604030504040204" pitchFamily="50" charset="-128"/>
              </a:rPr>
              <a:t>④</a:t>
            </a:r>
            <a:r>
              <a:rPr lang="en-US" altLang="ja-JP" sz="1800" dirty="0" smtClean="0">
                <a:ea typeface="Roboto" panose="020B0600070205080204" charset="0"/>
              </a:rPr>
              <a:t>	Publish after </a:t>
            </a:r>
            <a:r>
              <a:rPr lang="en-US" altLang="ja-JP" sz="1800" b="1" u="sng" dirty="0" smtClean="0">
                <a:ea typeface="Roboto" panose="020B0600070205080204" charset="0"/>
              </a:rPr>
              <a:t>review by lawyers</a:t>
            </a:r>
            <a:endParaRPr lang="en-US" altLang="ja-JP" sz="1800" b="1" u="sng" dirty="0">
              <a:ea typeface="Roboto" panose="020B0600070205080204" charset="0"/>
            </a:endParaRPr>
          </a:p>
          <a:p>
            <a:pPr marL="266700" indent="-266700">
              <a:lnSpc>
                <a:spcPts val="3000"/>
              </a:lnSpc>
              <a:spcBef>
                <a:spcPts val="600"/>
              </a:spcBef>
              <a:buNone/>
            </a:pPr>
            <a:r>
              <a:rPr lang="ja-JP" altLang="en-US" sz="1800" dirty="0" smtClean="0">
                <a:ea typeface="Meiryo UI" panose="020B0604030504040204" pitchFamily="50" charset="-128"/>
              </a:rPr>
              <a:t>⑤</a:t>
            </a:r>
            <a:r>
              <a:rPr lang="en-US" altLang="ja-JP" sz="1800" dirty="0" smtClean="0">
                <a:ea typeface="Roboto" panose="020B0600070205080204" charset="0"/>
              </a:rPr>
              <a:t>	Publish under </a:t>
            </a:r>
            <a:r>
              <a:rPr lang="en-US" altLang="ja-JP" sz="1800" b="1" u="sng" dirty="0" smtClean="0">
                <a:ea typeface="Roboto" panose="020B0600070205080204" charset="0"/>
              </a:rPr>
              <a:t>CC0-V1.0</a:t>
            </a:r>
            <a:endParaRPr lang="en-US" altLang="ja-JP" sz="1800" dirty="0">
              <a:ea typeface="Roboto" panose="020B0600070205080204" charset="0"/>
            </a:endParaRPr>
          </a:p>
          <a:p>
            <a:pPr marL="266700" indent="-266700">
              <a:lnSpc>
                <a:spcPts val="3000"/>
              </a:lnSpc>
              <a:spcBef>
                <a:spcPts val="600"/>
              </a:spcBef>
              <a:buNone/>
            </a:pPr>
            <a:r>
              <a:rPr lang="ja-JP" altLang="en-US" sz="1800" dirty="0" smtClean="0">
                <a:ea typeface="Meiryo UI" panose="020B0604030504040204" pitchFamily="50" charset="-128"/>
              </a:rPr>
              <a:t>⑥</a:t>
            </a:r>
            <a:r>
              <a:rPr lang="en-US" altLang="ja-JP" sz="1800" dirty="0" smtClean="0">
                <a:ea typeface="Roboto" panose="020B0600070205080204" charset="0"/>
              </a:rPr>
              <a:t>	</a:t>
            </a:r>
            <a:r>
              <a:rPr lang="en-GB" altLang="ja-JP" sz="1800" b="1" u="sng" dirty="0" smtClean="0">
                <a:solidFill>
                  <a:srgbClr val="FF0000"/>
                </a:solidFill>
                <a:ea typeface="Roboto" panose="020B0600070205080204" charset="0"/>
              </a:rPr>
              <a:t>Chatham House Rule</a:t>
            </a:r>
            <a:endParaRPr lang="en-US" altLang="ja-JP" sz="1800" dirty="0">
              <a:ea typeface="Roboto" panose="020B0600070205080204" charset="0"/>
            </a:endParaRPr>
          </a:p>
        </p:txBody>
      </p:sp>
      <p:grpSp>
        <p:nvGrpSpPr>
          <p:cNvPr id="6" name="グループ化 5"/>
          <p:cNvGrpSpPr/>
          <p:nvPr/>
        </p:nvGrpSpPr>
        <p:grpSpPr>
          <a:xfrm>
            <a:off x="6469337" y="1119606"/>
            <a:ext cx="3275201" cy="2785083"/>
            <a:chOff x="6391492" y="1012086"/>
            <a:chExt cx="3275201" cy="2785083"/>
          </a:xfrm>
        </p:grpSpPr>
        <p:sp>
          <p:nvSpPr>
            <p:cNvPr id="7" name="テキスト ボックス 6"/>
            <p:cNvSpPr txBox="1"/>
            <p:nvPr/>
          </p:nvSpPr>
          <p:spPr>
            <a:xfrm>
              <a:off x="7534406" y="1012086"/>
              <a:ext cx="989373" cy="307777"/>
            </a:xfrm>
            <a:prstGeom prst="rect">
              <a:avLst/>
            </a:prstGeom>
            <a:noFill/>
          </p:spPr>
          <p:txBody>
            <a:bodyPr wrap="none" rtlCol="0">
              <a:spAutoFit/>
            </a:bodyPr>
            <a:lstStyle/>
            <a:p>
              <a:r>
                <a:rPr kumimoji="1" lang="en-US" altLang="ja-JP" dirty="0" smtClean="0">
                  <a:latin typeface="Meiryo UI" panose="020B0604030504040204" pitchFamily="50" charset="-128"/>
                  <a:ea typeface="Meiryo UI" panose="020B0604030504040204" pitchFamily="50" charset="-128"/>
                </a:rPr>
                <a:t>(Sample)</a:t>
              </a:r>
              <a:endParaRPr kumimoji="1" lang="ja-JP" altLang="en-US" dirty="0">
                <a:latin typeface="Meiryo UI" panose="020B0604030504040204" pitchFamily="50" charset="-128"/>
                <a:ea typeface="Meiryo UI" panose="020B0604030504040204" pitchFamily="50" charset="-128"/>
              </a:endParaRPr>
            </a:p>
          </p:txBody>
        </p:sp>
        <p:pic>
          <p:nvPicPr>
            <p:cNvPr id="9" name="図 8"/>
            <p:cNvPicPr>
              <a:picLocks noChangeAspect="1"/>
            </p:cNvPicPr>
            <p:nvPr/>
          </p:nvPicPr>
          <p:blipFill>
            <a:blip r:embed="rId3"/>
            <a:stretch>
              <a:fillRect/>
            </a:stretch>
          </p:blipFill>
          <p:spPr>
            <a:xfrm>
              <a:off x="6391492" y="1340768"/>
              <a:ext cx="3275201" cy="2456401"/>
            </a:xfrm>
            <a:prstGeom prst="rect">
              <a:avLst/>
            </a:prstGeom>
            <a:ln>
              <a:solidFill>
                <a:schemeClr val="tx1"/>
              </a:solidFill>
            </a:ln>
          </p:spPr>
        </p:pic>
      </p:grpSp>
      <p:grpSp>
        <p:nvGrpSpPr>
          <p:cNvPr id="8" name="グループ化 7"/>
          <p:cNvGrpSpPr/>
          <p:nvPr/>
        </p:nvGrpSpPr>
        <p:grpSpPr>
          <a:xfrm>
            <a:off x="2936776" y="5360047"/>
            <a:ext cx="6732224" cy="1200329"/>
            <a:chOff x="2936776" y="5360047"/>
            <a:chExt cx="6732224" cy="1200329"/>
          </a:xfrm>
        </p:grpSpPr>
        <p:sp>
          <p:nvSpPr>
            <p:cNvPr id="4" name="正方形/長方形 3"/>
            <p:cNvSpPr/>
            <p:nvPr/>
          </p:nvSpPr>
          <p:spPr bwMode="gray">
            <a:xfrm>
              <a:off x="4017000" y="5360047"/>
              <a:ext cx="5652000" cy="1200329"/>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ja-JP" sz="1800" dirty="0" smtClean="0">
                  <a:solidFill>
                    <a:srgbClr val="7030A0"/>
                  </a:solidFill>
                  <a:latin typeface="Arial" panose="020B0604020202020204" pitchFamily="34" charset="0"/>
                  <a:ea typeface="Roboto" panose="020B0600070205080204" charset="0"/>
                  <a:cs typeface="Arial" panose="020B0604020202020204" pitchFamily="34" charset="0"/>
                </a:rPr>
                <a:t>participants </a:t>
              </a:r>
              <a:r>
                <a:rPr lang="en-US" altLang="ja-JP" sz="1800" dirty="0">
                  <a:solidFill>
                    <a:srgbClr val="7030A0"/>
                  </a:solidFill>
                  <a:latin typeface="Arial" panose="020B0604020202020204" pitchFamily="34" charset="0"/>
                  <a:ea typeface="Roboto" panose="020B0600070205080204" charset="0"/>
                  <a:cs typeface="Arial" panose="020B0604020202020204" pitchFamily="34" charset="0"/>
                </a:rPr>
                <a:t>are free to use the information received, </a:t>
              </a:r>
              <a:r>
                <a:rPr lang="en-US" altLang="ja-JP" sz="1800" dirty="0" smtClean="0">
                  <a:solidFill>
                    <a:srgbClr val="7030A0"/>
                  </a:solidFill>
                  <a:latin typeface="Arial" panose="020B0604020202020204" pitchFamily="34" charset="0"/>
                  <a:ea typeface="Roboto" panose="020B0600070205080204" charset="0"/>
                  <a:cs typeface="Arial" panose="020B0604020202020204" pitchFamily="34" charset="0"/>
                </a:rPr>
                <a:t>but </a:t>
              </a:r>
              <a:r>
                <a:rPr lang="en-US" altLang="ja-JP" sz="1800" dirty="0">
                  <a:solidFill>
                    <a:srgbClr val="7030A0"/>
                  </a:solidFill>
                  <a:latin typeface="Arial" panose="020B0604020202020204" pitchFamily="34" charset="0"/>
                  <a:ea typeface="Roboto" panose="020B0600070205080204" charset="0"/>
                  <a:cs typeface="Arial" panose="020B0604020202020204" pitchFamily="34" charset="0"/>
                </a:rPr>
                <a:t>neither the identity nor the affiliation of the </a:t>
              </a:r>
              <a:r>
                <a:rPr lang="en-US" altLang="ja-JP" sz="1800" dirty="0" smtClean="0">
                  <a:solidFill>
                    <a:srgbClr val="7030A0"/>
                  </a:solidFill>
                  <a:latin typeface="Arial" panose="020B0604020202020204" pitchFamily="34" charset="0"/>
                  <a:ea typeface="Roboto" panose="020B0600070205080204" charset="0"/>
                  <a:cs typeface="Arial" panose="020B0604020202020204" pitchFamily="34" charset="0"/>
                </a:rPr>
                <a:t>speaker(s</a:t>
              </a:r>
              <a:r>
                <a:rPr lang="en-US" altLang="ja-JP" sz="1800" dirty="0">
                  <a:solidFill>
                    <a:srgbClr val="7030A0"/>
                  </a:solidFill>
                  <a:latin typeface="Arial" panose="020B0604020202020204" pitchFamily="34" charset="0"/>
                  <a:ea typeface="Roboto" panose="020B0600070205080204" charset="0"/>
                  <a:cs typeface="Arial" panose="020B0604020202020204" pitchFamily="34" charset="0"/>
                </a:rPr>
                <a:t>), nor that of any other participant, may be revealed</a:t>
              </a:r>
              <a:r>
                <a:rPr lang="en-US" altLang="ja-JP" sz="1800" dirty="0" smtClean="0">
                  <a:solidFill>
                    <a:srgbClr val="7030A0"/>
                  </a:solidFill>
                  <a:latin typeface="Arial" panose="020B0604020202020204" pitchFamily="34" charset="0"/>
                  <a:ea typeface="Roboto" panose="020B0600070205080204" charset="0"/>
                  <a:cs typeface="Arial" panose="020B0604020202020204" pitchFamily="34" charset="0"/>
                </a:rPr>
                <a:t>.</a:t>
              </a:r>
              <a:endParaRPr kumimoji="1" lang="ja-JP" altLang="en-US" sz="1800" dirty="0">
                <a:solidFill>
                  <a:srgbClr val="7030A0"/>
                </a:solidFill>
                <a:latin typeface="Arial" panose="020B0604020202020204" pitchFamily="34" charset="0"/>
                <a:cs typeface="Arial" panose="020B0604020202020204" pitchFamily="34" charset="0"/>
              </a:endParaRPr>
            </a:p>
          </p:txBody>
        </p:sp>
        <p:cxnSp>
          <p:nvCxnSpPr>
            <p:cNvPr id="11" name="直線コネクタ 10"/>
            <p:cNvCxnSpPr/>
            <p:nvPr/>
          </p:nvCxnSpPr>
          <p:spPr>
            <a:xfrm>
              <a:off x="2936776" y="6453336"/>
              <a:ext cx="1044000" cy="0"/>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6676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Leaflet Project SWG:</a:t>
            </a:r>
            <a:endParaRPr kumimoji="1" lang="ja-JP" altLang="en-US" dirty="0">
              <a:solidFill>
                <a:schemeClr val="tx1"/>
              </a:solidFill>
            </a:endParaRPr>
          </a:p>
        </p:txBody>
      </p:sp>
      <p:pic>
        <p:nvPicPr>
          <p:cNvPr id="20" name="Picture 2" descr="grass fence structure sport lawn pasture football goal player baseball field net rush network ball sports football goal sport venue outdoor structure chain link fencing home fencing goal net"/>
          <p:cNvPicPr>
            <a:picLocks noChangeAspect="1" noChangeArrowheads="1"/>
          </p:cNvPicPr>
          <p:nvPr/>
        </p:nvPicPr>
        <p:blipFill rotWithShape="1">
          <a:blip r:embed="rId3">
            <a:extLst>
              <a:ext uri="{28A0092B-C50C-407E-A947-70E740481C1C}">
                <a14:useLocalDpi xmlns:a14="http://schemas.microsoft.com/office/drawing/2010/main" val="0"/>
              </a:ext>
            </a:extLst>
          </a:blip>
          <a:srcRect t="9218" b="35544"/>
          <a:stretch/>
        </p:blipFill>
        <p:spPr bwMode="auto">
          <a:xfrm>
            <a:off x="3000" y="1800834"/>
            <a:ext cx="9900000" cy="3946491"/>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1857375" y="2708920"/>
            <a:ext cx="6191250" cy="1692771"/>
          </a:xfrm>
          <a:prstGeom prst="rect">
            <a:avLst/>
          </a:prstGeom>
          <a:solidFill>
            <a:srgbClr val="008E40">
              <a:alpha val="45000"/>
            </a:srgbClr>
          </a:solidFill>
        </p:spPr>
        <p:txBody>
          <a:bodyPr wrap="square" rtlCol="0">
            <a:spAutoFit/>
          </a:bodyPr>
          <a:lstStyle/>
          <a:p>
            <a:r>
              <a:rPr kumimoji="1" lang="en-US" altLang="ja-JP" sz="2600" b="1" kern="1200" dirty="0" smtClean="0">
                <a:solidFill>
                  <a:prstClr val="white"/>
                </a:solidFill>
                <a:latin typeface="Arial" panose="020B0604020202020204" pitchFamily="34" charset="0"/>
                <a:ea typeface="Roboto" panose="020B0600070205080204" charset="0"/>
                <a:cs typeface="Arial" panose="020B0604020202020204" pitchFamily="34" charset="0"/>
              </a:rPr>
              <a:t>Ensure </a:t>
            </a:r>
            <a:r>
              <a:rPr kumimoji="1" lang="en-US" altLang="ja-JP" sz="2600" b="1" kern="1200" dirty="0" smtClean="0">
                <a:solidFill>
                  <a:srgbClr val="FFC000"/>
                </a:solidFill>
                <a:latin typeface="Arial" panose="020B0604020202020204" pitchFamily="34" charset="0"/>
                <a:ea typeface="Roboto" panose="020B0600070205080204" charset="0"/>
                <a:cs typeface="Arial" panose="020B0604020202020204" pitchFamily="34" charset="0"/>
              </a:rPr>
              <a:t>that accurate information </a:t>
            </a:r>
            <a:r>
              <a:rPr kumimoji="1" lang="en-US" altLang="ja-JP" sz="2600" b="1" kern="1200" dirty="0" smtClean="0">
                <a:solidFill>
                  <a:prstClr val="white"/>
                </a:solidFill>
                <a:latin typeface="Arial" panose="020B0604020202020204" pitchFamily="34" charset="0"/>
                <a:ea typeface="Roboto" panose="020B0600070205080204" charset="0"/>
                <a:cs typeface="Arial" panose="020B0604020202020204" pitchFamily="34" charset="0"/>
              </a:rPr>
              <a:t>about OSS flows from the upstream timely</a:t>
            </a:r>
            <a:endParaRPr kumimoji="1" lang="en-US" altLang="ja-JP" sz="2600" b="1" kern="1200" dirty="0">
              <a:solidFill>
                <a:prstClr val="white"/>
              </a:solidFill>
              <a:latin typeface="Arial" panose="020B0604020202020204" pitchFamily="34" charset="0"/>
              <a:ea typeface="Roboto" panose="020B0600070205080204" charset="0"/>
              <a:cs typeface="Arial" panose="020B0604020202020204" pitchFamily="34" charset="0"/>
            </a:endParaRPr>
          </a:p>
          <a:p>
            <a:r>
              <a:rPr kumimoji="1" lang="en-US" altLang="ja-JP" sz="2600" b="1" kern="1200" dirty="0" smtClean="0">
                <a:solidFill>
                  <a:prstClr val="white"/>
                </a:solidFill>
                <a:latin typeface="Arial" panose="020B0604020202020204" pitchFamily="34" charset="0"/>
                <a:ea typeface="Roboto" panose="020B0600070205080204" charset="0"/>
                <a:cs typeface="Arial" panose="020B0604020202020204" pitchFamily="34" charset="0"/>
              </a:rPr>
              <a:t>Do the same for the downstream</a:t>
            </a:r>
            <a:endParaRPr kumimoji="1" lang="ja-JP" altLang="en-US" sz="2600" b="1" kern="1200" dirty="0">
              <a:solidFill>
                <a:prstClr val="white"/>
              </a:solidFill>
              <a:latin typeface="Arial" panose="020B0604020202020204" pitchFamily="34" charset="0"/>
              <a:ea typeface="メイリオ"/>
              <a:cs typeface="Arial" panose="020B0604020202020204" pitchFamily="34" charset="0"/>
            </a:endParaRPr>
          </a:p>
        </p:txBody>
      </p:sp>
      <p:sp>
        <p:nvSpPr>
          <p:cNvPr id="22" name="テキスト ボックス 21"/>
          <p:cNvSpPr txBox="1"/>
          <p:nvPr/>
        </p:nvSpPr>
        <p:spPr>
          <a:xfrm>
            <a:off x="1" y="4587508"/>
            <a:ext cx="9903000" cy="1159420"/>
          </a:xfrm>
          <a:prstGeom prst="rect">
            <a:avLst/>
          </a:prstGeom>
          <a:solidFill>
            <a:srgbClr val="FF0000">
              <a:alpha val="66000"/>
            </a:srgbClr>
          </a:solidFill>
        </p:spPr>
        <p:txBody>
          <a:bodyPr wrap="none" rtlCol="0">
            <a:noAutofit/>
          </a:bodyPr>
          <a:lstStyle/>
          <a:p>
            <a:pPr algn="ctr"/>
            <a:r>
              <a:rPr kumimoji="1" lang="en-US" altLang="ja-JP" sz="3467" b="1" kern="1200" dirty="0" smtClean="0">
                <a:solidFill>
                  <a:prstClr val="white"/>
                </a:solidFill>
                <a:latin typeface="Arial" panose="020B0604020202020204" pitchFamily="34" charset="0"/>
                <a:ea typeface="Roboto" panose="020B0600070205080204" charset="0"/>
                <a:cs typeface="Arial" panose="020B0604020202020204" pitchFamily="34" charset="0"/>
              </a:rPr>
              <a:t>It is necessary for as many people as possible </a:t>
            </a:r>
            <a:br>
              <a:rPr kumimoji="1" lang="en-US" altLang="ja-JP" sz="3467" b="1" kern="1200" dirty="0" smtClean="0">
                <a:solidFill>
                  <a:prstClr val="white"/>
                </a:solidFill>
                <a:latin typeface="Arial" panose="020B0604020202020204" pitchFamily="34" charset="0"/>
                <a:ea typeface="Roboto" panose="020B0600070205080204" charset="0"/>
                <a:cs typeface="Arial" panose="020B0604020202020204" pitchFamily="34" charset="0"/>
              </a:rPr>
            </a:br>
            <a:r>
              <a:rPr kumimoji="1" lang="en-US" altLang="ja-JP" sz="3467" b="1" kern="1200" dirty="0" smtClean="0">
                <a:solidFill>
                  <a:prstClr val="white"/>
                </a:solidFill>
                <a:latin typeface="Arial" panose="020B0604020202020204" pitchFamily="34" charset="0"/>
                <a:ea typeface="Roboto" panose="020B0600070205080204" charset="0"/>
                <a:cs typeface="Arial" panose="020B0604020202020204" pitchFamily="34" charset="0"/>
              </a:rPr>
              <a:t>to know the important points about OSS</a:t>
            </a:r>
            <a:endParaRPr kumimoji="1" lang="en-US" altLang="ja-JP" sz="3467" b="1" kern="1200" dirty="0">
              <a:solidFill>
                <a:prstClr val="white"/>
              </a:solidFill>
              <a:latin typeface="Arial" panose="020B0604020202020204" pitchFamily="34" charset="0"/>
              <a:ea typeface="Roboto" panose="020B0600070205080204" charset="0"/>
              <a:cs typeface="Arial" panose="020B0604020202020204" pitchFamily="34" charset="0"/>
            </a:endParaRPr>
          </a:p>
        </p:txBody>
      </p:sp>
      <p:sp>
        <p:nvSpPr>
          <p:cNvPr id="23" name="テキスト ボックス 22"/>
          <p:cNvSpPr txBox="1"/>
          <p:nvPr/>
        </p:nvSpPr>
        <p:spPr>
          <a:xfrm>
            <a:off x="1352600" y="5890352"/>
            <a:ext cx="7200800" cy="692497"/>
          </a:xfrm>
          <a:prstGeom prst="rect">
            <a:avLst/>
          </a:prstGeom>
          <a:noFill/>
        </p:spPr>
        <p:txBody>
          <a:bodyPr wrap="square" rtlCol="0">
            <a:spAutoFit/>
          </a:bodyPr>
          <a:lstStyle/>
          <a:p>
            <a:pPr algn="ctr"/>
            <a:r>
              <a:rPr kumimoji="1" lang="en-US" altLang="ja-JP" sz="1950" b="1" kern="1200" dirty="0" smtClean="0">
                <a:solidFill>
                  <a:srgbClr val="C00000"/>
                </a:solidFill>
                <a:latin typeface="Arial" panose="020B0604020202020204" pitchFamily="34" charset="0"/>
                <a:ea typeface="Roboto" panose="020B0600070205080204" charset="0"/>
                <a:cs typeface="Arial" panose="020B0604020202020204" pitchFamily="34" charset="0"/>
              </a:rPr>
              <a:t>What is needed, When we need, Why we need …</a:t>
            </a:r>
          </a:p>
          <a:p>
            <a:pPr algn="ctr"/>
            <a:r>
              <a:rPr kumimoji="1" lang="en-US" altLang="ja-JP" sz="1950" b="1" kern="1200" dirty="0" smtClean="0">
                <a:solidFill>
                  <a:srgbClr val="C00000"/>
                </a:solidFill>
                <a:latin typeface="Arial" panose="020B0604020202020204" pitchFamily="34" charset="0"/>
                <a:ea typeface="Roboto" panose="020B0600070205080204" charset="0"/>
                <a:cs typeface="Arial" panose="020B0604020202020204" pitchFamily="34" charset="0"/>
              </a:rPr>
              <a:t>In the first place, What is OSS?</a:t>
            </a:r>
            <a:endParaRPr kumimoji="1" lang="ja-JP" altLang="en-US" sz="1950" b="1" kern="1200" dirty="0">
              <a:solidFill>
                <a:srgbClr val="C00000"/>
              </a:solidFill>
              <a:latin typeface="Arial" panose="020B0604020202020204" pitchFamily="34" charset="0"/>
              <a:ea typeface="メイリオ"/>
              <a:cs typeface="Arial" panose="020B0604020202020204" pitchFamily="34" charset="0"/>
            </a:endParaRPr>
          </a:p>
        </p:txBody>
      </p:sp>
      <p:sp>
        <p:nvSpPr>
          <p:cNvPr id="10" name="タイトル 1"/>
          <p:cNvSpPr txBox="1">
            <a:spLocks/>
          </p:cNvSpPr>
          <p:nvPr/>
        </p:nvSpPr>
        <p:spPr>
          <a:xfrm>
            <a:off x="237000" y="1044833"/>
            <a:ext cx="9432000" cy="756000"/>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Roboto"/>
              <a:buNone/>
              <a:defRPr sz="36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kumimoji="1" lang="en-US" altLang="ja-JP" sz="2800" dirty="0" smtClean="0">
                <a:solidFill>
                  <a:schemeClr val="tx1"/>
                </a:solidFill>
                <a:latin typeface="Arial" panose="020B0604020202020204" pitchFamily="34" charset="0"/>
                <a:cs typeface="Arial" panose="020B0604020202020204" pitchFamily="34" charset="0"/>
              </a:rPr>
              <a:t>What is the Goal of </a:t>
            </a:r>
            <a:r>
              <a:rPr kumimoji="1" lang="en-US" altLang="ja-JP" sz="2800" dirty="0" err="1" smtClean="0">
                <a:solidFill>
                  <a:schemeClr val="tx1"/>
                </a:solidFill>
                <a:latin typeface="Arial" panose="020B0604020202020204" pitchFamily="34" charset="0"/>
                <a:cs typeface="Arial" panose="020B0604020202020204" pitchFamily="34" charset="0"/>
              </a:rPr>
              <a:t>OpenChain</a:t>
            </a:r>
            <a:r>
              <a:rPr kumimoji="1" lang="en-US" altLang="ja-JP" sz="2800" dirty="0" smtClean="0">
                <a:solidFill>
                  <a:schemeClr val="tx1"/>
                </a:solidFill>
                <a:latin typeface="Arial" panose="020B0604020202020204" pitchFamily="34" charset="0"/>
                <a:cs typeface="Arial" panose="020B0604020202020204" pitchFamily="34" charset="0"/>
              </a:rPr>
              <a:t>?</a:t>
            </a:r>
            <a:endParaRPr kumimoji="1" lang="ja-JP" altLang="en-US"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4433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ea typeface="+mj-ea"/>
              </a:rPr>
              <a:t>Antitrust Policy</a:t>
            </a:r>
            <a:endParaRPr kumimoji="1" lang="ja-JP" altLang="en-US" sz="2800" dirty="0">
              <a:ea typeface="+mj-ea"/>
            </a:endParaRPr>
          </a:p>
        </p:txBody>
      </p:sp>
      <p:sp>
        <p:nvSpPr>
          <p:cNvPr id="3" name="テキスト プレースホルダー 2"/>
          <p:cNvSpPr>
            <a:spLocks noGrp="1"/>
          </p:cNvSpPr>
          <p:nvPr>
            <p:ph type="body" idx="1"/>
          </p:nvPr>
        </p:nvSpPr>
        <p:spPr/>
        <p:txBody>
          <a:bodyPr/>
          <a:lstStyle/>
          <a:p>
            <a:pPr marL="342900" indent="-342900">
              <a:spcAft>
                <a:spcPts val="1200"/>
              </a:spcAft>
              <a:buSzPct val="100000"/>
              <a:buFont typeface="Wingdings" panose="05000000000000000000" pitchFamily="2" charset="2"/>
              <a:buChar char="u"/>
            </a:pPr>
            <a:r>
              <a:rPr kumimoji="1" lang="en-US" altLang="ja-JP" sz="2000" dirty="0">
                <a:ea typeface="+mn-ea"/>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r>
              <a:rPr kumimoji="1" lang="en-US" altLang="ja-JP" sz="2000" dirty="0" smtClean="0">
                <a:ea typeface="+mn-ea"/>
              </a:rPr>
              <a:t>.</a:t>
            </a:r>
            <a:endParaRPr kumimoji="1" lang="en-US" altLang="ja-JP" sz="2000" dirty="0">
              <a:ea typeface="+mn-ea"/>
            </a:endParaRPr>
          </a:p>
          <a:p>
            <a:pPr marL="342900" indent="-342900">
              <a:buSzPct val="100000"/>
              <a:buFont typeface="Wingdings" panose="05000000000000000000" pitchFamily="2" charset="2"/>
              <a:buChar char="u"/>
            </a:pPr>
            <a:r>
              <a:rPr kumimoji="1" lang="en-US" altLang="ja-JP" sz="2000" dirty="0">
                <a:ea typeface="+mn-ea"/>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kumimoji="1" lang="en-US" altLang="ja-JP" sz="2000" dirty="0" err="1">
                <a:ea typeface="+mn-ea"/>
              </a:rPr>
              <a:t>Updegrove</a:t>
            </a:r>
            <a:r>
              <a:rPr kumimoji="1" lang="en-US" altLang="ja-JP" sz="2000" dirty="0">
                <a:ea typeface="+mn-ea"/>
              </a:rPr>
              <a:t> of the firm of </a:t>
            </a:r>
            <a:r>
              <a:rPr kumimoji="1" lang="en-US" altLang="ja-JP" sz="2000" dirty="0" err="1">
                <a:ea typeface="+mn-ea"/>
              </a:rPr>
              <a:t>Gesmer</a:t>
            </a:r>
            <a:r>
              <a:rPr kumimoji="1" lang="en-US" altLang="ja-JP" sz="2000" dirty="0">
                <a:ea typeface="+mn-ea"/>
              </a:rPr>
              <a:t> </a:t>
            </a:r>
            <a:r>
              <a:rPr kumimoji="1" lang="en-US" altLang="ja-JP" sz="2000" dirty="0" err="1">
                <a:ea typeface="+mn-ea"/>
              </a:rPr>
              <a:t>Updegrove</a:t>
            </a:r>
            <a:r>
              <a:rPr kumimoji="1" lang="en-US" altLang="ja-JP" sz="2000" dirty="0">
                <a:ea typeface="+mn-ea"/>
              </a:rPr>
              <a:t> LLP, which provides legal counsel to the Linux Foundation</a:t>
            </a:r>
            <a:r>
              <a:rPr kumimoji="1" lang="en-US" altLang="ja-JP" sz="2000" dirty="0" smtClean="0">
                <a:ea typeface="+mn-ea"/>
              </a:rPr>
              <a:t>.</a:t>
            </a:r>
            <a:endParaRPr kumimoji="1" lang="ja-JP" altLang="en-US" sz="2000" dirty="0">
              <a:ea typeface="+mn-ea"/>
            </a:endParaRPr>
          </a:p>
        </p:txBody>
      </p:sp>
    </p:spTree>
    <p:extLst>
      <p:ext uri="{BB962C8B-B14F-4D97-AF65-F5344CB8AC3E}">
        <p14:creationId xmlns:p14="http://schemas.microsoft.com/office/powerpoint/2010/main" val="3679559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solidFill>
              </a:rPr>
              <a:t>To know as many people as </a:t>
            </a:r>
            <a:r>
              <a:rPr kumimoji="1" lang="en-US" altLang="ja-JP" dirty="0" smtClean="0">
                <a:solidFill>
                  <a:schemeClr val="tx1"/>
                </a:solidFill>
              </a:rPr>
              <a:t>possible</a:t>
            </a:r>
            <a:endParaRPr kumimoji="1" lang="ja-JP" altLang="en-US" dirty="0">
              <a:solidFill>
                <a:schemeClr val="tx1"/>
              </a:solidFill>
            </a:endParaRPr>
          </a:p>
        </p:txBody>
      </p:sp>
      <p:sp>
        <p:nvSpPr>
          <p:cNvPr id="12" name="コンテンツ プレースホルダー 5">
            <a:extLst>
              <a:ext uri="{FF2B5EF4-FFF2-40B4-BE49-F238E27FC236}">
                <a16:creationId xmlns:a16="http://schemas.microsoft.com/office/drawing/2014/main" id="{E48F2CFF-8EC8-45B5-960E-D8D72A893483}"/>
              </a:ext>
            </a:extLst>
          </p:cNvPr>
          <p:cNvSpPr txBox="1">
            <a:spLocks/>
          </p:cNvSpPr>
          <p:nvPr/>
        </p:nvSpPr>
        <p:spPr>
          <a:xfrm>
            <a:off x="3666355" y="1577707"/>
            <a:ext cx="5967165" cy="4155549"/>
          </a:xfrm>
          <a:prstGeom prst="rect">
            <a:avLst/>
          </a:prstGeom>
        </p:spPr>
        <p:txBody>
          <a:bodyPr lIns="66191" tIns="33182" rIns="66191" bIns="33182"/>
          <a:lstStyle>
            <a:lvl1pPr marL="139708" indent="-139708" algn="l" rtl="0" eaLnBrk="1" fontAlgn="base" hangingPunct="1">
              <a:spcBef>
                <a:spcPts val="0"/>
              </a:spcBef>
              <a:spcAft>
                <a:spcPct val="0"/>
              </a:spcAft>
              <a:buFont typeface="Arial" pitchFamily="34" charset="0"/>
              <a:buChar char="•"/>
              <a:defRPr kumimoji="1" sz="2600">
                <a:solidFill>
                  <a:schemeClr val="tx1"/>
                </a:solidFill>
                <a:latin typeface="+mn-ea"/>
                <a:ea typeface="+mn-ea"/>
                <a:cs typeface="HGP創英角ｺﾞｼｯｸUB" pitchFamily="50" charset="-128"/>
              </a:defRPr>
            </a:lvl1pPr>
            <a:lvl2pPr marL="354226" indent="-144691" algn="l" rtl="0" eaLnBrk="1" fontAlgn="base" hangingPunct="1">
              <a:spcBef>
                <a:spcPts val="0"/>
              </a:spcBef>
              <a:spcAft>
                <a:spcPct val="0"/>
              </a:spcAft>
              <a:buFont typeface="Arial" pitchFamily="34" charset="0"/>
              <a:buChar char="•"/>
              <a:defRPr kumimoji="1" sz="2167">
                <a:solidFill>
                  <a:schemeClr val="tx1"/>
                </a:solidFill>
                <a:latin typeface="+mn-ea"/>
                <a:ea typeface="+mn-ea"/>
                <a:cs typeface="HGP創英角ｺﾞｼｯｸUB" pitchFamily="50" charset="-128"/>
              </a:defRPr>
            </a:lvl2pPr>
            <a:lvl3pPr marL="560080" indent="-134770" algn="l" rtl="0" eaLnBrk="1" fontAlgn="base" hangingPunct="1">
              <a:spcBef>
                <a:spcPts val="0"/>
              </a:spcBef>
              <a:spcAft>
                <a:spcPct val="0"/>
              </a:spcAft>
              <a:buFont typeface="Arial" pitchFamily="34" charset="0"/>
              <a:buChar char="•"/>
              <a:defRPr kumimoji="1" sz="1733">
                <a:solidFill>
                  <a:schemeClr val="tx1"/>
                </a:solidFill>
                <a:latin typeface="+mn-ea"/>
                <a:ea typeface="+mn-ea"/>
                <a:cs typeface="HGP創英角ｺﾞｼｯｸUB" pitchFamily="50" charset="-128"/>
              </a:defRPr>
            </a:lvl3pPr>
            <a:lvl4pPr marL="774636" indent="-139708" algn="l" rtl="0" eaLnBrk="1" fontAlgn="base" hangingPunct="1">
              <a:spcBef>
                <a:spcPts val="0"/>
              </a:spcBef>
              <a:spcAft>
                <a:spcPct val="0"/>
              </a:spcAft>
              <a:buFont typeface="Arial" pitchFamily="34" charset="0"/>
              <a:buChar char="•"/>
              <a:defRPr kumimoji="1" sz="1517">
                <a:solidFill>
                  <a:schemeClr val="tx1"/>
                </a:solidFill>
                <a:latin typeface="+mn-ea"/>
                <a:ea typeface="+mn-ea"/>
                <a:cs typeface="HGP創英角ｺﾞｼｯｸUB" pitchFamily="50" charset="-128"/>
              </a:defRPr>
            </a:lvl4pPr>
            <a:lvl5pPr marL="989192" indent="-144691" algn="l" rtl="0" eaLnBrk="1" fontAlgn="base" hangingPunct="1">
              <a:spcBef>
                <a:spcPts val="0"/>
              </a:spcBef>
              <a:spcAft>
                <a:spcPct val="0"/>
              </a:spcAft>
              <a:buFont typeface="Arial" pitchFamily="34" charset="0"/>
              <a:buChar char="•"/>
              <a:defRPr kumimoji="1" sz="1517">
                <a:solidFill>
                  <a:schemeClr val="tx1"/>
                </a:solidFill>
                <a:latin typeface="+mn-ea"/>
                <a:ea typeface="+mn-ea"/>
                <a:cs typeface="HGP創英角ｺﾞｼｯｸUB" pitchFamily="50" charset="-128"/>
              </a:defRPr>
            </a:lvl5pPr>
            <a:lvl6pPr marL="1976123" indent="-179674" algn="l" rtl="0" eaLnBrk="1" fontAlgn="base" hangingPunct="1">
              <a:spcBef>
                <a:spcPct val="20000"/>
              </a:spcBef>
              <a:spcAft>
                <a:spcPct val="0"/>
              </a:spcAft>
              <a:buChar char="»"/>
              <a:defRPr kumimoji="1" sz="1625">
                <a:solidFill>
                  <a:schemeClr val="tx1"/>
                </a:solidFill>
                <a:latin typeface="+mn-lt"/>
                <a:ea typeface="+mn-ea"/>
              </a:defRPr>
            </a:lvl6pPr>
            <a:lvl7pPr marL="2335421" indent="-179674" algn="l" rtl="0" eaLnBrk="1" fontAlgn="base" hangingPunct="1">
              <a:spcBef>
                <a:spcPct val="20000"/>
              </a:spcBef>
              <a:spcAft>
                <a:spcPct val="0"/>
              </a:spcAft>
              <a:buChar char="»"/>
              <a:defRPr kumimoji="1" sz="1625">
                <a:solidFill>
                  <a:schemeClr val="tx1"/>
                </a:solidFill>
                <a:latin typeface="+mn-lt"/>
                <a:ea typeface="+mn-ea"/>
              </a:defRPr>
            </a:lvl7pPr>
            <a:lvl8pPr marL="2694711" indent="-179674" algn="l" rtl="0" eaLnBrk="1" fontAlgn="base" hangingPunct="1">
              <a:spcBef>
                <a:spcPct val="20000"/>
              </a:spcBef>
              <a:spcAft>
                <a:spcPct val="0"/>
              </a:spcAft>
              <a:buChar char="»"/>
              <a:defRPr kumimoji="1" sz="1625">
                <a:solidFill>
                  <a:schemeClr val="tx1"/>
                </a:solidFill>
                <a:latin typeface="+mn-lt"/>
                <a:ea typeface="+mn-ea"/>
              </a:defRPr>
            </a:lvl8pPr>
            <a:lvl9pPr marL="3054008" indent="-179674" algn="l" rtl="0" eaLnBrk="1" fontAlgn="base" hangingPunct="1">
              <a:spcBef>
                <a:spcPct val="20000"/>
              </a:spcBef>
              <a:spcAft>
                <a:spcPct val="0"/>
              </a:spcAft>
              <a:buChar char="»"/>
              <a:defRPr kumimoji="1" sz="1625">
                <a:solidFill>
                  <a:schemeClr val="tx1"/>
                </a:solidFill>
                <a:latin typeface="+mn-lt"/>
                <a:ea typeface="+mn-ea"/>
              </a:defRPr>
            </a:lvl9pPr>
          </a:lstStyle>
          <a:p>
            <a:pPr marL="361950" marR="0" lvl="0" indent="-361950" algn="l" defTabSz="914400" rtl="0" eaLnBrk="1" fontAlgn="base" latinLnBrk="0" hangingPunct="1">
              <a:lnSpc>
                <a:spcPct val="100000"/>
              </a:lnSpc>
              <a:spcBef>
                <a:spcPts val="600"/>
              </a:spcBef>
              <a:spcAft>
                <a:spcPct val="0"/>
              </a:spcAft>
              <a:buClr>
                <a:schemeClr val="accent1"/>
              </a:buClr>
              <a:buSzTx/>
              <a:buFont typeface="Wingdings" panose="05000000000000000000" pitchFamily="2" charset="2"/>
              <a:buChar char="u"/>
              <a:tabLst/>
              <a:defRPr/>
            </a:pPr>
            <a:r>
              <a:rPr kumimoji="1" lang="en-US" altLang="ja-JP" sz="24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Make a leaflet (16 pages)</a:t>
            </a:r>
          </a:p>
          <a:p>
            <a:pPr marL="619125" marR="0" lvl="1" indent="-342900" algn="l" defTabSz="914400" rtl="0" eaLnBrk="1" fontAlgn="base" latinLnBrk="0" hangingPunct="1">
              <a:lnSpc>
                <a:spcPct val="100000"/>
              </a:lnSpc>
              <a:spcBef>
                <a:spcPts val="600"/>
              </a:spcBef>
              <a:spcAft>
                <a:spcPct val="0"/>
              </a:spcAft>
              <a:buClr>
                <a:schemeClr val="accent1"/>
              </a:buClr>
              <a:buSzTx/>
              <a:tabLst/>
              <a:defRPr/>
            </a:pPr>
            <a:r>
              <a:rPr kumimoji="1" lang="en-US" altLang="ja-JP" sz="20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Japanese ver.</a:t>
            </a:r>
            <a:r>
              <a:rPr lang="en-US" altLang="ja-JP" sz="2000" dirty="0">
                <a:solidFill>
                  <a:sysClr val="windowText" lastClr="000000"/>
                </a:solidFill>
                <a:latin typeface="Arial" panose="020B0604020202020204" pitchFamily="34" charset="0"/>
                <a:ea typeface="Roboto" panose="020B0600070205080204" charset="0"/>
                <a:cs typeface="Arial" panose="020B0604020202020204" pitchFamily="34" charset="0"/>
              </a:rPr>
              <a:t>	</a:t>
            </a:r>
            <a:r>
              <a:rPr kumimoji="1" lang="en-US" altLang="ja-JP" sz="20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2000 copies</a:t>
            </a:r>
          </a:p>
          <a:p>
            <a:pPr marL="619125" marR="0" lvl="1" indent="-342900" algn="l" defTabSz="914400" rtl="0" eaLnBrk="1" fontAlgn="base" latinLnBrk="0" hangingPunct="1">
              <a:lnSpc>
                <a:spcPct val="100000"/>
              </a:lnSpc>
              <a:spcBef>
                <a:spcPts val="600"/>
              </a:spcBef>
              <a:spcAft>
                <a:spcPct val="0"/>
              </a:spcAft>
              <a:buClr>
                <a:schemeClr val="accent1"/>
              </a:buClr>
              <a:buSzTx/>
              <a:tabLst/>
              <a:defRPr/>
            </a:pPr>
            <a:r>
              <a:rPr kumimoji="1" lang="en-US" altLang="ja-JP" sz="20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English ver.	1000</a:t>
            </a:r>
            <a:r>
              <a:rPr lang="ja-JP" altLang="en-US" sz="2000" dirty="0">
                <a:solidFill>
                  <a:sysClr val="windowText" lastClr="000000"/>
                </a:solidFill>
                <a:latin typeface="Arial" panose="020B0604020202020204" pitchFamily="34" charset="0"/>
                <a:ea typeface="メイリオ"/>
                <a:cs typeface="Arial" panose="020B0604020202020204" pitchFamily="34" charset="0"/>
              </a:rPr>
              <a:t> </a:t>
            </a:r>
            <a:r>
              <a:rPr lang="en-US" altLang="ja-JP" sz="2000" dirty="0" smtClean="0">
                <a:solidFill>
                  <a:sysClr val="windowText" lastClr="000000"/>
                </a:solidFill>
                <a:latin typeface="Arial" panose="020B0604020202020204" pitchFamily="34" charset="0"/>
                <a:ea typeface="Roboto" panose="020B0600070205080204" charset="0"/>
                <a:cs typeface="Arial" panose="020B0604020202020204" pitchFamily="34" charset="0"/>
              </a:rPr>
              <a:t>copies</a:t>
            </a:r>
            <a:endParaRPr kumimoji="1" lang="en-US" altLang="ja-JP" sz="20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endParaRPr>
          </a:p>
          <a:p>
            <a:pPr marL="619125" marR="0" lvl="1" indent="-342900" algn="l" defTabSz="914400" rtl="0" eaLnBrk="1" fontAlgn="base" latinLnBrk="0" hangingPunct="1">
              <a:lnSpc>
                <a:spcPct val="100000"/>
              </a:lnSpc>
              <a:spcBef>
                <a:spcPts val="600"/>
              </a:spcBef>
              <a:spcAft>
                <a:spcPct val="0"/>
              </a:spcAft>
              <a:buClr>
                <a:schemeClr val="accent1"/>
              </a:buClr>
              <a:buSzTx/>
              <a:tabLst/>
              <a:defRPr/>
            </a:pPr>
            <a:r>
              <a:rPr kumimoji="1" lang="en-US" altLang="ja-JP" sz="2000" b="0" i="0" u="none" strike="noStrike" kern="0" cap="none" spc="0" normalizeH="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PDF files by </a:t>
            </a:r>
            <a:r>
              <a:rPr kumimoji="1" lang="en-US" altLang="ja-JP" sz="20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CC-0</a:t>
            </a:r>
            <a:r>
              <a:rPr kumimoji="1" lang="en-US" altLang="ja-JP" sz="2000" b="0" i="0" u="none" strike="noStrike" kern="0" cap="none" spc="0" normalizeH="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 are also available</a:t>
            </a:r>
            <a:endParaRPr kumimoji="1" lang="en-US" altLang="ja-JP" sz="20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endParaRPr>
          </a:p>
          <a:p>
            <a:pPr marL="361950" marR="0" lvl="0" indent="-361950" algn="l" defTabSz="914400" rtl="0" eaLnBrk="1" fontAlgn="base" latinLnBrk="0" hangingPunct="1">
              <a:lnSpc>
                <a:spcPct val="100000"/>
              </a:lnSpc>
              <a:spcBef>
                <a:spcPts val="600"/>
              </a:spcBef>
              <a:spcAft>
                <a:spcPct val="0"/>
              </a:spcAft>
              <a:buClr>
                <a:schemeClr val="accent1"/>
              </a:buClr>
              <a:buSzTx/>
              <a:buFont typeface="Wingdings" panose="05000000000000000000" pitchFamily="2" charset="2"/>
              <a:buChar char="u"/>
              <a:tabLst/>
              <a:defRPr/>
            </a:pPr>
            <a:r>
              <a:rPr lang="en-US" altLang="ja-JP" sz="2400" dirty="0" smtClean="0">
                <a:solidFill>
                  <a:sysClr val="windowText" lastClr="000000"/>
                </a:solidFill>
                <a:latin typeface="Arial" panose="020B0604020202020204" pitchFamily="34" charset="0"/>
                <a:ea typeface="Roboto" panose="020B0600070205080204" charset="0"/>
                <a:cs typeface="Arial" panose="020B0604020202020204" pitchFamily="34" charset="0"/>
              </a:rPr>
              <a:t>This leaflet is used for not only  communication if supply chain, but also in-company education</a:t>
            </a:r>
            <a:endParaRPr kumimoji="1" lang="en-US" altLang="ja-JP" sz="24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endParaRPr>
          </a:p>
          <a:p>
            <a:pPr marL="361950" marR="0" lvl="0" indent="-361950" algn="l" defTabSz="914400" rtl="0" eaLnBrk="1" fontAlgn="base" latinLnBrk="0" hangingPunct="1">
              <a:lnSpc>
                <a:spcPct val="100000"/>
              </a:lnSpc>
              <a:spcBef>
                <a:spcPts val="600"/>
              </a:spcBef>
              <a:spcAft>
                <a:spcPct val="0"/>
              </a:spcAft>
              <a:buClr>
                <a:schemeClr val="accent1"/>
              </a:buClr>
              <a:buSzTx/>
              <a:buFont typeface="Wingdings" panose="05000000000000000000" pitchFamily="2" charset="2"/>
              <a:buChar char="u"/>
              <a:tabLst/>
              <a:defRPr/>
            </a:pPr>
            <a:r>
              <a:rPr lang="en-US" altLang="ja-JP" sz="2400" dirty="0" smtClean="0">
                <a:solidFill>
                  <a:sysClr val="windowText" lastClr="000000"/>
                </a:solidFill>
                <a:latin typeface="Arial" panose="020B0604020202020204" pitchFamily="34" charset="0"/>
                <a:ea typeface="Roboto" panose="020B0600070205080204" charset="0"/>
                <a:cs typeface="Arial" panose="020B0604020202020204" pitchFamily="34" charset="0"/>
              </a:rPr>
              <a:t>Plan to distribute in the </a:t>
            </a:r>
            <a:r>
              <a:rPr kumimoji="1" lang="en-US" altLang="ja-JP" sz="24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rPr>
              <a:t>Open Source Summit Japan</a:t>
            </a:r>
          </a:p>
          <a:p>
            <a:pPr marL="361950" marR="0" lvl="0" indent="-361950" algn="l" defTabSz="914400" rtl="0" eaLnBrk="1" fontAlgn="base" latinLnBrk="0" hangingPunct="1">
              <a:lnSpc>
                <a:spcPct val="100000"/>
              </a:lnSpc>
              <a:spcBef>
                <a:spcPts val="600"/>
              </a:spcBef>
              <a:spcAft>
                <a:spcPct val="0"/>
              </a:spcAft>
              <a:buClr>
                <a:schemeClr val="accent1"/>
              </a:buClr>
              <a:buSzTx/>
              <a:buFont typeface="Wingdings" panose="05000000000000000000" pitchFamily="2" charset="2"/>
              <a:buChar char="u"/>
              <a:tabLst/>
              <a:defRPr/>
            </a:pPr>
            <a:endParaRPr kumimoji="1" lang="en-US" altLang="ja-JP" sz="2400" b="0" i="0" u="none" strike="noStrike" kern="0" cap="none" spc="0" normalizeH="0" baseline="0" noProof="0" dirty="0" smtClean="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endParaRPr>
          </a:p>
          <a:p>
            <a:pPr marL="361950" marR="0" lvl="0" indent="-361950" algn="l" defTabSz="914400" rtl="0" eaLnBrk="1" fontAlgn="base" latinLnBrk="0" hangingPunct="1">
              <a:lnSpc>
                <a:spcPct val="100000"/>
              </a:lnSpc>
              <a:spcBef>
                <a:spcPts val="600"/>
              </a:spcBef>
              <a:spcAft>
                <a:spcPct val="0"/>
              </a:spcAft>
              <a:buClr>
                <a:schemeClr val="accent1"/>
              </a:buClr>
              <a:buSzTx/>
              <a:buFont typeface="Wingdings" panose="05000000000000000000" pitchFamily="2" charset="2"/>
              <a:buChar char="u"/>
              <a:tabLst/>
              <a:defRPr/>
            </a:pPr>
            <a:r>
              <a:rPr lang="en-US" altLang="ja-JP" sz="2400" dirty="0" smtClean="0">
                <a:solidFill>
                  <a:sysClr val="windowText" lastClr="000000"/>
                </a:solidFill>
                <a:latin typeface="Arial" panose="020B0604020202020204" pitchFamily="34" charset="0"/>
                <a:ea typeface="Roboto" panose="020B0600070205080204" charset="0"/>
                <a:cs typeface="Arial" panose="020B0604020202020204" pitchFamily="34" charset="0"/>
              </a:rPr>
              <a:t>Preparing Chinese ver.</a:t>
            </a:r>
            <a:endParaRPr kumimoji="1" lang="en-US" altLang="ja-JP" sz="2400" b="0" i="0" u="none" strike="noStrike" kern="0" cap="none" spc="0" normalizeH="0" baseline="0" noProof="0" dirty="0">
              <a:ln>
                <a:noFill/>
              </a:ln>
              <a:solidFill>
                <a:sysClr val="windowText" lastClr="000000"/>
              </a:solidFill>
              <a:effectLst/>
              <a:uLnTx/>
              <a:uFillTx/>
              <a:latin typeface="Arial" panose="020B0604020202020204" pitchFamily="34" charset="0"/>
              <a:ea typeface="Roboto" panose="020B0600070205080204" charset="0"/>
              <a:cs typeface="Arial" panose="020B0604020202020204" pitchFamily="34" charset="0"/>
            </a:endParaRPr>
          </a:p>
        </p:txBody>
      </p:sp>
      <p:pic>
        <p:nvPicPr>
          <p:cNvPr id="13" name="図 12" descr="スクリーンショット が含まれている画像&#10;&#10;非常に高い精度で生成された説明">
            <a:extLst>
              <a:ext uri="{FF2B5EF4-FFF2-40B4-BE49-F238E27FC236}">
                <a16:creationId xmlns:a16="http://schemas.microsoft.com/office/drawing/2014/main" id="{67E3D24D-4445-49F6-95AF-62207C08D8C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935" t="3800" r="4019" b="3800"/>
          <a:stretch/>
        </p:blipFill>
        <p:spPr>
          <a:xfrm>
            <a:off x="350489" y="1556792"/>
            <a:ext cx="2999788" cy="42124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2989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a:noFill/>
          <a:ln>
            <a:noFill/>
          </a:ln>
        </p:spPr>
        <p:txBody>
          <a:bodyPr lIns="91425" tIns="45700" rIns="91425" bIns="45700" anchor="ctr" anchorCtr="0">
            <a:noAutofit/>
          </a:bodyPr>
          <a:lstStyle/>
          <a:p>
            <a:pPr lvl="0">
              <a:buSzPct val="25000"/>
            </a:pPr>
            <a:r>
              <a:rPr lang="en-US" altLang="ja-JP" dirty="0">
                <a:ea typeface="メイリオ" panose="020B0604030504040204" pitchFamily="50" charset="-128"/>
              </a:rPr>
              <a:t>Educational material SWG</a:t>
            </a:r>
          </a:p>
        </p:txBody>
      </p:sp>
      <p:sp>
        <p:nvSpPr>
          <p:cNvPr id="2" name="テキスト プレースホルダー 1"/>
          <p:cNvSpPr>
            <a:spLocks noGrp="1"/>
          </p:cNvSpPr>
          <p:nvPr>
            <p:ph type="body" idx="1"/>
          </p:nvPr>
        </p:nvSpPr>
        <p:spPr/>
        <p:txBody>
          <a:bodyPr/>
          <a:lstStyle/>
          <a:p>
            <a:pPr marL="542925" indent="-542925">
              <a:spcBef>
                <a:spcPts val="1800"/>
              </a:spcBef>
              <a:buNone/>
            </a:pPr>
            <a:r>
              <a:rPr lang="en-US" altLang="ja-JP" sz="3200" dirty="0">
                <a:solidFill>
                  <a:srgbClr val="D2533C"/>
                </a:solidFill>
                <a:ea typeface="Roboto" panose="020B0600070205080204" charset="0"/>
              </a:rPr>
              <a:t>1</a:t>
            </a:r>
            <a:r>
              <a:rPr lang="en-US" altLang="ja-JP" sz="3200" dirty="0" smtClean="0">
                <a:solidFill>
                  <a:srgbClr val="D2533C"/>
                </a:solidFill>
                <a:ea typeface="Roboto" panose="020B0600070205080204" charset="0"/>
              </a:rPr>
              <a:t>. Overview</a:t>
            </a:r>
            <a:endParaRPr kumimoji="1" lang="en-US" altLang="ja-JP" dirty="0" smtClean="0">
              <a:ea typeface="Roboto" panose="020B0600070205080204" charset="0"/>
            </a:endParaRPr>
          </a:p>
          <a:p>
            <a:pPr marL="704850" indent="-342900">
              <a:spcBef>
                <a:spcPts val="1800"/>
              </a:spcBef>
              <a:buSzPct val="100000"/>
              <a:buFont typeface="Wingdings" panose="05000000000000000000" pitchFamily="2" charset="2"/>
              <a:buChar char="u"/>
            </a:pPr>
            <a:r>
              <a:rPr kumimoji="1" lang="en-US" altLang="ja-JP" dirty="0" smtClean="0">
                <a:ea typeface="Roboto" panose="020B0600070205080204" charset="0"/>
              </a:rPr>
              <a:t>Member</a:t>
            </a:r>
            <a:endParaRPr kumimoji="1" lang="en-US" altLang="ja-JP" dirty="0">
              <a:ea typeface="Roboto" panose="020B0600070205080204" charset="0"/>
            </a:endParaRPr>
          </a:p>
          <a:p>
            <a:pPr marL="876300" lvl="1" indent="-342900">
              <a:spcBef>
                <a:spcPts val="600"/>
              </a:spcBef>
              <a:buSzPct val="100000"/>
              <a:buFont typeface="Arial" panose="020B0604020202020204" pitchFamily="34" charset="0"/>
              <a:buChar char="•"/>
            </a:pPr>
            <a:r>
              <a:rPr kumimoji="1" lang="en-US" altLang="ja-JP" dirty="0" smtClean="0">
                <a:latin typeface="Arial" panose="020B0604020202020204" pitchFamily="34" charset="0"/>
                <a:ea typeface="Roboto" panose="020B0600070205080204" charset="0"/>
                <a:cs typeface="Arial" panose="020B0604020202020204" pitchFamily="34" charset="0"/>
              </a:rPr>
              <a:t>Koizumi, Fukuchi</a:t>
            </a:r>
          </a:p>
          <a:p>
            <a:pPr marL="876300" lvl="1" indent="-342900">
              <a:spcBef>
                <a:spcPts val="600"/>
              </a:spcBef>
              <a:buSzPct val="100000"/>
              <a:buFont typeface="Arial" panose="020B0604020202020204" pitchFamily="34" charset="0"/>
              <a:buChar char="•"/>
            </a:pPr>
            <a:r>
              <a:rPr lang="en-US" altLang="ja-JP" dirty="0" smtClean="0">
                <a:latin typeface="Arial" panose="020B0604020202020204" pitchFamily="34" charset="0"/>
                <a:ea typeface="Roboto" panose="020B0600070205080204" charset="0"/>
                <a:cs typeface="Arial" panose="020B0604020202020204" pitchFamily="34" charset="0"/>
              </a:rPr>
              <a:t>Iwata (Reporter)</a:t>
            </a:r>
            <a:endParaRPr kumimoji="1" lang="en-US" altLang="ja-JP" dirty="0" smtClean="0">
              <a:latin typeface="Arial" panose="020B0604020202020204" pitchFamily="34" charset="0"/>
              <a:ea typeface="Roboto" panose="020B0600070205080204" charset="0"/>
              <a:cs typeface="Arial" panose="020B0604020202020204" pitchFamily="34" charset="0"/>
            </a:endParaRPr>
          </a:p>
          <a:p>
            <a:pPr marL="704850" indent="-342900">
              <a:spcBef>
                <a:spcPts val="1800"/>
              </a:spcBef>
              <a:buSzPct val="100000"/>
              <a:buFont typeface="Wingdings" panose="05000000000000000000" pitchFamily="2" charset="2"/>
              <a:buChar char="u"/>
            </a:pPr>
            <a:r>
              <a:rPr lang="en-US" altLang="ja-JP" dirty="0" smtClean="0">
                <a:ea typeface="Roboto" panose="020B0600070205080204" charset="0"/>
              </a:rPr>
              <a:t>Activity</a:t>
            </a:r>
            <a:endParaRPr lang="en-US" altLang="ja-JP" dirty="0">
              <a:ea typeface="Roboto" panose="020B0600070205080204" charset="0"/>
            </a:endParaRPr>
          </a:p>
          <a:p>
            <a:pPr marL="876300" lvl="1" indent="-342900">
              <a:spcBef>
                <a:spcPts val="600"/>
              </a:spcBef>
              <a:buSzPct val="100000"/>
              <a:buFont typeface="Arial" panose="020B0604020202020204" pitchFamily="34" charset="0"/>
              <a:buChar char="•"/>
            </a:pPr>
            <a:r>
              <a:rPr kumimoji="1" lang="en-US" altLang="ja-JP" dirty="0" smtClean="0">
                <a:latin typeface="Arial" panose="020B0604020202020204" pitchFamily="34" charset="0"/>
                <a:ea typeface="Roboto" panose="020B0600070205080204" charset="0"/>
                <a:cs typeface="Arial" panose="020B0604020202020204" pitchFamily="34" charset="0"/>
              </a:rPr>
              <a:t>F2F meetings: 4 times</a:t>
            </a:r>
            <a:r>
              <a:rPr kumimoji="1" lang="ja-JP" altLang="en-US" dirty="0">
                <a:latin typeface="Arial" panose="020B0604020202020204" pitchFamily="34" charset="0"/>
                <a:ea typeface="メイリオ" panose="020B0604030504040204" pitchFamily="50" charset="-128"/>
                <a:cs typeface="Arial" panose="020B0604020202020204" pitchFamily="34" charset="0"/>
              </a:rPr>
              <a:t>　</a:t>
            </a:r>
            <a:r>
              <a:rPr kumimoji="1" lang="en-US" altLang="ja-JP" dirty="0" smtClean="0">
                <a:latin typeface="Arial" panose="020B0604020202020204" pitchFamily="34" charset="0"/>
                <a:ea typeface="Roboto" panose="020B0600070205080204" charset="0"/>
                <a:cs typeface="Arial" panose="020B0604020202020204" pitchFamily="34" charset="0"/>
              </a:rPr>
              <a:t>5/13､6/4､6/24､7/9</a:t>
            </a:r>
            <a:r>
              <a:rPr kumimoji="1" lang="ja-JP" altLang="en-US" dirty="0">
                <a:latin typeface="Arial" panose="020B0604020202020204" pitchFamily="34" charset="0"/>
                <a:ea typeface="メイリオ" panose="020B0604030504040204" pitchFamily="50" charset="-128"/>
                <a:cs typeface="Arial" panose="020B0604020202020204" pitchFamily="34" charset="0"/>
              </a:rPr>
              <a:t> </a:t>
            </a:r>
            <a:r>
              <a:rPr kumimoji="1" lang="en-US" altLang="ja-JP" dirty="0" smtClean="0">
                <a:latin typeface="Arial" panose="020B0604020202020204" pitchFamily="34" charset="0"/>
                <a:ea typeface="Roboto" panose="020B0600070205080204" charset="0"/>
                <a:cs typeface="Arial" panose="020B0604020202020204" pitchFamily="34" charset="0"/>
              </a:rPr>
              <a:t>(@Hitachi)</a:t>
            </a:r>
            <a:endParaRPr kumimoji="1" lang="en-US" altLang="ja-JP" dirty="0">
              <a:latin typeface="Arial" panose="020B0604020202020204" pitchFamily="34" charset="0"/>
              <a:ea typeface="Roboto" panose="020B0600070205080204" charset="0"/>
              <a:cs typeface="Arial" panose="020B0604020202020204" pitchFamily="34" charset="0"/>
            </a:endParaRPr>
          </a:p>
          <a:p>
            <a:pPr marL="876300" lvl="1" indent="-342900">
              <a:spcBef>
                <a:spcPts val="600"/>
              </a:spcBef>
              <a:buSzPct val="100000"/>
              <a:buFont typeface="Arial" panose="020B0604020202020204" pitchFamily="34" charset="0"/>
              <a:buChar char="•"/>
            </a:pPr>
            <a:r>
              <a:rPr lang="en-US" altLang="ja-JP" dirty="0" smtClean="0">
                <a:solidFill>
                  <a:schemeClr val="tx1"/>
                </a:solidFill>
                <a:latin typeface="Arial" panose="020B0604020202020204" pitchFamily="34" charset="0"/>
                <a:ea typeface="Roboto" panose="020B0600070205080204" charset="0"/>
                <a:cs typeface="Arial" panose="020B0604020202020204" pitchFamily="34" charset="0"/>
              </a:rPr>
              <a:t>Discuss and make the simple version of educational materials</a:t>
            </a:r>
            <a:endParaRPr lang="en-US" altLang="ja-JP" dirty="0">
              <a:latin typeface="Arial" panose="020B0604020202020204" pitchFamily="34" charset="0"/>
              <a:ea typeface="Roboto" panose="020B0600070205080204" charset="0"/>
              <a:cs typeface="Arial" panose="020B0604020202020204" pitchFamily="34" charset="0"/>
            </a:endParaRPr>
          </a:p>
          <a:p>
            <a:pPr marL="876300" lvl="1" indent="-342900">
              <a:spcBef>
                <a:spcPts val="600"/>
              </a:spcBef>
              <a:buSzPct val="100000"/>
              <a:buFont typeface="Arial" panose="020B0604020202020204" pitchFamily="34" charset="0"/>
              <a:buChar char="•"/>
            </a:pPr>
            <a:r>
              <a:rPr kumimoji="1" lang="en-US" altLang="ja-JP" dirty="0" smtClean="0">
                <a:latin typeface="Arial" panose="020B0604020202020204" pitchFamily="34" charset="0"/>
                <a:ea typeface="Roboto" panose="020B0600070205080204" charset="0"/>
                <a:cs typeface="Arial" panose="020B0604020202020204" pitchFamily="34" charset="0"/>
              </a:rPr>
              <a:t>meeting coordination</a:t>
            </a:r>
            <a:endParaRPr kumimoji="1" lang="en-US" altLang="ja-JP" dirty="0">
              <a:latin typeface="Arial" panose="020B0604020202020204" pitchFamily="34" charset="0"/>
              <a:ea typeface="Roboto" panose="020B0600070205080204" charset="0"/>
              <a:cs typeface="Arial" panose="020B0604020202020204" pitchFamily="34" charset="0"/>
            </a:endParaRPr>
          </a:p>
        </p:txBody>
      </p:sp>
    </p:spTree>
    <p:extLst>
      <p:ext uri="{BB962C8B-B14F-4D97-AF65-F5344CB8AC3E}">
        <p14:creationId xmlns:p14="http://schemas.microsoft.com/office/powerpoint/2010/main" val="1862995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US" altLang="ja-JP" sz="3200" dirty="0">
                <a:ea typeface="メイリオ" panose="020B0604030504040204" pitchFamily="50" charset="-128"/>
              </a:rPr>
              <a:t>2</a:t>
            </a:r>
            <a:r>
              <a:rPr lang="en-US" altLang="ja-JP" sz="3200" dirty="0" smtClean="0">
                <a:ea typeface="メイリオ" panose="020B0604030504040204" pitchFamily="50" charset="-128"/>
              </a:rPr>
              <a:t>. Analysis of case studies in 4 companies</a:t>
            </a:r>
            <a:endParaRPr lang="en-US" sz="3200" b="0" i="0" u="none" strike="noStrike" cap="none" dirty="0">
              <a:solidFill>
                <a:schemeClr val="dk2"/>
              </a:solidFill>
              <a:ea typeface="メイリオ" panose="020B0604030504040204" pitchFamily="50" charset="-128"/>
              <a:sym typeface="Roboto"/>
            </a:endParaRPr>
          </a:p>
        </p:txBody>
      </p:sp>
      <p:sp>
        <p:nvSpPr>
          <p:cNvPr id="5" name="Shape 61"/>
          <p:cNvSpPr txBox="1">
            <a:spLocks noGrp="1"/>
          </p:cNvSpPr>
          <p:nvPr>
            <p:ph type="body" idx="1"/>
          </p:nvPr>
        </p:nvSpPr>
        <p:spPr>
          <a:prstGeom prst="rect">
            <a:avLst/>
          </a:prstGeom>
          <a:noFill/>
          <a:ln>
            <a:noFill/>
          </a:ln>
        </p:spPr>
        <p:txBody>
          <a:bodyPr lIns="91425" tIns="45700" rIns="91425" bIns="45700" anchor="t" anchorCtr="0">
            <a:noAutofit/>
          </a:bodyPr>
          <a:lstStyle/>
          <a:p>
            <a:pPr marL="457200" lvl="0" indent="-457200">
              <a:spcBef>
                <a:spcPts val="1800"/>
              </a:spcBef>
              <a:buSzPct val="100000"/>
              <a:buFont typeface="+mj-lt"/>
              <a:buAutoNum type="alphaLcPeriod"/>
            </a:pPr>
            <a:r>
              <a:rPr lang="en-US" altLang="ja-JP" dirty="0" smtClean="0">
                <a:solidFill>
                  <a:schemeClr val="tx1"/>
                </a:solidFill>
                <a:ea typeface="Roboto" panose="020B0600070205080204" charset="0"/>
              </a:rPr>
              <a:t>Result of analysis</a:t>
            </a:r>
          </a:p>
          <a:p>
            <a:pPr marL="788670" lvl="1" indent="-514350">
              <a:spcBef>
                <a:spcPts val="1800"/>
              </a:spcBef>
              <a:buSzPct val="100000"/>
              <a:buFont typeface="+mj-lt"/>
              <a:buAutoNum type="romanLcPeriod"/>
            </a:pPr>
            <a:r>
              <a:rPr lang="en-US" altLang="ja-JP" dirty="0" smtClean="0">
                <a:solidFill>
                  <a:srgbClr val="FF0000"/>
                </a:solidFill>
                <a:ea typeface="Roboto" panose="020B0600070205080204" charset="0"/>
              </a:rPr>
              <a:t>Compliant program description is required to meet Spec</a:t>
            </a:r>
            <a:r>
              <a:rPr lang="en-US" altLang="ja-JP" dirty="0">
                <a:solidFill>
                  <a:srgbClr val="FF0000"/>
                </a:solidFill>
                <a:ea typeface="Roboto" panose="020B0600070205080204" charset="0"/>
              </a:rPr>
              <a:t>.-</a:t>
            </a:r>
            <a:r>
              <a:rPr lang="en-US" altLang="ja-JP" dirty="0" smtClean="0">
                <a:solidFill>
                  <a:srgbClr val="FF0000"/>
                </a:solidFill>
                <a:ea typeface="Roboto" panose="020B0600070205080204" charset="0"/>
              </a:rPr>
              <a:t>2.0</a:t>
            </a:r>
            <a:endParaRPr lang="ja-JP" altLang="en-US" dirty="0">
              <a:solidFill>
                <a:srgbClr val="FF0000"/>
              </a:solidFill>
              <a:ea typeface="メイリオ" panose="020B0604030504040204" pitchFamily="50" charset="-128"/>
            </a:endParaRPr>
          </a:p>
          <a:p>
            <a:pPr marL="781050" lvl="0" indent="-514350">
              <a:spcBef>
                <a:spcPts val="600"/>
              </a:spcBef>
              <a:buSzPct val="100000"/>
              <a:buFont typeface="+mj-lt"/>
              <a:buAutoNum type="romanLcPeriod"/>
            </a:pPr>
            <a:r>
              <a:rPr lang="en-US" altLang="ja-JP" sz="2000" dirty="0" smtClean="0">
                <a:solidFill>
                  <a:srgbClr val="FFC000"/>
                </a:solidFill>
                <a:ea typeface="Roboto" panose="020B0600070205080204" charset="0"/>
              </a:rPr>
              <a:t>Consider the excess and deficiency of Curriculum</a:t>
            </a:r>
          </a:p>
          <a:p>
            <a:pPr marL="781050" indent="-514350">
              <a:spcBef>
                <a:spcPts val="600"/>
              </a:spcBef>
              <a:buSzPct val="100000"/>
              <a:buFont typeface="+mj-lt"/>
              <a:buAutoNum type="romanLcPeriod"/>
            </a:pPr>
            <a:r>
              <a:rPr lang="en-US" altLang="ja-JP" sz="2000" dirty="0" smtClean="0">
                <a:solidFill>
                  <a:srgbClr val="0070C0"/>
                </a:solidFill>
                <a:ea typeface="Roboto" panose="020B0600070205080204" charset="0"/>
              </a:rPr>
              <a:t>The simple version is positioned as the follow-up material of the pamphlet</a:t>
            </a:r>
          </a:p>
          <a:p>
            <a:pPr marL="781050" indent="-514350">
              <a:spcBef>
                <a:spcPts val="600"/>
              </a:spcBef>
              <a:buSzPct val="100000"/>
              <a:buFont typeface="+mj-lt"/>
              <a:buAutoNum type="romanLcPeriod"/>
            </a:pPr>
            <a:r>
              <a:rPr lang="en-US" altLang="ja-JP" sz="2000" dirty="0" smtClean="0">
                <a:solidFill>
                  <a:srgbClr val="00B050"/>
                </a:solidFill>
                <a:ea typeface="Roboto" panose="020B0600070205080204" charset="0"/>
              </a:rPr>
              <a:t>Consider the common contents of basic education</a:t>
            </a:r>
            <a:endParaRPr lang="en-US" altLang="ja-JP" dirty="0" smtClean="0">
              <a:solidFill>
                <a:schemeClr val="tx1"/>
              </a:solidFill>
              <a:ea typeface="Roboto" panose="020B0600070205080204" charset="0"/>
            </a:endParaRPr>
          </a:p>
          <a:p>
            <a:pPr marL="457200" lvl="0" indent="-457200">
              <a:spcBef>
                <a:spcPts val="1800"/>
              </a:spcBef>
              <a:buSzPct val="100000"/>
              <a:buFont typeface="+mj-lt"/>
              <a:buAutoNum type="alphaLcPeriod" startAt="2"/>
            </a:pPr>
            <a:r>
              <a:rPr lang="en-US" altLang="ja-JP" dirty="0" smtClean="0">
                <a:solidFill>
                  <a:schemeClr val="tx1"/>
                </a:solidFill>
                <a:ea typeface="Roboto" panose="020B0600070205080204" charset="0"/>
              </a:rPr>
              <a:t>Proposal of contents of simple version of common educational materials</a:t>
            </a:r>
            <a:r>
              <a:rPr lang="en-US" altLang="ja-JP" dirty="0">
                <a:solidFill>
                  <a:schemeClr val="tx1"/>
                </a:solidFill>
                <a:ea typeface="Roboto" panose="020B0600070205080204" charset="0"/>
              </a:rPr>
              <a:t> </a:t>
            </a:r>
            <a:r>
              <a:rPr lang="en-US" altLang="ja-JP" dirty="0" err="1" smtClean="0">
                <a:solidFill>
                  <a:schemeClr val="tx1"/>
                </a:solidFill>
                <a:ea typeface="Roboto" panose="020B0600070205080204" charset="0"/>
              </a:rPr>
              <a:t>i</a:t>
            </a:r>
            <a:r>
              <a:rPr lang="en-US" altLang="ja-JP" dirty="0" smtClean="0">
                <a:solidFill>
                  <a:schemeClr val="tx1"/>
                </a:solidFill>
                <a:ea typeface="Roboto" panose="020B0600070205080204" charset="0"/>
              </a:rPr>
              <a:t>., ii., ⅲ. are required items the common contents of ⅳ. are emphasized, and some contents of ⅳ. </a:t>
            </a:r>
            <a:r>
              <a:rPr lang="en-US" altLang="ja-JP" dirty="0">
                <a:solidFill>
                  <a:schemeClr val="tx1"/>
                </a:solidFill>
                <a:ea typeface="Roboto" panose="020B0600070205080204" charset="0"/>
              </a:rPr>
              <a:t>a</a:t>
            </a:r>
            <a:r>
              <a:rPr lang="en-US" altLang="ja-JP" dirty="0" smtClean="0">
                <a:solidFill>
                  <a:schemeClr val="tx1"/>
                </a:solidFill>
                <a:ea typeface="Roboto" panose="020B0600070205080204" charset="0"/>
              </a:rPr>
              <a:t>re schematic</a:t>
            </a:r>
            <a:endParaRPr kumimoji="1" lang="en-US" altLang="ja-JP" dirty="0">
              <a:solidFill>
                <a:schemeClr val="tx1"/>
              </a:solidFill>
              <a:ea typeface="Roboto" panose="020B0600070205080204" charset="0"/>
            </a:endParaRPr>
          </a:p>
          <a:p>
            <a:pPr marL="457200" indent="-457200">
              <a:spcBef>
                <a:spcPts val="1800"/>
              </a:spcBef>
              <a:buSzPct val="100000"/>
              <a:buFont typeface="+mj-lt"/>
              <a:buAutoNum type="alphaLcPeriod" startAt="2"/>
            </a:pPr>
            <a:r>
              <a:rPr kumimoji="1" lang="en-US" altLang="ja-JP" dirty="0" smtClean="0">
                <a:solidFill>
                  <a:schemeClr val="tx1"/>
                </a:solidFill>
                <a:ea typeface="Roboto" panose="020B0600070205080204" charset="0"/>
              </a:rPr>
              <a:t>An example of “Sharing of roles and clarification of responsibilities” and an example of essential requirements for roles on Spec.-2.0.</a:t>
            </a:r>
          </a:p>
        </p:txBody>
      </p:sp>
    </p:spTree>
    <p:extLst>
      <p:ext uri="{BB962C8B-B14F-4D97-AF65-F5344CB8AC3E}">
        <p14:creationId xmlns:p14="http://schemas.microsoft.com/office/powerpoint/2010/main" val="3738659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37000" y="548680"/>
            <a:ext cx="9432000" cy="900000"/>
          </a:xfrm>
          <a:prstGeom prst="rect">
            <a:avLst/>
          </a:prstGeom>
          <a:noFill/>
          <a:ln>
            <a:noFill/>
          </a:ln>
        </p:spPr>
        <p:txBody>
          <a:bodyPr lIns="91425" tIns="45700" rIns="91425" bIns="45700" anchor="ctr" anchorCtr="0">
            <a:noAutofit/>
          </a:bodyPr>
          <a:lstStyle/>
          <a:p>
            <a:pPr marL="447675" indent="-447675">
              <a:buClr>
                <a:srgbClr val="D2533C"/>
              </a:buClr>
              <a:buSzPct val="25000"/>
            </a:pPr>
            <a:r>
              <a:rPr lang="en-US" altLang="ja-JP" sz="3200" dirty="0" smtClean="0">
                <a:solidFill>
                  <a:srgbClr val="D2533C"/>
                </a:solidFill>
                <a:ea typeface="Roboto" panose="020B0600070205080204" charset="0"/>
              </a:rPr>
              <a:t>3</a:t>
            </a:r>
            <a:r>
              <a:rPr lang="en-US" altLang="ja-JP" sz="3200" b="0" i="0" u="none" strike="noStrike" cap="none" dirty="0" smtClean="0">
                <a:solidFill>
                  <a:srgbClr val="D2533C"/>
                </a:solidFill>
                <a:ea typeface="Roboto" panose="020B0600070205080204" charset="0"/>
                <a:sym typeface="Roboto"/>
              </a:rPr>
              <a:t>.	Create the draft of Simple version of </a:t>
            </a:r>
            <a:br>
              <a:rPr lang="en-US" altLang="ja-JP" sz="3200" b="0" i="0" u="none" strike="noStrike" cap="none" dirty="0" smtClean="0">
                <a:solidFill>
                  <a:srgbClr val="D2533C"/>
                </a:solidFill>
                <a:ea typeface="Roboto" panose="020B0600070205080204" charset="0"/>
                <a:sym typeface="Roboto"/>
              </a:rPr>
            </a:br>
            <a:r>
              <a:rPr lang="en-US" altLang="ja-JP" sz="3200" b="0" i="0" u="none" strike="noStrike" cap="none" dirty="0" smtClean="0">
                <a:solidFill>
                  <a:srgbClr val="D2533C"/>
                </a:solidFill>
                <a:ea typeface="Roboto" panose="020B0600070205080204" charset="0"/>
                <a:sym typeface="Roboto"/>
              </a:rPr>
              <a:t>educational materials and schedule</a:t>
            </a:r>
            <a:endParaRPr lang="en-US" sz="2800" b="0" i="0" u="none" strike="noStrike" cap="none" dirty="0">
              <a:solidFill>
                <a:srgbClr val="C00000"/>
              </a:solidFill>
              <a:ea typeface="Roboto" panose="020B0600070205080204" charset="0"/>
              <a:sym typeface="Roboto"/>
            </a:endParaRPr>
          </a:p>
        </p:txBody>
      </p:sp>
      <p:sp>
        <p:nvSpPr>
          <p:cNvPr id="5" name="Shape 61"/>
          <p:cNvSpPr txBox="1">
            <a:spLocks noGrp="1"/>
          </p:cNvSpPr>
          <p:nvPr>
            <p:ph type="body" idx="1"/>
          </p:nvPr>
        </p:nvSpPr>
        <p:spPr>
          <a:xfrm>
            <a:off x="237000" y="1737376"/>
            <a:ext cx="9432000" cy="4536000"/>
          </a:xfrm>
          <a:prstGeom prst="rect">
            <a:avLst/>
          </a:prstGeom>
          <a:noFill/>
          <a:ln>
            <a:noFill/>
          </a:ln>
        </p:spPr>
        <p:txBody>
          <a:bodyPr lIns="91425" tIns="45700" rIns="91425" bIns="45700" anchor="t" anchorCtr="0">
            <a:noAutofit/>
          </a:bodyPr>
          <a:lstStyle/>
          <a:p>
            <a:pPr marL="266700" lvl="0" indent="-266700">
              <a:spcBef>
                <a:spcPts val="1800"/>
              </a:spcBef>
              <a:buSzPct val="100000"/>
              <a:buFont typeface="+mj-lt"/>
              <a:buAutoNum type="alphaLcPeriod"/>
            </a:pPr>
            <a:r>
              <a:rPr lang="en-US" altLang="ja-JP" dirty="0" smtClean="0">
                <a:solidFill>
                  <a:schemeClr val="tx1"/>
                </a:solidFill>
                <a:ea typeface="Roboto" panose="020B0600070205080204" charset="0"/>
              </a:rPr>
              <a:t>Start with the following chapters from case analysis</a:t>
            </a:r>
            <a:r>
              <a:rPr lang="en-US" altLang="ja-JP" dirty="0">
                <a:solidFill>
                  <a:schemeClr val="tx1"/>
                </a:solidFill>
                <a:ea typeface="Roboto" panose="020B0600070205080204" charset="0"/>
              </a:rPr>
              <a:t/>
            </a:r>
            <a:br>
              <a:rPr lang="en-US" altLang="ja-JP" dirty="0">
                <a:solidFill>
                  <a:schemeClr val="tx1"/>
                </a:solidFill>
                <a:ea typeface="Roboto" panose="020B0600070205080204" charset="0"/>
              </a:rPr>
            </a:br>
            <a:r>
              <a:rPr lang="en-US" altLang="ja-JP" sz="2000" dirty="0" smtClean="0">
                <a:solidFill>
                  <a:schemeClr val="tx1"/>
                </a:solidFill>
                <a:ea typeface="Roboto" panose="020B0600070205080204" charset="0"/>
              </a:rPr>
              <a:t>OSS Overview, Intellectual Property Rights, OSS Utilization, License, Compliant Program, Summary, Contact, Source / Reference Information</a:t>
            </a:r>
          </a:p>
          <a:p>
            <a:pPr marL="266700" indent="-266700">
              <a:spcBef>
                <a:spcPts val="1800"/>
              </a:spcBef>
              <a:buSzPct val="100000"/>
              <a:buFont typeface="+mj-lt"/>
              <a:buAutoNum type="alphaLcPeriod"/>
            </a:pPr>
            <a:r>
              <a:rPr lang="en-US" altLang="ja-JP" dirty="0" smtClean="0">
                <a:solidFill>
                  <a:schemeClr val="tx1"/>
                </a:solidFill>
                <a:ea typeface="Roboto" panose="020B0600070205080204" charset="0"/>
              </a:rPr>
              <a:t>Changed to the following chapters through consideration of drafting</a:t>
            </a:r>
            <a:br>
              <a:rPr lang="en-US" altLang="ja-JP" dirty="0" smtClean="0">
                <a:solidFill>
                  <a:schemeClr val="tx1"/>
                </a:solidFill>
                <a:ea typeface="Roboto" panose="020B0600070205080204" charset="0"/>
              </a:rPr>
            </a:br>
            <a:r>
              <a:rPr lang="en-US" altLang="ja-JP" sz="2000" dirty="0" smtClean="0">
                <a:solidFill>
                  <a:schemeClr val="tx1"/>
                </a:solidFill>
                <a:ea typeface="Roboto" panose="020B0600070205080204" charset="0"/>
              </a:rPr>
              <a:t>Intellectual Property Rights, FOSS license, FOSS Compliant Program, Consideration when introducing FOSS, Review, FOSS distribution, Summary, Contact, Source / Reference Information</a:t>
            </a:r>
          </a:p>
          <a:p>
            <a:pPr marL="266700" lvl="0" indent="-266700">
              <a:spcBef>
                <a:spcPts val="1800"/>
              </a:spcBef>
              <a:buSzPct val="100000"/>
              <a:buFont typeface="+mj-lt"/>
              <a:buAutoNum type="alphaLcPeriod"/>
            </a:pPr>
            <a:r>
              <a:rPr lang="en-US" altLang="ja-JP" b="0" i="0" u="none" strike="noStrike" cap="none" dirty="0" smtClean="0">
                <a:solidFill>
                  <a:schemeClr val="dk1"/>
                </a:solidFill>
                <a:ea typeface="Roboto" panose="020B0600070205080204" charset="0"/>
                <a:sym typeface="Roboto"/>
              </a:rPr>
              <a:t>Upload the first Japanese draft version to GitHub</a:t>
            </a:r>
            <a:br>
              <a:rPr lang="en-US" altLang="ja-JP" b="0" i="0" u="none" strike="noStrike" cap="none" dirty="0" smtClean="0">
                <a:solidFill>
                  <a:schemeClr val="dk1"/>
                </a:solidFill>
                <a:ea typeface="Roboto" panose="020B0600070205080204" charset="0"/>
                <a:sym typeface="Roboto"/>
              </a:rPr>
            </a:br>
            <a:r>
              <a:rPr lang="en-US" altLang="ja-JP" sz="2000" b="0" i="0" u="none" strike="noStrike" cap="none" dirty="0" smtClean="0">
                <a:solidFill>
                  <a:schemeClr val="dk1"/>
                </a:solidFill>
                <a:ea typeface="Roboto" panose="020B0600070205080204" charset="0"/>
                <a:sym typeface="Roboto"/>
              </a:rPr>
              <a:t>The first English version will be uploaded to GitHub at OSS EU in November</a:t>
            </a:r>
            <a:endParaRPr sz="2000" b="0" i="0" u="none" strike="noStrike" cap="none" dirty="0">
              <a:solidFill>
                <a:schemeClr val="dk1"/>
              </a:solidFill>
              <a:ea typeface="Roboto" panose="020B0600070205080204" charset="0"/>
              <a:sym typeface="Roboto"/>
            </a:endParaRPr>
          </a:p>
        </p:txBody>
      </p:sp>
    </p:spTree>
    <p:extLst>
      <p:ext uri="{BB962C8B-B14F-4D97-AF65-F5344CB8AC3E}">
        <p14:creationId xmlns:p14="http://schemas.microsoft.com/office/powerpoint/2010/main" val="3169275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rgbClr val="E56B45"/>
                </a:solidFill>
                <a:ea typeface="Roboto" panose="020B0600070205080204" charset="0"/>
              </a:rPr>
              <a:t>Exchanging license information SWG</a:t>
            </a:r>
            <a:endParaRPr kumimoji="1" lang="ja-JP" altLang="en-US" sz="2800" dirty="0">
              <a:ea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p:txBody>
          <a:bodyPr/>
          <a:lstStyle/>
          <a:p>
            <a:pPr marL="342900" indent="-342900">
              <a:spcBef>
                <a:spcPts val="0"/>
              </a:spcBef>
              <a:buSzPct val="100000"/>
              <a:buFont typeface="Wingdings" panose="05000000000000000000" pitchFamily="2" charset="2"/>
              <a:buChar char="u"/>
            </a:pPr>
            <a:r>
              <a:rPr lang="en-US" altLang="ja-JP" dirty="0" smtClean="0">
                <a:ea typeface="Roboto" panose="020B0600070205080204" charset="0"/>
              </a:rPr>
              <a:t>Clarify the information needed between companies</a:t>
            </a:r>
            <a:r>
              <a:rPr lang="ja-JP" altLang="en-US" dirty="0" smtClean="0">
                <a:ea typeface="メイリオ" panose="020B0604030504040204" pitchFamily="50" charset="-128"/>
              </a:rPr>
              <a:t> </a:t>
            </a:r>
            <a:r>
              <a:rPr lang="en-US" altLang="ja-JP" dirty="0" smtClean="0">
                <a:ea typeface="Roboto" panose="020B0600070205080204" charset="0"/>
              </a:rPr>
              <a:t>(</a:t>
            </a:r>
            <a:r>
              <a:rPr lang="en-US" altLang="ja-JP" dirty="0" smtClean="0">
                <a:solidFill>
                  <a:srgbClr val="FF0000"/>
                </a:solidFill>
                <a:ea typeface="Roboto" panose="020B0600070205080204" charset="0"/>
              </a:rPr>
              <a:t>core problem of member companies</a:t>
            </a:r>
            <a:r>
              <a:rPr lang="en-US" altLang="ja-JP" dirty="0" smtClean="0">
                <a:ea typeface="Roboto" panose="020B0600070205080204" charset="0"/>
              </a:rPr>
              <a:t>)</a:t>
            </a:r>
            <a:endParaRPr lang="en-US" altLang="ja-JP" dirty="0">
              <a:ea typeface="Roboto" panose="020B0600070205080204" charset="0"/>
            </a:endParaRPr>
          </a:p>
          <a:p>
            <a:pPr marL="596125" lvl="1" indent="-342900">
              <a:spcBef>
                <a:spcPts val="0"/>
              </a:spcBef>
              <a:buSzPct val="100000"/>
              <a:buFont typeface="Wingdings" panose="05000000000000000000" pitchFamily="2" charset="2"/>
              <a:buChar char="ü"/>
            </a:pPr>
            <a:r>
              <a:rPr lang="en-US" altLang="ja-JP" dirty="0" smtClean="0">
                <a:latin typeface="Arial" panose="020B0604020202020204" pitchFamily="34" charset="0"/>
                <a:ea typeface="Roboto" panose="020B0600070205080204" charset="0"/>
                <a:cs typeface="Arial" panose="020B0604020202020204" pitchFamily="34" charset="0"/>
              </a:rPr>
              <a:t>Define the information needed as license information</a:t>
            </a:r>
            <a:endParaRPr lang="ja-JP" altLang="en-US" dirty="0">
              <a:latin typeface="Arial" panose="020B0604020202020204" pitchFamily="34" charset="0"/>
              <a:ea typeface="メイリオ" panose="020B0604030504040204" pitchFamily="50" charset="-128"/>
              <a:cs typeface="Arial" panose="020B0604020202020204" pitchFamily="34" charset="0"/>
            </a:endParaRPr>
          </a:p>
          <a:p>
            <a:pPr marL="596125" lvl="1" indent="-342900">
              <a:spcBef>
                <a:spcPts val="0"/>
              </a:spcBef>
              <a:buSzPct val="100000"/>
              <a:buFont typeface="Wingdings" panose="05000000000000000000" pitchFamily="2" charset="2"/>
              <a:buChar char="ü"/>
            </a:pPr>
            <a:r>
              <a:rPr lang="en-US" altLang="ja-JP" dirty="0" smtClean="0">
                <a:latin typeface="Arial" panose="020B0604020202020204" pitchFamily="34" charset="0"/>
                <a:ea typeface="Roboto" panose="020B0600070205080204" charset="0"/>
                <a:cs typeface="Arial" panose="020B0604020202020204" pitchFamily="34" charset="0"/>
              </a:rPr>
              <a:t>Define the minimum information so as not to increase the burden</a:t>
            </a:r>
            <a:endParaRPr lang="en-US" altLang="ja-JP" dirty="0">
              <a:latin typeface="Arial" panose="020B0604020202020204" pitchFamily="34" charset="0"/>
              <a:ea typeface="Roboto" panose="020B0600070205080204" charset="0"/>
              <a:cs typeface="Arial" panose="020B0604020202020204" pitchFamily="34" charset="0"/>
            </a:endParaRPr>
          </a:p>
          <a:p>
            <a:pPr marL="253225" lvl="1" indent="0">
              <a:spcBef>
                <a:spcPts val="0"/>
              </a:spcBef>
              <a:buSzPct val="100000"/>
              <a:buNone/>
            </a:pPr>
            <a:r>
              <a:rPr lang="en-US" altLang="ja-JP" dirty="0" smtClean="0">
                <a:latin typeface="Arial" panose="020B0604020202020204" pitchFamily="34" charset="0"/>
                <a:ea typeface="Roboto" panose="020B0600070205080204" charset="0"/>
                <a:cs typeface="Arial" panose="020B0604020202020204" pitchFamily="34" charset="0"/>
                <a:sym typeface="Wingdings" panose="05000000000000000000" pitchFamily="2" charset="2"/>
              </a:rPr>
              <a:t>Progressing the collaboration with SPDX community</a:t>
            </a:r>
            <a:r>
              <a:rPr lang="ja-JP" altLang="en-US" dirty="0" smtClean="0">
                <a:latin typeface="Arial" panose="020B0604020202020204" pitchFamily="34" charset="0"/>
                <a:cs typeface="Arial" panose="020B0604020202020204" pitchFamily="34" charset="0"/>
              </a:rPr>
              <a:t> </a:t>
            </a:r>
            <a:r>
              <a:rPr lang="en-US" altLang="ja-JP" dirty="0">
                <a:latin typeface="Arial" panose="020B0604020202020204" pitchFamily="34" charset="0"/>
                <a:ea typeface="Roboto" panose="020B0600070205080204" charset="0"/>
                <a:cs typeface="Arial" panose="020B0604020202020204" pitchFamily="34" charset="0"/>
              </a:rPr>
              <a:t>:  </a:t>
            </a:r>
            <a:r>
              <a:rPr lang="en-US" altLang="ja-JP" dirty="0" smtClean="0">
                <a:latin typeface="Arial" panose="020B0604020202020204" pitchFamily="34" charset="0"/>
                <a:ea typeface="Roboto" panose="020B0600070205080204" charset="0"/>
                <a:cs typeface="Arial" panose="020B0604020202020204" pitchFamily="34" charset="0"/>
              </a:rPr>
              <a:t>defining SPDX Lite</a:t>
            </a:r>
            <a:r>
              <a:rPr lang="en-US" altLang="ja-JP" dirty="0" smtClean="0">
                <a:latin typeface="Arial" panose="020B0604020202020204" pitchFamily="34" charset="0"/>
                <a:cs typeface="Arial" panose="020B0604020202020204" pitchFamily="34" charset="0"/>
              </a:rPr>
              <a:t>, </a:t>
            </a:r>
            <a:r>
              <a:rPr lang="en-US" altLang="ja-JP" dirty="0" smtClean="0">
                <a:latin typeface="Arial" panose="020B0604020202020204" pitchFamily="34" charset="0"/>
                <a:ea typeface="Roboto" panose="020B0600070205080204" charset="0"/>
                <a:cs typeface="Arial" panose="020B0604020202020204" pitchFamily="34" charset="0"/>
              </a:rPr>
              <a:t>discussing guideline</a:t>
            </a:r>
            <a:endParaRPr lang="ja-JP" altLang="en-US" dirty="0">
              <a:latin typeface="Arial" panose="020B0604020202020204" pitchFamily="34" charset="0"/>
              <a:cs typeface="Arial" panose="020B0604020202020204" pitchFamily="34" charset="0"/>
            </a:endParaRPr>
          </a:p>
        </p:txBody>
      </p:sp>
      <p:grpSp>
        <p:nvGrpSpPr>
          <p:cNvPr id="7" name="グループ化 6"/>
          <p:cNvGrpSpPr/>
          <p:nvPr/>
        </p:nvGrpSpPr>
        <p:grpSpPr>
          <a:xfrm>
            <a:off x="236476" y="3185310"/>
            <a:ext cx="9433048" cy="3556058"/>
            <a:chOff x="272480" y="2502607"/>
            <a:chExt cx="9433048" cy="3556058"/>
          </a:xfrm>
        </p:grpSpPr>
        <p:sp>
          <p:nvSpPr>
            <p:cNvPr id="6" name="テキスト ボックス 5">
              <a:extLst>
                <a:ext uri="{FF2B5EF4-FFF2-40B4-BE49-F238E27FC236}">
                  <a16:creationId xmlns:a16="http://schemas.microsoft.com/office/drawing/2014/main" id="{BA2C03EE-2E9E-4462-BDC7-EDAA080A65B8}"/>
                </a:ext>
              </a:extLst>
            </p:cNvPr>
            <p:cNvSpPr txBox="1"/>
            <p:nvPr/>
          </p:nvSpPr>
          <p:spPr>
            <a:xfrm>
              <a:off x="4201310" y="5810135"/>
              <a:ext cx="697937" cy="248530"/>
            </a:xfrm>
            <a:prstGeom prst="rect">
              <a:avLst/>
            </a:prstGeom>
            <a:noFill/>
          </p:spPr>
          <p:txBody>
            <a:bodyPr wrap="square" rtlCol="0">
              <a:noAutofit/>
            </a:bodyPr>
            <a:lstStyle/>
            <a:p>
              <a:pPr algn="ctr" defTabSz="844083"/>
              <a:r>
                <a:rPr kumimoji="1" lang="en-US" altLang="ja-JP" sz="1015" dirty="0">
                  <a:latin typeface="Arial" panose="020B0604020202020204" pitchFamily="34" charset="0"/>
                  <a:ea typeface="Roboto" panose="020B0600070205080204" charset="0"/>
                  <a:cs typeface="Arial" panose="020B0604020202020204" pitchFamily="34" charset="0"/>
                </a:rPr>
                <a:t>CC0-1.0</a:t>
              </a:r>
              <a:endParaRPr kumimoji="1" lang="ja-JP" altLang="en-US" sz="1108" dirty="0">
                <a:latin typeface="Arial" panose="020B0604020202020204" pitchFamily="34" charset="0"/>
                <a:cs typeface="Arial" panose="020B0604020202020204" pitchFamily="34" charset="0"/>
              </a:endParaRPr>
            </a:p>
          </p:txBody>
        </p:sp>
        <p:grpSp>
          <p:nvGrpSpPr>
            <p:cNvPr id="58" name="グループ化 57">
              <a:extLst>
                <a:ext uri="{FF2B5EF4-FFF2-40B4-BE49-F238E27FC236}">
                  <a16:creationId xmlns:a16="http://schemas.microsoft.com/office/drawing/2014/main" id="{21A761D3-8FA7-4BA1-94CC-479DC796738B}"/>
                </a:ext>
              </a:extLst>
            </p:cNvPr>
            <p:cNvGrpSpPr/>
            <p:nvPr/>
          </p:nvGrpSpPr>
          <p:grpSpPr>
            <a:xfrm>
              <a:off x="2793094" y="2502607"/>
              <a:ext cx="6761227" cy="3535670"/>
              <a:chOff x="613253" y="1856927"/>
              <a:chExt cx="7872531" cy="4116809"/>
            </a:xfrm>
          </p:grpSpPr>
          <p:sp>
            <p:nvSpPr>
              <p:cNvPr id="29" name="雲 28">
                <a:extLst>
                  <a:ext uri="{FF2B5EF4-FFF2-40B4-BE49-F238E27FC236}">
                    <a16:creationId xmlns:a16="http://schemas.microsoft.com/office/drawing/2014/main" id="{79B07390-EF9B-43CA-B104-34800E268163}"/>
                  </a:ext>
                </a:extLst>
              </p:cNvPr>
              <p:cNvSpPr/>
              <p:nvPr/>
            </p:nvSpPr>
            <p:spPr>
              <a:xfrm>
                <a:off x="885123" y="1856927"/>
                <a:ext cx="2633338" cy="1197266"/>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3" name="矢印: 右 12">
                <a:extLst>
                  <a:ext uri="{FF2B5EF4-FFF2-40B4-BE49-F238E27FC236}">
                    <a16:creationId xmlns:a16="http://schemas.microsoft.com/office/drawing/2014/main" id="{24F4FC2D-1881-4A13-BF0E-2A3D95A99CF6}"/>
                  </a:ext>
                </a:extLst>
              </p:cNvPr>
              <p:cNvSpPr/>
              <p:nvPr/>
            </p:nvSpPr>
            <p:spPr>
              <a:xfrm>
                <a:off x="3251120" y="3759238"/>
                <a:ext cx="2209244" cy="209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6" name="四角形: 対角を丸める 15">
                <a:extLst>
                  <a:ext uri="{FF2B5EF4-FFF2-40B4-BE49-F238E27FC236}">
                    <a16:creationId xmlns:a16="http://schemas.microsoft.com/office/drawing/2014/main" id="{E5C8452D-1BD9-400F-A12B-417B3F8B0B09}"/>
                  </a:ext>
                </a:extLst>
              </p:cNvPr>
              <p:cNvSpPr/>
              <p:nvPr/>
            </p:nvSpPr>
            <p:spPr>
              <a:xfrm>
                <a:off x="3568973" y="3528093"/>
                <a:ext cx="1634767" cy="1131762"/>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dirty="0">
                  <a:latin typeface="Arial" panose="020B0604020202020204" pitchFamily="34" charset="0"/>
                  <a:cs typeface="Arial" panose="020B0604020202020204" pitchFamily="34" charset="0"/>
                </a:endParaRPr>
              </a:p>
            </p:txBody>
          </p:sp>
          <p:sp>
            <p:nvSpPr>
              <p:cNvPr id="3" name="正方形/長方形 2">
                <a:extLst>
                  <a:ext uri="{FF2B5EF4-FFF2-40B4-BE49-F238E27FC236}">
                    <a16:creationId xmlns:a16="http://schemas.microsoft.com/office/drawing/2014/main" id="{31BD91C2-B7F7-4661-8792-DCA6D6A7EB98}"/>
                  </a:ext>
                </a:extLst>
              </p:cNvPr>
              <p:cNvSpPr/>
              <p:nvPr/>
            </p:nvSpPr>
            <p:spPr>
              <a:xfrm>
                <a:off x="1349772" y="3918030"/>
                <a:ext cx="1215596" cy="96409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kumimoji="1" lang="en-US" altLang="ja-JP" dirty="0">
                    <a:latin typeface="Arial" panose="020B0604020202020204" pitchFamily="34" charset="0"/>
                    <a:ea typeface="Roboto" panose="020B0600070205080204" charset="0"/>
                    <a:cs typeface="Arial" panose="020B0604020202020204" pitchFamily="34" charset="0"/>
                  </a:rPr>
                  <a:t>Supplier</a:t>
                </a:r>
                <a:endParaRPr kumimoji="1" lang="ja-JP" altLang="en-US" dirty="0">
                  <a:latin typeface="Arial" panose="020B0604020202020204" pitchFamily="34" charset="0"/>
                  <a:cs typeface="Arial" panose="020B0604020202020204" pitchFamily="34" charset="0"/>
                </a:endParaRPr>
              </a:p>
            </p:txBody>
          </p:sp>
          <p:sp>
            <p:nvSpPr>
              <p:cNvPr id="8" name="正方形/長方形 7">
                <a:extLst>
                  <a:ext uri="{FF2B5EF4-FFF2-40B4-BE49-F238E27FC236}">
                    <a16:creationId xmlns:a16="http://schemas.microsoft.com/office/drawing/2014/main" id="{AF420F33-9E8E-49A2-9487-969ED13003F0}"/>
                  </a:ext>
                </a:extLst>
              </p:cNvPr>
              <p:cNvSpPr/>
              <p:nvPr/>
            </p:nvSpPr>
            <p:spPr>
              <a:xfrm>
                <a:off x="6116624" y="3368982"/>
                <a:ext cx="2369160" cy="2431193"/>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endParaRPr kumimoji="1" lang="en-US" altLang="ja-JP" sz="500" dirty="0">
                  <a:latin typeface="Arial" panose="020B0604020202020204" pitchFamily="34" charset="0"/>
                  <a:ea typeface="Roboto" panose="020B0600070205080204" charset="0"/>
                  <a:cs typeface="Arial" panose="020B0604020202020204" pitchFamily="34" charset="0"/>
                </a:endParaRPr>
              </a:p>
              <a:p>
                <a:r>
                  <a:rPr kumimoji="1" lang="en-US" altLang="ja-JP" sz="1200" dirty="0">
                    <a:latin typeface="Arial" panose="020B0604020202020204" pitchFamily="34" charset="0"/>
                    <a:ea typeface="Roboto" panose="020B0600070205080204" charset="0"/>
                    <a:cs typeface="Arial" panose="020B0604020202020204" pitchFamily="34" charset="0"/>
                  </a:rPr>
                  <a:t>Set</a:t>
                </a:r>
                <a:r>
                  <a:rPr kumimoji="1" lang="ja-JP" altLang="en-US" sz="1200" dirty="0">
                    <a:latin typeface="Arial" panose="020B0604020202020204" pitchFamily="34" charset="0"/>
                    <a:cs typeface="Arial" panose="020B0604020202020204" pitchFamily="34" charset="0"/>
                  </a:rPr>
                  <a:t> </a:t>
                </a:r>
                <a:r>
                  <a:rPr kumimoji="1" lang="en-US" altLang="ja-JP" sz="1200" dirty="0">
                    <a:latin typeface="Arial" panose="020B0604020202020204" pitchFamily="34" charset="0"/>
                    <a:ea typeface="Roboto" panose="020B0600070205080204" charset="0"/>
                    <a:cs typeface="Arial" panose="020B0604020202020204" pitchFamily="34" charset="0"/>
                  </a:rPr>
                  <a:t>Vendor/</a:t>
                </a:r>
              </a:p>
              <a:p>
                <a:r>
                  <a:rPr kumimoji="1" lang="en-US" altLang="ja-JP" sz="1200" dirty="0">
                    <a:latin typeface="Arial" panose="020B0604020202020204" pitchFamily="34" charset="0"/>
                    <a:ea typeface="Roboto" panose="020B0600070205080204" charset="0"/>
                    <a:cs typeface="Arial" panose="020B0604020202020204" pitchFamily="34" charset="0"/>
                  </a:rPr>
                  <a:t>Service</a:t>
                </a:r>
                <a:r>
                  <a:rPr kumimoji="1" lang="ja-JP" altLang="en-US" sz="1200" dirty="0">
                    <a:latin typeface="Arial" panose="020B0604020202020204" pitchFamily="34" charset="0"/>
                    <a:cs typeface="Arial" panose="020B0604020202020204" pitchFamily="34" charset="0"/>
                  </a:rPr>
                  <a:t> </a:t>
                </a:r>
                <a:r>
                  <a:rPr kumimoji="1" lang="en-US" altLang="ja-JP" sz="1200" dirty="0">
                    <a:latin typeface="Arial" panose="020B0604020202020204" pitchFamily="34" charset="0"/>
                    <a:ea typeface="Roboto" panose="020B0600070205080204" charset="0"/>
                    <a:cs typeface="Arial" panose="020B0604020202020204" pitchFamily="34" charset="0"/>
                  </a:rPr>
                  <a:t>Provider</a:t>
                </a:r>
                <a:endParaRPr kumimoji="1" lang="ja-JP" altLang="en-US" sz="1200" dirty="0">
                  <a:latin typeface="Arial" panose="020B0604020202020204" pitchFamily="34" charset="0"/>
                  <a:cs typeface="Arial" panose="020B0604020202020204" pitchFamily="34" charset="0"/>
                </a:endParaRPr>
              </a:p>
            </p:txBody>
          </p:sp>
          <p:sp>
            <p:nvSpPr>
              <p:cNvPr id="9" name="正方形/長方形 8">
                <a:extLst>
                  <a:ext uri="{FF2B5EF4-FFF2-40B4-BE49-F238E27FC236}">
                    <a16:creationId xmlns:a16="http://schemas.microsoft.com/office/drawing/2014/main" id="{8FB53283-3FD7-4E8C-8868-E30EAC19D560}"/>
                  </a:ext>
                </a:extLst>
              </p:cNvPr>
              <p:cNvSpPr/>
              <p:nvPr/>
            </p:nvSpPr>
            <p:spPr>
              <a:xfrm>
                <a:off x="1443770" y="4270665"/>
                <a:ext cx="1215596" cy="96409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kumimoji="1" lang="en-US" altLang="ja-JP" dirty="0">
                    <a:latin typeface="Arial" panose="020B0604020202020204" pitchFamily="34" charset="0"/>
                    <a:ea typeface="Roboto" panose="020B0600070205080204" charset="0"/>
                    <a:cs typeface="Arial" panose="020B0604020202020204" pitchFamily="34" charset="0"/>
                  </a:rPr>
                  <a:t>Supplier</a:t>
                </a:r>
                <a:endParaRPr kumimoji="1" lang="ja-JP" altLang="en-US" dirty="0">
                  <a:latin typeface="Arial" panose="020B0604020202020204" pitchFamily="34" charset="0"/>
                  <a:cs typeface="Arial" panose="020B0604020202020204" pitchFamily="34" charset="0"/>
                </a:endParaRPr>
              </a:p>
            </p:txBody>
          </p:sp>
          <p:sp>
            <p:nvSpPr>
              <p:cNvPr id="10" name="正方形/長方形 9">
                <a:extLst>
                  <a:ext uri="{FF2B5EF4-FFF2-40B4-BE49-F238E27FC236}">
                    <a16:creationId xmlns:a16="http://schemas.microsoft.com/office/drawing/2014/main" id="{85A36B6C-E988-430F-A91C-6CA7EDEC5BC7}"/>
                  </a:ext>
                </a:extLst>
              </p:cNvPr>
              <p:cNvSpPr/>
              <p:nvPr/>
            </p:nvSpPr>
            <p:spPr>
              <a:xfrm>
                <a:off x="1537768" y="4623299"/>
                <a:ext cx="1215596" cy="96409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kumimoji="1" lang="en-US" altLang="ja-JP" dirty="0">
                    <a:latin typeface="Arial" panose="020B0604020202020204" pitchFamily="34" charset="0"/>
                    <a:ea typeface="Roboto" panose="020B0600070205080204" charset="0"/>
                    <a:cs typeface="Arial" panose="020B0604020202020204" pitchFamily="34" charset="0"/>
                  </a:rPr>
                  <a:t>Supplier</a:t>
                </a:r>
                <a:endParaRPr kumimoji="1" lang="ja-JP" altLang="en-US" dirty="0">
                  <a:latin typeface="Arial" panose="020B0604020202020204" pitchFamily="34" charset="0"/>
                  <a:cs typeface="Arial" panose="020B0604020202020204" pitchFamily="34" charset="0"/>
                </a:endParaRPr>
              </a:p>
            </p:txBody>
          </p:sp>
          <p:sp>
            <p:nvSpPr>
              <p:cNvPr id="4" name="フローチャート: 定義済み処理 3">
                <a:extLst>
                  <a:ext uri="{FF2B5EF4-FFF2-40B4-BE49-F238E27FC236}">
                    <a16:creationId xmlns:a16="http://schemas.microsoft.com/office/drawing/2014/main" id="{CB898EE1-8A7D-4A63-99F9-7CFC9C916054}"/>
                  </a:ext>
                </a:extLst>
              </p:cNvPr>
              <p:cNvSpPr/>
              <p:nvPr/>
            </p:nvSpPr>
            <p:spPr>
              <a:xfrm>
                <a:off x="3716794" y="3621015"/>
                <a:ext cx="563995" cy="358363"/>
              </a:xfrm>
              <a:prstGeom prst="flowChartPredefined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1" name="フローチャート: 複数書類 10">
                <a:extLst>
                  <a:ext uri="{FF2B5EF4-FFF2-40B4-BE49-F238E27FC236}">
                    <a16:creationId xmlns:a16="http://schemas.microsoft.com/office/drawing/2014/main" id="{547337D5-E8A9-4BDB-B6E2-521D61FCC6DC}"/>
                  </a:ext>
                </a:extLst>
              </p:cNvPr>
              <p:cNvSpPr/>
              <p:nvPr/>
            </p:nvSpPr>
            <p:spPr>
              <a:xfrm>
                <a:off x="3707134" y="4121414"/>
                <a:ext cx="513933" cy="467212"/>
              </a:xfrm>
              <a:prstGeom prst="flowChartMultidocumen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2" name="矢印: 右 11">
                <a:extLst>
                  <a:ext uri="{FF2B5EF4-FFF2-40B4-BE49-F238E27FC236}">
                    <a16:creationId xmlns:a16="http://schemas.microsoft.com/office/drawing/2014/main" id="{D4B6DC7B-279E-48FD-A48B-38517A541654}"/>
                  </a:ext>
                </a:extLst>
              </p:cNvPr>
              <p:cNvSpPr/>
              <p:nvPr/>
            </p:nvSpPr>
            <p:spPr>
              <a:xfrm flipH="1">
                <a:off x="3243768" y="3108875"/>
                <a:ext cx="2209244" cy="209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4" name="矢印: 右 13">
                <a:extLst>
                  <a:ext uri="{FF2B5EF4-FFF2-40B4-BE49-F238E27FC236}">
                    <a16:creationId xmlns:a16="http://schemas.microsoft.com/office/drawing/2014/main" id="{C1D75DFE-B004-4075-8803-CBEA28050385}"/>
                  </a:ext>
                </a:extLst>
              </p:cNvPr>
              <p:cNvSpPr/>
              <p:nvPr/>
            </p:nvSpPr>
            <p:spPr>
              <a:xfrm>
                <a:off x="3251120" y="4720152"/>
                <a:ext cx="2209244" cy="209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5" name="矢印: 左右 14">
                <a:extLst>
                  <a:ext uri="{FF2B5EF4-FFF2-40B4-BE49-F238E27FC236}">
                    <a16:creationId xmlns:a16="http://schemas.microsoft.com/office/drawing/2014/main" id="{967B5AE0-67D6-4ABE-84CA-50CDD6A20EF4}"/>
                  </a:ext>
                </a:extLst>
              </p:cNvPr>
              <p:cNvSpPr/>
              <p:nvPr/>
            </p:nvSpPr>
            <p:spPr>
              <a:xfrm>
                <a:off x="3251120" y="5367384"/>
                <a:ext cx="2201892" cy="20958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18" name="四角形: 角を丸くする 17">
                <a:extLst>
                  <a:ext uri="{FF2B5EF4-FFF2-40B4-BE49-F238E27FC236}">
                    <a16:creationId xmlns:a16="http://schemas.microsoft.com/office/drawing/2014/main" id="{6834F0FF-ED22-4055-8D9A-486A76242827}"/>
                  </a:ext>
                </a:extLst>
              </p:cNvPr>
              <p:cNvSpPr/>
              <p:nvPr/>
            </p:nvSpPr>
            <p:spPr>
              <a:xfrm>
                <a:off x="6189310" y="3953016"/>
                <a:ext cx="2221607" cy="1634768"/>
              </a:xfrm>
              <a:prstGeom prst="roundRect">
                <a:avLst>
                  <a:gd name="adj" fmla="val 94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kumimoji="1" lang="en-US" altLang="ja-JP" dirty="0" smtClean="0">
                    <a:latin typeface="Arial" panose="020B0604020202020204" pitchFamily="34" charset="0"/>
                    <a:cs typeface="Arial" panose="020B0604020202020204" pitchFamily="34" charset="0"/>
                  </a:rPr>
                  <a:t>1</a:t>
                </a:r>
                <a:endParaRPr kumimoji="1" lang="ja-JP" altLang="en-US" dirty="0">
                  <a:latin typeface="Arial" panose="020B0604020202020204" pitchFamily="34" charset="0"/>
                  <a:cs typeface="Arial" panose="020B0604020202020204" pitchFamily="34" charset="0"/>
                </a:endParaRPr>
              </a:p>
            </p:txBody>
          </p:sp>
          <p:sp>
            <p:nvSpPr>
              <p:cNvPr id="19" name="フローチャート: 複数書類 18">
                <a:extLst>
                  <a:ext uri="{FF2B5EF4-FFF2-40B4-BE49-F238E27FC236}">
                    <a16:creationId xmlns:a16="http://schemas.microsoft.com/office/drawing/2014/main" id="{E75551D7-A883-4797-A6EE-B17154D1F39F}"/>
                  </a:ext>
                </a:extLst>
              </p:cNvPr>
              <p:cNvSpPr/>
              <p:nvPr/>
            </p:nvSpPr>
            <p:spPr>
              <a:xfrm>
                <a:off x="6429119" y="4036859"/>
                <a:ext cx="513933" cy="467212"/>
              </a:xfrm>
              <a:prstGeom prst="flowChartMultidocumen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0" name="フローチャート: 複数書類 19">
                <a:extLst>
                  <a:ext uri="{FF2B5EF4-FFF2-40B4-BE49-F238E27FC236}">
                    <a16:creationId xmlns:a16="http://schemas.microsoft.com/office/drawing/2014/main" id="{CD807C34-EE70-49BE-B093-E5D992F11D2F}"/>
                  </a:ext>
                </a:extLst>
              </p:cNvPr>
              <p:cNvSpPr/>
              <p:nvPr/>
            </p:nvSpPr>
            <p:spPr>
              <a:xfrm>
                <a:off x="6429119" y="4539921"/>
                <a:ext cx="513933" cy="467212"/>
              </a:xfrm>
              <a:prstGeom prst="flowChartMultidocumen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1" name="フローチャート: 定義済み処理 20">
                <a:extLst>
                  <a:ext uri="{FF2B5EF4-FFF2-40B4-BE49-F238E27FC236}">
                    <a16:creationId xmlns:a16="http://schemas.microsoft.com/office/drawing/2014/main" id="{A99FF020-B816-4A6F-AAD4-60B4580F53CD}"/>
                  </a:ext>
                </a:extLst>
              </p:cNvPr>
              <p:cNvSpPr/>
              <p:nvPr/>
            </p:nvSpPr>
            <p:spPr>
              <a:xfrm>
                <a:off x="7110739" y="4120703"/>
                <a:ext cx="563995" cy="358363"/>
              </a:xfrm>
              <a:prstGeom prst="flowChartPredefined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2" name="フローチャート: 定義済み処理 21">
                <a:extLst>
                  <a:ext uri="{FF2B5EF4-FFF2-40B4-BE49-F238E27FC236}">
                    <a16:creationId xmlns:a16="http://schemas.microsoft.com/office/drawing/2014/main" id="{AF72BDDB-B95D-46EF-BDA5-3BAC92F3E551}"/>
                  </a:ext>
                </a:extLst>
              </p:cNvPr>
              <p:cNvSpPr/>
              <p:nvPr/>
            </p:nvSpPr>
            <p:spPr>
              <a:xfrm>
                <a:off x="7362762" y="4036859"/>
                <a:ext cx="563995" cy="358363"/>
              </a:xfrm>
              <a:prstGeom prst="flowChartPredefined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3" name="円弧 22">
                <a:extLst>
                  <a:ext uri="{FF2B5EF4-FFF2-40B4-BE49-F238E27FC236}">
                    <a16:creationId xmlns:a16="http://schemas.microsoft.com/office/drawing/2014/main" id="{9A9A1968-217A-40F2-8562-B4B3F28251B7}"/>
                  </a:ext>
                </a:extLst>
              </p:cNvPr>
              <p:cNvSpPr/>
              <p:nvPr/>
            </p:nvSpPr>
            <p:spPr>
              <a:xfrm>
                <a:off x="3262467" y="3616964"/>
                <a:ext cx="256624" cy="1509016"/>
              </a:xfrm>
              <a:prstGeom prst="arc">
                <a:avLst>
                  <a:gd name="adj1" fmla="val 15723944"/>
                  <a:gd name="adj2" fmla="val 582855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4" name="円弧 23">
                <a:extLst>
                  <a:ext uri="{FF2B5EF4-FFF2-40B4-BE49-F238E27FC236}">
                    <a16:creationId xmlns:a16="http://schemas.microsoft.com/office/drawing/2014/main" id="{E84DB5E3-D01B-4791-96D7-D228517468B7}"/>
                  </a:ext>
                </a:extLst>
              </p:cNvPr>
              <p:cNvSpPr/>
              <p:nvPr/>
            </p:nvSpPr>
            <p:spPr>
              <a:xfrm>
                <a:off x="5429677" y="2779206"/>
                <a:ext cx="302736" cy="3185702"/>
              </a:xfrm>
              <a:prstGeom prst="arc">
                <a:avLst>
                  <a:gd name="adj1" fmla="val 15982603"/>
                  <a:gd name="adj2" fmla="val 5589368"/>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6" name="フローチャート: 手作業 25">
                <a:extLst>
                  <a:ext uri="{FF2B5EF4-FFF2-40B4-BE49-F238E27FC236}">
                    <a16:creationId xmlns:a16="http://schemas.microsoft.com/office/drawing/2014/main" id="{F062CA13-62A2-4541-94BE-AB6AC4794BD1}"/>
                  </a:ext>
                </a:extLst>
              </p:cNvPr>
              <p:cNvSpPr/>
              <p:nvPr/>
            </p:nvSpPr>
            <p:spPr>
              <a:xfrm>
                <a:off x="7160640" y="4902876"/>
                <a:ext cx="922681" cy="451678"/>
              </a:xfrm>
              <a:prstGeom prst="flowChartManualOpera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27" name="テキスト ボックス 26">
                <a:extLst>
                  <a:ext uri="{FF2B5EF4-FFF2-40B4-BE49-F238E27FC236}">
                    <a16:creationId xmlns:a16="http://schemas.microsoft.com/office/drawing/2014/main" id="{09E5AF1B-39E1-4897-AEB3-D3F56ACCACF3}"/>
                  </a:ext>
                </a:extLst>
              </p:cNvPr>
              <p:cNvSpPr txBox="1"/>
              <p:nvPr/>
            </p:nvSpPr>
            <p:spPr>
              <a:xfrm>
                <a:off x="4296360" y="3685238"/>
                <a:ext cx="885084" cy="286691"/>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SW</a:t>
                </a:r>
                <a:r>
                  <a:rPr kumimoji="1" lang="ja-JP" altLang="en-US" sz="1000" dirty="0">
                    <a:latin typeface="Arial" panose="020B0604020202020204" pitchFamily="34" charset="0"/>
                    <a:cs typeface="Arial" panose="020B0604020202020204" pitchFamily="34" charset="0"/>
                  </a:rPr>
                  <a:t> </a:t>
                </a:r>
                <a:r>
                  <a:rPr kumimoji="1" lang="en-US" altLang="ja-JP" sz="1000" dirty="0">
                    <a:latin typeface="Arial" panose="020B0604020202020204" pitchFamily="34" charset="0"/>
                    <a:ea typeface="Roboto" panose="020B0600070205080204" charset="0"/>
                    <a:cs typeface="Arial" panose="020B0604020202020204" pitchFamily="34" charset="0"/>
                  </a:rPr>
                  <a:t>PKGs</a:t>
                </a:r>
                <a:endParaRPr kumimoji="1" lang="ja-JP" altLang="en-US" sz="1000" dirty="0">
                  <a:latin typeface="Arial" panose="020B060402020202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FE32A134-6AF1-4FAB-9F1F-FBD2713E23EC}"/>
                  </a:ext>
                </a:extLst>
              </p:cNvPr>
              <p:cNvSpPr txBox="1"/>
              <p:nvPr/>
            </p:nvSpPr>
            <p:spPr>
              <a:xfrm>
                <a:off x="4268459" y="4097205"/>
                <a:ext cx="900017" cy="465874"/>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SPDX</a:t>
                </a:r>
                <a:r>
                  <a:rPr kumimoji="1" lang="ja-JP" altLang="en-US" sz="1000" dirty="0">
                    <a:latin typeface="Arial" panose="020B0604020202020204" pitchFamily="34" charset="0"/>
                    <a:cs typeface="Arial" panose="020B0604020202020204" pitchFamily="34" charset="0"/>
                  </a:rPr>
                  <a:t> </a:t>
                </a:r>
                <a:r>
                  <a:rPr kumimoji="1" lang="en-US" altLang="ja-JP" sz="1000" dirty="0">
                    <a:latin typeface="Arial" panose="020B0604020202020204" pitchFamily="34" charset="0"/>
                    <a:ea typeface="Roboto" panose="020B0600070205080204" charset="0"/>
                    <a:cs typeface="Arial" panose="020B0604020202020204" pitchFamily="34" charset="0"/>
                  </a:rPr>
                  <a:t>or</a:t>
                </a:r>
              </a:p>
              <a:p>
                <a:r>
                  <a:rPr kumimoji="1" lang="en-US" altLang="ja-JP" sz="1000" dirty="0">
                    <a:latin typeface="Arial" panose="020B0604020202020204" pitchFamily="34" charset="0"/>
                    <a:ea typeface="Roboto" panose="020B0600070205080204" charset="0"/>
                    <a:cs typeface="Arial" panose="020B0604020202020204" pitchFamily="34" charset="0"/>
                  </a:rPr>
                  <a:t>SPDX</a:t>
                </a:r>
                <a:r>
                  <a:rPr kumimoji="1" lang="ja-JP" altLang="en-US" sz="1000" dirty="0">
                    <a:latin typeface="Arial" panose="020B0604020202020204" pitchFamily="34" charset="0"/>
                    <a:cs typeface="Arial" panose="020B0604020202020204" pitchFamily="34" charset="0"/>
                  </a:rPr>
                  <a:t> </a:t>
                </a:r>
                <a:r>
                  <a:rPr kumimoji="1" lang="en-US" altLang="ja-JP" sz="1000" dirty="0">
                    <a:latin typeface="Arial" panose="020B0604020202020204" pitchFamily="34" charset="0"/>
                    <a:ea typeface="Roboto" panose="020B0600070205080204" charset="0"/>
                    <a:cs typeface="Arial" panose="020B0604020202020204" pitchFamily="34" charset="0"/>
                  </a:rPr>
                  <a:t>Lite</a:t>
                </a:r>
                <a:endParaRPr kumimoji="1" lang="ja-JP" altLang="en-US" sz="1000" dirty="0">
                  <a:latin typeface="Arial" panose="020B0604020202020204" pitchFamily="34" charset="0"/>
                  <a:cs typeface="Arial" panose="020B0604020202020204" pitchFamily="34" charset="0"/>
                </a:endParaRPr>
              </a:p>
            </p:txBody>
          </p:sp>
          <p:grpSp>
            <p:nvGrpSpPr>
              <p:cNvPr id="38" name="グループ化 37">
                <a:extLst>
                  <a:ext uri="{FF2B5EF4-FFF2-40B4-BE49-F238E27FC236}">
                    <a16:creationId xmlns:a16="http://schemas.microsoft.com/office/drawing/2014/main" id="{C8B1355A-70A1-495D-8E66-B5C2DA2633BB}"/>
                  </a:ext>
                </a:extLst>
              </p:cNvPr>
              <p:cNvGrpSpPr/>
              <p:nvPr/>
            </p:nvGrpSpPr>
            <p:grpSpPr>
              <a:xfrm>
                <a:off x="2024018" y="2152266"/>
                <a:ext cx="1215596" cy="754508"/>
                <a:chOff x="1006561" y="2152266"/>
                <a:chExt cx="1215596" cy="754508"/>
              </a:xfrm>
            </p:grpSpPr>
            <p:sp>
              <p:nvSpPr>
                <p:cNvPr id="25" name="フローチャート: 複数書類 24">
                  <a:extLst>
                    <a:ext uri="{FF2B5EF4-FFF2-40B4-BE49-F238E27FC236}">
                      <a16:creationId xmlns:a16="http://schemas.microsoft.com/office/drawing/2014/main" id="{5FC6908A-1645-420B-9141-19A6F82C86C3}"/>
                    </a:ext>
                  </a:extLst>
                </p:cNvPr>
                <p:cNvSpPr/>
                <p:nvPr/>
              </p:nvSpPr>
              <p:spPr>
                <a:xfrm>
                  <a:off x="1006561" y="2152266"/>
                  <a:ext cx="1215596" cy="754508"/>
                </a:xfrm>
                <a:prstGeom prst="flowChartMultidocumen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9F2F11AB-E359-495A-9B0E-5C2CA6954A82}"/>
                    </a:ext>
                  </a:extLst>
                </p:cNvPr>
                <p:cNvSpPr txBox="1"/>
                <p:nvPr/>
              </p:nvSpPr>
              <p:spPr>
                <a:xfrm>
                  <a:off x="1073055" y="2319953"/>
                  <a:ext cx="880259" cy="377254"/>
                </a:xfrm>
                <a:prstGeom prst="rect">
                  <a:avLst/>
                </a:prstGeom>
                <a:solidFill>
                  <a:schemeClr val="bg1"/>
                </a:solid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Definition of</a:t>
                  </a:r>
                </a:p>
                <a:p>
                  <a:r>
                    <a:rPr kumimoji="1" lang="en-US" altLang="ja-JP" sz="1000" dirty="0">
                      <a:latin typeface="Arial" panose="020B0604020202020204" pitchFamily="34" charset="0"/>
                      <a:ea typeface="Roboto" panose="020B0600070205080204" charset="0"/>
                      <a:cs typeface="Arial" panose="020B0604020202020204" pitchFamily="34" charset="0"/>
                    </a:rPr>
                    <a:t>SPDX </a:t>
                  </a:r>
                  <a:r>
                    <a:rPr kumimoji="1" lang="en-US" altLang="ja-JP" sz="1050" b="1" dirty="0">
                      <a:solidFill>
                        <a:srgbClr val="002060"/>
                      </a:solidFill>
                      <a:latin typeface="Arial" panose="020B0604020202020204" pitchFamily="34" charset="0"/>
                      <a:ea typeface="Roboto" panose="020B0600070205080204" charset="0"/>
                      <a:cs typeface="Arial" panose="020B0604020202020204" pitchFamily="34" charset="0"/>
                    </a:rPr>
                    <a:t>Lite</a:t>
                  </a:r>
                  <a:endParaRPr kumimoji="1" lang="ja-JP" altLang="en-US" sz="1000" b="1" dirty="0">
                    <a:solidFill>
                      <a:srgbClr val="002060"/>
                    </a:solidFill>
                    <a:latin typeface="Arial" panose="020B0604020202020204" pitchFamily="34" charset="0"/>
                    <a:cs typeface="Arial" panose="020B0604020202020204" pitchFamily="34" charset="0"/>
                  </a:endParaRPr>
                </a:p>
              </p:txBody>
            </p:sp>
          </p:grpSp>
          <p:grpSp>
            <p:nvGrpSpPr>
              <p:cNvPr id="39" name="グループ化 38">
                <a:extLst>
                  <a:ext uri="{FF2B5EF4-FFF2-40B4-BE49-F238E27FC236}">
                    <a16:creationId xmlns:a16="http://schemas.microsoft.com/office/drawing/2014/main" id="{C9EE8BFD-D8C9-4CAC-92DB-3D90006FB580}"/>
                  </a:ext>
                </a:extLst>
              </p:cNvPr>
              <p:cNvGrpSpPr/>
              <p:nvPr/>
            </p:nvGrpSpPr>
            <p:grpSpPr>
              <a:xfrm>
                <a:off x="837739" y="2349277"/>
                <a:ext cx="1045516" cy="503005"/>
                <a:chOff x="2387069" y="2220750"/>
                <a:chExt cx="1045516" cy="503005"/>
              </a:xfrm>
            </p:grpSpPr>
            <p:sp>
              <p:nvSpPr>
                <p:cNvPr id="32" name="フローチャート: 書類 31">
                  <a:extLst>
                    <a:ext uri="{FF2B5EF4-FFF2-40B4-BE49-F238E27FC236}">
                      <a16:creationId xmlns:a16="http://schemas.microsoft.com/office/drawing/2014/main" id="{7E83A7A7-36D3-49BA-AFE0-F5842315A05D}"/>
                    </a:ext>
                  </a:extLst>
                </p:cNvPr>
                <p:cNvSpPr/>
                <p:nvPr/>
              </p:nvSpPr>
              <p:spPr>
                <a:xfrm>
                  <a:off x="2387069" y="2220750"/>
                  <a:ext cx="1045516" cy="503005"/>
                </a:xfrm>
                <a:prstGeom prst="flowChartDocumen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6D966C54-D560-4444-9DDD-94E88D7C4DC3}"/>
                    </a:ext>
                  </a:extLst>
                </p:cNvPr>
                <p:cNvSpPr txBox="1"/>
                <p:nvPr/>
              </p:nvSpPr>
              <p:spPr>
                <a:xfrm>
                  <a:off x="2488749" y="2299913"/>
                  <a:ext cx="842155" cy="286691"/>
                </a:xfrm>
                <a:prstGeom prst="rect">
                  <a:avLst/>
                </a:prstGeom>
                <a:solidFill>
                  <a:schemeClr val="bg1"/>
                </a:solid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Guideline</a:t>
                  </a:r>
                  <a:endParaRPr kumimoji="1" lang="ja-JP" altLang="en-US" sz="1000" dirty="0">
                    <a:latin typeface="Arial" panose="020B0604020202020204" pitchFamily="34" charset="0"/>
                    <a:cs typeface="Arial" panose="020B0604020202020204" pitchFamily="34" charset="0"/>
                  </a:endParaRPr>
                </a:p>
              </p:txBody>
            </p:sp>
          </p:grpSp>
          <p:sp>
            <p:nvSpPr>
              <p:cNvPr id="34" name="フローチャート: 書類 33">
                <a:extLst>
                  <a:ext uri="{FF2B5EF4-FFF2-40B4-BE49-F238E27FC236}">
                    <a16:creationId xmlns:a16="http://schemas.microsoft.com/office/drawing/2014/main" id="{C497382A-D39C-40FB-947A-6CE9EAD3CE37}"/>
                  </a:ext>
                </a:extLst>
              </p:cNvPr>
              <p:cNvSpPr/>
              <p:nvPr/>
            </p:nvSpPr>
            <p:spPr>
              <a:xfrm>
                <a:off x="4837513" y="2060686"/>
                <a:ext cx="1047928" cy="586840"/>
              </a:xfrm>
              <a:prstGeom prst="flowChartDocument">
                <a:avLst/>
              </a:prstGeom>
              <a:solidFill>
                <a:schemeClr val="bg1"/>
              </a:solid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478EC311-ECD6-421B-AC7A-1B0A95CBCEA9}"/>
                  </a:ext>
                </a:extLst>
              </p:cNvPr>
              <p:cNvSpPr txBox="1"/>
              <p:nvPr/>
            </p:nvSpPr>
            <p:spPr>
              <a:xfrm>
                <a:off x="4892804" y="2134641"/>
                <a:ext cx="838342" cy="335337"/>
              </a:xfrm>
              <a:prstGeom prst="rect">
                <a:avLst/>
              </a:prstGeom>
              <a:solidFill>
                <a:schemeClr val="bg1"/>
              </a:solid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Operations</a:t>
                </a:r>
              </a:p>
              <a:p>
                <a:r>
                  <a:rPr kumimoji="1" lang="en-US" altLang="ja-JP" sz="1000" dirty="0">
                    <a:latin typeface="Arial" panose="020B0604020202020204" pitchFamily="34" charset="0"/>
                    <a:ea typeface="Roboto" panose="020B0600070205080204" charset="0"/>
                    <a:cs typeface="Arial" panose="020B0604020202020204" pitchFamily="34" charset="0"/>
                  </a:rPr>
                  <a:t>Guide</a:t>
                </a:r>
                <a:endParaRPr kumimoji="1" lang="ja-JP" altLang="en-US" sz="1000" dirty="0">
                  <a:latin typeface="Arial" panose="020B060402020202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457A2766-2C10-426C-998A-CE4556D1B63B}"/>
                  </a:ext>
                </a:extLst>
              </p:cNvPr>
              <p:cNvSpPr txBox="1"/>
              <p:nvPr/>
            </p:nvSpPr>
            <p:spPr>
              <a:xfrm>
                <a:off x="6306296" y="4390534"/>
                <a:ext cx="754508" cy="377254"/>
              </a:xfrm>
              <a:prstGeom prst="rect">
                <a:avLst/>
              </a:prstGeom>
              <a:solidFill>
                <a:schemeClr val="bg1"/>
              </a:solidFill>
            </p:spPr>
            <p:txBody>
              <a:bodyPr wrap="none" rtlCol="0" anchor="ctr">
                <a:noAutofit/>
              </a:bodyPr>
              <a:lstStyle/>
              <a:p>
                <a:pPr algn="ctr"/>
                <a:r>
                  <a:rPr kumimoji="1" lang="en-US" altLang="ja-JP" sz="1000" dirty="0">
                    <a:latin typeface="Arial" panose="020B0604020202020204" pitchFamily="34" charset="0"/>
                    <a:ea typeface="Roboto" panose="020B0600070205080204" charset="0"/>
                    <a:cs typeface="Arial" panose="020B0604020202020204" pitchFamily="34" charset="0"/>
                  </a:rPr>
                  <a:t>SPDX</a:t>
                </a:r>
                <a:r>
                  <a:rPr kumimoji="1" lang="ja-JP" altLang="en-US" sz="1000" dirty="0">
                    <a:latin typeface="Arial" panose="020B0604020202020204" pitchFamily="34" charset="0"/>
                    <a:cs typeface="Arial" panose="020B0604020202020204" pitchFamily="34" charset="0"/>
                  </a:rPr>
                  <a:t> </a:t>
                </a:r>
                <a:r>
                  <a:rPr kumimoji="1" lang="en-US" altLang="ja-JP" sz="1000" dirty="0">
                    <a:latin typeface="Arial" panose="020B0604020202020204" pitchFamily="34" charset="0"/>
                    <a:ea typeface="Roboto" panose="020B0600070205080204" charset="0"/>
                    <a:cs typeface="Arial" panose="020B0604020202020204" pitchFamily="34" charset="0"/>
                  </a:rPr>
                  <a:t>or</a:t>
                </a:r>
              </a:p>
              <a:p>
                <a:pPr algn="ctr"/>
                <a:r>
                  <a:rPr kumimoji="1" lang="en-US" altLang="ja-JP" sz="1000" dirty="0">
                    <a:latin typeface="Arial" panose="020B0604020202020204" pitchFamily="34" charset="0"/>
                    <a:ea typeface="Roboto" panose="020B0600070205080204" charset="0"/>
                    <a:cs typeface="Arial" panose="020B0604020202020204" pitchFamily="34" charset="0"/>
                  </a:rPr>
                  <a:t>SPDX</a:t>
                </a:r>
                <a:r>
                  <a:rPr kumimoji="1" lang="ja-JP" altLang="en-US" sz="1000" dirty="0">
                    <a:latin typeface="Arial" panose="020B0604020202020204" pitchFamily="34" charset="0"/>
                    <a:cs typeface="Arial" panose="020B0604020202020204" pitchFamily="34" charset="0"/>
                  </a:rPr>
                  <a:t> </a:t>
                </a:r>
                <a:r>
                  <a:rPr kumimoji="1" lang="en-US" altLang="ja-JP" sz="1000" dirty="0">
                    <a:latin typeface="Arial" panose="020B0604020202020204" pitchFamily="34" charset="0"/>
                    <a:ea typeface="Roboto" panose="020B0600070205080204" charset="0"/>
                    <a:cs typeface="Arial" panose="020B0604020202020204" pitchFamily="34" charset="0"/>
                  </a:rPr>
                  <a:t>Lite</a:t>
                </a:r>
                <a:endParaRPr kumimoji="1" lang="ja-JP" altLang="en-US" sz="1000" dirty="0">
                  <a:latin typeface="Arial" panose="020B0604020202020204" pitchFamily="34" charset="0"/>
                  <a:cs typeface="Arial" panose="020B0604020202020204" pitchFamily="34" charset="0"/>
                </a:endParaRPr>
              </a:p>
            </p:txBody>
          </p:sp>
          <p:sp>
            <p:nvSpPr>
              <p:cNvPr id="37" name="テキスト ボックス 36">
                <a:extLst>
                  <a:ext uri="{FF2B5EF4-FFF2-40B4-BE49-F238E27FC236}">
                    <a16:creationId xmlns:a16="http://schemas.microsoft.com/office/drawing/2014/main" id="{7C286A21-43CF-4E43-8E1C-25BF5B86EDE8}"/>
                  </a:ext>
                </a:extLst>
              </p:cNvPr>
              <p:cNvSpPr txBox="1"/>
              <p:nvPr/>
            </p:nvSpPr>
            <p:spPr>
              <a:xfrm>
                <a:off x="7412394" y="4961047"/>
                <a:ext cx="419171" cy="335337"/>
              </a:xfrm>
              <a:prstGeom prst="rect">
                <a:avLst/>
              </a:prstGeom>
              <a:noFill/>
            </p:spPr>
            <p:txBody>
              <a:bodyPr wrap="none" rtlCol="0" anchor="ctr">
                <a:noAutofit/>
              </a:bodyPr>
              <a:lstStyle/>
              <a:p>
                <a:pPr algn="ctr"/>
                <a:r>
                  <a:rPr kumimoji="1" lang="en-US" altLang="ja-JP" sz="700" dirty="0">
                    <a:latin typeface="Arial" panose="020B0604020202020204" pitchFamily="34" charset="0"/>
                    <a:ea typeface="Roboto" panose="020B0600070205080204" charset="0"/>
                    <a:cs typeface="Arial" panose="020B0604020202020204" pitchFamily="34" charset="0"/>
                  </a:rPr>
                  <a:t>Std. SPDX</a:t>
                </a:r>
              </a:p>
              <a:p>
                <a:r>
                  <a:rPr kumimoji="1" lang="en-US" altLang="ja-JP" sz="700" dirty="0">
                    <a:latin typeface="Arial" panose="020B0604020202020204" pitchFamily="34" charset="0"/>
                    <a:ea typeface="Roboto" panose="020B0600070205080204" charset="0"/>
                    <a:cs typeface="Arial" panose="020B0604020202020204" pitchFamily="34" charset="0"/>
                  </a:rPr>
                  <a:t>Tools</a:t>
                </a:r>
                <a:endParaRPr kumimoji="1" lang="ja-JP" altLang="en-US" sz="700" dirty="0">
                  <a:latin typeface="Arial" panose="020B0604020202020204" pitchFamily="34" charset="0"/>
                  <a:cs typeface="Arial" panose="020B0604020202020204" pitchFamily="34" charset="0"/>
                </a:endParaRPr>
              </a:p>
            </p:txBody>
          </p:sp>
          <p:cxnSp>
            <p:nvCxnSpPr>
              <p:cNvPr id="43" name="コネクタ: 曲線 42">
                <a:extLst>
                  <a:ext uri="{FF2B5EF4-FFF2-40B4-BE49-F238E27FC236}">
                    <a16:creationId xmlns:a16="http://schemas.microsoft.com/office/drawing/2014/main" id="{DD9FB01E-1F41-4E2C-8407-05792972FF95}"/>
                  </a:ext>
                </a:extLst>
              </p:cNvPr>
              <p:cNvCxnSpPr>
                <a:cxnSpLocks/>
                <a:stCxn id="25" idx="2"/>
                <a:endCxn id="11" idx="0"/>
              </p:cNvCxnSpPr>
              <p:nvPr/>
            </p:nvCxnSpPr>
            <p:spPr>
              <a:xfrm rot="16200000" flipH="1">
                <a:off x="2651765" y="2773721"/>
                <a:ext cx="1243214" cy="1452171"/>
              </a:xfrm>
              <a:prstGeom prst="curved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曲線 44">
                <a:extLst>
                  <a:ext uri="{FF2B5EF4-FFF2-40B4-BE49-F238E27FC236}">
                    <a16:creationId xmlns:a16="http://schemas.microsoft.com/office/drawing/2014/main" id="{2D6A11B3-0010-4A3D-85F4-BEDB52BE0EFF}"/>
                  </a:ext>
                </a:extLst>
              </p:cNvPr>
              <p:cNvCxnSpPr>
                <a:cxnSpLocks/>
                <a:stCxn id="32" idx="2"/>
              </p:cNvCxnSpPr>
              <p:nvPr/>
            </p:nvCxnSpPr>
            <p:spPr>
              <a:xfrm rot="16200000" flipH="1">
                <a:off x="1938975" y="2240552"/>
                <a:ext cx="879433" cy="203638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37A2E00E-2A2D-4E61-B0FB-75155C8C48CC}"/>
                  </a:ext>
                </a:extLst>
              </p:cNvPr>
              <p:cNvSpPr txBox="1"/>
              <p:nvPr/>
            </p:nvSpPr>
            <p:spPr>
              <a:xfrm>
                <a:off x="3623377" y="2929159"/>
                <a:ext cx="1956444" cy="286691"/>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 Compatible License List ]</a:t>
                </a:r>
                <a:endParaRPr kumimoji="1" lang="ja-JP" altLang="en-US" sz="1000" dirty="0">
                  <a:latin typeface="Arial" panose="020B060402020202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id="{86CA62E1-A779-44BA-818A-4D0D921B6296}"/>
                  </a:ext>
                </a:extLst>
              </p:cNvPr>
              <p:cNvSpPr txBox="1"/>
              <p:nvPr/>
            </p:nvSpPr>
            <p:spPr>
              <a:xfrm>
                <a:off x="3066655" y="5540910"/>
                <a:ext cx="2445462" cy="286691"/>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 Contract Conclusion </a:t>
                </a:r>
                <a:r>
                  <a:rPr kumimoji="1" lang="en-US" altLang="ja-JP" sz="800" dirty="0">
                    <a:latin typeface="Arial" panose="020B0604020202020204" pitchFamily="34" charset="0"/>
                    <a:ea typeface="Roboto" panose="020B0600070205080204" charset="0"/>
                    <a:cs typeface="Arial" panose="020B0604020202020204" pitchFamily="34" charset="0"/>
                  </a:rPr>
                  <a:t>(w/ </a:t>
                </a:r>
                <a:r>
                  <a:rPr kumimoji="1" lang="en-US" altLang="ja-JP" sz="800" dirty="0" err="1">
                    <a:latin typeface="Arial" panose="020B0604020202020204" pitchFamily="34" charset="0"/>
                    <a:ea typeface="Roboto" panose="020B0600070205080204" charset="0"/>
                    <a:cs typeface="Arial" panose="020B0604020202020204" pitchFamily="34" charset="0"/>
                  </a:rPr>
                  <a:t>Lic</a:t>
                </a:r>
                <a:r>
                  <a:rPr kumimoji="1" lang="en-US" altLang="ja-JP" sz="800" dirty="0">
                    <a:latin typeface="Arial" panose="020B0604020202020204" pitchFamily="34" charset="0"/>
                    <a:ea typeface="Roboto" panose="020B0600070205080204" charset="0"/>
                    <a:cs typeface="Arial" panose="020B0604020202020204" pitchFamily="34" charset="0"/>
                  </a:rPr>
                  <a:t>. Info.)</a:t>
                </a:r>
                <a:r>
                  <a:rPr kumimoji="1" lang="en-US" altLang="ja-JP" sz="1000" dirty="0">
                    <a:latin typeface="Arial" panose="020B0604020202020204" pitchFamily="34" charset="0"/>
                    <a:ea typeface="Roboto" panose="020B0600070205080204" charset="0"/>
                    <a:cs typeface="Arial" panose="020B0604020202020204" pitchFamily="34" charset="0"/>
                  </a:rPr>
                  <a:t> ]</a:t>
                </a:r>
                <a:endParaRPr kumimoji="1" lang="ja-JP" altLang="en-US" sz="1000" dirty="0">
                  <a:latin typeface="Arial" panose="020B060402020202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3DB9A13C-E19A-4DD5-A8DD-C1EC10CDFB55}"/>
                  </a:ext>
                </a:extLst>
              </p:cNvPr>
              <p:cNvSpPr txBox="1"/>
              <p:nvPr/>
            </p:nvSpPr>
            <p:spPr>
              <a:xfrm>
                <a:off x="3066655" y="5041459"/>
                <a:ext cx="2607845" cy="286691"/>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 Follow-up Information </a:t>
                </a:r>
                <a:r>
                  <a:rPr kumimoji="1" lang="en-US" altLang="ja-JP" sz="700" dirty="0">
                    <a:latin typeface="Arial" panose="020B0604020202020204" pitchFamily="34" charset="0"/>
                    <a:ea typeface="Roboto" panose="020B0600070205080204" charset="0"/>
                    <a:cs typeface="Arial" panose="020B0604020202020204" pitchFamily="34" charset="0"/>
                  </a:rPr>
                  <a:t>(security/</a:t>
                </a:r>
                <a:r>
                  <a:rPr kumimoji="1" lang="en-US" altLang="ja-JP" sz="700" dirty="0" err="1">
                    <a:latin typeface="Arial" panose="020B0604020202020204" pitchFamily="34" charset="0"/>
                    <a:ea typeface="Roboto" panose="020B0600070205080204" charset="0"/>
                    <a:cs typeface="Arial" panose="020B0604020202020204" pitchFamily="34" charset="0"/>
                  </a:rPr>
                  <a:t>ver</a:t>
                </a:r>
                <a:r>
                  <a:rPr kumimoji="1" lang="en-US" altLang="ja-JP" sz="700" dirty="0">
                    <a:latin typeface="Arial" panose="020B0604020202020204" pitchFamily="34" charset="0"/>
                    <a:ea typeface="Roboto" panose="020B0600070205080204" charset="0"/>
                    <a:cs typeface="Arial" panose="020B0604020202020204" pitchFamily="34" charset="0"/>
                  </a:rPr>
                  <a:t>-up)</a:t>
                </a:r>
                <a:r>
                  <a:rPr kumimoji="1" lang="en-US" altLang="ja-JP" sz="1000" dirty="0">
                    <a:latin typeface="Arial" panose="020B0604020202020204" pitchFamily="34" charset="0"/>
                    <a:ea typeface="Roboto" panose="020B0600070205080204" charset="0"/>
                    <a:cs typeface="Arial" panose="020B0604020202020204" pitchFamily="34" charset="0"/>
                  </a:rPr>
                  <a:t> ]</a:t>
                </a:r>
                <a:endParaRPr kumimoji="1" lang="ja-JP" altLang="en-US" sz="1000" dirty="0">
                  <a:latin typeface="Arial" panose="020B060402020202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087C0909-0202-46CE-8C6A-8BC89E6CF29C}"/>
                  </a:ext>
                </a:extLst>
              </p:cNvPr>
              <p:cNvSpPr txBox="1"/>
              <p:nvPr/>
            </p:nvSpPr>
            <p:spPr>
              <a:xfrm>
                <a:off x="3614575" y="3276562"/>
                <a:ext cx="2040435" cy="286691"/>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 SW Delivery </a:t>
                </a:r>
                <a:r>
                  <a:rPr kumimoji="1" lang="en-US" altLang="ja-JP" sz="700" dirty="0">
                    <a:latin typeface="Arial" panose="020B0604020202020204" pitchFamily="34" charset="0"/>
                    <a:ea typeface="Roboto" panose="020B0600070205080204" charset="0"/>
                    <a:cs typeface="Arial" panose="020B0604020202020204" pitchFamily="34" charset="0"/>
                  </a:rPr>
                  <a:t>(w/ License Info.)</a:t>
                </a:r>
                <a:r>
                  <a:rPr kumimoji="1" lang="en-US" altLang="ja-JP" sz="1000" dirty="0">
                    <a:latin typeface="Arial" panose="020B0604020202020204" pitchFamily="34" charset="0"/>
                    <a:ea typeface="Roboto" panose="020B0600070205080204" charset="0"/>
                    <a:cs typeface="Arial" panose="020B0604020202020204" pitchFamily="34" charset="0"/>
                  </a:rPr>
                  <a:t> ]</a:t>
                </a:r>
                <a:endParaRPr kumimoji="1" lang="ja-JP" altLang="en-US" sz="1000" dirty="0">
                  <a:latin typeface="Arial" panose="020B0604020202020204" pitchFamily="34" charset="0"/>
                  <a:cs typeface="Arial" panose="020B0604020202020204" pitchFamily="34" charset="0"/>
                </a:endParaRPr>
              </a:p>
            </p:txBody>
          </p:sp>
          <p:sp>
            <p:nvSpPr>
              <p:cNvPr id="52" name="矢印: 上向き折線 51">
                <a:extLst>
                  <a:ext uri="{FF2B5EF4-FFF2-40B4-BE49-F238E27FC236}">
                    <a16:creationId xmlns:a16="http://schemas.microsoft.com/office/drawing/2014/main" id="{AA09E240-99B5-4204-8318-BB7EEC87B116}"/>
                  </a:ext>
                </a:extLst>
              </p:cNvPr>
              <p:cNvSpPr/>
              <p:nvPr/>
            </p:nvSpPr>
            <p:spPr>
              <a:xfrm flipV="1">
                <a:off x="7364742" y="4517089"/>
                <a:ext cx="353746" cy="3497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a:latin typeface="Arial" panose="020B060402020202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3F1B542F-DF25-456F-92E3-E7440FAAF1A1}"/>
                  </a:ext>
                </a:extLst>
              </p:cNvPr>
              <p:cNvSpPr txBox="1"/>
              <p:nvPr/>
            </p:nvSpPr>
            <p:spPr>
              <a:xfrm>
                <a:off x="6324121" y="5331465"/>
                <a:ext cx="1924714" cy="286691"/>
              </a:xfrm>
              <a:prstGeom prst="rect">
                <a:avLst/>
              </a:prstGeom>
              <a:noFill/>
            </p:spPr>
            <p:txBody>
              <a:bodyPr wrap="none" rtlCol="0">
                <a:noAutofit/>
              </a:bodyPr>
              <a:lstStyle/>
              <a:p>
                <a:r>
                  <a:rPr kumimoji="1" lang="en-US" altLang="ja-JP" sz="1000" dirty="0">
                    <a:latin typeface="Arial" panose="020B0604020202020204" pitchFamily="34" charset="0"/>
                    <a:ea typeface="Roboto" panose="020B0600070205080204" charset="0"/>
                    <a:cs typeface="Arial" panose="020B0604020202020204" pitchFamily="34" charset="0"/>
                  </a:rPr>
                  <a:t>Summarizing License Info</a:t>
                </a:r>
                <a:endParaRPr kumimoji="1" lang="ja-JP" altLang="en-US" sz="1000" dirty="0">
                  <a:latin typeface="Arial" panose="020B0604020202020204" pitchFamily="34" charset="0"/>
                  <a:cs typeface="Arial" panose="020B0604020202020204" pitchFamily="34" charset="0"/>
                </a:endParaRPr>
              </a:p>
            </p:txBody>
          </p:sp>
          <p:cxnSp>
            <p:nvCxnSpPr>
              <p:cNvPr id="54" name="コネクタ: 曲線 53">
                <a:extLst>
                  <a:ext uri="{FF2B5EF4-FFF2-40B4-BE49-F238E27FC236}">
                    <a16:creationId xmlns:a16="http://schemas.microsoft.com/office/drawing/2014/main" id="{1CC010E1-DD8F-4770-9841-012D6A2ED7C3}"/>
                  </a:ext>
                </a:extLst>
              </p:cNvPr>
              <p:cNvCxnSpPr>
                <a:cxnSpLocks/>
                <a:stCxn id="34" idx="2"/>
              </p:cNvCxnSpPr>
              <p:nvPr/>
            </p:nvCxnSpPr>
            <p:spPr>
              <a:xfrm rot="16200000" flipH="1">
                <a:off x="5312381" y="2657825"/>
                <a:ext cx="212608" cy="11441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矢印: U ターン 56">
                <a:extLst>
                  <a:ext uri="{FF2B5EF4-FFF2-40B4-BE49-F238E27FC236}">
                    <a16:creationId xmlns:a16="http://schemas.microsoft.com/office/drawing/2014/main" id="{ABDEACE2-B8F4-4CA6-92FA-1DEECF76C094}"/>
                  </a:ext>
                </a:extLst>
              </p:cNvPr>
              <p:cNvSpPr/>
              <p:nvPr/>
            </p:nvSpPr>
            <p:spPr>
              <a:xfrm flipH="1" flipV="1">
                <a:off x="4837513" y="5615371"/>
                <a:ext cx="2486685" cy="358365"/>
              </a:xfrm>
              <a:prstGeom prst="uturnArrow">
                <a:avLst>
                  <a:gd name="adj1" fmla="val 14658"/>
                  <a:gd name="adj2" fmla="val 25000"/>
                  <a:gd name="adj3" fmla="val 10677"/>
                  <a:gd name="adj4" fmla="val 43750"/>
                  <a:gd name="adj5" fmla="val 52585"/>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latin typeface="Arial" panose="020B060402020202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235A69C2-4400-4C95-9A47-EC6D23B3B8ED}"/>
                  </a:ext>
                </a:extLst>
              </p:cNvPr>
              <p:cNvSpPr txBox="1"/>
              <p:nvPr/>
            </p:nvSpPr>
            <p:spPr>
              <a:xfrm>
                <a:off x="613253" y="2013490"/>
                <a:ext cx="1480491" cy="295651"/>
              </a:xfrm>
              <a:prstGeom prst="rect">
                <a:avLst/>
              </a:prstGeom>
              <a:noFill/>
              <a:effectLst/>
            </p:spPr>
            <p:txBody>
              <a:bodyPr wrap="none" rtlCol="0">
                <a:noAutofit/>
              </a:bodyPr>
              <a:lstStyle/>
              <a:p>
                <a:r>
                  <a:rPr kumimoji="1" lang="en-US" altLang="ja-JP" sz="1050" dirty="0">
                    <a:effectLst>
                      <a:glow rad="215900">
                        <a:schemeClr val="bg1"/>
                      </a:glow>
                    </a:effectLst>
                    <a:latin typeface="Arial" panose="020B0604020202020204" pitchFamily="34" charset="0"/>
                    <a:ea typeface="Roboto" panose="020B0600070205080204" charset="0"/>
                    <a:cs typeface="Arial" panose="020B0604020202020204" pitchFamily="34" charset="0"/>
                  </a:rPr>
                  <a:t>SPDX Community</a:t>
                </a:r>
                <a:endParaRPr kumimoji="1" lang="ja-JP" altLang="en-US" sz="1050" dirty="0">
                  <a:effectLst>
                    <a:glow rad="215900">
                      <a:schemeClr val="bg1"/>
                    </a:glow>
                  </a:effectLst>
                  <a:latin typeface="Arial" panose="020B0604020202020204" pitchFamily="34" charset="0"/>
                  <a:cs typeface="Arial" panose="020B0604020202020204" pitchFamily="34" charset="0"/>
                </a:endParaRPr>
              </a:p>
            </p:txBody>
          </p:sp>
        </p:grpSp>
        <p:sp>
          <p:nvSpPr>
            <p:cNvPr id="59" name="吹き出し: 四角形 58">
              <a:extLst>
                <a:ext uri="{FF2B5EF4-FFF2-40B4-BE49-F238E27FC236}">
                  <a16:creationId xmlns:a16="http://schemas.microsoft.com/office/drawing/2014/main" id="{19A7AF7F-F41A-4310-9D33-A73DDBE923B8}"/>
                </a:ext>
              </a:extLst>
            </p:cNvPr>
            <p:cNvSpPr/>
            <p:nvPr/>
          </p:nvSpPr>
          <p:spPr>
            <a:xfrm>
              <a:off x="272480" y="4465694"/>
              <a:ext cx="2665162" cy="1277273"/>
            </a:xfrm>
            <a:prstGeom prst="wedgeRectCallout">
              <a:avLst>
                <a:gd name="adj1" fmla="val 83737"/>
                <a:gd name="adj2" fmla="val -94157"/>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kumimoji="1" lang="en-US" altLang="ja-JP" sz="1100" b="1" dirty="0" smtClean="0">
                  <a:solidFill>
                    <a:schemeClr val="tx1"/>
                  </a:solidFill>
                  <a:latin typeface="Arial" panose="020B0604020202020204" pitchFamily="34" charset="0"/>
                  <a:ea typeface="Roboto" panose="020B0600070205080204" charset="0"/>
                  <a:cs typeface="Arial" panose="020B0604020202020204" pitchFamily="34" charset="0"/>
                </a:rPr>
                <a:t>Guideline Creation</a:t>
              </a:r>
              <a:r>
                <a:rPr kumimoji="1" lang="ja-JP" altLang="en-US" sz="1100" b="1" dirty="0" smtClean="0">
                  <a:solidFill>
                    <a:schemeClr val="tx1"/>
                  </a:solidFill>
                  <a:latin typeface="Arial" panose="020B0604020202020204" pitchFamily="34" charset="0"/>
                  <a:cs typeface="Arial" panose="020B0604020202020204" pitchFamily="34" charset="0"/>
                </a:rPr>
                <a:t>：</a:t>
              </a:r>
              <a:endParaRPr kumimoji="1" lang="en-US" altLang="ja-JP" sz="1100" b="1" dirty="0">
                <a:solidFill>
                  <a:schemeClr val="tx1"/>
                </a:solidFill>
                <a:latin typeface="Arial" panose="020B0604020202020204" pitchFamily="34" charset="0"/>
                <a:ea typeface="Roboto" panose="020B0600070205080204" charset="0"/>
                <a:cs typeface="Arial" panose="020B0604020202020204" pitchFamily="34" charset="0"/>
              </a:endParaRPr>
            </a:p>
            <a:p>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Guide the procedure </a:t>
              </a:r>
              <a:r>
                <a:rPr kumimoji="1" lang="en-US" altLang="ja-JP" sz="1100" dirty="0" err="1" smtClean="0">
                  <a:solidFill>
                    <a:schemeClr val="tx1"/>
                  </a:solidFill>
                  <a:latin typeface="Arial" panose="020B0604020202020204" pitchFamily="34" charset="0"/>
                  <a:ea typeface="Roboto" panose="020B0600070205080204" charset="0"/>
                  <a:cs typeface="Arial" panose="020B0604020202020204" pitchFamily="34" charset="0"/>
                </a:rPr>
                <a:t>forsupplier</a:t>
              </a:r>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 to provide license information using SPDX / SPDX Lite</a:t>
              </a:r>
              <a:endParaRPr kumimoji="1" lang="en-US" altLang="ja-JP" sz="1100" dirty="0">
                <a:solidFill>
                  <a:schemeClr val="tx1"/>
                </a:solidFill>
                <a:latin typeface="Arial" panose="020B0604020202020204" pitchFamily="34" charset="0"/>
                <a:ea typeface="Roboto" panose="020B0600070205080204" charset="0"/>
                <a:cs typeface="Arial" panose="020B0604020202020204" pitchFamily="34" charset="0"/>
              </a:endParaRPr>
            </a:p>
            <a:p>
              <a:endParaRPr kumimoji="1" lang="en-US" altLang="ja-JP" sz="1100" dirty="0">
                <a:solidFill>
                  <a:schemeClr val="tx1"/>
                </a:solidFill>
                <a:latin typeface="Arial" panose="020B0604020202020204" pitchFamily="34" charset="0"/>
                <a:ea typeface="Roboto" panose="020B0600070205080204" charset="0"/>
                <a:cs typeface="Arial" panose="020B0604020202020204" pitchFamily="34" charset="0"/>
              </a:endParaRPr>
            </a:p>
            <a:p>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Presenting table of contents to SPDX Community during initial review</a:t>
              </a:r>
              <a:endParaRPr kumimoji="1" lang="ja-JP" altLang="en-US" sz="1100" dirty="0">
                <a:solidFill>
                  <a:schemeClr val="tx1"/>
                </a:solidFill>
                <a:latin typeface="Arial" panose="020B0604020202020204" pitchFamily="34" charset="0"/>
                <a:cs typeface="Arial" panose="020B0604020202020204" pitchFamily="34" charset="0"/>
              </a:endParaRPr>
            </a:p>
          </p:txBody>
        </p:sp>
        <p:sp>
          <p:nvSpPr>
            <p:cNvPr id="60" name="吹き出し: 四角形 59">
              <a:extLst>
                <a:ext uri="{FF2B5EF4-FFF2-40B4-BE49-F238E27FC236}">
                  <a16:creationId xmlns:a16="http://schemas.microsoft.com/office/drawing/2014/main" id="{D1B1A220-4719-4FDA-B4EC-2B728177C51A}"/>
                </a:ext>
              </a:extLst>
            </p:cNvPr>
            <p:cNvSpPr/>
            <p:nvPr/>
          </p:nvSpPr>
          <p:spPr>
            <a:xfrm>
              <a:off x="278788" y="2857547"/>
              <a:ext cx="2355591" cy="1446550"/>
            </a:xfrm>
            <a:prstGeom prst="wedgeRectCallout">
              <a:avLst>
                <a:gd name="adj1" fmla="val 125236"/>
                <a:gd name="adj2" fmla="val 2296"/>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kumimoji="1" lang="en-US" altLang="ja-JP" sz="1100" b="1" dirty="0">
                  <a:solidFill>
                    <a:schemeClr val="tx1"/>
                  </a:solidFill>
                  <a:latin typeface="Arial" panose="020B0604020202020204" pitchFamily="34" charset="0"/>
                  <a:ea typeface="Roboto" panose="020B0600070205080204" charset="0"/>
                  <a:cs typeface="Arial" panose="020B0604020202020204" pitchFamily="34" charset="0"/>
                </a:rPr>
                <a:t>SPDX</a:t>
              </a:r>
              <a:r>
                <a:rPr kumimoji="1" lang="ja-JP" altLang="en-US" sz="1100" b="1" dirty="0">
                  <a:solidFill>
                    <a:schemeClr val="tx1"/>
                  </a:solidFill>
                  <a:latin typeface="Arial" panose="020B0604020202020204" pitchFamily="34" charset="0"/>
                  <a:cs typeface="Arial" panose="020B0604020202020204" pitchFamily="34" charset="0"/>
                </a:rPr>
                <a:t> </a:t>
              </a:r>
              <a:r>
                <a:rPr kumimoji="1" lang="en-US" altLang="ja-JP" sz="1100" b="1" dirty="0" smtClean="0">
                  <a:solidFill>
                    <a:schemeClr val="tx1"/>
                  </a:solidFill>
                  <a:latin typeface="Arial" panose="020B0604020202020204" pitchFamily="34" charset="0"/>
                  <a:ea typeface="Roboto" panose="020B0600070205080204" charset="0"/>
                  <a:cs typeface="Arial" panose="020B0604020202020204" pitchFamily="34" charset="0"/>
                </a:rPr>
                <a:t>Lite definition</a:t>
              </a:r>
              <a:r>
                <a:rPr kumimoji="1" lang="ja-JP" altLang="en-US" sz="1100" b="1" dirty="0" smtClean="0">
                  <a:solidFill>
                    <a:schemeClr val="tx1"/>
                  </a:solidFill>
                  <a:latin typeface="Arial" panose="020B0604020202020204" pitchFamily="34" charset="0"/>
                  <a:cs typeface="Arial" panose="020B0604020202020204" pitchFamily="34" charset="0"/>
                </a:rPr>
                <a:t>：</a:t>
              </a:r>
              <a:endParaRPr kumimoji="1" lang="en-US" altLang="ja-JP" sz="1100" b="1" dirty="0">
                <a:solidFill>
                  <a:schemeClr val="tx1"/>
                </a:solidFill>
                <a:latin typeface="Arial" panose="020B0604020202020204" pitchFamily="34" charset="0"/>
                <a:ea typeface="Roboto" panose="020B0600070205080204" charset="0"/>
                <a:cs typeface="Arial" panose="020B0604020202020204" pitchFamily="34" charset="0"/>
              </a:endParaRPr>
            </a:p>
            <a:p>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Defines the minimum and required license information necessary for commercial development</a:t>
              </a:r>
              <a:endParaRPr kumimoji="1" lang="en-US" altLang="ja-JP" sz="1100" dirty="0">
                <a:solidFill>
                  <a:schemeClr val="tx1"/>
                </a:solidFill>
                <a:latin typeface="Arial" panose="020B0604020202020204" pitchFamily="34" charset="0"/>
                <a:ea typeface="Roboto" panose="020B0600070205080204" charset="0"/>
                <a:cs typeface="Arial" panose="020B0604020202020204" pitchFamily="34" charset="0"/>
              </a:endParaRPr>
            </a:p>
            <a:p>
              <a:endParaRPr kumimoji="1" lang="en-US" altLang="ja-JP" sz="1100" dirty="0">
                <a:solidFill>
                  <a:schemeClr val="tx1"/>
                </a:solidFill>
                <a:latin typeface="Arial" panose="020B0604020202020204" pitchFamily="34" charset="0"/>
                <a:ea typeface="Roboto" panose="020B0600070205080204" charset="0"/>
                <a:cs typeface="Arial" panose="020B0604020202020204" pitchFamily="34" charset="0"/>
              </a:endParaRPr>
            </a:p>
            <a:p>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Presented to SPDX Community and incorporated into SPDX definition</a:t>
              </a:r>
              <a:endParaRPr kumimoji="1" lang="ja-JP" altLang="en-US" sz="1100" dirty="0">
                <a:solidFill>
                  <a:schemeClr val="tx1"/>
                </a:solidFill>
                <a:latin typeface="Arial" panose="020B0604020202020204" pitchFamily="34" charset="0"/>
                <a:cs typeface="Arial" panose="020B0604020202020204" pitchFamily="34" charset="0"/>
              </a:endParaRPr>
            </a:p>
          </p:txBody>
        </p:sp>
        <p:sp>
          <p:nvSpPr>
            <p:cNvPr id="63" name="吹き出し: 四角形 62">
              <a:extLst>
                <a:ext uri="{FF2B5EF4-FFF2-40B4-BE49-F238E27FC236}">
                  <a16:creationId xmlns:a16="http://schemas.microsoft.com/office/drawing/2014/main" id="{66027873-3A29-4F87-BEBD-0815183B8598}"/>
                </a:ext>
              </a:extLst>
            </p:cNvPr>
            <p:cNvSpPr/>
            <p:nvPr/>
          </p:nvSpPr>
          <p:spPr>
            <a:xfrm>
              <a:off x="7743926" y="2588586"/>
              <a:ext cx="1961602" cy="1277273"/>
            </a:xfrm>
            <a:prstGeom prst="wedgeRectCallout">
              <a:avLst>
                <a:gd name="adj1" fmla="val -57513"/>
                <a:gd name="adj2" fmla="val -21232"/>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kumimoji="1" lang="en-US" altLang="ja-JP" sz="1100" b="1" dirty="0">
                  <a:solidFill>
                    <a:schemeClr val="tx1"/>
                  </a:solidFill>
                  <a:latin typeface="Arial" panose="020B0604020202020204" pitchFamily="34" charset="0"/>
                  <a:ea typeface="Roboto" panose="020B0600070205080204" charset="0"/>
                  <a:cs typeface="Arial" panose="020B0604020202020204" pitchFamily="34" charset="0"/>
                </a:rPr>
                <a:t>Operations</a:t>
              </a:r>
              <a:r>
                <a:rPr kumimoji="1" lang="ja-JP" altLang="en-US" sz="1100" b="1" dirty="0">
                  <a:solidFill>
                    <a:schemeClr val="tx1"/>
                  </a:solidFill>
                  <a:latin typeface="Arial" panose="020B0604020202020204" pitchFamily="34" charset="0"/>
                  <a:cs typeface="Arial" panose="020B0604020202020204" pitchFamily="34" charset="0"/>
                </a:rPr>
                <a:t> </a:t>
              </a:r>
              <a:r>
                <a:rPr kumimoji="1" lang="en-US" altLang="ja-JP" sz="1100" b="1" dirty="0">
                  <a:solidFill>
                    <a:schemeClr val="tx1"/>
                  </a:solidFill>
                  <a:latin typeface="Arial" panose="020B0604020202020204" pitchFamily="34" charset="0"/>
                  <a:ea typeface="Roboto" panose="020B0600070205080204" charset="0"/>
                  <a:cs typeface="Arial" panose="020B0604020202020204" pitchFamily="34" charset="0"/>
                </a:rPr>
                <a:t>Guide</a:t>
              </a:r>
              <a:r>
                <a:rPr kumimoji="1" lang="ja-JP" altLang="en-US" sz="1100" b="1" dirty="0">
                  <a:solidFill>
                    <a:schemeClr val="tx1"/>
                  </a:solidFill>
                  <a:latin typeface="Arial" panose="020B0604020202020204" pitchFamily="34" charset="0"/>
                  <a:cs typeface="Arial" panose="020B0604020202020204" pitchFamily="34" charset="0"/>
                </a:rPr>
                <a:t>：</a:t>
              </a:r>
              <a:endParaRPr kumimoji="1" lang="en-US" altLang="ja-JP" sz="1100" b="1" dirty="0">
                <a:solidFill>
                  <a:schemeClr val="tx1"/>
                </a:solidFill>
                <a:latin typeface="Arial" panose="020B0604020202020204" pitchFamily="34" charset="0"/>
                <a:ea typeface="Roboto" panose="020B0600070205080204" charset="0"/>
                <a:cs typeface="Arial" panose="020B0604020202020204" pitchFamily="34" charset="0"/>
              </a:endParaRPr>
            </a:p>
            <a:p>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Outline of inter-company license processing in commercial development</a:t>
              </a:r>
            </a:p>
            <a:p>
              <a:endParaRPr kumimoji="1" lang="en-US" altLang="ja-JP" sz="1100" dirty="0">
                <a:solidFill>
                  <a:schemeClr val="tx1"/>
                </a:solidFill>
                <a:latin typeface="Arial" panose="020B0604020202020204" pitchFamily="34" charset="0"/>
                <a:ea typeface="Roboto" panose="020B0600070205080204" charset="0"/>
                <a:cs typeface="Arial" panose="020B0604020202020204" pitchFamily="34" charset="0"/>
              </a:endParaRPr>
            </a:p>
            <a:p>
              <a:r>
                <a:rPr kumimoji="1" lang="en-US" altLang="ja-JP" sz="1100" dirty="0" smtClean="0">
                  <a:solidFill>
                    <a:schemeClr val="tx1"/>
                  </a:solidFill>
                  <a:latin typeface="Arial" panose="020B0604020202020204" pitchFamily="34" charset="0"/>
                  <a:ea typeface="Roboto" panose="020B0600070205080204" charset="0"/>
                  <a:cs typeface="Arial" panose="020B0604020202020204" pitchFamily="34" charset="0"/>
                </a:rPr>
                <a:t>Created table of contents and started discussion</a:t>
              </a:r>
              <a:endParaRPr kumimoji="1" lang="ja-JP" altLang="en-US" sz="11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40700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E56B45"/>
                </a:solidFill>
                <a:ea typeface="Roboto" panose="020B0600070205080204" charset="0"/>
              </a:rPr>
              <a:t>Tooling</a:t>
            </a:r>
            <a:r>
              <a:rPr lang="ja-JP" altLang="en-US" dirty="0">
                <a:solidFill>
                  <a:srgbClr val="E56B45"/>
                </a:solidFill>
                <a:ea typeface="メイリオ" panose="020B0604030504040204" pitchFamily="50" charset="-128"/>
              </a:rPr>
              <a:t> </a:t>
            </a:r>
            <a:r>
              <a:rPr lang="en-US" altLang="ja-JP" dirty="0">
                <a:solidFill>
                  <a:srgbClr val="E56B45"/>
                </a:solidFill>
                <a:ea typeface="Roboto" panose="020B0600070205080204" charset="0"/>
              </a:rPr>
              <a:t>SWG</a:t>
            </a:r>
            <a:endParaRPr kumimoji="1" lang="ja-JP" altLang="en-US" sz="2800" dirty="0">
              <a:ea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237000" y="1340768"/>
            <a:ext cx="4896000" cy="5076000"/>
          </a:xfrm>
        </p:spPr>
        <p:txBody>
          <a:bodyPr>
            <a:noAutofit/>
          </a:bodyPr>
          <a:lstStyle/>
          <a:p>
            <a:pPr marL="342900" indent="-342900">
              <a:spcBef>
                <a:spcPts val="600"/>
              </a:spcBef>
              <a:buFont typeface="Wingdings" panose="05000000000000000000" pitchFamily="2" charset="2"/>
              <a:buChar char="u"/>
            </a:pPr>
            <a:r>
              <a:rPr lang="en-US" altLang="ja-JP" dirty="0" smtClean="0">
                <a:latin typeface="+mn-lt"/>
                <a:ea typeface="+mn-ea"/>
              </a:rPr>
              <a:t>Main activity</a:t>
            </a:r>
            <a:r>
              <a:rPr lang="ja-JP" altLang="en-US" dirty="0" smtClean="0">
                <a:latin typeface="+mn-lt"/>
                <a:ea typeface="+mn-ea"/>
              </a:rPr>
              <a:t>：</a:t>
            </a:r>
            <a:r>
              <a:rPr lang="en-US" altLang="ja-JP" dirty="0">
                <a:latin typeface="+mn-lt"/>
                <a:ea typeface="+mn-ea"/>
              </a:rPr>
              <a:t/>
            </a:r>
            <a:br>
              <a:rPr lang="en-US" altLang="ja-JP" dirty="0">
                <a:latin typeface="+mn-lt"/>
                <a:ea typeface="+mn-ea"/>
              </a:rPr>
            </a:br>
            <a:r>
              <a:rPr lang="en-US" altLang="ja-JP" sz="2000" dirty="0" smtClean="0">
                <a:latin typeface="+mn-lt"/>
                <a:ea typeface="+mn-ea"/>
              </a:rPr>
              <a:t>discussion about tools for OSS supply chain management</a:t>
            </a:r>
            <a:endParaRPr lang="en-US" altLang="ja-JP" dirty="0">
              <a:latin typeface="+mn-lt"/>
              <a:ea typeface="+mn-ea"/>
            </a:endParaRPr>
          </a:p>
          <a:p>
            <a:pPr marL="342900" indent="-342900">
              <a:spcBef>
                <a:spcPts val="600"/>
              </a:spcBef>
              <a:buFont typeface="Wingdings" panose="05000000000000000000" pitchFamily="2" charset="2"/>
              <a:buChar char="u"/>
            </a:pPr>
            <a:r>
              <a:rPr lang="en-US" altLang="ja-JP" dirty="0" smtClean="0">
                <a:latin typeface="+mn-lt"/>
                <a:ea typeface="+mn-ea"/>
              </a:rPr>
              <a:t>Output target</a:t>
            </a:r>
            <a:endParaRPr lang="en-US" altLang="ja-JP" dirty="0">
              <a:latin typeface="+mn-lt"/>
              <a:ea typeface="+mn-ea"/>
            </a:endParaRPr>
          </a:p>
          <a:p>
            <a:pPr marL="596124" lvl="1" indent="-342900">
              <a:spcBef>
                <a:spcPts val="600"/>
              </a:spcBef>
              <a:buFont typeface="Arial" panose="020B0604020202020204" pitchFamily="34" charset="0"/>
              <a:buChar char="•"/>
            </a:pPr>
            <a:r>
              <a:rPr lang="en-US" altLang="ja-JP" dirty="0" smtClean="0">
                <a:latin typeface="+mn-lt"/>
                <a:ea typeface="+mn-ea"/>
                <a:cs typeface="Arial" panose="020B0604020202020204" pitchFamily="34" charset="0"/>
              </a:rPr>
              <a:t>Summarize available information about the tool</a:t>
            </a:r>
            <a:endParaRPr lang="ja-JP" altLang="en-US" dirty="0">
              <a:latin typeface="+mn-lt"/>
              <a:ea typeface="+mn-ea"/>
              <a:cs typeface="Arial" panose="020B0604020202020204" pitchFamily="34" charset="0"/>
            </a:endParaRPr>
          </a:p>
          <a:p>
            <a:pPr marL="822980" lvl="2" indent="-316531">
              <a:spcBef>
                <a:spcPts val="600"/>
              </a:spcBef>
              <a:buFont typeface="Arial" panose="020B0604020202020204" pitchFamily="34" charset="0"/>
              <a:buChar char="•"/>
            </a:pPr>
            <a:r>
              <a:rPr lang="en-US" altLang="ja-JP" dirty="0" smtClean="0">
                <a:latin typeface="+mn-lt"/>
                <a:ea typeface="+mn-ea"/>
                <a:cs typeface="Arial" panose="020B0604020202020204" pitchFamily="34" charset="0"/>
              </a:rPr>
              <a:t>Tool introduction and related seminars</a:t>
            </a:r>
            <a:endParaRPr lang="en-US" altLang="ja-JP" dirty="0">
              <a:latin typeface="+mn-lt"/>
              <a:ea typeface="+mn-ea"/>
              <a:cs typeface="Arial" panose="020B0604020202020204" pitchFamily="34" charset="0"/>
            </a:endParaRPr>
          </a:p>
          <a:p>
            <a:pPr marL="596124" lvl="1" indent="-342900">
              <a:spcBef>
                <a:spcPts val="600"/>
              </a:spcBef>
              <a:buFont typeface="Arial" panose="020B0604020202020204" pitchFamily="34" charset="0"/>
              <a:buChar char="•"/>
            </a:pPr>
            <a:r>
              <a:rPr lang="en-US" altLang="ja-JP" dirty="0" smtClean="0">
                <a:latin typeface="+mn-lt"/>
                <a:ea typeface="+mn-ea"/>
                <a:cs typeface="Arial" panose="020B0604020202020204" pitchFamily="34" charset="0"/>
              </a:rPr>
              <a:t>Identify the shortage by mapping information distribution process and tools</a:t>
            </a:r>
          </a:p>
          <a:p>
            <a:pPr marL="596124" lvl="1" indent="-342900">
              <a:spcBef>
                <a:spcPts val="600"/>
              </a:spcBef>
              <a:buFont typeface="Arial" panose="020B0604020202020204" pitchFamily="34" charset="0"/>
              <a:buChar char="•"/>
            </a:pPr>
            <a:r>
              <a:rPr lang="en-US" altLang="ja-JP" dirty="0" smtClean="0">
                <a:latin typeface="+mn-lt"/>
                <a:ea typeface="+mn-ea"/>
                <a:cs typeface="Arial" panose="020B0604020202020204" pitchFamily="34" charset="0"/>
              </a:rPr>
              <a:t>Suggestions for related communities</a:t>
            </a:r>
          </a:p>
          <a:p>
            <a:pPr marL="596124" lvl="1" indent="-342900">
              <a:spcBef>
                <a:spcPts val="600"/>
              </a:spcBef>
              <a:buFont typeface="Arial" panose="020B0604020202020204" pitchFamily="34" charset="0"/>
              <a:buChar char="•"/>
            </a:pPr>
            <a:r>
              <a:rPr lang="en-US" altLang="ja-JP" dirty="0" smtClean="0">
                <a:latin typeface="+mn-lt"/>
                <a:ea typeface="+mn-ea"/>
                <a:cs typeface="Arial" panose="020B0604020202020204" pitchFamily="34" charset="0"/>
              </a:rPr>
              <a:t>Data distribution method managed by the tool</a:t>
            </a:r>
            <a:endParaRPr lang="ja-JP" altLang="en-US" dirty="0">
              <a:latin typeface="+mn-lt"/>
              <a:ea typeface="+mn-ea"/>
              <a:cs typeface="Arial" panose="020B0604020202020204" pitchFamily="34" charset="0"/>
            </a:endParaRPr>
          </a:p>
          <a:p>
            <a:pPr marL="596124" lvl="1" indent="-342900">
              <a:spcBef>
                <a:spcPts val="600"/>
              </a:spcBef>
              <a:buFont typeface="Arial" panose="020B0604020202020204" pitchFamily="34" charset="0"/>
              <a:buChar char="•"/>
            </a:pPr>
            <a:r>
              <a:rPr lang="en-US" altLang="ja-JP" dirty="0" smtClean="0">
                <a:latin typeface="+mn-lt"/>
                <a:ea typeface="+mn-ea"/>
                <a:cs typeface="Arial" panose="020B0604020202020204" pitchFamily="34" charset="0"/>
              </a:rPr>
              <a:t>How to work with SPDX tools and the OSS development community</a:t>
            </a:r>
            <a:endParaRPr lang="ja-JP" altLang="en-US" dirty="0">
              <a:latin typeface="+mn-lt"/>
              <a:ea typeface="+mn-ea"/>
              <a:cs typeface="Arial" panose="020B0604020202020204" pitchFamily="34" charset="0"/>
            </a:endParaRPr>
          </a:p>
        </p:txBody>
      </p:sp>
      <p:sp>
        <p:nvSpPr>
          <p:cNvPr id="67" name="テキスト プレースホルダー 4">
            <a:extLst>
              <a:ext uri="{FF2B5EF4-FFF2-40B4-BE49-F238E27FC236}">
                <a16:creationId xmlns:a16="http://schemas.microsoft.com/office/drawing/2014/main" id="{9A091B9E-9B88-4373-A3FD-07E75549F7F8}"/>
              </a:ext>
            </a:extLst>
          </p:cNvPr>
          <p:cNvSpPr txBox="1">
            <a:spLocks/>
          </p:cNvSpPr>
          <p:nvPr/>
        </p:nvSpPr>
        <p:spPr>
          <a:xfrm>
            <a:off x="5241000" y="1340768"/>
            <a:ext cx="4428000" cy="5076000"/>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marL="342900" indent="-342900">
              <a:spcBef>
                <a:spcPts val="1108"/>
              </a:spcBef>
              <a:buSzPct val="100000"/>
              <a:buFont typeface="Wingdings" panose="05000000000000000000" pitchFamily="2" charset="2"/>
              <a:buChar char="u"/>
            </a:pPr>
            <a:r>
              <a:rPr lang="en-US" altLang="ja-JP" sz="2400" dirty="0" smtClean="0">
                <a:latin typeface="Arial" panose="020B0604020202020204" pitchFamily="34" charset="0"/>
                <a:ea typeface="Roboto" panose="020B0600070205080204" charset="0"/>
                <a:cs typeface="Arial" panose="020B0604020202020204" pitchFamily="34" charset="0"/>
              </a:rPr>
              <a:t>Recent Activities</a:t>
            </a:r>
            <a:endParaRPr lang="ja-JP" altLang="en-US" sz="2400" dirty="0">
              <a:latin typeface="Arial" panose="020B0604020202020204" pitchFamily="34" charset="0"/>
              <a:ea typeface="メイリオ" panose="020B0604030504040204" pitchFamily="50" charset="-128"/>
              <a:cs typeface="Arial" panose="020B0604020202020204" pitchFamily="34" charset="0"/>
            </a:endParaRPr>
          </a:p>
        </p:txBody>
      </p:sp>
      <p:sp>
        <p:nvSpPr>
          <p:cNvPr id="68" name="テキスト プレースホルダー 4">
            <a:extLst>
              <a:ext uri="{FF2B5EF4-FFF2-40B4-BE49-F238E27FC236}">
                <a16:creationId xmlns:a16="http://schemas.microsoft.com/office/drawing/2014/main" id="{9A091B9E-9B88-4373-A3FD-07E75549F7F8}"/>
              </a:ext>
            </a:extLst>
          </p:cNvPr>
          <p:cNvSpPr txBox="1">
            <a:spLocks/>
          </p:cNvSpPr>
          <p:nvPr/>
        </p:nvSpPr>
        <p:spPr>
          <a:xfrm>
            <a:off x="5241000" y="6031567"/>
            <a:ext cx="4428000" cy="49377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marL="1257300" indent="-1257300">
              <a:lnSpc>
                <a:spcPts val="1800"/>
              </a:lnSpc>
              <a:spcBef>
                <a:spcPts val="1108"/>
              </a:spcBef>
              <a:buNone/>
            </a:pPr>
            <a:r>
              <a:rPr lang="en-US" altLang="ja-JP" sz="1400" b="1" dirty="0" smtClean="0">
                <a:latin typeface="Arial" panose="020B0604020202020204" pitchFamily="34" charset="0"/>
                <a:ea typeface="Roboto" panose="020B0600070205080204" charset="0"/>
                <a:cs typeface="Arial" panose="020B0604020202020204" pitchFamily="34" charset="0"/>
              </a:rPr>
              <a:t>Next meeting	</a:t>
            </a:r>
            <a:r>
              <a:rPr lang="ja-JP" altLang="en-US" sz="1400" b="1" dirty="0" smtClean="0">
                <a:latin typeface="Arial" panose="020B0604020202020204" pitchFamily="34" charset="0"/>
                <a:ea typeface="メイリオ" panose="020B0604030504040204" pitchFamily="50" charset="-128"/>
                <a:cs typeface="Arial" panose="020B0604020202020204" pitchFamily="34" charset="0"/>
              </a:rPr>
              <a:t>： </a:t>
            </a:r>
            <a:r>
              <a:rPr lang="en-US" altLang="ja-JP" sz="1400" b="1" dirty="0" smtClean="0">
                <a:latin typeface="Arial" panose="020B0604020202020204" pitchFamily="34" charset="0"/>
                <a:ea typeface="Roboto" panose="020B0600070205080204" charset="0"/>
                <a:cs typeface="Arial" panose="020B0604020202020204" pitchFamily="34" charset="0"/>
              </a:rPr>
              <a:t>8/29</a:t>
            </a:r>
            <a:r>
              <a:rPr lang="en-US" altLang="ja-JP" sz="1400" dirty="0" smtClean="0">
                <a:latin typeface="Arial" panose="020B0604020202020204" pitchFamily="34" charset="0"/>
                <a:ea typeface="Roboto" panose="020B0600070205080204" charset="0"/>
                <a:cs typeface="Arial" panose="020B0604020202020204" pitchFamily="34" charset="0"/>
              </a:rPr>
              <a:t> </a:t>
            </a:r>
            <a:br>
              <a:rPr lang="en-US" altLang="ja-JP" sz="1400" dirty="0" smtClean="0">
                <a:latin typeface="Arial" panose="020B0604020202020204" pitchFamily="34" charset="0"/>
                <a:ea typeface="Roboto" panose="020B0600070205080204" charset="0"/>
                <a:cs typeface="Arial" panose="020B0604020202020204" pitchFamily="34" charset="0"/>
              </a:rPr>
            </a:br>
            <a:r>
              <a:rPr lang="ja-JP" altLang="en-US" sz="1400" dirty="0" smtClean="0">
                <a:latin typeface="Arial" panose="020B0604020202020204" pitchFamily="34" charset="0"/>
                <a:ea typeface="メイリオ" panose="020B0604030504040204" pitchFamily="50" charset="-128"/>
                <a:cs typeface="Arial" panose="020B0604020202020204" pitchFamily="34" charset="0"/>
              </a:rPr>
              <a:t> </a:t>
            </a:r>
            <a:r>
              <a:rPr lang="en-US" altLang="ja-JP" sz="1400" dirty="0" smtClean="0">
                <a:latin typeface="Arial" panose="020B0604020202020204" pitchFamily="34" charset="0"/>
                <a:ea typeface="Roboto" panose="020B0600070205080204" charset="0"/>
                <a:cs typeface="Arial" panose="020B0604020202020204" pitchFamily="34" charset="0"/>
              </a:rPr>
              <a:t>(under recruiting the participants)</a:t>
            </a:r>
            <a:endParaRPr lang="ja-JP" altLang="en-US" sz="1400" dirty="0">
              <a:latin typeface="Arial" panose="020B0604020202020204" pitchFamily="34" charset="0"/>
              <a:ea typeface="メイリオ" panose="020B0604030504040204" pitchFamily="50" charset="-128"/>
              <a:cs typeface="Arial" panose="020B0604020202020204" pitchFamily="34" charset="0"/>
            </a:endParaRPr>
          </a:p>
        </p:txBody>
      </p:sp>
      <p:graphicFrame>
        <p:nvGraphicFramePr>
          <p:cNvPr id="9" name="表 8"/>
          <p:cNvGraphicFramePr>
            <a:graphicFrameLocks noGrp="1"/>
          </p:cNvGraphicFramePr>
          <p:nvPr>
            <p:extLst>
              <p:ext uri="{D42A27DB-BD31-4B8C-83A1-F6EECF244321}">
                <p14:modId xmlns:p14="http://schemas.microsoft.com/office/powerpoint/2010/main" val="807080754"/>
              </p:ext>
            </p:extLst>
          </p:nvPr>
        </p:nvGraphicFramePr>
        <p:xfrm>
          <a:off x="5241000" y="1844824"/>
          <a:ext cx="4428000" cy="4206240"/>
        </p:xfrm>
        <a:graphic>
          <a:graphicData uri="http://schemas.openxmlformats.org/drawingml/2006/table">
            <a:tbl>
              <a:tblPr firstRow="1" bandRow="1"/>
              <a:tblGrid>
                <a:gridCol w="864000">
                  <a:extLst>
                    <a:ext uri="{9D8B030D-6E8A-4147-A177-3AD203B41FA5}">
                      <a16:colId xmlns:a16="http://schemas.microsoft.com/office/drawing/2014/main" val="20000"/>
                    </a:ext>
                  </a:extLst>
                </a:gridCol>
                <a:gridCol w="2412000">
                  <a:extLst>
                    <a:ext uri="{9D8B030D-6E8A-4147-A177-3AD203B41FA5}">
                      <a16:colId xmlns:a16="http://schemas.microsoft.com/office/drawing/2014/main" val="20001"/>
                    </a:ext>
                  </a:extLst>
                </a:gridCol>
                <a:gridCol w="1152000">
                  <a:extLst>
                    <a:ext uri="{9D8B030D-6E8A-4147-A177-3AD203B41FA5}">
                      <a16:colId xmlns:a16="http://schemas.microsoft.com/office/drawing/2014/main" val="20002"/>
                    </a:ext>
                  </a:extLst>
                </a:gridCol>
              </a:tblGrid>
              <a:tr h="350201">
                <a:tc>
                  <a:txBody>
                    <a:bodyPr/>
                    <a:lstStyle>
                      <a:lvl1pPr marL="0" algn="l" defTabSz="685800" rtl="0" eaLnBrk="1" latinLnBrk="0" hangingPunct="1">
                        <a:defRPr kumimoji="1" sz="1350" b="1" kern="1200">
                          <a:solidFill>
                            <a:schemeClr val="lt1"/>
                          </a:solidFill>
                          <a:latin typeface="segoe ui"/>
                          <a:ea typeface="Meiryo UI"/>
                        </a:defRPr>
                      </a:lvl1pPr>
                      <a:lvl2pPr marL="342900" algn="l" defTabSz="685800" rtl="0" eaLnBrk="1" latinLnBrk="0" hangingPunct="1">
                        <a:defRPr kumimoji="1" sz="1350" b="1" kern="1200">
                          <a:solidFill>
                            <a:schemeClr val="lt1"/>
                          </a:solidFill>
                          <a:latin typeface="segoe ui"/>
                          <a:ea typeface="Meiryo UI"/>
                        </a:defRPr>
                      </a:lvl2pPr>
                      <a:lvl3pPr marL="685800" algn="l" defTabSz="685800" rtl="0" eaLnBrk="1" latinLnBrk="0" hangingPunct="1">
                        <a:defRPr kumimoji="1" sz="1350" b="1" kern="1200">
                          <a:solidFill>
                            <a:schemeClr val="lt1"/>
                          </a:solidFill>
                          <a:latin typeface="segoe ui"/>
                          <a:ea typeface="Meiryo UI"/>
                        </a:defRPr>
                      </a:lvl3pPr>
                      <a:lvl4pPr marL="1028700" algn="l" defTabSz="685800" rtl="0" eaLnBrk="1" latinLnBrk="0" hangingPunct="1">
                        <a:defRPr kumimoji="1" sz="1350" b="1" kern="1200">
                          <a:solidFill>
                            <a:schemeClr val="lt1"/>
                          </a:solidFill>
                          <a:latin typeface="segoe ui"/>
                          <a:ea typeface="Meiryo UI"/>
                        </a:defRPr>
                      </a:lvl4pPr>
                      <a:lvl5pPr marL="1371600" algn="l" defTabSz="685800" rtl="0" eaLnBrk="1" latinLnBrk="0" hangingPunct="1">
                        <a:defRPr kumimoji="1" sz="1350" b="1" kern="1200">
                          <a:solidFill>
                            <a:schemeClr val="lt1"/>
                          </a:solidFill>
                          <a:latin typeface="segoe ui"/>
                          <a:ea typeface="Meiryo UI"/>
                        </a:defRPr>
                      </a:lvl5pPr>
                      <a:lvl6pPr marL="1714500" algn="l" defTabSz="685800" rtl="0" eaLnBrk="1" latinLnBrk="0" hangingPunct="1">
                        <a:defRPr kumimoji="1" sz="1350" b="1" kern="1200">
                          <a:solidFill>
                            <a:schemeClr val="lt1"/>
                          </a:solidFill>
                          <a:latin typeface="segoe ui"/>
                          <a:ea typeface="Meiryo UI"/>
                        </a:defRPr>
                      </a:lvl6pPr>
                      <a:lvl7pPr marL="2057400" algn="l" defTabSz="685800" rtl="0" eaLnBrk="1" latinLnBrk="0" hangingPunct="1">
                        <a:defRPr kumimoji="1" sz="1350" b="1" kern="1200">
                          <a:solidFill>
                            <a:schemeClr val="lt1"/>
                          </a:solidFill>
                          <a:latin typeface="segoe ui"/>
                          <a:ea typeface="Meiryo UI"/>
                        </a:defRPr>
                      </a:lvl7pPr>
                      <a:lvl8pPr marL="2400300" algn="l" defTabSz="685800" rtl="0" eaLnBrk="1" latinLnBrk="0" hangingPunct="1">
                        <a:defRPr kumimoji="1" sz="1350" b="1" kern="1200">
                          <a:solidFill>
                            <a:schemeClr val="lt1"/>
                          </a:solidFill>
                          <a:latin typeface="segoe ui"/>
                          <a:ea typeface="Meiryo UI"/>
                        </a:defRPr>
                      </a:lvl8pPr>
                      <a:lvl9pPr marL="2743200" algn="l" defTabSz="685800" rtl="0" eaLnBrk="1" latinLnBrk="0" hangingPunct="1">
                        <a:defRPr kumimoji="1" sz="1350" b="1" kern="1200">
                          <a:solidFill>
                            <a:schemeClr val="lt1"/>
                          </a:solidFill>
                          <a:latin typeface="segoe ui"/>
                          <a:ea typeface="Meiryo UI"/>
                        </a:defRPr>
                      </a:lvl9pPr>
                    </a:lstStyle>
                    <a:p>
                      <a:pPr algn="ctr"/>
                      <a:r>
                        <a:rPr kumimoji="1" lang="en-US" altLang="ja-JP" sz="1400" dirty="0" smtClean="0">
                          <a:latin typeface="+mn-lt"/>
                          <a:ea typeface="Roboto" panose="020B0600070205080204" charset="0"/>
                        </a:rPr>
                        <a:t>date</a:t>
                      </a:r>
                      <a:endParaRPr kumimoji="1" lang="ja-JP" altLang="en-US" sz="1400" dirty="0">
                        <a:latin typeface="+mn-lt"/>
                      </a:endParaRPr>
                    </a:p>
                  </a:txBody>
                  <a:tcP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4BA5"/>
                    </a:solidFill>
                  </a:tcPr>
                </a:tc>
                <a:tc>
                  <a:txBody>
                    <a:bodyPr/>
                    <a:lstStyle>
                      <a:lvl1pPr marL="0" algn="l" defTabSz="685800" rtl="0" eaLnBrk="1" latinLnBrk="0" hangingPunct="1">
                        <a:defRPr kumimoji="1" sz="1350" b="1" kern="1200">
                          <a:solidFill>
                            <a:schemeClr val="lt1"/>
                          </a:solidFill>
                          <a:latin typeface="segoe ui"/>
                          <a:ea typeface="Meiryo UI"/>
                        </a:defRPr>
                      </a:lvl1pPr>
                      <a:lvl2pPr marL="342900" algn="l" defTabSz="685800" rtl="0" eaLnBrk="1" latinLnBrk="0" hangingPunct="1">
                        <a:defRPr kumimoji="1" sz="1350" b="1" kern="1200">
                          <a:solidFill>
                            <a:schemeClr val="lt1"/>
                          </a:solidFill>
                          <a:latin typeface="segoe ui"/>
                          <a:ea typeface="Meiryo UI"/>
                        </a:defRPr>
                      </a:lvl2pPr>
                      <a:lvl3pPr marL="685800" algn="l" defTabSz="685800" rtl="0" eaLnBrk="1" latinLnBrk="0" hangingPunct="1">
                        <a:defRPr kumimoji="1" sz="1350" b="1" kern="1200">
                          <a:solidFill>
                            <a:schemeClr val="lt1"/>
                          </a:solidFill>
                          <a:latin typeface="segoe ui"/>
                          <a:ea typeface="Meiryo UI"/>
                        </a:defRPr>
                      </a:lvl3pPr>
                      <a:lvl4pPr marL="1028700" algn="l" defTabSz="685800" rtl="0" eaLnBrk="1" latinLnBrk="0" hangingPunct="1">
                        <a:defRPr kumimoji="1" sz="1350" b="1" kern="1200">
                          <a:solidFill>
                            <a:schemeClr val="lt1"/>
                          </a:solidFill>
                          <a:latin typeface="segoe ui"/>
                          <a:ea typeface="Meiryo UI"/>
                        </a:defRPr>
                      </a:lvl4pPr>
                      <a:lvl5pPr marL="1371600" algn="l" defTabSz="685800" rtl="0" eaLnBrk="1" latinLnBrk="0" hangingPunct="1">
                        <a:defRPr kumimoji="1" sz="1350" b="1" kern="1200">
                          <a:solidFill>
                            <a:schemeClr val="lt1"/>
                          </a:solidFill>
                          <a:latin typeface="segoe ui"/>
                          <a:ea typeface="Meiryo UI"/>
                        </a:defRPr>
                      </a:lvl5pPr>
                      <a:lvl6pPr marL="1714500" algn="l" defTabSz="685800" rtl="0" eaLnBrk="1" latinLnBrk="0" hangingPunct="1">
                        <a:defRPr kumimoji="1" sz="1350" b="1" kern="1200">
                          <a:solidFill>
                            <a:schemeClr val="lt1"/>
                          </a:solidFill>
                          <a:latin typeface="segoe ui"/>
                          <a:ea typeface="Meiryo UI"/>
                        </a:defRPr>
                      </a:lvl6pPr>
                      <a:lvl7pPr marL="2057400" algn="l" defTabSz="685800" rtl="0" eaLnBrk="1" latinLnBrk="0" hangingPunct="1">
                        <a:defRPr kumimoji="1" sz="1350" b="1" kern="1200">
                          <a:solidFill>
                            <a:schemeClr val="lt1"/>
                          </a:solidFill>
                          <a:latin typeface="segoe ui"/>
                          <a:ea typeface="Meiryo UI"/>
                        </a:defRPr>
                      </a:lvl7pPr>
                      <a:lvl8pPr marL="2400300" algn="l" defTabSz="685800" rtl="0" eaLnBrk="1" latinLnBrk="0" hangingPunct="1">
                        <a:defRPr kumimoji="1" sz="1350" b="1" kern="1200">
                          <a:solidFill>
                            <a:schemeClr val="lt1"/>
                          </a:solidFill>
                          <a:latin typeface="segoe ui"/>
                          <a:ea typeface="Meiryo UI"/>
                        </a:defRPr>
                      </a:lvl8pPr>
                      <a:lvl9pPr marL="2743200" algn="l" defTabSz="685800" rtl="0" eaLnBrk="1" latinLnBrk="0" hangingPunct="1">
                        <a:defRPr kumimoji="1" sz="1350" b="1" kern="1200">
                          <a:solidFill>
                            <a:schemeClr val="lt1"/>
                          </a:solidFill>
                          <a:latin typeface="segoe ui"/>
                          <a:ea typeface="Meiryo UI"/>
                        </a:defRPr>
                      </a:lvl9pPr>
                    </a:lstStyle>
                    <a:p>
                      <a:pPr algn="ctr"/>
                      <a:r>
                        <a:rPr kumimoji="1" lang="en-US" altLang="ja-JP" sz="1400" dirty="0" smtClean="0">
                          <a:latin typeface="+mn-lt"/>
                          <a:ea typeface="Roboto" panose="020B0600070205080204" charset="0"/>
                        </a:rPr>
                        <a:t>contents</a:t>
                      </a:r>
                      <a:endParaRPr kumimoji="1" lang="ja-JP" altLang="en-US" sz="1400" dirty="0">
                        <a:latin typeface="+mn-lt"/>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2D4BA5"/>
                    </a:solidFill>
                  </a:tcPr>
                </a:tc>
                <a:tc>
                  <a:txBody>
                    <a:bodyPr/>
                    <a:lstStyle>
                      <a:lvl1pPr marL="0" algn="l" defTabSz="685800" rtl="0" eaLnBrk="1" latinLnBrk="0" hangingPunct="1">
                        <a:defRPr kumimoji="1" sz="1350" b="1" kern="1200">
                          <a:solidFill>
                            <a:schemeClr val="lt1"/>
                          </a:solidFill>
                          <a:latin typeface="segoe ui"/>
                          <a:ea typeface="Meiryo UI"/>
                        </a:defRPr>
                      </a:lvl1pPr>
                      <a:lvl2pPr marL="342900" algn="l" defTabSz="685800" rtl="0" eaLnBrk="1" latinLnBrk="0" hangingPunct="1">
                        <a:defRPr kumimoji="1" sz="1350" b="1" kern="1200">
                          <a:solidFill>
                            <a:schemeClr val="lt1"/>
                          </a:solidFill>
                          <a:latin typeface="segoe ui"/>
                          <a:ea typeface="Meiryo UI"/>
                        </a:defRPr>
                      </a:lvl2pPr>
                      <a:lvl3pPr marL="685800" algn="l" defTabSz="685800" rtl="0" eaLnBrk="1" latinLnBrk="0" hangingPunct="1">
                        <a:defRPr kumimoji="1" sz="1350" b="1" kern="1200">
                          <a:solidFill>
                            <a:schemeClr val="lt1"/>
                          </a:solidFill>
                          <a:latin typeface="segoe ui"/>
                          <a:ea typeface="Meiryo UI"/>
                        </a:defRPr>
                      </a:lvl3pPr>
                      <a:lvl4pPr marL="1028700" algn="l" defTabSz="685800" rtl="0" eaLnBrk="1" latinLnBrk="0" hangingPunct="1">
                        <a:defRPr kumimoji="1" sz="1350" b="1" kern="1200">
                          <a:solidFill>
                            <a:schemeClr val="lt1"/>
                          </a:solidFill>
                          <a:latin typeface="segoe ui"/>
                          <a:ea typeface="Meiryo UI"/>
                        </a:defRPr>
                      </a:lvl4pPr>
                      <a:lvl5pPr marL="1371600" algn="l" defTabSz="685800" rtl="0" eaLnBrk="1" latinLnBrk="0" hangingPunct="1">
                        <a:defRPr kumimoji="1" sz="1350" b="1" kern="1200">
                          <a:solidFill>
                            <a:schemeClr val="lt1"/>
                          </a:solidFill>
                          <a:latin typeface="segoe ui"/>
                          <a:ea typeface="Meiryo UI"/>
                        </a:defRPr>
                      </a:lvl5pPr>
                      <a:lvl6pPr marL="1714500" algn="l" defTabSz="685800" rtl="0" eaLnBrk="1" latinLnBrk="0" hangingPunct="1">
                        <a:defRPr kumimoji="1" sz="1350" b="1" kern="1200">
                          <a:solidFill>
                            <a:schemeClr val="lt1"/>
                          </a:solidFill>
                          <a:latin typeface="segoe ui"/>
                          <a:ea typeface="Meiryo UI"/>
                        </a:defRPr>
                      </a:lvl6pPr>
                      <a:lvl7pPr marL="2057400" algn="l" defTabSz="685800" rtl="0" eaLnBrk="1" latinLnBrk="0" hangingPunct="1">
                        <a:defRPr kumimoji="1" sz="1350" b="1" kern="1200">
                          <a:solidFill>
                            <a:schemeClr val="lt1"/>
                          </a:solidFill>
                          <a:latin typeface="segoe ui"/>
                          <a:ea typeface="Meiryo UI"/>
                        </a:defRPr>
                      </a:lvl7pPr>
                      <a:lvl8pPr marL="2400300" algn="l" defTabSz="685800" rtl="0" eaLnBrk="1" latinLnBrk="0" hangingPunct="1">
                        <a:defRPr kumimoji="1" sz="1350" b="1" kern="1200">
                          <a:solidFill>
                            <a:schemeClr val="lt1"/>
                          </a:solidFill>
                          <a:latin typeface="segoe ui"/>
                          <a:ea typeface="Meiryo UI"/>
                        </a:defRPr>
                      </a:lvl8pPr>
                      <a:lvl9pPr marL="2743200" algn="l" defTabSz="685800" rtl="0" eaLnBrk="1" latinLnBrk="0" hangingPunct="1">
                        <a:defRPr kumimoji="1" sz="1350" b="1" kern="1200">
                          <a:solidFill>
                            <a:schemeClr val="lt1"/>
                          </a:solidFill>
                          <a:latin typeface="segoe ui"/>
                          <a:ea typeface="Meiryo UI"/>
                        </a:defRPr>
                      </a:lvl9pPr>
                    </a:lstStyle>
                    <a:p>
                      <a:pPr algn="ctr"/>
                      <a:r>
                        <a:rPr kumimoji="1" lang="en-US" altLang="ja-JP" sz="1400" dirty="0" smtClean="0">
                          <a:latin typeface="+mn-lt"/>
                          <a:ea typeface="Roboto" panose="020B0600070205080204" charset="0"/>
                        </a:rPr>
                        <a:t>participants</a:t>
                      </a:r>
                      <a:endParaRPr kumimoji="1" lang="ja-JP" altLang="en-US" sz="1400" dirty="0">
                        <a:latin typeface="+mn-lt"/>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2D4BA5"/>
                    </a:solidFill>
                  </a:tcPr>
                </a:tc>
                <a:extLst>
                  <a:ext uri="{0D108BD9-81ED-4DB2-BD59-A6C34878D82A}">
                    <a16:rowId xmlns:a16="http://schemas.microsoft.com/office/drawing/2014/main" val="10000"/>
                  </a:ext>
                </a:extLst>
              </a:tr>
              <a:tr h="0">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algn="l"/>
                      <a:r>
                        <a:rPr kumimoji="1" lang="en-US" altLang="ja-JP" sz="1400" dirty="0" smtClean="0">
                          <a:latin typeface="+mn-lt"/>
                          <a:ea typeface="Roboto" panose="020B0600070205080204" charset="0"/>
                        </a:rPr>
                        <a:t>1st</a:t>
                      </a:r>
                      <a:r>
                        <a:rPr kumimoji="1" lang="ja-JP" altLang="en-US" sz="1400" dirty="0" smtClean="0">
                          <a:latin typeface="+mn-lt"/>
                        </a:rPr>
                        <a:t>　</a:t>
                      </a:r>
                      <a:r>
                        <a:rPr kumimoji="1" lang="en-US" altLang="ja-JP" sz="1100" dirty="0" smtClean="0">
                          <a:latin typeface="+mn-lt"/>
                          <a:ea typeface="Roboto" panose="020B0600070205080204" charset="0"/>
                        </a:rPr>
                        <a:t>2019/3/13</a:t>
                      </a:r>
                      <a:endParaRPr kumimoji="1" lang="en-US" altLang="ja-JP" sz="1400" dirty="0" smtClean="0">
                        <a:latin typeface="+mn-lt"/>
                        <a:ea typeface="Roboto" panose="020B0600070205080204" charset="0"/>
                      </a:endParaRPr>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4BA5">
                        <a:tint val="40000"/>
                      </a:srgbClr>
                    </a:solidFill>
                  </a:tcPr>
                </a:tc>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marL="176213" indent="-176213" algn="l">
                        <a:buFont typeface="Arial" panose="020B0604020202020204" pitchFamily="34" charset="0"/>
                        <a:buChar char="•"/>
                      </a:pPr>
                      <a:r>
                        <a:rPr kumimoji="1" lang="en-US" altLang="ja-JP" sz="1400" dirty="0" smtClean="0">
                          <a:latin typeface="+mn-lt"/>
                          <a:ea typeface="Roboto" panose="020B0600070205080204" charset="0"/>
                        </a:rPr>
                        <a:t>Check the CFP</a:t>
                      </a:r>
                    </a:p>
                    <a:p>
                      <a:pPr marL="176213" indent="-176213" algn="l">
                        <a:buFont typeface="Arial" panose="020B0604020202020204" pitchFamily="34" charset="0"/>
                        <a:buChar char="•"/>
                      </a:pPr>
                      <a:r>
                        <a:rPr kumimoji="1" lang="en-US" altLang="ja-JP" sz="1400" dirty="0" smtClean="0">
                          <a:latin typeface="+mn-lt"/>
                          <a:ea typeface="Roboto" panose="020B0600070205080204" charset="0"/>
                        </a:rPr>
                        <a:t>Discussing</a:t>
                      </a:r>
                      <a:r>
                        <a:rPr kumimoji="1" lang="en-US" altLang="ja-JP" sz="1400" baseline="0" dirty="0" smtClean="0">
                          <a:latin typeface="+mn-lt"/>
                          <a:ea typeface="Roboto" panose="020B0600070205080204" charset="0"/>
                        </a:rPr>
                        <a:t> plan of activities</a:t>
                      </a:r>
                      <a:endParaRPr kumimoji="1" lang="en-US" altLang="ja-JP" sz="1400" dirty="0" smtClean="0">
                        <a:latin typeface="+mn-lt"/>
                        <a:ea typeface="Roboto" panose="020B060007020508020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D4BA5">
                        <a:tint val="40000"/>
                      </a:srgbClr>
                    </a:solidFill>
                  </a:tcPr>
                </a:tc>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algn="l"/>
                      <a:r>
                        <a:rPr kumimoji="1" lang="en-US" altLang="ja-JP" sz="1400" dirty="0" smtClean="0">
                          <a:latin typeface="+mn-lt"/>
                          <a:ea typeface="Roboto" panose="020B0600070205080204" charset="0"/>
                        </a:rPr>
                        <a:t>7</a:t>
                      </a:r>
                      <a:r>
                        <a:rPr kumimoji="1" lang="ja-JP" altLang="en-US" sz="1400" baseline="0" dirty="0" smtClean="0">
                          <a:latin typeface="+mn-lt"/>
                        </a:rPr>
                        <a:t> </a:t>
                      </a:r>
                      <a:r>
                        <a:rPr kumimoji="1" lang="en-US" altLang="ja-JP" sz="1100" baseline="0" dirty="0" smtClean="0">
                          <a:latin typeface="+mn-lt"/>
                          <a:ea typeface="Roboto" panose="020B0600070205080204" charset="0"/>
                        </a:rPr>
                        <a:t>companies</a:t>
                      </a:r>
                      <a:r>
                        <a:rPr kumimoji="1" lang="en-US" altLang="ja-JP" sz="1100" dirty="0" smtClean="0">
                          <a:latin typeface="+mn-lt"/>
                          <a:ea typeface="Roboto" panose="020B0600070205080204" charset="0"/>
                        </a:rPr>
                        <a:t/>
                      </a:r>
                      <a:br>
                        <a:rPr kumimoji="1" lang="en-US" altLang="ja-JP" sz="1100" dirty="0" smtClean="0">
                          <a:latin typeface="+mn-lt"/>
                          <a:ea typeface="Roboto" panose="020B0600070205080204" charset="0"/>
                        </a:rPr>
                      </a:br>
                      <a:r>
                        <a:rPr kumimoji="1" lang="en-US" altLang="ja-JP" sz="1400" dirty="0" smtClean="0">
                          <a:latin typeface="+mn-lt"/>
                          <a:ea typeface="Roboto" panose="020B0600070205080204" charset="0"/>
                        </a:rPr>
                        <a:t>14</a:t>
                      </a:r>
                      <a:r>
                        <a:rPr kumimoji="1" lang="ja-JP" altLang="en-US" sz="1400" baseline="0" dirty="0" smtClean="0">
                          <a:latin typeface="+mn-lt"/>
                        </a:rPr>
                        <a:t> </a:t>
                      </a:r>
                      <a:r>
                        <a:rPr kumimoji="1" lang="en-US" altLang="ja-JP" sz="1100" baseline="0" dirty="0" smtClean="0">
                          <a:latin typeface="+mn-lt"/>
                          <a:ea typeface="Roboto" panose="020B0600070205080204" charset="0"/>
                        </a:rPr>
                        <a:t>persons</a:t>
                      </a:r>
                      <a:endParaRPr kumimoji="1" lang="en-US" altLang="ja-JP" sz="1100" dirty="0" smtClean="0">
                        <a:latin typeface="+mn-lt"/>
                        <a:ea typeface="Roboto" panose="020B060007020508020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D4BA5">
                        <a:tint val="40000"/>
                      </a:srgbClr>
                    </a:solidFill>
                  </a:tcPr>
                </a:tc>
                <a:extLst>
                  <a:ext uri="{0D108BD9-81ED-4DB2-BD59-A6C34878D82A}">
                    <a16:rowId xmlns:a16="http://schemas.microsoft.com/office/drawing/2014/main" val="10001"/>
                  </a:ext>
                </a:extLst>
              </a:tr>
              <a:tr h="0">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algn="l"/>
                      <a:r>
                        <a:rPr kumimoji="1" lang="en-US" altLang="ja-JP" sz="1400" baseline="0" dirty="0" smtClean="0">
                          <a:latin typeface="+mn-lt"/>
                          <a:ea typeface="Roboto" panose="020B0600070205080204" charset="0"/>
                        </a:rPr>
                        <a:t>2nd </a:t>
                      </a:r>
                      <a:r>
                        <a:rPr kumimoji="1" lang="en-US" altLang="ja-JP" sz="1100" baseline="0" dirty="0" smtClean="0">
                          <a:latin typeface="+mn-lt"/>
                          <a:ea typeface="Roboto" panose="020B0600070205080204" charset="0"/>
                        </a:rPr>
                        <a:t>2019/4/25</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4BA5">
                        <a:tint val="20000"/>
                      </a:srgbClr>
                    </a:solidFill>
                  </a:tcPr>
                </a:tc>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marL="176213" indent="-176213" algn="l">
                        <a:buFont typeface="Arial" panose="020B0604020202020204" pitchFamily="34" charset="0"/>
                        <a:buChar char="•"/>
                      </a:pPr>
                      <a:r>
                        <a:rPr kumimoji="1" lang="en-US" altLang="ja-JP" sz="1400" baseline="0" dirty="0" smtClean="0">
                          <a:latin typeface="+mn-lt"/>
                          <a:ea typeface="Roboto" panose="020B0600070205080204" charset="0"/>
                        </a:rPr>
                        <a:t>Introduction of SPDX  Tools</a:t>
                      </a:r>
                    </a:p>
                    <a:p>
                      <a:pPr marL="176213" indent="-176213" algn="l">
                        <a:buFont typeface="Arial" panose="020B0604020202020204" pitchFamily="34" charset="0"/>
                        <a:buChar char="•"/>
                      </a:pPr>
                      <a:r>
                        <a:rPr kumimoji="1" lang="en-US" altLang="ja-JP" sz="1400" baseline="0" dirty="0" smtClean="0">
                          <a:latin typeface="+mn-lt"/>
                          <a:ea typeface="Roboto" panose="020B0600070205080204" charset="0"/>
                        </a:rPr>
                        <a:t>SW360 – compliance management tool</a:t>
                      </a:r>
                    </a:p>
                    <a:p>
                      <a:pPr marL="176213" indent="-176213" algn="l">
                        <a:buFont typeface="Arial" panose="020B0604020202020204" pitchFamily="34" charset="0"/>
                        <a:buChar char="•"/>
                      </a:pPr>
                      <a:r>
                        <a:rPr kumimoji="1" lang="en-US" altLang="ja-JP" sz="1400" baseline="0" dirty="0" smtClean="0">
                          <a:latin typeface="+mn-lt"/>
                          <a:ea typeface="Roboto" panose="020B0600070205080204" charset="0"/>
                        </a:rPr>
                        <a:t>Introduction of activities in </a:t>
                      </a:r>
                      <a:r>
                        <a:rPr kumimoji="1" lang="en-US" altLang="ja-JP" sz="1400" baseline="0" dirty="0" err="1" smtClean="0">
                          <a:latin typeface="+mn-lt"/>
                          <a:ea typeface="Roboto" panose="020B0600070205080204" charset="0"/>
                        </a:rPr>
                        <a:t>OpenChain</a:t>
                      </a:r>
                      <a:r>
                        <a:rPr kumimoji="1" lang="en-US" altLang="ja-JP" sz="1400" baseline="0" dirty="0" smtClean="0">
                          <a:latin typeface="+mn-lt"/>
                          <a:ea typeface="Roboto" panose="020B0600070205080204" charset="0"/>
                        </a:rPr>
                        <a:t> Tooling WG</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4BA5">
                        <a:tint val="20000"/>
                      </a:srgbClr>
                    </a:solidFill>
                  </a:tcPr>
                </a:tc>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algn="l"/>
                      <a:r>
                        <a:rPr kumimoji="1" lang="en-US" altLang="ja-JP" sz="1400" dirty="0" smtClean="0">
                          <a:latin typeface="+mn-lt"/>
                          <a:ea typeface="Roboto" panose="020B0600070205080204" charset="0"/>
                        </a:rPr>
                        <a:t>16</a:t>
                      </a:r>
                      <a:r>
                        <a:rPr kumimoji="1" lang="ja-JP" altLang="en-US" sz="1400" dirty="0" smtClean="0">
                          <a:latin typeface="+mn-lt"/>
                        </a:rPr>
                        <a:t> </a:t>
                      </a:r>
                      <a:r>
                        <a:rPr kumimoji="1" lang="en-US" altLang="ja-JP" sz="1100" dirty="0" smtClean="0">
                          <a:latin typeface="+mn-lt"/>
                          <a:ea typeface="Roboto" panose="020B0600070205080204" charset="0"/>
                        </a:rPr>
                        <a:t>companies </a:t>
                      </a:r>
                      <a:r>
                        <a:rPr kumimoji="1" lang="en-US" altLang="ja-JP" sz="1400" dirty="0" smtClean="0">
                          <a:latin typeface="+mn-lt"/>
                          <a:ea typeface="Roboto" panose="020B0600070205080204" charset="0"/>
                        </a:rPr>
                        <a:t/>
                      </a:r>
                      <a:br>
                        <a:rPr kumimoji="1" lang="en-US" altLang="ja-JP" sz="1400" dirty="0" smtClean="0">
                          <a:latin typeface="+mn-lt"/>
                          <a:ea typeface="Roboto" panose="020B0600070205080204" charset="0"/>
                        </a:rPr>
                      </a:br>
                      <a:r>
                        <a:rPr kumimoji="1" lang="en-US" altLang="ja-JP" sz="1400" dirty="0" smtClean="0">
                          <a:latin typeface="+mn-lt"/>
                          <a:ea typeface="Roboto" panose="020B0600070205080204" charset="0"/>
                        </a:rPr>
                        <a:t>28 </a:t>
                      </a:r>
                      <a:r>
                        <a:rPr kumimoji="1" lang="en-US" altLang="ja-JP" sz="1100" dirty="0" smtClean="0">
                          <a:latin typeface="+mn-lt"/>
                          <a:ea typeface="Roboto" panose="020B0600070205080204" charset="0"/>
                        </a:rPr>
                        <a:t>persons</a:t>
                      </a:r>
                      <a:endParaRPr kumimoji="1" lang="ja-JP" altLang="en-US" sz="140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4BA5">
                        <a:tint val="20000"/>
                      </a:srgbClr>
                    </a:solidFill>
                  </a:tcPr>
                </a:tc>
                <a:extLst>
                  <a:ext uri="{0D108BD9-81ED-4DB2-BD59-A6C34878D82A}">
                    <a16:rowId xmlns:a16="http://schemas.microsoft.com/office/drawing/2014/main" val="10002"/>
                  </a:ext>
                </a:extLst>
              </a:tr>
              <a:tr h="0">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algn="l"/>
                      <a:r>
                        <a:rPr kumimoji="1" lang="en-US" altLang="ja-JP" sz="1400" baseline="0" dirty="0" smtClean="0">
                          <a:latin typeface="+mn-lt"/>
                          <a:ea typeface="Roboto" panose="020B0600070205080204" charset="0"/>
                        </a:rPr>
                        <a:t>3rd</a:t>
                      </a:r>
                      <a:r>
                        <a:rPr kumimoji="1" lang="ja-JP" altLang="en-US" sz="1400" baseline="0" dirty="0" smtClean="0">
                          <a:latin typeface="+mn-lt"/>
                        </a:rPr>
                        <a:t>  </a:t>
                      </a:r>
                      <a:r>
                        <a:rPr kumimoji="1" lang="en-US" altLang="ja-JP" sz="1100" baseline="0" dirty="0" smtClean="0">
                          <a:latin typeface="+mn-lt"/>
                          <a:ea typeface="Roboto" panose="020B0600070205080204" charset="0"/>
                        </a:rPr>
                        <a:t>2019/6/20</a:t>
                      </a:r>
                      <a:endParaRPr kumimoji="1" lang="en-US" altLang="ja-JP" sz="1400" baseline="0" dirty="0" smtClean="0">
                        <a:latin typeface="+mn-lt"/>
                        <a:ea typeface="Roboto" panose="020B0600070205080204" charset="0"/>
                      </a:endParaRP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4BA5">
                        <a:tint val="40000"/>
                      </a:srgbClr>
                    </a:solidFill>
                  </a:tcPr>
                </a:tc>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marL="176213" indent="-176213" algn="l">
                        <a:buFont typeface="Arial" panose="020B0604020202020204" pitchFamily="34" charset="0"/>
                        <a:buChar char="•"/>
                      </a:pPr>
                      <a:r>
                        <a:rPr kumimoji="1" lang="en-US" altLang="ja-JP" sz="1400" baseline="0" dirty="0" smtClean="0">
                          <a:latin typeface="+mn-lt"/>
                          <a:ea typeface="Roboto" panose="020B0600070205080204" charset="0"/>
                        </a:rPr>
                        <a:t>Operating SW360 with consideration about </a:t>
                      </a:r>
                      <a:r>
                        <a:rPr kumimoji="1" lang="en-US" altLang="ja-JP" sz="1400" baseline="0" dirty="0" err="1" smtClean="0">
                          <a:latin typeface="+mn-lt"/>
                          <a:ea typeface="Roboto" panose="020B0600070205080204" charset="0"/>
                        </a:rPr>
                        <a:t>OpenChain</a:t>
                      </a:r>
                      <a:r>
                        <a:rPr kumimoji="1" lang="en-US" altLang="ja-JP" sz="1400" baseline="0" dirty="0" smtClean="0">
                          <a:latin typeface="+mn-lt"/>
                          <a:ea typeface="Roboto" panose="020B0600070205080204" charset="0"/>
                        </a:rPr>
                        <a:t> Specification</a:t>
                      </a:r>
                    </a:p>
                    <a:p>
                      <a:pPr marL="176213" indent="-176213" algn="l">
                        <a:buFont typeface="Arial" panose="020B0604020202020204" pitchFamily="34" charset="0"/>
                        <a:buChar char="•"/>
                      </a:pPr>
                      <a:r>
                        <a:rPr kumimoji="1" lang="en-US" altLang="ja-JP" sz="1400" baseline="0" dirty="0" smtClean="0">
                          <a:latin typeface="+mn-lt"/>
                          <a:ea typeface="Roboto" panose="020B0600070205080204" charset="0"/>
                        </a:rPr>
                        <a:t>Brief Introduction into </a:t>
                      </a:r>
                      <a:r>
                        <a:rPr kumimoji="1" lang="en-US" altLang="ja-JP" sz="1400" baseline="0" dirty="0" err="1" smtClean="0">
                          <a:latin typeface="+mn-lt"/>
                          <a:ea typeface="Roboto" panose="020B0600070205080204" charset="0"/>
                        </a:rPr>
                        <a:t>ClearlyDefined</a:t>
                      </a:r>
                      <a:endParaRPr kumimoji="1" lang="en-US" altLang="ja-JP" sz="1400" baseline="0" dirty="0" smtClean="0">
                        <a:latin typeface="+mn-lt"/>
                        <a:ea typeface="Roboto" panose="020B0600070205080204" charset="0"/>
                      </a:endParaRPr>
                    </a:p>
                    <a:p>
                      <a:pPr marL="176213" indent="-176213" algn="l">
                        <a:buFont typeface="Arial" panose="020B0604020202020204" pitchFamily="34" charset="0"/>
                        <a:buChar char="•"/>
                      </a:pPr>
                      <a:r>
                        <a:rPr kumimoji="1" lang="en-US" altLang="ja-JP" sz="1400" baseline="0" dirty="0" smtClean="0">
                          <a:latin typeface="+mn-lt"/>
                          <a:ea typeface="Roboto" panose="020B0600070205080204" charset="0"/>
                        </a:rPr>
                        <a:t>Try to use CLI / REST API of </a:t>
                      </a:r>
                      <a:r>
                        <a:rPr kumimoji="1" lang="en-US" altLang="ja-JP" sz="1400" baseline="0" dirty="0" err="1" smtClean="0">
                          <a:latin typeface="+mn-lt"/>
                          <a:ea typeface="Roboto" panose="020B0600070205080204" charset="0"/>
                        </a:rPr>
                        <a:t>FOSSology</a:t>
                      </a:r>
                      <a:endParaRPr kumimoji="1" lang="en-US" altLang="ja-JP" sz="1400" baseline="0" dirty="0" smtClean="0">
                        <a:latin typeface="+mn-lt"/>
                        <a:ea typeface="Roboto" panose="020B060007020508020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4BA5">
                        <a:tint val="40000"/>
                      </a:srgbClr>
                    </a:solidFill>
                  </a:tcPr>
                </a:tc>
                <a:tc>
                  <a:txBody>
                    <a:bodyPr/>
                    <a:lstStyle>
                      <a:lvl1pPr marL="0" algn="l" defTabSz="685800" rtl="0" eaLnBrk="1" latinLnBrk="0" hangingPunct="1">
                        <a:defRPr kumimoji="1" sz="1350" kern="1200">
                          <a:solidFill>
                            <a:schemeClr val="dk1"/>
                          </a:solidFill>
                          <a:latin typeface="segoe ui"/>
                          <a:ea typeface="Meiryo UI"/>
                        </a:defRPr>
                      </a:lvl1pPr>
                      <a:lvl2pPr marL="342900" algn="l" defTabSz="685800" rtl="0" eaLnBrk="1" latinLnBrk="0" hangingPunct="1">
                        <a:defRPr kumimoji="1" sz="1350" kern="1200">
                          <a:solidFill>
                            <a:schemeClr val="dk1"/>
                          </a:solidFill>
                          <a:latin typeface="segoe ui"/>
                          <a:ea typeface="Meiryo UI"/>
                        </a:defRPr>
                      </a:lvl2pPr>
                      <a:lvl3pPr marL="685800" algn="l" defTabSz="685800" rtl="0" eaLnBrk="1" latinLnBrk="0" hangingPunct="1">
                        <a:defRPr kumimoji="1" sz="1350" kern="1200">
                          <a:solidFill>
                            <a:schemeClr val="dk1"/>
                          </a:solidFill>
                          <a:latin typeface="segoe ui"/>
                          <a:ea typeface="Meiryo UI"/>
                        </a:defRPr>
                      </a:lvl3pPr>
                      <a:lvl4pPr marL="1028700" algn="l" defTabSz="685800" rtl="0" eaLnBrk="1" latinLnBrk="0" hangingPunct="1">
                        <a:defRPr kumimoji="1" sz="1350" kern="1200">
                          <a:solidFill>
                            <a:schemeClr val="dk1"/>
                          </a:solidFill>
                          <a:latin typeface="segoe ui"/>
                          <a:ea typeface="Meiryo UI"/>
                        </a:defRPr>
                      </a:lvl4pPr>
                      <a:lvl5pPr marL="1371600" algn="l" defTabSz="685800" rtl="0" eaLnBrk="1" latinLnBrk="0" hangingPunct="1">
                        <a:defRPr kumimoji="1" sz="1350" kern="1200">
                          <a:solidFill>
                            <a:schemeClr val="dk1"/>
                          </a:solidFill>
                          <a:latin typeface="segoe ui"/>
                          <a:ea typeface="Meiryo UI"/>
                        </a:defRPr>
                      </a:lvl5pPr>
                      <a:lvl6pPr marL="1714500" algn="l" defTabSz="685800" rtl="0" eaLnBrk="1" latinLnBrk="0" hangingPunct="1">
                        <a:defRPr kumimoji="1" sz="1350" kern="1200">
                          <a:solidFill>
                            <a:schemeClr val="dk1"/>
                          </a:solidFill>
                          <a:latin typeface="segoe ui"/>
                          <a:ea typeface="Meiryo UI"/>
                        </a:defRPr>
                      </a:lvl6pPr>
                      <a:lvl7pPr marL="2057400" algn="l" defTabSz="685800" rtl="0" eaLnBrk="1" latinLnBrk="0" hangingPunct="1">
                        <a:defRPr kumimoji="1" sz="1350" kern="1200">
                          <a:solidFill>
                            <a:schemeClr val="dk1"/>
                          </a:solidFill>
                          <a:latin typeface="segoe ui"/>
                          <a:ea typeface="Meiryo UI"/>
                        </a:defRPr>
                      </a:lvl7pPr>
                      <a:lvl8pPr marL="2400300" algn="l" defTabSz="685800" rtl="0" eaLnBrk="1" latinLnBrk="0" hangingPunct="1">
                        <a:defRPr kumimoji="1" sz="1350" kern="1200">
                          <a:solidFill>
                            <a:schemeClr val="dk1"/>
                          </a:solidFill>
                          <a:latin typeface="segoe ui"/>
                          <a:ea typeface="Meiryo UI"/>
                        </a:defRPr>
                      </a:lvl8pPr>
                      <a:lvl9pPr marL="2743200" algn="l" defTabSz="685800" rtl="0" eaLnBrk="1" latinLnBrk="0" hangingPunct="1">
                        <a:defRPr kumimoji="1" sz="1350" kern="1200">
                          <a:solidFill>
                            <a:schemeClr val="dk1"/>
                          </a:solidFill>
                          <a:latin typeface="segoe ui"/>
                          <a:ea typeface="Meiryo UI"/>
                        </a:defRPr>
                      </a:lvl9pPr>
                    </a:lstStyle>
                    <a:p>
                      <a:pPr algn="l"/>
                      <a:r>
                        <a:rPr kumimoji="1" lang="en-US" altLang="ja-JP" sz="1400" dirty="0" smtClean="0">
                          <a:latin typeface="+mn-lt"/>
                          <a:ea typeface="Roboto" panose="020B0600070205080204" charset="0"/>
                        </a:rPr>
                        <a:t>11 </a:t>
                      </a:r>
                      <a:r>
                        <a:rPr kumimoji="1" lang="en-US" altLang="ja-JP" sz="1100" dirty="0" smtClean="0">
                          <a:latin typeface="+mn-lt"/>
                          <a:ea typeface="Roboto" panose="020B0600070205080204" charset="0"/>
                        </a:rPr>
                        <a:t>companies</a:t>
                      </a:r>
                      <a:r>
                        <a:rPr kumimoji="1" lang="en-US" altLang="ja-JP" sz="1400" dirty="0" smtClean="0">
                          <a:latin typeface="+mn-lt"/>
                          <a:ea typeface="Roboto" panose="020B0600070205080204" charset="0"/>
                        </a:rPr>
                        <a:t/>
                      </a:r>
                      <a:br>
                        <a:rPr kumimoji="1" lang="en-US" altLang="ja-JP" sz="1400" dirty="0" smtClean="0">
                          <a:latin typeface="+mn-lt"/>
                          <a:ea typeface="Roboto" panose="020B0600070205080204" charset="0"/>
                        </a:rPr>
                      </a:br>
                      <a:r>
                        <a:rPr kumimoji="1" lang="en-US" altLang="ja-JP" sz="1400" dirty="0" smtClean="0">
                          <a:latin typeface="+mn-lt"/>
                          <a:ea typeface="Roboto" panose="020B0600070205080204" charset="0"/>
                        </a:rPr>
                        <a:t>19 </a:t>
                      </a:r>
                      <a:r>
                        <a:rPr kumimoji="1" lang="en-US" altLang="ja-JP" sz="1100" dirty="0" smtClean="0">
                          <a:latin typeface="+mn-lt"/>
                          <a:ea typeface="Roboto" panose="020B0600070205080204" charset="0"/>
                        </a:rPr>
                        <a:t>persons</a:t>
                      </a:r>
                      <a:endParaRPr kumimoji="1" lang="en-US" altLang="ja-JP" sz="1400" dirty="0" smtClean="0">
                        <a:latin typeface="+mn-lt"/>
                        <a:ea typeface="Roboto" panose="020B060007020508020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4BA5">
                        <a:tint val="4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95226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a:t>OpenChain</a:t>
            </a:r>
            <a:r>
              <a:rPr kumimoji="1" lang="en-US" altLang="ja-JP" dirty="0"/>
              <a:t> JPWG Promotion </a:t>
            </a:r>
            <a:r>
              <a:rPr kumimoji="1" lang="en-US" altLang="ja-JP" dirty="0" smtClean="0"/>
              <a:t>WG</a:t>
            </a:r>
            <a:endParaRPr kumimoji="1" lang="ja-JP" altLang="en-US" dirty="0"/>
          </a:p>
        </p:txBody>
      </p:sp>
      <p:sp>
        <p:nvSpPr>
          <p:cNvPr id="6" name="テキスト プレースホルダー 5"/>
          <p:cNvSpPr>
            <a:spLocks noGrp="1"/>
          </p:cNvSpPr>
          <p:nvPr>
            <p:ph type="body" idx="1"/>
          </p:nvPr>
        </p:nvSpPr>
        <p:spPr/>
        <p:txBody>
          <a:bodyPr/>
          <a:lstStyle/>
          <a:p>
            <a:pPr marL="129541" indent="0">
              <a:buNone/>
            </a:pPr>
            <a:r>
              <a:rPr kumimoji="1" lang="en-US" altLang="ja-JP" dirty="0"/>
              <a:t>Strategic promotions to people who are not aware of the importance of OSS compliance in the first place</a:t>
            </a:r>
            <a:br>
              <a:rPr kumimoji="1" lang="en-US" altLang="ja-JP" dirty="0"/>
            </a:br>
            <a:r>
              <a:rPr kumimoji="1" lang="en-US" altLang="ja-JP" dirty="0"/>
              <a:t>(we are recruiting members!)</a:t>
            </a:r>
          </a:p>
          <a:p>
            <a:pPr marL="129541" indent="0">
              <a:buNone/>
            </a:pPr>
            <a:endParaRPr kumimoji="1" lang="ja-JP" altLang="en-US" dirty="0"/>
          </a:p>
        </p:txBody>
      </p:sp>
      <p:pic>
        <p:nvPicPr>
          <p:cNvPr id="5" name="Picture 2" descr="OpenCha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6937" y="831471"/>
            <a:ext cx="1764506" cy="185274"/>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2193786" y="2805157"/>
            <a:ext cx="1426994" cy="338554"/>
          </a:xfrm>
          <a:prstGeom prst="rect">
            <a:avLst/>
          </a:prstGeom>
        </p:spPr>
        <p:txBody>
          <a:bodyPr wrap="none">
            <a:spAutoFit/>
          </a:bodyPr>
          <a:lstStyle/>
          <a:p>
            <a:r>
              <a:rPr lang="en-US" altLang="ja-JP" sz="1600" dirty="0" smtClean="0">
                <a:latin typeface="Arial" panose="020B0604020202020204" pitchFamily="34" charset="0"/>
                <a:ea typeface="Roboto" panose="020B0600070205080204" charset="0"/>
                <a:cs typeface="Arial" panose="020B0604020202020204" pitchFamily="34" charset="0"/>
              </a:rPr>
              <a:t>Target Levels</a:t>
            </a:r>
            <a:endParaRPr lang="ja-JP" altLang="en-US" sz="1600" dirty="0">
              <a:latin typeface="Arial" panose="020B0604020202020204" pitchFamily="34" charset="0"/>
              <a:cs typeface="Arial" panose="020B0604020202020204" pitchFamily="34" charset="0"/>
            </a:endParaRPr>
          </a:p>
        </p:txBody>
      </p:sp>
      <p:grpSp>
        <p:nvGrpSpPr>
          <p:cNvPr id="7" name="グループ化 6"/>
          <p:cNvGrpSpPr/>
          <p:nvPr/>
        </p:nvGrpSpPr>
        <p:grpSpPr>
          <a:xfrm>
            <a:off x="5848693" y="3203591"/>
            <a:ext cx="3770834" cy="2461325"/>
            <a:chOff x="5848693" y="3203591"/>
            <a:chExt cx="3770834" cy="2461325"/>
          </a:xfrm>
        </p:grpSpPr>
        <p:sp>
          <p:nvSpPr>
            <p:cNvPr id="24" name="角丸四角形 23"/>
            <p:cNvSpPr/>
            <p:nvPr/>
          </p:nvSpPr>
          <p:spPr>
            <a:xfrm>
              <a:off x="5848694" y="3228174"/>
              <a:ext cx="1814378" cy="63503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dirty="0" smtClean="0">
                  <a:latin typeface="Arial" panose="020B0604020202020204" pitchFamily="34" charset="0"/>
                  <a:ea typeface="Roboto" panose="020B0600070205080204" charset="0"/>
                  <a:cs typeface="Arial" panose="020B0604020202020204" pitchFamily="34" charset="0"/>
                </a:rPr>
                <a:t>Managers</a:t>
              </a:r>
              <a:endParaRPr kumimoji="1" lang="ja-JP" altLang="en-US" dirty="0">
                <a:latin typeface="Arial" panose="020B0604020202020204" pitchFamily="34" charset="0"/>
                <a:ea typeface="HG丸ｺﾞｼｯｸM-PRO" panose="020F0600000000000000" pitchFamily="50" charset="-128"/>
                <a:cs typeface="Arial" panose="020B0604020202020204" pitchFamily="34" charset="0"/>
              </a:endParaRPr>
            </a:p>
          </p:txBody>
        </p:sp>
        <p:sp>
          <p:nvSpPr>
            <p:cNvPr id="25" name="角丸四角形 24"/>
            <p:cNvSpPr/>
            <p:nvPr/>
          </p:nvSpPr>
          <p:spPr>
            <a:xfrm>
              <a:off x="7805149" y="3203591"/>
              <a:ext cx="1814378" cy="63503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latin typeface="Arial" panose="020B0604020202020204" pitchFamily="34" charset="0"/>
                  <a:ea typeface="Roboto" panose="020B0600070205080204" charset="0"/>
                  <a:cs typeface="Arial" panose="020B0604020202020204" pitchFamily="34" charset="0"/>
                </a:rPr>
                <a:t>Engineers</a:t>
              </a:r>
              <a:endParaRPr kumimoji="1" lang="ja-JP" altLang="en-US" dirty="0">
                <a:latin typeface="Arial" panose="020B0604020202020204" pitchFamily="34" charset="0"/>
                <a:ea typeface="HG丸ｺﾞｼｯｸM-PRO" panose="020F0600000000000000" pitchFamily="50" charset="-128"/>
                <a:cs typeface="Arial" panose="020B0604020202020204" pitchFamily="34" charset="0"/>
              </a:endParaRPr>
            </a:p>
          </p:txBody>
        </p:sp>
        <p:sp>
          <p:nvSpPr>
            <p:cNvPr id="27" name="角丸四角形 26"/>
            <p:cNvSpPr/>
            <p:nvPr/>
          </p:nvSpPr>
          <p:spPr>
            <a:xfrm>
              <a:off x="7802800" y="4116939"/>
              <a:ext cx="1814378" cy="63503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dirty="0" smtClean="0">
                  <a:latin typeface="Arial" panose="020B0604020202020204" pitchFamily="34" charset="0"/>
                  <a:ea typeface="Roboto" panose="020B0600070205080204" charset="0"/>
                  <a:cs typeface="Arial" panose="020B0604020202020204" pitchFamily="34" charset="0"/>
                </a:rPr>
                <a:t>Government</a:t>
              </a:r>
              <a:endParaRPr kumimoji="1" lang="ja-JP" altLang="en-US" dirty="0">
                <a:latin typeface="Arial" panose="020B0604020202020204" pitchFamily="34" charset="0"/>
                <a:ea typeface="HG丸ｺﾞｼｯｸM-PRO" panose="020F0600000000000000" pitchFamily="50" charset="-128"/>
                <a:cs typeface="Arial" panose="020B0604020202020204" pitchFamily="34" charset="0"/>
              </a:endParaRPr>
            </a:p>
          </p:txBody>
        </p:sp>
        <p:sp>
          <p:nvSpPr>
            <p:cNvPr id="31" name="角丸四角形 30"/>
            <p:cNvSpPr/>
            <p:nvPr/>
          </p:nvSpPr>
          <p:spPr>
            <a:xfrm>
              <a:off x="5848693" y="4116939"/>
              <a:ext cx="1814378" cy="6350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Arial" panose="020B0604020202020204" pitchFamily="34" charset="0"/>
                  <a:ea typeface="Roboto" panose="020B0600070205080204" charset="0"/>
                  <a:cs typeface="Arial" panose="020B0604020202020204" pitchFamily="34" charset="0"/>
                </a:rPr>
                <a:t>Legal affairs/</a:t>
              </a:r>
              <a:br>
                <a:rPr kumimoji="1" lang="en-US" altLang="ja-JP" dirty="0" smtClean="0">
                  <a:latin typeface="Arial" panose="020B0604020202020204" pitchFamily="34" charset="0"/>
                  <a:ea typeface="Roboto" panose="020B0600070205080204" charset="0"/>
                  <a:cs typeface="Arial" panose="020B0604020202020204" pitchFamily="34" charset="0"/>
                </a:rPr>
              </a:br>
              <a:r>
                <a:rPr kumimoji="1" lang="en-US" altLang="ja-JP" dirty="0" smtClean="0">
                  <a:latin typeface="Arial" panose="020B0604020202020204" pitchFamily="34" charset="0"/>
                  <a:ea typeface="Roboto" panose="020B0600070205080204" charset="0"/>
                  <a:cs typeface="Arial" panose="020B0604020202020204" pitchFamily="34" charset="0"/>
                </a:rPr>
                <a:t>intellectual property</a:t>
              </a:r>
              <a:endParaRPr kumimoji="1" lang="ja-JP" altLang="en-US" dirty="0">
                <a:latin typeface="Arial" panose="020B0604020202020204" pitchFamily="34" charset="0"/>
                <a:ea typeface="HG丸ｺﾞｼｯｸM-PRO" panose="020F0600000000000000" pitchFamily="50" charset="-128"/>
                <a:cs typeface="Arial" panose="020B0604020202020204" pitchFamily="34" charset="0"/>
              </a:endParaRPr>
            </a:p>
          </p:txBody>
        </p:sp>
        <p:sp>
          <p:nvSpPr>
            <p:cNvPr id="32" name="角丸四角形 31"/>
            <p:cNvSpPr/>
            <p:nvPr/>
          </p:nvSpPr>
          <p:spPr>
            <a:xfrm>
              <a:off x="7802800" y="5029884"/>
              <a:ext cx="1814378" cy="63503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dirty="0" smtClean="0">
                  <a:latin typeface="Arial" panose="020B0604020202020204" pitchFamily="34" charset="0"/>
                  <a:ea typeface="Roboto" panose="020B0600070205080204" charset="0"/>
                  <a:cs typeface="Arial" panose="020B0604020202020204" pitchFamily="34" charset="0"/>
                </a:rPr>
                <a:t>Academia</a:t>
              </a:r>
              <a:endParaRPr kumimoji="1" lang="ja-JP" altLang="en-US" dirty="0">
                <a:latin typeface="Arial" panose="020B0604020202020204" pitchFamily="34" charset="0"/>
                <a:ea typeface="HG丸ｺﾞｼｯｸM-PRO" panose="020F0600000000000000" pitchFamily="50" charset="-128"/>
                <a:cs typeface="Arial" panose="020B0604020202020204" pitchFamily="34" charset="0"/>
              </a:endParaRPr>
            </a:p>
          </p:txBody>
        </p:sp>
        <p:sp>
          <p:nvSpPr>
            <p:cNvPr id="33" name="角丸四角形 32"/>
            <p:cNvSpPr/>
            <p:nvPr/>
          </p:nvSpPr>
          <p:spPr>
            <a:xfrm>
              <a:off x="5848693" y="5029884"/>
              <a:ext cx="1814378" cy="6350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smtClean="0">
                  <a:latin typeface="Arial" panose="020B0604020202020204" pitchFamily="34" charset="0"/>
                  <a:ea typeface="Roboto" panose="020B0600070205080204" charset="0"/>
                  <a:cs typeface="Arial" panose="020B0604020202020204" pitchFamily="34" charset="0"/>
                </a:rPr>
                <a:t>Media</a:t>
              </a:r>
              <a:endParaRPr kumimoji="1" lang="ja-JP" altLang="en-US" dirty="0">
                <a:latin typeface="Arial" panose="020B0604020202020204" pitchFamily="34" charset="0"/>
                <a:ea typeface="HG丸ｺﾞｼｯｸM-PRO" panose="020F0600000000000000" pitchFamily="50" charset="-128"/>
                <a:cs typeface="Arial" panose="020B0604020202020204" pitchFamily="34" charset="0"/>
              </a:endParaRPr>
            </a:p>
          </p:txBody>
        </p:sp>
      </p:grpSp>
      <p:sp>
        <p:nvSpPr>
          <p:cNvPr id="34" name="正方形/長方形 33"/>
          <p:cNvSpPr/>
          <p:nvPr/>
        </p:nvSpPr>
        <p:spPr>
          <a:xfrm>
            <a:off x="7026224" y="2853071"/>
            <a:ext cx="1415772" cy="338554"/>
          </a:xfrm>
          <a:prstGeom prst="rect">
            <a:avLst/>
          </a:prstGeom>
        </p:spPr>
        <p:txBody>
          <a:bodyPr wrap="none">
            <a:spAutoFit/>
          </a:bodyPr>
          <a:lstStyle/>
          <a:p>
            <a:r>
              <a:rPr lang="en-US" altLang="ja-JP" sz="1600" dirty="0" smtClean="0">
                <a:latin typeface="Arial" panose="020B0604020202020204" pitchFamily="34" charset="0"/>
                <a:ea typeface="Roboto" panose="020B0600070205080204" charset="0"/>
                <a:cs typeface="Arial" panose="020B0604020202020204" pitchFamily="34" charset="0"/>
              </a:rPr>
              <a:t>Target Duties</a:t>
            </a:r>
            <a:endParaRPr lang="ja-JP" altLang="en-US" sz="1600" dirty="0">
              <a:latin typeface="Arial" panose="020B0604020202020204" pitchFamily="34" charset="0"/>
              <a:cs typeface="Arial" panose="020B0604020202020204" pitchFamily="34" charset="0"/>
            </a:endParaRPr>
          </a:p>
        </p:txBody>
      </p:sp>
      <p:sp>
        <p:nvSpPr>
          <p:cNvPr id="35" name="正方形/長方形 34"/>
          <p:cNvSpPr/>
          <p:nvPr/>
        </p:nvSpPr>
        <p:spPr>
          <a:xfrm>
            <a:off x="323140" y="3149429"/>
            <a:ext cx="1221725" cy="227450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panose="020B0604020202020204" pitchFamily="34" charset="0"/>
              <a:cs typeface="Arial" panose="020B0604020202020204" pitchFamily="34" charset="0"/>
            </a:endParaRPr>
          </a:p>
        </p:txBody>
      </p:sp>
      <p:pic>
        <p:nvPicPr>
          <p:cNvPr id="4" name="図 3"/>
          <p:cNvPicPr>
            <a:picLocks noChangeAspect="1"/>
          </p:cNvPicPr>
          <p:nvPr/>
        </p:nvPicPr>
        <p:blipFill>
          <a:blip r:embed="rId3"/>
          <a:stretch>
            <a:fillRect/>
          </a:stretch>
        </p:blipFill>
        <p:spPr>
          <a:xfrm>
            <a:off x="341407" y="3189499"/>
            <a:ext cx="5131752" cy="2194369"/>
          </a:xfrm>
          <a:prstGeom prst="rect">
            <a:avLst/>
          </a:prstGeom>
        </p:spPr>
      </p:pic>
    </p:spTree>
    <p:extLst>
      <p:ext uri="{BB962C8B-B14F-4D97-AF65-F5344CB8AC3E}">
        <p14:creationId xmlns:p14="http://schemas.microsoft.com/office/powerpoint/2010/main" val="3302102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smtClean="0">
                <a:latin typeface="+mj-ea"/>
                <a:ea typeface="+mj-ea"/>
              </a:rPr>
              <a:t>Confirm permission for photo and publicity use</a:t>
            </a:r>
            <a:endParaRPr kumimoji="1" lang="ja-JP" altLang="en-US" sz="2400" dirty="0">
              <a:latin typeface="+mj-ea"/>
              <a:ea typeface="+mj-ea"/>
            </a:endParaRPr>
          </a:p>
        </p:txBody>
      </p:sp>
      <p:sp>
        <p:nvSpPr>
          <p:cNvPr id="3" name="テキスト プレースホルダー 2"/>
          <p:cNvSpPr>
            <a:spLocks noGrp="1"/>
          </p:cNvSpPr>
          <p:nvPr>
            <p:ph type="body" idx="1"/>
          </p:nvPr>
        </p:nvSpPr>
        <p:spPr/>
        <p:txBody>
          <a:bodyPr/>
          <a:lstStyle/>
          <a:p>
            <a:pPr marL="361950" indent="-361950">
              <a:spcBef>
                <a:spcPts val="600"/>
              </a:spcBef>
              <a:buSzPct val="100000"/>
              <a:buFont typeface="Wingdings" panose="05000000000000000000" pitchFamily="2" charset="2"/>
              <a:buChar char="u"/>
            </a:pPr>
            <a:r>
              <a:rPr kumimoji="1" lang="en-US" altLang="ja-JP" sz="2000" dirty="0" smtClean="0">
                <a:latin typeface="+mn-ea"/>
                <a:ea typeface="+mn-ea"/>
              </a:rPr>
              <a:t>By publishing the status of activities in the </a:t>
            </a:r>
            <a:r>
              <a:rPr kumimoji="1" lang="en-US" altLang="ja-JP" sz="2000" dirty="0" err="1" smtClean="0">
                <a:latin typeface="+mn-ea"/>
                <a:ea typeface="+mn-ea"/>
              </a:rPr>
              <a:t>OpenChain</a:t>
            </a:r>
            <a:r>
              <a:rPr kumimoji="1" lang="en-US" altLang="ja-JP" sz="2000" dirty="0" smtClean="0">
                <a:latin typeface="+mn-ea"/>
                <a:ea typeface="+mn-ea"/>
              </a:rPr>
              <a:t> Japan WG, following effects can be expected.</a:t>
            </a:r>
            <a:endParaRPr kumimoji="1" lang="en-US" altLang="ja-JP" sz="2000" dirty="0">
              <a:latin typeface="+mn-ea"/>
              <a:ea typeface="+mn-ea"/>
            </a:endParaRPr>
          </a:p>
          <a:p>
            <a:pPr marL="747395" lvl="1" indent="-342900">
              <a:spcBef>
                <a:spcPts val="600"/>
              </a:spcBef>
              <a:buSzPct val="100000"/>
              <a:buFont typeface="Wingdings" panose="05000000000000000000" pitchFamily="2" charset="2"/>
              <a:buChar char="ü"/>
            </a:pPr>
            <a:r>
              <a:rPr kumimoji="1" lang="en-US" altLang="ja-JP" dirty="0" smtClean="0">
                <a:latin typeface="+mn-ea"/>
                <a:ea typeface="+mn-ea"/>
              </a:rPr>
              <a:t>It will influence the main body of </a:t>
            </a:r>
            <a:r>
              <a:rPr kumimoji="1" lang="en-US" altLang="ja-JP" dirty="0" err="1" smtClean="0">
                <a:latin typeface="+mn-ea"/>
                <a:ea typeface="+mn-ea"/>
              </a:rPr>
              <a:t>OpenChain</a:t>
            </a:r>
            <a:r>
              <a:rPr kumimoji="1" lang="en-US" altLang="ja-JP" dirty="0" smtClean="0">
                <a:latin typeface="+mn-ea"/>
                <a:ea typeface="+mn-ea"/>
              </a:rPr>
              <a:t> and improve presence of Japan.</a:t>
            </a:r>
          </a:p>
          <a:p>
            <a:pPr marL="747395" lvl="1" indent="-342900">
              <a:spcBef>
                <a:spcPts val="600"/>
              </a:spcBef>
              <a:buSzPct val="100000"/>
              <a:buFont typeface="Wingdings" panose="05000000000000000000" pitchFamily="2" charset="2"/>
              <a:buChar char="ü"/>
            </a:pPr>
            <a:r>
              <a:rPr kumimoji="1" lang="en-US" altLang="ja-JP" dirty="0" smtClean="0">
                <a:latin typeface="+mn-ea"/>
                <a:ea typeface="+mn-ea"/>
              </a:rPr>
              <a:t>It will influence the </a:t>
            </a:r>
            <a:r>
              <a:rPr kumimoji="1" lang="en-US" altLang="ja-JP" dirty="0" err="1" smtClean="0">
                <a:latin typeface="+mn-ea"/>
                <a:ea typeface="+mn-ea"/>
              </a:rPr>
              <a:t>OpanChain</a:t>
            </a:r>
            <a:r>
              <a:rPr kumimoji="1" lang="en-US" altLang="ja-JP" dirty="0" smtClean="0">
                <a:latin typeface="+mn-ea"/>
                <a:ea typeface="+mn-ea"/>
              </a:rPr>
              <a:t> activities in other countries and the whole </a:t>
            </a:r>
            <a:r>
              <a:rPr kumimoji="1" lang="en-US" altLang="ja-JP" dirty="0" err="1" smtClean="0">
                <a:latin typeface="+mn-ea"/>
                <a:ea typeface="+mn-ea"/>
              </a:rPr>
              <a:t>OpenChain</a:t>
            </a:r>
            <a:r>
              <a:rPr kumimoji="1" lang="en-US" altLang="ja-JP" dirty="0" smtClean="0">
                <a:latin typeface="+mn-ea"/>
                <a:ea typeface="+mn-ea"/>
              </a:rPr>
              <a:t>.</a:t>
            </a:r>
            <a:endParaRPr kumimoji="1" lang="en-US" altLang="ja-JP" sz="2000" dirty="0">
              <a:latin typeface="+mn-ea"/>
              <a:ea typeface="+mn-ea"/>
            </a:endParaRPr>
          </a:p>
          <a:p>
            <a:pPr marL="361950" indent="-361950">
              <a:spcBef>
                <a:spcPts val="1800"/>
              </a:spcBef>
              <a:spcAft>
                <a:spcPts val="1200"/>
              </a:spcAft>
              <a:buSzPct val="100000"/>
              <a:buFont typeface="Wingdings" panose="05000000000000000000" pitchFamily="2" charset="2"/>
              <a:buChar char="u"/>
            </a:pPr>
            <a:r>
              <a:rPr kumimoji="1" lang="en-US" altLang="ja-JP" sz="2000" dirty="0" smtClean="0">
                <a:latin typeface="+mn-ea"/>
                <a:ea typeface="+mn-ea"/>
              </a:rPr>
              <a:t>In addition, it can be expected that it will be easier to proceed with the activities in your company by deploying the photo.</a:t>
            </a:r>
          </a:p>
          <a:p>
            <a:pPr marL="361950" indent="-361950">
              <a:spcBef>
                <a:spcPts val="1800"/>
              </a:spcBef>
              <a:spcAft>
                <a:spcPts val="1200"/>
              </a:spcAft>
              <a:buSzPct val="100000"/>
              <a:buFont typeface="Wingdings" panose="05000000000000000000" pitchFamily="2" charset="2"/>
              <a:buChar char="u"/>
            </a:pPr>
            <a:r>
              <a:rPr kumimoji="1" lang="en-US" altLang="ja-JP" sz="2000" dirty="0" smtClean="0">
                <a:latin typeface="+mn-ea"/>
                <a:ea typeface="+mn-ea"/>
              </a:rPr>
              <a:t>In order to obtain the above effects, we would like to ask for permission to shoot and publish photos of the meeting.</a:t>
            </a:r>
            <a:endParaRPr kumimoji="1" lang="en-US" altLang="ja-JP" sz="1800" dirty="0">
              <a:latin typeface="+mn-ea"/>
              <a:ea typeface="+mn-ea"/>
            </a:endParaRPr>
          </a:p>
          <a:p>
            <a:pPr marL="361950" indent="-361950">
              <a:spcBef>
                <a:spcPts val="1800"/>
              </a:spcBef>
              <a:buSzPct val="100000"/>
              <a:buFont typeface="Wingdings" panose="05000000000000000000" pitchFamily="2" charset="2"/>
              <a:buChar char="u"/>
            </a:pPr>
            <a:r>
              <a:rPr kumimoji="1" lang="en-US" altLang="ja-JP" sz="2000" dirty="0" smtClean="0">
                <a:latin typeface="+mn-ea"/>
                <a:ea typeface="+mn-ea"/>
              </a:rPr>
              <a:t>Please let us know if you do not want to appear in the photo. </a:t>
            </a:r>
            <a:endParaRPr kumimoji="1" lang="en-US" altLang="ja-JP" sz="2000" dirty="0">
              <a:latin typeface="+mn-ea"/>
              <a:ea typeface="+mn-ea"/>
            </a:endParaRPr>
          </a:p>
        </p:txBody>
      </p:sp>
    </p:spTree>
    <p:extLst>
      <p:ext uri="{BB962C8B-B14F-4D97-AF65-F5344CB8AC3E}">
        <p14:creationId xmlns:p14="http://schemas.microsoft.com/office/powerpoint/2010/main" val="1136539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ctr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rgbClr val="D2533C"/>
              </a:buClr>
              <a:buSzPct val="25000"/>
              <a:buFont typeface="Roboto"/>
              <a:buNone/>
            </a:pPr>
            <a:r>
              <a:rPr lang="en-US" dirty="0" smtClean="0">
                <a:solidFill>
                  <a:srgbClr val="D2533C"/>
                </a:solidFill>
                <a:latin typeface="+mj-lt"/>
              </a:rPr>
              <a:t>Introduction of </a:t>
            </a:r>
            <a:br>
              <a:rPr lang="en-US" dirty="0" smtClean="0">
                <a:solidFill>
                  <a:srgbClr val="D2533C"/>
                </a:solidFill>
                <a:latin typeface="+mj-lt"/>
              </a:rPr>
            </a:br>
            <a:r>
              <a:rPr lang="en-US" b="0" i="0" u="none" strike="noStrike" cap="none" dirty="0" err="1" smtClean="0">
                <a:solidFill>
                  <a:srgbClr val="D2533C"/>
                </a:solidFill>
                <a:latin typeface="+mj-lt"/>
                <a:sym typeface="Roboto"/>
              </a:rPr>
              <a:t>OpenChain</a:t>
            </a:r>
            <a:r>
              <a:rPr lang="en-US" dirty="0" smtClean="0">
                <a:solidFill>
                  <a:srgbClr val="D2533C"/>
                </a:solidFill>
                <a:latin typeface="+mj-lt"/>
                <a:ea typeface="+mj-ea"/>
              </a:rPr>
              <a:t> Project</a:t>
            </a:r>
            <a:endParaRPr lang="en-US" b="0" i="0" u="none" strike="noStrike" cap="none" dirty="0">
              <a:solidFill>
                <a:srgbClr val="D2533C"/>
              </a:solidFill>
              <a:latin typeface="+mj-lt"/>
              <a:ea typeface="+mj-ea"/>
              <a:sym typeface="Roboto"/>
            </a:endParaRPr>
          </a:p>
        </p:txBody>
      </p:sp>
    </p:spTree>
    <p:extLst>
      <p:ext uri="{BB962C8B-B14F-4D97-AF65-F5344CB8AC3E}">
        <p14:creationId xmlns:p14="http://schemas.microsoft.com/office/powerpoint/2010/main" val="2185274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Shape 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b="0" i="0" u="none" strike="noStrike" cap="none" dirty="0" smtClean="0">
                <a:solidFill>
                  <a:srgbClr val="D2533C"/>
                </a:solidFill>
                <a:latin typeface="+mj-ea"/>
                <a:ea typeface="+mj-ea"/>
                <a:cs typeface="Roboto"/>
                <a:sym typeface="Roboto"/>
              </a:rPr>
              <a:t>What is </a:t>
            </a:r>
            <a:r>
              <a:rPr lang="en-US" altLang="ja-JP" b="0" i="0" u="none" strike="noStrike" cap="none" dirty="0" err="1" smtClean="0">
                <a:solidFill>
                  <a:srgbClr val="D2533C"/>
                </a:solidFill>
                <a:latin typeface="+mj-ea"/>
                <a:ea typeface="+mj-ea"/>
                <a:cs typeface="Roboto"/>
                <a:sym typeface="Roboto"/>
              </a:rPr>
              <a:t>OpenChain</a:t>
            </a:r>
            <a:r>
              <a:rPr lang="en-US" altLang="ja-JP" b="0" i="0" u="none" strike="noStrike" cap="none" dirty="0" smtClean="0">
                <a:solidFill>
                  <a:srgbClr val="D2533C"/>
                </a:solidFill>
                <a:latin typeface="+mj-ea"/>
                <a:ea typeface="+mj-ea"/>
                <a:cs typeface="Roboto"/>
                <a:sym typeface="Roboto"/>
              </a:rPr>
              <a:t> Project?</a:t>
            </a:r>
            <a:endParaRPr lang="en-US" b="0" i="0" u="none" strike="noStrike" cap="none" dirty="0">
              <a:solidFill>
                <a:srgbClr val="D2533C"/>
              </a:solidFill>
              <a:latin typeface="+mj-ea"/>
              <a:ea typeface="+mj-ea"/>
              <a:cs typeface="Roboto"/>
              <a:sym typeface="Roboto"/>
            </a:endParaRPr>
          </a:p>
        </p:txBody>
      </p:sp>
      <p:sp>
        <p:nvSpPr>
          <p:cNvPr id="8" name="正方形/長方形 7"/>
          <p:cNvSpPr/>
          <p:nvPr/>
        </p:nvSpPr>
        <p:spPr>
          <a:xfrm>
            <a:off x="5457056" y="1490008"/>
            <a:ext cx="4314969" cy="1569660"/>
          </a:xfrm>
          <a:prstGeom prst="rect">
            <a:avLst/>
          </a:prstGeom>
        </p:spPr>
        <p:txBody>
          <a:bodyPr wrap="square">
            <a:spAutoFit/>
          </a:bodyPr>
          <a:lstStyle/>
          <a:p>
            <a:r>
              <a:rPr lang="en-US" altLang="ja-JP" sz="2400" b="1" dirty="0" err="1" smtClean="0">
                <a:solidFill>
                  <a:srgbClr val="7030A0"/>
                </a:solidFill>
                <a:latin typeface="Arial" panose="020B0604020202020204" pitchFamily="34" charset="0"/>
                <a:ea typeface="Roboto" panose="020B0600070205080204" charset="0"/>
                <a:cs typeface="Arial" panose="020B0604020202020204" pitchFamily="34" charset="0"/>
              </a:rPr>
              <a:t>OpenChain</a:t>
            </a:r>
            <a: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t> is the official project of Linux Foundation, which is the largest worldwide OSS community.</a:t>
            </a:r>
            <a:endParaRPr lang="ja-JP" altLang="en-US" sz="2400" b="1" dirty="0">
              <a:solidFill>
                <a:srgbClr val="7030A0"/>
              </a:solidFill>
              <a:latin typeface="Arial" panose="020B0604020202020204" pitchFamily="34" charset="0"/>
              <a:ea typeface="Meiryo UI" panose="020B0604030504040204" pitchFamily="50" charset="-128"/>
              <a:cs typeface="Arial" panose="020B0604020202020204" pitchFamily="34" charset="0"/>
            </a:endParaRPr>
          </a:p>
        </p:txBody>
      </p:sp>
      <p:grpSp>
        <p:nvGrpSpPr>
          <p:cNvPr id="2" name="グループ化 1"/>
          <p:cNvGrpSpPr>
            <a:grpSpLocks noChangeAspect="1"/>
          </p:cNvGrpSpPr>
          <p:nvPr/>
        </p:nvGrpSpPr>
        <p:grpSpPr>
          <a:xfrm>
            <a:off x="416496" y="1513608"/>
            <a:ext cx="8231835" cy="5155752"/>
            <a:chOff x="495301" y="1518036"/>
            <a:chExt cx="8915399" cy="5583881"/>
          </a:xfrm>
        </p:grpSpPr>
        <p:pic>
          <p:nvPicPr>
            <p:cNvPr id="9" name="図 8"/>
            <p:cNvPicPr>
              <a:picLocks noChangeAspect="1"/>
            </p:cNvPicPr>
            <p:nvPr/>
          </p:nvPicPr>
          <p:blipFill rotWithShape="1">
            <a:blip r:embed="rId3"/>
            <a:srcRect l="655" t="9523" r="1912" b="8709"/>
            <a:stretch/>
          </p:blipFill>
          <p:spPr>
            <a:xfrm>
              <a:off x="495301" y="1518036"/>
              <a:ext cx="5441864" cy="3388288"/>
            </a:xfrm>
            <a:prstGeom prst="rect">
              <a:avLst/>
            </a:prstGeom>
          </p:spPr>
        </p:pic>
        <p:pic>
          <p:nvPicPr>
            <p:cNvPr id="12" name="図 11"/>
            <p:cNvPicPr>
              <a:picLocks noChangeAspect="1"/>
            </p:cNvPicPr>
            <p:nvPr/>
          </p:nvPicPr>
          <p:blipFill rotWithShape="1">
            <a:blip r:embed="rId4"/>
            <a:srcRect l="587" t="9492" r="2312" b="7062"/>
            <a:stretch/>
          </p:blipFill>
          <p:spPr>
            <a:xfrm>
              <a:off x="4032860" y="3673151"/>
              <a:ext cx="5377840" cy="3428766"/>
            </a:xfrm>
            <a:prstGeom prst="rect">
              <a:avLst/>
            </a:prstGeom>
          </p:spPr>
        </p:pic>
        <p:sp>
          <p:nvSpPr>
            <p:cNvPr id="13" name="テキスト ボックス 12"/>
            <p:cNvSpPr txBox="1"/>
            <p:nvPr/>
          </p:nvSpPr>
          <p:spPr bwMode="gray">
            <a:xfrm>
              <a:off x="8265368" y="5589240"/>
              <a:ext cx="960224" cy="800186"/>
            </a:xfrm>
            <a:prstGeom prst="roundRect">
              <a:avLst/>
            </a:prstGeom>
            <a:noFill/>
            <a:ln w="28575">
              <a:solidFill>
                <a:srgbClr val="7030A0"/>
              </a:solidFill>
            </a:ln>
            <a:effectLst>
              <a:glow rad="38100">
                <a:schemeClr val="bg1"/>
              </a:glow>
            </a:effectLst>
          </p:spPr>
          <p:txBody>
            <a:bodyPr vert="horz" wrap="square" rtlCol="0">
              <a:noAutofit/>
            </a:bodyPr>
            <a:lstStyle/>
            <a:p>
              <a:endParaRPr kumimoji="1" lang="ja-JP" altLang="en-US" sz="1400" dirty="0" smtClean="0">
                <a:solidFill>
                  <a:srgbClr val="A30B1A"/>
                </a:solidFill>
                <a:latin typeface="Fujitsu Sans" panose="020B0404060202020204" pitchFamily="34" charset="0"/>
                <a:ea typeface="Meiryo UI" panose="020B0604030504040204" pitchFamily="50" charset="-128"/>
              </a:endParaRPr>
            </a:p>
          </p:txBody>
        </p:sp>
        <p:sp>
          <p:nvSpPr>
            <p:cNvPr id="14" name="テキスト ボックス 13"/>
            <p:cNvSpPr txBox="1"/>
            <p:nvPr/>
          </p:nvSpPr>
          <p:spPr bwMode="gray">
            <a:xfrm>
              <a:off x="2250369" y="1518036"/>
              <a:ext cx="534262" cy="260502"/>
            </a:xfrm>
            <a:prstGeom prst="roundRect">
              <a:avLst/>
            </a:prstGeom>
            <a:noFill/>
            <a:ln w="28575">
              <a:solidFill>
                <a:srgbClr val="7030A0"/>
              </a:solidFill>
            </a:ln>
            <a:effectLst>
              <a:glow rad="38100">
                <a:schemeClr val="bg1"/>
              </a:glow>
            </a:effectLst>
          </p:spPr>
          <p:txBody>
            <a:bodyPr vert="horz" wrap="square" rtlCol="0">
              <a:noAutofit/>
            </a:bodyPr>
            <a:lstStyle/>
            <a:p>
              <a:endParaRPr kumimoji="1" lang="ja-JP" altLang="en-US" sz="1400" dirty="0" smtClean="0">
                <a:solidFill>
                  <a:srgbClr val="A30B1A"/>
                </a:solidFill>
                <a:latin typeface="Fujitsu Sans" panose="020B0404060202020204" pitchFamily="34" charset="0"/>
                <a:ea typeface="Meiryo UI" panose="020B0604030504040204" pitchFamily="50" charset="-128"/>
              </a:endParaRPr>
            </a:p>
          </p:txBody>
        </p:sp>
        <p:sp>
          <p:nvSpPr>
            <p:cNvPr id="15" name="テキスト ボックス 14"/>
            <p:cNvSpPr txBox="1"/>
            <p:nvPr/>
          </p:nvSpPr>
          <p:spPr bwMode="gray">
            <a:xfrm>
              <a:off x="2288704" y="2703325"/>
              <a:ext cx="704242" cy="320074"/>
            </a:xfrm>
            <a:prstGeom prst="roundRect">
              <a:avLst/>
            </a:prstGeom>
            <a:noFill/>
            <a:ln w="28575">
              <a:solidFill>
                <a:srgbClr val="7030A0"/>
              </a:solidFill>
            </a:ln>
            <a:effectLst>
              <a:glow rad="38100">
                <a:schemeClr val="bg1"/>
              </a:glow>
            </a:effectLst>
          </p:spPr>
          <p:txBody>
            <a:bodyPr vert="horz" wrap="square" rtlCol="0">
              <a:noAutofit/>
            </a:bodyPr>
            <a:lstStyle/>
            <a:p>
              <a:endParaRPr kumimoji="1" lang="ja-JP" altLang="en-US" sz="1400" dirty="0" smtClean="0">
                <a:solidFill>
                  <a:srgbClr val="A30B1A"/>
                </a:solidFill>
                <a:latin typeface="Fujitsu Sans" panose="020B0404060202020204" pitchFamily="34" charset="0"/>
                <a:ea typeface="Meiryo UI" panose="020B0604030504040204" pitchFamily="50" charset="-128"/>
              </a:endParaRPr>
            </a:p>
          </p:txBody>
        </p:sp>
        <p:cxnSp>
          <p:nvCxnSpPr>
            <p:cNvPr id="16" name="直線矢印コネクタ 15"/>
            <p:cNvCxnSpPr>
              <a:stCxn id="14" idx="2"/>
              <a:endCxn id="15" idx="0"/>
            </p:cNvCxnSpPr>
            <p:nvPr/>
          </p:nvCxnSpPr>
          <p:spPr bwMode="auto">
            <a:xfrm>
              <a:off x="2517501" y="1778538"/>
              <a:ext cx="123325" cy="924787"/>
            </a:xfrm>
            <a:prstGeom prst="straightConnector1">
              <a:avLst/>
            </a:prstGeom>
            <a:noFill/>
            <a:ln w="28575">
              <a:solidFill>
                <a:srgbClr val="7030A0"/>
              </a:solidFill>
              <a:prstDash val="sysDash"/>
              <a:headEnd type="none" w="med" len="med"/>
              <a:tailEnd type="arrow" w="med" len="med"/>
            </a:ln>
            <a:effectLst>
              <a:glow rad="38100">
                <a:schemeClr val="bg1"/>
              </a:glow>
            </a:effectLst>
            <a:extLst/>
          </p:spPr>
        </p:cxnSp>
        <p:cxnSp>
          <p:nvCxnSpPr>
            <p:cNvPr id="17" name="直線矢印コネクタ 16"/>
            <p:cNvCxnSpPr>
              <a:stCxn id="15" idx="3"/>
              <a:endCxn id="13" idx="1"/>
            </p:cNvCxnSpPr>
            <p:nvPr/>
          </p:nvCxnSpPr>
          <p:spPr bwMode="auto">
            <a:xfrm>
              <a:off x="2992946" y="2863362"/>
              <a:ext cx="5272422" cy="3125971"/>
            </a:xfrm>
            <a:prstGeom prst="straightConnector1">
              <a:avLst/>
            </a:prstGeom>
            <a:noFill/>
            <a:ln w="28575">
              <a:solidFill>
                <a:srgbClr val="7030A0"/>
              </a:solidFill>
              <a:prstDash val="sysDash"/>
              <a:headEnd type="none" w="med" len="med"/>
              <a:tailEnd type="arrow" w="med" len="med"/>
            </a:ln>
            <a:effectLst>
              <a:glow rad="38100">
                <a:schemeClr val="bg1"/>
              </a:glow>
            </a:effectLst>
            <a:extLst/>
          </p:spPr>
        </p:cxnSp>
      </p:grpSp>
    </p:spTree>
    <p:extLst>
      <p:ext uri="{BB962C8B-B14F-4D97-AF65-F5344CB8AC3E}">
        <p14:creationId xmlns:p14="http://schemas.microsoft.com/office/powerpoint/2010/main" val="2673527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dirty="0" smtClean="0">
                <a:solidFill>
                  <a:srgbClr val="D2533C"/>
                </a:solidFill>
                <a:latin typeface="+mj-ea"/>
                <a:ea typeface="+mj-ea"/>
              </a:rPr>
              <a:t>Mission</a:t>
            </a:r>
            <a:r>
              <a:rPr lang="en-US" altLang="ja-JP" b="0" i="0" u="none" strike="noStrike" cap="none" dirty="0" smtClean="0">
                <a:solidFill>
                  <a:srgbClr val="D2533C"/>
                </a:solidFill>
                <a:latin typeface="+mj-ea"/>
                <a:ea typeface="+mj-ea"/>
                <a:cs typeface="Roboto"/>
                <a:sym typeface="Roboto"/>
              </a:rPr>
              <a:t> of </a:t>
            </a:r>
            <a:r>
              <a:rPr lang="en-US" altLang="ja-JP" b="0" i="0" u="none" strike="noStrike" cap="none" dirty="0" err="1" smtClean="0">
                <a:solidFill>
                  <a:srgbClr val="D2533C"/>
                </a:solidFill>
                <a:latin typeface="+mj-ea"/>
                <a:ea typeface="+mj-ea"/>
                <a:cs typeface="Roboto"/>
                <a:sym typeface="Roboto"/>
              </a:rPr>
              <a:t>OpenChain</a:t>
            </a:r>
            <a:r>
              <a:rPr lang="ja-JP" altLang="en-US" dirty="0" smtClean="0">
                <a:solidFill>
                  <a:srgbClr val="D2533C"/>
                </a:solidFill>
                <a:latin typeface="+mj-ea"/>
                <a:ea typeface="+mj-ea"/>
              </a:rPr>
              <a:t> </a:t>
            </a:r>
            <a:r>
              <a:rPr lang="en-US" altLang="ja-JP" dirty="0" smtClean="0">
                <a:solidFill>
                  <a:srgbClr val="D2533C"/>
                </a:solidFill>
                <a:latin typeface="+mj-ea"/>
                <a:ea typeface="+mj-ea"/>
              </a:rPr>
              <a:t>Project</a:t>
            </a:r>
            <a:endParaRPr lang="en-US"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prstGeom prst="rect">
            <a:avLst/>
          </a:prstGeom>
          <a:noFill/>
          <a:ln>
            <a:noFill/>
          </a:ln>
        </p:spPr>
        <p:txBody>
          <a:bodyPr lIns="91425" tIns="45700" rIns="91425" bIns="45700" anchor="t" anchorCtr="0">
            <a:noAutofit/>
          </a:bodyPr>
          <a:lstStyle/>
          <a:p>
            <a:pPr marL="0" lvl="0" indent="0">
              <a:buNone/>
            </a:pPr>
            <a:r>
              <a:rPr lang="en-US" altLang="ja-JP" dirty="0" smtClean="0">
                <a:latin typeface="+mn-ea"/>
                <a:ea typeface="+mn-ea"/>
              </a:rPr>
              <a:t>In order to build trust across the whole OSS supply chain, </a:t>
            </a:r>
          </a:p>
          <a:p>
            <a:pPr marL="0" lvl="0" indent="0">
              <a:buNone/>
            </a:pPr>
            <a:r>
              <a:rPr lang="en-US" altLang="ja-JP" dirty="0" smtClean="0">
                <a:latin typeface="+mn-ea"/>
                <a:ea typeface="+mn-ea"/>
              </a:rPr>
              <a:t>define the requirements of compliance program that organizations in supply chain should establish each self as </a:t>
            </a:r>
            <a:r>
              <a:rPr lang="en-US" altLang="ja-JP" dirty="0" err="1" smtClean="0">
                <a:latin typeface="+mn-ea"/>
                <a:ea typeface="+mn-ea"/>
              </a:rPr>
              <a:t>OpenChain</a:t>
            </a:r>
            <a:r>
              <a:rPr lang="en-US" altLang="ja-JP" dirty="0" smtClean="0">
                <a:latin typeface="+mn-ea"/>
                <a:ea typeface="+mn-ea"/>
              </a:rPr>
              <a:t> specification and promote it.</a:t>
            </a:r>
            <a:endParaRPr sz="2400" b="0" i="0" u="none" strike="noStrike" cap="none" dirty="0">
              <a:solidFill>
                <a:schemeClr val="dk1"/>
              </a:solidFill>
              <a:latin typeface="+mj-ea"/>
              <a:ea typeface="+mj-ea"/>
              <a:cs typeface="Roboto"/>
              <a:sym typeface="Roboto"/>
            </a:endParaRPr>
          </a:p>
        </p:txBody>
      </p:sp>
      <p:grpSp>
        <p:nvGrpSpPr>
          <p:cNvPr id="33" name="グループ化 32"/>
          <p:cNvGrpSpPr/>
          <p:nvPr/>
        </p:nvGrpSpPr>
        <p:grpSpPr>
          <a:xfrm>
            <a:off x="272480" y="3501008"/>
            <a:ext cx="5540609" cy="2709645"/>
            <a:chOff x="438322" y="3554693"/>
            <a:chExt cx="5540609" cy="2709645"/>
          </a:xfrm>
        </p:grpSpPr>
        <p:sp>
          <p:nvSpPr>
            <p:cNvPr id="10" name="円/楕円 9"/>
            <p:cNvSpPr/>
            <p:nvPr/>
          </p:nvSpPr>
          <p:spPr>
            <a:xfrm>
              <a:off x="938634" y="4545200"/>
              <a:ext cx="1152000" cy="68400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en-US" altLang="ja-JP" sz="1100" kern="100" dirty="0" smtClean="0">
                  <a:solidFill>
                    <a:srgbClr val="000000"/>
                  </a:solidFill>
                  <a:latin typeface="Arial" panose="020B0604020202020204" pitchFamily="34" charset="0"/>
                  <a:ea typeface="Roboto" panose="020B0600070205080204" charset="0"/>
                  <a:cs typeface="Arial" panose="020B0604020202020204" pitchFamily="34" charset="0"/>
                </a:rPr>
                <a:t>Chip</a:t>
              </a:r>
            </a:p>
            <a:p>
              <a:pPr algn="ctr">
                <a:lnSpc>
                  <a:spcPts val="1500"/>
                </a:lnSpc>
                <a:spcAft>
                  <a:spcPts val="0"/>
                </a:spcAft>
              </a:pPr>
              <a:r>
                <a:rPr lang="en-US" altLang="ja-JP" sz="1100" kern="100" dirty="0" smtClean="0">
                  <a:solidFill>
                    <a:srgbClr val="000000"/>
                  </a:solidFill>
                  <a:effectLst/>
                  <a:latin typeface="Arial" panose="020B0604020202020204" pitchFamily="34" charset="0"/>
                  <a:ea typeface="Roboto" panose="020B0600070205080204" charset="0"/>
                  <a:cs typeface="Arial" panose="020B0604020202020204" pitchFamily="34" charset="0"/>
                </a:rPr>
                <a:t>Vendor</a:t>
              </a:r>
              <a:endParaRPr lang="ja-JP" sz="1100" kern="100" dirty="0">
                <a:effectLst/>
                <a:latin typeface="Arial" panose="020B0604020202020204" pitchFamily="34" charset="0"/>
                <a:ea typeface="メイリオ" pitchFamily="50" charset="-128"/>
                <a:cs typeface="Arial" panose="020B0604020202020204" pitchFamily="34" charset="0"/>
              </a:endParaRPr>
            </a:p>
          </p:txBody>
        </p:sp>
        <p:sp>
          <p:nvSpPr>
            <p:cNvPr id="11" name="円/楕円 10"/>
            <p:cNvSpPr/>
            <p:nvPr/>
          </p:nvSpPr>
          <p:spPr>
            <a:xfrm>
              <a:off x="2882782" y="4545200"/>
              <a:ext cx="1152000" cy="68400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en-US" altLang="ja-JP" sz="1100" kern="100" dirty="0">
                  <a:solidFill>
                    <a:srgbClr val="000000"/>
                  </a:solidFill>
                  <a:latin typeface="Arial" panose="020B0604020202020204" pitchFamily="34" charset="0"/>
                  <a:ea typeface="Roboto" panose="020B0600070205080204" charset="0"/>
                  <a:cs typeface="Arial" panose="020B0604020202020204" pitchFamily="34" charset="0"/>
                </a:rPr>
                <a:t>OEM/ODM</a:t>
              </a:r>
            </a:p>
            <a:p>
              <a:pPr algn="ctr">
                <a:lnSpc>
                  <a:spcPts val="1500"/>
                </a:lnSpc>
                <a:spcAft>
                  <a:spcPts val="0"/>
                </a:spcAft>
              </a:pPr>
              <a:r>
                <a:rPr lang="en-US" altLang="ja-JP" sz="1100" kern="100" dirty="0" smtClean="0">
                  <a:solidFill>
                    <a:srgbClr val="000000"/>
                  </a:solidFill>
                  <a:latin typeface="Arial" panose="020B0604020202020204" pitchFamily="34" charset="0"/>
                  <a:ea typeface="Roboto" panose="020B0600070205080204" charset="0"/>
                  <a:cs typeface="Arial" panose="020B0604020202020204" pitchFamily="34" charset="0"/>
                </a:rPr>
                <a:t>Vendor</a:t>
              </a:r>
              <a:endParaRPr lang="ja-JP" sz="1100" kern="100" dirty="0">
                <a:effectLst/>
                <a:latin typeface="Arial" panose="020B0604020202020204" pitchFamily="34" charset="0"/>
                <a:ea typeface="メイリオ" pitchFamily="50" charset="-128"/>
                <a:cs typeface="Arial" panose="020B0604020202020204" pitchFamily="34" charset="0"/>
              </a:endParaRPr>
            </a:p>
          </p:txBody>
        </p:sp>
        <p:cxnSp>
          <p:nvCxnSpPr>
            <p:cNvPr id="13" name="直線矢印コネクタ 12"/>
            <p:cNvCxnSpPr>
              <a:stCxn id="10" idx="6"/>
              <a:endCxn id="11" idx="2"/>
            </p:cNvCxnSpPr>
            <p:nvPr/>
          </p:nvCxnSpPr>
          <p:spPr>
            <a:xfrm>
              <a:off x="2090634" y="4887200"/>
              <a:ext cx="792148"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438322" y="5949280"/>
              <a:ext cx="5540608" cy="31505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800" kern="100" dirty="0" smtClean="0">
                  <a:solidFill>
                    <a:srgbClr val="000000"/>
                  </a:solidFill>
                  <a:effectLst/>
                  <a:latin typeface="Arial" panose="020B0604020202020204" pitchFamily="34" charset="0"/>
                  <a:ea typeface="Roboto" panose="020B0600070205080204" charset="0"/>
                  <a:cs typeface="Arial" panose="020B0604020202020204" pitchFamily="34" charset="0"/>
                </a:rPr>
                <a:t>OSS Supply Chain </a:t>
              </a:r>
              <a:r>
                <a:rPr lang="en-US" altLang="ja-JP" sz="1800" kern="100" dirty="0" smtClean="0">
                  <a:solidFill>
                    <a:srgbClr val="000000"/>
                  </a:solidFill>
                  <a:effectLst/>
                  <a:latin typeface="Arial" panose="020B0604020202020204" pitchFamily="34" charset="0"/>
                  <a:ea typeface="Roboto" panose="020B0600070205080204" charset="0"/>
                  <a:cs typeface="Arial" panose="020B0604020202020204" pitchFamily="34" charset="0"/>
                </a:rPr>
                <a:t>(in case of embedded product)</a:t>
              </a:r>
              <a:endParaRPr lang="ja-JP" sz="1800" kern="100" dirty="0">
                <a:effectLst/>
                <a:latin typeface="Arial" panose="020B0604020202020204" pitchFamily="34" charset="0"/>
                <a:cs typeface="Arial" panose="020B0604020202020204" pitchFamily="34" charset="0"/>
              </a:endParaRPr>
            </a:p>
          </p:txBody>
        </p:sp>
        <p:cxnSp>
          <p:nvCxnSpPr>
            <p:cNvPr id="15" name="直線矢印コネクタ 14"/>
            <p:cNvCxnSpPr>
              <a:stCxn id="11" idx="6"/>
              <a:endCxn id="16" idx="2"/>
            </p:cNvCxnSpPr>
            <p:nvPr/>
          </p:nvCxnSpPr>
          <p:spPr>
            <a:xfrm>
              <a:off x="4034782" y="4887200"/>
              <a:ext cx="7921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4826931" y="4545200"/>
              <a:ext cx="1152000" cy="68400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en-US" altLang="ja-JP" sz="1100" kern="100" dirty="0" smtClean="0">
                  <a:solidFill>
                    <a:srgbClr val="000000"/>
                  </a:solidFill>
                  <a:latin typeface="Arial" panose="020B0604020202020204" pitchFamily="34" charset="0"/>
                  <a:ea typeface="Roboto" panose="020B0600070205080204" charset="0"/>
                  <a:cs typeface="Arial" panose="020B0604020202020204" pitchFamily="34" charset="0"/>
                </a:rPr>
                <a:t>Product</a:t>
              </a:r>
            </a:p>
            <a:p>
              <a:pPr algn="ctr">
                <a:lnSpc>
                  <a:spcPts val="1500"/>
                </a:lnSpc>
                <a:spcAft>
                  <a:spcPts val="0"/>
                </a:spcAft>
              </a:pPr>
              <a:r>
                <a:rPr lang="en-US" altLang="ja-JP" sz="1100" kern="100" dirty="0" smtClean="0">
                  <a:solidFill>
                    <a:srgbClr val="000000"/>
                  </a:solidFill>
                  <a:effectLst/>
                  <a:latin typeface="Arial" panose="020B0604020202020204" pitchFamily="34" charset="0"/>
                  <a:ea typeface="Roboto" panose="020B0600070205080204" charset="0"/>
                  <a:cs typeface="Arial" panose="020B0604020202020204" pitchFamily="34" charset="0"/>
                </a:rPr>
                <a:t>Vendor</a:t>
              </a:r>
              <a:endParaRPr lang="ja-JP" sz="1100" kern="100" dirty="0">
                <a:effectLst/>
                <a:latin typeface="Arial" panose="020B0604020202020204" pitchFamily="34" charset="0"/>
                <a:ea typeface="メイリオ" pitchFamily="50" charset="-128"/>
                <a:cs typeface="Arial" panose="020B0604020202020204" pitchFamily="34" charset="0"/>
              </a:endParaRPr>
            </a:p>
          </p:txBody>
        </p:sp>
        <p:sp>
          <p:nvSpPr>
            <p:cNvPr id="19" name="直方体 18"/>
            <p:cNvSpPr/>
            <p:nvPr/>
          </p:nvSpPr>
          <p:spPr bwMode="auto">
            <a:xfrm>
              <a:off x="3917012" y="3554693"/>
              <a:ext cx="1692000" cy="900000"/>
            </a:xfrm>
            <a:prstGeom prst="cube">
              <a:avLst>
                <a:gd name="adj" fmla="val 48226"/>
              </a:avLst>
            </a:prstGeom>
            <a:solidFill>
              <a:srgbClr val="0070C0">
                <a:alpha val="50000"/>
              </a:srgbClr>
            </a:solidFill>
            <a:ln w="19050">
              <a:headEnd/>
              <a:tailEnd/>
            </a:ln>
          </p:spPr>
          <p:style>
            <a:lnRef idx="3">
              <a:schemeClr val="lt1"/>
            </a:lnRef>
            <a:fillRef idx="1">
              <a:schemeClr val="accent1"/>
            </a:fillRef>
            <a:effectRef idx="1">
              <a:schemeClr val="accent1"/>
            </a:effectRef>
            <a:fontRef idx="minor">
              <a:schemeClr val="lt1"/>
            </a:fontRef>
          </p:style>
          <p:txBody>
            <a:bodyPr wrap="none" rtlCol="0" anchor="t" anchorCtr="0">
              <a:noAutofit/>
            </a:bodyPr>
            <a:lstStyle/>
            <a:p>
              <a:pPr algn="ct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21" name="テキスト ボックス 20"/>
            <p:cNvSpPr txBox="1"/>
            <p:nvPr/>
          </p:nvSpPr>
          <p:spPr>
            <a:xfrm>
              <a:off x="4401375" y="3573016"/>
              <a:ext cx="723275" cy="276999"/>
            </a:xfrm>
            <a:prstGeom prst="rect">
              <a:avLst/>
            </a:prstGeom>
            <a:noFill/>
          </p:spPr>
          <p:txBody>
            <a:bodyPr wrap="none" rtlCol="0">
              <a:spAutoFit/>
            </a:bodyPr>
            <a:lstStyle/>
            <a:p>
              <a:r>
                <a:rPr kumimoji="1" lang="en-US" altLang="ja-JP" sz="1200" dirty="0" smtClean="0">
                  <a:solidFill>
                    <a:schemeClr val="bg1"/>
                  </a:solidFill>
                  <a:latin typeface="Arial" panose="020B0604020202020204" pitchFamily="34" charset="0"/>
                  <a:ea typeface="Roboto" panose="020B0600070205080204" charset="0"/>
                  <a:cs typeface="Arial" panose="020B0604020202020204" pitchFamily="34" charset="0"/>
                </a:rPr>
                <a:t>Product</a:t>
              </a:r>
              <a:endParaRPr kumimoji="1" lang="ja-JP" altLang="en-US" sz="2400" dirty="0">
                <a:solidFill>
                  <a:schemeClr val="bg1"/>
                </a:solidFill>
                <a:latin typeface="Arial" panose="020B0604020202020204" pitchFamily="34" charset="0"/>
                <a:ea typeface="Meiryo UI" pitchFamily="50" charset="-128"/>
                <a:cs typeface="Arial" panose="020B0604020202020204" pitchFamily="34" charset="0"/>
              </a:endParaRPr>
            </a:p>
          </p:txBody>
        </p:sp>
        <p:sp>
          <p:nvSpPr>
            <p:cNvPr id="23" name="上矢印吹き出し 22"/>
            <p:cNvSpPr/>
            <p:nvPr/>
          </p:nvSpPr>
          <p:spPr bwMode="auto">
            <a:xfrm>
              <a:off x="938634" y="5187450"/>
              <a:ext cx="1151999" cy="61200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Arial" panose="020B0604020202020204" pitchFamily="34" charset="0"/>
                  <a:ea typeface="Roboto" panose="020B0600070205080204" charset="0"/>
                  <a:cs typeface="Arial" panose="020B0604020202020204" pitchFamily="34" charset="0"/>
                </a:rPr>
                <a:t>OpenChain</a:t>
              </a:r>
              <a: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t/>
              </a:r>
              <a:b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br>
              <a:r>
                <a:rPr kumimoji="1" lang="en-US" altLang="ja-JP" sz="1200" dirty="0" smtClean="0">
                  <a:solidFill>
                    <a:schemeClr val="tx1"/>
                  </a:solidFill>
                  <a:latin typeface="Arial" panose="020B0604020202020204" pitchFamily="34" charset="0"/>
                  <a:ea typeface="Roboto" panose="020B0600070205080204" charset="0"/>
                  <a:cs typeface="Arial" panose="020B0604020202020204" pitchFamily="34" charset="0"/>
                </a:rPr>
                <a:t>Certified</a:t>
              </a: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24" name="上矢印吹き出し 23"/>
            <p:cNvSpPr/>
            <p:nvPr/>
          </p:nvSpPr>
          <p:spPr bwMode="auto">
            <a:xfrm>
              <a:off x="2882782" y="5187450"/>
              <a:ext cx="1151999" cy="61200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Arial" panose="020B0604020202020204" pitchFamily="34" charset="0"/>
                  <a:ea typeface="Roboto" panose="020B0600070205080204" charset="0"/>
                  <a:cs typeface="Arial" panose="020B0604020202020204" pitchFamily="34" charset="0"/>
                </a:rPr>
                <a:t>OpenChain</a:t>
              </a:r>
              <a: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t/>
              </a:r>
              <a:b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br>
              <a:r>
                <a:rPr kumimoji="1" lang="en-US" altLang="ja-JP" sz="1200" dirty="0" smtClean="0">
                  <a:solidFill>
                    <a:schemeClr val="tx1"/>
                  </a:solidFill>
                  <a:latin typeface="Arial" panose="020B0604020202020204" pitchFamily="34" charset="0"/>
                  <a:ea typeface="Roboto" panose="020B0600070205080204" charset="0"/>
                  <a:cs typeface="Arial" panose="020B0604020202020204" pitchFamily="34" charset="0"/>
                </a:rPr>
                <a:t>Certified</a:t>
              </a: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25" name="上矢印吹き出し 24"/>
            <p:cNvSpPr/>
            <p:nvPr/>
          </p:nvSpPr>
          <p:spPr bwMode="auto">
            <a:xfrm>
              <a:off x="4826931" y="5187450"/>
              <a:ext cx="1151999" cy="61200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Arial" panose="020B0604020202020204" pitchFamily="34" charset="0"/>
                  <a:ea typeface="Roboto" panose="020B0600070205080204" charset="0"/>
                  <a:cs typeface="Arial" panose="020B0604020202020204" pitchFamily="34" charset="0"/>
                </a:rPr>
                <a:t>OpenChain</a:t>
              </a:r>
              <a: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t/>
              </a:r>
              <a:b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br>
              <a:r>
                <a:rPr kumimoji="1" lang="en-US" altLang="ja-JP" sz="1200" dirty="0" smtClean="0">
                  <a:solidFill>
                    <a:schemeClr val="tx1"/>
                  </a:solidFill>
                  <a:latin typeface="Arial" panose="020B0604020202020204" pitchFamily="34" charset="0"/>
                  <a:ea typeface="Roboto" panose="020B0600070205080204" charset="0"/>
                  <a:cs typeface="Arial" panose="020B0604020202020204" pitchFamily="34" charset="0"/>
                </a:rPr>
                <a:t>Certified</a:t>
              </a: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grpSp>
          <p:nvGrpSpPr>
            <p:cNvPr id="9" name="グループ化 8"/>
            <p:cNvGrpSpPr/>
            <p:nvPr/>
          </p:nvGrpSpPr>
          <p:grpSpPr>
            <a:xfrm>
              <a:off x="438322" y="4033517"/>
              <a:ext cx="978837" cy="443040"/>
              <a:chOff x="302715" y="4033517"/>
              <a:chExt cx="978837" cy="443040"/>
            </a:xfrm>
          </p:grpSpPr>
          <p:sp>
            <p:nvSpPr>
              <p:cNvPr id="17" name="涙形 16"/>
              <p:cNvSpPr/>
              <p:nvPr/>
            </p:nvSpPr>
            <p:spPr bwMode="auto">
              <a:xfrm>
                <a:off x="302715" y="4033517"/>
                <a:ext cx="468000" cy="432000"/>
              </a:xfrm>
              <a:prstGeom prst="teardrop">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t>OSS</a:t>
                </a: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6" name="メモ 5"/>
              <p:cNvSpPr/>
              <p:nvPr/>
            </p:nvSpPr>
            <p:spPr bwMode="auto">
              <a:xfrm>
                <a:off x="741552" y="4188557"/>
                <a:ext cx="540000" cy="288000"/>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ctr" anchorCtr="0">
                <a:noAutofit/>
              </a:bodyPr>
              <a:lstStyle/>
              <a:p>
                <a:pPr algn="ctr"/>
                <a:r>
                  <a:rPr kumimoji="1" lang="en-US" altLang="ja-JP" sz="900" dirty="0">
                    <a:solidFill>
                      <a:schemeClr val="tx1"/>
                    </a:solidFill>
                    <a:latin typeface="Arial" panose="020B0604020202020204" pitchFamily="34" charset="0"/>
                    <a:ea typeface="Roboto" panose="020B0600070205080204" charset="0"/>
                    <a:cs typeface="Arial" panose="020B0604020202020204" pitchFamily="34" charset="0"/>
                  </a:rPr>
                  <a:t>License</a:t>
                </a:r>
              </a:p>
            </p:txBody>
          </p:sp>
        </p:grpSp>
        <p:grpSp>
          <p:nvGrpSpPr>
            <p:cNvPr id="4" name="グループ化 3"/>
            <p:cNvGrpSpPr/>
            <p:nvPr/>
          </p:nvGrpSpPr>
          <p:grpSpPr>
            <a:xfrm>
              <a:off x="2004835" y="3818397"/>
              <a:ext cx="1339085" cy="658160"/>
              <a:chOff x="1858575" y="3818397"/>
              <a:chExt cx="1339085" cy="658160"/>
            </a:xfrm>
          </p:grpSpPr>
          <p:sp>
            <p:nvSpPr>
              <p:cNvPr id="28" name="フローチャート: データ 27"/>
              <p:cNvSpPr/>
              <p:nvPr/>
            </p:nvSpPr>
            <p:spPr bwMode="auto">
              <a:xfrm>
                <a:off x="1858575" y="3818397"/>
                <a:ext cx="1188000" cy="611999"/>
              </a:xfrm>
              <a:prstGeom prst="flowChartInputOutp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pPr algn="ctr"/>
                <a:r>
                  <a:rPr kumimoji="1" lang="en-US" altLang="ja-JP" sz="1200" dirty="0" smtClean="0">
                    <a:solidFill>
                      <a:schemeClr val="tx1"/>
                    </a:solidFill>
                    <a:latin typeface="Arial" panose="020B0604020202020204" pitchFamily="34" charset="0"/>
                    <a:ea typeface="Roboto" panose="020B0600070205080204" charset="0"/>
                    <a:cs typeface="Arial" panose="020B0604020202020204" pitchFamily="34" charset="0"/>
                  </a:rPr>
                  <a:t>IC Chip</a:t>
                </a:r>
                <a:endParaRPr kumimoji="1" lang="ja-JP" altLang="en-US" sz="18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29" name="涙形 28"/>
              <p:cNvSpPr/>
              <p:nvPr/>
            </p:nvSpPr>
            <p:spPr bwMode="auto">
              <a:xfrm>
                <a:off x="2213745" y="4033517"/>
                <a:ext cx="468000" cy="432000"/>
              </a:xfrm>
              <a:prstGeom prst="teardrop">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t>OSS</a:t>
                </a: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7" name="メモ 6"/>
              <p:cNvSpPr/>
              <p:nvPr/>
            </p:nvSpPr>
            <p:spPr bwMode="auto">
              <a:xfrm>
                <a:off x="2657660" y="4188557"/>
                <a:ext cx="540000" cy="288000"/>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ctr" anchorCtr="0">
                <a:noAutofit/>
              </a:bodyPr>
              <a:lstStyle/>
              <a:p>
                <a:pPr algn="ctr"/>
                <a:r>
                  <a:rPr kumimoji="1" lang="en-US" altLang="ja-JP" sz="900" dirty="0">
                    <a:solidFill>
                      <a:schemeClr val="tx1"/>
                    </a:solidFill>
                    <a:latin typeface="Arial" panose="020B0604020202020204" pitchFamily="34" charset="0"/>
                    <a:ea typeface="Roboto" panose="020B0600070205080204" charset="0"/>
                    <a:cs typeface="Arial" panose="020B0604020202020204" pitchFamily="34" charset="0"/>
                  </a:rPr>
                  <a:t>License</a:t>
                </a:r>
              </a:p>
            </p:txBody>
          </p:sp>
        </p:grpSp>
        <p:grpSp>
          <p:nvGrpSpPr>
            <p:cNvPr id="3" name="グループ化 2"/>
            <p:cNvGrpSpPr/>
            <p:nvPr/>
          </p:nvGrpSpPr>
          <p:grpSpPr>
            <a:xfrm>
              <a:off x="3931595" y="3818397"/>
              <a:ext cx="1309437" cy="658160"/>
              <a:chOff x="3795988" y="3818397"/>
              <a:chExt cx="1309437" cy="658160"/>
            </a:xfrm>
          </p:grpSpPr>
          <p:sp>
            <p:nvSpPr>
              <p:cNvPr id="26" name="フローチャート: データ 25"/>
              <p:cNvSpPr/>
              <p:nvPr/>
            </p:nvSpPr>
            <p:spPr bwMode="auto">
              <a:xfrm>
                <a:off x="3795988" y="3818397"/>
                <a:ext cx="1188000" cy="612000"/>
              </a:xfrm>
              <a:prstGeom prst="flowChartInputOutput">
                <a:avLst/>
              </a:prstGeom>
              <a:solidFill>
                <a:schemeClr val="lt1"/>
              </a:solidFill>
              <a:ln>
                <a:headEnd/>
                <a:tailEnd/>
              </a:ln>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pPr algn="ctr"/>
                <a:r>
                  <a:rPr kumimoji="1" lang="en-US" altLang="ja-JP" sz="1200" dirty="0" smtClean="0">
                    <a:solidFill>
                      <a:schemeClr val="tx1"/>
                    </a:solidFill>
                    <a:latin typeface="Arial" panose="020B0604020202020204" pitchFamily="34" charset="0"/>
                    <a:ea typeface="Roboto" panose="020B0600070205080204" charset="0"/>
                    <a:cs typeface="Arial" panose="020B0604020202020204" pitchFamily="34" charset="0"/>
                  </a:rPr>
                  <a:t>IC Chip</a:t>
                </a:r>
                <a:endParaRPr kumimoji="1" lang="ja-JP" altLang="en-US" sz="18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27" name="涙形 26"/>
              <p:cNvSpPr/>
              <p:nvPr/>
            </p:nvSpPr>
            <p:spPr bwMode="auto">
              <a:xfrm>
                <a:off x="4124775" y="4033517"/>
                <a:ext cx="468000" cy="432000"/>
              </a:xfrm>
              <a:prstGeom prst="teardrop">
                <a:avLst/>
              </a:prstGeom>
              <a:gradFill>
                <a:gsLst>
                  <a:gs pos="0">
                    <a:schemeClr val="accent2">
                      <a:tint val="50000"/>
                      <a:satMod val="300000"/>
                    </a:schemeClr>
                  </a:gs>
                  <a:gs pos="35000">
                    <a:schemeClr val="accent2">
                      <a:tint val="37000"/>
                      <a:satMod val="300000"/>
                    </a:schemeClr>
                  </a:gs>
                  <a:gs pos="100000">
                    <a:schemeClr val="accent2">
                      <a:tint val="15000"/>
                      <a:satMod val="350000"/>
                    </a:schemeClr>
                  </a:gs>
                </a:gsLst>
              </a:gradFill>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Arial" panose="020B0604020202020204" pitchFamily="34" charset="0"/>
                    <a:ea typeface="Roboto" panose="020B0600070205080204" charset="0"/>
                    <a:cs typeface="Arial" panose="020B0604020202020204" pitchFamily="34" charset="0"/>
                  </a:rPr>
                  <a:t>OSS</a:t>
                </a:r>
                <a:endParaRPr kumimoji="1" lang="ja-JP" altLang="en-US" sz="1200" dirty="0">
                  <a:solidFill>
                    <a:schemeClr val="tx1"/>
                  </a:solidFill>
                  <a:latin typeface="Arial" panose="020B0604020202020204" pitchFamily="34" charset="0"/>
                  <a:ea typeface="Meiryo UI" panose="020B0604030504040204" pitchFamily="50" charset="-128"/>
                  <a:cs typeface="Arial" panose="020B0604020202020204" pitchFamily="34" charset="0"/>
                </a:endParaRPr>
              </a:p>
            </p:txBody>
          </p:sp>
          <p:sp>
            <p:nvSpPr>
              <p:cNvPr id="8" name="メモ 7"/>
              <p:cNvSpPr/>
              <p:nvPr/>
            </p:nvSpPr>
            <p:spPr bwMode="auto">
              <a:xfrm>
                <a:off x="4565425" y="4188557"/>
                <a:ext cx="540000" cy="288000"/>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ctr" anchorCtr="0">
                <a:noAutofit/>
              </a:bodyPr>
              <a:lstStyle/>
              <a:p>
                <a:pPr algn="ctr"/>
                <a:r>
                  <a:rPr kumimoji="1" lang="en-US" altLang="ja-JP" sz="900" dirty="0">
                    <a:solidFill>
                      <a:schemeClr val="tx1"/>
                    </a:solidFill>
                    <a:latin typeface="Arial" panose="020B0604020202020204" pitchFamily="34" charset="0"/>
                    <a:ea typeface="Roboto" panose="020B0600070205080204" charset="0"/>
                    <a:cs typeface="Arial" panose="020B0604020202020204" pitchFamily="34" charset="0"/>
                  </a:rPr>
                  <a:t>License</a:t>
                </a:r>
              </a:p>
            </p:txBody>
          </p:sp>
        </p:grpSp>
      </p:grpSp>
      <p:sp>
        <p:nvSpPr>
          <p:cNvPr id="30" name="正方形/長方形 29"/>
          <p:cNvSpPr/>
          <p:nvPr/>
        </p:nvSpPr>
        <p:spPr>
          <a:xfrm>
            <a:off x="5961112" y="3212976"/>
            <a:ext cx="3831107" cy="3046988"/>
          </a:xfrm>
          <a:prstGeom prst="rect">
            <a:avLst/>
          </a:prstGeom>
        </p:spPr>
        <p:txBody>
          <a:bodyPr wrap="square">
            <a:spAutoFit/>
          </a:bodyPr>
          <a:lstStyle/>
          <a:p>
            <a: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t>In </a:t>
            </a:r>
            <a:r>
              <a:rPr lang="en-US" altLang="ja-JP" sz="2400" b="1" dirty="0" err="1" smtClean="0">
                <a:solidFill>
                  <a:srgbClr val="7030A0"/>
                </a:solidFill>
                <a:latin typeface="Arial" panose="020B0604020202020204" pitchFamily="34" charset="0"/>
                <a:ea typeface="Roboto" panose="020B0600070205080204" charset="0"/>
                <a:cs typeface="Arial" panose="020B0604020202020204" pitchFamily="34" charset="0"/>
              </a:rPr>
              <a:t>OpenChain</a:t>
            </a:r>
            <a: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t> Project, the word “Specification” means “Requirements of compliance program”.</a:t>
            </a:r>
            <a:endParaRPr lang="en-US" altLang="ja-JP" sz="2400" b="1" dirty="0">
              <a:solidFill>
                <a:srgbClr val="7030A0"/>
              </a:solidFill>
              <a:latin typeface="Arial" panose="020B0604020202020204" pitchFamily="34" charset="0"/>
              <a:ea typeface="Roboto" panose="020B0600070205080204" charset="0"/>
              <a:cs typeface="Arial" panose="020B0604020202020204" pitchFamily="34" charset="0"/>
            </a:endParaRPr>
          </a:p>
          <a:p>
            <a:endPar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endParaRPr>
          </a:p>
          <a:p>
            <a:r>
              <a:rPr lang="en-US" altLang="ja-JP" sz="2400" b="1" dirty="0" err="1" smtClean="0">
                <a:solidFill>
                  <a:srgbClr val="7030A0"/>
                </a:solidFill>
                <a:latin typeface="Arial" panose="020B0604020202020204" pitchFamily="34" charset="0"/>
                <a:ea typeface="Roboto" panose="020B0600070205080204" charset="0"/>
                <a:cs typeface="Arial" panose="020B0604020202020204" pitchFamily="34" charset="0"/>
              </a:rPr>
              <a:t>OpenChain</a:t>
            </a:r>
            <a:r>
              <a:rPr lang="en-US" altLang="ja-JP" sz="2400" b="1" dirty="0">
                <a:solidFill>
                  <a:srgbClr val="7030A0"/>
                </a:solidFill>
                <a:latin typeface="Arial" panose="020B0604020202020204" pitchFamily="34" charset="0"/>
                <a:ea typeface="Roboto" panose="020B0600070205080204" charset="0"/>
                <a:cs typeface="Arial" panose="020B0604020202020204" pitchFamily="34" charset="0"/>
              </a:rPr>
              <a:t> </a:t>
            </a:r>
            <a:r>
              <a:rPr lang="en-US" altLang="ja-JP" sz="2400" b="1" dirty="0" smtClean="0">
                <a:solidFill>
                  <a:srgbClr val="7030A0"/>
                </a:solidFill>
                <a:latin typeface="Arial" panose="020B0604020202020204" pitchFamily="34" charset="0"/>
                <a:ea typeface="Roboto" panose="020B0600070205080204" charset="0"/>
                <a:cs typeface="Arial" panose="020B0604020202020204" pitchFamily="34" charset="0"/>
              </a:rPr>
              <a:t>aims to define and promote the Specification.</a:t>
            </a:r>
            <a:endParaRPr lang="en-US" altLang="ja-JP" sz="2400" b="1" dirty="0">
              <a:solidFill>
                <a:srgbClr val="7030A0"/>
              </a:solidFill>
              <a:latin typeface="Arial" panose="020B0604020202020204" pitchFamily="34" charset="0"/>
              <a:ea typeface="Roboto" panose="020B0600070205080204" charset="0"/>
              <a:cs typeface="Arial" panose="020B0604020202020204" pitchFamily="34" charset="0"/>
            </a:endParaRPr>
          </a:p>
        </p:txBody>
      </p:sp>
    </p:spTree>
    <p:extLst>
      <p:ext uri="{BB962C8B-B14F-4D97-AF65-F5344CB8AC3E}">
        <p14:creationId xmlns:p14="http://schemas.microsoft.com/office/powerpoint/2010/main" val="2554182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b="0" i="0" u="none" strike="noStrike" cap="none" dirty="0" smtClean="0">
                <a:solidFill>
                  <a:srgbClr val="D2533C"/>
                </a:solidFill>
                <a:latin typeface="+mj-ea"/>
                <a:ea typeface="+mj-ea"/>
                <a:cs typeface="Roboto"/>
                <a:sym typeface="Roboto"/>
              </a:rPr>
              <a:t>Thre</a:t>
            </a:r>
            <a:r>
              <a:rPr lang="en-US" altLang="ja-JP" dirty="0" smtClean="0">
                <a:solidFill>
                  <a:srgbClr val="D2533C"/>
                </a:solidFill>
                <a:latin typeface="+mj-ea"/>
                <a:ea typeface="+mj-ea"/>
              </a:rPr>
              <a:t>e pillars of </a:t>
            </a:r>
            <a:r>
              <a:rPr lang="en-US" altLang="ja-JP" dirty="0" err="1" smtClean="0">
                <a:solidFill>
                  <a:srgbClr val="D2533C"/>
                </a:solidFill>
                <a:latin typeface="+mj-ea"/>
                <a:ea typeface="+mj-ea"/>
              </a:rPr>
              <a:t>OpenChain</a:t>
            </a:r>
            <a:endParaRPr lang="en-US"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prstGeom prst="rect">
            <a:avLst/>
          </a:prstGeom>
          <a:noFill/>
          <a:ln>
            <a:noFill/>
          </a:ln>
        </p:spPr>
        <p:txBody>
          <a:bodyPr lIns="91425" tIns="45700" rIns="91425" bIns="45700" anchor="t" anchorCtr="0">
            <a:noAutofit/>
          </a:bodyPr>
          <a:lstStyle/>
          <a:p>
            <a:pPr marL="342900" lvl="0" indent="-342900">
              <a:buSzPct val="100000"/>
              <a:buFont typeface="Wingdings" panose="05000000000000000000" pitchFamily="2" charset="2"/>
              <a:buChar char="u"/>
            </a:pPr>
            <a:r>
              <a:rPr lang="en-US" altLang="ja-JP" sz="2000" dirty="0" smtClean="0">
                <a:ea typeface="Roboto" panose="020B0600070205080204" charset="0"/>
              </a:rPr>
              <a:t>Specification</a:t>
            </a:r>
            <a:r>
              <a:rPr lang="ja-JP" altLang="en-US" sz="2000" dirty="0">
                <a:ea typeface="+mn-ea"/>
              </a:rPr>
              <a:t>　</a:t>
            </a:r>
            <a:r>
              <a:rPr lang="en-US" altLang="ja-JP" sz="1600" dirty="0">
                <a:solidFill>
                  <a:srgbClr val="292934"/>
                </a:solidFill>
                <a:ea typeface="Roboto" panose="020B0600070205080204" charset="0"/>
                <a:hlinkClick r:id="rId3"/>
              </a:rPr>
              <a:t> https://www.openchainproject.org/spec</a:t>
            </a:r>
            <a:endParaRPr lang="en-US" altLang="ja-JP" sz="2000" dirty="0">
              <a:ea typeface="Roboto" panose="020B0600070205080204" charset="0"/>
            </a:endParaRPr>
          </a:p>
          <a:p>
            <a:pPr marL="542925" lvl="0" indent="-342900">
              <a:buSzPct val="100000"/>
              <a:buFont typeface="Arial" panose="020B0604020202020204" pitchFamily="34" charset="0"/>
              <a:buChar char="•"/>
            </a:pPr>
            <a:r>
              <a:rPr lang="en-US" altLang="ja-JP" sz="2000" dirty="0" smtClean="0">
                <a:ea typeface="Roboto" panose="020B0600070205080204" charset="0"/>
              </a:rPr>
              <a:t>Define the requirements of compliance program that companies should establish within their organization.</a:t>
            </a:r>
            <a:br>
              <a:rPr lang="en-US" altLang="ja-JP" sz="2000" dirty="0" smtClean="0">
                <a:ea typeface="Roboto" panose="020B0600070205080204" charset="0"/>
              </a:rPr>
            </a:br>
            <a:r>
              <a:rPr lang="en-US" altLang="ja-JP" sz="2000" dirty="0" smtClean="0">
                <a:ea typeface="Roboto" panose="020B0600070205080204" charset="0"/>
              </a:rPr>
              <a:t>* Latest Version: 1.2 (in various languages), 2.0 (in only English)</a:t>
            </a:r>
            <a:r>
              <a:rPr lang="ja-JP" altLang="en-US" sz="2000" dirty="0" smtClean="0">
                <a:ea typeface="+mn-ea"/>
              </a:rPr>
              <a:t> </a:t>
            </a:r>
            <a:r>
              <a:rPr lang="en-US" altLang="ja-JP" sz="1600" dirty="0" smtClean="0">
                <a:ea typeface="Roboto" panose="020B0600070205080204" charset="0"/>
                <a:hlinkClick r:id="rId4"/>
              </a:rPr>
              <a:t>https</a:t>
            </a:r>
            <a:r>
              <a:rPr lang="en-US" altLang="ja-JP" sz="1600" dirty="0">
                <a:ea typeface="Roboto" panose="020B0600070205080204" charset="0"/>
                <a:hlinkClick r:id="rId4"/>
              </a:rPr>
              <a:t>://</a:t>
            </a:r>
            <a:r>
              <a:rPr lang="en-US" altLang="ja-JP" sz="1600" dirty="0" smtClean="0">
                <a:ea typeface="Roboto" panose="020B0600070205080204" charset="0"/>
                <a:hlinkClick r:id="rId4"/>
              </a:rPr>
              <a:t>www.openchainproject.org/translations</a:t>
            </a:r>
            <a:endParaRPr lang="en-US" altLang="ja-JP" sz="500" dirty="0">
              <a:ea typeface="Roboto" panose="020B0600070205080204" charset="0"/>
            </a:endParaRPr>
          </a:p>
          <a:p>
            <a:pPr marL="342900" indent="-342900">
              <a:buSzPct val="100000"/>
              <a:buFont typeface="Wingdings" panose="05000000000000000000" pitchFamily="2" charset="2"/>
              <a:buChar char="u"/>
            </a:pPr>
            <a:r>
              <a:rPr lang="en-US" altLang="ja-JP" sz="2000" dirty="0" smtClean="0">
                <a:ea typeface="Roboto" panose="020B0600070205080204" charset="0"/>
              </a:rPr>
              <a:t>Conformance</a:t>
            </a:r>
            <a:r>
              <a:rPr lang="ja-JP" altLang="en-US" sz="2000" dirty="0" smtClean="0"/>
              <a:t>  </a:t>
            </a:r>
            <a:r>
              <a:rPr lang="en-US" altLang="ja-JP" sz="1600" dirty="0">
                <a:solidFill>
                  <a:srgbClr val="292934"/>
                </a:solidFill>
                <a:ea typeface="Roboto" panose="020B0600070205080204" charset="0"/>
                <a:hlinkClick r:id="rId5"/>
              </a:rPr>
              <a:t>https://www.openchainproject.org/conformance</a:t>
            </a:r>
            <a:endParaRPr lang="en-US" altLang="ja-JP" sz="2000" dirty="0">
              <a:ea typeface="Roboto" panose="020B0600070205080204" charset="0"/>
            </a:endParaRPr>
          </a:p>
          <a:p>
            <a:pPr marL="542925" lvl="0" indent="-342900">
              <a:buSzPct val="100000"/>
              <a:buFont typeface="Arial" panose="020B0604020202020204" pitchFamily="34" charset="0"/>
              <a:buChar char="•"/>
            </a:pPr>
            <a:r>
              <a:rPr lang="en-US" altLang="ja-JP" sz="2000" dirty="0" smtClean="0">
                <a:ea typeface="Roboto" panose="020B0600070205080204" charset="0"/>
              </a:rPr>
              <a:t>Answering the questions, you can prove compatibility with the above specification.</a:t>
            </a:r>
          </a:p>
          <a:p>
            <a:pPr marL="542925" lvl="0" indent="-342900">
              <a:buSzPct val="100000"/>
              <a:buFont typeface="Arial" panose="020B0604020202020204" pitchFamily="34" charset="0"/>
              <a:buChar char="•"/>
            </a:pPr>
            <a:r>
              <a:rPr lang="en-US" altLang="ja-JP" sz="2000" dirty="0" smtClean="0">
                <a:ea typeface="Roboto" panose="020B0600070205080204" charset="0"/>
              </a:rPr>
              <a:t>In addition, the company name and logo can be displayed on the website.</a:t>
            </a:r>
            <a:endParaRPr lang="en-US" altLang="ja-JP" sz="500" dirty="0">
              <a:ea typeface="Roboto" panose="020B0600070205080204" charset="0"/>
            </a:endParaRPr>
          </a:p>
          <a:p>
            <a:pPr marL="342900" lvl="0" indent="-342900">
              <a:buSzPct val="100000"/>
              <a:buFont typeface="Wingdings" panose="05000000000000000000" pitchFamily="2" charset="2"/>
              <a:buChar char="u"/>
            </a:pPr>
            <a:r>
              <a:rPr lang="en-US" altLang="ja-JP" sz="2000" dirty="0" smtClean="0">
                <a:ea typeface="Roboto" panose="020B0600070205080204" charset="0"/>
              </a:rPr>
              <a:t>Curriculum</a:t>
            </a:r>
            <a:endParaRPr lang="en-US" altLang="ja-JP" sz="2000" dirty="0">
              <a:ea typeface="Roboto" panose="020B0600070205080204" charset="0"/>
            </a:endParaRPr>
          </a:p>
          <a:p>
            <a:pPr marL="542925" lvl="0" indent="-342900">
              <a:buSzPct val="100000"/>
              <a:buFont typeface="Arial" panose="020B0604020202020204" pitchFamily="34" charset="0"/>
              <a:buChar char="•"/>
            </a:pPr>
            <a:r>
              <a:rPr lang="en-US" altLang="ja-JP" sz="2000" dirty="0" smtClean="0">
                <a:ea typeface="Roboto" panose="020B0600070205080204" charset="0"/>
              </a:rPr>
              <a:t>The collection of PowerPoint slides for use in in-house educational programs.</a:t>
            </a:r>
            <a:endParaRPr lang="en-US" altLang="ja-JP" sz="2000" dirty="0">
              <a:ea typeface="Roboto" panose="020B0600070205080204" charset="0"/>
            </a:endParaRPr>
          </a:p>
        </p:txBody>
      </p:sp>
      <p:sp>
        <p:nvSpPr>
          <p:cNvPr id="4" name="正方形/長方形 3"/>
          <p:cNvSpPr/>
          <p:nvPr/>
        </p:nvSpPr>
        <p:spPr>
          <a:xfrm>
            <a:off x="236476" y="5157192"/>
            <a:ext cx="9433048" cy="1560369"/>
          </a:xfrm>
          <a:prstGeom prst="rect">
            <a:avLst/>
          </a:prstGeom>
          <a:ln w="28575">
            <a:solidFill>
              <a:srgbClr val="7030A0"/>
            </a:solidFill>
          </a:ln>
        </p:spPr>
        <p:txBody>
          <a:bodyPr wrap="square" anchor="ctr">
            <a:noAutofit/>
          </a:bodyPr>
          <a:lstStyle/>
          <a:p>
            <a:r>
              <a:rPr lang="en-US" altLang="ja-JP" sz="2200" b="1" u="sng" dirty="0" err="1" smtClean="0">
                <a:solidFill>
                  <a:srgbClr val="7030A0"/>
                </a:solidFill>
                <a:latin typeface="Arial" panose="020B0604020202020204" pitchFamily="34" charset="0"/>
                <a:ea typeface="Roboto" panose="020B0600070205080204" charset="0"/>
                <a:cs typeface="Arial" panose="020B0604020202020204" pitchFamily="34" charset="0"/>
              </a:rPr>
              <a:t>OpenChain</a:t>
            </a:r>
            <a:r>
              <a:rPr lang="en-US" altLang="ja-JP" sz="2200" b="1" u="sng" dirty="0" smtClean="0">
                <a:solidFill>
                  <a:srgbClr val="7030A0"/>
                </a:solidFill>
                <a:latin typeface="Arial" panose="020B0604020202020204" pitchFamily="34" charset="0"/>
                <a:ea typeface="Roboto" panose="020B0600070205080204" charset="0"/>
                <a:cs typeface="Arial" panose="020B0604020202020204" pitchFamily="34" charset="0"/>
              </a:rPr>
              <a:t> builds trust across the OSS supply chain by three pillars</a:t>
            </a:r>
            <a:r>
              <a:rPr lang="en-US" altLang="ja-JP" sz="2000" b="1" u="sng" dirty="0" smtClean="0">
                <a:solidFill>
                  <a:srgbClr val="7030A0"/>
                </a:solidFill>
                <a:latin typeface="Arial" panose="020B0604020202020204" pitchFamily="34" charset="0"/>
                <a:ea typeface="Roboto" panose="020B0600070205080204" charset="0"/>
                <a:cs typeface="Arial" panose="020B0604020202020204" pitchFamily="34" charset="0"/>
              </a:rPr>
              <a:t>.</a:t>
            </a:r>
            <a:endParaRPr lang="en-US" altLang="ja-JP" sz="2000" b="1" u="sng" dirty="0">
              <a:solidFill>
                <a:srgbClr val="7030A0"/>
              </a:solidFill>
              <a:latin typeface="Arial" panose="020B0604020202020204" pitchFamily="34" charset="0"/>
              <a:ea typeface="Roboto" panose="020B0600070205080204" charset="0"/>
              <a:cs typeface="Arial" panose="020B0604020202020204" pitchFamily="34" charset="0"/>
            </a:endParaRPr>
          </a:p>
          <a:p>
            <a:r>
              <a:rPr lang="ja-JP" altLang="en-US" sz="2000" b="1" dirty="0">
                <a:solidFill>
                  <a:srgbClr val="7030A0"/>
                </a:solidFill>
                <a:latin typeface="Arial" panose="020B0604020202020204" pitchFamily="34" charset="0"/>
                <a:ea typeface="Meiryo UI" panose="020B0604030504040204" pitchFamily="50" charset="-128"/>
                <a:cs typeface="Arial" panose="020B0604020202020204" pitchFamily="34" charset="0"/>
              </a:rPr>
              <a:t>　① </a:t>
            </a:r>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Define the “Specification”,</a:t>
            </a:r>
            <a:endParaRPr lang="en-US" altLang="ja-JP" sz="2000" b="1" dirty="0">
              <a:solidFill>
                <a:srgbClr val="7030A0"/>
              </a:solidFill>
              <a:latin typeface="Arial" panose="020B0604020202020204" pitchFamily="34" charset="0"/>
              <a:ea typeface="Roboto" panose="020B0600070205080204" charset="0"/>
              <a:cs typeface="Arial" panose="020B0604020202020204" pitchFamily="34" charset="0"/>
            </a:endParaRPr>
          </a:p>
          <a:p>
            <a:r>
              <a:rPr lang="ja-JP" altLang="en-US" sz="2000" b="1" dirty="0">
                <a:solidFill>
                  <a:srgbClr val="7030A0"/>
                </a:solidFill>
                <a:latin typeface="Arial" panose="020B0604020202020204" pitchFamily="34" charset="0"/>
                <a:ea typeface="Meiryo UI" panose="020B0604030504040204" pitchFamily="50" charset="-128"/>
                <a:cs typeface="Arial" panose="020B0604020202020204" pitchFamily="34" charset="0"/>
              </a:rPr>
              <a:t>　② </a:t>
            </a:r>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and promote its “Conformance” for organizations,</a:t>
            </a:r>
            <a:endParaRPr lang="en-US" altLang="ja-JP" sz="2000" b="1" dirty="0">
              <a:solidFill>
                <a:srgbClr val="7030A0"/>
              </a:solidFill>
              <a:latin typeface="Arial" panose="020B0604020202020204" pitchFamily="34" charset="0"/>
              <a:ea typeface="Roboto" panose="020B0600070205080204" charset="0"/>
              <a:cs typeface="Arial" panose="020B0604020202020204" pitchFamily="34" charset="0"/>
            </a:endParaRPr>
          </a:p>
          <a:p>
            <a:r>
              <a:rPr lang="ja-JP" altLang="en-US" sz="2000" b="1" dirty="0">
                <a:solidFill>
                  <a:srgbClr val="7030A0"/>
                </a:solidFill>
                <a:latin typeface="Arial" panose="020B0604020202020204" pitchFamily="34" charset="0"/>
                <a:ea typeface="Meiryo UI" panose="020B0604030504040204" pitchFamily="50" charset="-128"/>
                <a:cs typeface="Arial" panose="020B0604020202020204" pitchFamily="34" charset="0"/>
              </a:rPr>
              <a:t>　③ </a:t>
            </a:r>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moreover, provide the “Curriculum”.</a:t>
            </a:r>
            <a:endParaRPr lang="en-US" altLang="ja-JP" sz="2000" b="1" dirty="0">
              <a:solidFill>
                <a:srgbClr val="7030A0"/>
              </a:solidFill>
              <a:latin typeface="Arial" panose="020B0604020202020204" pitchFamily="34" charset="0"/>
              <a:ea typeface="Roboto" panose="020B0600070205080204" charset="0"/>
              <a:cs typeface="Arial" panose="020B0604020202020204" pitchFamily="34" charset="0"/>
            </a:endParaRPr>
          </a:p>
        </p:txBody>
      </p:sp>
      <p:cxnSp>
        <p:nvCxnSpPr>
          <p:cNvPr id="5" name="直線コネクタ 4"/>
          <p:cNvCxnSpPr/>
          <p:nvPr/>
        </p:nvCxnSpPr>
        <p:spPr>
          <a:xfrm>
            <a:off x="632520" y="1700808"/>
            <a:ext cx="1548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32520" y="3284984"/>
            <a:ext cx="1620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32520" y="4680000"/>
            <a:ext cx="1332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722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lvl="0">
              <a:buClr>
                <a:srgbClr val="D2533C"/>
              </a:buClr>
              <a:buSzPct val="25000"/>
            </a:pPr>
            <a:r>
              <a:rPr lang="en-US" altLang="ja-JP" dirty="0" smtClean="0">
                <a:solidFill>
                  <a:srgbClr val="D2533C"/>
                </a:solidFill>
                <a:latin typeface="+mj-ea"/>
                <a:ea typeface="+mj-ea"/>
              </a:rPr>
              <a:t>Membership</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prstGeom prst="rect">
            <a:avLst/>
          </a:prstGeom>
          <a:noFill/>
          <a:ln>
            <a:noFill/>
          </a:ln>
        </p:spPr>
        <p:txBody>
          <a:bodyPr lIns="91425" tIns="45700" rIns="91425" bIns="45700" anchor="t" anchorCtr="0">
            <a:noAutofit/>
          </a:bodyPr>
          <a:lstStyle/>
          <a:p>
            <a:pPr marL="342900" lvl="0" indent="-342900">
              <a:buSzPct val="100000"/>
              <a:buFont typeface="Wingdings" panose="05000000000000000000" pitchFamily="2" charset="2"/>
              <a:buChar char="u"/>
            </a:pPr>
            <a:r>
              <a:rPr lang="en-US" altLang="ja-JP" dirty="0" smtClean="0">
                <a:latin typeface="+mn-ea"/>
                <a:ea typeface="+mn-ea"/>
              </a:rPr>
              <a:t>Platinum Members</a:t>
            </a:r>
            <a:endParaRPr lang="en-US" altLang="ja-JP" dirty="0">
              <a:latin typeface="+mn-ea"/>
              <a:ea typeface="+mn-ea"/>
            </a:endParaRPr>
          </a:p>
          <a:p>
            <a:pPr marL="542925" lvl="0" indent="-342900">
              <a:buSzPct val="100000"/>
              <a:buFont typeface="Arial" panose="020B0604020202020204" pitchFamily="34" charset="0"/>
              <a:buChar char="•"/>
            </a:pPr>
            <a:r>
              <a:rPr lang="en-US" altLang="ja-JP" dirty="0" smtClean="0">
                <a:latin typeface="+mn-ea"/>
                <a:ea typeface="+mn-ea"/>
              </a:rPr>
              <a:t>Must be the Linux Foundation </a:t>
            </a:r>
            <a:r>
              <a:rPr lang="en-US" altLang="ja-JP" dirty="0">
                <a:latin typeface="+mn-ea"/>
                <a:ea typeface="+mn-ea"/>
              </a:rPr>
              <a:t>c</a:t>
            </a:r>
            <a:r>
              <a:rPr lang="en-US" altLang="ja-JP" dirty="0" smtClean="0">
                <a:latin typeface="+mn-ea"/>
                <a:ea typeface="+mn-ea"/>
              </a:rPr>
              <a:t>orporate member</a:t>
            </a:r>
            <a:endParaRPr lang="en-US" altLang="ja-JP" dirty="0">
              <a:latin typeface="+mn-ea"/>
              <a:ea typeface="+mn-ea"/>
            </a:endParaRPr>
          </a:p>
          <a:p>
            <a:pPr marL="542925" lvl="0" indent="-342900">
              <a:buSzPct val="100000"/>
              <a:buFont typeface="Arial" panose="020B0604020202020204" pitchFamily="34" charset="0"/>
              <a:buChar char="•"/>
            </a:pPr>
            <a:r>
              <a:rPr lang="en-US" altLang="ja-JP" dirty="0" smtClean="0">
                <a:latin typeface="+mn-ea"/>
                <a:ea typeface="+mn-ea"/>
              </a:rPr>
              <a:t>currently 18 companies</a:t>
            </a: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0" lvl="0" indent="0">
              <a:buNone/>
            </a:pPr>
            <a:endParaRPr lang="en-US" altLang="ja-JP" dirty="0">
              <a:latin typeface="+mn-ea"/>
              <a:ea typeface="+mn-ea"/>
            </a:endParaRPr>
          </a:p>
          <a:p>
            <a:pPr marL="342900" lvl="0" indent="-342900">
              <a:buSzPct val="100000"/>
              <a:buFont typeface="Wingdings" panose="05000000000000000000" pitchFamily="2" charset="2"/>
              <a:buChar char="u"/>
            </a:pPr>
            <a:r>
              <a:rPr lang="en-US" altLang="ja-JP" dirty="0" smtClean="0">
                <a:latin typeface="+mn-ea"/>
                <a:ea typeface="+mn-ea"/>
              </a:rPr>
              <a:t>Community Members</a:t>
            </a:r>
          </a:p>
          <a:p>
            <a:pPr marL="542925" lvl="0" indent="-342900">
              <a:buSzPct val="100000"/>
              <a:buFont typeface="Arial" panose="020B0604020202020204" pitchFamily="34" charset="0"/>
              <a:buChar char="•"/>
            </a:pPr>
            <a:r>
              <a:rPr lang="en-US" altLang="ja-JP" dirty="0" smtClean="0">
                <a:latin typeface="+mn-ea"/>
                <a:ea typeface="+mn-ea"/>
              </a:rPr>
              <a:t>Non-profit OSS projects and individuals</a:t>
            </a:r>
          </a:p>
          <a:p>
            <a:pPr marL="0" lvl="0" indent="0">
              <a:buNone/>
            </a:pPr>
            <a:endParaRPr lang="en-US" altLang="ja-JP" dirty="0">
              <a:latin typeface="+mn-ea"/>
              <a:ea typeface="+mn-ea"/>
            </a:endParaRPr>
          </a:p>
        </p:txBody>
      </p:sp>
      <p:pic>
        <p:nvPicPr>
          <p:cNvPr id="2" name="図 1"/>
          <p:cNvPicPr>
            <a:picLocks noChangeAspect="1"/>
          </p:cNvPicPr>
          <p:nvPr/>
        </p:nvPicPr>
        <p:blipFill rotWithShape="1">
          <a:blip r:embed="rId3"/>
          <a:srcRect l="6579" t="2694" r="6579" b="8407"/>
          <a:stretch/>
        </p:blipFill>
        <p:spPr>
          <a:xfrm>
            <a:off x="2576736" y="2708920"/>
            <a:ext cx="4752528" cy="2376264"/>
          </a:xfrm>
          <a:prstGeom prst="rect">
            <a:avLst/>
          </a:prstGeom>
        </p:spPr>
      </p:pic>
    </p:spTree>
    <p:extLst>
      <p:ext uri="{BB962C8B-B14F-4D97-AF65-F5344CB8AC3E}">
        <p14:creationId xmlns:p14="http://schemas.microsoft.com/office/powerpoint/2010/main" val="466471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a:noFill/>
          <a:ln>
            <a:noFill/>
          </a:ln>
        </p:spPr>
        <p:txBody>
          <a:bodyPr lIns="91425" tIns="45700" rIns="91425" bIns="45700" anchor="ctr" anchorCtr="0">
            <a:noAutofit/>
          </a:bodyPr>
          <a:lstStyle/>
          <a:p>
            <a:pPr lvl="0">
              <a:buClr>
                <a:srgbClr val="D2533C"/>
              </a:buClr>
              <a:buSzPct val="25000"/>
            </a:pPr>
            <a:r>
              <a:rPr lang="en-US" altLang="ja-JP" dirty="0" smtClean="0">
                <a:solidFill>
                  <a:srgbClr val="D2533C"/>
                </a:solidFill>
                <a:latin typeface="+mj-ea"/>
                <a:ea typeface="+mj-ea"/>
              </a:rPr>
              <a:t>Board, Committee, Work Team</a:t>
            </a:r>
            <a:endParaRPr lang="en-US" sz="4000" b="0" i="0" u="none" strike="noStrike" cap="none" dirty="0">
              <a:solidFill>
                <a:srgbClr val="D2533C"/>
              </a:solidFill>
              <a:latin typeface="+mj-ea"/>
              <a:ea typeface="+mj-ea"/>
              <a:cs typeface="Roboto"/>
              <a:sym typeface="Roboto"/>
            </a:endParaRPr>
          </a:p>
        </p:txBody>
      </p:sp>
      <p:grpSp>
        <p:nvGrpSpPr>
          <p:cNvPr id="41" name="グループ化 40"/>
          <p:cNvGrpSpPr/>
          <p:nvPr/>
        </p:nvGrpSpPr>
        <p:grpSpPr>
          <a:xfrm>
            <a:off x="257585" y="1642143"/>
            <a:ext cx="9390831" cy="4614091"/>
            <a:chOff x="407686" y="1642143"/>
            <a:chExt cx="9390831" cy="4614091"/>
          </a:xfrm>
        </p:grpSpPr>
        <p:sp>
          <p:nvSpPr>
            <p:cNvPr id="28" name="正方形/長方形 27"/>
            <p:cNvSpPr/>
            <p:nvPr/>
          </p:nvSpPr>
          <p:spPr>
            <a:xfrm>
              <a:off x="7587655" y="2813314"/>
              <a:ext cx="2210862" cy="1323439"/>
            </a:xfrm>
            <a:prstGeom prst="rect">
              <a:avLst/>
            </a:prstGeom>
          </p:spPr>
          <p:txBody>
            <a:bodyPr wrap="none">
              <a:spAutoFit/>
            </a:bodyPr>
            <a:lstStyle/>
            <a:p>
              <a:r>
                <a:rPr lang="en-US" altLang="ja-JP" sz="2000" b="1" dirty="0" err="1" smtClean="0">
                  <a:solidFill>
                    <a:srgbClr val="7030A0"/>
                  </a:solidFill>
                  <a:latin typeface="Arial" panose="020B0604020202020204" pitchFamily="34" charset="0"/>
                  <a:ea typeface="Roboto" panose="020B0600070205080204" charset="0"/>
                  <a:cs typeface="Arial" panose="020B0604020202020204" pitchFamily="34" charset="0"/>
                </a:rPr>
                <a:t>OpenChain</a:t>
              </a:r>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 is </a:t>
              </a:r>
              <a:b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br>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run by General </a:t>
              </a:r>
              <a:b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br>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Manager:</a:t>
              </a:r>
              <a:endParaRPr lang="en-US" altLang="ja-JP" sz="2000" b="1" dirty="0">
                <a:solidFill>
                  <a:srgbClr val="7030A0"/>
                </a:solidFill>
                <a:latin typeface="Arial" panose="020B0604020202020204" pitchFamily="34" charset="0"/>
                <a:ea typeface="Roboto" panose="020B0600070205080204" charset="0"/>
                <a:cs typeface="Arial" panose="020B0604020202020204" pitchFamily="34" charset="0"/>
              </a:endParaRPr>
            </a:p>
            <a:p>
              <a:r>
                <a:rPr lang="en-US" altLang="ja-JP" sz="2000" b="1" dirty="0" smtClean="0">
                  <a:solidFill>
                    <a:srgbClr val="7030A0"/>
                  </a:solidFill>
                  <a:latin typeface="Arial" panose="020B0604020202020204" pitchFamily="34" charset="0"/>
                  <a:ea typeface="Roboto" panose="020B0600070205080204" charset="0"/>
                  <a:cs typeface="Arial" panose="020B0604020202020204" pitchFamily="34" charset="0"/>
                </a:rPr>
                <a:t>Shane Coughlan</a:t>
              </a:r>
              <a:endParaRPr lang="en-US" altLang="ja-JP" sz="2000" b="1" dirty="0">
                <a:solidFill>
                  <a:srgbClr val="7030A0"/>
                </a:solidFill>
                <a:latin typeface="Arial" panose="020B0604020202020204" pitchFamily="34" charset="0"/>
                <a:ea typeface="Roboto" panose="020B0600070205080204" charset="0"/>
                <a:cs typeface="Arial" panose="020B0604020202020204" pitchFamily="34" charset="0"/>
              </a:endParaRPr>
            </a:p>
          </p:txBody>
        </p:sp>
        <p:sp>
          <p:nvSpPr>
            <p:cNvPr id="4" name="正方形/長方形 3"/>
            <p:cNvSpPr/>
            <p:nvPr/>
          </p:nvSpPr>
          <p:spPr>
            <a:xfrm>
              <a:off x="3215998" y="1642143"/>
              <a:ext cx="2592288" cy="54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Governing Board</a:t>
              </a:r>
              <a:endParaRPr kumimoji="1" lang="ja-JP" altLang="en-US" sz="2000" dirty="0">
                <a:solidFill>
                  <a:schemeClr val="tx1"/>
                </a:solidFill>
                <a:latin typeface="Arial" panose="020B0604020202020204" pitchFamily="34" charset="0"/>
                <a:cs typeface="Arial" panose="020B0604020202020204" pitchFamily="34" charset="0"/>
              </a:endParaRPr>
            </a:p>
          </p:txBody>
        </p:sp>
        <p:grpSp>
          <p:nvGrpSpPr>
            <p:cNvPr id="22" name="グループ化 21"/>
            <p:cNvGrpSpPr/>
            <p:nvPr/>
          </p:nvGrpSpPr>
          <p:grpSpPr>
            <a:xfrm>
              <a:off x="1631822" y="3369566"/>
              <a:ext cx="5760640" cy="540000"/>
              <a:chOff x="1101655" y="3369566"/>
              <a:chExt cx="5760640" cy="540000"/>
            </a:xfrm>
          </p:grpSpPr>
          <p:sp>
            <p:nvSpPr>
              <p:cNvPr id="8" name="正方形/長方形 7"/>
              <p:cNvSpPr/>
              <p:nvPr/>
            </p:nvSpPr>
            <p:spPr>
              <a:xfrm>
                <a:off x="1101655" y="3369566"/>
                <a:ext cx="2592288" cy="54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Steering Committee</a:t>
                </a:r>
                <a:endParaRPr kumimoji="1" lang="ja-JP" altLang="en-US" sz="2000" dirty="0">
                  <a:solidFill>
                    <a:schemeClr val="tx1"/>
                  </a:solidFill>
                  <a:latin typeface="Arial" panose="020B0604020202020204" pitchFamily="34" charset="0"/>
                  <a:cs typeface="Arial" panose="020B0604020202020204" pitchFamily="34" charset="0"/>
                </a:endParaRPr>
              </a:p>
            </p:txBody>
          </p:sp>
          <p:sp>
            <p:nvSpPr>
              <p:cNvPr id="9" name="正方形/長方形 8"/>
              <p:cNvSpPr/>
              <p:nvPr/>
            </p:nvSpPr>
            <p:spPr>
              <a:xfrm>
                <a:off x="4270007" y="3369566"/>
                <a:ext cx="2592288" cy="54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Outreach Committee</a:t>
                </a:r>
                <a:endParaRPr kumimoji="1" lang="ja-JP" altLang="en-US" sz="2000" dirty="0">
                  <a:solidFill>
                    <a:schemeClr val="tx1"/>
                  </a:solidFill>
                  <a:latin typeface="Arial" panose="020B0604020202020204" pitchFamily="34" charset="0"/>
                  <a:cs typeface="Arial" panose="020B0604020202020204" pitchFamily="34" charset="0"/>
                </a:endParaRPr>
              </a:p>
            </p:txBody>
          </p:sp>
        </p:grpSp>
        <p:sp>
          <p:nvSpPr>
            <p:cNvPr id="5" name="テキスト ボックス 4"/>
            <p:cNvSpPr txBox="1"/>
            <p:nvPr/>
          </p:nvSpPr>
          <p:spPr>
            <a:xfrm>
              <a:off x="4592240" y="2211600"/>
              <a:ext cx="3326552" cy="369332"/>
            </a:xfrm>
            <a:prstGeom prst="rect">
              <a:avLst/>
            </a:prstGeom>
            <a:noFill/>
          </p:spPr>
          <p:txBody>
            <a:bodyPr wrap="none" rtlCol="0">
              <a:spAutoFit/>
            </a:bodyPr>
            <a:lstStyle/>
            <a:p>
              <a:r>
                <a:rPr kumimoji="1" lang="en-US" altLang="ja-JP" sz="1800" dirty="0">
                  <a:latin typeface="Arial" panose="020B0604020202020204" pitchFamily="34" charset="0"/>
                  <a:ea typeface="Roboto" panose="020B0600070205080204" charset="0"/>
                  <a:cs typeface="Arial" panose="020B0604020202020204" pitchFamily="34" charset="0"/>
                </a:rPr>
                <a:t>Chair: David Marr (Qualcomm)</a:t>
              </a:r>
              <a:endParaRPr kumimoji="1" lang="ja-JP" altLang="en-US" sz="1800" dirty="0">
                <a:latin typeface="Arial" panose="020B0604020202020204" pitchFamily="34" charset="0"/>
                <a:cs typeface="Arial" panose="020B0604020202020204" pitchFamily="34" charset="0"/>
              </a:endParaRPr>
            </a:p>
          </p:txBody>
        </p:sp>
        <p:sp>
          <p:nvSpPr>
            <p:cNvPr id="78" name="角丸四角形 77"/>
            <p:cNvSpPr/>
            <p:nvPr/>
          </p:nvSpPr>
          <p:spPr>
            <a:xfrm>
              <a:off x="407686" y="1798735"/>
              <a:ext cx="1742911" cy="69686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chemeClr val="tx1"/>
                  </a:solidFill>
                  <a:latin typeface="Arial" panose="020B0604020202020204" pitchFamily="34" charset="0"/>
                  <a:ea typeface="Roboto" panose="020B0600070205080204" charset="0"/>
                  <a:cs typeface="Arial" panose="020B0604020202020204" pitchFamily="34" charset="0"/>
                </a:rPr>
                <a:t>Platinum Member</a:t>
              </a:r>
              <a:endParaRPr kumimoji="1" lang="ja-JP" altLang="en-US" sz="1800" dirty="0">
                <a:solidFill>
                  <a:schemeClr val="tx1"/>
                </a:solidFill>
                <a:latin typeface="Arial" panose="020B0604020202020204" pitchFamily="34" charset="0"/>
                <a:cs typeface="Arial" panose="020B0604020202020204" pitchFamily="34" charset="0"/>
              </a:endParaRPr>
            </a:p>
          </p:txBody>
        </p:sp>
        <p:cxnSp>
          <p:nvCxnSpPr>
            <p:cNvPr id="80" name="直線矢印コネクタ 79"/>
            <p:cNvCxnSpPr>
              <a:cxnSpLocks/>
              <a:stCxn id="78" idx="3"/>
              <a:endCxn id="4" idx="1"/>
            </p:cNvCxnSpPr>
            <p:nvPr/>
          </p:nvCxnSpPr>
          <p:spPr>
            <a:xfrm flipV="1">
              <a:off x="2150597" y="1912143"/>
              <a:ext cx="1065401" cy="235024"/>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cxnSpLocks/>
              <a:stCxn id="78" idx="3"/>
            </p:cNvCxnSpPr>
            <p:nvPr/>
          </p:nvCxnSpPr>
          <p:spPr>
            <a:xfrm>
              <a:off x="2150597" y="2147167"/>
              <a:ext cx="375371" cy="1222399"/>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cxnSpLocks/>
              <a:stCxn id="78" idx="3"/>
            </p:cNvCxnSpPr>
            <p:nvPr/>
          </p:nvCxnSpPr>
          <p:spPr>
            <a:xfrm>
              <a:off x="2150597" y="2147167"/>
              <a:ext cx="3058874" cy="1222399"/>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5789211" y="1723982"/>
              <a:ext cx="3826689" cy="369332"/>
            </a:xfrm>
            <a:prstGeom prst="rect">
              <a:avLst/>
            </a:prstGeom>
            <a:noFill/>
          </p:spPr>
          <p:txBody>
            <a:bodyPr wrap="none" rtlCol="0">
              <a:spAutoFit/>
            </a:bodyPr>
            <a:lstStyle/>
            <a:p>
              <a:r>
                <a:rPr lang="en-US" altLang="ja-JP" sz="1800" dirty="0">
                  <a:solidFill>
                    <a:schemeClr val="tx1"/>
                  </a:solidFill>
                  <a:latin typeface="Arial" panose="020B0604020202020204" pitchFamily="34" charset="0"/>
                  <a:ea typeface="Roboto" panose="020B0600070205080204" charset="0"/>
                  <a:cs typeface="Arial" panose="020B0604020202020204" pitchFamily="34" charset="0"/>
                </a:rPr>
                <a:t>General Manager:</a:t>
              </a:r>
              <a:r>
                <a:rPr lang="ja-JP" altLang="en-US" sz="1800" dirty="0">
                  <a:solidFill>
                    <a:schemeClr val="tx1"/>
                  </a:solidFill>
                  <a:latin typeface="Arial" panose="020B0604020202020204" pitchFamily="34" charset="0"/>
                  <a:cs typeface="Arial" panose="020B0604020202020204" pitchFamily="34" charset="0"/>
                </a:rPr>
                <a:t> </a:t>
              </a:r>
              <a:r>
                <a:rPr lang="en-US" altLang="ja-JP" sz="1800" dirty="0">
                  <a:solidFill>
                    <a:schemeClr val="tx1"/>
                  </a:solidFill>
                  <a:latin typeface="Arial" panose="020B0604020202020204" pitchFamily="34" charset="0"/>
                  <a:ea typeface="Roboto" panose="020B0600070205080204" charset="0"/>
                  <a:cs typeface="Arial" panose="020B0604020202020204" pitchFamily="34" charset="0"/>
                </a:rPr>
                <a:t>Shane Coughlan</a:t>
              </a:r>
              <a:endParaRPr kumimoji="1" lang="ja-JP" altLang="en-US" sz="1800" dirty="0">
                <a:solidFill>
                  <a:schemeClr val="tx1"/>
                </a:solidFill>
                <a:latin typeface="Arial" panose="020B0604020202020204" pitchFamily="34" charset="0"/>
                <a:cs typeface="Arial" panose="020B0604020202020204" pitchFamily="34" charset="0"/>
              </a:endParaRPr>
            </a:p>
          </p:txBody>
        </p:sp>
        <p:grpSp>
          <p:nvGrpSpPr>
            <p:cNvPr id="20" name="グループ化 19"/>
            <p:cNvGrpSpPr/>
            <p:nvPr/>
          </p:nvGrpSpPr>
          <p:grpSpPr>
            <a:xfrm>
              <a:off x="431629" y="4898143"/>
              <a:ext cx="9042742" cy="720000"/>
              <a:chOff x="390385" y="4898143"/>
              <a:chExt cx="9042742" cy="720000"/>
            </a:xfrm>
          </p:grpSpPr>
          <p:sp>
            <p:nvSpPr>
              <p:cNvPr id="10" name="正方形/長方形 9"/>
              <p:cNvSpPr/>
              <p:nvPr/>
            </p:nvSpPr>
            <p:spPr>
              <a:xfrm>
                <a:off x="390385" y="4898143"/>
                <a:ext cx="1944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Specification </a:t>
                </a:r>
              </a:p>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Work Team</a:t>
                </a:r>
                <a:endParaRPr kumimoji="1" lang="ja-JP" altLang="en-US" sz="2000" dirty="0">
                  <a:solidFill>
                    <a:schemeClr val="tx1"/>
                  </a:solidFill>
                  <a:latin typeface="Arial" panose="020B0604020202020204" pitchFamily="34" charset="0"/>
                  <a:cs typeface="Arial" panose="020B0604020202020204" pitchFamily="34" charset="0"/>
                </a:endParaRPr>
              </a:p>
            </p:txBody>
          </p:sp>
          <p:sp>
            <p:nvSpPr>
              <p:cNvPr id="11" name="正方形/長方形 10"/>
              <p:cNvSpPr/>
              <p:nvPr/>
            </p:nvSpPr>
            <p:spPr>
              <a:xfrm>
                <a:off x="2756632" y="4898143"/>
                <a:ext cx="1944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Conformance </a:t>
                </a:r>
              </a:p>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Work Team</a:t>
                </a:r>
                <a:endParaRPr kumimoji="1" lang="ja-JP" altLang="en-US" sz="2000" dirty="0">
                  <a:solidFill>
                    <a:schemeClr val="tx1"/>
                  </a:solidFill>
                  <a:latin typeface="Arial" panose="020B0604020202020204" pitchFamily="34" charset="0"/>
                  <a:cs typeface="Arial" panose="020B0604020202020204" pitchFamily="34" charset="0"/>
                </a:endParaRPr>
              </a:p>
            </p:txBody>
          </p:sp>
          <p:sp>
            <p:nvSpPr>
              <p:cNvPr id="12" name="正方形/長方形 11"/>
              <p:cNvSpPr/>
              <p:nvPr/>
            </p:nvSpPr>
            <p:spPr>
              <a:xfrm>
                <a:off x="5122879" y="4898143"/>
                <a:ext cx="1944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Curriculum </a:t>
                </a:r>
              </a:p>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Work Team</a:t>
                </a:r>
                <a:endParaRPr kumimoji="1" lang="ja-JP" altLang="en-US" sz="2000" dirty="0">
                  <a:solidFill>
                    <a:schemeClr val="tx1"/>
                  </a:solidFill>
                  <a:latin typeface="Arial" panose="020B0604020202020204" pitchFamily="34" charset="0"/>
                  <a:cs typeface="Arial" panose="020B0604020202020204" pitchFamily="34" charset="0"/>
                </a:endParaRPr>
              </a:p>
            </p:txBody>
          </p:sp>
          <p:sp>
            <p:nvSpPr>
              <p:cNvPr id="26" name="正方形/長方形 25"/>
              <p:cNvSpPr/>
              <p:nvPr/>
            </p:nvSpPr>
            <p:spPr>
              <a:xfrm>
                <a:off x="7489127" y="4898143"/>
                <a:ext cx="1944000" cy="72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Onboarding </a:t>
                </a:r>
              </a:p>
              <a:p>
                <a:pPr algn="ctr"/>
                <a:r>
                  <a:rPr kumimoji="1" lang="en-US" altLang="ja-JP" sz="2000" dirty="0">
                    <a:solidFill>
                      <a:schemeClr val="tx1"/>
                    </a:solidFill>
                    <a:latin typeface="Arial" panose="020B0604020202020204" pitchFamily="34" charset="0"/>
                    <a:ea typeface="Roboto" panose="020B0600070205080204" charset="0"/>
                    <a:cs typeface="Arial" panose="020B0604020202020204" pitchFamily="34" charset="0"/>
                  </a:rPr>
                  <a:t>Work Team</a:t>
                </a:r>
                <a:endParaRPr kumimoji="1" lang="ja-JP" altLang="en-US" sz="2000" dirty="0">
                  <a:solidFill>
                    <a:schemeClr val="tx1"/>
                  </a:solidFill>
                  <a:latin typeface="Arial" panose="020B0604020202020204" pitchFamily="34" charset="0"/>
                  <a:cs typeface="Arial" panose="020B0604020202020204" pitchFamily="34" charset="0"/>
                </a:endParaRPr>
              </a:p>
            </p:txBody>
          </p:sp>
        </p:grpSp>
        <p:sp>
          <p:nvSpPr>
            <p:cNvPr id="32" name="テキスト ボックス 31">
              <a:extLst>
                <a:ext uri="{FF2B5EF4-FFF2-40B4-BE49-F238E27FC236}">
                  <a16:creationId xmlns:a16="http://schemas.microsoft.com/office/drawing/2014/main" id="{CE5B9E51-DBE6-402C-A9A7-3EC6DBA85495}"/>
                </a:ext>
              </a:extLst>
            </p:cNvPr>
            <p:cNvSpPr txBox="1"/>
            <p:nvPr/>
          </p:nvSpPr>
          <p:spPr>
            <a:xfrm>
              <a:off x="431629" y="5618143"/>
              <a:ext cx="1944000" cy="638091"/>
            </a:xfrm>
            <a:prstGeom prst="rect">
              <a:avLst/>
            </a:prstGeom>
            <a:noFill/>
          </p:spPr>
          <p:txBody>
            <a:bodyPr wrap="none" rtlCol="0">
              <a:noAutofit/>
            </a:bodyPr>
            <a:lstStyle/>
            <a:p>
              <a:r>
                <a:rPr kumimoji="1" lang="en-US" altLang="ja-JP" sz="1800" dirty="0">
                  <a:latin typeface="Arial" panose="020B0604020202020204" pitchFamily="34" charset="0"/>
                  <a:ea typeface="Roboto" panose="020B0600070205080204" charset="0"/>
                  <a:cs typeface="Arial" panose="020B0604020202020204" pitchFamily="34" charset="0"/>
                </a:rPr>
                <a:t>Chair: </a:t>
              </a:r>
            </a:p>
            <a:p>
              <a:r>
                <a:rPr kumimoji="1" lang="en-US" altLang="ja-JP" sz="1800" dirty="0">
                  <a:latin typeface="Arial" panose="020B0604020202020204" pitchFamily="34" charset="0"/>
                  <a:ea typeface="Roboto" panose="020B0600070205080204" charset="0"/>
                  <a:cs typeface="Arial" panose="020B0604020202020204" pitchFamily="34" charset="0"/>
                </a:rPr>
                <a:t>Mark </a:t>
              </a:r>
              <a:r>
                <a:rPr kumimoji="1" lang="en-US" altLang="ja-JP" sz="1800" dirty="0" err="1">
                  <a:latin typeface="Arial" panose="020B0604020202020204" pitchFamily="34" charset="0"/>
                  <a:ea typeface="Roboto" panose="020B0600070205080204" charset="0"/>
                  <a:cs typeface="Arial" panose="020B0604020202020204" pitchFamily="34" charset="0"/>
                </a:rPr>
                <a:t>Gisi</a:t>
              </a:r>
              <a:endParaRPr kumimoji="1" lang="ja-JP" altLang="en-US" sz="1800" dirty="0">
                <a:latin typeface="Arial" panose="020B060402020202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95F4ED71-409B-4D9A-9689-A93981A942A0}"/>
                </a:ext>
              </a:extLst>
            </p:cNvPr>
            <p:cNvSpPr txBox="1"/>
            <p:nvPr/>
          </p:nvSpPr>
          <p:spPr>
            <a:xfrm>
              <a:off x="2799878" y="5618143"/>
              <a:ext cx="1944000" cy="638091"/>
            </a:xfrm>
            <a:prstGeom prst="rect">
              <a:avLst/>
            </a:prstGeom>
            <a:noFill/>
          </p:spPr>
          <p:txBody>
            <a:bodyPr wrap="none" rtlCol="0">
              <a:noAutofit/>
            </a:bodyPr>
            <a:lstStyle/>
            <a:p>
              <a:r>
                <a:rPr kumimoji="1" lang="en-US" altLang="ja-JP" sz="1800" dirty="0">
                  <a:latin typeface="Arial" panose="020B0604020202020204" pitchFamily="34" charset="0"/>
                  <a:ea typeface="Roboto" panose="020B0600070205080204" charset="0"/>
                  <a:cs typeface="Arial" panose="020B0604020202020204" pitchFamily="34" charset="0"/>
                </a:rPr>
                <a:t>Chair: </a:t>
              </a:r>
            </a:p>
            <a:p>
              <a:r>
                <a:rPr kumimoji="1" lang="en-US" altLang="ja-JP" sz="1800" dirty="0">
                  <a:latin typeface="Arial" panose="020B0604020202020204" pitchFamily="34" charset="0"/>
                  <a:ea typeface="Roboto" panose="020B0600070205080204" charset="0"/>
                  <a:cs typeface="Arial" panose="020B0604020202020204" pitchFamily="34" charset="0"/>
                </a:rPr>
                <a:t>Miriam </a:t>
              </a:r>
              <a:r>
                <a:rPr kumimoji="1" lang="en-US" altLang="ja-JP" sz="1800" dirty="0" err="1">
                  <a:latin typeface="Arial" panose="020B0604020202020204" pitchFamily="34" charset="0"/>
                  <a:ea typeface="Roboto" panose="020B0600070205080204" charset="0"/>
                  <a:cs typeface="Arial" panose="020B0604020202020204" pitchFamily="34" charset="0"/>
                </a:rPr>
                <a:t>Ballhausen</a:t>
              </a:r>
              <a:endParaRPr kumimoji="1" lang="ja-JP" altLang="en-US" sz="1800" dirty="0">
                <a:latin typeface="Arial" panose="020B0604020202020204" pitchFamily="34" charset="0"/>
                <a:cs typeface="Arial" panose="020B0604020202020204" pitchFamily="34" charset="0"/>
              </a:endParaRPr>
            </a:p>
          </p:txBody>
        </p:sp>
        <p:sp>
          <p:nvSpPr>
            <p:cNvPr id="34" name="テキスト ボックス 33">
              <a:extLst>
                <a:ext uri="{FF2B5EF4-FFF2-40B4-BE49-F238E27FC236}">
                  <a16:creationId xmlns:a16="http://schemas.microsoft.com/office/drawing/2014/main" id="{C24F9C38-4CD8-4472-811F-B96820A7B5E0}"/>
                </a:ext>
              </a:extLst>
            </p:cNvPr>
            <p:cNvSpPr txBox="1"/>
            <p:nvPr/>
          </p:nvSpPr>
          <p:spPr>
            <a:xfrm>
              <a:off x="5162120" y="5618143"/>
              <a:ext cx="1944000" cy="638091"/>
            </a:xfrm>
            <a:prstGeom prst="rect">
              <a:avLst/>
            </a:prstGeom>
            <a:noFill/>
          </p:spPr>
          <p:txBody>
            <a:bodyPr wrap="none" rtlCol="0">
              <a:noAutofit/>
            </a:bodyPr>
            <a:lstStyle/>
            <a:p>
              <a:r>
                <a:rPr kumimoji="1" lang="en-US" altLang="ja-JP" sz="1800" dirty="0">
                  <a:latin typeface="Arial" panose="020B0604020202020204" pitchFamily="34" charset="0"/>
                  <a:ea typeface="Roboto" panose="020B0600070205080204" charset="0"/>
                  <a:cs typeface="Arial" panose="020B0604020202020204" pitchFamily="34" charset="0"/>
                </a:rPr>
                <a:t>Chair: </a:t>
              </a:r>
            </a:p>
            <a:p>
              <a:r>
                <a:rPr kumimoji="1" lang="en-US" altLang="ja-JP" sz="1800" dirty="0" err="1">
                  <a:latin typeface="Arial" panose="020B0604020202020204" pitchFamily="34" charset="0"/>
                  <a:ea typeface="Roboto" panose="020B0600070205080204" charset="0"/>
                  <a:cs typeface="Arial" panose="020B0604020202020204" pitchFamily="34" charset="0"/>
                </a:rPr>
                <a:t>Alexios</a:t>
              </a:r>
              <a:r>
                <a:rPr kumimoji="1" lang="en-US" altLang="ja-JP" sz="1800" dirty="0">
                  <a:latin typeface="Arial" panose="020B0604020202020204" pitchFamily="34" charset="0"/>
                  <a:ea typeface="Roboto" panose="020B0600070205080204" charset="0"/>
                  <a:cs typeface="Arial" panose="020B0604020202020204" pitchFamily="34" charset="0"/>
                </a:rPr>
                <a:t> </a:t>
              </a:r>
              <a:r>
                <a:rPr kumimoji="1" lang="en-US" altLang="ja-JP" sz="1800" dirty="0" err="1">
                  <a:latin typeface="Arial" panose="020B0604020202020204" pitchFamily="34" charset="0"/>
                  <a:ea typeface="Roboto" panose="020B0600070205080204" charset="0"/>
                  <a:cs typeface="Arial" panose="020B0604020202020204" pitchFamily="34" charset="0"/>
                </a:rPr>
                <a:t>Zavras</a:t>
              </a:r>
              <a:endParaRPr kumimoji="1" lang="ja-JP" altLang="en-US" sz="1800" dirty="0">
                <a:latin typeface="Arial" panose="020B060402020202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68F21AB3-3473-4AD0-9447-48CBDB9885D9}"/>
                </a:ext>
              </a:extLst>
            </p:cNvPr>
            <p:cNvSpPr txBox="1"/>
            <p:nvPr/>
          </p:nvSpPr>
          <p:spPr>
            <a:xfrm>
              <a:off x="7526367" y="5618143"/>
              <a:ext cx="1944000" cy="638091"/>
            </a:xfrm>
            <a:prstGeom prst="rect">
              <a:avLst/>
            </a:prstGeom>
            <a:noFill/>
          </p:spPr>
          <p:txBody>
            <a:bodyPr wrap="none" rtlCol="0">
              <a:noAutofit/>
            </a:bodyPr>
            <a:lstStyle/>
            <a:p>
              <a:r>
                <a:rPr kumimoji="1" lang="en-US" altLang="ja-JP" sz="1800" dirty="0">
                  <a:latin typeface="Arial" panose="020B0604020202020204" pitchFamily="34" charset="0"/>
                  <a:ea typeface="Roboto" panose="020B0600070205080204" charset="0"/>
                  <a:cs typeface="Arial" panose="020B0604020202020204" pitchFamily="34" charset="0"/>
                </a:rPr>
                <a:t>Chair: </a:t>
              </a:r>
            </a:p>
            <a:p>
              <a:r>
                <a:rPr kumimoji="1" lang="en-US" altLang="ja-JP" sz="1800" dirty="0">
                  <a:latin typeface="Arial" panose="020B0604020202020204" pitchFamily="34" charset="0"/>
                  <a:ea typeface="Roboto" panose="020B0600070205080204" charset="0"/>
                  <a:cs typeface="Arial" panose="020B0604020202020204" pitchFamily="34" charset="0"/>
                </a:rPr>
                <a:t>Nathan </a:t>
              </a:r>
              <a:r>
                <a:rPr kumimoji="1" lang="en-US" altLang="ja-JP" sz="1800" dirty="0" err="1">
                  <a:latin typeface="Arial" panose="020B0604020202020204" pitchFamily="34" charset="0"/>
                  <a:ea typeface="Roboto" panose="020B0600070205080204" charset="0"/>
                  <a:cs typeface="Arial" panose="020B0604020202020204" pitchFamily="34" charset="0"/>
                </a:rPr>
                <a:t>Kumagai</a:t>
              </a:r>
              <a:endParaRPr kumimoji="1" lang="ja-JP" altLang="en-US" sz="1800" dirty="0">
                <a:latin typeface="Arial" panose="020B0604020202020204" pitchFamily="34" charset="0"/>
                <a:cs typeface="Arial" panose="020B0604020202020204" pitchFamily="34" charset="0"/>
              </a:endParaRPr>
            </a:p>
          </p:txBody>
        </p:sp>
        <p:sp>
          <p:nvSpPr>
            <p:cNvPr id="77" name="テキスト ボックス 76"/>
            <p:cNvSpPr txBox="1"/>
            <p:nvPr/>
          </p:nvSpPr>
          <p:spPr>
            <a:xfrm>
              <a:off x="2223343" y="2231435"/>
              <a:ext cx="1736373" cy="369332"/>
            </a:xfrm>
            <a:prstGeom prst="rect">
              <a:avLst/>
            </a:prstGeom>
            <a:noFill/>
            <a:effectLst>
              <a:glow rad="190500">
                <a:schemeClr val="bg1"/>
              </a:glow>
            </a:effectLst>
          </p:spPr>
          <p:txBody>
            <a:bodyPr wrap="none" rtlCol="0">
              <a:spAutoFit/>
            </a:bodyPr>
            <a:lstStyle/>
            <a:p>
              <a:r>
                <a:rPr kumimoji="1" lang="en-US" altLang="ja-JP" sz="1800" dirty="0">
                  <a:effectLst>
                    <a:glow rad="101600">
                      <a:schemeClr val="bg1"/>
                    </a:glow>
                  </a:effectLst>
                  <a:latin typeface="Arial" panose="020B0604020202020204" pitchFamily="34" charset="0"/>
                  <a:ea typeface="Roboto" panose="020B0600070205080204" charset="0"/>
                  <a:cs typeface="Arial" panose="020B0604020202020204" pitchFamily="34" charset="0"/>
                </a:rPr>
                <a:t>Representative</a:t>
              </a:r>
            </a:p>
          </p:txBody>
        </p:sp>
        <p:cxnSp>
          <p:nvCxnSpPr>
            <p:cNvPr id="13" name="カギ線コネクタ 12"/>
            <p:cNvCxnSpPr>
              <a:stCxn id="10" idx="0"/>
              <a:endCxn id="8" idx="2"/>
            </p:cNvCxnSpPr>
            <p:nvPr/>
          </p:nvCxnSpPr>
          <p:spPr>
            <a:xfrm rot="5400000" flipH="1" flipV="1">
              <a:off x="1671509" y="3641687"/>
              <a:ext cx="988577" cy="1524337"/>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カギ線コネクタ 36"/>
            <p:cNvCxnSpPr>
              <a:stCxn id="11" idx="0"/>
              <a:endCxn id="8" idx="2"/>
            </p:cNvCxnSpPr>
            <p:nvPr/>
          </p:nvCxnSpPr>
          <p:spPr>
            <a:xfrm rot="16200000" flipV="1">
              <a:off x="2854633" y="3982900"/>
              <a:ext cx="988577" cy="84191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カギ線コネクタ 39"/>
            <p:cNvCxnSpPr>
              <a:stCxn id="12" idx="0"/>
              <a:endCxn id="8" idx="2"/>
            </p:cNvCxnSpPr>
            <p:nvPr/>
          </p:nvCxnSpPr>
          <p:spPr>
            <a:xfrm rot="16200000" flipV="1">
              <a:off x="4037757" y="2799776"/>
              <a:ext cx="988577" cy="320815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カギ線コネクタ 42"/>
            <p:cNvCxnSpPr>
              <a:stCxn id="26" idx="0"/>
              <a:endCxn id="8" idx="2"/>
            </p:cNvCxnSpPr>
            <p:nvPr/>
          </p:nvCxnSpPr>
          <p:spPr>
            <a:xfrm rot="16200000" flipV="1">
              <a:off x="5220881" y="1616652"/>
              <a:ext cx="988577" cy="557440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a:stCxn id="9" idx="0"/>
              <a:endCxn id="4" idx="2"/>
            </p:cNvCxnSpPr>
            <p:nvPr/>
          </p:nvCxnSpPr>
          <p:spPr>
            <a:xfrm rot="16200000" flipV="1">
              <a:off x="4710519" y="1983767"/>
              <a:ext cx="1187423" cy="158417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a:stCxn id="8" idx="0"/>
              <a:endCxn id="4" idx="2"/>
            </p:cNvCxnSpPr>
            <p:nvPr/>
          </p:nvCxnSpPr>
          <p:spPr>
            <a:xfrm rot="5400000" flipH="1" flipV="1">
              <a:off x="3126343" y="1983767"/>
              <a:ext cx="1187423" cy="158417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5440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Arial">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3440</TotalTime>
  <Words>1310</Words>
  <Application>Microsoft Office PowerPoint</Application>
  <PresentationFormat>A4 210 x 297 mm</PresentationFormat>
  <Paragraphs>321</Paragraphs>
  <Slides>26</Slides>
  <Notes>20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26</vt:i4>
      </vt:variant>
    </vt:vector>
  </HeadingPairs>
  <TitlesOfParts>
    <vt:vector size="37" baseType="lpstr">
      <vt:lpstr>メイリオ</vt:lpstr>
      <vt:lpstr>HG丸ｺﾞｼｯｸM-PRO</vt:lpstr>
      <vt:lpstr>Wingdings</vt:lpstr>
      <vt:lpstr>Roboto Condensed</vt:lpstr>
      <vt:lpstr>Fujitsu Sans</vt:lpstr>
      <vt:lpstr>Arial</vt:lpstr>
      <vt:lpstr>ＭＳ Ｐゴシック</vt:lpstr>
      <vt:lpstr>Roboto Medium</vt:lpstr>
      <vt:lpstr>Roboto</vt:lpstr>
      <vt:lpstr>Meiryo UI</vt:lpstr>
      <vt:lpstr>Clarity</vt:lpstr>
      <vt:lpstr>Japan WG</vt:lpstr>
      <vt:lpstr>Antitrust Policy</vt:lpstr>
      <vt:lpstr>Confirm permission for photo and publicity use</vt:lpstr>
      <vt:lpstr>Introduction of  OpenChain Project</vt:lpstr>
      <vt:lpstr>What is OpenChain Project?</vt:lpstr>
      <vt:lpstr>Mission of OpenChain Project</vt:lpstr>
      <vt:lpstr>Three pillars of OpenChain</vt:lpstr>
      <vt:lpstr>Membership</vt:lpstr>
      <vt:lpstr>Board, Committee, Work Team</vt:lpstr>
      <vt:lpstr>OpenChain Japan Work Group</vt:lpstr>
      <vt:lpstr>OpenChain Japan WG</vt:lpstr>
      <vt:lpstr>Japan WG Meetings</vt:lpstr>
      <vt:lpstr>Sub Groups</vt:lpstr>
      <vt:lpstr>OpenChain Japan WG ML</vt:lpstr>
      <vt:lpstr>OpenChain Japan WG</vt:lpstr>
      <vt:lpstr>OpenChain Japan Sub Work Group</vt:lpstr>
      <vt:lpstr>OpenCain JPWG Planning WG</vt:lpstr>
      <vt:lpstr>FAQ Sub Group</vt:lpstr>
      <vt:lpstr>Leaflet Project SWG:</vt:lpstr>
      <vt:lpstr>To know as many people as possible</vt:lpstr>
      <vt:lpstr>Educational material SWG</vt:lpstr>
      <vt:lpstr>2. Analysis of case studies in 4 companies</vt:lpstr>
      <vt:lpstr>3. Create the draft of Simple version of  educational materials and schedule</vt:lpstr>
      <vt:lpstr>Exchanging license information SWG</vt:lpstr>
      <vt:lpstr>Tooling SWG</vt:lpstr>
      <vt:lpstr>OpenChain JPWG Promotion WG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dc:creator>今田律夫 / IMADA，NOBUO</dc:creator>
  <cp:lastModifiedBy>fj1582ej@aa.jp.fujitsu.com</cp:lastModifiedBy>
  <cp:revision>240</cp:revision>
  <dcterms:modified xsi:type="dcterms:W3CDTF">2019-08-28T06:26:11Z</dcterms:modified>
  <cp:category>公開情報</cp:category>
</cp:coreProperties>
</file>