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55"/>
  </p:notesMasterIdLst>
  <p:handoutMasterIdLst>
    <p:handoutMasterId r:id="rId56"/>
  </p:handoutMasterIdLst>
  <p:sldIdLst>
    <p:sldId id="923" r:id="rId20"/>
    <p:sldId id="1146" r:id="rId21"/>
    <p:sldId id="1151" r:id="rId22"/>
    <p:sldId id="1108" r:id="rId23"/>
    <p:sldId id="1154" r:id="rId24"/>
    <p:sldId id="1158" r:id="rId25"/>
    <p:sldId id="1193" r:id="rId26"/>
    <p:sldId id="1159" r:id="rId27"/>
    <p:sldId id="1160" r:id="rId28"/>
    <p:sldId id="1157" r:id="rId29"/>
    <p:sldId id="1181" r:id="rId30"/>
    <p:sldId id="1156" r:id="rId31"/>
    <p:sldId id="1152" r:id="rId32"/>
    <p:sldId id="1178" r:id="rId33"/>
    <p:sldId id="1179" r:id="rId34"/>
    <p:sldId id="1180" r:id="rId35"/>
    <p:sldId id="1182" r:id="rId36"/>
    <p:sldId id="1183" r:id="rId37"/>
    <p:sldId id="1184" r:id="rId38"/>
    <p:sldId id="1185" r:id="rId39"/>
    <p:sldId id="1188" r:id="rId40"/>
    <p:sldId id="1189" r:id="rId41"/>
    <p:sldId id="1190" r:id="rId42"/>
    <p:sldId id="1191" r:id="rId43"/>
    <p:sldId id="1192" r:id="rId44"/>
    <p:sldId id="1165" r:id="rId45"/>
    <p:sldId id="1186" r:id="rId46"/>
    <p:sldId id="1187" r:id="rId47"/>
    <p:sldId id="1162" r:id="rId48"/>
    <p:sldId id="1177" r:id="rId49"/>
    <p:sldId id="1163" r:id="rId50"/>
    <p:sldId id="1176" r:id="rId51"/>
    <p:sldId id="1170" r:id="rId52"/>
    <p:sldId id="1171" r:id="rId53"/>
    <p:sldId id="990" r:id="rId54"/>
  </p:sldIdLst>
  <p:sldSz cx="12198350" cy="6858000"/>
  <p:notesSz cx="7102475" cy="10234613"/>
  <p:custDataLst>
    <p:custData r:id="rId2"/>
    <p:tags r:id="rId5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86465" autoAdjust="0"/>
  </p:normalViewPr>
  <p:slideViewPr>
    <p:cSldViewPr snapToGrid="0" snapToObjects="1" showGuides="1">
      <p:cViewPr>
        <p:scale>
          <a:sx n="120" d="100"/>
          <a:sy n="120" d="100"/>
        </p:scale>
        <p:origin x="252" y="25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3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slide" Target="slides/slide34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3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04827" indent="-309548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238197" indent="-24764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733476" indent="-24764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228753" indent="-24764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724032" indent="-24764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219310" indent="-24764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714589" indent="-24764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209867" indent="-24764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100" dirty="0"/>
              <a:t>Memo </a:t>
            </a:r>
            <a:fld id="{590FB4E3-016B-4640-9C44-B262E8A7DD1C}" type="slidenum">
              <a:rPr lang="en-US" sz="1100"/>
              <a:pPr eaLnBrk="1" hangingPunct="1"/>
              <a:t>1</a:t>
            </a:fld>
            <a:endParaRPr lang="en-US" sz="1100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3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4.wmf"/><Relationship Id="rId4" Type="http://schemas.openxmlformats.org/officeDocument/2006/relationships/tags" Target="../tags/tag35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4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2369" r="1699" b="2348"/>
          <a:stretch/>
        </p:blipFill>
        <p:spPr bwMode="auto">
          <a:xfrm>
            <a:off x="1" y="1588"/>
            <a:ext cx="1219835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4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eaLnBrk="1" hangingPunct="1"/>
            <a:r>
              <a:rPr lang="en-US" dirty="0"/>
              <a:t>Siemens Corporate Technology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Restricted © Siemens AG 2018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243638" y="1774582"/>
            <a:ext cx="5472112" cy="4391268"/>
          </a:xfrm>
          <a:solidFill>
            <a:srgbClr val="D7D7CD"/>
          </a:solidFill>
          <a:ln>
            <a:noFill/>
          </a:ln>
        </p:spPr>
        <p:txBody>
          <a:bodyPr vert="horz" wrap="square" lIns="144000" tIns="108000" rIns="72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1400" b="1" kern="14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00"/>
              </a:spcBef>
              <a:spcAft>
                <a:spcPts val="500"/>
              </a:spcAft>
              <a:tabLst>
                <a:tab pos="806450" algn="l"/>
              </a:tabLst>
            </a:pPr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pic>
        <p:nvPicPr>
          <p:cNvPr id="9" name="Picture 19" descr="C:\Users\josef.hofmeister\Desktop\friedrich\2016-04-15-PPT\1920px Breite Webkomprimiert\12887_Weiterentwicklung_CT-Visual_PPT_A_web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6257" r="20116" b="6257"/>
          <a:stretch/>
        </p:blipFill>
        <p:spPr bwMode="auto">
          <a:xfrm>
            <a:off x="627063" y="1773239"/>
            <a:ext cx="5472112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89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835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eaLnBrk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/>
              <a:t>Please insert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/>
              <a:t>Please insert confidentiality note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2"/>
            <a:ext cx="11088688" cy="4032493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358775" lvl="2" eaLnBrk="0" hangingPunct="0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538163" lvl="3" eaLnBrk="0" hangingPunct="0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marL="717550" lvl="4" eaLnBrk="0" hangingPunct="0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9" Type="http://schemas.openxmlformats.org/officeDocument/2006/relationships/tags" Target="../tags/tag2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34" Type="http://schemas.openxmlformats.org/officeDocument/2006/relationships/tags" Target="../tags/tag23.xml"/><Relationship Id="rId42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33" Type="http://schemas.openxmlformats.org/officeDocument/2006/relationships/tags" Target="../tags/tag22.xml"/><Relationship Id="rId38" Type="http://schemas.openxmlformats.org/officeDocument/2006/relationships/tags" Target="../tags/tag27.xml"/><Relationship Id="rId46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29" Type="http://schemas.openxmlformats.org/officeDocument/2006/relationships/tags" Target="../tags/tag18.xml"/><Relationship Id="rId41" Type="http://schemas.openxmlformats.org/officeDocument/2006/relationships/tags" Target="../tags/tag3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3.xml"/><Relationship Id="rId32" Type="http://schemas.openxmlformats.org/officeDocument/2006/relationships/tags" Target="../tags/tag21.xml"/><Relationship Id="rId37" Type="http://schemas.openxmlformats.org/officeDocument/2006/relationships/tags" Target="../tags/tag26.xml"/><Relationship Id="rId40" Type="http://schemas.openxmlformats.org/officeDocument/2006/relationships/tags" Target="../tags/tag29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28" Type="http://schemas.openxmlformats.org/officeDocument/2006/relationships/tags" Target="../tags/tag17.xml"/><Relationship Id="rId36" Type="http://schemas.openxmlformats.org/officeDocument/2006/relationships/tags" Target="../tags/tag2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31" Type="http://schemas.openxmlformats.org/officeDocument/2006/relationships/tags" Target="../tags/tag20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tags" Target="../tags/tag16.xml"/><Relationship Id="rId30" Type="http://schemas.openxmlformats.org/officeDocument/2006/relationships/tags" Target="../tags/tag19.xml"/><Relationship Id="rId35" Type="http://schemas.openxmlformats.org/officeDocument/2006/relationships/tags" Target="../tags/tag24.xml"/><Relationship Id="rId43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think-cell Folie" r:id="rId44" imgW="360" imgH="360" progId="">
                  <p:embed/>
                </p:oleObj>
              </mc:Choice>
              <mc:Fallback>
                <p:oleObj name="think-cell Folie" r:id="rId44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6"/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cdtTextBox 12 Id17"/>
          <p:cNvSpPr txBox="1"/>
          <p:nvPr userDrawn="1">
            <p:custDataLst>
              <p:tags r:id="rId41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42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3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CC-BY-SA-4.0 - 2019  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6.png"/><Relationship Id="rId2" Type="http://schemas.openxmlformats.org/officeDocument/2006/relationships/tags" Target="../tags/tag6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hyperlink" Target="https://groups.io/g/oss-based-compliance-tooling" TargetMode="External"/><Relationship Id="rId2" Type="http://schemas.openxmlformats.org/officeDocument/2006/relationships/tags" Target="../tags/tag6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7.xml"/><Relationship Id="rId7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0.png"/><Relationship Id="rId2" Type="http://schemas.openxmlformats.org/officeDocument/2006/relationships/tags" Target="../tags/tag7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github.com/sw360/sw360port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27063" y="3831513"/>
            <a:ext cx="6480000" cy="1970982"/>
          </a:xfrm>
        </p:spPr>
        <p:txBody>
          <a:bodyPr wrap="square">
            <a:spAutoFit/>
          </a:bodyPr>
          <a:lstStyle/>
          <a:p>
            <a:r>
              <a:rPr lang="en-US" sz="3600" dirty="0"/>
              <a:t>OSS-Based</a:t>
            </a:r>
            <a:br>
              <a:rPr lang="en-US" sz="3600" dirty="0"/>
            </a:br>
            <a:r>
              <a:rPr lang="en-US" sz="3600" dirty="0"/>
              <a:t>OSS Compliance Tooling</a:t>
            </a:r>
            <a:br>
              <a:rPr lang="en-US" sz="3600" dirty="0"/>
            </a:br>
            <a:r>
              <a:rPr lang="en-US" sz="3600" dirty="0"/>
              <a:t>April 5</a:t>
            </a:r>
            <a:r>
              <a:rPr lang="en-US" sz="3600" baseline="30000" dirty="0"/>
              <a:t>th</a:t>
            </a:r>
            <a:r>
              <a:rPr lang="en-US" sz="3600" dirty="0"/>
              <a:t> @ here in Berlin</a:t>
            </a:r>
            <a:endParaRPr lang="en-US" sz="2000" b="0" dirty="0"/>
          </a:p>
        </p:txBody>
      </p:sp>
      <p:sp>
        <p:nvSpPr>
          <p:cNvPr id="46084" name="Rectangle 8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Siemens Corporate Technology 2019</a:t>
            </a:r>
          </a:p>
          <a:p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291794" cy="324000"/>
          </a:xfrm>
        </p:spPr>
        <p:txBody>
          <a:bodyPr/>
          <a:lstStyle/>
          <a:p>
            <a:r>
              <a:rPr lang="en-US" dirty="0"/>
              <a:t>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21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4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629315" y="2191112"/>
            <a:ext cx="5011464" cy="2905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Release 3.5.0 RC2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Since then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REST API changes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Improved copyright handling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Better JSON off the command line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News since Last Meeting (Jan 2019)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- </a:t>
            </a:r>
            <a:r>
              <a:rPr lang="de-DE" sz="2400" dirty="0" err="1"/>
              <a:t>FOSSology</a:t>
            </a:r>
            <a:endParaRPr lang="de-DE" sz="2400" noProof="0" dirty="0"/>
          </a:p>
        </p:txBody>
      </p:sp>
      <p:pic>
        <p:nvPicPr>
          <p:cNvPr id="6021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1406" y="1699824"/>
            <a:ext cx="6026944" cy="420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0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629315" y="2191112"/>
            <a:ext cx="5011464" cy="3367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Including token based auth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JWT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With read only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With expiration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Including decider options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Now, depending on use cases,</a:t>
            </a:r>
            <a:b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more cases are easily added</a:t>
            </a: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Complete flow, from upload to SPDX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– FOSSology REST API</a:t>
            </a:r>
            <a:endParaRPr lang="de-DE" sz="24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B2FF1-1676-4369-9A65-3AEA225C5FEF}"/>
              </a:ext>
            </a:extLst>
          </p:cNvPr>
          <p:cNvSpPr/>
          <p:nvPr/>
        </p:nvSpPr>
        <p:spPr>
          <a:xfrm>
            <a:off x="5469860" y="1446208"/>
            <a:ext cx="67284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GET http://83.169.21.23/repo/api/v1/folders -H "Authorization: Bearer eyJ0eXAi..."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POST http://83.169.21.23/repo/api/v1/folders -H 'parentFolder: 1' -H 'folderName: rest' -H "Authorization: Bearer eyJ0eXAi..."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folder id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GET http://83.169.21.23/repo/api/v1/folders -H "Authorization: Bearer eyJ0eXAi..."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POST http://83.169.21.23/repo/api/v1/uploads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"folderId: $folderId" -H 'uploadDescription: created by REST'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'public: public' -H 'Content-Type: multipart/form-data'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 'fileInput=@"/tmp/zlib-1.2.11.tar.gz";type=application/octet-stream'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"Authorization: Bearer eyJ0eXAi..."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upload id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POST http://localhost:8081/repo/api/v1/jobs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"folderId: $folderId'" -H "uploadId: $uploadId"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"Authorization: Bearer eyJ0eXAi..."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'Content-Type: application/json' --data '{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"analysis": { "bucket": true, "copyright_email_author": true, "ecc": true, "keyword": true,"mime": true, "monk": true, "nomos": true, "package": true },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"decider": { "nomos_monk": true, "bulk_reused": true, "new_scanner": true }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GET http://localhost:8081/repo/api/v1/report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"Authorization: Bearer eyJ0eXAi..." -H "uploadId: $uploadId" -H 'reportFormat: spdx2'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spdx report id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curl -k -s -S -X GET http://localhost:8081/repo/api/v1/report/$spdxReportId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"Authorization: Bearer eyJ0eXAi..." \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'accept: text/plain' &gt; report.rdf.xml</a:t>
            </a:r>
            <a:b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document on your hard drive</a:t>
            </a:r>
            <a:endParaRPr lang="de-DE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8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2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 bwMode="gray">
          <a:xfrm>
            <a:off x="629315" y="2191112"/>
            <a:ext cx="5011464" cy="3367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Gradual updates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For example: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Improvement of the REST API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Access rights: who can change projects data?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Reporting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Right now: Project obligations</a:t>
            </a: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News since Last Meeting (Jan 2019)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z="2400" dirty="0"/>
              <a:t>Project Updates - SW360</a:t>
            </a:r>
            <a:endParaRPr lang="de-DE" sz="2400" noProof="0" dirty="0"/>
          </a:p>
        </p:txBody>
      </p:sp>
      <p:pic>
        <p:nvPicPr>
          <p:cNvPr id="60109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0969" y="1773238"/>
            <a:ext cx="5033541" cy="40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Marketing,</a:t>
            </a:r>
            <a:b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Members,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Upcoming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Conferences</a:t>
            </a:r>
            <a:endParaRPr lang="de-DE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3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Infrastructure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OSS-</a:t>
            </a:r>
            <a:r>
              <a:rPr lang="de-DE" sz="2400" dirty="0" err="1"/>
              <a:t>based</a:t>
            </a:r>
            <a:r>
              <a:rPr lang="de-DE" sz="2400" dirty="0"/>
              <a:t> OSS Compliance </a:t>
            </a:r>
            <a:r>
              <a:rPr lang="de-DE" sz="2400" dirty="0" err="1"/>
              <a:t>Tooling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4385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Files at </a:t>
            </a: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Github</a:t>
            </a: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:</a:t>
            </a:r>
            <a:b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https://github.com/Open-Source-Compliance/Sharing-creates-value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Project Wiki:</a:t>
            </a:r>
            <a:b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https://github.com/Open-Source-Compliance/Sharing-creates-value/wiki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Mailinglist</a:t>
            </a: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: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u="sng" dirty="0">
                <a:hlinkClick r:id="rId7"/>
              </a:rPr>
              <a:t>https://groups.io/g/oss-based-compliance-tooling</a:t>
            </a:r>
            <a:endParaRPr lang="de-DE" sz="2000" dirty="0"/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Please consider mailing list: maintaining collection of E-Mails is really error-prone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Remember that mailing list is public 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-60612" y="1413148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New Contacts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OSS-</a:t>
            </a:r>
            <a:r>
              <a:rPr lang="de-DE" sz="2400" dirty="0" err="1"/>
              <a:t>based</a:t>
            </a:r>
            <a:r>
              <a:rPr lang="de-DE" sz="2400" dirty="0"/>
              <a:t> OSS Compliance </a:t>
            </a:r>
            <a:r>
              <a:rPr lang="de-DE" sz="2400" dirty="0" err="1"/>
              <a:t>Tooling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1962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Contacted Martin von </a:t>
            </a: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Willebrandt</a:t>
            </a: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/ VALIDOS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Contacted OSS Group from Sweden: Industrial Open Source Network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Tooling Group at Bitkom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80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Proposed Promotions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OSS-</a:t>
            </a:r>
            <a:r>
              <a:rPr lang="de-DE" sz="2400" dirty="0" err="1"/>
              <a:t>based</a:t>
            </a:r>
            <a:r>
              <a:rPr lang="de-DE" sz="2400" dirty="0"/>
              <a:t> OSS Compliance </a:t>
            </a:r>
            <a:r>
              <a:rPr lang="de-DE" sz="2400" dirty="0" err="1"/>
              <a:t>Tooling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2405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Legal Workshop of FSFE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Accepted general proposal (Mirko, Marcel, Oliver, Michael and Michael)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More conferences?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Questions and Answers</a:t>
            </a:r>
            <a:b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previous slots</a:t>
            </a:r>
          </a:p>
        </p:txBody>
      </p:sp>
    </p:spTree>
    <p:extLst>
      <p:ext uri="{BB962C8B-B14F-4D97-AF65-F5344CB8AC3E}">
        <p14:creationId xmlns:p14="http://schemas.microsoft.com/office/powerpoint/2010/main" val="13219532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Using the cards and whiteboard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Questions about the existing tooling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1404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Questions on tools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Qustions on the effort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84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Discussion</a:t>
            </a:r>
          </a:p>
        </p:txBody>
      </p:sp>
    </p:spTree>
    <p:extLst>
      <p:ext uri="{BB962C8B-B14F-4D97-AF65-F5344CB8AC3E}">
        <p14:creationId xmlns:p14="http://schemas.microsoft.com/office/powerpoint/2010/main" val="6192212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 bwMode="gray">
          <a:xfrm>
            <a:off x="4235" y="1413148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123602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z="2400" noProof="0" dirty="0"/>
              <a:t>Agenda for Today - Morning</a:t>
            </a: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316"/>
              </p:ext>
            </p:extLst>
          </p:nvPr>
        </p:nvGraphicFramePr>
        <p:xfrm>
          <a:off x="627064" y="1531923"/>
          <a:ext cx="11046379" cy="4285608"/>
        </p:xfrm>
        <a:graphic>
          <a:graphicData uri="http://schemas.openxmlformats.org/drawingml/2006/table">
            <a:tbl>
              <a:tblPr/>
              <a:tblGrid>
                <a:gridCol w="55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7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Presenting</a:t>
                      </a: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Moderating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Early Arrivers Meet and Greet</a:t>
                      </a:r>
                      <a:endParaRPr lang="de-DE" sz="18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09:00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Welcome and introduction round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09:30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Tooling Updates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SW360, SW360 antenna, quartermaster, O.R.T.,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ScanCode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Vulas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FOSSology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09:45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Recap of recent events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10:10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29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Questions and answers session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Michael J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10:30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676946"/>
                  </a:ext>
                </a:extLst>
              </a:tr>
              <a:tr h="328527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Coffee Break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e-DE" sz="1800" b="0" i="1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11:00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7"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Process discussion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of process in various companies and identified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Capturing workflows in BPMN or other diagram format so they can be shared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11:15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7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Lunch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13:00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946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Processes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Process Discussion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1905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What do we have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What do we want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Notation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61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8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Processes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Process Discussion  From Last TIme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3573409" cy="1404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Compliance check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Component clearing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21570" name="Picture 2" descr="https://raw.githubusercontent.com/Open-Source-Compliance/Sharing-creates-value/master/Tooling-Landscape/Unanimous-Understanding/Process%20Flows/OSS-Tooling-Landscape_UMLSeq_AutoComplianceCheck.png">
            <a:extLst>
              <a:ext uri="{FF2B5EF4-FFF2-40B4-BE49-F238E27FC236}">
                <a16:creationId xmlns:a16="http://schemas.microsoft.com/office/drawing/2014/main" id="{3692377F-486F-4F33-A959-CCD31DBC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34" y="1699825"/>
            <a:ext cx="3179084" cy="1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572" name="Picture 4" descr="https://raw.githubusercontent.com/Open-Source-Compliance/Sharing-creates-value/master/Tooling-Landscape/Unanimous-Understanding/Process%20Flows/OSS-Tooling-Landscape_UMLSeq_CompClearing.png">
            <a:extLst>
              <a:ext uri="{FF2B5EF4-FFF2-40B4-BE49-F238E27FC236}">
                <a16:creationId xmlns:a16="http://schemas.microsoft.com/office/drawing/2014/main" id="{F0621CC7-D743-490E-8453-F4918CA0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34" y="3891839"/>
            <a:ext cx="4363861" cy="187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8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2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BPMN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Process Discussion  - As BPMN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8572559" cy="2905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Standard notation from the workflow area 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Used by many process modelling and management tools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Two examples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How an approval workflow could look like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How component approval could be modelled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67A5E-797A-49C9-B0A3-7E2F44472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614" y="1361013"/>
            <a:ext cx="4020607" cy="52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06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Let’s look back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Exercise: What is missing</a:t>
            </a:r>
            <a:endParaRPr lang="de-DE" sz="2400" noProof="0" dirty="0"/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82C9F9CA-2676-4B19-BA76-298BA1FEE478}"/>
              </a:ext>
            </a:extLst>
          </p:cNvPr>
          <p:cNvSpPr/>
          <p:nvPr/>
        </p:nvSpPr>
        <p:spPr bwMode="gray">
          <a:xfrm>
            <a:off x="629314" y="2191113"/>
            <a:ext cx="3573409" cy="3867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Exercise is to identify needed processes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Component approval, OK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i="1" kern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License approval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i="1" kern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Contribution process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i="1" kern="14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Product approval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45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8C1A8-BAD1-41DF-A1A8-5244ED4C464F}"/>
              </a:ext>
            </a:extLst>
          </p:cNvPr>
          <p:cNvSpPr/>
          <p:nvPr/>
        </p:nvSpPr>
        <p:spPr bwMode="auto">
          <a:xfrm>
            <a:off x="22472" y="0"/>
            <a:ext cx="12198350" cy="64586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5E2FA-33F4-4751-A490-60826A02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7275-2FEE-44D7-9964-D6CC6F2E9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24642" name="Picture 2" descr="https://raw.githubusercontent.com/Open-Source-Compliance/Sharing-creates-value/master/Tooling-Landscape/Unanimous-Understanding/OSS_Tooling_Landscape_UMLComp.png">
            <a:extLst>
              <a:ext uri="{FF2B5EF4-FFF2-40B4-BE49-F238E27FC236}">
                <a16:creationId xmlns:a16="http://schemas.microsoft.com/office/drawing/2014/main" id="{87C9BC9E-FF67-41FD-9ABA-9FCA0122D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0" y="0"/>
            <a:ext cx="9848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9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E2FA-33F4-4751-A490-60826A02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7275-2FEE-44D7-9964-D6CC6F2E97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8C1A8-BAD1-41DF-A1A8-5244ED4C464F}"/>
              </a:ext>
            </a:extLst>
          </p:cNvPr>
          <p:cNvSpPr/>
          <p:nvPr/>
        </p:nvSpPr>
        <p:spPr bwMode="auto">
          <a:xfrm>
            <a:off x="22472" y="0"/>
            <a:ext cx="12175878" cy="65281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BE824-F69C-4C06-AC81-7166CC11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1" y="-163082"/>
            <a:ext cx="11839299" cy="66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Lunch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Models</a:t>
            </a:r>
            <a:b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152159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6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Data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Data Models Discussion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4" y="2191113"/>
            <a:ext cx="10818499" cy="1905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What is exchanged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What is missing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de-DE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Notation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07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Fine-Grained Analysis of Software Ecosystems as Networks</a:t>
            </a:r>
            <a:endParaRPr lang="de-DE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 bwMode="gray">
          <a:xfrm>
            <a:off x="4235" y="1413148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123602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7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z="2400" noProof="0" dirty="0"/>
              <a:t>Agenda for Today - Afternoon</a:t>
            </a: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2232"/>
              </p:ext>
            </p:extLst>
          </p:nvPr>
        </p:nvGraphicFramePr>
        <p:xfrm>
          <a:off x="627063" y="1591295"/>
          <a:ext cx="11129507" cy="3798304"/>
        </p:xfrm>
        <a:graphic>
          <a:graphicData uri="http://schemas.openxmlformats.org/drawingml/2006/table">
            <a:tbl>
              <a:tblPr/>
              <a:tblGrid>
                <a:gridCol w="457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3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Topic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Presenting</a:t>
                      </a: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/ Moderating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Duration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6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Models Discussion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models, open topics and gaps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out logical next steps / targets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Oliver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14:00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6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FASTEN Project</a:t>
                      </a:r>
                    </a:p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Quartermaster and ACT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Mirko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15:00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66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Coffee Break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15:30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6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break out on specific topics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Tooling / code integrations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</a:p>
                    <a:p>
                      <a:pPr algn="l" fontAlgn="t"/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15:45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762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Wrap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Closing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16:45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74" marR="7474" marT="7474" marB="747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946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0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(please see separate slides)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noProof="0" dirty="0"/>
              <a:t>EU Project FASTEN</a:t>
            </a:r>
          </a:p>
        </p:txBody>
      </p:sp>
      <p:sp>
        <p:nvSpPr>
          <p:cNvPr id="12" name="Rechteck 1"/>
          <p:cNvSpPr/>
          <p:nvPr/>
        </p:nvSpPr>
        <p:spPr bwMode="gray">
          <a:xfrm>
            <a:off x="629315" y="2191112"/>
            <a:ext cx="5011464" cy="904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Mirko.Boehm@endocode.com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Break Out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8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(flexible content)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Group Breakout on Specific Topics</a:t>
            </a:r>
            <a:endParaRPr lang="de-DE" sz="2400" noProof="0" dirty="0"/>
          </a:p>
        </p:txBody>
      </p:sp>
      <p:sp>
        <p:nvSpPr>
          <p:cNvPr id="12" name="Rechteck 1"/>
          <p:cNvSpPr/>
          <p:nvPr/>
        </p:nvSpPr>
        <p:spPr bwMode="gray">
          <a:xfrm>
            <a:off x="629315" y="2191112"/>
            <a:ext cx="5011464" cy="1404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*   Tooling / code integrations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 *   Process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  *   Models</a:t>
            </a: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Closing</a:t>
            </a:r>
            <a:endParaRPr lang="de-DE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Next meeting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 err="1"/>
              <a:t>Wrap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r>
              <a:rPr lang="de-DE" sz="2400" dirty="0"/>
              <a:t> and </a:t>
            </a:r>
            <a:r>
              <a:rPr lang="de-DE" sz="2400" dirty="0" err="1"/>
              <a:t>Closing</a:t>
            </a:r>
            <a:endParaRPr lang="de-DE" sz="2400" noProof="0" dirty="0"/>
          </a:p>
        </p:txBody>
      </p:sp>
      <p:sp>
        <p:nvSpPr>
          <p:cNvPr id="12" name="Rechteck 1"/>
          <p:cNvSpPr/>
          <p:nvPr/>
        </p:nvSpPr>
        <p:spPr bwMode="gray">
          <a:xfrm>
            <a:off x="629315" y="2191112"/>
            <a:ext cx="8645314" cy="1962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Volunteering to host next meeting? (BMW </a:t>
            </a: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Helio</a:t>
            </a: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)</a:t>
            </a: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Narrow down time frame for </a:t>
            </a: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Doodleing</a:t>
            </a: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:</a:t>
            </a:r>
          </a:p>
          <a:p>
            <a:pPr marL="685800" lvl="2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Proposal: Last Week of June, First Week of July.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TextBox 93"/>
          <p:cNvSpPr txBox="1"/>
          <p:nvPr/>
        </p:nvSpPr>
        <p:spPr bwMode="gray">
          <a:xfrm>
            <a:off x="636688" y="3888050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Next Steps</a:t>
            </a:r>
          </a:p>
        </p:txBody>
      </p:sp>
      <p:cxnSp>
        <p:nvCxnSpPr>
          <p:cNvPr id="11" name="Gerade Verbindung 18"/>
          <p:cNvCxnSpPr/>
          <p:nvPr/>
        </p:nvCxnSpPr>
        <p:spPr bwMode="gray">
          <a:xfrm>
            <a:off x="638939" y="4283364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hteck 1"/>
          <p:cNvSpPr/>
          <p:nvPr/>
        </p:nvSpPr>
        <p:spPr bwMode="gray">
          <a:xfrm>
            <a:off x="638939" y="4379337"/>
            <a:ext cx="8645314" cy="404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Refer to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521292" y="1674976"/>
            <a:ext cx="11348815" cy="4614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0" y="1674976"/>
            <a:ext cx="12198350" cy="1553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14" name="Rechteck 21"/>
          <p:cNvSpPr/>
          <p:nvPr/>
        </p:nvSpPr>
        <p:spPr bwMode="gray">
          <a:xfrm>
            <a:off x="0" y="3228975"/>
            <a:ext cx="4980327" cy="2913526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 … 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638" y="5129216"/>
            <a:ext cx="4856905" cy="112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FOSSology</a:t>
            </a:r>
            <a:r>
              <a:rPr lang="en-US" sz="1600" dirty="0">
                <a:solidFill>
                  <a:srgbClr val="000000"/>
                </a:solidFill>
              </a:rPr>
              <a:t> links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  <a:hlinkClick r:id="rId4"/>
              </a:rPr>
              <a:t>https://code.siemens.com/fossology/fossologyng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linkClick r:id="rId5"/>
              </a:rPr>
              <a:t>https://github.com/fossology/fossology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4980327" y="3228975"/>
            <a:ext cx="4632267" cy="2913526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Rechteck 21"/>
          <p:cNvSpPr/>
          <p:nvPr/>
        </p:nvSpPr>
        <p:spPr bwMode="gray">
          <a:xfrm>
            <a:off x="9612594" y="3228975"/>
            <a:ext cx="2585756" cy="2913526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21292" y="3653209"/>
            <a:ext cx="7025020" cy="1333500"/>
          </a:xfrm>
          <a:noFill/>
          <a:ln>
            <a:noFill/>
          </a:ln>
        </p:spPr>
        <p:txBody>
          <a:bodyPr/>
          <a:lstStyle/>
          <a:p>
            <a:pPr lvl="0">
              <a:spcBef>
                <a:spcPts val="1200"/>
              </a:spcBef>
              <a:spcAft>
                <a:spcPts val="0"/>
              </a:spcAft>
              <a:tabLst>
                <a:tab pos="806450" algn="l"/>
              </a:tabLst>
              <a:defRPr/>
            </a:pPr>
            <a:r>
              <a:rPr lang="en-US" b="0" dirty="0">
                <a:solidFill>
                  <a:srgbClr val="000000"/>
                </a:solidFill>
              </a:rPr>
              <a:t>Siemens AG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Corporate Technology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Otto-Hahn-Ring 6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81379 </a:t>
            </a:r>
            <a:r>
              <a:rPr lang="en-US" b="0" dirty="0" err="1">
                <a:solidFill>
                  <a:srgbClr val="000000"/>
                </a:solidFill>
              </a:rPr>
              <a:t>München</a:t>
            </a:r>
            <a:endParaRPr lang="en-US" b="0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  <a:spcAft>
                <a:spcPts val="0"/>
              </a:spcAft>
              <a:tabLst>
                <a:tab pos="806450" algn="l"/>
              </a:tabLst>
              <a:defRPr/>
            </a:pPr>
            <a:r>
              <a:rPr lang="en-US" b="0" dirty="0">
                <a:solidFill>
                  <a:srgbClr val="000000"/>
                </a:solidFill>
              </a:rPr>
              <a:t>michael.c.jaeger@siemens.com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1887" y="5123821"/>
            <a:ext cx="4989251" cy="112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SW360 links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  <a:hlinkClick r:id="rId4"/>
              </a:rPr>
              <a:t>https://code.siemens.com/sw360/sw360portal</a:t>
            </a:r>
          </a:p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hlinkClick r:id="rId4"/>
              </a:rPr>
              <a:t>https://github.com/sw360/sw360portal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3638" y="3332741"/>
            <a:ext cx="2511590" cy="6409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Michael C. Jaeger</a:t>
            </a:r>
          </a:p>
        </p:txBody>
      </p:sp>
      <p:pic>
        <p:nvPicPr>
          <p:cNvPr id="45773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292" y="1781175"/>
            <a:ext cx="1285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28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040083"/>
            <a:ext cx="5462649" cy="1900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6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and</a:t>
            </a:r>
            <a:br>
              <a:rPr lang="de-DE" sz="6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6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de-DE" sz="6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Pentagon 4"/>
          <p:cNvSpPr/>
          <p:nvPr/>
        </p:nvSpPr>
        <p:spPr bwMode="auto">
          <a:xfrm>
            <a:off x="0" y="1412875"/>
            <a:ext cx="4964964" cy="4752434"/>
          </a:xfrm>
          <a:prstGeom prst="homePlate">
            <a:avLst>
              <a:gd name="adj" fmla="val 39523"/>
            </a:avLst>
          </a:prstGeom>
          <a:solidFill>
            <a:srgbClr val="9B9682">
              <a:alpha val="5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2019" y="3208358"/>
            <a:ext cx="7374573" cy="27788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Updates</a:t>
            </a:r>
            <a:b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 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de-DE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6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(please see separate slides)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- Quartermaster</a:t>
            </a:r>
            <a:endParaRPr lang="de-DE" sz="2400" noProof="0" dirty="0"/>
          </a:p>
        </p:txBody>
      </p:sp>
      <p:sp>
        <p:nvSpPr>
          <p:cNvPr id="12" name="Rechteck 1"/>
          <p:cNvSpPr/>
          <p:nvPr/>
        </p:nvSpPr>
        <p:spPr bwMode="gray">
          <a:xfrm>
            <a:off x="629315" y="2191112"/>
            <a:ext cx="5011464" cy="96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qmstr.org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4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(please see separate slides)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- Vulas</a:t>
            </a:r>
            <a:endParaRPr lang="de-DE" sz="2400" noProof="0" dirty="0"/>
          </a:p>
        </p:txBody>
      </p:sp>
      <p:sp>
        <p:nvSpPr>
          <p:cNvPr id="12" name="Rechteck 1"/>
          <p:cNvSpPr/>
          <p:nvPr/>
        </p:nvSpPr>
        <p:spPr bwMode="gray">
          <a:xfrm>
            <a:off x="629315" y="2191112"/>
            <a:ext cx="5011464" cy="904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Michael Picht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2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(please see separate slides)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– Open Source Review </a:t>
            </a:r>
            <a:r>
              <a:rPr lang="de-DE" sz="2400" dirty="0" err="1"/>
              <a:t>Toolkit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5" y="2191112"/>
            <a:ext cx="7205174" cy="96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Github.com/here-maps/</a:t>
            </a:r>
            <a:r>
              <a:rPr lang="en-US" sz="2000" b="1" kern="1400" dirty="0" err="1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opensourcereviewtoolkit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3994216"/>
              </p:ext>
            </p:extLst>
          </p:nvPr>
        </p:nvGraphicFramePr>
        <p:xfrm>
          <a:off x="2118" y="1591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16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91"/>
                        <a:ext cx="211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27064" y="1773238"/>
            <a:ext cx="5544342" cy="40322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879BAA"/>
              </a:buClr>
            </a:pPr>
            <a:endParaRPr lang="en-US" sz="1600" kern="1400" dirty="0">
              <a:solidFill>
                <a:srgbClr val="000000"/>
              </a:solidFill>
            </a:endParaRPr>
          </a:p>
        </p:txBody>
      </p:sp>
      <p:sp>
        <p:nvSpPr>
          <p:cNvPr id="18" name="TextBox 93"/>
          <p:cNvSpPr txBox="1"/>
          <p:nvPr/>
        </p:nvSpPr>
        <p:spPr bwMode="gray">
          <a:xfrm>
            <a:off x="627064" y="1699825"/>
            <a:ext cx="72074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2000" b="1" dirty="0">
                <a:solidFill>
                  <a:schemeClr val="accent5"/>
                </a:solidFill>
                <a:cs typeface="Arial" charset="0"/>
              </a:rPr>
              <a:t>(please see separate slides)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>
            <a:off x="629315" y="2095139"/>
            <a:ext cx="1152000" cy="0"/>
          </a:xfrm>
          <a:prstGeom prst="line">
            <a:avLst/>
          </a:prstGeom>
          <a:solidFill>
            <a:schemeClr val="accent2"/>
          </a:solidFill>
          <a:ln w="38100" cap="flat" cmpd="sng" algn="ctr">
            <a:solidFill>
              <a:srgbClr val="005F8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el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z="2400" dirty="0"/>
              <a:t>Project Updates – </a:t>
            </a:r>
            <a:r>
              <a:rPr lang="de-DE" sz="2400" dirty="0" err="1"/>
              <a:t>Eclipse</a:t>
            </a:r>
            <a:r>
              <a:rPr lang="de-DE" sz="2400" dirty="0"/>
              <a:t> SW360Antenna</a:t>
            </a:r>
            <a:endParaRPr lang="de-DE" sz="2400" noProof="0" dirty="0"/>
          </a:p>
        </p:txBody>
      </p:sp>
      <p:sp>
        <p:nvSpPr>
          <p:cNvPr id="8" name="Rechteck 1"/>
          <p:cNvSpPr/>
          <p:nvPr/>
        </p:nvSpPr>
        <p:spPr bwMode="gray">
          <a:xfrm>
            <a:off x="629315" y="2191112"/>
            <a:ext cx="7205174" cy="961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sz="2000" b="1" kern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www.eclipse.org/sw360antenna</a:t>
            </a:r>
            <a:endParaRPr lang="en-US" sz="2000" b="1" kern="14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  <a:p>
            <a:pPr marL="228600" lvl="1" indent="-228600">
              <a:lnSpc>
                <a:spcPct val="150000"/>
              </a:lnSpc>
              <a:spcBef>
                <a:spcPts val="3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endParaRPr lang="en-US" sz="2000" b="1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878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One object (small)</Name>
  <PpLayout>16</PpLayout>
  <Index>11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p4ppTags>
  <Name>Four objects</Name>
  <PpLayout>24</PpLayout>
  <Index>15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(large) + Navigation</Name>
  <PpLayout>32</PpLayout>
  <Index>17</Index>
</p4ppTags>
</file>

<file path=customXml/item16.xml><?xml version="1.0" encoding="utf-8"?>
<p4ppTags>
  <Name>Two columns</Name>
  <PpLayout>29</PpLayout>
  <Index>12</Index>
</p4ppTags>
</file>

<file path=customXml/item17.xml><?xml version="1.0" encoding="utf-8"?>
<p4ppTags>
  <Name>One object (small) + Navigation</Name>
  <PpLayout>32</PpLayout>
  <Index>18</Index>
</p4ppTags>
</file>

<file path=customXml/item18.xml><?xml version="1.0" encoding="utf-8"?>
<p4ppTags>
  <Name>Free Content + Navigation</Name>
  <PpLayout>32</PpLayout>
  <Index>16</Index>
</p4ppTags>
</file>

<file path=customXml/item2.xml><?xml version="1.0" encoding="utf-8"?>
<p4ppTags/>
</file>

<file path=customXml/item3.xml><?xml version="1.0" encoding="utf-8"?>
<p4ppTags>
  <Name>Three columns</Name>
  <PpLayout>32</PpLayout>
  <Index>14</Index>
</p4ppTags>
</file>

<file path=customXml/item4.xml><?xml version="1.0" encoding="utf-8"?>
<p4ppTags>
  <Name>Text + Index</Name>
  <PpLayout>32</PpLayout>
  <Index>8</Index>
</p4ppTags>
</file>

<file path=customXml/item5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Free Content</Name>
  <PpLayout>11</PpLayout>
  <Index>9</Index>
</p4ppTags>
</file>

<file path=customXml/item9.xml><?xml version="1.0" encoding="utf-8"?>
<p4ppTags>
  <Name>Three columns + Navigation</Name>
  <PpLayout>32</PpLayout>
  <Index>20</Index>
</p4ppTags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1618AA06-B22E-4D19-9680-0D7830426729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1581BFFB-B4CE-47A8-BE77-DC1339B1E5A7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B27F640E-84DF-4F97-BC70-D045F1E6594F}">
  <ds:schemaRefs/>
</ds:datastoreItem>
</file>

<file path=customXml/itemProps16.xml><?xml version="1.0" encoding="utf-8"?>
<ds:datastoreItem xmlns:ds="http://schemas.openxmlformats.org/officeDocument/2006/customXml" ds:itemID="{1666F4C2-68F5-4840-A44A-1A646C0925A1}">
  <ds:schemaRefs/>
</ds:datastoreItem>
</file>

<file path=customXml/itemProps17.xml><?xml version="1.0" encoding="utf-8"?>
<ds:datastoreItem xmlns:ds="http://schemas.openxmlformats.org/officeDocument/2006/customXml" ds:itemID="{D9FE249F-833E-4CF0-BECB-552D01D7DC9E}">
  <ds:schemaRefs/>
</ds:datastoreItem>
</file>

<file path=customXml/itemProps18.xml><?xml version="1.0" encoding="utf-8"?>
<ds:datastoreItem xmlns:ds="http://schemas.openxmlformats.org/officeDocument/2006/customXml" ds:itemID="{7CC5F709-E74B-4E5F-A728-923D5062EBEF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15CF3461-70D1-4B54-AFAB-DAFDA0A238CD}">
  <ds:schemaRefs/>
</ds:datastoreItem>
</file>

<file path=customXml/itemProps4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schemas.microsoft.com/office/2006/metadata/properties"/>
  </ds:schemaRefs>
</ds:datastoreItem>
</file>

<file path=customXml/itemProps6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7.xml><?xml version="1.0" encoding="utf-8"?>
<ds:datastoreItem xmlns:ds="http://schemas.openxmlformats.org/officeDocument/2006/customXml" ds:itemID="{80661B8B-A327-44F9-823B-4D9EE0B3EC78}">
  <ds:schemaRefs/>
</ds:datastoreItem>
</file>

<file path=customXml/itemProps8.xml><?xml version="1.0" encoding="utf-8"?>
<ds:datastoreItem xmlns:ds="http://schemas.openxmlformats.org/officeDocument/2006/customXml" ds:itemID="{D8097D0C-BE3E-4AEC-9593-65CFCCB19297}">
  <ds:schemaRefs/>
</ds:datastoreItem>
</file>

<file path=customXml/itemProps9.xml><?xml version="1.0" encoding="utf-8"?>
<ds:datastoreItem xmlns:ds="http://schemas.openxmlformats.org/officeDocument/2006/customXml" ds:itemID="{85D77EE6-52B7-48BE-9EDB-748F1EBB53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Custom</PresentationFormat>
  <Paragraphs>194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Siemens 2016 – 16:9</vt:lpstr>
      <vt:lpstr>think-cell Folie</vt:lpstr>
      <vt:lpstr>OSS-Based OSS Compliance Tooling April 5th @ here in Berlin</vt:lpstr>
      <vt:lpstr>Agenda for Today - Morning</vt:lpstr>
      <vt:lpstr>Agenda for Today - Afternoon</vt:lpstr>
      <vt:lpstr>PowerPoint Presentation</vt:lpstr>
      <vt:lpstr>PowerPoint Presentation</vt:lpstr>
      <vt:lpstr>Project Updates - Quartermaster</vt:lpstr>
      <vt:lpstr>Project Updates - Vulas</vt:lpstr>
      <vt:lpstr>Project Updates – Open Source Review Toolkit</vt:lpstr>
      <vt:lpstr>Project Updates – Eclipse SW360Antenna</vt:lpstr>
      <vt:lpstr>Project Updates - FOSSology</vt:lpstr>
      <vt:lpstr>Project Updates – FOSSology REST API</vt:lpstr>
      <vt:lpstr>Project Updates - SW360</vt:lpstr>
      <vt:lpstr>PowerPoint Presentation</vt:lpstr>
      <vt:lpstr>OSS-based OSS Compliance Tooling</vt:lpstr>
      <vt:lpstr>OSS-based OSS Compliance Tooling</vt:lpstr>
      <vt:lpstr>OSS-based OSS Compliance Tooling</vt:lpstr>
      <vt:lpstr>PowerPoint Presentation</vt:lpstr>
      <vt:lpstr>Questions about the existing tooling</vt:lpstr>
      <vt:lpstr>PowerPoint Presentation</vt:lpstr>
      <vt:lpstr>Process Discussion</vt:lpstr>
      <vt:lpstr>Process Discussion  From Last TIme</vt:lpstr>
      <vt:lpstr>Process Discussion  - As BPMN</vt:lpstr>
      <vt:lpstr>Exercise: What is missing</vt:lpstr>
      <vt:lpstr>PowerPoint Presentation</vt:lpstr>
      <vt:lpstr>PowerPoint Presentation</vt:lpstr>
      <vt:lpstr>PowerPoint Presentation</vt:lpstr>
      <vt:lpstr>PowerPoint Presentation</vt:lpstr>
      <vt:lpstr>Data Models Discussion</vt:lpstr>
      <vt:lpstr>PowerPoint Presentation</vt:lpstr>
      <vt:lpstr>EU Project FASTEN</vt:lpstr>
      <vt:lpstr>PowerPoint Presentation</vt:lpstr>
      <vt:lpstr>Group Breakout on Specific Topics</vt:lpstr>
      <vt:lpstr>PowerPoint Presentation</vt:lpstr>
      <vt:lpstr>Wrap Up and Closing</vt:lpstr>
      <vt:lpstr>Thank you for your attention … questions?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Josef Hofmeister | i-pointing</dc:creator>
  <cp:lastModifiedBy>Jaeger, Michael C. (CT RDA SSI)</cp:lastModifiedBy>
  <cp:revision>1217</cp:revision>
  <cp:lastPrinted>2018-03-01T11:33:30Z</cp:lastPrinted>
  <dcterms:created xsi:type="dcterms:W3CDTF">2006-04-07T10:01:45Z</dcterms:created>
  <dcterms:modified xsi:type="dcterms:W3CDTF">2019-04-05T14:21:26Z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_AdHocReviewCycleID">
    <vt:i4>-549261438</vt:i4>
  </property>
  <property fmtid="{D5CDD505-2E9C-101B-9397-08002B2CF9AE}" pid="10" name="_EmailSubject">
    <vt:lpwstr>documents</vt:lpwstr>
  </property>
  <property fmtid="{D5CDD505-2E9C-101B-9397-08002B2CF9AE}" pid="11" name="_AuthorEmail">
    <vt:lpwstr>michael.c.jaeger@siemens.com</vt:lpwstr>
  </property>
  <property fmtid="{D5CDD505-2E9C-101B-9397-08002B2CF9AE}" pid="12" name="_AuthorEmailDisplayName">
    <vt:lpwstr>Jaeger, Michael C. (CT RDA SSI)</vt:lpwstr>
  </property>
</Properties>
</file>