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6" r:id="rId4"/>
    <p:sldId id="267" r:id="rId5"/>
    <p:sldId id="268" r:id="rId6"/>
    <p:sldId id="265" r:id="rId7"/>
    <p:sldId id="269" r:id="rId8"/>
    <p:sldId id="270" r:id="rId9"/>
    <p:sldId id="261" r:id="rId10"/>
    <p:sldId id="263" r:id="rId11"/>
    <p:sldId id="260" r:id="rId12"/>
    <p:sldId id="262" r:id="rId13"/>
    <p:sldId id="274" r:id="rId14"/>
    <p:sldId id="275" r:id="rId15"/>
    <p:sldId id="278" r:id="rId16"/>
    <p:sldId id="273" r:id="rId17"/>
    <p:sldId id="272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15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enwang\Dropbox%20(Nvidia)\supercomputing\nci\calc_chi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enwang\Dropbox%20(Nvidia)\supercomputing\nci\calc_chi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enwang\Dropbox%20(Nvidia)\supercomputing\nci\calc_chi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enwang\Dropbox%20(Nvidia)\supercomputing\nci\calc_chi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enwang\Dropbox%20(Nvidia)\supercomputing\nci\calc_ch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9496411984805789E-2"/>
          <c:y val="4.7060312551058213E-2"/>
          <c:w val="0.87995950490898045"/>
          <c:h val="0.8726380901754216"/>
        </c:manualLayout>
      </c:layout>
      <c:barChart>
        <c:barDir val="col"/>
        <c:grouping val="clustered"/>
        <c:varyColors val="0"/>
        <c:ser>
          <c:idx val="0"/>
          <c:order val="0"/>
          <c:tx>
            <c:v>1 GPU</c:v>
          </c:tx>
          <c:invertIfNegative val="0"/>
          <c:cat>
            <c:strRef>
              <c:f>Sheet1!$B$12:$C$12</c:f>
              <c:strCache>
                <c:ptCount val="2"/>
                <c:pt idx="0">
                  <c:v>openacc-old</c:v>
                </c:pt>
                <c:pt idx="1">
                  <c:v>merge memcpy, distance-cpu</c:v>
                </c:pt>
              </c:strCache>
            </c:strRef>
          </c:cat>
          <c:val>
            <c:numRef>
              <c:f>Sheet1!$B$13:$C$13</c:f>
              <c:numCache>
                <c:formatCode>General</c:formatCode>
                <c:ptCount val="2"/>
                <c:pt idx="0">
                  <c:v>20.8</c:v>
                </c:pt>
                <c:pt idx="1">
                  <c:v>20</c:v>
                </c:pt>
              </c:numCache>
            </c:numRef>
          </c:val>
        </c:ser>
        <c:ser>
          <c:idx val="1"/>
          <c:order val="1"/>
          <c:tx>
            <c:v>2 GPU</c:v>
          </c:tx>
          <c:invertIfNegative val="0"/>
          <c:cat>
            <c:strRef>
              <c:f>Sheet1!$B$12:$C$12</c:f>
              <c:strCache>
                <c:ptCount val="2"/>
                <c:pt idx="0">
                  <c:v>openacc-old</c:v>
                </c:pt>
                <c:pt idx="1">
                  <c:v>merge memcpy, distance-cpu</c:v>
                </c:pt>
              </c:strCache>
            </c:strRef>
          </c:cat>
          <c:val>
            <c:numRef>
              <c:f>Sheet1!$B$14:$C$14</c:f>
              <c:numCache>
                <c:formatCode>General</c:formatCode>
                <c:ptCount val="2"/>
                <c:pt idx="0">
                  <c:v>23.77</c:v>
                </c:pt>
                <c:pt idx="1">
                  <c:v>21.5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9713152"/>
        <c:axId val="126065664"/>
      </c:barChart>
      <c:catAx>
        <c:axId val="11971315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26065664"/>
        <c:crosses val="autoZero"/>
        <c:auto val="1"/>
        <c:lblAlgn val="ctr"/>
        <c:lblOffset val="100"/>
        <c:noMultiLvlLbl val="0"/>
      </c:catAx>
      <c:valAx>
        <c:axId val="126065664"/>
        <c:scaling>
          <c:orientation val="minMax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97131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2260696328621574E-2"/>
          <c:y val="3.3043213348331456E-2"/>
          <c:w val="0.91569111090029409"/>
          <c:h val="0.89239829396325454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Sheet1!$L$1:$L$2</c:f>
              <c:strCache>
                <c:ptCount val="2"/>
                <c:pt idx="0">
                  <c:v>openacc-old</c:v>
                </c:pt>
                <c:pt idx="1">
                  <c:v>openacc-new</c:v>
                </c:pt>
              </c:strCache>
            </c:strRef>
          </c:cat>
          <c:val>
            <c:numRef>
              <c:f>Sheet1!$M$1:$M$2</c:f>
              <c:numCache>
                <c:formatCode>General</c:formatCode>
                <c:ptCount val="2"/>
                <c:pt idx="0">
                  <c:v>191</c:v>
                </c:pt>
                <c:pt idx="1">
                  <c:v>133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9045504"/>
        <c:axId val="139101696"/>
      </c:barChart>
      <c:catAx>
        <c:axId val="139045504"/>
        <c:scaling>
          <c:orientation val="minMax"/>
        </c:scaling>
        <c:delete val="0"/>
        <c:axPos val="b"/>
        <c:majorTickMark val="out"/>
        <c:minorTickMark val="none"/>
        <c:tickLblPos val="nextTo"/>
        <c:crossAx val="139101696"/>
        <c:crosses val="autoZero"/>
        <c:auto val="1"/>
        <c:lblAlgn val="ctr"/>
        <c:lblOffset val="100"/>
        <c:noMultiLvlLbl val="0"/>
      </c:catAx>
      <c:valAx>
        <c:axId val="1391016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90455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Sheet1!$B$12:$E$12</c:f>
              <c:strCache>
                <c:ptCount val="4"/>
                <c:pt idx="0">
                  <c:v>openacc-old</c:v>
                </c:pt>
                <c:pt idx="1">
                  <c:v>merge memcpy, distance-cpu</c:v>
                </c:pt>
                <c:pt idx="2">
                  <c:v>sinf for acc</c:v>
                </c:pt>
                <c:pt idx="3">
                  <c:v>cuda</c:v>
                </c:pt>
              </c:strCache>
            </c:strRef>
          </c:cat>
          <c:val>
            <c:numRef>
              <c:f>Sheet1!$B$13:$E$13</c:f>
              <c:numCache>
                <c:formatCode>General</c:formatCode>
                <c:ptCount val="4"/>
                <c:pt idx="0">
                  <c:v>20.8</c:v>
                </c:pt>
                <c:pt idx="1">
                  <c:v>20</c:v>
                </c:pt>
                <c:pt idx="2">
                  <c:v>19.600000000000001</c:v>
                </c:pt>
                <c:pt idx="3">
                  <c:v>17.8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5190528"/>
        <c:axId val="125315328"/>
      </c:barChart>
      <c:catAx>
        <c:axId val="10519052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25315328"/>
        <c:crosses val="autoZero"/>
        <c:auto val="1"/>
        <c:lblAlgn val="ctr"/>
        <c:lblOffset val="100"/>
        <c:noMultiLvlLbl val="0"/>
      </c:catAx>
      <c:valAx>
        <c:axId val="125315328"/>
        <c:scaling>
          <c:orientation val="minMax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51905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(Sheet1!$B$12:$E$12,Sheet1!$G$12)</c:f>
              <c:strCache>
                <c:ptCount val="5"/>
                <c:pt idx="0">
                  <c:v>openacc-old</c:v>
                </c:pt>
                <c:pt idx="1">
                  <c:v>merge memcpy, distance-cpu</c:v>
                </c:pt>
                <c:pt idx="2">
                  <c:v>sinf for acc</c:v>
                </c:pt>
                <c:pt idx="3">
                  <c:v>cuda</c:v>
                </c:pt>
                <c:pt idx="4">
                  <c:v>new steric</c:v>
                </c:pt>
              </c:strCache>
            </c:strRef>
          </c:cat>
          <c:val>
            <c:numRef>
              <c:f>(Sheet1!$B$13:$E$13,Sheet1!$G$13)</c:f>
              <c:numCache>
                <c:formatCode>General</c:formatCode>
                <c:ptCount val="5"/>
                <c:pt idx="0">
                  <c:v>20.8</c:v>
                </c:pt>
                <c:pt idx="1">
                  <c:v>20</c:v>
                </c:pt>
                <c:pt idx="2">
                  <c:v>19.600000000000001</c:v>
                </c:pt>
                <c:pt idx="3">
                  <c:v>17.8</c:v>
                </c:pt>
                <c:pt idx="4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628416"/>
        <c:axId val="19629952"/>
      </c:barChart>
      <c:catAx>
        <c:axId val="1962841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9629952"/>
        <c:crosses val="autoZero"/>
        <c:auto val="1"/>
        <c:lblAlgn val="ctr"/>
        <c:lblOffset val="100"/>
        <c:noMultiLvlLbl val="0"/>
      </c:catAx>
      <c:valAx>
        <c:axId val="196299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6284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1 socket</c:v>
          </c:tx>
          <c:invertIfNegative val="0"/>
          <c:cat>
            <c:strRef>
              <c:f>Sheet1!$J$12:$O$12</c:f>
              <c:strCache>
                <c:ptCount val="6"/>
                <c:pt idx="0">
                  <c:v>openacc-cpu</c:v>
                </c:pt>
                <c:pt idx="1">
                  <c:v>openmp-gcc</c:v>
                </c:pt>
                <c:pt idx="2">
                  <c:v>openmp-pgi</c:v>
                </c:pt>
                <c:pt idx="3">
                  <c:v>openmp-intel</c:v>
                </c:pt>
                <c:pt idx="4">
                  <c:v>open-mp-intel-new</c:v>
                </c:pt>
                <c:pt idx="5">
                  <c:v>openacc-gpu</c:v>
                </c:pt>
              </c:strCache>
            </c:strRef>
          </c:cat>
          <c:val>
            <c:numRef>
              <c:f>Sheet1!$J$13:$O$13</c:f>
              <c:numCache>
                <c:formatCode>General</c:formatCode>
                <c:ptCount val="6"/>
                <c:pt idx="0">
                  <c:v>76</c:v>
                </c:pt>
                <c:pt idx="1">
                  <c:v>72</c:v>
                </c:pt>
                <c:pt idx="2">
                  <c:v>40.700000000000003</c:v>
                </c:pt>
                <c:pt idx="3">
                  <c:v>25.8</c:v>
                </c:pt>
                <c:pt idx="4">
                  <c:v>20.5</c:v>
                </c:pt>
                <c:pt idx="5">
                  <c:v>10</c:v>
                </c:pt>
              </c:numCache>
            </c:numRef>
          </c:val>
        </c:ser>
        <c:ser>
          <c:idx val="1"/>
          <c:order val="1"/>
          <c:tx>
            <c:v>2 socket</c:v>
          </c:tx>
          <c:invertIfNegative val="0"/>
          <c:cat>
            <c:strRef>
              <c:f>Sheet1!$J$12:$O$12</c:f>
              <c:strCache>
                <c:ptCount val="6"/>
                <c:pt idx="0">
                  <c:v>openacc-cpu</c:v>
                </c:pt>
                <c:pt idx="1">
                  <c:v>openmp-gcc</c:v>
                </c:pt>
                <c:pt idx="2">
                  <c:v>openmp-pgi</c:v>
                </c:pt>
                <c:pt idx="3">
                  <c:v>openmp-intel</c:v>
                </c:pt>
                <c:pt idx="4">
                  <c:v>open-mp-intel-new</c:v>
                </c:pt>
                <c:pt idx="5">
                  <c:v>openacc-gpu</c:v>
                </c:pt>
              </c:strCache>
            </c:strRef>
          </c:cat>
          <c:val>
            <c:numRef>
              <c:f>Sheet1!$J$14:$O$14</c:f>
              <c:numCache>
                <c:formatCode>General</c:formatCode>
                <c:ptCount val="6"/>
                <c:pt idx="0">
                  <c:v>46</c:v>
                </c:pt>
                <c:pt idx="1">
                  <c:v>46.5</c:v>
                </c:pt>
                <c:pt idx="2">
                  <c:v>29.7</c:v>
                </c:pt>
                <c:pt idx="3">
                  <c:v>19.8</c:v>
                </c:pt>
                <c:pt idx="4">
                  <c:v>14.3</c:v>
                </c:pt>
                <c:pt idx="5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7852544"/>
        <c:axId val="107854848"/>
      </c:barChart>
      <c:catAx>
        <c:axId val="1078525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7854848"/>
        <c:crosses val="autoZero"/>
        <c:auto val="1"/>
        <c:lblAlgn val="ctr"/>
        <c:lblOffset val="100"/>
        <c:noMultiLvlLbl val="0"/>
      </c:catAx>
      <c:valAx>
        <c:axId val="1078548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/>
                  <a:t>Elasped Time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78525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NCI-CBITT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George Zaki and Peng Wang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7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8763000" cy="2199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7848600" cy="294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5689444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 Time: 103 us =&gt; 43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22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Application Time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5540188"/>
            <a:ext cx="3847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2.1X improvement compared to day 1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8477918"/>
              </p:ext>
            </p:extLst>
          </p:nvPr>
        </p:nvGraphicFramePr>
        <p:xfrm>
          <a:off x="762000" y="1447800"/>
          <a:ext cx="7696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3538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Summary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0020442"/>
              </p:ext>
            </p:extLst>
          </p:nvPr>
        </p:nvGraphicFramePr>
        <p:xfrm>
          <a:off x="906411" y="1600199"/>
          <a:ext cx="7331178" cy="3657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2833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/>
            <a:r>
              <a:rPr lang="en-US" dirty="0" err="1" smtClean="0"/>
              <a:t>gprof</a:t>
            </a:r>
            <a:r>
              <a:rPr lang="en-US" dirty="0" smtClean="0"/>
              <a:t> gave misleading profiling with intel compiler</a:t>
            </a:r>
          </a:p>
          <a:p>
            <a:pPr marL="685800" lvl="1"/>
            <a:r>
              <a:rPr lang="en-US" dirty="0" smtClean="0"/>
              <a:t>or it needs special attention to compiler flags to work properly</a:t>
            </a:r>
          </a:p>
          <a:p>
            <a:pPr marL="285750" indent="-285750"/>
            <a:r>
              <a:rPr lang="en-US" dirty="0" smtClean="0"/>
              <a:t>We can reduce multi-GPU launch overhead using </a:t>
            </a:r>
            <a:r>
              <a:rPr lang="en-US" dirty="0" err="1" smtClean="0"/>
              <a:t>OpenMP</a:t>
            </a:r>
            <a:endParaRPr lang="en-US" dirty="0" smtClean="0"/>
          </a:p>
          <a:p>
            <a:r>
              <a:rPr lang="en-US" dirty="0" smtClean="0"/>
              <a:t>Porting is easier in </a:t>
            </a:r>
            <a:r>
              <a:rPr lang="en-US" dirty="0" err="1" smtClean="0"/>
              <a:t>OpenACC</a:t>
            </a:r>
            <a:r>
              <a:rPr lang="en-US" dirty="0" smtClean="0"/>
              <a:t> than CUDA. However:</a:t>
            </a:r>
            <a:endParaRPr lang="en-US" dirty="0"/>
          </a:p>
          <a:p>
            <a:pPr lvl="1"/>
            <a:r>
              <a:rPr lang="en-US" dirty="0" err="1" smtClean="0"/>
              <a:t>OpenACC</a:t>
            </a:r>
            <a:r>
              <a:rPr lang="en-US" dirty="0" smtClean="0"/>
              <a:t> doesn’t always play nice with </a:t>
            </a:r>
            <a:r>
              <a:rPr lang="en-US" dirty="0" err="1" smtClean="0"/>
              <a:t>OpenMP</a:t>
            </a:r>
            <a:r>
              <a:rPr lang="en-US" dirty="0" smtClean="0"/>
              <a:t>, bug not fixed in 16.4 </a:t>
            </a:r>
          </a:p>
          <a:p>
            <a:pPr lvl="1"/>
            <a:r>
              <a:rPr lang="en-US" dirty="0" err="1" smtClean="0"/>
              <a:t>OpenACC</a:t>
            </a:r>
            <a:r>
              <a:rPr lang="en-US" dirty="0" smtClean="0"/>
              <a:t>-CUDA interop didn’t work on 2 GPUs</a:t>
            </a:r>
          </a:p>
          <a:p>
            <a:pPr lvl="1"/>
            <a:r>
              <a:rPr lang="en-US" dirty="0" smtClean="0"/>
              <a:t>“cache” cannot match explicit shared memory control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93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bigger problem for multi-GPU scaling</a:t>
            </a:r>
          </a:p>
          <a:p>
            <a:r>
              <a:rPr lang="en-US" dirty="0" smtClean="0"/>
              <a:t>Port the IDL code to GPU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389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UDel</a:t>
            </a:r>
            <a:r>
              <a:rPr lang="en-US" dirty="0" smtClean="0"/>
              <a:t> – We ate a lot!</a:t>
            </a:r>
          </a:p>
          <a:p>
            <a:r>
              <a:rPr lang="en-US" dirty="0" smtClean="0"/>
              <a:t>ORNL – Scrums help!</a:t>
            </a:r>
          </a:p>
          <a:p>
            <a:r>
              <a:rPr lang="en-US" dirty="0" smtClean="0"/>
              <a:t>NVIGIA-PGI – Keep the good tools coming!</a:t>
            </a:r>
          </a:p>
          <a:p>
            <a:r>
              <a:rPr lang="en-US" dirty="0" smtClean="0"/>
              <a:t>Peng Wang – Great team work!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60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94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Pushed </a:t>
            </a:r>
            <a:r>
              <a:rPr lang="en-US" dirty="0"/>
              <a:t>m</a:t>
            </a:r>
            <a:r>
              <a:rPr lang="en-US" dirty="0" smtClean="0"/>
              <a:t>ath </a:t>
            </a:r>
            <a:r>
              <a:rPr lang="en-US" dirty="0"/>
              <a:t>o</a:t>
            </a:r>
            <a:r>
              <a:rPr lang="en-US" dirty="0" smtClean="0"/>
              <a:t>ptimization a bit too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sinf</a:t>
            </a:r>
            <a:r>
              <a:rPr lang="en-US" dirty="0" smtClean="0"/>
              <a:t>” &amp; “</a:t>
            </a:r>
            <a:r>
              <a:rPr lang="en-US" dirty="0" err="1" smtClean="0"/>
              <a:t>sqrtf</a:t>
            </a:r>
            <a:r>
              <a:rPr lang="en-US" dirty="0" smtClean="0"/>
              <a:t>” helped</a:t>
            </a:r>
          </a:p>
          <a:p>
            <a:r>
              <a:rPr lang="en-US" dirty="0" smtClean="0"/>
              <a:t>Add “-</a:t>
            </a:r>
            <a:r>
              <a:rPr lang="en-US" dirty="0" err="1" smtClean="0"/>
              <a:t>use_fast_math</a:t>
            </a:r>
            <a:r>
              <a:rPr lang="en-US" dirty="0" smtClean="0"/>
              <a:t>”: </a:t>
            </a:r>
            <a:r>
              <a:rPr lang="en-US" dirty="0" err="1" smtClean="0"/>
              <a:t>NaN</a:t>
            </a:r>
            <a:endParaRPr lang="en-US" dirty="0" smtClean="0"/>
          </a:p>
          <a:p>
            <a:pPr lvl="1"/>
            <a:r>
              <a:rPr lang="en-US" dirty="0" err="1"/>
              <a:t>sqrt</a:t>
            </a:r>
            <a:r>
              <a:rPr lang="en-US" dirty="0"/>
              <a:t>(15625)=125:</a:t>
            </a:r>
          </a:p>
          <a:p>
            <a:pPr lvl="2"/>
            <a:r>
              <a:rPr lang="en-US" dirty="0"/>
              <a:t>w/o </a:t>
            </a:r>
            <a:r>
              <a:rPr lang="en-US" dirty="0" err="1"/>
              <a:t>use_fast_math</a:t>
            </a:r>
            <a:r>
              <a:rPr lang="en-US" dirty="0"/>
              <a:t>: 125</a:t>
            </a:r>
          </a:p>
          <a:p>
            <a:pPr lvl="2"/>
            <a:r>
              <a:rPr lang="en-US" dirty="0"/>
              <a:t>w/ </a:t>
            </a:r>
            <a:r>
              <a:rPr lang="en-US" dirty="0" err="1"/>
              <a:t>use_fast_math</a:t>
            </a:r>
            <a:r>
              <a:rPr lang="en-US" dirty="0"/>
              <a:t>: 124.999992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sqrt</a:t>
            </a:r>
            <a:r>
              <a:rPr lang="en-US" dirty="0"/>
              <a:t>(15625)):</a:t>
            </a:r>
          </a:p>
          <a:p>
            <a:pPr lvl="2"/>
            <a:r>
              <a:rPr lang="en-US" dirty="0"/>
              <a:t>w/o </a:t>
            </a:r>
            <a:r>
              <a:rPr lang="en-US" dirty="0" err="1"/>
              <a:t>use_fast_math</a:t>
            </a:r>
            <a:r>
              <a:rPr lang="en-US" dirty="0"/>
              <a:t>: 125</a:t>
            </a:r>
          </a:p>
          <a:p>
            <a:pPr lvl="2"/>
            <a:r>
              <a:rPr lang="en-US" dirty="0"/>
              <a:t>w/ </a:t>
            </a:r>
            <a:r>
              <a:rPr lang="en-US" dirty="0" err="1"/>
              <a:t>use_fast_math</a:t>
            </a:r>
            <a:r>
              <a:rPr lang="en-US" dirty="0"/>
              <a:t>: 124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5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CUDA+OpenMP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52" y="1447800"/>
            <a:ext cx="9009448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5334000"/>
            <a:ext cx="2945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Overlapping launch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8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Listed on 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2 GPU scaling</a:t>
            </a:r>
          </a:p>
          <a:p>
            <a:r>
              <a:rPr lang="en-US" dirty="0" smtClean="0"/>
              <a:t>Optimize GPU kernels</a:t>
            </a:r>
          </a:p>
          <a:p>
            <a:r>
              <a:rPr lang="en-US" dirty="0" smtClean="0"/>
              <a:t>Analyze overall performance bottleneck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2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GPU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 out reason for poor scaling: kernel too short, dominated by launch overhead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038600"/>
            <a:ext cx="8810625" cy="2309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99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2 GPU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launch overhead</a:t>
            </a:r>
          </a:p>
          <a:p>
            <a:pPr lvl="1"/>
            <a:r>
              <a:rPr lang="en-US" dirty="0" smtClean="0"/>
              <a:t>Merge multiple </a:t>
            </a:r>
            <a:r>
              <a:rPr lang="en-US" dirty="0" err="1" smtClean="0"/>
              <a:t>memcpy</a:t>
            </a:r>
            <a:r>
              <a:rPr lang="en-US" dirty="0" smtClean="0"/>
              <a:t> into one by allocating one array and doing pointer math</a:t>
            </a:r>
          </a:p>
          <a:p>
            <a:pPr lvl="1"/>
            <a:r>
              <a:rPr lang="en-US" dirty="0" smtClean="0"/>
              <a:t>Move a small kernel to CPU</a:t>
            </a:r>
          </a:p>
          <a:p>
            <a:r>
              <a:rPr lang="en-US" dirty="0" smtClean="0"/>
              <a:t>Should be better for larger problem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267200"/>
            <a:ext cx="8810625" cy="229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60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2 GPU Scaling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9148317"/>
              </p:ext>
            </p:extLst>
          </p:nvPr>
        </p:nvGraphicFramePr>
        <p:xfrm>
          <a:off x="381000" y="1905000"/>
          <a:ext cx="82296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7400" y="6096000"/>
            <a:ext cx="492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GPU improves by ~5%; 2 GPU improves by ~10%.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69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Optimization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19849"/>
              </p:ext>
            </p:extLst>
          </p:nvPr>
        </p:nvGraphicFramePr>
        <p:xfrm>
          <a:off x="2362200" y="1676400"/>
          <a:ext cx="3206750" cy="290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1775"/>
                <a:gridCol w="814975"/>
              </a:tblGrid>
              <a:tr h="263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openacc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K20X (</a:t>
                      </a:r>
                      <a:r>
                        <a:rPr lang="en-US" sz="1400" u="none" strike="noStrike" dirty="0" err="1" smtClean="0">
                          <a:effectLst/>
                        </a:rPr>
                        <a:t>ms</a:t>
                      </a:r>
                      <a:r>
                        <a:rPr lang="en-US" sz="1400" u="none" strike="noStrike" dirty="0" smtClean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</a:tr>
              <a:tr h="263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cuda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46.5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</a:tr>
              <a:tr h="263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smem</a:t>
                      </a:r>
                      <a:r>
                        <a:rPr lang="en-US" sz="1400" u="none" strike="noStrike" dirty="0">
                          <a:effectLst/>
                        </a:rPr>
                        <a:t> for </a:t>
                      </a:r>
                      <a:r>
                        <a:rPr lang="en-US" sz="1400" u="none" strike="noStrike" dirty="0" err="1">
                          <a:effectLst/>
                        </a:rPr>
                        <a:t>scat_par_rest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</a:tr>
              <a:tr h="263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smem</a:t>
                      </a:r>
                      <a:r>
                        <a:rPr lang="en-US" sz="1400" u="none" strike="noStrike" dirty="0">
                          <a:effectLst/>
                        </a:rPr>
                        <a:t> for </a:t>
                      </a:r>
                      <a:r>
                        <a:rPr lang="en-US" sz="1400" u="none" strike="noStrike" dirty="0" err="1">
                          <a:effectLst/>
                        </a:rPr>
                        <a:t>atom_type_map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</a:tr>
              <a:tr h="263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LDG for distances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39.4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</a:tr>
              <a:tr h="263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L1 for distances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</a:tr>
              <a:tr h="263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sinf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</a:tr>
              <a:tr h="263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sqrtf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25.3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</a:tr>
              <a:tr h="263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"f" for index formula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</a:tr>
              <a:tr h="263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LDG for distances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23.4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</a:tr>
              <a:tr h="263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"</a:t>
                      </a:r>
                      <a:r>
                        <a:rPr lang="en-US" sz="1400" u="none" strike="noStrike" dirty="0" err="1">
                          <a:effectLst/>
                        </a:rPr>
                        <a:t>ftz,prec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en-US" sz="1400" u="none" strike="noStrike" dirty="0" err="1">
                          <a:effectLst/>
                        </a:rPr>
                        <a:t>sqrt,prec</a:t>
                      </a:r>
                      <a:r>
                        <a:rPr lang="en-US" sz="1400" u="none" strike="noStrike" dirty="0">
                          <a:effectLst/>
                        </a:rPr>
                        <a:t>-div"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5105400"/>
            <a:ext cx="552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Rewrite </a:t>
            </a:r>
            <a:r>
              <a:rPr lang="en-US" dirty="0" err="1" smtClean="0"/>
              <a:t>OpenACC</a:t>
            </a:r>
            <a:r>
              <a:rPr lang="en-US" dirty="0" smtClean="0"/>
              <a:t> loop in CUDA, got ~2X speedup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Apply </a:t>
            </a:r>
            <a:r>
              <a:rPr lang="en-US" dirty="0" smtClean="0"/>
              <a:t>“</a:t>
            </a:r>
            <a:r>
              <a:rPr lang="en-US" dirty="0" err="1" smtClean="0"/>
              <a:t>sinf</a:t>
            </a:r>
            <a:r>
              <a:rPr lang="en-US" dirty="0" smtClean="0"/>
              <a:t> &amp; </a:t>
            </a:r>
            <a:r>
              <a:rPr lang="en-US" dirty="0" err="1" smtClean="0"/>
              <a:t>sqrtf</a:t>
            </a:r>
            <a:r>
              <a:rPr lang="en-US" dirty="0" smtClean="0"/>
              <a:t>” </a:t>
            </a:r>
            <a:r>
              <a:rPr lang="en-US" dirty="0" smtClean="0"/>
              <a:t>trick to </a:t>
            </a:r>
            <a:r>
              <a:rPr lang="en-US" dirty="0" err="1" smtClean="0"/>
              <a:t>OpenACC</a:t>
            </a:r>
            <a:r>
              <a:rPr lang="en-US" dirty="0" smtClean="0"/>
              <a:t>, 42 </a:t>
            </a:r>
            <a:r>
              <a:rPr lang="en-US" dirty="0" err="1" smtClean="0"/>
              <a:t>ms</a:t>
            </a:r>
            <a:r>
              <a:rPr lang="en-US" dirty="0" smtClean="0"/>
              <a:t> =&gt; 34 </a:t>
            </a:r>
            <a:r>
              <a:rPr lang="en-US" dirty="0" err="1" smtClean="0"/>
              <a:t>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3378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Part Speedup: 43%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Elapsed time for compute routine</a:t>
            </a:r>
          </a:p>
          <a:p>
            <a:pPr lvl="1"/>
            <a:r>
              <a:rPr lang="en-US" dirty="0" err="1" smtClean="0"/>
              <a:t>memcpy</a:t>
            </a:r>
            <a:r>
              <a:rPr lang="en-US" dirty="0" smtClean="0"/>
              <a:t>, kernel, launch overhead, sync,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595312"/>
              </p:ext>
            </p:extLst>
          </p:nvPr>
        </p:nvGraphicFramePr>
        <p:xfrm>
          <a:off x="838200" y="2362200"/>
          <a:ext cx="63246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984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Application Time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6257135"/>
              </p:ext>
            </p:extLst>
          </p:nvPr>
        </p:nvGraphicFramePr>
        <p:xfrm>
          <a:off x="381000" y="1676400"/>
          <a:ext cx="7563105" cy="3704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6043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is the bottleneck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581150"/>
            <a:ext cx="724852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0" y="5181600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66800" y="5029200"/>
            <a:ext cx="77167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steric_penalty</a:t>
            </a:r>
            <a:r>
              <a:rPr lang="en-US" dirty="0" smtClean="0"/>
              <a:t> function the most time consuming CPU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Port data management to CUDA, so we can use Intel compiler for CPU part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Didn’t help much, even though initially </a:t>
            </a:r>
            <a:r>
              <a:rPr lang="en-US" dirty="0" err="1" smtClean="0"/>
              <a:t>gprof</a:t>
            </a:r>
            <a:r>
              <a:rPr lang="en-US" dirty="0" smtClean="0"/>
              <a:t> suggested it will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Rewrite the STL-based data structure to use C array, replace STL algorithm by </a:t>
            </a:r>
            <a:br>
              <a:rPr lang="en-US" dirty="0" smtClean="0"/>
            </a:br>
            <a:r>
              <a:rPr lang="en-US" dirty="0" smtClean="0"/>
              <a:t>a custom one: ~ 5X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1581150"/>
            <a:ext cx="3505200" cy="299085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solidFill>
                <a:srgbClr val="FF0000"/>
              </a:solidFill>
            </a:endParaRPr>
          </a:p>
          <a:p>
            <a:pPr algn="ctr"/>
            <a:endParaRPr lang="en-US" sz="2800" dirty="0">
              <a:solidFill>
                <a:srgbClr val="FF0000"/>
              </a:solidFill>
            </a:endParaRPr>
          </a:p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CPU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1599" y="1601932"/>
            <a:ext cx="3062865" cy="2990850"/>
          </a:xfrm>
          <a:prstGeom prst="rect">
            <a:avLst/>
          </a:prstGeom>
          <a:solidFill>
            <a:srgbClr val="92D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solidFill>
                <a:srgbClr val="FF0000"/>
              </a:solidFill>
            </a:endParaRPr>
          </a:p>
          <a:p>
            <a:pPr algn="ctr"/>
            <a:endParaRPr lang="en-US" sz="2800" dirty="0">
              <a:solidFill>
                <a:srgbClr val="FF0000"/>
              </a:solidFill>
            </a:endParaRPr>
          </a:p>
          <a:p>
            <a:pPr algn="ctr"/>
            <a:r>
              <a:rPr lang="en-US" sz="3600" b="1" dirty="0">
                <a:solidFill>
                  <a:srgbClr val="FF0000"/>
                </a:solidFill>
              </a:rPr>
              <a:t>G</a:t>
            </a:r>
            <a:r>
              <a:rPr lang="en-US" sz="3600" b="1" dirty="0" smtClean="0">
                <a:solidFill>
                  <a:srgbClr val="FF0000"/>
                </a:solidFill>
              </a:rPr>
              <a:t>PU</a:t>
            </a:r>
          </a:p>
        </p:txBody>
      </p:sp>
    </p:spTree>
    <p:extLst>
      <p:ext uri="{BB962C8B-B14F-4D97-AF65-F5344CB8AC3E}">
        <p14:creationId xmlns:p14="http://schemas.microsoft.com/office/powerpoint/2010/main" val="174159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2460</TotalTime>
  <Words>422</Words>
  <Application>Microsoft Office PowerPoint</Application>
  <PresentationFormat>On-screen Show (4:3)</PresentationFormat>
  <Paragraphs>88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NCI-CBITT</vt:lpstr>
      <vt:lpstr>Task Listed on Day 1</vt:lpstr>
      <vt:lpstr>2 GPU Scaling</vt:lpstr>
      <vt:lpstr>Improve 2 GPU Scaling</vt:lpstr>
      <vt:lpstr>Improve 2 GPU Scaling</vt:lpstr>
      <vt:lpstr>Kernel Optimization</vt:lpstr>
      <vt:lpstr>GPU Part Speedup: 43%</vt:lpstr>
      <vt:lpstr>Overall Application Time</vt:lpstr>
      <vt:lpstr>CPU is the bottleneck</vt:lpstr>
      <vt:lpstr>PowerPoint Presentation</vt:lpstr>
      <vt:lpstr>Overall Application Time</vt:lpstr>
      <vt:lpstr>Performance Summary</vt:lpstr>
      <vt:lpstr>Lesson Learned</vt:lpstr>
      <vt:lpstr>Plan</vt:lpstr>
      <vt:lpstr>Thanks You!</vt:lpstr>
      <vt:lpstr>Backup</vt:lpstr>
      <vt:lpstr>Pushed math optimization a bit too far</vt:lpstr>
      <vt:lpstr>CUDA+OpenMP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Wang</dc:creator>
  <cp:lastModifiedBy>NVIDIA</cp:lastModifiedBy>
  <cp:revision>53</cp:revision>
  <dcterms:created xsi:type="dcterms:W3CDTF">2006-08-16T00:00:00Z</dcterms:created>
  <dcterms:modified xsi:type="dcterms:W3CDTF">2016-05-06T14:40:58Z</dcterms:modified>
</cp:coreProperties>
</file>