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5" r:id="rId3"/>
    <p:sldId id="257" r:id="rId4"/>
    <p:sldId id="260" r:id="rId5"/>
    <p:sldId id="259" r:id="rId6"/>
    <p:sldId id="261" r:id="rId7"/>
    <p:sldId id="264" r:id="rId8"/>
    <p:sldId id="266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A35F-4FE5-FA4B-B637-7483E3F5B43D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7F3D-9259-9E40-8850-C4676C0A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A35F-4FE5-FA4B-B637-7483E3F5B43D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7F3D-9259-9E40-8850-C4676C0A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A35F-4FE5-FA4B-B637-7483E3F5B43D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7F3D-9259-9E40-8850-C4676C0A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4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A35F-4FE5-FA4B-B637-7483E3F5B43D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7F3D-9259-9E40-8850-C4676C0A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5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A35F-4FE5-FA4B-B637-7483E3F5B43D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7F3D-9259-9E40-8850-C4676C0A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3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A35F-4FE5-FA4B-B637-7483E3F5B43D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7F3D-9259-9E40-8850-C4676C0A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3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A35F-4FE5-FA4B-B637-7483E3F5B43D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7F3D-9259-9E40-8850-C4676C0A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4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A35F-4FE5-FA4B-B637-7483E3F5B43D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7F3D-9259-9E40-8850-C4676C0A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A35F-4FE5-FA4B-B637-7483E3F5B43D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7F3D-9259-9E40-8850-C4676C0A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9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A35F-4FE5-FA4B-B637-7483E3F5B43D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7F3D-9259-9E40-8850-C4676C0A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2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A35F-4FE5-FA4B-B637-7483E3F5B43D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7F3D-9259-9E40-8850-C4676C0A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8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A35F-4FE5-FA4B-B637-7483E3F5B43D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B7F3D-9259-9E40-8850-C4676C0A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1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1774174" y="1232688"/>
            <a:ext cx="6705225" cy="423155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FUN3D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9254" y="5296147"/>
            <a:ext cx="7680145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Make FUN3D Great Again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" name="Picture 5" descr="NASA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090" y="1417638"/>
            <a:ext cx="4808944" cy="398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1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deCogsEqn (1)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33" y="2024629"/>
            <a:ext cx="7632700" cy="177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2848" y="4167714"/>
            <a:ext cx="82478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X</a:t>
            </a:r>
            <a:r>
              <a:rPr lang="en-US" sz="2800" dirty="0" smtClean="0"/>
              <a:t>: number of title slides presented by the FUN3D team</a:t>
            </a:r>
          </a:p>
          <a:p>
            <a:r>
              <a:rPr lang="en-US" sz="2800" dirty="0" err="1" smtClean="0">
                <a:latin typeface="Times New Roman"/>
                <a:cs typeface="Times New Roman"/>
              </a:rPr>
              <a:t>ε</a:t>
            </a:r>
            <a:r>
              <a:rPr lang="en-US" sz="2800" dirty="0" smtClean="0"/>
              <a:t>: Tolerance for useless nonsense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A</a:t>
            </a:r>
            <a:r>
              <a:rPr lang="en-US" sz="2800" dirty="0" smtClean="0"/>
              <a:t>: The audience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222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Outstanding Technical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System issues (Pleiades @ NASA)</a:t>
            </a:r>
          </a:p>
          <a:p>
            <a:pPr lvl="1"/>
            <a:r>
              <a:rPr lang="en-US" dirty="0" smtClean="0"/>
              <a:t>No dedicated queue</a:t>
            </a:r>
          </a:p>
          <a:p>
            <a:pPr lvl="1"/>
            <a:r>
              <a:rPr lang="en-US" dirty="0" smtClean="0"/>
              <a:t>Queue broken when we got it</a:t>
            </a:r>
          </a:p>
          <a:p>
            <a:pPr lvl="1"/>
            <a:r>
              <a:rPr lang="en-US" dirty="0" smtClean="0"/>
              <a:t>gpu_k40 queue contained non-</a:t>
            </a:r>
            <a:r>
              <a:rPr lang="en-US" dirty="0" err="1" smtClean="0"/>
              <a:t>gpu</a:t>
            </a:r>
            <a:r>
              <a:rPr lang="en-US" dirty="0" smtClean="0"/>
              <a:t> nodes ;-)</a:t>
            </a:r>
          </a:p>
          <a:p>
            <a:pPr lvl="1"/>
            <a:r>
              <a:rPr lang="en-US" dirty="0" smtClean="0"/>
              <a:t>Needed special installation recipe for TAU</a:t>
            </a:r>
          </a:p>
          <a:p>
            <a:r>
              <a:rPr lang="en-US" dirty="0" smtClean="0"/>
              <a:t>TAU Profiles</a:t>
            </a:r>
          </a:p>
          <a:p>
            <a:pPr lvl="1"/>
            <a:r>
              <a:rPr lang="en-US" dirty="0" smtClean="0"/>
              <a:t>Needed special installation recipe</a:t>
            </a:r>
          </a:p>
          <a:p>
            <a:pPr lvl="1"/>
            <a:r>
              <a:rPr lang="en-US" dirty="0" smtClean="0"/>
              <a:t>Collect CUPTI events, not metrics</a:t>
            </a:r>
            <a:endParaRPr lang="en-US" dirty="0" smtClean="0"/>
          </a:p>
          <a:p>
            <a:r>
              <a:rPr lang="en-US" dirty="0" smtClean="0"/>
              <a:t>NVIDIA Profiles</a:t>
            </a:r>
          </a:p>
          <a:p>
            <a:pPr lvl="1"/>
            <a:r>
              <a:rPr lang="en-US" dirty="0" smtClean="0"/>
              <a:t>Couldn’t collect metric data</a:t>
            </a:r>
          </a:p>
          <a:p>
            <a:pPr lvl="2"/>
            <a:r>
              <a:rPr lang="en-US" dirty="0" smtClean="0"/>
              <a:t>Solution: filter using --kernels flag (before --analysis-metrics)</a:t>
            </a:r>
          </a:p>
          <a:p>
            <a:pPr lvl="1"/>
            <a:r>
              <a:rPr lang="en-US" dirty="0" smtClean="0"/>
              <a:t>WIFI dropping / </a:t>
            </a:r>
            <a:r>
              <a:rPr lang="en-US" dirty="0" err="1" smtClean="0"/>
              <a:t>ssh</a:t>
            </a:r>
            <a:r>
              <a:rPr lang="en-US" dirty="0" smtClean="0"/>
              <a:t> timeout</a:t>
            </a:r>
          </a:p>
        </p:txBody>
      </p:sp>
    </p:spTree>
    <p:extLst>
      <p:ext uri="{BB962C8B-B14F-4D97-AF65-F5344CB8AC3E}">
        <p14:creationId xmlns:p14="http://schemas.microsoft.com/office/powerpoint/2010/main" val="191240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gpu_linearize_integrateInterior</a:t>
            </a:r>
            <a:r>
              <a:rPr lang="en-US" dirty="0" smtClean="0"/>
              <a:t>, </a:t>
            </a:r>
            <a:r>
              <a:rPr lang="en-US" dirty="0" err="1" smtClean="0"/>
              <a:t>edgejp</a:t>
            </a:r>
            <a:r>
              <a:rPr lang="en-US" dirty="0" smtClean="0"/>
              <a:t>, </a:t>
            </a:r>
            <a:r>
              <a:rPr lang="en-US" dirty="0" err="1" smtClean="0"/>
              <a:t>dfdup</a:t>
            </a:r>
            <a:endParaRPr lang="en-US" dirty="0" smtClean="0"/>
          </a:p>
          <a:p>
            <a:pPr lvl="1"/>
            <a:r>
              <a:rPr lang="en-US" dirty="0" smtClean="0"/>
              <a:t>HUGE (~2k-5k lines, 36 pages / kernel)</a:t>
            </a:r>
          </a:p>
          <a:p>
            <a:pPr lvl="1"/>
            <a:r>
              <a:rPr lang="en-US" dirty="0" smtClean="0"/>
              <a:t>Large register state</a:t>
            </a:r>
          </a:p>
          <a:p>
            <a:pPr lvl="1"/>
            <a:r>
              <a:rPr lang="en-US" dirty="0" smtClean="0"/>
              <a:t>Course grained parallelism</a:t>
            </a:r>
          </a:p>
          <a:p>
            <a:pPr lvl="1"/>
            <a:r>
              <a:rPr lang="en-US" dirty="0" smtClean="0"/>
              <a:t>Low occupancy</a:t>
            </a:r>
          </a:p>
          <a:p>
            <a:pPr lvl="1"/>
            <a:r>
              <a:rPr lang="en-US" dirty="0" smtClean="0"/>
              <a:t>Poor data access pattern</a:t>
            </a:r>
          </a:p>
          <a:p>
            <a:r>
              <a:rPr lang="en-US" dirty="0" err="1" smtClean="0"/>
              <a:t>blockspmv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err="1" smtClean="0"/>
              <a:t>cusparse</a:t>
            </a:r>
            <a:r>
              <a:rPr lang="en-US" dirty="0" smtClean="0"/>
              <a:t> </a:t>
            </a:r>
            <a:r>
              <a:rPr lang="en-US" dirty="0" err="1" smtClean="0"/>
              <a:t>peformance</a:t>
            </a:r>
            <a:r>
              <a:rPr lang="en-US" dirty="0" smtClean="0"/>
              <a:t> low</a:t>
            </a:r>
          </a:p>
          <a:p>
            <a:pPr lvl="1"/>
            <a:r>
              <a:rPr lang="en-US" dirty="0" smtClean="0"/>
              <a:t>Have custom kernel up to 32x32, want larger</a:t>
            </a:r>
          </a:p>
        </p:txBody>
      </p:sp>
    </p:spTree>
    <p:extLst>
      <p:ext uri="{BB962C8B-B14F-4D97-AF65-F5344CB8AC3E}">
        <p14:creationId xmlns:p14="http://schemas.microsoft.com/office/powerpoint/2010/main" val="317054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Kernel splitting</a:t>
            </a:r>
          </a:p>
          <a:p>
            <a:pPr lvl="1"/>
            <a:r>
              <a:rPr lang="en-US" dirty="0" smtClean="0"/>
              <a:t>Find logical interfaces between code regions</a:t>
            </a:r>
          </a:p>
          <a:p>
            <a:pPr lvl="1"/>
            <a:r>
              <a:rPr lang="en-US" dirty="0" smtClean="0"/>
              <a:t>Avoid storing unnecessary state</a:t>
            </a:r>
          </a:p>
          <a:p>
            <a:pPr lvl="1"/>
            <a:r>
              <a:rPr lang="en-US" dirty="0" err="1" smtClean="0"/>
              <a:t>Recomputing</a:t>
            </a:r>
            <a:r>
              <a:rPr lang="en-US" dirty="0" smtClean="0"/>
              <a:t> vs. storing</a:t>
            </a:r>
          </a:p>
          <a:p>
            <a:r>
              <a:rPr lang="en-US" dirty="0" smtClean="0"/>
              <a:t>Expose another dimension of parallelism</a:t>
            </a:r>
          </a:p>
          <a:p>
            <a:pPr lvl="1"/>
            <a:r>
              <a:rPr lang="en-US" dirty="0" smtClean="0"/>
              <a:t>Loops currently per element, make per node</a:t>
            </a:r>
          </a:p>
          <a:p>
            <a:pPr lvl="1"/>
            <a:r>
              <a:rPr lang="en-US" dirty="0" smtClean="0"/>
              <a:t>Vectorize across nodes</a:t>
            </a:r>
          </a:p>
          <a:p>
            <a:pPr lvl="1"/>
            <a:r>
              <a:rPr lang="en-US" dirty="0" smtClean="0"/>
              <a:t>To color or not to color?</a:t>
            </a:r>
          </a:p>
          <a:p>
            <a:pPr lvl="2"/>
            <a:r>
              <a:rPr lang="en-US" dirty="0" smtClean="0"/>
              <a:t>Atomics</a:t>
            </a:r>
          </a:p>
          <a:p>
            <a:r>
              <a:rPr lang="en-US" dirty="0" smtClean="0"/>
              <a:t>Reroll loops</a:t>
            </a:r>
          </a:p>
          <a:p>
            <a:r>
              <a:rPr lang="en-US" dirty="0" smtClean="0"/>
              <a:t>Reorder loops</a:t>
            </a:r>
          </a:p>
          <a:p>
            <a:pPr lvl="1"/>
            <a:r>
              <a:rPr lang="en-US" dirty="0" smtClean="0"/>
              <a:t>Vector becomes a scalar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7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blockspmv</a:t>
            </a:r>
            <a:endParaRPr lang="en-US" dirty="0" smtClean="0"/>
          </a:p>
          <a:p>
            <a:pPr lvl="1"/>
            <a:r>
              <a:rPr lang="en-US" dirty="0" smtClean="0"/>
              <a:t>New kernel to handle larger blocks</a:t>
            </a:r>
          </a:p>
          <a:p>
            <a:pPr lvl="2"/>
            <a:r>
              <a:rPr lang="en-US" dirty="0" smtClean="0"/>
              <a:t>How I learned to love indexing </a:t>
            </a:r>
            <a:r>
              <a:rPr lang="en-US" dirty="0" smtClean="0">
                <a:sym typeface="Wingdings"/>
              </a:rPr>
              <a:t>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9839" y="3421581"/>
            <a:ext cx="8644323" cy="3296340"/>
            <a:chOff x="457200" y="3104070"/>
            <a:chExt cx="8644323" cy="3296340"/>
          </a:xfrm>
        </p:grpSpPr>
        <p:pic>
          <p:nvPicPr>
            <p:cNvPr id="5" name="Picture 4" descr="befor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104070"/>
              <a:ext cx="4295719" cy="3296340"/>
            </a:xfrm>
            <a:prstGeom prst="rect">
              <a:avLst/>
            </a:prstGeom>
          </p:spPr>
        </p:pic>
        <p:pic>
          <p:nvPicPr>
            <p:cNvPr id="6" name="Picture 5" descr="after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745" y="3104070"/>
              <a:ext cx="4279778" cy="329634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662981" y="3800791"/>
            <a:ext cx="13242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Before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23995" y="3800791"/>
            <a:ext cx="10466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After</a:t>
            </a:r>
            <a:endParaRPr lang="en-US" sz="3200" b="1" dirty="0"/>
          </a:p>
        </p:txBody>
      </p:sp>
      <p:sp>
        <p:nvSpPr>
          <p:cNvPr id="10" name="Down Arrow 9"/>
          <p:cNvSpPr/>
          <p:nvPr/>
        </p:nvSpPr>
        <p:spPr>
          <a:xfrm>
            <a:off x="3651063" y="5147755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6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MPI vs. MPS + </a:t>
            </a:r>
            <a:r>
              <a:rPr lang="en-US" dirty="0" err="1" smtClean="0"/>
              <a:t>OpenACC</a:t>
            </a:r>
            <a:r>
              <a:rPr lang="en-US" dirty="0" smtClean="0"/>
              <a:t> </a:t>
            </a:r>
            <a:r>
              <a:rPr lang="en-US" dirty="0" err="1" smtClean="0"/>
              <a:t>gpu_linearize_integrateInterior</a:t>
            </a:r>
            <a:endParaRPr lang="en-US" dirty="0"/>
          </a:p>
        </p:txBody>
      </p:sp>
      <p:pic>
        <p:nvPicPr>
          <p:cNvPr id="5" name="Picture 4" descr="Screen Shot 2016-05-03 at 2.44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1573"/>
            <a:ext cx="9144000" cy="430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6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FUN3D Profile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27328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Timestep</a:t>
            </a:r>
            <a:r>
              <a:rPr lang="en-US" b="1" dirty="0"/>
              <a:t>:  2.6 seconds</a:t>
            </a:r>
          </a:p>
          <a:p>
            <a:r>
              <a:rPr lang="sk-SK" b="1" dirty="0" smtClean="0"/>
              <a:t>zero_out</a:t>
            </a:r>
            <a:r>
              <a:rPr lang="sk-SK" b="1" dirty="0"/>
              <a:t>:  160 ms</a:t>
            </a:r>
          </a:p>
          <a:p>
            <a:r>
              <a:rPr lang="sk-SK" b="1" dirty="0"/>
              <a:t>dfdup:  560 ms</a:t>
            </a:r>
          </a:p>
          <a:p>
            <a:r>
              <a:rPr lang="sk-SK" b="1" dirty="0"/>
              <a:t>inviscid jacobian: 75 ms</a:t>
            </a:r>
          </a:p>
          <a:p>
            <a:r>
              <a:rPr lang="sk-SK" b="1" dirty="0"/>
              <a:t>edgejp: 613 ms</a:t>
            </a:r>
          </a:p>
          <a:p>
            <a:r>
              <a:rPr lang="sk-SK" b="1" dirty="0"/>
              <a:t>point solve:  313 ms</a:t>
            </a:r>
          </a:p>
          <a:p>
            <a:r>
              <a:rPr lang="sk-SK" b="1" dirty="0"/>
              <a:t>CPU:  857 ms</a:t>
            </a:r>
            <a:endParaRPr lang="en-US" b="1" dirty="0"/>
          </a:p>
        </p:txBody>
      </p:sp>
      <p:pic>
        <p:nvPicPr>
          <p:cNvPr id="6" name="Picture 5" descr="Untitled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2213"/>
            <a:ext cx="9144000" cy="162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4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NASALogo"/>
          <p:cNvPicPr>
            <a:picLocks noChangeAspect="1" noChangeArrowheads="1"/>
          </p:cNvPicPr>
          <p:nvPr/>
        </p:nvPicPr>
        <p:blipFill>
          <a:blip r:embed="rId2">
            <a:alphaModFix amt="20000"/>
          </a:blip>
          <a:srcRect/>
          <a:stretch>
            <a:fillRect/>
          </a:stretch>
        </p:blipFill>
        <p:spPr bwMode="auto">
          <a:xfrm>
            <a:off x="2196221" y="1469808"/>
            <a:ext cx="4751559" cy="391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 rot="19267439">
            <a:off x="1391566" y="2102043"/>
            <a:ext cx="6337307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  <a:endParaRPr lang="en-US" sz="9600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704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215</Words>
  <Application>Microsoft Macintosh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FUN3D</vt:lpstr>
      <vt:lpstr>PowerPoint Presentation</vt:lpstr>
      <vt:lpstr>Outstanding Technical Issues</vt:lpstr>
      <vt:lpstr>Kernels</vt:lpstr>
      <vt:lpstr>Possible solutions</vt:lpstr>
      <vt:lpstr>More possible solutions</vt:lpstr>
      <vt:lpstr>MPI vs. MPS + OpenACC gpu_linearize_integrateInterior</vt:lpstr>
      <vt:lpstr>FUN3D Profile</vt:lpstr>
      <vt:lpstr>PowerPoint Presentation</vt:lpstr>
    </vt:vector>
  </TitlesOfParts>
  <Company>ParaTools,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Linford</dc:creator>
  <cp:lastModifiedBy>John Linford</cp:lastModifiedBy>
  <cp:revision>21</cp:revision>
  <dcterms:created xsi:type="dcterms:W3CDTF">2016-05-03T16:45:13Z</dcterms:created>
  <dcterms:modified xsi:type="dcterms:W3CDTF">2016-05-03T18:56:53Z</dcterms:modified>
</cp:coreProperties>
</file>