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48" y="-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enwang\Dropbox%20(Nvidia)\supercomputing\nci\calc_ch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260696328621574E-2"/>
          <c:y val="3.3043213348331456E-2"/>
          <c:w val="0.91569111090029409"/>
          <c:h val="0.8923982939632545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Sheet1!$J$1:$J$2</c:f>
              <c:strCache>
                <c:ptCount val="2"/>
                <c:pt idx="0">
                  <c:v>openacc-old</c:v>
                </c:pt>
                <c:pt idx="1">
                  <c:v>openacc-new</c:v>
                </c:pt>
              </c:strCache>
            </c:strRef>
          </c:cat>
          <c:val>
            <c:numRef>
              <c:f>Sheet1!$K$1:$K$2</c:f>
              <c:numCache>
                <c:formatCode>General</c:formatCode>
                <c:ptCount val="2"/>
                <c:pt idx="0">
                  <c:v>191</c:v>
                </c:pt>
                <c:pt idx="1">
                  <c:v>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765760"/>
        <c:axId val="107767680"/>
      </c:barChart>
      <c:catAx>
        <c:axId val="107765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7767680"/>
        <c:crosses val="autoZero"/>
        <c:auto val="1"/>
        <c:lblAlgn val="ctr"/>
        <c:lblOffset val="100"/>
        <c:noMultiLvlLbl val="0"/>
      </c:catAx>
      <c:valAx>
        <c:axId val="10776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765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gpu</c:v>
          </c:tx>
          <c:invertIfNegative val="0"/>
          <c:cat>
            <c:strRef>
              <c:f>Sheet1!$B$12:$D$12</c:f>
              <c:strCache>
                <c:ptCount val="3"/>
                <c:pt idx="0">
                  <c:v>openacc-old</c:v>
                </c:pt>
                <c:pt idx="1">
                  <c:v>merge memcpy, distance-cpu</c:v>
                </c:pt>
                <c:pt idx="2">
                  <c:v>sinf for acc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20.8</c:v>
                </c:pt>
                <c:pt idx="1">
                  <c:v>20</c:v>
                </c:pt>
                <c:pt idx="2">
                  <c:v>19.600000000000001</c:v>
                </c:pt>
              </c:numCache>
            </c:numRef>
          </c:val>
        </c:ser>
        <c:ser>
          <c:idx val="1"/>
          <c:order val="1"/>
          <c:tx>
            <c:v>2 gpu</c:v>
          </c:tx>
          <c:invertIfNegative val="0"/>
          <c:cat>
            <c:strRef>
              <c:f>Sheet1!$B$12:$D$12</c:f>
              <c:strCache>
                <c:ptCount val="3"/>
                <c:pt idx="0">
                  <c:v>openacc-old</c:v>
                </c:pt>
                <c:pt idx="1">
                  <c:v>merge memcpy, distance-cpu</c:v>
                </c:pt>
                <c:pt idx="2">
                  <c:v>sinf for acc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23.77</c:v>
                </c:pt>
                <c:pt idx="1">
                  <c:v>21.5</c:v>
                </c:pt>
                <c:pt idx="2">
                  <c:v>21.6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016704"/>
        <c:axId val="103022592"/>
      </c:barChart>
      <c:catAx>
        <c:axId val="103016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3022592"/>
        <c:crosses val="autoZero"/>
        <c:auto val="1"/>
        <c:lblAlgn val="ctr"/>
        <c:lblOffset val="100"/>
        <c:noMultiLvlLbl val="0"/>
      </c:catAx>
      <c:valAx>
        <c:axId val="10302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016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socket</c:v>
          </c:tx>
          <c:invertIfNegative val="0"/>
          <c:cat>
            <c:strRef>
              <c:f>Sheet1!$I$12:$L$12</c:f>
              <c:strCache>
                <c:ptCount val="4"/>
                <c:pt idx="0">
                  <c:v>openacc-cpu</c:v>
                </c:pt>
                <c:pt idx="1">
                  <c:v>openmp-gcc</c:v>
                </c:pt>
                <c:pt idx="2">
                  <c:v>openmp-pgi</c:v>
                </c:pt>
                <c:pt idx="3">
                  <c:v>openacc-gpu</c:v>
                </c:pt>
              </c:strCache>
            </c:strRef>
          </c:cat>
          <c:val>
            <c:numRef>
              <c:f>Sheet1!$I$13:$L$13</c:f>
              <c:numCache>
                <c:formatCode>General</c:formatCode>
                <c:ptCount val="4"/>
                <c:pt idx="0">
                  <c:v>76</c:v>
                </c:pt>
                <c:pt idx="1">
                  <c:v>72</c:v>
                </c:pt>
                <c:pt idx="2">
                  <c:v>40.700000000000003</c:v>
                </c:pt>
                <c:pt idx="3">
                  <c:v>19.600000000000001</c:v>
                </c:pt>
              </c:numCache>
            </c:numRef>
          </c:val>
        </c:ser>
        <c:ser>
          <c:idx val="1"/>
          <c:order val="1"/>
          <c:tx>
            <c:v>2 socket</c:v>
          </c:tx>
          <c:invertIfNegative val="0"/>
          <c:cat>
            <c:strRef>
              <c:f>Sheet1!$I$12:$L$12</c:f>
              <c:strCache>
                <c:ptCount val="4"/>
                <c:pt idx="0">
                  <c:v>openacc-cpu</c:v>
                </c:pt>
                <c:pt idx="1">
                  <c:v>openmp-gcc</c:v>
                </c:pt>
                <c:pt idx="2">
                  <c:v>openmp-pgi</c:v>
                </c:pt>
                <c:pt idx="3">
                  <c:v>openacc-gpu</c:v>
                </c:pt>
              </c:strCache>
            </c:strRef>
          </c:cat>
          <c:val>
            <c:numRef>
              <c:f>Sheet1!$I$14:$L$14</c:f>
              <c:numCache>
                <c:formatCode>General</c:formatCode>
                <c:ptCount val="4"/>
                <c:pt idx="0">
                  <c:v>46</c:v>
                </c:pt>
                <c:pt idx="1">
                  <c:v>46.5</c:v>
                </c:pt>
                <c:pt idx="2">
                  <c:v>29.7</c:v>
                </c:pt>
                <c:pt idx="3">
                  <c:v>21.6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401728"/>
        <c:axId val="103407616"/>
      </c:barChart>
      <c:catAx>
        <c:axId val="103401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3407616"/>
        <c:crosses val="autoZero"/>
        <c:auto val="1"/>
        <c:lblAlgn val="ctr"/>
        <c:lblOffset val="100"/>
        <c:noMultiLvlLbl val="0"/>
      </c:catAx>
      <c:valAx>
        <c:axId val="103407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Elasped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3401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0.68667</cdr:x>
      <cdr:y>0.53704</cdr:y>
    </cdr:from>
    <cdr:to>
      <cdr:x>0.8761</cdr:x>
      <cdr:y>0.98148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419600" y="2209801"/>
          <a:ext cx="1219200" cy="1828800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>
            <a:alpha val="8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NCI-CBITT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Zaki and Peng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7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RNA Image Analysis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IDL</a:t>
            </a:r>
          </a:p>
          <a:p>
            <a:pPr lvl="1"/>
            <a:r>
              <a:rPr lang="en-US" dirty="0" smtClean="0"/>
              <a:t>so probably “not suck” is easy</a:t>
            </a:r>
          </a:p>
          <a:p>
            <a:r>
              <a:rPr lang="en-US" dirty="0" smtClean="0"/>
              <a:t>Break 1024x1024 image into 10x10 tiles, call analysis routine on each tile</a:t>
            </a:r>
          </a:p>
          <a:p>
            <a:r>
              <a:rPr lang="en-US" dirty="0" smtClean="0"/>
              <a:t>Figured out the parallelization scheme</a:t>
            </a:r>
          </a:p>
          <a:p>
            <a:pPr lvl="1"/>
            <a:r>
              <a:rPr lang="en-US" dirty="0" smtClean="0"/>
              <a:t>One block for one 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penwang\AppData\Local\Microsoft\Windows\INetCache\Content.Outlook\K9NFLM9P\Screen Shot 2016-05-04 at 2.52.45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7556164" cy="59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295400"/>
            <a:ext cx="6781800" cy="1447800"/>
          </a:xfrm>
          <a:prstGeom prst="rect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Finish/enhance the CUDA version</a:t>
            </a:r>
          </a:p>
          <a:p>
            <a:r>
              <a:rPr lang="en-US" dirty="0" smtClean="0"/>
              <a:t>Port/optimize the IDL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5" y="2895600"/>
            <a:ext cx="878719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3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#pragma </a:t>
            </a:r>
            <a:r>
              <a:rPr lang="en-US" dirty="0" err="1" smtClean="0">
                <a:solidFill>
                  <a:srgbClr val="92D050"/>
                </a:solidFill>
              </a:rPr>
              <a:t>omp</a:t>
            </a:r>
            <a:r>
              <a:rPr lang="en-US" dirty="0" smtClean="0">
                <a:solidFill>
                  <a:srgbClr val="92D050"/>
                </a:solidFill>
              </a:rPr>
              <a:t> parallel for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mygpu</a:t>
            </a:r>
            <a:r>
              <a:rPr lang="en-US" dirty="0" smtClean="0"/>
              <a:t>=0; </a:t>
            </a:r>
            <a:r>
              <a:rPr lang="en-US" dirty="0" err="1" smtClean="0"/>
              <a:t>mygpu</a:t>
            </a:r>
            <a:r>
              <a:rPr lang="en-US" dirty="0" smtClean="0"/>
              <a:t>&lt;</a:t>
            </a:r>
            <a:r>
              <a:rPr lang="en-US" dirty="0" err="1" smtClean="0"/>
              <a:t>ngpu</a:t>
            </a:r>
            <a:r>
              <a:rPr lang="en-US" dirty="0" smtClean="0"/>
              <a:t>; </a:t>
            </a:r>
            <a:r>
              <a:rPr lang="en-US" dirty="0" err="1" smtClean="0"/>
              <a:t>mygpu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istart</a:t>
            </a:r>
            <a:r>
              <a:rPr lang="en-US" dirty="0" smtClean="0"/>
              <a:t>=..., </a:t>
            </a:r>
            <a:r>
              <a:rPr lang="en-US" dirty="0" err="1" smtClean="0"/>
              <a:t>iend</a:t>
            </a:r>
            <a:r>
              <a:rPr lang="en-US" dirty="0" smtClean="0"/>
              <a:t>=...;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acc_set_device_num</a:t>
            </a:r>
            <a:r>
              <a:rPr lang="en-US" dirty="0" smtClean="0"/>
              <a:t>(</a:t>
            </a:r>
            <a:r>
              <a:rPr lang="en-US" dirty="0" err="1" smtClean="0"/>
              <a:t>mygpu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#pragma </a:t>
            </a:r>
            <a:r>
              <a:rPr lang="en-US" dirty="0" err="1" smtClean="0">
                <a:solidFill>
                  <a:srgbClr val="92D050"/>
                </a:solidFill>
              </a:rPr>
              <a:t>acc</a:t>
            </a:r>
            <a:r>
              <a:rPr lang="en-US" dirty="0" smtClean="0">
                <a:solidFill>
                  <a:srgbClr val="92D050"/>
                </a:solidFill>
              </a:rPr>
              <a:t> update device(input);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92D050"/>
                </a:solidFill>
              </a:rPr>
              <a:t>#pragma </a:t>
            </a:r>
            <a:r>
              <a:rPr lang="en-US" dirty="0" err="1" smtClean="0">
                <a:solidFill>
                  <a:srgbClr val="92D050"/>
                </a:solidFill>
              </a:rPr>
              <a:t>acc</a:t>
            </a:r>
            <a:r>
              <a:rPr lang="en-US" dirty="0" smtClean="0">
                <a:solidFill>
                  <a:srgbClr val="92D050"/>
                </a:solidFill>
              </a:rPr>
              <a:t> parallel loop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(...)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92D050"/>
                </a:solidFill>
              </a:rPr>
              <a:t>#pragma </a:t>
            </a:r>
            <a:r>
              <a:rPr lang="en-US" dirty="0" err="1" smtClean="0">
                <a:solidFill>
                  <a:srgbClr val="92D050"/>
                </a:solidFill>
              </a:rPr>
              <a:t>acc</a:t>
            </a:r>
            <a:r>
              <a:rPr lang="en-US" dirty="0" smtClean="0">
                <a:solidFill>
                  <a:srgbClr val="92D050"/>
                </a:solidFill>
              </a:rPr>
              <a:t> update host(output[</a:t>
            </a:r>
            <a:r>
              <a:rPr lang="en-US" dirty="0" err="1" smtClean="0">
                <a:solidFill>
                  <a:srgbClr val="92D050"/>
                </a:solidFill>
              </a:rPr>
              <a:t>istart:iend</a:t>
            </a:r>
            <a:r>
              <a:rPr lang="en-US" dirty="0" smtClean="0">
                <a:solidFill>
                  <a:srgbClr val="92D050"/>
                </a:solidFill>
              </a:rPr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4800"/>
            <a:ext cx="878719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893659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47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doesn’t decrease</a:t>
            </a:r>
          </a:p>
          <a:p>
            <a:pPr lvl="1"/>
            <a:r>
              <a:rPr lang="en-US" dirty="0" smtClean="0"/>
              <a:t>Likely due to </a:t>
            </a:r>
            <a:r>
              <a:rPr lang="en-US" dirty="0" err="1" smtClean="0"/>
              <a:t>OpenMP</a:t>
            </a:r>
            <a:r>
              <a:rPr lang="en-US" dirty="0" smtClean="0"/>
              <a:t> overhead</a:t>
            </a:r>
          </a:p>
          <a:p>
            <a:r>
              <a:rPr lang="en-US" dirty="0" smtClean="0"/>
              <a:t>Result is wrong</a:t>
            </a:r>
          </a:p>
          <a:p>
            <a:pPr lvl="1"/>
            <a:r>
              <a:rPr lang="en-US" dirty="0" smtClean="0"/>
              <a:t>tried many variations: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; restructure loop; wait, use </a:t>
            </a:r>
            <a:r>
              <a:rPr lang="en-US" dirty="0" err="1" smtClean="0"/>
              <a:t>cudaMemcpy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correct most of the time, but fail to copy results back in ~50 out of 100000 iterations: result array is just 0</a:t>
            </a:r>
          </a:p>
          <a:p>
            <a:pPr lvl="1"/>
            <a:r>
              <a:rPr lang="en-US" dirty="0" smtClean="0"/>
              <a:t>likely is a runtime/compiler 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Part Speedup: 43%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Elapsed time for compute routine</a:t>
            </a:r>
          </a:p>
          <a:p>
            <a:pPr lvl="1"/>
            <a:r>
              <a:rPr lang="en-US" dirty="0" err="1" smtClean="0"/>
              <a:t>memcpy</a:t>
            </a:r>
            <a:r>
              <a:rPr lang="en-US" dirty="0" smtClean="0"/>
              <a:t>, kernel, launch overhead, sync,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47486"/>
              </p:ext>
            </p:extLst>
          </p:nvPr>
        </p:nvGraphicFramePr>
        <p:xfrm>
          <a:off x="838200" y="2362200"/>
          <a:ext cx="6324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73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r>
              <a:rPr lang="en-US" dirty="0" smtClean="0"/>
              <a:t>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628234"/>
              </p:ext>
            </p:extLst>
          </p:nvPr>
        </p:nvGraphicFramePr>
        <p:xfrm>
          <a:off x="990600" y="1905000"/>
          <a:ext cx="7297094" cy="4381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80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r>
              <a:rPr lang="en-US" dirty="0" smtClean="0"/>
              <a:t> vs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943600"/>
            <a:ext cx="169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E5-2650 v2</a:t>
            </a:r>
          </a:p>
          <a:p>
            <a:r>
              <a:rPr lang="en-US" dirty="0" smtClean="0"/>
              <a:t>K40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90486"/>
              </p:ext>
            </p:extLst>
          </p:nvPr>
        </p:nvGraphicFramePr>
        <p:xfrm>
          <a:off x="838200" y="1600199"/>
          <a:ext cx="6436259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17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the base CUDA version</a:t>
            </a:r>
          </a:p>
          <a:p>
            <a:r>
              <a:rPr lang="en-US" dirty="0" err="1" smtClean="0"/>
              <a:t>host_data</a:t>
            </a:r>
            <a:r>
              <a:rPr lang="en-US" dirty="0" smtClean="0"/>
              <a:t> </a:t>
            </a:r>
            <a:r>
              <a:rPr lang="en-US" dirty="0" err="1" smtClean="0"/>
              <a:t>use_device</a:t>
            </a:r>
            <a:r>
              <a:rPr lang="en-US" dirty="0" smtClean="0"/>
              <a:t> works for pointer math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124200"/>
            <a:ext cx="3895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gpu_array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gpu_array</a:t>
            </a:r>
            <a:r>
              <a:rPr lang="en-US" dirty="0" smtClean="0"/>
              <a:t> + 60;</a:t>
            </a:r>
          </a:p>
          <a:p>
            <a:r>
              <a:rPr lang="en-US" dirty="0" smtClean="0"/>
              <a:t>#pragma </a:t>
            </a:r>
            <a:r>
              <a:rPr lang="en-US" dirty="0" err="1" smtClean="0"/>
              <a:t>acc</a:t>
            </a:r>
            <a:r>
              <a:rPr lang="en-US" dirty="0" smtClean="0"/>
              <a:t> </a:t>
            </a:r>
            <a:r>
              <a:rPr lang="en-US" dirty="0" err="1" smtClean="0"/>
              <a:t>host_data</a:t>
            </a:r>
            <a:r>
              <a:rPr lang="en-US" dirty="0" smtClean="0"/>
              <a:t> </a:t>
            </a:r>
            <a:r>
              <a:rPr lang="en-US" dirty="0" err="1" smtClean="0"/>
              <a:t>use_device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my_awesome_cuda_kernel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122" name="Picture 2" descr="C:\Users\penwang\AppData\Local\Microsoft\Windows\INetCache\Content.Outlook\K9NFLM9P\Screen Shot 2016-05-04 at 2.50.2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00"/>
            <a:ext cx="8534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227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NCI-CBITT</vt:lpstr>
      <vt:lpstr>Yesterday</vt:lpstr>
      <vt:lpstr>PowerPoint Presentation</vt:lpstr>
      <vt:lpstr>PowerPoint Presentation</vt:lpstr>
      <vt:lpstr>But</vt:lpstr>
      <vt:lpstr>GPU Part Speedup: 43%</vt:lpstr>
      <vt:lpstr>OpenACC Performance</vt:lpstr>
      <vt:lpstr>OpenACC vs OpenMP</vt:lpstr>
      <vt:lpstr>CUDA Version</vt:lpstr>
      <vt:lpstr>Another RNA Image Analysis Code</vt:lpstr>
      <vt:lpstr>PowerPoint Presentation</vt:lpstr>
      <vt:lpstr>Next Step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NCI-CBITT</dc:title>
  <dc:creator/>
  <cp:lastModifiedBy>NVIDIA</cp:lastModifiedBy>
  <cp:revision>3</cp:revision>
  <dcterms:created xsi:type="dcterms:W3CDTF">2006-08-16T00:00:00Z</dcterms:created>
  <dcterms:modified xsi:type="dcterms:W3CDTF">2016-05-04T19:23:18Z</dcterms:modified>
</cp:coreProperties>
</file>