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648" y="-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nwang\Dropbox%20(Nvidia)\supercomputing\nci\calc_chi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nwang\Dropbox%20(Nvidia)\supercomputing\nci\calc_ch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1 socket</c:v>
          </c:tx>
          <c:invertIfNegative val="0"/>
          <c:cat>
            <c:strRef>
              <c:f>Sheet1!$J$12:$N$12</c:f>
              <c:strCache>
                <c:ptCount val="5"/>
                <c:pt idx="0">
                  <c:v>openacc-cpu</c:v>
                </c:pt>
                <c:pt idx="1">
                  <c:v>openmp-gcc</c:v>
                </c:pt>
                <c:pt idx="2">
                  <c:v>openmp-pgi</c:v>
                </c:pt>
                <c:pt idx="3">
                  <c:v>openmp-intel</c:v>
                </c:pt>
                <c:pt idx="4">
                  <c:v>openacc-gpu</c:v>
                </c:pt>
              </c:strCache>
            </c:strRef>
          </c:cat>
          <c:val>
            <c:numRef>
              <c:f>Sheet1!$J$13:$N$13</c:f>
              <c:numCache>
                <c:formatCode>General</c:formatCode>
                <c:ptCount val="5"/>
                <c:pt idx="0">
                  <c:v>76</c:v>
                </c:pt>
                <c:pt idx="1">
                  <c:v>72</c:v>
                </c:pt>
                <c:pt idx="2">
                  <c:v>40.700000000000003</c:v>
                </c:pt>
                <c:pt idx="3">
                  <c:v>25.8</c:v>
                </c:pt>
                <c:pt idx="4">
                  <c:v>19.600000000000001</c:v>
                </c:pt>
              </c:numCache>
            </c:numRef>
          </c:val>
        </c:ser>
        <c:ser>
          <c:idx val="1"/>
          <c:order val="1"/>
          <c:tx>
            <c:v>2 socket</c:v>
          </c:tx>
          <c:invertIfNegative val="0"/>
          <c:cat>
            <c:strRef>
              <c:f>Sheet1!$J$12:$N$12</c:f>
              <c:strCache>
                <c:ptCount val="5"/>
                <c:pt idx="0">
                  <c:v>openacc-cpu</c:v>
                </c:pt>
                <c:pt idx="1">
                  <c:v>openmp-gcc</c:v>
                </c:pt>
                <c:pt idx="2">
                  <c:v>openmp-pgi</c:v>
                </c:pt>
                <c:pt idx="3">
                  <c:v>openmp-intel</c:v>
                </c:pt>
                <c:pt idx="4">
                  <c:v>openacc-gpu</c:v>
                </c:pt>
              </c:strCache>
            </c:strRef>
          </c:cat>
          <c:val>
            <c:numRef>
              <c:f>Sheet1!$J$14:$N$14</c:f>
              <c:numCache>
                <c:formatCode>General</c:formatCode>
                <c:ptCount val="5"/>
                <c:pt idx="0">
                  <c:v>46</c:v>
                </c:pt>
                <c:pt idx="1">
                  <c:v>46.5</c:v>
                </c:pt>
                <c:pt idx="2">
                  <c:v>29.7</c:v>
                </c:pt>
                <c:pt idx="3">
                  <c:v>19.8</c:v>
                </c:pt>
                <c:pt idx="4">
                  <c:v>21.6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852544"/>
        <c:axId val="107854848"/>
      </c:barChart>
      <c:catAx>
        <c:axId val="1078525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7854848"/>
        <c:crosses val="autoZero"/>
        <c:auto val="1"/>
        <c:lblAlgn val="ctr"/>
        <c:lblOffset val="100"/>
        <c:noMultiLvlLbl val="0"/>
      </c:catAx>
      <c:valAx>
        <c:axId val="1078548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/>
                  <a:t>Elasped Time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7852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(Sheet1!$B$12:$D$12,Sheet1!$F$12:$G$12)</c:f>
              <c:strCache>
                <c:ptCount val="5"/>
                <c:pt idx="0">
                  <c:v>openacc-old</c:v>
                </c:pt>
                <c:pt idx="1">
                  <c:v>merge memcpy, distance-cpu</c:v>
                </c:pt>
                <c:pt idx="2">
                  <c:v>sinf for acc</c:v>
                </c:pt>
                <c:pt idx="3">
                  <c:v>cudaintel-omp</c:v>
                </c:pt>
                <c:pt idx="4">
                  <c:v>static set_3</c:v>
                </c:pt>
              </c:strCache>
            </c:strRef>
          </c:cat>
          <c:val>
            <c:numRef>
              <c:f>(Sheet1!$B$13:$D$13,Sheet1!$F$13:$G$13)</c:f>
              <c:numCache>
                <c:formatCode>General</c:formatCode>
                <c:ptCount val="5"/>
                <c:pt idx="0">
                  <c:v>20.8</c:v>
                </c:pt>
                <c:pt idx="1">
                  <c:v>20</c:v>
                </c:pt>
                <c:pt idx="2">
                  <c:v>19.600000000000001</c:v>
                </c:pt>
                <c:pt idx="3">
                  <c:v>17.2</c:v>
                </c:pt>
                <c:pt idx="4">
                  <c:v>14.5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413632"/>
        <c:axId val="105191296"/>
      </c:barChart>
      <c:catAx>
        <c:axId val="103413632"/>
        <c:scaling>
          <c:orientation val="minMax"/>
        </c:scaling>
        <c:delete val="0"/>
        <c:axPos val="b"/>
        <c:majorTickMark val="out"/>
        <c:minorTickMark val="none"/>
        <c:tickLblPos val="nextTo"/>
        <c:crossAx val="105191296"/>
        <c:crosses val="autoZero"/>
        <c:auto val="1"/>
        <c:lblAlgn val="ctr"/>
        <c:lblOffset val="100"/>
        <c:noMultiLvlLbl val="0"/>
      </c:catAx>
      <c:valAx>
        <c:axId val="105191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13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NCI-CBITT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George Zaki and Peng Wang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Push </a:t>
            </a:r>
            <a:r>
              <a:rPr lang="en-US" dirty="0"/>
              <a:t>m</a:t>
            </a:r>
            <a:r>
              <a:rPr lang="en-US" dirty="0" smtClean="0"/>
              <a:t>ath </a:t>
            </a:r>
            <a:r>
              <a:rPr lang="en-US" dirty="0"/>
              <a:t>o</a:t>
            </a:r>
            <a:r>
              <a:rPr lang="en-US" dirty="0" smtClean="0"/>
              <a:t>ptimization a bit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sinf</a:t>
            </a:r>
            <a:r>
              <a:rPr lang="en-US" dirty="0" smtClean="0"/>
              <a:t>” &amp; “</a:t>
            </a:r>
            <a:r>
              <a:rPr lang="en-US" dirty="0" err="1" smtClean="0"/>
              <a:t>sqrtf</a:t>
            </a:r>
            <a:r>
              <a:rPr lang="en-US" dirty="0" smtClean="0"/>
              <a:t>” helped</a:t>
            </a:r>
          </a:p>
          <a:p>
            <a:r>
              <a:rPr lang="en-US" dirty="0" smtClean="0"/>
              <a:t>Add “-</a:t>
            </a:r>
            <a:r>
              <a:rPr lang="en-US" dirty="0" err="1" smtClean="0"/>
              <a:t>use_fast_math</a:t>
            </a:r>
            <a:r>
              <a:rPr lang="en-US" dirty="0" smtClean="0"/>
              <a:t>”: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/>
            <a:r>
              <a:rPr lang="en-US" dirty="0" err="1"/>
              <a:t>sqrt</a:t>
            </a:r>
            <a:r>
              <a:rPr lang="en-US" dirty="0"/>
              <a:t>(15625)=125:</a:t>
            </a:r>
          </a:p>
          <a:p>
            <a:pPr lvl="2"/>
            <a:r>
              <a:rPr lang="en-US" dirty="0"/>
              <a:t>w/o </a:t>
            </a:r>
            <a:r>
              <a:rPr lang="en-US" dirty="0" err="1"/>
              <a:t>use_fast_math</a:t>
            </a:r>
            <a:r>
              <a:rPr lang="en-US" dirty="0"/>
              <a:t>: 125</a:t>
            </a:r>
          </a:p>
          <a:p>
            <a:pPr lvl="2"/>
            <a:r>
              <a:rPr lang="en-US" dirty="0"/>
              <a:t>w/ </a:t>
            </a:r>
            <a:r>
              <a:rPr lang="en-US" dirty="0" err="1"/>
              <a:t>use_fast_math</a:t>
            </a:r>
            <a:r>
              <a:rPr lang="en-US" dirty="0"/>
              <a:t>: 124.999992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(15625)):</a:t>
            </a:r>
          </a:p>
          <a:p>
            <a:pPr lvl="2"/>
            <a:r>
              <a:rPr lang="en-US" dirty="0"/>
              <a:t>w/o </a:t>
            </a:r>
            <a:r>
              <a:rPr lang="en-US" dirty="0" err="1"/>
              <a:t>use_fast_math</a:t>
            </a:r>
            <a:r>
              <a:rPr lang="en-US" dirty="0"/>
              <a:t>: 125</a:t>
            </a:r>
          </a:p>
          <a:p>
            <a:pPr lvl="2"/>
            <a:r>
              <a:rPr lang="en-US" dirty="0"/>
              <a:t>w/ </a:t>
            </a:r>
            <a:r>
              <a:rPr lang="en-US" dirty="0" err="1"/>
              <a:t>use_fast_math</a:t>
            </a:r>
            <a:r>
              <a:rPr lang="en-US" dirty="0"/>
              <a:t>: 124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1219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Initially, it looked serial CPU part is also much faster in Intel from </a:t>
            </a:r>
            <a:r>
              <a:rPr lang="en-US" dirty="0" err="1" smtClean="0"/>
              <a:t>gprof</a:t>
            </a:r>
            <a:endParaRPr lang="en-US" dirty="0" smtClean="0"/>
          </a:p>
          <a:p>
            <a:r>
              <a:rPr lang="en-US" dirty="0" smtClean="0"/>
              <a:t>Use CUDA for everything, so we can use Intel for CPU code</a:t>
            </a:r>
          </a:p>
          <a:p>
            <a:r>
              <a:rPr lang="en-US" dirty="0" smtClean="0"/>
              <a:t>Didn’t help much. Intel is much faster in the </a:t>
            </a:r>
            <a:r>
              <a:rPr lang="en-US" dirty="0" err="1" smtClean="0"/>
              <a:t>OpenMP</a:t>
            </a:r>
            <a:r>
              <a:rPr lang="en-US" dirty="0" smtClean="0"/>
              <a:t> part. On part with PGI in the serial part.</a:t>
            </a:r>
          </a:p>
          <a:p>
            <a:r>
              <a:rPr lang="en-US" dirty="0" smtClean="0"/>
              <a:t>Bonus: </a:t>
            </a:r>
            <a:r>
              <a:rPr lang="en-US" dirty="0" err="1" smtClean="0"/>
              <a:t>OpenMP</a:t>
            </a:r>
            <a:r>
              <a:rPr lang="en-US" dirty="0" smtClean="0"/>
              <a:t> works for multi-GPU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906411" y="1600199"/>
          <a:ext cx="733117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283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2" y="2286000"/>
            <a:ext cx="900944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28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is the bottleneck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581150"/>
            <a:ext cx="72485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5181600"/>
            <a:ext cx="3922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NVTX to annotate CPU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Optimize CPU serial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</a:t>
            </a:r>
            <a:r>
              <a:rPr lang="en-US" dirty="0" err="1" smtClean="0"/>
              <a:t>OpenMP</a:t>
            </a:r>
            <a:r>
              <a:rPr lang="en-US" dirty="0" smtClean="0"/>
              <a:t> to some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 redundant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9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Elapsed Time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730081"/>
              </p:ext>
            </p:extLst>
          </p:nvPr>
        </p:nvGraphicFramePr>
        <p:xfrm>
          <a:off x="304799" y="1828801"/>
          <a:ext cx="8382001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4200" y="5562600"/>
            <a:ext cx="442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43% Overall improvement compared to 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3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140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NCI-CBITT</vt:lpstr>
      <vt:lpstr>Push math optimization a bit further</vt:lpstr>
      <vt:lpstr>Perf</vt:lpstr>
      <vt:lpstr>PowerPoint Presentation</vt:lpstr>
      <vt:lpstr>CPU is the bottleneck</vt:lpstr>
      <vt:lpstr>Elapsed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Wang</dc:creator>
  <cp:lastModifiedBy>NVIDIA</cp:lastModifiedBy>
  <cp:revision>13</cp:revision>
  <dcterms:created xsi:type="dcterms:W3CDTF">2006-08-16T00:00:00Z</dcterms:created>
  <dcterms:modified xsi:type="dcterms:W3CDTF">2016-05-05T19:21:53Z</dcterms:modified>
</cp:coreProperties>
</file>