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00" r:id="rId3"/>
    <p:sldId id="271" r:id="rId4"/>
    <p:sldId id="305" r:id="rId5"/>
    <p:sldId id="30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3755-3E21-46FB-A6A3-99B0F5BBD19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868B9-A8CB-45A7-ACB4-4448EC2C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4C628-2BCE-4EA6-BC32-AA7F7BE048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B659-EAB8-472B-B198-5F570122C355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EF9-4FCE-4621-8206-6D1673C826A7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81FC-15CF-4967-9BD9-32023FB08EE0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6F87-C427-444E-9BB7-312CC15D384C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1538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151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7299-5D60-494D-BAC2-B436B20D23CD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60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600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3793-B4AE-4EBE-A913-75248CDCB0B3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929540"/>
            <a:ext cx="8229600" cy="88683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012"/>
            <a:ext cx="8229600" cy="7536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642"/>
            <a:ext cx="4040188" cy="5243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395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9642"/>
            <a:ext cx="4041775" cy="5243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395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68A5-0D24-49A6-8C71-4F26BD5216B2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E07C-B30A-41FE-9205-5AADF2518BCC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2EA6-4264-402E-BC3C-560208EA6DA0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456"/>
            <a:ext cx="3008313" cy="1039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32456"/>
            <a:ext cx="5111750" cy="51937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71481"/>
            <a:ext cx="3008313" cy="41546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9E98-9890-4C7B-8D67-4CA647F5EA55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9993"/>
            <a:ext cx="5486400" cy="35375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C1D3-EFE5-4B42-AFB8-00A8EC1F7627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64021"/>
            <a:ext cx="8229600" cy="126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1309"/>
            <a:ext cx="8229600" cy="437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1E80-5E0F-4D43-BE9B-068D6EBCFB9D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C64E-1929-764D-B3E4-C468550F55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Calibri"/>
                <a:cs typeface="Calibri"/>
              </a:rPr>
              <a:t>GPU Hackathon</a:t>
            </a:r>
            <a:endParaRPr lang="en-US" sz="4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3706" y="3886200"/>
            <a:ext cx="9371412" cy="1752600"/>
          </a:xfrm>
        </p:spPr>
        <p:txBody>
          <a:bodyPr/>
          <a:lstStyle/>
          <a:p>
            <a:pPr lvl="0"/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Dynamic Model Builders</a:t>
            </a:r>
          </a:p>
          <a:p>
            <a:pPr lvl="0"/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Michael Klein Research Group</a:t>
            </a:r>
            <a:endParaRPr lang="en-US" sz="2800" dirty="0" smtClean="0">
              <a:solidFill>
                <a:schemeClr val="tx2">
                  <a:lumMod val="20000"/>
                  <a:lumOff val="80000"/>
                </a:schemeClr>
              </a:solidFill>
              <a:latin typeface="Calibri"/>
              <a:cs typeface="Calibri"/>
            </a:endParaRPr>
          </a:p>
          <a:p>
            <a:pPr lvl="0"/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Department of Chemical and Biomolecular Engineering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 Builders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Molecular-level kinetic models of engineering systems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Energy Feedstocks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Petroleum ~ 40,000 molecules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Biomass ~ Large macromolecules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</a:rPr>
              <a:t>Coal ~ Large macromolecule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chemical kinetics can be described mathematically as a set of ordinary differential equations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Creates the model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Organize </a:t>
            </a:r>
            <a:r>
              <a:rPr lang="en-US" sz="2400" dirty="0" smtClean="0">
                <a:solidFill>
                  <a:schemeClr val="tx1"/>
                </a:solidFill>
              </a:rPr>
              <a:t>Rate Equations (Ordinary Differential Equations)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Organize Model Parameter </a:t>
            </a:r>
          </a:p>
          <a:p>
            <a:pPr marL="1314450" lvl="2" indent="-514350">
              <a:buFont typeface="Calibri" panose="020F0502020204030204" pitchFamily="34" charset="0"/>
              <a:buChar char="»"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eaction </a:t>
            </a:r>
            <a:r>
              <a:rPr lang="en-US" dirty="0" smtClean="0">
                <a:solidFill>
                  <a:schemeClr val="tx1"/>
                </a:solidFill>
              </a:rPr>
              <a:t>rate </a:t>
            </a:r>
            <a:r>
              <a:rPr lang="en-US" dirty="0" smtClean="0">
                <a:solidFill>
                  <a:schemeClr val="tx1"/>
                </a:solidFill>
              </a:rPr>
              <a:t>constants, </a:t>
            </a:r>
            <a:r>
              <a:rPr lang="en-US" dirty="0" smtClean="0">
                <a:solidFill>
                  <a:schemeClr val="tx1"/>
                </a:solidFill>
              </a:rPr>
              <a:t>Temperature,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etc.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Organize Model Input and Output data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Attaches an ODE Solver and create a model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Solve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Optimize model parameters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/>
              <a:t>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250" y="1578192"/>
            <a:ext cx="4041775" cy="524309"/>
          </a:xfrm>
        </p:spPr>
        <p:txBody>
          <a:bodyPr>
            <a:normAutofit/>
          </a:bodyPr>
          <a:lstStyle/>
          <a:p>
            <a:r>
              <a:rPr lang="en-US" dirty="0" smtClean="0"/>
              <a:t>Dynamic Model </a:t>
            </a:r>
            <a:r>
              <a:rPr lang="en-US" dirty="0" smtClean="0"/>
              <a:t>Builder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75" y="2064400"/>
            <a:ext cx="4279900" cy="479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Designed to handle larger systems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Front end: C# interface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Back end: C++ Kinetic Modeling Framework coupled ODE solver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ODE Solver - CVODES </a:t>
            </a:r>
            <a:r>
              <a:rPr lang="en-US" dirty="0">
                <a:solidFill>
                  <a:schemeClr val="tx1"/>
                </a:solidFill>
              </a:rPr>
              <a:t>– Lawrence Livermore National Labs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Creates </a:t>
            </a:r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computer </a:t>
            </a:r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Can handle advanced kinetics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 need for compilation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Easy code </a:t>
            </a:r>
            <a:r>
              <a:rPr lang="en-US" dirty="0">
                <a:solidFill>
                  <a:schemeClr val="tx1"/>
                </a:solidFill>
              </a:rPr>
              <a:t>readability in class </a:t>
            </a:r>
            <a:r>
              <a:rPr lang="en-US" dirty="0" smtClean="0">
                <a:solidFill>
                  <a:schemeClr val="tx1"/>
                </a:solidFill>
              </a:rPr>
              <a:t>design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Integrated Optimization Algorithms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Adaptive Simulated Annealing – Cal Tech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User optimization routine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Currently adding Optimization Suite in C++ </a:t>
            </a:r>
            <a:r>
              <a:rPr lang="en-US" dirty="0">
                <a:solidFill>
                  <a:schemeClr val="tx1"/>
                </a:solidFill>
              </a:rPr>
              <a:t>– “Dakota” Sandia National </a:t>
            </a:r>
            <a:r>
              <a:rPr lang="en-US" dirty="0" smtClean="0">
                <a:solidFill>
                  <a:schemeClr val="tx1"/>
                </a:solidFill>
              </a:rPr>
              <a:t>Labs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coupled to property database or read from property file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be configured to 64 bit operation for larger memory usage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8614" y="3657600"/>
            <a:ext cx="1338773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Model Builder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7800" y="2312052"/>
            <a:ext cx="131445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Rxns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A-&gt;B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B&lt;-&gt;C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53226" y="2321577"/>
            <a:ext cx="2219324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Model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Species Properties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Optimization Options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0" idx="2"/>
            <a:endCxn id="9" idx="1"/>
          </p:cNvCxnSpPr>
          <p:nvPr/>
        </p:nvCxnSpPr>
        <p:spPr>
          <a:xfrm rot="16200000" flipH="1">
            <a:off x="5607645" y="3533831"/>
            <a:ext cx="888348" cy="273589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9" idx="3"/>
          </p:cNvCxnSpPr>
          <p:nvPr/>
        </p:nvCxnSpPr>
        <p:spPr>
          <a:xfrm rot="5400000">
            <a:off x="7255727" y="3507638"/>
            <a:ext cx="878823" cy="335501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8" idx="0"/>
          </p:cNvCxnSpPr>
          <p:nvPr/>
        </p:nvCxnSpPr>
        <p:spPr>
          <a:xfrm>
            <a:off x="6858001" y="4572000"/>
            <a:ext cx="0" cy="660734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56498" y="5232734"/>
            <a:ext cx="1403005" cy="4692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Decrease solution time of ODEs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Decrease optimization time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Learn about the advantages that can be gained from parallelization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64E-1929-764D-B3E4-C468550F55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D Primary and Secondary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7A66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DD8E36"/>
      </a:accent6>
      <a:hlink>
        <a:srgbClr val="0026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239</Words>
  <Application>Microsoft Office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GPU Hackathon</vt:lpstr>
      <vt:lpstr>Dynamic Model Builders</vt:lpstr>
      <vt:lpstr>Dynamic Model Builder</vt:lpstr>
      <vt:lpstr>Modeling Framework</vt:lpstr>
      <vt:lpstr>What we want</vt:lpstr>
    </vt:vector>
  </TitlesOfParts>
  <Company>UD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Mike Klein</cp:lastModifiedBy>
  <cp:revision>116</cp:revision>
  <dcterms:created xsi:type="dcterms:W3CDTF">2014-12-16T16:14:42Z</dcterms:created>
  <dcterms:modified xsi:type="dcterms:W3CDTF">2016-05-02T20:55:43Z</dcterms:modified>
</cp:coreProperties>
</file>